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s/slide129.xml" ContentType="application/vnd.openxmlformats-officedocument.presentationml.slide+xml"/>
  <Override PartName="/ppt/slides/slide147.xml" ContentType="application/vnd.openxmlformats-officedocument.presentationml.slide+xml"/>
  <Override PartName="/ppt/slides/slide158.xml" ContentType="application/vnd.openxmlformats-officedocument.presentationml.slide+xml"/>
  <Override PartName="/ppt/notesSlides/notesSlide12.xml" ContentType="application/vnd.openxmlformats-officedocument.presentationml.notesSlide+xml"/>
  <Override PartName="/ppt/slides/slide99.xml" ContentType="application/vnd.openxmlformats-officedocument.presentationml.slide+xml"/>
  <Override PartName="/ppt/slides/slide118.xml" ContentType="application/vnd.openxmlformats-officedocument.presentationml.slide+xml"/>
  <Override PartName="/ppt/slides/slide136.xml" ContentType="application/vnd.openxmlformats-officedocument.presentationml.slide+xml"/>
  <Override PartName="/ppt/notesSlides/notesSlide7.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slides/slide88.xml" ContentType="application/vnd.openxmlformats-officedocument.presentationml.slide+xml"/>
  <Override PartName="/ppt/slides/slide107.xml" ContentType="application/vnd.openxmlformats-officedocument.presentationml.slide+xml"/>
  <Override PartName="/ppt/slides/slide125.xml" ContentType="application/vnd.openxmlformats-officedocument.presentationml.slide+xml"/>
  <Override PartName="/ppt/slides/slide143.xml" ContentType="application/vnd.openxmlformats-officedocument.presentationml.slide+xml"/>
  <Override PartName="/ppt/slides/slide154.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s/slide95.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32.xml" ContentType="application/vnd.openxmlformats-officedocument.presentationml.slide+xml"/>
  <Override PartName="/ppt/slides/slide150.xml" ContentType="application/vnd.openxmlformats-officedocument.presentationml.slide+xml"/>
  <Override PartName="/ppt/slides/slide161.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slides/slide159.xml" ContentType="application/vnd.openxmlformats-officedocument.presentationml.slide+xml"/>
  <Override PartName="/ppt/notesSlides/notesSlide13.xml" ContentType="application/vnd.openxmlformats-officedocument.presentationml.notesSlide+xml"/>
  <Override PartName="/ppt/slides/slide119.xml" ContentType="application/vnd.openxmlformats-officedocument.presentationml.slide+xml"/>
  <Override PartName="/ppt/slides/slide148.xml" ContentType="application/vnd.openxmlformats-officedocument.presentationml.slide+xml"/>
  <Override PartName="/ppt/slideLayouts/slideLayout10.xml" ContentType="application/vnd.openxmlformats-officedocument.presentationml.slideLayout+xml"/>
  <Default Extension="gif" ContentType="image/gif"/>
  <Override PartName="/ppt/notesSlides/notesSlide8.xml" ContentType="application/vnd.openxmlformats-officedocument.presentationml.notesSlide+xml"/>
  <Override PartName="/ppt/slides/slide89.xml" ContentType="application/vnd.openxmlformats-officedocument.presentationml.slide+xml"/>
  <Override PartName="/ppt/slides/slide108.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slides/slide155.xml" ContentType="application/vnd.openxmlformats-officedocument.presentationml.slide+xml"/>
  <Override PartName="/ppt/slides/slide49.xml" ContentType="application/vnd.openxmlformats-officedocument.presentationml.slide+xml"/>
  <Override PartName="/ppt/slides/slide78.xml" ContentType="application/vnd.openxmlformats-officedocument.presentationml.slide+xml"/>
  <Override PartName="/ppt/slides/slide96.xml" ContentType="application/vnd.openxmlformats-officedocument.presentationml.slide+xml"/>
  <Override PartName="/ppt/slides/slide115.xml" ContentType="application/vnd.openxmlformats-officedocument.presentationml.slide+xml"/>
  <Override PartName="/ppt/slides/slide144.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s/slide104.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slides/slide151.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s/slide111.xml" ContentType="application/vnd.openxmlformats-officedocument.presentationml.slide+xml"/>
  <Override PartName="/ppt/slides/slide140.xml" ContentType="application/vnd.openxmlformats-officedocument.presentationml.slide+xml"/>
  <Override PartName="/ppt/slideLayouts/slideLayout4.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s/slide100.xml" ContentType="application/vnd.openxmlformats-officedocument.presentationml.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s/slide12.xml" ContentType="application/vnd.openxmlformats-officedocument.presentationml.slide+xml"/>
  <Override PartName="/ppt/slides/slide30.xml" ContentType="application/vnd.openxmlformats-officedocument.presentationml.slide+xml"/>
  <Override PartName="/ppt/slides/slide149.xml" ContentType="application/vnd.openxmlformats-officedocument.presentationml.slide+xml"/>
  <Override PartName="/ppt/slideLayouts/slideLayout11.xml" ContentType="application/vnd.openxmlformats-officedocument.presentationml.slideLayout+xml"/>
  <Override PartName="/ppt/slides/slide138.xml" ContentType="application/vnd.openxmlformats-officedocument.presentationml.slide+xml"/>
  <Override PartName="/ppt/notesSlides/notesSlide9.xml" ContentType="application/vnd.openxmlformats-officedocument.presentationml.notesSlide+xml"/>
  <Override PartName="/ppt/slides/slide79.xml" ContentType="application/vnd.openxmlformats-officedocument.presentationml.slide+xml"/>
  <Override PartName="/ppt/slides/slide109.xml" ContentType="application/vnd.openxmlformats-officedocument.presentationml.slide+xml"/>
  <Override PartName="/ppt/slides/slide127.xml" ContentType="application/vnd.openxmlformats-officedocument.presentationml.slide+xml"/>
  <Override PartName="/ppt/slides/slide145.xml" ContentType="application/vnd.openxmlformats-officedocument.presentationml.slide+xml"/>
  <Override PartName="/ppt/slides/slide156.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s/slide116.xml" ContentType="application/vnd.openxmlformats-officedocument.presentationml.slide+xml"/>
  <Override PartName="/ppt/slides/slide134.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slides/slide123.xml" ContentType="application/vnd.openxmlformats-officedocument.presentationml.slide+xml"/>
  <Override PartName="/ppt/slides/slide141.xml" ContentType="application/vnd.openxmlformats-officedocument.presentationml.slide+xml"/>
  <Override PartName="/ppt/slides/slide152.xml" ContentType="application/vnd.openxmlformats-officedocument.presentationml.slide+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130.xml" ContentType="application/vnd.openxmlformats-officedocument.presentationml.slide+xml"/>
  <Override PartName="/ppt/slideLayouts/slideLayout5.xml" ContentType="application/vnd.openxmlformats-officedocument.presentationml.slideLayout+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Default Extension="jpeg" ContentType="image/jpeg"/>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s/slide20.xml" ContentType="application/vnd.openxmlformats-officedocument.presentationml.slide+xml"/>
  <Override PartName="/ppt/slideLayouts/slideLayout12.xml" ContentType="application/vnd.openxmlformats-officedocument.presentationml.slideLayout+xml"/>
  <Override PartName="/ppt/slides/slide139.xml" ContentType="application/vnd.openxmlformats-officedocument.presentationml.slide+xml"/>
  <Override PartName="/ppt/slides/slide157.xml" ContentType="application/vnd.openxmlformats-officedocument.presentationml.slide+xml"/>
  <Override PartName="/ppt/notesSlides/notesSlide11.xml" ContentType="application/vnd.openxmlformats-officedocument.presentationml.notesSl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146.xml" ContentType="application/vnd.openxmlformats-officedocument.presentationml.slide+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slides/slide153.xml" ContentType="application/vnd.openxmlformats-officedocument.presentationml.sl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63"/>
  </p:notesMasterIdLst>
  <p:sldIdLst>
    <p:sldId id="319" r:id="rId2"/>
    <p:sldId id="286" r:id="rId3"/>
    <p:sldId id="282" r:id="rId4"/>
    <p:sldId id="287" r:id="rId5"/>
    <p:sldId id="284" r:id="rId6"/>
    <p:sldId id="283" r:id="rId7"/>
    <p:sldId id="285" r:id="rId8"/>
    <p:sldId id="318" r:id="rId9"/>
    <p:sldId id="320" r:id="rId10"/>
    <p:sldId id="323" r:id="rId11"/>
    <p:sldId id="539" r:id="rId12"/>
    <p:sldId id="538" r:id="rId13"/>
    <p:sldId id="350" r:id="rId14"/>
    <p:sldId id="354" r:id="rId15"/>
    <p:sldId id="346" r:id="rId16"/>
    <p:sldId id="361" r:id="rId17"/>
    <p:sldId id="347" r:id="rId18"/>
    <p:sldId id="348" r:id="rId19"/>
    <p:sldId id="356" r:id="rId20"/>
    <p:sldId id="333" r:id="rId21"/>
    <p:sldId id="334" r:id="rId22"/>
    <p:sldId id="335" r:id="rId23"/>
    <p:sldId id="336" r:id="rId24"/>
    <p:sldId id="337" r:id="rId25"/>
    <p:sldId id="339" r:id="rId26"/>
    <p:sldId id="357" r:id="rId27"/>
    <p:sldId id="325" r:id="rId28"/>
    <p:sldId id="324" r:id="rId29"/>
    <p:sldId id="326" r:id="rId30"/>
    <p:sldId id="327" r:id="rId31"/>
    <p:sldId id="328" r:id="rId32"/>
    <p:sldId id="359" r:id="rId33"/>
    <p:sldId id="360" r:id="rId34"/>
    <p:sldId id="465" r:id="rId35"/>
    <p:sldId id="380" r:id="rId36"/>
    <p:sldId id="381" r:id="rId37"/>
    <p:sldId id="388" r:id="rId38"/>
    <p:sldId id="383" r:id="rId39"/>
    <p:sldId id="391" r:id="rId40"/>
    <p:sldId id="382" r:id="rId41"/>
    <p:sldId id="389" r:id="rId42"/>
    <p:sldId id="390" r:id="rId43"/>
    <p:sldId id="384" r:id="rId44"/>
    <p:sldId id="392" r:id="rId45"/>
    <p:sldId id="393" r:id="rId46"/>
    <p:sldId id="385" r:id="rId47"/>
    <p:sldId id="394" r:id="rId48"/>
    <p:sldId id="395" r:id="rId49"/>
    <p:sldId id="386" r:id="rId50"/>
    <p:sldId id="365" r:id="rId51"/>
    <p:sldId id="366" r:id="rId52"/>
    <p:sldId id="367" r:id="rId53"/>
    <p:sldId id="369" r:id="rId54"/>
    <p:sldId id="370" r:id="rId55"/>
    <p:sldId id="396" r:id="rId56"/>
    <p:sldId id="464" r:id="rId57"/>
    <p:sldId id="487" r:id="rId58"/>
    <p:sldId id="543" r:id="rId59"/>
    <p:sldId id="469" r:id="rId60"/>
    <p:sldId id="467" r:id="rId61"/>
    <p:sldId id="407" r:id="rId62"/>
    <p:sldId id="406" r:id="rId63"/>
    <p:sldId id="410" r:id="rId64"/>
    <p:sldId id="413" r:id="rId65"/>
    <p:sldId id="409" r:id="rId66"/>
    <p:sldId id="414" r:id="rId67"/>
    <p:sldId id="439" r:id="rId68"/>
    <p:sldId id="437" r:id="rId69"/>
    <p:sldId id="441" r:id="rId70"/>
    <p:sldId id="415" r:id="rId71"/>
    <p:sldId id="416" r:id="rId72"/>
    <p:sldId id="417" r:id="rId73"/>
    <p:sldId id="412" r:id="rId74"/>
    <p:sldId id="411" r:id="rId75"/>
    <p:sldId id="418" r:id="rId76"/>
    <p:sldId id="419" r:id="rId77"/>
    <p:sldId id="421" r:id="rId78"/>
    <p:sldId id="440" r:id="rId79"/>
    <p:sldId id="425" r:id="rId80"/>
    <p:sldId id="430" r:id="rId81"/>
    <p:sldId id="429" r:id="rId82"/>
    <p:sldId id="423" r:id="rId83"/>
    <p:sldId id="428" r:id="rId84"/>
    <p:sldId id="420" r:id="rId85"/>
    <p:sldId id="427" r:id="rId86"/>
    <p:sldId id="422" r:id="rId87"/>
    <p:sldId id="431" r:id="rId88"/>
    <p:sldId id="432" r:id="rId89"/>
    <p:sldId id="397" r:id="rId90"/>
    <p:sldId id="443" r:id="rId91"/>
    <p:sldId id="442" r:id="rId92"/>
    <p:sldId id="445" r:id="rId93"/>
    <p:sldId id="446" r:id="rId94"/>
    <p:sldId id="436" r:id="rId95"/>
    <p:sldId id="313" r:id="rId96"/>
    <p:sldId id="448" r:id="rId97"/>
    <p:sldId id="433" r:id="rId98"/>
    <p:sldId id="438" r:id="rId99"/>
    <p:sldId id="434" r:id="rId100"/>
    <p:sldId id="435" r:id="rId101"/>
    <p:sldId id="450" r:id="rId102"/>
    <p:sldId id="449" r:id="rId103"/>
    <p:sldId id="332" r:id="rId104"/>
    <p:sldId id="454" r:id="rId105"/>
    <p:sldId id="455" r:id="rId106"/>
    <p:sldId id="462" r:id="rId107"/>
    <p:sldId id="457" r:id="rId108"/>
    <p:sldId id="463" r:id="rId109"/>
    <p:sldId id="458" r:id="rId110"/>
    <p:sldId id="460" r:id="rId111"/>
    <p:sldId id="459" r:id="rId112"/>
    <p:sldId id="489" r:id="rId113"/>
    <p:sldId id="542" r:id="rId114"/>
    <p:sldId id="541" r:id="rId115"/>
    <p:sldId id="540" r:id="rId116"/>
    <p:sldId id="451" r:id="rId117"/>
    <p:sldId id="498" r:id="rId118"/>
    <p:sldId id="466" r:id="rId119"/>
    <p:sldId id="453" r:id="rId120"/>
    <p:sldId id="499" r:id="rId121"/>
    <p:sldId id="500" r:id="rId122"/>
    <p:sldId id="501" r:id="rId123"/>
    <p:sldId id="502" r:id="rId124"/>
    <p:sldId id="503" r:id="rId125"/>
    <p:sldId id="506" r:id="rId126"/>
    <p:sldId id="504" r:id="rId127"/>
    <p:sldId id="518" r:id="rId128"/>
    <p:sldId id="505" r:id="rId129"/>
    <p:sldId id="507" r:id="rId130"/>
    <p:sldId id="517" r:id="rId131"/>
    <p:sldId id="508" r:id="rId132"/>
    <p:sldId id="485" r:id="rId133"/>
    <p:sldId id="509" r:id="rId134"/>
    <p:sldId id="545" r:id="rId135"/>
    <p:sldId id="510" r:id="rId136"/>
    <p:sldId id="472" r:id="rId137"/>
    <p:sldId id="470" r:id="rId138"/>
    <p:sldId id="519" r:id="rId139"/>
    <p:sldId id="522" r:id="rId140"/>
    <p:sldId id="512" r:id="rId141"/>
    <p:sldId id="520" r:id="rId142"/>
    <p:sldId id="515" r:id="rId143"/>
    <p:sldId id="521" r:id="rId144"/>
    <p:sldId id="514" r:id="rId145"/>
    <p:sldId id="523" r:id="rId146"/>
    <p:sldId id="516" r:id="rId147"/>
    <p:sldId id="524" r:id="rId148"/>
    <p:sldId id="525" r:id="rId149"/>
    <p:sldId id="527" r:id="rId150"/>
    <p:sldId id="492" r:id="rId151"/>
    <p:sldId id="471" r:id="rId152"/>
    <p:sldId id="528" r:id="rId153"/>
    <p:sldId id="493" r:id="rId154"/>
    <p:sldId id="532" r:id="rId155"/>
    <p:sldId id="529" r:id="rId156"/>
    <p:sldId id="533" r:id="rId157"/>
    <p:sldId id="530" r:id="rId158"/>
    <p:sldId id="534" r:id="rId159"/>
    <p:sldId id="535" r:id="rId160"/>
    <p:sldId id="536" r:id="rId161"/>
    <p:sldId id="537" r:id="rId162"/>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36699"/>
    <a:srgbClr val="8EB4E3"/>
    <a:srgbClr val="0070C0"/>
    <a:srgbClr val="774F27"/>
    <a:srgbClr val="9F9F9F"/>
    <a:srgbClr val="A5A5A5"/>
    <a:srgbClr val="007FDE"/>
    <a:srgbClr val="C9B793"/>
    <a:srgbClr val="CC9B00"/>
    <a:srgbClr val="D2A000"/>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23661" autoAdjust="0"/>
    <p:restoredTop sz="94347" autoAdjust="0"/>
  </p:normalViewPr>
  <p:slideViewPr>
    <p:cSldViewPr>
      <p:cViewPr varScale="1">
        <p:scale>
          <a:sx n="47" d="100"/>
          <a:sy n="47" d="100"/>
        </p:scale>
        <p:origin x="-595" y="-77"/>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8028800" cy="780288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viewProps" Target="viewProp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slide" Target="slides/slide150.xml"/><Relationship Id="rId156" Type="http://schemas.openxmlformats.org/officeDocument/2006/relationships/slide" Target="slides/slide155.xml"/><Relationship Id="rId16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notesMaster" Target="notesMasters/notesMaster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0E183DB-FAA9-4C10-B5AE-B64860E8B859}" type="datetimeFigureOut">
              <a:rPr lang="en-US" smtClean="0"/>
              <a:pPr/>
              <a:t>1/27/2020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54449B4-2648-4902-B7B4-19F4C90B6D07}"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000" dirty="0"/>
              <a:t>https://upload.wikimedia.org/wikipedia/commons/d/d4/United_States_1817-12-1818-10.png</a:t>
            </a:r>
          </a:p>
        </p:txBody>
      </p:sp>
      <p:sp>
        <p:nvSpPr>
          <p:cNvPr id="4" name="Slide Number Placeholder 3"/>
          <p:cNvSpPr>
            <a:spLocks noGrp="1"/>
          </p:cNvSpPr>
          <p:nvPr>
            <p:ph type="sldNum" sz="quarter" idx="10"/>
          </p:nvPr>
        </p:nvSpPr>
        <p:spPr/>
        <p:txBody>
          <a:bodyPr/>
          <a:lstStyle/>
          <a:p>
            <a:fld id="{D54449B4-2648-4902-B7B4-19F4C90B6D07}" type="slidenum">
              <a:rPr lang="en-US" smtClean="0"/>
              <a:pPr/>
              <a:t>92</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https://commons.wikimedia.org/wiki/File:United_States_1818-10-1818-12.png</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93</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b="0" i="0" kern="1200" dirty="0">
                <a:solidFill>
                  <a:schemeClr val="tx1"/>
                </a:solidFill>
                <a:latin typeface="+mn-lt"/>
                <a:ea typeface="+mn-ea"/>
                <a:cs typeface="+mn-cs"/>
              </a:rPr>
              <a:t>Pomp’s Parents, Sacagawea and Toussaint Charbonneau. </a:t>
            </a:r>
            <a:endParaRPr lang="en-US" b="0"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106</a:t>
            </a:fld>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161</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bwMode="auto">
          <a:noFill/>
          <a:ln>
            <a:solidFill>
              <a:srgbClr val="000000"/>
            </a:solidFill>
            <a:miter lim="800000"/>
            <a:headEnd/>
            <a:tailEnd/>
          </a:ln>
        </p:spPr>
      </p:sp>
      <p:sp>
        <p:nvSpPr>
          <p:cNvPr id="9830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a:p>
        </p:txBody>
      </p:sp>
      <p:sp>
        <p:nvSpPr>
          <p:cNvPr id="69636"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ADD9558-660C-4522-9446-3F830F6F7419}" type="slidenum">
              <a:rPr lang="en-US" smtClean="0"/>
              <a:pPr fontAlgn="base">
                <a:spcBef>
                  <a:spcPct val="0"/>
                </a:spcBef>
                <a:spcAft>
                  <a:spcPct val="0"/>
                </a:spcAft>
                <a:defRPr/>
              </a:pPr>
              <a:t>7</a:t>
            </a:fld>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rtl="0" eaLnBrk="1" latinLnBrk="0" hangingPunct="1"/>
            <a:r>
              <a:rPr lang="en-US" sz="1200" kern="1200" dirty="0">
                <a:solidFill>
                  <a:schemeClr val="tx1"/>
                </a:solidFill>
                <a:latin typeface="+mn-lt"/>
                <a:ea typeface="+mn-ea"/>
                <a:cs typeface="+mn-cs"/>
              </a:rPr>
              <a:t>https://en.wikipedia.org/wiki/Treaty_of_Paris_(1783)</a:t>
            </a:r>
          </a:p>
          <a:p>
            <a:pPr rtl="0" eaLnBrk="1" latinLnBrk="0" hangingPunct="1"/>
            <a:r>
              <a:rPr lang="en-US" sz="1200" kern="1200" dirty="0">
                <a:solidFill>
                  <a:schemeClr val="tx1"/>
                </a:solidFill>
                <a:latin typeface="+mn-lt"/>
                <a:ea typeface="+mn-ea"/>
                <a:cs typeface="+mn-cs"/>
              </a:rPr>
              <a:t>The </a:t>
            </a:r>
            <a:r>
              <a:rPr lang="en-US" sz="1200" b="1" kern="1200" dirty="0">
                <a:solidFill>
                  <a:schemeClr val="tx1"/>
                </a:solidFill>
                <a:latin typeface="+mn-lt"/>
                <a:ea typeface="+mn-ea"/>
                <a:cs typeface="+mn-cs"/>
              </a:rPr>
              <a:t>Treaty of Paris</a:t>
            </a:r>
            <a:r>
              <a:rPr lang="en-US" sz="1200" kern="1200" dirty="0">
                <a:solidFill>
                  <a:schemeClr val="tx1"/>
                </a:solidFill>
                <a:latin typeface="+mn-lt"/>
                <a:ea typeface="+mn-ea"/>
                <a:cs typeface="+mn-cs"/>
              </a:rPr>
              <a:t>, signed in Paris by representatives of King George III of Great Britain and representatives of the United States of America on September 3, 1783, ended the American Revolutionary War. The treaty set the boundaries between the British Empire and the new country, on lines "exceedingly generous" to the United States.</a:t>
            </a:r>
            <a:r>
              <a:rPr lang="en-US" sz="1200" kern="1200" baseline="30000" dirty="0">
                <a:solidFill>
                  <a:schemeClr val="tx1"/>
                </a:solidFill>
                <a:latin typeface="+mn-lt"/>
                <a:ea typeface="+mn-ea"/>
                <a:cs typeface="+mn-cs"/>
              </a:rPr>
              <a:t>[2]</a:t>
            </a:r>
            <a:r>
              <a:rPr lang="en-US" sz="1200" kern="1200" dirty="0">
                <a:solidFill>
                  <a:schemeClr val="tx1"/>
                </a:solidFill>
                <a:latin typeface="+mn-lt"/>
                <a:ea typeface="+mn-ea"/>
                <a:cs typeface="+mn-cs"/>
              </a:rPr>
              <a:t> Details included fishing rights and restoration of property and prisoners of war.</a:t>
            </a:r>
            <a:endParaRPr lang="en-US" dirty="0"/>
          </a:p>
          <a:p>
            <a:endParaRPr lang="en-US" dirty="0"/>
          </a:p>
        </p:txBody>
      </p:sp>
      <p:sp>
        <p:nvSpPr>
          <p:cNvPr id="4" name="Slide Number Placeholder 3"/>
          <p:cNvSpPr>
            <a:spLocks noGrp="1"/>
          </p:cNvSpPr>
          <p:nvPr>
            <p:ph type="sldNum" sz="quarter" idx="10"/>
          </p:nvPr>
        </p:nvSpPr>
        <p:spPr/>
        <p:txBody>
          <a:bodyPr/>
          <a:lstStyle/>
          <a:p>
            <a:fld id="{57D666F3-030B-4729-9654-4FADE727DF44}" type="slidenum">
              <a:rPr lang="en-US" smtClean="0"/>
              <a:pPr/>
              <a:t>17</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rtl="0" eaLnBrk="1" latinLnBrk="0" hangingPunct="1"/>
            <a:r>
              <a:rPr lang="en-US" sz="1200" kern="1200" dirty="0">
                <a:solidFill>
                  <a:schemeClr val="tx1"/>
                </a:solidFill>
                <a:latin typeface="+mn-lt"/>
                <a:ea typeface="+mn-ea"/>
                <a:cs typeface="+mn-cs"/>
              </a:rPr>
              <a:t>https://en.wikipedia.org/wiki/Treaty_of_Paris_(1783)</a:t>
            </a:r>
          </a:p>
          <a:p>
            <a:pPr rtl="0" eaLnBrk="1" latinLnBrk="0" hangingPunct="1"/>
            <a:r>
              <a:rPr lang="en-US" sz="1200" kern="1200" dirty="0">
                <a:solidFill>
                  <a:schemeClr val="tx1"/>
                </a:solidFill>
                <a:latin typeface="+mn-lt"/>
                <a:ea typeface="+mn-ea"/>
                <a:cs typeface="+mn-cs"/>
              </a:rPr>
              <a:t>The </a:t>
            </a:r>
            <a:r>
              <a:rPr lang="en-US" sz="1200" b="1" kern="1200" dirty="0">
                <a:solidFill>
                  <a:schemeClr val="tx1"/>
                </a:solidFill>
                <a:latin typeface="+mn-lt"/>
                <a:ea typeface="+mn-ea"/>
                <a:cs typeface="+mn-cs"/>
              </a:rPr>
              <a:t>Treaty of Paris</a:t>
            </a:r>
            <a:r>
              <a:rPr lang="en-US" sz="1200" kern="1200" dirty="0">
                <a:solidFill>
                  <a:schemeClr val="tx1"/>
                </a:solidFill>
                <a:latin typeface="+mn-lt"/>
                <a:ea typeface="+mn-ea"/>
                <a:cs typeface="+mn-cs"/>
              </a:rPr>
              <a:t>, signed in Paris by representatives of King George III of Great Britain and representatives of the United States of America on September 3, 1783, ended the American Revolutionary War. The treaty set the boundaries between the British Empire and the new country, on lines "exceedingly generous" to the United States.</a:t>
            </a:r>
            <a:r>
              <a:rPr lang="en-US" sz="1200" kern="1200" baseline="30000" dirty="0">
                <a:solidFill>
                  <a:schemeClr val="tx1"/>
                </a:solidFill>
                <a:latin typeface="+mn-lt"/>
                <a:ea typeface="+mn-ea"/>
                <a:cs typeface="+mn-cs"/>
              </a:rPr>
              <a:t>[2]</a:t>
            </a:r>
            <a:r>
              <a:rPr lang="en-US" sz="1200" kern="1200" dirty="0">
                <a:solidFill>
                  <a:schemeClr val="tx1"/>
                </a:solidFill>
                <a:latin typeface="+mn-lt"/>
                <a:ea typeface="+mn-ea"/>
                <a:cs typeface="+mn-cs"/>
              </a:rPr>
              <a:t> Details included fishing rights and restoration of property and prisoners of war.</a:t>
            </a:r>
            <a:endParaRPr lang="en-US" dirty="0"/>
          </a:p>
          <a:p>
            <a:endParaRPr lang="en-US" dirty="0"/>
          </a:p>
        </p:txBody>
      </p:sp>
      <p:sp>
        <p:nvSpPr>
          <p:cNvPr id="4" name="Slide Number Placeholder 3"/>
          <p:cNvSpPr>
            <a:spLocks noGrp="1"/>
          </p:cNvSpPr>
          <p:nvPr>
            <p:ph type="sldNum" sz="quarter" idx="10"/>
          </p:nvPr>
        </p:nvSpPr>
        <p:spPr/>
        <p:txBody>
          <a:bodyPr/>
          <a:lstStyle/>
          <a:p>
            <a:fld id="{57D666F3-030B-4729-9654-4FADE727DF44}" type="slidenum">
              <a:rPr lang="en-US" smtClean="0"/>
              <a:pPr/>
              <a:t>18</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rtl="0" eaLnBrk="1" latinLnBrk="0" hangingPunct="1"/>
            <a:r>
              <a:rPr lang="en-US" sz="1200" kern="1200" dirty="0">
                <a:solidFill>
                  <a:schemeClr val="tx1"/>
                </a:solidFill>
                <a:latin typeface="+mn-lt"/>
                <a:ea typeface="+mn-ea"/>
                <a:cs typeface="+mn-cs"/>
              </a:rPr>
              <a:t>https://en.wikipedia.org/wiki/Treaty_of_Paris_(1783)</a:t>
            </a:r>
          </a:p>
          <a:p>
            <a:pPr rtl="0" eaLnBrk="1" latinLnBrk="0" hangingPunct="1"/>
            <a:r>
              <a:rPr lang="en-US" sz="1200" kern="1200" dirty="0">
                <a:solidFill>
                  <a:schemeClr val="tx1"/>
                </a:solidFill>
                <a:latin typeface="+mn-lt"/>
                <a:ea typeface="+mn-ea"/>
                <a:cs typeface="+mn-cs"/>
              </a:rPr>
              <a:t>The </a:t>
            </a:r>
            <a:r>
              <a:rPr lang="en-US" sz="1200" b="1" kern="1200" dirty="0">
                <a:solidFill>
                  <a:schemeClr val="tx1"/>
                </a:solidFill>
                <a:latin typeface="+mn-lt"/>
                <a:ea typeface="+mn-ea"/>
                <a:cs typeface="+mn-cs"/>
              </a:rPr>
              <a:t>Treaty of Paris</a:t>
            </a:r>
            <a:r>
              <a:rPr lang="en-US" sz="1200" kern="1200" dirty="0">
                <a:solidFill>
                  <a:schemeClr val="tx1"/>
                </a:solidFill>
                <a:latin typeface="+mn-lt"/>
                <a:ea typeface="+mn-ea"/>
                <a:cs typeface="+mn-cs"/>
              </a:rPr>
              <a:t>, signed in Paris by representatives of King George III of Great Britain and representatives of the United States of America on September 3, 1783, ended the American Revolutionary War. The treaty set the boundaries between the British Empire and the new country, on lines "exceedingly generous" to the United States.</a:t>
            </a:r>
            <a:r>
              <a:rPr lang="en-US" sz="1200" kern="1200" baseline="30000" dirty="0">
                <a:solidFill>
                  <a:schemeClr val="tx1"/>
                </a:solidFill>
                <a:latin typeface="+mn-lt"/>
                <a:ea typeface="+mn-ea"/>
                <a:cs typeface="+mn-cs"/>
              </a:rPr>
              <a:t>[2]</a:t>
            </a:r>
            <a:r>
              <a:rPr lang="en-US" sz="1200" kern="1200" dirty="0">
                <a:solidFill>
                  <a:schemeClr val="tx1"/>
                </a:solidFill>
                <a:latin typeface="+mn-lt"/>
                <a:ea typeface="+mn-ea"/>
                <a:cs typeface="+mn-cs"/>
              </a:rPr>
              <a:t> Details included fishing rights and restoration of property and prisoners of war.</a:t>
            </a:r>
            <a:endParaRPr lang="en-US" dirty="0"/>
          </a:p>
          <a:p>
            <a:endParaRPr lang="en-US" dirty="0"/>
          </a:p>
        </p:txBody>
      </p:sp>
      <p:sp>
        <p:nvSpPr>
          <p:cNvPr id="4" name="Slide Number Placeholder 3"/>
          <p:cNvSpPr>
            <a:spLocks noGrp="1"/>
          </p:cNvSpPr>
          <p:nvPr>
            <p:ph type="sldNum" sz="quarter" idx="10"/>
          </p:nvPr>
        </p:nvSpPr>
        <p:spPr/>
        <p:txBody>
          <a:bodyPr/>
          <a:lstStyle/>
          <a:p>
            <a:fld id="{57D666F3-030B-4729-9654-4FADE727DF44}" type="slidenum">
              <a:rPr lang="en-US" smtClean="0"/>
              <a:pPr/>
              <a:t>19</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https://commons.wikimedia.org/wiki/File:United_States_1791-03-1791-09.png</a:t>
            </a:r>
          </a:p>
        </p:txBody>
      </p:sp>
      <p:sp>
        <p:nvSpPr>
          <p:cNvPr id="4" name="Slide Number Placeholder 3"/>
          <p:cNvSpPr>
            <a:spLocks noGrp="1"/>
          </p:cNvSpPr>
          <p:nvPr>
            <p:ph type="sldNum" sz="quarter" idx="10"/>
          </p:nvPr>
        </p:nvSpPr>
        <p:spPr/>
        <p:txBody>
          <a:bodyPr/>
          <a:lstStyle/>
          <a:p>
            <a:fld id="{57D666F3-030B-4729-9654-4FADE727DF44}" type="slidenum">
              <a:rPr lang="en-US" smtClean="0"/>
              <a:pPr/>
              <a:t>20</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37</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Maidu = ‘My-Due’    Miwok = ‘Me-Wok’    Chumash =</a:t>
            </a:r>
            <a:r>
              <a:rPr lang="en-US" baseline="0" dirty="0"/>
              <a:t> ‘Chew-mush’</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48</a:t>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85</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B053C62D-581A-4BC7-9879-DBF9D62A2FB8}" type="datetimeFigureOut">
              <a:rPr lang="en-US" smtClean="0"/>
              <a:pPr/>
              <a:t>1/27/2020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053C62D-581A-4BC7-9879-DBF9D62A2FB8}" type="datetimeFigureOut">
              <a:rPr lang="en-US" smtClean="0"/>
              <a:pPr/>
              <a:t>1/27/2020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053C62D-581A-4BC7-9879-DBF9D62A2FB8}" type="datetimeFigureOut">
              <a:rPr lang="en-US" smtClean="0"/>
              <a:pPr/>
              <a:t>1/27/2020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685800"/>
          </a:xfrm>
          <a:ln>
            <a:solidFill>
              <a:schemeClr val="bg1"/>
            </a:solidFill>
          </a:ln>
        </p:spPr>
        <p:txBody>
          <a:bodyPr>
            <a:noAutofit/>
          </a:bodyPr>
          <a:lstStyle>
            <a:lvl1pPr>
              <a:defRPr sz="4000"/>
            </a:lvl1pPr>
          </a:lstStyle>
          <a:p>
            <a:r>
              <a:rPr lang="en-US" dirty="0"/>
              <a:t>Click to edit Master title style</a:t>
            </a:r>
          </a:p>
        </p:txBody>
      </p:sp>
      <p:sp>
        <p:nvSpPr>
          <p:cNvPr id="3" name="Slide Number Placeholder 5"/>
          <p:cNvSpPr>
            <a:spLocks noGrp="1"/>
          </p:cNvSpPr>
          <p:nvPr>
            <p:ph type="sldNum" sz="quarter" idx="10"/>
          </p:nvPr>
        </p:nvSpPr>
        <p:spPr/>
        <p:txBody>
          <a:bodyPr/>
          <a:lstStyle>
            <a:lvl1pPr>
              <a:defRPr/>
            </a:lvl1pPr>
          </a:lstStyle>
          <a:p>
            <a:pPr>
              <a:defRPr/>
            </a:pPr>
            <a:fld id="{AE9B4525-25EA-4448-8685-259C0224795B}" type="slidenum">
              <a:rPr lang="en-US"/>
              <a:pPr>
                <a:defRPr/>
              </a:pPr>
              <a:t>‹#›</a:t>
            </a:fld>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053C62D-581A-4BC7-9879-DBF9D62A2FB8}" type="datetimeFigureOut">
              <a:rPr lang="en-US" smtClean="0"/>
              <a:pPr/>
              <a:t>1/27/2020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053C62D-581A-4BC7-9879-DBF9D62A2FB8}" type="datetimeFigureOut">
              <a:rPr lang="en-US" smtClean="0"/>
              <a:pPr/>
              <a:t>1/27/2020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053C62D-581A-4BC7-9879-DBF9D62A2FB8}" type="datetimeFigureOut">
              <a:rPr lang="en-US" smtClean="0"/>
              <a:pPr/>
              <a:t>1/27/2020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053C62D-581A-4BC7-9879-DBF9D62A2FB8}" type="datetimeFigureOut">
              <a:rPr lang="en-US" smtClean="0"/>
              <a:pPr/>
              <a:t>1/27/2020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053C62D-581A-4BC7-9879-DBF9D62A2FB8}" type="datetimeFigureOut">
              <a:rPr lang="en-US" smtClean="0"/>
              <a:pPr/>
              <a:t>1/27/2020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053C62D-581A-4BC7-9879-DBF9D62A2FB8}" type="datetimeFigureOut">
              <a:rPr lang="en-US" smtClean="0"/>
              <a:pPr/>
              <a:t>1/27/2020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B053C62D-581A-4BC7-9879-DBF9D62A2FB8}" type="datetimeFigureOut">
              <a:rPr lang="en-US" smtClean="0"/>
              <a:pPr/>
              <a:t>1/27/2020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B053C62D-581A-4BC7-9879-DBF9D62A2FB8}" type="datetimeFigureOut">
              <a:rPr lang="en-US" smtClean="0"/>
              <a:pPr/>
              <a:t>1/27/2020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053C62D-581A-4BC7-9879-DBF9D62A2FB8}" type="datetimeFigureOut">
              <a:rPr lang="en-US" smtClean="0"/>
              <a:pPr/>
              <a:t>1/27/2020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4DCC610-9A0A-43E9-9558-01FD22C5CD7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hyperlink" Target="https://en.wikipedia.org/wiki/American_Fur_Company" TargetMode="Externa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hyperlink" Target="http://plainshumanities.unl.edu/encyclopedia/doc/egp.ind.005" TargetMode="Externa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hyperlink" Target="https://www.nps.gov/fous/learn/historyculture/fort-union-origins.htm" TargetMode="External"/><Relationship Id="rId2" Type="http://schemas.openxmlformats.org/officeDocument/2006/relationships/hyperlink" Target="https://en.wikipedia.org/wiki/Cabanne's_Trading_Post" TargetMode="Externa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hyperlink" Target="https://en.wikipedia.org/wiki/Columbia_Fur_Company" TargetMode="Externa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73.png"/><Relationship Id="rId4" Type="http://schemas.openxmlformats.org/officeDocument/2006/relationships/image" Target="../media/image72.png"/></Relationships>
</file>

<file path=ppt/slides/_rels/slide10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51.png"/><Relationship Id="rId1" Type="http://schemas.openxmlformats.org/officeDocument/2006/relationships/slideLayout" Target="../slideLayouts/slideLayout7.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74.jpeg"/></Relationships>
</file>

<file path=ppt/slides/_rels/slide106.xml.rels><?xml version="1.0" encoding="UTF-8" standalone="yes"?>
<Relationships xmlns="http://schemas.openxmlformats.org/package/2006/relationships"><Relationship Id="rId3" Type="http://schemas.openxmlformats.org/officeDocument/2006/relationships/image" Target="../media/image51.png"/><Relationship Id="rId7" Type="http://schemas.openxmlformats.org/officeDocument/2006/relationships/image" Target="../media/image80.jpe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79.jpeg"/><Relationship Id="rId5" Type="http://schemas.openxmlformats.org/officeDocument/2006/relationships/image" Target="../media/image78.jpeg"/><Relationship Id="rId4" Type="http://schemas.openxmlformats.org/officeDocument/2006/relationships/image" Target="../media/image77.png"/></Relationships>
</file>

<file path=ppt/slides/_rels/slide107.xml.rels><?xml version="1.0" encoding="UTF-8" standalone="yes"?>
<Relationships xmlns="http://schemas.openxmlformats.org/package/2006/relationships"><Relationship Id="rId2" Type="http://schemas.openxmlformats.org/officeDocument/2006/relationships/hyperlink" Target="http://www.lewis-clark.org/article/2868" TargetMode="Externa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hyperlink" Target="https://en.wikipedia.org/wiki/Rocky_Mountain_Rendezvous" TargetMode="Externa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hyperlink" Target="http://www.lewis-clark.org/article/2868" TargetMode="External"/><Relationship Id="rId2" Type="http://schemas.openxmlformats.org/officeDocument/2006/relationships/image" Target="../media/image81.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7.xml"/><Relationship Id="rId5" Type="http://schemas.openxmlformats.org/officeDocument/2006/relationships/image" Target="../media/image17.jpeg"/><Relationship Id="rId4" Type="http://schemas.openxmlformats.org/officeDocument/2006/relationships/hyperlink" Target="https://en.wikipedia.org/wiki/Seven_Years_War" TargetMode="External"/></Relationships>
</file>

<file path=ppt/slides/_rels/slide110.xml.rels><?xml version="1.0" encoding="UTF-8" standalone="yes"?>
<Relationships xmlns="http://schemas.openxmlformats.org/package/2006/relationships"><Relationship Id="rId2" Type="http://schemas.openxmlformats.org/officeDocument/2006/relationships/hyperlink" Target="https://en.wikipedia.org/wiki/Jean_Baptiste_Charbonneau" TargetMode="Externa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hyperlink" Target="https://en.wikipedia.org/wiki/Jedediah_Smith" TargetMode="Externa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image" Target="../media/image72.png"/><Relationship Id="rId7" Type="http://schemas.openxmlformats.org/officeDocument/2006/relationships/image" Target="../media/image70.png"/><Relationship Id="rId2" Type="http://schemas.openxmlformats.org/officeDocument/2006/relationships/image" Target="../media/image51.png"/><Relationship Id="rId1" Type="http://schemas.openxmlformats.org/officeDocument/2006/relationships/slideLayout" Target="../slideLayouts/slideLayout7.xml"/><Relationship Id="rId6" Type="http://schemas.openxmlformats.org/officeDocument/2006/relationships/image" Target="../media/image76.jpeg"/><Relationship Id="rId5" Type="http://schemas.openxmlformats.org/officeDocument/2006/relationships/image" Target="../media/image74.jpeg"/><Relationship Id="rId4" Type="http://schemas.openxmlformats.org/officeDocument/2006/relationships/image" Target="../media/image75.jpe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image" Target="../media/image54.jpeg"/><Relationship Id="rId7" Type="http://schemas.openxmlformats.org/officeDocument/2006/relationships/image" Target="../media/image78.jpeg"/><Relationship Id="rId2" Type="http://schemas.openxmlformats.org/officeDocument/2006/relationships/image" Target="../media/image51.png"/><Relationship Id="rId1" Type="http://schemas.openxmlformats.org/officeDocument/2006/relationships/slideLayout" Target="../slideLayouts/slideLayout7.xml"/><Relationship Id="rId6" Type="http://schemas.openxmlformats.org/officeDocument/2006/relationships/image" Target="../media/image79.jpeg"/><Relationship Id="rId5" Type="http://schemas.openxmlformats.org/officeDocument/2006/relationships/image" Target="../media/image63.jpeg"/><Relationship Id="rId4" Type="http://schemas.openxmlformats.org/officeDocument/2006/relationships/image" Target="../media/image57.png"/></Relationships>
</file>

<file path=ppt/slides/_rels/slide11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68.png"/><Relationship Id="rId1" Type="http://schemas.openxmlformats.org/officeDocument/2006/relationships/slideLayout" Target="../slideLayouts/slideLayout7.xml"/><Relationship Id="rId4" Type="http://schemas.openxmlformats.org/officeDocument/2006/relationships/image" Target="../media/image82.png"/></Relationships>
</file>

<file path=ppt/slides/_rels/slide118.xml.rels><?xml version="1.0" encoding="UTF-8" standalone="yes"?>
<Relationships xmlns="http://schemas.openxmlformats.org/package/2006/relationships"><Relationship Id="rId2" Type="http://schemas.openxmlformats.org/officeDocument/2006/relationships/hyperlink" Target="https://en.wikipedia.org/wiki/Oregon_Trail" TargetMode="Externa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hyperlink" Target="https://en.wikipedia.org/wiki/Seven_Years_War" TargetMode="Externa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83.jpeg"/></Relationships>
</file>

<file path=ppt/slides/_rels/slide121.xml.rels><?xml version="1.0" encoding="UTF-8" standalone="yes"?>
<Relationships xmlns="http://schemas.openxmlformats.org/package/2006/relationships"><Relationship Id="rId3" Type="http://schemas.openxmlformats.org/officeDocument/2006/relationships/hyperlink" Target="https://en.wikipedia.org/wiki/Fort_Edmonton" TargetMode="External"/><Relationship Id="rId2" Type="http://schemas.openxmlformats.org/officeDocument/2006/relationships/hyperlink" Target="https://en.wikipedia.org/wiki/Pierre-Jean_De_Smet" TargetMode="External"/><Relationship Id="rId1" Type="http://schemas.openxmlformats.org/officeDocument/2006/relationships/slideLayout" Target="../slideLayouts/slideLayout7.xml"/><Relationship Id="rId4" Type="http://schemas.openxmlformats.org/officeDocument/2006/relationships/image" Target="../media/image83.jpeg"/></Relationships>
</file>

<file path=ppt/slides/_rels/slide1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5" Type="http://schemas.openxmlformats.org/officeDocument/2006/relationships/image" Target="../media/image85.png"/><Relationship Id="rId4" Type="http://schemas.openxmlformats.org/officeDocument/2006/relationships/image" Target="../media/image84.png"/></Relationships>
</file>

<file path=ppt/slides/_rels/slide12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hyperlink" Target="https://www.whitman.edu/alumni/be-connected/whitman-traditions/marcus-and-narcissa-whitman" TargetMode="Externa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hyperlink" Target="https://en.wikipedia.org/wiki/Narcissa_Whitman" TargetMode="Externa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hyperlink" Target="http://www.todayifoundout.com/index.php/2015/09/this-day-in-history-september-1st-first/" TargetMode="Externa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hyperlink" Target="https://www.nps.gov/nepe/learn/historyculture/henry-and-eliza-spalding-and-their-missions.htm" TargetMode="Externa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hyperlink" Target="https://womeninidahohistory.wordpress.com/2011/05/02/eliza-hart-spalding/" TargetMode="Externa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88.png"/></Relationships>
</file>

<file path=ppt/slides/_rels/slide12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hyperlink" Target="http://www.idahogenealogy.org/documents/PoD/PRINT%20ON%20DEMAND/1862%20KENNEDY%20COMPANY%20-36pgs.doc" TargetMode="External"/><Relationship Id="rId2" Type="http://schemas.openxmlformats.org/officeDocument/2006/relationships/hyperlink" Target="https://www.findagrave.com/memorial/38046318/john-knox-kennedy" TargetMode="Externa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91.jpeg"/></Relationships>
</file>

<file path=ppt/slides/_rels/slide132.xml.rels><?xml version="1.0" encoding="UTF-8" standalone="yes"?>
<Relationships xmlns="http://schemas.openxmlformats.org/package/2006/relationships"><Relationship Id="rId2" Type="http://schemas.openxmlformats.org/officeDocument/2006/relationships/hyperlink" Target="https://en.wikipedia.org/wiki/Ezra_Meeker" TargetMode="Externa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image" Target="../media/image22.png"/><Relationship Id="rId7" Type="http://schemas.openxmlformats.org/officeDocument/2006/relationships/image" Target="../media/image88.png"/><Relationship Id="rId2" Type="http://schemas.openxmlformats.org/officeDocument/2006/relationships/image" Target="../media/image82.png"/><Relationship Id="rId1" Type="http://schemas.openxmlformats.org/officeDocument/2006/relationships/slideLayout" Target="../slideLayouts/slideLayout7.xml"/><Relationship Id="rId6" Type="http://schemas.openxmlformats.org/officeDocument/2006/relationships/image" Target="../media/image84.png"/><Relationship Id="rId5" Type="http://schemas.openxmlformats.org/officeDocument/2006/relationships/image" Target="../media/image85.png"/><Relationship Id="rId4" Type="http://schemas.openxmlformats.org/officeDocument/2006/relationships/image" Target="../media/image83.jpeg"/></Relationships>
</file>

<file path=ppt/slides/_rels/slide134.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91.jpeg"/><Relationship Id="rId2" Type="http://schemas.openxmlformats.org/officeDocument/2006/relationships/image" Target="../media/image82.png"/><Relationship Id="rId1" Type="http://schemas.openxmlformats.org/officeDocument/2006/relationships/slideLayout" Target="../slideLayouts/slideLayout7.xml"/><Relationship Id="rId6" Type="http://schemas.openxmlformats.org/officeDocument/2006/relationships/image" Target="../media/image84.png"/><Relationship Id="rId5" Type="http://schemas.openxmlformats.org/officeDocument/2006/relationships/image" Target="../media/image85.png"/><Relationship Id="rId4" Type="http://schemas.openxmlformats.org/officeDocument/2006/relationships/image" Target="../media/image83.jpeg"/></Relationships>
</file>

<file path=ppt/slides/_rels/slide13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hyperlink" Target="https://en.wikipedia.org/wiki/Mormon_Trail" TargetMode="External"/><Relationship Id="rId2" Type="http://schemas.openxmlformats.org/officeDocument/2006/relationships/hyperlink" Target="https://en.wikipedia.org/wiki/Talk:Mormon_Trail" TargetMode="Externa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92.png"/></Relationships>
</file>

<file path=ppt/slides/_rels/slide139.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hyperlink" Target="https://www.nps.gov/scbl/planyourvisit/upload/rebecca-winters-story.pdf" TargetMode="Externa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140.xml.rels><?xml version="1.0" encoding="UTF-8" standalone="yes"?>
<Relationships xmlns="http://schemas.openxmlformats.org/package/2006/relationships"><Relationship Id="rId3" Type="http://schemas.openxmlformats.org/officeDocument/2006/relationships/image" Target="../media/image94.gif"/><Relationship Id="rId2" Type="http://schemas.openxmlformats.org/officeDocument/2006/relationships/hyperlink" Target="https://en.wikipedia.org/wiki/Rebecca_Winters_(pioneer)" TargetMode="External"/><Relationship Id="rId1" Type="http://schemas.openxmlformats.org/officeDocument/2006/relationships/slideLayout" Target="../slideLayouts/slideLayout7.xml"/><Relationship Id="rId5" Type="http://schemas.openxmlformats.org/officeDocument/2006/relationships/image" Target="../media/image96.png"/><Relationship Id="rId4" Type="http://schemas.openxmlformats.org/officeDocument/2006/relationships/image" Target="../media/image95.png"/></Relationships>
</file>

<file path=ppt/slides/_rels/slide14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97.png"/></Relationships>
</file>

<file path=ppt/slides/_rels/slide14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hyperlink" Target="https://en.wikipedia.org/wiki/Brigham_Young" TargetMode="Externa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99.png"/></Relationships>
</file>

<file path=ppt/slides/_rels/slide14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hyperlink" Target="https://en.wikipedia.org/wiki/Olive_Oatman" TargetMode="Externa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101.jpeg"/></Relationships>
</file>

<file path=ppt/slides/_rels/slide146.xml.rels><?xml version="1.0" encoding="UTF-8" standalone="yes"?>
<Relationships xmlns="http://schemas.openxmlformats.org/package/2006/relationships"><Relationship Id="rId3" Type="http://schemas.openxmlformats.org/officeDocument/2006/relationships/hyperlink" Target="https://history.lds.org/overlandtravel/sources/5447/parsons-mary-c-hristine-johnson-a-handcart-survivor-deseret-evening-news-29-june-1897-8?lang=eng" TargetMode="External"/><Relationship Id="rId2" Type="http://schemas.openxmlformats.org/officeDocument/2006/relationships/hyperlink" Target="http://ldswomenshistory.blogspot.com/2010/03/mary-johnson-parson.html" TargetMode="Externa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hyperlink" Target="http://www.tellmystorytoo.com/member_pdfs/maren-kjirstine-johansen-(larsen)_713_277.pdf" TargetMode="External"/><Relationship Id="rId1" Type="http://schemas.openxmlformats.org/officeDocument/2006/relationships/slideLayout" Target="../slideLayouts/slideLayout7.xml"/><Relationship Id="rId4" Type="http://schemas.openxmlformats.org/officeDocument/2006/relationships/image" Target="../media/image103.png"/></Relationships>
</file>

<file path=ppt/slides/_rels/slide148.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97.png"/><Relationship Id="rId2" Type="http://schemas.openxmlformats.org/officeDocument/2006/relationships/image" Target="../media/image82.png"/><Relationship Id="rId1" Type="http://schemas.openxmlformats.org/officeDocument/2006/relationships/slideLayout" Target="../slideLayouts/slideLayout7.xml"/><Relationship Id="rId6" Type="http://schemas.openxmlformats.org/officeDocument/2006/relationships/image" Target="../media/image92.png"/><Relationship Id="rId5" Type="http://schemas.openxmlformats.org/officeDocument/2006/relationships/image" Target="../media/image99.png"/><Relationship Id="rId4" Type="http://schemas.openxmlformats.org/officeDocument/2006/relationships/image" Target="../media/image101.jpeg"/></Relationships>
</file>

<file path=ppt/slides/_rels/slide14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2.xml"/></Relationships>
</file>

<file path=ppt/slides/_rels/slide150.xml.rels><?xml version="1.0" encoding="UTF-8" standalone="yes"?>
<Relationships xmlns="http://schemas.openxmlformats.org/package/2006/relationships"><Relationship Id="rId2" Type="http://schemas.openxmlformats.org/officeDocument/2006/relationships/hyperlink" Target="https://en.wikipedia.org/wiki/California_Trail" TargetMode="Externa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104.jpeg"/></Relationships>
</file>

<file path=ppt/slides/_rels/slide15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hyperlink" Target="https://en.wikipedia.org/wiki/John_Sutter" TargetMode="External"/><Relationship Id="rId1" Type="http://schemas.openxmlformats.org/officeDocument/2006/relationships/slideLayout" Target="../slideLayouts/slideLayout7.xml"/><Relationship Id="rId4" Type="http://schemas.openxmlformats.org/officeDocument/2006/relationships/image" Target="../media/image105.jpeg"/></Relationships>
</file>

<file path=ppt/slides/_rels/slide15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106.jpeg"/></Relationships>
</file>

<file path=ppt/slides/_rels/slide15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hyperlink" Target="https://en.wikipedia.org/wiki/James_W._Marshall" TargetMode="External"/><Relationship Id="rId1" Type="http://schemas.openxmlformats.org/officeDocument/2006/relationships/slideLayout" Target="../slideLayouts/slideLayout7.xml"/><Relationship Id="rId4" Type="http://schemas.openxmlformats.org/officeDocument/2006/relationships/image" Target="../media/image107.jpeg"/></Relationships>
</file>

<file path=ppt/slides/_rels/slide15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4" Type="http://schemas.openxmlformats.org/officeDocument/2006/relationships/image" Target="../media/image108.png"/></Relationships>
</file>

<file path=ppt/slides/_rels/slide157.xml.rels><?xml version="1.0" encoding="UTF-8" standalone="yes"?>
<Relationships xmlns="http://schemas.openxmlformats.org/package/2006/relationships"><Relationship Id="rId3" Type="http://schemas.openxmlformats.org/officeDocument/2006/relationships/hyperlink" Target="https://www.wikitree.com/photo/jpg/Backenstoe-3" TargetMode="External"/><Relationship Id="rId2" Type="http://schemas.openxmlformats.org/officeDocument/2006/relationships/hyperlink" Target="https://www.findagrave.com/memorial/10951646/virginia-elizabeth-murphy" TargetMode="External"/><Relationship Id="rId1" Type="http://schemas.openxmlformats.org/officeDocument/2006/relationships/slideLayout" Target="../slideLayouts/slideLayout7.xml"/><Relationship Id="rId6" Type="http://schemas.openxmlformats.org/officeDocument/2006/relationships/image" Target="../media/image110.jpeg"/><Relationship Id="rId5" Type="http://schemas.openxmlformats.org/officeDocument/2006/relationships/hyperlink" Target="https://www.wikitree.com/wiki/Backenstoe-3" TargetMode="External"/><Relationship Id="rId4" Type="http://schemas.openxmlformats.org/officeDocument/2006/relationships/image" Target="../media/image109.jpeg"/></Relationships>
</file>

<file path=ppt/slides/_rels/slide15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 Id="rId6" Type="http://schemas.openxmlformats.org/officeDocument/2006/relationships/image" Target="../media/image106.jpeg"/><Relationship Id="rId5" Type="http://schemas.openxmlformats.org/officeDocument/2006/relationships/image" Target="../media/image104.jpeg"/><Relationship Id="rId4" Type="http://schemas.openxmlformats.org/officeDocument/2006/relationships/image" Target="../media/image108.png"/></Relationships>
</file>

<file path=ppt/slides/_rels/slide15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hyperlink" Target="https://en.wikipedia.org/wiki/Seven_Years'_War" TargetMode="External"/><Relationship Id="rId13" Type="http://schemas.openxmlformats.org/officeDocument/2006/relationships/hyperlink" Target="https://en.wikipedia.org/wiki/Trans-Appalachia" TargetMode="External"/><Relationship Id="rId3" Type="http://schemas.openxmlformats.org/officeDocument/2006/relationships/hyperlink" Target="https://en.wikipedia.org/wiki/Royal_Proclamation_of_1763" TargetMode="External"/><Relationship Id="rId7" Type="http://schemas.openxmlformats.org/officeDocument/2006/relationships/hyperlink" Target="https://en.wikipedia.org/wiki/French_and_Indian_War" TargetMode="External"/><Relationship Id="rId12" Type="http://schemas.openxmlformats.org/officeDocument/2006/relationships/hyperlink" Target="https://en.wikipedia.org/wiki/Thirteen_Colonies" TargetMode="External"/><Relationship Id="rId17" Type="http://schemas.openxmlformats.org/officeDocument/2006/relationships/hyperlink" Target="https://en.wikipedia.org/wiki/Drainage_divide" TargetMode="External"/><Relationship Id="rId2" Type="http://schemas.openxmlformats.org/officeDocument/2006/relationships/hyperlink" Target="https://en.wikipedia.org/wiki/Treaty_of_Paris_(1763)" TargetMode="External"/><Relationship Id="rId16" Type="http://schemas.openxmlformats.org/officeDocument/2006/relationships/hyperlink" Target="https://en.wikipedia.org/wiki/Eastern_Continental_Divide" TargetMode="External"/><Relationship Id="rId1" Type="http://schemas.openxmlformats.org/officeDocument/2006/relationships/slideLayout" Target="../slideLayouts/slideLayout7.xml"/><Relationship Id="rId6" Type="http://schemas.openxmlformats.org/officeDocument/2006/relationships/hyperlink" Target="https://en.wikipedia.org/wiki/New_France" TargetMode="External"/><Relationship Id="rId11" Type="http://schemas.openxmlformats.org/officeDocument/2006/relationships/hyperlink" Target="https://en.wikipedia.org/wiki/British_subject" TargetMode="External"/><Relationship Id="rId5" Type="http://schemas.openxmlformats.org/officeDocument/2006/relationships/hyperlink" Target="https://en.wikipedia.org/wiki/Kingdom_of_Great_Britain" TargetMode="External"/><Relationship Id="rId15" Type="http://schemas.openxmlformats.org/officeDocument/2006/relationships/hyperlink" Target="https://en.wikipedia.org/wiki/First_Nations" TargetMode="External"/><Relationship Id="rId10" Type="http://schemas.openxmlformats.org/officeDocument/2006/relationships/hyperlink" Target="https://en.wikipedia.org/wiki/Indian_Reserve_(1763)" TargetMode="External"/><Relationship Id="rId4" Type="http://schemas.openxmlformats.org/officeDocument/2006/relationships/hyperlink" Target="https://en.wikipedia.org/wiki/George_III_of_the_United_Kingdom" TargetMode="External"/><Relationship Id="rId9" Type="http://schemas.openxmlformats.org/officeDocument/2006/relationships/hyperlink" Target="https://en.wikipedia.org/wiki/Appalachian_Mountains" TargetMode="External"/><Relationship Id="rId14" Type="http://schemas.openxmlformats.org/officeDocument/2006/relationships/hyperlink" Target="https://en.wikipedia.org/wiki/American_Revolution" TargetMode="External"/></Relationships>
</file>

<file path=ppt/slides/_rels/slide16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82.png"/><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8" Type="http://schemas.openxmlformats.org/officeDocument/2006/relationships/hyperlink" Target="http://www.nps.gov/oreg/planyourvisit/brochures.htm" TargetMode="External"/><Relationship Id="rId3" Type="http://schemas.openxmlformats.org/officeDocument/2006/relationships/image" Target="../media/image82.png"/><Relationship Id="rId7" Type="http://schemas.openxmlformats.org/officeDocument/2006/relationships/hyperlink" Target="mailto:vbgrandma@gmail.com" TargetMode="External"/><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hyperlink" Target="mailto:loren.pospisil@nebraska.gov" TargetMode="External"/><Relationship Id="rId5" Type="http://schemas.openxmlformats.org/officeDocument/2006/relationships/hyperlink" Target="mailto:j4martin@blm.gov" TargetMode="External"/><Relationship Id="rId4" Type="http://schemas.openxmlformats.org/officeDocument/2006/relationships/image" Target="../media/image22.png"/></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12.xml"/><Relationship Id="rId5" Type="http://schemas.openxmlformats.org/officeDocument/2006/relationships/image" Target="../media/image20.jpeg"/><Relationship Id="rId4" Type="http://schemas.openxmlformats.org/officeDocument/2006/relationships/image" Target="../media/image19.png"/></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12.xml"/><Relationship Id="rId5" Type="http://schemas.openxmlformats.org/officeDocument/2006/relationships/image" Target="../media/image21.gif"/><Relationship Id="rId4" Type="http://schemas.openxmlformats.org/officeDocument/2006/relationships/image" Target="../media/image20.jpeg"/></Relationships>
</file>

<file path=ppt/slides/_rels/slide1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5.xml"/><Relationship Id="rId1" Type="http://schemas.openxmlformats.org/officeDocument/2006/relationships/slideLayout" Target="../slideLayouts/slideLayout12.xml"/><Relationship Id="rId4" Type="http://schemas.openxmlformats.org/officeDocument/2006/relationships/image" Target="../media/image21.gi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12.xml"/><Relationship Id="rId5" Type="http://schemas.openxmlformats.org/officeDocument/2006/relationships/image" Target="../media/image24.jpeg"/><Relationship Id="rId4" Type="http://schemas.openxmlformats.org/officeDocument/2006/relationships/image" Target="../media/image23.png"/></Relationships>
</file>

<file path=ppt/slides/_rels/slide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2.png"/><Relationship Id="rId1" Type="http://schemas.openxmlformats.org/officeDocument/2006/relationships/slideLayout" Target="../slideLayouts/slideLayout12.xml"/><Relationship Id="rId4" Type="http://schemas.openxmlformats.org/officeDocument/2006/relationships/image" Target="../media/image24.jpeg"/></Relationships>
</file>

<file path=ppt/slides/_rels/slide2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2.xml"/><Relationship Id="rId5" Type="http://schemas.openxmlformats.org/officeDocument/2006/relationships/image" Target="../media/image24.jpeg"/><Relationship Id="rId4" Type="http://schemas.openxmlformats.org/officeDocument/2006/relationships/image" Target="../media/image22.png"/></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Layout" Target="../slideLayouts/slideLayout12.xml"/><Relationship Id="rId6" Type="http://schemas.openxmlformats.org/officeDocument/2006/relationships/image" Target="../media/image27.jpeg"/><Relationship Id="rId5" Type="http://schemas.openxmlformats.org/officeDocument/2006/relationships/image" Target="../media/image24.jpeg"/><Relationship Id="rId4" Type="http://schemas.openxmlformats.org/officeDocument/2006/relationships/image" Target="../media/image22.png"/></Relationships>
</file>

<file path=ppt/slides/_rels/slide2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Layout" Target="../slideLayouts/slideLayout12.xml"/><Relationship Id="rId5" Type="http://schemas.openxmlformats.org/officeDocument/2006/relationships/image" Target="../media/image28.jpeg"/><Relationship Id="rId4" Type="http://schemas.openxmlformats.org/officeDocument/2006/relationships/image" Target="../media/image27.jpeg"/></Relationships>
</file>

<file path=ppt/slides/_rels/slide2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3.png"/><Relationship Id="rId1" Type="http://schemas.openxmlformats.org/officeDocument/2006/relationships/slideLayout" Target="../slideLayouts/slideLayout12.xml"/><Relationship Id="rId5" Type="http://schemas.openxmlformats.org/officeDocument/2006/relationships/image" Target="../media/image28.jpeg"/><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2.xml"/><Relationship Id="rId5" Type="http://schemas.openxmlformats.org/officeDocument/2006/relationships/image" Target="../media/image28.jpeg"/><Relationship Id="rId4" Type="http://schemas.openxmlformats.org/officeDocument/2006/relationships/image" Target="../media/image22.png"/></Relationships>
</file>

<file path=ppt/slides/_rels/slide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Layout" Target="../slideLayouts/slideLayout12.xml"/><Relationship Id="rId4" Type="http://schemas.openxmlformats.org/officeDocument/2006/relationships/image" Target="../media/image28.jpeg"/></Relationships>
</file>

<file path=ppt/slides/_rels/slide2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Layout" Target="../slideLayouts/slideLayout7.xml"/><Relationship Id="rId5" Type="http://schemas.openxmlformats.org/officeDocument/2006/relationships/image" Target="../media/image31.jpeg"/><Relationship Id="rId4" Type="http://schemas.openxmlformats.org/officeDocument/2006/relationships/image" Target="../media/image28.jpeg"/></Relationships>
</file>

<file path=ppt/slides/_rels/slide2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31.jpe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33.png"/></Relationships>
</file>

<file path=ppt/slides/_rels/slide3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hyperlink" Target="https://en.wikipedia.org/wiki/Manifest_destiny" TargetMode="Externa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22.png"/></Relationships>
</file>

<file path=ppt/slides/_rels/slide3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35.png"/></Relationships>
</file>

<file path=ppt/slides/_rels/slide3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hyperlink" Target="https://www.warpaths2peacepipes.com/native-american-indians/" TargetMode="Externa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hyperlink" Target="https://www.warpaths2peacepipes.com/native-american-indians/" TargetMode="Externa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hyperlink" Target="https://www.warpaths2peacepipes.com/native-american-indians/" TargetMode="External"/><Relationship Id="rId2" Type="http://schemas.openxmlformats.org/officeDocument/2006/relationships/image" Target="../media/image38.jpe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hyperlink" Target="https://www.warpaths2peacepipes.com/native-american-indians/" TargetMode="Externa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40.jpeg"/></Relationships>
</file>

<file path=ppt/slides/_rels/slide4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hyperlink" Target="https://www.warpaths2peacepipes.com/native-american-indians/" TargetMode="Externa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gif"/><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hyperlink" Target="http://storiesofusa.com/the-conquest-of-new-spain-history-1492-1901/" TargetMode="Externa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8" Type="http://schemas.openxmlformats.org/officeDocument/2006/relationships/hyperlink" Target="https://en.wikipedia.org/wiki/Yokut_people" TargetMode="External"/><Relationship Id="rId13" Type="http://schemas.openxmlformats.org/officeDocument/2006/relationships/hyperlink" Target="https://en.wikipedia.org/wiki/Population_of_Native_California" TargetMode="External"/><Relationship Id="rId18" Type="http://schemas.openxmlformats.org/officeDocument/2006/relationships/hyperlink" Target="https://en.wikipedia.org/wiki/Treaty_of_Guadalupe_Hidalgo" TargetMode="External"/><Relationship Id="rId26" Type="http://schemas.openxmlformats.org/officeDocument/2006/relationships/hyperlink" Target="https://en.wikipedia.org/wiki/American_Indian_boarding_schools" TargetMode="External"/><Relationship Id="rId3" Type="http://schemas.openxmlformats.org/officeDocument/2006/relationships/hyperlink" Target="https://en.wikipedia.org/wiki/Ahwahnechee" TargetMode="External"/><Relationship Id="rId21" Type="http://schemas.openxmlformats.org/officeDocument/2006/relationships/hyperlink" Target="https://en.wikipedia.org/wiki/Alta_California" TargetMode="External"/><Relationship Id="rId7" Type="http://schemas.openxmlformats.org/officeDocument/2006/relationships/hyperlink" Target="https://en.wikipedia.org/wiki/Yurok_people" TargetMode="External"/><Relationship Id="rId12" Type="http://schemas.openxmlformats.org/officeDocument/2006/relationships/hyperlink" Target="https://en.wikipedia.org/wiki/Invasive_plant_species" TargetMode="External"/><Relationship Id="rId17" Type="http://schemas.openxmlformats.org/officeDocument/2006/relationships/hyperlink" Target="https://en.wikipedia.org/wiki/Mexican%E2%80%93American_War" TargetMode="External"/><Relationship Id="rId25" Type="http://schemas.openxmlformats.org/officeDocument/2006/relationships/hyperlink" Target="https://en.wikipedia.org/wiki/Modoc_people" TargetMode="External"/><Relationship Id="rId2" Type="http://schemas.openxmlformats.org/officeDocument/2006/relationships/hyperlink" Target="https://en.wikipedia.org/wiki/Indigenous_peoples_of_California" TargetMode="External"/><Relationship Id="rId16" Type="http://schemas.openxmlformats.org/officeDocument/2006/relationships/hyperlink" Target="https://en.wikipedia.org/wiki/Malaria" TargetMode="External"/><Relationship Id="rId20" Type="http://schemas.openxmlformats.org/officeDocument/2006/relationships/hyperlink" Target="https://en.wikipedia.org/wiki/California_Central_Valley" TargetMode="External"/><Relationship Id="rId29" Type="http://schemas.openxmlformats.org/officeDocument/2006/relationships/hyperlink" Target="https://en.wikipedia.org/wiki/CalWORKs" TargetMode="External"/><Relationship Id="rId1" Type="http://schemas.openxmlformats.org/officeDocument/2006/relationships/slideLayout" Target="../slideLayouts/slideLayout7.xml"/><Relationship Id="rId6" Type="http://schemas.openxmlformats.org/officeDocument/2006/relationships/hyperlink" Target="https://en.wikipedia.org/wiki/Miwok" TargetMode="External"/><Relationship Id="rId11" Type="http://schemas.openxmlformats.org/officeDocument/2006/relationships/hyperlink" Target="https://en.wikipedia.org/wiki/San_Diego,_California" TargetMode="External"/><Relationship Id="rId24" Type="http://schemas.openxmlformats.org/officeDocument/2006/relationships/hyperlink" Target="https://en.wikipedia.org/wiki/Applegate_Trail" TargetMode="External"/><Relationship Id="rId5" Type="http://schemas.openxmlformats.org/officeDocument/2006/relationships/hyperlink" Target="https://en.wikipedia.org/wiki/Yuman_Indians" TargetMode="External"/><Relationship Id="rId15" Type="http://schemas.openxmlformats.org/officeDocument/2006/relationships/hyperlink" Target="https://en.wikipedia.org/wiki/Indian_Country" TargetMode="External"/><Relationship Id="rId23" Type="http://schemas.openxmlformats.org/officeDocument/2006/relationships/hyperlink" Target="https://en.wikipedia.org/wiki/California_Indian_Wars" TargetMode="External"/><Relationship Id="rId28" Type="http://schemas.openxmlformats.org/officeDocument/2006/relationships/hyperlink" Target="https://en.wikipedia.org/wiki/Bureau_of_Indian_Affairs" TargetMode="External"/><Relationship Id="rId10" Type="http://schemas.openxmlformats.org/officeDocument/2006/relationships/hyperlink" Target="https://en.wikipedia.org/wiki/Mission_San_Diego_de_Alcal%C3%A1" TargetMode="External"/><Relationship Id="rId19" Type="http://schemas.openxmlformats.org/officeDocument/2006/relationships/hyperlink" Target="https://en.wikipedia.org/wiki/Deserts_of_California" TargetMode="External"/><Relationship Id="rId4" Type="http://schemas.openxmlformats.org/officeDocument/2006/relationships/hyperlink" Target="https://en.wikipedia.org/wiki/Quechan" TargetMode="External"/><Relationship Id="rId9" Type="http://schemas.openxmlformats.org/officeDocument/2006/relationships/hyperlink" Target="https://en.wikipedia.org/wiki/Wikipedia:Citation_needed" TargetMode="External"/><Relationship Id="rId14" Type="http://schemas.openxmlformats.org/officeDocument/2006/relationships/hyperlink" Target="https://en.wikipedia.org/wiki/Epidemics" TargetMode="External"/><Relationship Id="rId22" Type="http://schemas.openxmlformats.org/officeDocument/2006/relationships/hyperlink" Target="https://en.wikipedia.org/wiki/Gold_Rush" TargetMode="External"/><Relationship Id="rId27" Type="http://schemas.openxmlformats.org/officeDocument/2006/relationships/hyperlink" Target="https://en.wikipedia.org/wiki/List_of_federally_recognized_tribes_by_state"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art-en-provence.com/native-american-tribes-in-california-map/feccfeafaadcf-native-americans-josh-art-exhibition-native-american-tribes-in-california-map/" TargetMode="External"/><Relationship Id="rId2" Type="http://schemas.openxmlformats.org/officeDocument/2006/relationships/hyperlink" Target="https://users.humboldt.edu/ogayle/hist383/OriginalCalifornians.html" TargetMode="External"/><Relationship Id="rId1" Type="http://schemas.openxmlformats.org/officeDocument/2006/relationships/slideLayout" Target="../slideLayouts/slideLayout7.xml"/><Relationship Id="rId5" Type="http://schemas.openxmlformats.org/officeDocument/2006/relationships/hyperlink" Target="http://art-en-provence.com/native-american-tribes-in-california-map/" TargetMode="External"/><Relationship Id="rId4" Type="http://schemas.openxmlformats.org/officeDocument/2006/relationships/image" Target="../media/image41.jpeg"/></Relationships>
</file>

<file path=ppt/slides/_rels/slide53.xml.rels><?xml version="1.0" encoding="UTF-8" standalone="yes"?>
<Relationships xmlns="http://schemas.openxmlformats.org/package/2006/relationships"><Relationship Id="rId3" Type="http://schemas.openxmlformats.org/officeDocument/2006/relationships/hyperlink" Target="http://enacademic.com/dic.nsf/enwiki/11635537" TargetMode="External"/><Relationship Id="rId2" Type="http://schemas.openxmlformats.org/officeDocument/2006/relationships/hyperlink" Target="https://kids.britannica.com/kids/article/Great-Basin-Indians/628000" TargetMode="Externa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54.xml.rels><?xml version="1.0" encoding="UTF-8" standalone="yes"?>
<Relationships xmlns="http://schemas.openxmlformats.org/package/2006/relationships"><Relationship Id="rId3" Type="http://schemas.openxmlformats.org/officeDocument/2006/relationships/hyperlink" Target="https://banksfourthgrade-nativetribes.weebly.com/tillamook.html" TargetMode="External"/><Relationship Id="rId2" Type="http://schemas.openxmlformats.org/officeDocument/2006/relationships/image" Target="../media/image43.jpe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png"/><Relationship Id="rId1" Type="http://schemas.openxmlformats.org/officeDocument/2006/relationships/slideLayout" Target="../slideLayouts/slideLayout7.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5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hyperlink" Target="http://www.let.rug.nl/usa/outlines/economy-1991/a-historical-perspective-on-the-american-economy/an-uncertain-economy-1820-1860.php" TargetMode="Externa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hyperlink" Target="https://en.wikipedia.org/wiki/Panic_of_1837" TargetMode="Externa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34.jpe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34.jpeg"/><Relationship Id="rId1" Type="http://schemas.openxmlformats.org/officeDocument/2006/relationships/slideLayout" Target="../slideLayouts/slideLayout7.xml"/><Relationship Id="rId5" Type="http://schemas.openxmlformats.org/officeDocument/2006/relationships/image" Target="../media/image52.jpeg"/><Relationship Id="rId4" Type="http://schemas.openxmlformats.org/officeDocument/2006/relationships/image" Target="../media/image51.png"/></Relationships>
</file>

<file path=ppt/slides/_rels/slide63.xml.rels><?xml version="1.0" encoding="UTF-8" standalone="yes"?>
<Relationships xmlns="http://schemas.openxmlformats.org/package/2006/relationships"><Relationship Id="rId3" Type="http://schemas.openxmlformats.org/officeDocument/2006/relationships/hyperlink" Target="https://en.wikipedia.org/wiki/Fort_Belle_Fontaine" TargetMode="External"/><Relationship Id="rId2" Type="http://schemas.openxmlformats.org/officeDocument/2006/relationships/hyperlink" Target="http://digitalcommons.unl.edu/dissertations/AAI3004608/" TargetMode="External"/><Relationship Id="rId1" Type="http://schemas.openxmlformats.org/officeDocument/2006/relationships/slideLayout" Target="../slideLayouts/slideLayout7.xml"/><Relationship Id="rId5" Type="http://schemas.openxmlformats.org/officeDocument/2006/relationships/hyperlink" Target="https://en.wikipedia.org/wiki/Fort_Madison,_Iowa" TargetMode="External"/><Relationship Id="rId4" Type="http://schemas.openxmlformats.org/officeDocument/2006/relationships/hyperlink" Target="https://en.wikipedia.org/wiki/Fort_Osage" TargetMode="External"/></Relationships>
</file>

<file path=ppt/slides/_rels/slide6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hyperlink" Target="https://en.wikipedia.org/wiki/Missouri_Fur_Company" TargetMode="Externa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hyperlink" Target="http://www.lewis-clark.org/article/2970" TargetMode="Externa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hyperlink" Target="http://www.lewis-clark.org/article/2970" TargetMode="External"/><Relationship Id="rId2" Type="http://schemas.openxmlformats.org/officeDocument/2006/relationships/image" Target="../media/image56.jpe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hyperlink" Target="http://www.lewis-clark.org/article/2868" TargetMode="Externa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hyperlink" Target="http://www.oregonpioneers.com/hbc.htm" TargetMode="Externa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hyperlink" Target="https://en.wikipedia.org/wiki/Spokane_House" TargetMode="Externa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hyperlink" Target="https://en.wikipedia.org/wiki/Pacific_Fur_Company" TargetMode="External"/><Relationship Id="rId2" Type="http://schemas.openxmlformats.org/officeDocument/2006/relationships/hyperlink" Target="https://en.wikipedia.org/wiki/John_Jacob_Astor" TargetMode="External"/><Relationship Id="rId1" Type="http://schemas.openxmlformats.org/officeDocument/2006/relationships/slideLayout" Target="../slideLayouts/slideLayout7.xml"/><Relationship Id="rId6" Type="http://schemas.openxmlformats.org/officeDocument/2006/relationships/hyperlink" Target="https://en.wikipedia.org/wiki/Fort_Okanogan" TargetMode="External"/><Relationship Id="rId5" Type="http://schemas.openxmlformats.org/officeDocument/2006/relationships/hyperlink" Target="https://en.wikipedia.org/wiki/Fort_Astoria" TargetMode="External"/><Relationship Id="rId4" Type="http://schemas.openxmlformats.org/officeDocument/2006/relationships/hyperlink" Target="https://en.wikipedia.org/wiki/Tonquin_(1807)" TargetMode="External"/></Relationships>
</file>

<file path=ppt/slides/_rels/slide7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hyperlink" Target="http://www.lewis-clark.org/article/2868" TargetMode="Externa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image" Target="../media/image51.png"/></Relationships>
</file>

<file path=ppt/slides/_rels/slide8.xml.rels><?xml version="1.0" encoding="UTF-8" standalone="yes"?>
<Relationships xmlns="http://schemas.openxmlformats.org/package/2006/relationships"><Relationship Id="rId8" Type="http://schemas.openxmlformats.org/officeDocument/2006/relationships/image" Target="../media/image13.jpeg"/><Relationship Id="rId3" Type="http://schemas.openxmlformats.org/officeDocument/2006/relationships/image" Target="../media/image8.jpeg"/><Relationship Id="rId7" Type="http://schemas.openxmlformats.org/officeDocument/2006/relationships/image" Target="../media/image12.jpeg"/><Relationship Id="rId2" Type="http://schemas.openxmlformats.org/officeDocument/2006/relationships/image" Target="../media/image7.jpeg"/><Relationship Id="rId1" Type="http://schemas.openxmlformats.org/officeDocument/2006/relationships/slideLayout" Target="../slideLayouts/slideLayout7.xml"/><Relationship Id="rId6" Type="http://schemas.openxmlformats.org/officeDocument/2006/relationships/image" Target="../media/image11.png"/><Relationship Id="rId5" Type="http://schemas.openxmlformats.org/officeDocument/2006/relationships/image" Target="../media/image10.jpeg"/><Relationship Id="rId4" Type="http://schemas.openxmlformats.org/officeDocument/2006/relationships/image" Target="../media/image9.jpeg"/><Relationship Id="rId9" Type="http://schemas.openxmlformats.org/officeDocument/2006/relationships/image" Target="../media/image14.jpeg"/></Relationships>
</file>

<file path=ppt/slides/_rels/slide80.xml.rels><?xml version="1.0" encoding="UTF-8" standalone="yes"?>
<Relationships xmlns="http://schemas.openxmlformats.org/package/2006/relationships"><Relationship Id="rId2" Type="http://schemas.openxmlformats.org/officeDocument/2006/relationships/hyperlink" Target="https://oregonencyclopedia.org/articles/astor_expedition_1810_1812/" TargetMode="Externa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7.xml"/><Relationship Id="rId4" Type="http://schemas.openxmlformats.org/officeDocument/2006/relationships/image" Target="../media/image57.png"/></Relationships>
</file>

<file path=ppt/slides/_rels/slide82.xml.rels><?xml version="1.0" encoding="UTF-8" standalone="yes"?>
<Relationships xmlns="http://schemas.openxmlformats.org/package/2006/relationships"><Relationship Id="rId2" Type="http://schemas.openxmlformats.org/officeDocument/2006/relationships/hyperlink" Target="https://en.wikipedia.org/wiki/Tonquin_(1807)" TargetMode="Externa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image" Target="../media/image62.jpeg"/><Relationship Id="rId2" Type="http://schemas.openxmlformats.org/officeDocument/2006/relationships/image" Target="../media/image59.png"/><Relationship Id="rId1" Type="http://schemas.openxmlformats.org/officeDocument/2006/relationships/slideLayout" Target="../slideLayouts/slideLayout7.xml"/><Relationship Id="rId6" Type="http://schemas.openxmlformats.org/officeDocument/2006/relationships/image" Target="../media/image61.jpeg"/><Relationship Id="rId5" Type="http://schemas.openxmlformats.org/officeDocument/2006/relationships/image" Target="../media/image57.png"/><Relationship Id="rId4" Type="http://schemas.openxmlformats.org/officeDocument/2006/relationships/image" Target="../media/image51.png"/></Relationships>
</file>

<file path=ppt/slides/_rels/slide8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hyperlink" Target="http://thefurtrapper.com/home/robert-stuart/" TargetMode="External"/><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image" Target="../media/image63.jpeg"/><Relationship Id="rId4" Type="http://schemas.openxmlformats.org/officeDocument/2006/relationships/image" Target="../media/image64.png"/></Relationships>
</file>

<file path=ppt/slides/_rels/slide86.xml.rels><?xml version="1.0" encoding="UTF-8" standalone="yes"?>
<Relationships xmlns="http://schemas.openxmlformats.org/package/2006/relationships"><Relationship Id="rId2" Type="http://schemas.openxmlformats.org/officeDocument/2006/relationships/hyperlink" Target="https://en.wikipedia.org/wiki/Robert_Stuart_(explorer)" TargetMode="Externa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54.jpeg"/><Relationship Id="rId4" Type="http://schemas.openxmlformats.org/officeDocument/2006/relationships/image" Target="../media/image66.png"/></Relationships>
</file>

<file path=ppt/slides/_rels/slide8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hyperlink" Target="https://en.wikipedia.org/wiki/Treaty_of_1818" TargetMode="Externa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22.png"/><Relationship Id="rId4" Type="http://schemas.openxmlformats.org/officeDocument/2006/relationships/image" Target="../media/image67.png"/></Relationships>
</file>

<file path=ppt/slides/_rels/slide9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68.png"/><Relationship Id="rId4" Type="http://schemas.openxmlformats.org/officeDocument/2006/relationships/image" Target="../media/image22.png"/></Relationships>
</file>

<file path=ppt/slides/_rels/slide94.xml.rels><?xml version="1.0" encoding="UTF-8" standalone="yes"?>
<Relationships xmlns="http://schemas.openxmlformats.org/package/2006/relationships"><Relationship Id="rId2" Type="http://schemas.openxmlformats.org/officeDocument/2006/relationships/hyperlink" Target="https://en.wikipedia.org/wiki/Oregon_Country" TargetMode="Externa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hyperlink" Target="https://en.wikipedia.org/wiki/Columbia_District" TargetMode="External"/><Relationship Id="rId2" Type="http://schemas.openxmlformats.org/officeDocument/2006/relationships/image" Target="../media/image69.png"/><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68.png"/><Relationship Id="rId1" Type="http://schemas.openxmlformats.org/officeDocument/2006/relationships/slideLayout" Target="../slideLayouts/slideLayout7.xml"/><Relationship Id="rId4" Type="http://schemas.openxmlformats.org/officeDocument/2006/relationships/image" Target="../media/image51.png"/></Relationships>
</file>

<file path=ppt/slides/_rels/slide9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51.png"/><Relationship Id="rId1" Type="http://schemas.openxmlformats.org/officeDocument/2006/relationships/slideLayout" Target="../slideLayouts/slideLayout7.xml"/><Relationship Id="rId4" Type="http://schemas.openxmlformats.org/officeDocument/2006/relationships/image" Target="../media/image70.png"/></Relationships>
</file>

<file path=ppt/slides/_rels/slide98.xml.rels><?xml version="1.0" encoding="UTF-8" standalone="yes"?>
<Relationships xmlns="http://schemas.openxmlformats.org/package/2006/relationships"><Relationship Id="rId2" Type="http://schemas.openxmlformats.org/officeDocument/2006/relationships/hyperlink" Target="https://en.wikipedia.org/wiki/Hudson's_Bay_Company" TargetMode="Externa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1.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wagon train art"/>
          <p:cNvPicPr>
            <a:picLocks noChangeAspect="1" noChangeArrowheads="1"/>
          </p:cNvPicPr>
          <p:nvPr/>
        </p:nvPicPr>
        <p:blipFill>
          <a:blip r:embed="rId2"/>
          <a:srcRect r="2145"/>
          <a:stretch>
            <a:fillRect/>
          </a:stretch>
        </p:blipFill>
        <p:spPr bwMode="auto">
          <a:xfrm>
            <a:off x="0" y="0"/>
            <a:ext cx="9144000" cy="6858000"/>
          </a:xfrm>
          <a:prstGeom prst="rect">
            <a:avLst/>
          </a:prstGeom>
          <a:noFill/>
        </p:spPr>
      </p:pic>
      <p:sp>
        <p:nvSpPr>
          <p:cNvPr id="5" name="Rectangle 4"/>
          <p:cNvSpPr/>
          <p:nvPr/>
        </p:nvSpPr>
        <p:spPr>
          <a:xfrm>
            <a:off x="0" y="0"/>
            <a:ext cx="9144000" cy="6858000"/>
          </a:xfrm>
          <a:prstGeom prst="rect">
            <a:avLst/>
          </a:prstGeom>
          <a:solidFill>
            <a:schemeClr val="bg2">
              <a:lumMod val="9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p:cNvSpPr/>
          <p:nvPr/>
        </p:nvSpPr>
        <p:spPr>
          <a:xfrm>
            <a:off x="457200" y="3458468"/>
            <a:ext cx="8534400" cy="24283571"/>
          </a:xfrm>
          <a:prstGeom prst="rect">
            <a:avLst/>
          </a:prstGeom>
        </p:spPr>
        <p:txBody>
          <a:bodyPr wrap="square">
            <a:spAutoFit/>
          </a:bodyPr>
          <a:lstStyle/>
          <a:p>
            <a:pPr algn="ctr">
              <a:lnSpc>
                <a:spcPct val="150000"/>
              </a:lnSpc>
            </a:pPr>
            <a:r>
              <a:rPr lang="en-US" sz="3200" b="1" dirty="0">
                <a:ln>
                  <a:solidFill>
                    <a:schemeClr val="tx1"/>
                  </a:solidFill>
                </a:ln>
                <a:effectLst>
                  <a:outerShdw dist="50800" dir="5400000" algn="ctr" rotWithShape="0">
                    <a:schemeClr val="tx1"/>
                  </a:outerShdw>
                </a:effectLst>
                <a:latin typeface="Tempus Sans ITC" pitchFamily="82" charset="0"/>
              </a:rPr>
              <a:t>“If you have no family or friends to aid you</a:t>
            </a:r>
          </a:p>
          <a:p>
            <a:pPr algn="ctr">
              <a:lnSpc>
                <a:spcPct val="150000"/>
              </a:lnSpc>
            </a:pPr>
            <a:r>
              <a:rPr lang="en-US" sz="3200" b="1" dirty="0">
                <a:ln>
                  <a:solidFill>
                    <a:schemeClr val="tx1"/>
                  </a:solidFill>
                </a:ln>
                <a:effectLst>
                  <a:outerShdw dist="50800" dir="5400000" algn="ctr" rotWithShape="0">
                    <a:schemeClr val="tx1"/>
                  </a:outerShdw>
                </a:effectLst>
                <a:latin typeface="Tempus Sans ITC" pitchFamily="82" charset="0"/>
              </a:rPr>
              <a:t>and no prospect opened for you, </a:t>
            </a:r>
          </a:p>
          <a:p>
            <a:pPr algn="ctr">
              <a:lnSpc>
                <a:spcPct val="150000"/>
              </a:lnSpc>
            </a:pPr>
            <a:r>
              <a:rPr lang="en-US" sz="3200" b="1" dirty="0">
                <a:ln>
                  <a:solidFill>
                    <a:schemeClr val="tx1"/>
                  </a:solidFill>
                </a:ln>
                <a:effectLst>
                  <a:outerShdw dist="50800" dir="5400000" algn="ctr" rotWithShape="0">
                    <a:schemeClr val="tx1"/>
                  </a:outerShdw>
                </a:effectLst>
                <a:latin typeface="Tempus Sans ITC" pitchFamily="82" charset="0"/>
              </a:rPr>
              <a:t>turn your face to the great West,</a:t>
            </a:r>
          </a:p>
          <a:p>
            <a:pPr algn="ctr">
              <a:lnSpc>
                <a:spcPct val="150000"/>
              </a:lnSpc>
            </a:pPr>
            <a:r>
              <a:rPr lang="en-US" sz="3200" b="1" dirty="0">
                <a:ln>
                  <a:solidFill>
                    <a:schemeClr val="tx1"/>
                  </a:solidFill>
                </a:ln>
                <a:effectLst>
                  <a:outerShdw dist="50800" dir="5400000" algn="ctr" rotWithShape="0">
                    <a:schemeClr val="tx1"/>
                  </a:outerShdw>
                </a:effectLst>
                <a:latin typeface="Tempus Sans ITC" pitchFamily="82" charset="0"/>
              </a:rPr>
              <a:t>and there build up a home and fortune </a:t>
            </a:r>
          </a:p>
          <a:p>
            <a:pPr algn="ctr">
              <a:lnSpc>
                <a:spcPct val="150000"/>
              </a:lnSpc>
            </a:pPr>
            <a:r>
              <a:rPr lang="en-US" sz="3600" b="1" dirty="0">
                <a:ln>
                  <a:solidFill>
                    <a:schemeClr val="tx1"/>
                  </a:solidFill>
                </a:ln>
                <a:effectLst>
                  <a:outerShdw dist="50800" dir="5400000" algn="ctr" rotWithShape="0">
                    <a:schemeClr val="tx1"/>
                  </a:outerShdw>
                </a:effectLst>
                <a:latin typeface="Tempus Sans ITC" pitchFamily="82" charset="0"/>
              </a:rPr>
              <a:t>. . . . go West, young man, go West . . . .</a:t>
            </a:r>
          </a:p>
          <a:p>
            <a:pPr algn="ctr">
              <a:lnSpc>
                <a:spcPct val="150000"/>
              </a:lnSpc>
            </a:pPr>
            <a:r>
              <a:rPr lang="en-US" sz="3200" b="1" dirty="0">
                <a:ln>
                  <a:solidFill>
                    <a:schemeClr val="tx1"/>
                  </a:solidFill>
                </a:ln>
                <a:effectLst>
                  <a:outerShdw dist="50800" dir="5400000" algn="ctr" rotWithShape="0">
                    <a:schemeClr val="tx1"/>
                  </a:outerShdw>
                </a:effectLst>
                <a:latin typeface="Tempus Sans ITC" pitchFamily="82" charset="0"/>
              </a:rPr>
              <a:t>and grow up with the country.”</a:t>
            </a:r>
          </a:p>
          <a:p>
            <a:pPr algn="ctr">
              <a:lnSpc>
                <a:spcPct val="150000"/>
              </a:lnSpc>
            </a:pPr>
            <a:r>
              <a:rPr lang="en-US" sz="2000" b="1" dirty="0">
                <a:ln>
                  <a:solidFill>
                    <a:schemeClr val="tx1"/>
                  </a:solidFill>
                </a:ln>
                <a:effectLst>
                  <a:outerShdw dist="50800" dir="5400000" algn="ctr" rotWithShape="0">
                    <a:schemeClr val="tx1"/>
                  </a:outerShdw>
                </a:effectLst>
                <a:latin typeface="Tempus Sans ITC" pitchFamily="82" charset="0"/>
              </a:rPr>
              <a:t>		- Horace Greeley</a:t>
            </a:r>
          </a:p>
          <a:p>
            <a:pPr algn="ctr">
              <a:lnSpc>
                <a:spcPct val="150000"/>
              </a:lnSpc>
            </a:pPr>
            <a:endParaRPr lang="en-US" sz="2000" b="1" dirty="0">
              <a:ln>
                <a:solidFill>
                  <a:schemeClr val="tx1"/>
                </a:solidFill>
              </a:ln>
              <a:effectLst>
                <a:outerShdw dist="50800" dir="5400000" algn="ctr" rotWithShape="0">
                  <a:schemeClr val="tx1"/>
                </a:outerShdw>
              </a:effectLst>
              <a:latin typeface="Tempus Sans ITC" pitchFamily="82" charset="0"/>
            </a:endParaRPr>
          </a:p>
          <a:p>
            <a:pPr algn="ctr">
              <a:lnSpc>
                <a:spcPct val="150000"/>
              </a:lnSpc>
            </a:pPr>
            <a:endParaRPr lang="en-US" sz="2000" b="1" dirty="0">
              <a:ln>
                <a:solidFill>
                  <a:schemeClr val="tx1"/>
                </a:solidFill>
              </a:ln>
              <a:effectLst>
                <a:outerShdw dist="50800" dir="5400000" algn="ctr" rotWithShape="0">
                  <a:schemeClr val="tx1"/>
                </a:outerShdw>
              </a:effectLst>
              <a:latin typeface="Tempus Sans ITC" pitchFamily="82" charset="0"/>
            </a:endParaRP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“For what do they brave the desert,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the wilderness, the savage,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the snowy precipices of the Rocky Mountains,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the weary summer march,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the storm-drenched bivouac,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and the gnawing of famine?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       This migration to Oregon…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	wears an aspect of insanity.”</a:t>
            </a:r>
          </a:p>
          <a:p>
            <a:pPr algn="ctr">
              <a:lnSpc>
                <a:spcPct val="150000"/>
              </a:lnSpc>
            </a:pPr>
            <a:r>
              <a:rPr lang="en-US" sz="16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	</a:t>
            </a:r>
            <a:r>
              <a:rPr lang="en-US" sz="20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		- Horace Greeley</a:t>
            </a:r>
          </a:p>
          <a:p>
            <a:pPr algn="ctr">
              <a:lnSpc>
                <a:spcPct val="150000"/>
              </a:lnSpc>
            </a:pPr>
            <a:endParaRPr lang="en-US" sz="2000" b="1" dirty="0">
              <a:ln>
                <a:solidFill>
                  <a:schemeClr val="tx1"/>
                </a:solidFill>
              </a:ln>
              <a:effectLst>
                <a:outerShdw dist="50800" dir="5400000" algn="ctr" rotWithShape="0">
                  <a:schemeClr val="tx1"/>
                </a:outerShdw>
              </a:effectLst>
              <a:latin typeface="Tempus Sans ITC" pitchFamily="82" charset="0"/>
            </a:endParaRPr>
          </a:p>
          <a:p>
            <a:pPr algn="ctr">
              <a:lnSpc>
                <a:spcPct val="150000"/>
              </a:lnSpc>
            </a:pPr>
            <a:endParaRPr lang="en-US" sz="28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endParaRP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“The wagon train experience represented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pioneering at its best.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No one forced people to go west,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and no one could force them</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 to conform to any situation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they did not agree with as they went.”</a:t>
            </a:r>
          </a:p>
          <a:p>
            <a:pPr algn="ctr">
              <a:lnSpc>
                <a:spcPct val="150000"/>
              </a:lnSpc>
            </a:pPr>
            <a:r>
              <a:rPr lang="en-US" sz="20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			- Lloyd Coffman</a:t>
            </a:r>
          </a:p>
          <a:p>
            <a:pPr algn="ctr">
              <a:lnSpc>
                <a:spcPct val="150000"/>
              </a:lnSpc>
            </a:pPr>
            <a:endParaRPr lang="en-US" sz="16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endParaRPr>
          </a:p>
          <a:p>
            <a:pPr algn="ctr">
              <a:lnSpc>
                <a:spcPct val="150000"/>
              </a:lnSpc>
            </a:pPr>
            <a:endParaRPr lang="en-US" sz="28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endParaRP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“History with its flickering lamp </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stumbles along the trail of the past,</a:t>
            </a:r>
          </a:p>
          <a:p>
            <a:pPr algn="ctr">
              <a:lnSpc>
                <a:spcPct val="150000"/>
              </a:lnSpc>
            </a:pPr>
            <a:r>
              <a:rPr lang="en-US" sz="3200" b="1" dirty="0">
                <a:ln>
                  <a:solidFill>
                    <a:schemeClr val="tx1"/>
                  </a:solidFill>
                </a:ln>
                <a:solidFill>
                  <a:schemeClr val="tx1">
                    <a:lumMod val="95000"/>
                    <a:lumOff val="5000"/>
                  </a:schemeClr>
                </a:solidFill>
                <a:effectLst>
                  <a:outerShdw dist="50800" dir="5400000" algn="ctr" rotWithShape="0">
                    <a:schemeClr val="tx1"/>
                  </a:outerShdw>
                </a:effectLst>
                <a:latin typeface="Tempus Sans ITC" pitchFamily="82" charset="0"/>
              </a:rPr>
              <a:t> trying to reconstruct its scenes, </a:t>
            </a:r>
          </a:p>
          <a:p>
            <a:pPr algn="ctr">
              <a:lnSpc>
                <a:spcPct val="150000"/>
              </a:lnSpc>
            </a:pPr>
            <a:r>
              <a:rPr lang="en-US" sz="3200" b="1" dirty="0">
                <a:ln>
                  <a:solidFill>
                    <a:schemeClr val="tx1"/>
                  </a:solidFill>
                </a:ln>
                <a:effectLst>
                  <a:outerShdw dist="50800" dir="5400000" algn="ctr" rotWithShape="0">
                    <a:schemeClr val="tx1"/>
                  </a:outerShdw>
                </a:effectLst>
                <a:latin typeface="Tempus Sans ITC" pitchFamily="82" charset="0"/>
              </a:rPr>
              <a:t>to revive its echoes, </a:t>
            </a:r>
          </a:p>
          <a:p>
            <a:pPr algn="ctr">
              <a:lnSpc>
                <a:spcPct val="150000"/>
              </a:lnSpc>
            </a:pPr>
            <a:r>
              <a:rPr lang="en-US" sz="3200" b="1" dirty="0">
                <a:ln>
                  <a:solidFill>
                    <a:schemeClr val="tx1"/>
                  </a:solidFill>
                </a:ln>
                <a:effectLst>
                  <a:outerShdw dist="50800" dir="5400000" algn="ctr" rotWithShape="0">
                    <a:schemeClr val="tx1"/>
                  </a:outerShdw>
                </a:effectLst>
                <a:latin typeface="Tempus Sans ITC" pitchFamily="82" charset="0"/>
              </a:rPr>
              <a:t>and kindle with pale gleams </a:t>
            </a:r>
          </a:p>
          <a:p>
            <a:pPr algn="ctr">
              <a:lnSpc>
                <a:spcPct val="150000"/>
              </a:lnSpc>
            </a:pPr>
            <a:r>
              <a:rPr lang="en-US" sz="3200" b="1" dirty="0">
                <a:ln>
                  <a:solidFill>
                    <a:schemeClr val="tx1"/>
                  </a:solidFill>
                </a:ln>
                <a:effectLst>
                  <a:outerShdw dist="50800" dir="5400000" algn="ctr" rotWithShape="0">
                    <a:schemeClr val="tx1"/>
                  </a:outerShdw>
                </a:effectLst>
                <a:latin typeface="Tempus Sans ITC" pitchFamily="82" charset="0"/>
              </a:rPr>
              <a:t>the passion of former days.”</a:t>
            </a:r>
          </a:p>
          <a:p>
            <a:pPr algn="ctr">
              <a:lnSpc>
                <a:spcPct val="150000"/>
              </a:lnSpc>
            </a:pPr>
            <a:r>
              <a:rPr lang="en-US" sz="2000" b="1" dirty="0">
                <a:ln>
                  <a:solidFill>
                    <a:schemeClr val="tx1"/>
                  </a:solidFill>
                </a:ln>
                <a:effectLst>
                  <a:outerShdw dist="50800" dir="5400000" algn="ctr" rotWithShape="0">
                    <a:schemeClr val="tx1"/>
                  </a:outerShdw>
                </a:effectLst>
                <a:latin typeface="Tempus Sans ITC" pitchFamily="82" charset="0"/>
              </a:rPr>
              <a:t>		- Winston Churchill   </a:t>
            </a:r>
          </a:p>
        </p:txBody>
      </p:sp>
      <p:sp>
        <p:nvSpPr>
          <p:cNvPr id="2" name="TextBox 1"/>
          <p:cNvSpPr txBox="1"/>
          <p:nvPr/>
        </p:nvSpPr>
        <p:spPr>
          <a:xfrm>
            <a:off x="0" y="905470"/>
            <a:ext cx="9144000" cy="923330"/>
          </a:xfrm>
          <a:prstGeom prst="rect">
            <a:avLst/>
          </a:prstGeom>
          <a:noFill/>
        </p:spPr>
        <p:txBody>
          <a:bodyPr wrap="square" rtlCol="0">
            <a:spAutoFit/>
          </a:bodyPr>
          <a:lstStyle/>
          <a:p>
            <a:pPr algn="ctr"/>
            <a:r>
              <a:rPr lang="en-US" sz="5400" b="1" dirty="0">
                <a:solidFill>
                  <a:schemeClr val="accent1">
                    <a:lumMod val="75000"/>
                  </a:schemeClr>
                </a:solidFill>
                <a:effectLst>
                  <a:outerShdw dist="50800" dir="5400000" algn="ctr" rotWithShape="0">
                    <a:schemeClr val="tx1"/>
                  </a:outerShdw>
                </a:effectLst>
                <a:latin typeface="Lucida Handwriting" pitchFamily="66" charset="0"/>
              </a:rPr>
              <a:t>Westward Journeys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0"/>
                                        <p:tgtEl>
                                          <p:spTgt spid="4"/>
                                        </p:tgtEl>
                                      </p:cBhvr>
                                    </p:animEffect>
                                  </p:childTnLst>
                                </p:cTn>
                              </p:par>
                              <p:par>
                                <p:cTn id="11" presetID="64" presetClass="path" presetSubtype="0" fill="hold" grpId="1" nodeType="withEffect">
                                  <p:stCondLst>
                                    <p:cond delay="0"/>
                                  </p:stCondLst>
                                  <p:childTnLst>
                                    <p:animMotion origin="layout" path="M 3.33333E-6 2.65283E-6 L -0.03334 -3.15271 " pathEditMode="relative" rAng="0" ptsTypes="AA">
                                      <p:cBhvr>
                                        <p:cTn id="12" dur="90000" fill="hold"/>
                                        <p:tgtEl>
                                          <p:spTgt spid="4"/>
                                        </p:tgtEl>
                                        <p:attrNameLst>
                                          <p:attrName>ppt_x</p:attrName>
                                          <p:attrName>ppt_y</p:attrName>
                                        </p:attrNameLst>
                                      </p:cBhvr>
                                      <p:rCtr x="-17" y="-1576"/>
                                    </p:animMotion>
                                  </p:childTnLst>
                                </p:cTn>
                              </p:par>
                              <p:par>
                                <p:cTn id="13" presetID="47" presetClass="exit" presetSubtype="0" fill="hold" grpId="0" nodeType="withEffect">
                                  <p:stCondLst>
                                    <p:cond delay="3000"/>
                                  </p:stCondLst>
                                  <p:childTnLst>
                                    <p:animEffect transition="out" filter="fade">
                                      <p:cBhvr>
                                        <p:cTn id="14" dur="3000"/>
                                        <p:tgtEl>
                                          <p:spTgt spid="2"/>
                                        </p:tgtEl>
                                      </p:cBhvr>
                                    </p:animEffect>
                                    <p:anim calcmode="lin" valueType="num">
                                      <p:cBhvr>
                                        <p:cTn id="15" dur="3000"/>
                                        <p:tgtEl>
                                          <p:spTgt spid="2"/>
                                        </p:tgtEl>
                                        <p:attrNameLst>
                                          <p:attrName>ppt_x</p:attrName>
                                        </p:attrNameLst>
                                      </p:cBhvr>
                                      <p:tavLst>
                                        <p:tav tm="0">
                                          <p:val>
                                            <p:strVal val="ppt_x"/>
                                          </p:val>
                                        </p:tav>
                                        <p:tav tm="100000">
                                          <p:val>
                                            <p:strVal val="ppt_x"/>
                                          </p:val>
                                        </p:tav>
                                      </p:tavLst>
                                    </p:anim>
                                    <p:anim calcmode="lin" valueType="num">
                                      <p:cBhvr>
                                        <p:cTn id="16" dur="3000"/>
                                        <p:tgtEl>
                                          <p:spTgt spid="2"/>
                                        </p:tgtEl>
                                        <p:attrNameLst>
                                          <p:attrName>ppt_y</p:attrName>
                                        </p:attrNameLst>
                                      </p:cBhvr>
                                      <p:tavLst>
                                        <p:tav tm="0">
                                          <p:val>
                                            <p:strVal val="ppt_y"/>
                                          </p:val>
                                        </p:tav>
                                        <p:tav tm="100000">
                                          <p:val>
                                            <p:strVal val="ppt_y-.1"/>
                                          </p:val>
                                        </p:tav>
                                      </p:tavLst>
                                    </p:anim>
                                    <p:set>
                                      <p:cBhvr>
                                        <p:cTn id="17" dur="1" fill="hold">
                                          <p:stCondLst>
                                            <p:cond delay="2999"/>
                                          </p:stCondLst>
                                        </p:cTn>
                                        <p:tgtEl>
                                          <p:spTgt spid="2"/>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1000"/>
                                        <p:tgtEl>
                                          <p:spTgt spid="1026"/>
                                        </p:tgtEl>
                                      </p:cBhvr>
                                    </p:animEffect>
                                    <p:set>
                                      <p:cBhvr>
                                        <p:cTn id="22" dur="1" fill="hold">
                                          <p:stCondLst>
                                            <p:cond delay="999"/>
                                          </p:stCondLst>
                                        </p:cTn>
                                        <p:tgtEl>
                                          <p:spTgt spid="1026"/>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1000"/>
                                        <p:tgtEl>
                                          <p:spTgt spid="5"/>
                                        </p:tgtEl>
                                      </p:cBhvr>
                                    </p:animEffect>
                                    <p:set>
                                      <p:cBhvr>
                                        <p:cTn id="25" dur="1" fill="hold">
                                          <p:stCondLst>
                                            <p:cond delay="999"/>
                                          </p:stCondLst>
                                        </p:cTn>
                                        <p:tgtEl>
                                          <p:spTgt spid="5"/>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1000"/>
                                        <p:tgtEl>
                                          <p:spTgt spid="4"/>
                                        </p:tgtEl>
                                      </p:cBhvr>
                                    </p:animEffect>
                                    <p:set>
                                      <p:cBhvr>
                                        <p:cTn id="28" dur="1" fill="hold">
                                          <p:stCondLst>
                                            <p:cond delay="999"/>
                                          </p:stCondLst>
                                        </p:cTn>
                                        <p:tgtEl>
                                          <p:spTgt spid="4"/>
                                        </p:tgtEl>
                                        <p:attrNameLst>
                                          <p:attrName>style.visibility</p:attrName>
                                        </p:attrNameLst>
                                      </p:cBhvr>
                                      <p:to>
                                        <p:strVal val="hidden"/>
                                      </p:to>
                                    </p:set>
                                  </p:childTnLst>
                                </p:cTn>
                              </p:par>
                              <p:par>
                                <p:cTn id="29" presetID="10" presetClass="entr" presetSubtype="0" fill="hold" nodeType="withEffect">
                                  <p:stCondLst>
                                    <p:cond delay="50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P spid="4" grpId="1"/>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srcRect/>
          <a:stretch>
            <a:fillRect/>
          </a:stretch>
        </p:blipFill>
        <p:spPr bwMode="auto">
          <a:xfrm>
            <a:off x="0" y="0"/>
            <a:ext cx="9158288" cy="6872288"/>
          </a:xfrm>
          <a:prstGeom prst="rect">
            <a:avLst/>
          </a:prstGeom>
          <a:noFill/>
          <a:ln w="9525">
            <a:noFill/>
            <a:miter lim="800000"/>
            <a:headEnd/>
            <a:tailEnd/>
          </a:ln>
          <a:effectLst/>
        </p:spPr>
      </p:pic>
      <p:sp useBgFill="1">
        <p:nvSpPr>
          <p:cNvPr id="6" name="TextBox 5"/>
          <p:cNvSpPr txBox="1"/>
          <p:nvPr/>
        </p:nvSpPr>
        <p:spPr>
          <a:xfrm>
            <a:off x="0" y="0"/>
            <a:ext cx="9144000" cy="769441"/>
          </a:xfrm>
          <a:prstGeom prst="rect">
            <a:avLst/>
          </a:prstGeom>
        </p:spPr>
        <p:txBody>
          <a:bodyPr wrap="square" rtlCol="0">
            <a:spAutoFit/>
          </a:bodyPr>
          <a:lstStyle/>
          <a:p>
            <a:pPr algn="ctr"/>
            <a:r>
              <a:rPr lang="en-US" sz="4400" b="1" dirty="0"/>
              <a:t>American Development</a:t>
            </a:r>
          </a:p>
        </p:txBody>
      </p:sp>
      <p:grpSp>
        <p:nvGrpSpPr>
          <p:cNvPr id="7" name="Group 6"/>
          <p:cNvGrpSpPr/>
          <p:nvPr/>
        </p:nvGrpSpPr>
        <p:grpSpPr>
          <a:xfrm>
            <a:off x="7315200" y="5481935"/>
            <a:ext cx="1828800" cy="533400"/>
            <a:chOff x="9448800" y="609600"/>
            <a:chExt cx="1828800" cy="533400"/>
          </a:xfrm>
        </p:grpSpPr>
        <p:pic>
          <p:nvPicPr>
            <p:cNvPr id="8" name="Picture 2" descr="Image result for north america political boundaries 1763"/>
            <p:cNvPicPr>
              <a:picLocks noChangeAspect="1" noChangeArrowheads="1"/>
            </p:cNvPicPr>
            <p:nvPr/>
          </p:nvPicPr>
          <p:blipFill>
            <a:blip r:embed="rId3"/>
            <a:srcRect l="19084" t="18911" r="71416" b="75144"/>
            <a:stretch>
              <a:fillRect/>
            </a:stretch>
          </p:blipFill>
          <p:spPr bwMode="auto">
            <a:xfrm>
              <a:off x="9448800" y="609600"/>
              <a:ext cx="1828800" cy="533400"/>
            </a:xfrm>
            <a:prstGeom prst="rect">
              <a:avLst/>
            </a:prstGeom>
            <a:noFill/>
            <a:ln w="25400">
              <a:solidFill>
                <a:schemeClr val="tx1"/>
              </a:solidFill>
            </a:ln>
          </p:spPr>
        </p:pic>
        <p:sp>
          <p:nvSpPr>
            <p:cNvPr id="9" name="TextBox 8"/>
            <p:cNvSpPr txBox="1"/>
            <p:nvPr/>
          </p:nvSpPr>
          <p:spPr>
            <a:xfrm>
              <a:off x="9521132" y="614065"/>
              <a:ext cx="1680268" cy="523220"/>
            </a:xfrm>
            <a:prstGeom prst="rect">
              <a:avLst/>
            </a:prstGeom>
            <a:noFill/>
          </p:spPr>
          <p:txBody>
            <a:bodyPr wrap="none" rtlCol="0">
              <a:spAutoFit/>
            </a:bodyPr>
            <a:lstStyle/>
            <a:p>
              <a:r>
                <a:rPr lang="en-US" sz="2800" b="1" dirty="0"/>
                <a:t>DISPUTED</a:t>
              </a:r>
            </a:p>
          </p:txBody>
        </p:sp>
      </p:grpSp>
      <p:grpSp>
        <p:nvGrpSpPr>
          <p:cNvPr id="15" name="Group 14"/>
          <p:cNvGrpSpPr/>
          <p:nvPr/>
        </p:nvGrpSpPr>
        <p:grpSpPr>
          <a:xfrm>
            <a:off x="7315200" y="4191000"/>
            <a:ext cx="1867819" cy="685800"/>
            <a:chOff x="7352381" y="4796136"/>
            <a:chExt cx="1867819" cy="685800"/>
          </a:xfrm>
        </p:grpSpPr>
        <p:pic>
          <p:nvPicPr>
            <p:cNvPr id="10" name="Picture 2" descr="Image result for north america political boundaries 1763"/>
            <p:cNvPicPr>
              <a:picLocks noChangeAspect="1" noChangeArrowheads="1"/>
            </p:cNvPicPr>
            <p:nvPr/>
          </p:nvPicPr>
          <p:blipFill>
            <a:blip r:embed="rId3"/>
            <a:srcRect l="34917" t="35049" r="54000" b="59855"/>
            <a:stretch>
              <a:fillRect/>
            </a:stretch>
          </p:blipFill>
          <p:spPr bwMode="auto">
            <a:xfrm>
              <a:off x="7352381" y="4796136"/>
              <a:ext cx="1828800" cy="685800"/>
            </a:xfrm>
            <a:prstGeom prst="rect">
              <a:avLst/>
            </a:prstGeom>
            <a:noFill/>
            <a:ln w="25400">
              <a:solidFill>
                <a:schemeClr val="tx1"/>
              </a:solidFill>
            </a:ln>
          </p:spPr>
        </p:pic>
        <p:sp>
          <p:nvSpPr>
            <p:cNvPr id="11" name="TextBox 10"/>
            <p:cNvSpPr txBox="1"/>
            <p:nvPr/>
          </p:nvSpPr>
          <p:spPr>
            <a:xfrm>
              <a:off x="7352381" y="4820960"/>
              <a:ext cx="1867819" cy="584775"/>
            </a:xfrm>
            <a:prstGeom prst="rect">
              <a:avLst/>
            </a:prstGeom>
            <a:noFill/>
          </p:spPr>
          <p:txBody>
            <a:bodyPr wrap="none" rtlCol="0">
              <a:spAutoFit/>
            </a:bodyPr>
            <a:lstStyle/>
            <a:p>
              <a:r>
                <a:rPr lang="en-US" sz="3200" b="1" dirty="0"/>
                <a:t>ENGLAND</a:t>
              </a:r>
            </a:p>
          </p:txBody>
        </p:sp>
      </p:grpSp>
      <p:grpSp>
        <p:nvGrpSpPr>
          <p:cNvPr id="14" name="Group 13"/>
          <p:cNvGrpSpPr/>
          <p:nvPr/>
        </p:nvGrpSpPr>
        <p:grpSpPr>
          <a:xfrm>
            <a:off x="7315200" y="4876800"/>
            <a:ext cx="1828800" cy="609600"/>
            <a:chOff x="7352381" y="4186535"/>
            <a:chExt cx="1828800" cy="609600"/>
          </a:xfrm>
        </p:grpSpPr>
        <p:pic>
          <p:nvPicPr>
            <p:cNvPr id="12" name="Picture 2" descr="Image result for north america political boundaries 1763"/>
            <p:cNvPicPr preferRelativeResize="0">
              <a:picLocks noChangeArrowheads="1"/>
            </p:cNvPicPr>
            <p:nvPr/>
          </p:nvPicPr>
          <p:blipFill>
            <a:blip r:embed="rId3"/>
            <a:srcRect l="34125" t="52885" r="61125" b="40320"/>
            <a:stretch>
              <a:fillRect/>
            </a:stretch>
          </p:blipFill>
          <p:spPr bwMode="auto">
            <a:xfrm>
              <a:off x="7352381" y="4186535"/>
              <a:ext cx="1828800" cy="585216"/>
            </a:xfrm>
            <a:prstGeom prst="rect">
              <a:avLst/>
            </a:prstGeom>
            <a:noFill/>
            <a:ln w="25400">
              <a:solidFill>
                <a:schemeClr val="tx1"/>
              </a:solidFill>
            </a:ln>
          </p:spPr>
        </p:pic>
        <p:sp>
          <p:nvSpPr>
            <p:cNvPr id="13" name="TextBox 12"/>
            <p:cNvSpPr txBox="1"/>
            <p:nvPr/>
          </p:nvSpPr>
          <p:spPr>
            <a:xfrm>
              <a:off x="7428581" y="4211360"/>
              <a:ext cx="1752600" cy="584775"/>
            </a:xfrm>
            <a:prstGeom prst="rect">
              <a:avLst/>
            </a:prstGeom>
            <a:noFill/>
          </p:spPr>
          <p:txBody>
            <a:bodyPr wrap="square" rtlCol="0">
              <a:spAutoFit/>
            </a:bodyPr>
            <a:lstStyle/>
            <a:p>
              <a:pPr algn="ctr"/>
              <a:r>
                <a:rPr lang="en-US" sz="3200" b="1" dirty="0"/>
                <a:t>SPAIN</a:t>
              </a:r>
            </a:p>
          </p:txBody>
        </p:sp>
      </p:grpSp>
      <p:sp useBgFill="1">
        <p:nvSpPr>
          <p:cNvPr id="16" name="TextBox 15"/>
          <p:cNvSpPr txBox="1"/>
          <p:nvPr/>
        </p:nvSpPr>
        <p:spPr>
          <a:xfrm>
            <a:off x="0" y="736937"/>
            <a:ext cx="2640466" cy="769441"/>
          </a:xfrm>
          <a:prstGeom prst="rect">
            <a:avLst/>
          </a:prstGeom>
        </p:spPr>
        <p:txBody>
          <a:bodyPr wrap="none" rtlCol="0">
            <a:spAutoFit/>
          </a:bodyPr>
          <a:lstStyle/>
          <a:p>
            <a:r>
              <a:rPr lang="en-US" sz="4400" b="1" dirty="0"/>
              <a:t>1763-1775</a:t>
            </a:r>
          </a:p>
        </p:txBody>
      </p:sp>
      <p:grpSp>
        <p:nvGrpSpPr>
          <p:cNvPr id="17" name="Group 16"/>
          <p:cNvGrpSpPr/>
          <p:nvPr/>
        </p:nvGrpSpPr>
        <p:grpSpPr>
          <a:xfrm>
            <a:off x="0" y="0"/>
            <a:ext cx="1755668" cy="1600200"/>
            <a:chOff x="5257800" y="3579805"/>
            <a:chExt cx="1755668" cy="1600200"/>
          </a:xfrm>
        </p:grpSpPr>
        <p:sp>
          <p:nvSpPr>
            <p:cNvPr id="18" name="Oval 17"/>
            <p:cNvSpPr/>
            <p:nvPr/>
          </p:nvSpPr>
          <p:spPr>
            <a:xfrm>
              <a:off x="5257800" y="4265605"/>
              <a:ext cx="1295400" cy="9144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6400800" y="3579805"/>
              <a:ext cx="612668" cy="1200329"/>
            </a:xfrm>
            <a:prstGeom prst="rect">
              <a:avLst/>
            </a:prstGeom>
            <a:noFill/>
          </p:spPr>
          <p:txBody>
            <a:bodyPr wrap="none" rtlCol="0">
              <a:spAutoFit/>
            </a:bodyPr>
            <a:lstStyle/>
            <a:p>
              <a:r>
                <a:rPr lang="en-US" sz="7200" b="1" dirty="0">
                  <a:solidFill>
                    <a:srgbClr val="FF0000"/>
                  </a:solidFill>
                </a:rPr>
                <a:t>?</a:t>
              </a:r>
            </a:p>
          </p:txBody>
        </p:sp>
      </p:grpSp>
      <p:sp useBgFill="1">
        <p:nvSpPr>
          <p:cNvPr id="20" name="TextBox 19"/>
          <p:cNvSpPr txBox="1"/>
          <p:nvPr/>
        </p:nvSpPr>
        <p:spPr>
          <a:xfrm>
            <a:off x="0" y="1828800"/>
            <a:ext cx="9144000" cy="1200329"/>
          </a:xfrm>
          <a:prstGeom prst="rect">
            <a:avLst/>
          </a:prstGeom>
        </p:spPr>
        <p:txBody>
          <a:bodyPr wrap="square" rtlCol="0">
            <a:spAutoFit/>
          </a:bodyPr>
          <a:lstStyle/>
          <a:p>
            <a:r>
              <a:rPr lang="en-US" sz="3600" b="1" dirty="0"/>
              <a:t>		End of Seven Years’ War: </a:t>
            </a:r>
          </a:p>
          <a:p>
            <a:r>
              <a:rPr lang="en-US" sz="3600" b="1" dirty="0"/>
              <a:t>France cedes all territory in continental N. A.</a:t>
            </a:r>
          </a:p>
        </p:txBody>
      </p:sp>
      <p:grpSp>
        <p:nvGrpSpPr>
          <p:cNvPr id="21" name="Group 20"/>
          <p:cNvGrpSpPr/>
          <p:nvPr/>
        </p:nvGrpSpPr>
        <p:grpSpPr>
          <a:xfrm>
            <a:off x="2438400" y="850900"/>
            <a:ext cx="4797425" cy="4483100"/>
            <a:chOff x="2438400" y="850900"/>
            <a:chExt cx="4797425" cy="4483100"/>
          </a:xfrm>
        </p:grpSpPr>
        <p:sp>
          <p:nvSpPr>
            <p:cNvPr id="22" name="Freeform 21"/>
            <p:cNvSpPr/>
            <p:nvPr/>
          </p:nvSpPr>
          <p:spPr>
            <a:xfrm>
              <a:off x="2438400" y="850900"/>
              <a:ext cx="4797425" cy="4483100"/>
            </a:xfrm>
            <a:custGeom>
              <a:avLst/>
              <a:gdLst>
                <a:gd name="connsiteX0" fmla="*/ 2841625 w 4797425"/>
                <a:gd name="connsiteY0" fmla="*/ 92075 h 4689475"/>
                <a:gd name="connsiteX1" fmla="*/ 3127375 w 4797425"/>
                <a:gd name="connsiteY1" fmla="*/ 606425 h 4689475"/>
                <a:gd name="connsiteX2" fmla="*/ 3222625 w 4797425"/>
                <a:gd name="connsiteY2" fmla="*/ 949325 h 4689475"/>
                <a:gd name="connsiteX3" fmla="*/ 3222625 w 4797425"/>
                <a:gd name="connsiteY3" fmla="*/ 1349375 h 4689475"/>
                <a:gd name="connsiteX4" fmla="*/ 3070225 w 4797425"/>
                <a:gd name="connsiteY4" fmla="*/ 1749425 h 4689475"/>
                <a:gd name="connsiteX5" fmla="*/ 2460625 w 4797425"/>
                <a:gd name="connsiteY5" fmla="*/ 1825625 h 4689475"/>
                <a:gd name="connsiteX6" fmla="*/ 2060575 w 4797425"/>
                <a:gd name="connsiteY6" fmla="*/ 1978025 h 4689475"/>
                <a:gd name="connsiteX7" fmla="*/ 1698625 w 4797425"/>
                <a:gd name="connsiteY7" fmla="*/ 2187575 h 4689475"/>
                <a:gd name="connsiteX8" fmla="*/ 974725 w 4797425"/>
                <a:gd name="connsiteY8" fmla="*/ 2149475 h 4689475"/>
                <a:gd name="connsiteX9" fmla="*/ 631825 w 4797425"/>
                <a:gd name="connsiteY9" fmla="*/ 1863725 h 4689475"/>
                <a:gd name="connsiteX10" fmla="*/ 117475 w 4797425"/>
                <a:gd name="connsiteY10" fmla="*/ 1978025 h 4689475"/>
                <a:gd name="connsiteX11" fmla="*/ 155575 w 4797425"/>
                <a:gd name="connsiteY11" fmla="*/ 2206625 h 4689475"/>
                <a:gd name="connsiteX12" fmla="*/ 41275 w 4797425"/>
                <a:gd name="connsiteY12" fmla="*/ 2473325 h 4689475"/>
                <a:gd name="connsiteX13" fmla="*/ 403225 w 4797425"/>
                <a:gd name="connsiteY13" fmla="*/ 2663825 h 4689475"/>
                <a:gd name="connsiteX14" fmla="*/ 631825 w 4797425"/>
                <a:gd name="connsiteY14" fmla="*/ 2701925 h 4689475"/>
                <a:gd name="connsiteX15" fmla="*/ 612775 w 4797425"/>
                <a:gd name="connsiteY15" fmla="*/ 3121025 h 4689475"/>
                <a:gd name="connsiteX16" fmla="*/ 688975 w 4797425"/>
                <a:gd name="connsiteY16" fmla="*/ 3502025 h 4689475"/>
                <a:gd name="connsiteX17" fmla="*/ 765175 w 4797425"/>
                <a:gd name="connsiteY17" fmla="*/ 3768725 h 4689475"/>
                <a:gd name="connsiteX18" fmla="*/ 936625 w 4797425"/>
                <a:gd name="connsiteY18" fmla="*/ 4054475 h 4689475"/>
                <a:gd name="connsiteX19" fmla="*/ 1508125 w 4797425"/>
                <a:gd name="connsiteY19" fmla="*/ 4111625 h 4689475"/>
                <a:gd name="connsiteX20" fmla="*/ 2022475 w 4797425"/>
                <a:gd name="connsiteY20" fmla="*/ 4244975 h 4689475"/>
                <a:gd name="connsiteX21" fmla="*/ 2308225 w 4797425"/>
                <a:gd name="connsiteY21" fmla="*/ 4530725 h 4689475"/>
                <a:gd name="connsiteX22" fmla="*/ 2403475 w 4797425"/>
                <a:gd name="connsiteY22" fmla="*/ 4683125 h 4689475"/>
                <a:gd name="connsiteX23" fmla="*/ 2670175 w 4797425"/>
                <a:gd name="connsiteY23" fmla="*/ 4568825 h 4689475"/>
                <a:gd name="connsiteX24" fmla="*/ 3032125 w 4797425"/>
                <a:gd name="connsiteY24" fmla="*/ 4473575 h 4689475"/>
                <a:gd name="connsiteX25" fmla="*/ 2955925 w 4797425"/>
                <a:gd name="connsiteY25" fmla="*/ 4092575 h 4689475"/>
                <a:gd name="connsiteX26" fmla="*/ 3222625 w 4797425"/>
                <a:gd name="connsiteY26" fmla="*/ 3768725 h 4689475"/>
                <a:gd name="connsiteX27" fmla="*/ 3336925 w 4797425"/>
                <a:gd name="connsiteY27" fmla="*/ 3502025 h 4689475"/>
                <a:gd name="connsiteX28" fmla="*/ 3336925 w 4797425"/>
                <a:gd name="connsiteY28" fmla="*/ 3254375 h 4689475"/>
                <a:gd name="connsiteX29" fmla="*/ 3470275 w 4797425"/>
                <a:gd name="connsiteY29" fmla="*/ 3063875 h 4689475"/>
                <a:gd name="connsiteX30" fmla="*/ 3527425 w 4797425"/>
                <a:gd name="connsiteY30" fmla="*/ 2701925 h 4689475"/>
                <a:gd name="connsiteX31" fmla="*/ 3717925 w 4797425"/>
                <a:gd name="connsiteY31" fmla="*/ 2568575 h 4689475"/>
                <a:gd name="connsiteX32" fmla="*/ 3908425 w 4797425"/>
                <a:gd name="connsiteY32" fmla="*/ 2206625 h 4689475"/>
                <a:gd name="connsiteX33" fmla="*/ 3965575 w 4797425"/>
                <a:gd name="connsiteY33" fmla="*/ 1901825 h 4689475"/>
                <a:gd name="connsiteX34" fmla="*/ 4060825 w 4797425"/>
                <a:gd name="connsiteY34" fmla="*/ 1482725 h 4689475"/>
                <a:gd name="connsiteX35" fmla="*/ 4251325 w 4797425"/>
                <a:gd name="connsiteY35" fmla="*/ 1292225 h 4689475"/>
                <a:gd name="connsiteX36" fmla="*/ 4632325 w 4797425"/>
                <a:gd name="connsiteY36" fmla="*/ 1101725 h 4689475"/>
                <a:gd name="connsiteX37" fmla="*/ 4784725 w 4797425"/>
                <a:gd name="connsiteY37" fmla="*/ 835025 h 4689475"/>
                <a:gd name="connsiteX38" fmla="*/ 4708525 w 4797425"/>
                <a:gd name="connsiteY38" fmla="*/ 682625 h 4689475"/>
                <a:gd name="connsiteX39" fmla="*/ 4270375 w 4797425"/>
                <a:gd name="connsiteY39" fmla="*/ 492125 h 4689475"/>
                <a:gd name="connsiteX40" fmla="*/ 4003675 w 4797425"/>
                <a:gd name="connsiteY40" fmla="*/ 377825 h 4689475"/>
                <a:gd name="connsiteX41" fmla="*/ 3870325 w 4797425"/>
                <a:gd name="connsiteY41" fmla="*/ 206375 h 4689475"/>
                <a:gd name="connsiteX42" fmla="*/ 3698875 w 4797425"/>
                <a:gd name="connsiteY42" fmla="*/ 377825 h 4689475"/>
                <a:gd name="connsiteX43" fmla="*/ 3260725 w 4797425"/>
                <a:gd name="connsiteY43" fmla="*/ 301625 h 4689475"/>
                <a:gd name="connsiteX44" fmla="*/ 3203575 w 4797425"/>
                <a:gd name="connsiteY44" fmla="*/ 187325 h 4689475"/>
                <a:gd name="connsiteX45" fmla="*/ 2936875 w 4797425"/>
                <a:gd name="connsiteY45" fmla="*/ 53975 h 4689475"/>
                <a:gd name="connsiteX46" fmla="*/ 2841625 w 4797425"/>
                <a:gd name="connsiteY46" fmla="*/ 92075 h 4689475"/>
                <a:gd name="connsiteX0" fmla="*/ 2841625 w 4797425"/>
                <a:gd name="connsiteY0" fmla="*/ 92075 h 4689475"/>
                <a:gd name="connsiteX1" fmla="*/ 3127375 w 4797425"/>
                <a:gd name="connsiteY1" fmla="*/ 606425 h 4689475"/>
                <a:gd name="connsiteX2" fmla="*/ 3222625 w 4797425"/>
                <a:gd name="connsiteY2" fmla="*/ 949325 h 4689475"/>
                <a:gd name="connsiteX3" fmla="*/ 3222625 w 4797425"/>
                <a:gd name="connsiteY3" fmla="*/ 1349375 h 4689475"/>
                <a:gd name="connsiteX4" fmla="*/ 3070225 w 4797425"/>
                <a:gd name="connsiteY4" fmla="*/ 1749425 h 4689475"/>
                <a:gd name="connsiteX5" fmla="*/ 2460625 w 4797425"/>
                <a:gd name="connsiteY5" fmla="*/ 1825625 h 4689475"/>
                <a:gd name="connsiteX6" fmla="*/ 2060575 w 4797425"/>
                <a:gd name="connsiteY6" fmla="*/ 1978025 h 4689475"/>
                <a:gd name="connsiteX7" fmla="*/ 1698625 w 4797425"/>
                <a:gd name="connsiteY7" fmla="*/ 2187575 h 4689475"/>
                <a:gd name="connsiteX8" fmla="*/ 974725 w 4797425"/>
                <a:gd name="connsiteY8" fmla="*/ 2149475 h 4689475"/>
                <a:gd name="connsiteX9" fmla="*/ 631825 w 4797425"/>
                <a:gd name="connsiteY9" fmla="*/ 1863725 h 4689475"/>
                <a:gd name="connsiteX10" fmla="*/ 117475 w 4797425"/>
                <a:gd name="connsiteY10" fmla="*/ 1978025 h 4689475"/>
                <a:gd name="connsiteX11" fmla="*/ 155575 w 4797425"/>
                <a:gd name="connsiteY11" fmla="*/ 2206625 h 4689475"/>
                <a:gd name="connsiteX12" fmla="*/ 41275 w 4797425"/>
                <a:gd name="connsiteY12" fmla="*/ 2473325 h 4689475"/>
                <a:gd name="connsiteX13" fmla="*/ 403225 w 4797425"/>
                <a:gd name="connsiteY13" fmla="*/ 2663825 h 4689475"/>
                <a:gd name="connsiteX14" fmla="*/ 631825 w 4797425"/>
                <a:gd name="connsiteY14" fmla="*/ 2701925 h 4689475"/>
                <a:gd name="connsiteX15" fmla="*/ 612775 w 4797425"/>
                <a:gd name="connsiteY15" fmla="*/ 3121025 h 4689475"/>
                <a:gd name="connsiteX16" fmla="*/ 688975 w 4797425"/>
                <a:gd name="connsiteY16" fmla="*/ 3502025 h 4689475"/>
                <a:gd name="connsiteX17" fmla="*/ 765175 w 4797425"/>
                <a:gd name="connsiteY17" fmla="*/ 3768725 h 4689475"/>
                <a:gd name="connsiteX18" fmla="*/ 936625 w 4797425"/>
                <a:gd name="connsiteY18" fmla="*/ 4054475 h 4689475"/>
                <a:gd name="connsiteX19" fmla="*/ 1508125 w 4797425"/>
                <a:gd name="connsiteY19" fmla="*/ 4111625 h 4689475"/>
                <a:gd name="connsiteX20" fmla="*/ 2022475 w 4797425"/>
                <a:gd name="connsiteY20" fmla="*/ 4244975 h 4689475"/>
                <a:gd name="connsiteX21" fmla="*/ 2308225 w 4797425"/>
                <a:gd name="connsiteY21" fmla="*/ 4530725 h 4689475"/>
                <a:gd name="connsiteX22" fmla="*/ 2403475 w 4797425"/>
                <a:gd name="connsiteY22" fmla="*/ 4683125 h 4689475"/>
                <a:gd name="connsiteX23" fmla="*/ 2670175 w 4797425"/>
                <a:gd name="connsiteY23" fmla="*/ 4568825 h 4689475"/>
                <a:gd name="connsiteX24" fmla="*/ 3032125 w 4797425"/>
                <a:gd name="connsiteY24" fmla="*/ 4473575 h 4689475"/>
                <a:gd name="connsiteX25" fmla="*/ 2955925 w 4797425"/>
                <a:gd name="connsiteY25" fmla="*/ 4092575 h 4689475"/>
                <a:gd name="connsiteX26" fmla="*/ 3222625 w 4797425"/>
                <a:gd name="connsiteY26" fmla="*/ 3768725 h 4689475"/>
                <a:gd name="connsiteX27" fmla="*/ 3336925 w 4797425"/>
                <a:gd name="connsiteY27" fmla="*/ 3502025 h 4689475"/>
                <a:gd name="connsiteX28" fmla="*/ 3336925 w 4797425"/>
                <a:gd name="connsiteY28" fmla="*/ 3254375 h 4689475"/>
                <a:gd name="connsiteX29" fmla="*/ 3470275 w 4797425"/>
                <a:gd name="connsiteY29" fmla="*/ 3063875 h 4689475"/>
                <a:gd name="connsiteX30" fmla="*/ 3527425 w 4797425"/>
                <a:gd name="connsiteY30" fmla="*/ 2701925 h 4689475"/>
                <a:gd name="connsiteX31" fmla="*/ 3717925 w 4797425"/>
                <a:gd name="connsiteY31" fmla="*/ 2568575 h 4689475"/>
                <a:gd name="connsiteX32" fmla="*/ 3908425 w 4797425"/>
                <a:gd name="connsiteY32" fmla="*/ 2206625 h 4689475"/>
                <a:gd name="connsiteX33" fmla="*/ 3965575 w 4797425"/>
                <a:gd name="connsiteY33" fmla="*/ 1901825 h 4689475"/>
                <a:gd name="connsiteX34" fmla="*/ 4060825 w 4797425"/>
                <a:gd name="connsiteY34" fmla="*/ 1482725 h 4689475"/>
                <a:gd name="connsiteX35" fmla="*/ 4251325 w 4797425"/>
                <a:gd name="connsiteY35" fmla="*/ 1292225 h 4689475"/>
                <a:gd name="connsiteX36" fmla="*/ 4632325 w 4797425"/>
                <a:gd name="connsiteY36" fmla="*/ 1101725 h 4689475"/>
                <a:gd name="connsiteX37" fmla="*/ 4784725 w 4797425"/>
                <a:gd name="connsiteY37" fmla="*/ 835025 h 4689475"/>
                <a:gd name="connsiteX38" fmla="*/ 4708525 w 4797425"/>
                <a:gd name="connsiteY38" fmla="*/ 682625 h 4689475"/>
                <a:gd name="connsiteX39" fmla="*/ 4270375 w 4797425"/>
                <a:gd name="connsiteY39" fmla="*/ 492125 h 4689475"/>
                <a:gd name="connsiteX40" fmla="*/ 4003675 w 4797425"/>
                <a:gd name="connsiteY40" fmla="*/ 377825 h 4689475"/>
                <a:gd name="connsiteX41" fmla="*/ 3870325 w 4797425"/>
                <a:gd name="connsiteY41" fmla="*/ 206375 h 4689475"/>
                <a:gd name="connsiteX42" fmla="*/ 3698875 w 4797425"/>
                <a:gd name="connsiteY42" fmla="*/ 377825 h 4689475"/>
                <a:gd name="connsiteX43" fmla="*/ 3260725 w 4797425"/>
                <a:gd name="connsiteY43" fmla="*/ 301625 h 4689475"/>
                <a:gd name="connsiteX44" fmla="*/ 3203575 w 4797425"/>
                <a:gd name="connsiteY44" fmla="*/ 187325 h 4689475"/>
                <a:gd name="connsiteX45" fmla="*/ 2936875 w 4797425"/>
                <a:gd name="connsiteY45" fmla="*/ 53975 h 4689475"/>
                <a:gd name="connsiteX46" fmla="*/ 2841625 w 4797425"/>
                <a:gd name="connsiteY46" fmla="*/ 92075 h 4689475"/>
                <a:gd name="connsiteX0" fmla="*/ 2841625 w 4797425"/>
                <a:gd name="connsiteY0" fmla="*/ 92075 h 4689475"/>
                <a:gd name="connsiteX1" fmla="*/ 3127375 w 4797425"/>
                <a:gd name="connsiteY1" fmla="*/ 606425 h 4689475"/>
                <a:gd name="connsiteX2" fmla="*/ 3222625 w 4797425"/>
                <a:gd name="connsiteY2" fmla="*/ 949325 h 4689475"/>
                <a:gd name="connsiteX3" fmla="*/ 3222625 w 4797425"/>
                <a:gd name="connsiteY3" fmla="*/ 1349375 h 4689475"/>
                <a:gd name="connsiteX4" fmla="*/ 3070225 w 4797425"/>
                <a:gd name="connsiteY4" fmla="*/ 1749425 h 4689475"/>
                <a:gd name="connsiteX5" fmla="*/ 2460625 w 4797425"/>
                <a:gd name="connsiteY5" fmla="*/ 1825625 h 4689475"/>
                <a:gd name="connsiteX6" fmla="*/ 2060575 w 4797425"/>
                <a:gd name="connsiteY6" fmla="*/ 1978025 h 4689475"/>
                <a:gd name="connsiteX7" fmla="*/ 1698625 w 4797425"/>
                <a:gd name="connsiteY7" fmla="*/ 2187575 h 4689475"/>
                <a:gd name="connsiteX8" fmla="*/ 974725 w 4797425"/>
                <a:gd name="connsiteY8" fmla="*/ 2149475 h 4689475"/>
                <a:gd name="connsiteX9" fmla="*/ 631825 w 4797425"/>
                <a:gd name="connsiteY9" fmla="*/ 1863725 h 4689475"/>
                <a:gd name="connsiteX10" fmla="*/ 117475 w 4797425"/>
                <a:gd name="connsiteY10" fmla="*/ 1978025 h 4689475"/>
                <a:gd name="connsiteX11" fmla="*/ 155575 w 4797425"/>
                <a:gd name="connsiteY11" fmla="*/ 2206625 h 4689475"/>
                <a:gd name="connsiteX12" fmla="*/ 41275 w 4797425"/>
                <a:gd name="connsiteY12" fmla="*/ 2473325 h 4689475"/>
                <a:gd name="connsiteX13" fmla="*/ 403225 w 4797425"/>
                <a:gd name="connsiteY13" fmla="*/ 2663825 h 4689475"/>
                <a:gd name="connsiteX14" fmla="*/ 631825 w 4797425"/>
                <a:gd name="connsiteY14" fmla="*/ 2701925 h 4689475"/>
                <a:gd name="connsiteX15" fmla="*/ 612775 w 4797425"/>
                <a:gd name="connsiteY15" fmla="*/ 3121025 h 4689475"/>
                <a:gd name="connsiteX16" fmla="*/ 688975 w 4797425"/>
                <a:gd name="connsiteY16" fmla="*/ 3502025 h 4689475"/>
                <a:gd name="connsiteX17" fmla="*/ 765175 w 4797425"/>
                <a:gd name="connsiteY17" fmla="*/ 3768725 h 4689475"/>
                <a:gd name="connsiteX18" fmla="*/ 936625 w 4797425"/>
                <a:gd name="connsiteY18" fmla="*/ 4054475 h 4689475"/>
                <a:gd name="connsiteX19" fmla="*/ 1508125 w 4797425"/>
                <a:gd name="connsiteY19" fmla="*/ 4111625 h 4689475"/>
                <a:gd name="connsiteX20" fmla="*/ 2022475 w 4797425"/>
                <a:gd name="connsiteY20" fmla="*/ 4244975 h 4689475"/>
                <a:gd name="connsiteX21" fmla="*/ 2308225 w 4797425"/>
                <a:gd name="connsiteY21" fmla="*/ 4530725 h 4689475"/>
                <a:gd name="connsiteX22" fmla="*/ 2403475 w 4797425"/>
                <a:gd name="connsiteY22" fmla="*/ 4683125 h 4689475"/>
                <a:gd name="connsiteX23" fmla="*/ 2670175 w 4797425"/>
                <a:gd name="connsiteY23" fmla="*/ 4568825 h 4689475"/>
                <a:gd name="connsiteX24" fmla="*/ 3032125 w 4797425"/>
                <a:gd name="connsiteY24" fmla="*/ 4473575 h 4689475"/>
                <a:gd name="connsiteX25" fmla="*/ 2955925 w 4797425"/>
                <a:gd name="connsiteY25" fmla="*/ 4092575 h 4689475"/>
                <a:gd name="connsiteX26" fmla="*/ 3222625 w 4797425"/>
                <a:gd name="connsiteY26" fmla="*/ 3768725 h 4689475"/>
                <a:gd name="connsiteX27" fmla="*/ 3336925 w 4797425"/>
                <a:gd name="connsiteY27" fmla="*/ 3502025 h 4689475"/>
                <a:gd name="connsiteX28" fmla="*/ 3336925 w 4797425"/>
                <a:gd name="connsiteY28" fmla="*/ 3254375 h 4689475"/>
                <a:gd name="connsiteX29" fmla="*/ 3470275 w 4797425"/>
                <a:gd name="connsiteY29" fmla="*/ 3063875 h 4689475"/>
                <a:gd name="connsiteX30" fmla="*/ 3527425 w 4797425"/>
                <a:gd name="connsiteY30" fmla="*/ 2701925 h 4689475"/>
                <a:gd name="connsiteX31" fmla="*/ 3717925 w 4797425"/>
                <a:gd name="connsiteY31" fmla="*/ 2568575 h 4689475"/>
                <a:gd name="connsiteX32" fmla="*/ 3908425 w 4797425"/>
                <a:gd name="connsiteY32" fmla="*/ 2206625 h 4689475"/>
                <a:gd name="connsiteX33" fmla="*/ 3965575 w 4797425"/>
                <a:gd name="connsiteY33" fmla="*/ 1901825 h 4689475"/>
                <a:gd name="connsiteX34" fmla="*/ 4060825 w 4797425"/>
                <a:gd name="connsiteY34" fmla="*/ 1482725 h 4689475"/>
                <a:gd name="connsiteX35" fmla="*/ 4251325 w 4797425"/>
                <a:gd name="connsiteY35" fmla="*/ 1292225 h 4689475"/>
                <a:gd name="connsiteX36" fmla="*/ 4632325 w 4797425"/>
                <a:gd name="connsiteY36" fmla="*/ 1101725 h 4689475"/>
                <a:gd name="connsiteX37" fmla="*/ 4784725 w 4797425"/>
                <a:gd name="connsiteY37" fmla="*/ 835025 h 4689475"/>
                <a:gd name="connsiteX38" fmla="*/ 4708525 w 4797425"/>
                <a:gd name="connsiteY38" fmla="*/ 682625 h 4689475"/>
                <a:gd name="connsiteX39" fmla="*/ 4270375 w 4797425"/>
                <a:gd name="connsiteY39" fmla="*/ 492125 h 4689475"/>
                <a:gd name="connsiteX40" fmla="*/ 4003675 w 4797425"/>
                <a:gd name="connsiteY40" fmla="*/ 377825 h 4689475"/>
                <a:gd name="connsiteX41" fmla="*/ 3870325 w 4797425"/>
                <a:gd name="connsiteY41" fmla="*/ 206375 h 4689475"/>
                <a:gd name="connsiteX42" fmla="*/ 3698875 w 4797425"/>
                <a:gd name="connsiteY42" fmla="*/ 377825 h 4689475"/>
                <a:gd name="connsiteX43" fmla="*/ 3260725 w 4797425"/>
                <a:gd name="connsiteY43" fmla="*/ 301625 h 4689475"/>
                <a:gd name="connsiteX44" fmla="*/ 3203575 w 4797425"/>
                <a:gd name="connsiteY44" fmla="*/ 187325 h 4689475"/>
                <a:gd name="connsiteX45" fmla="*/ 2936875 w 4797425"/>
                <a:gd name="connsiteY45" fmla="*/ 53975 h 4689475"/>
                <a:gd name="connsiteX46" fmla="*/ 2841625 w 4797425"/>
                <a:gd name="connsiteY46" fmla="*/ 92075 h 4689475"/>
                <a:gd name="connsiteX0" fmla="*/ 2841625 w 4797425"/>
                <a:gd name="connsiteY0" fmla="*/ 92075 h 4689475"/>
                <a:gd name="connsiteX1" fmla="*/ 3127375 w 4797425"/>
                <a:gd name="connsiteY1" fmla="*/ 606425 h 4689475"/>
                <a:gd name="connsiteX2" fmla="*/ 3222625 w 4797425"/>
                <a:gd name="connsiteY2" fmla="*/ 949325 h 4689475"/>
                <a:gd name="connsiteX3" fmla="*/ 3222625 w 4797425"/>
                <a:gd name="connsiteY3" fmla="*/ 1349375 h 4689475"/>
                <a:gd name="connsiteX4" fmla="*/ 3070225 w 4797425"/>
                <a:gd name="connsiteY4" fmla="*/ 1749425 h 4689475"/>
                <a:gd name="connsiteX5" fmla="*/ 2460625 w 4797425"/>
                <a:gd name="connsiteY5" fmla="*/ 1825625 h 4689475"/>
                <a:gd name="connsiteX6" fmla="*/ 2060575 w 4797425"/>
                <a:gd name="connsiteY6" fmla="*/ 1978025 h 4689475"/>
                <a:gd name="connsiteX7" fmla="*/ 1698625 w 4797425"/>
                <a:gd name="connsiteY7" fmla="*/ 2187575 h 4689475"/>
                <a:gd name="connsiteX8" fmla="*/ 974725 w 4797425"/>
                <a:gd name="connsiteY8" fmla="*/ 2149475 h 4689475"/>
                <a:gd name="connsiteX9" fmla="*/ 631825 w 4797425"/>
                <a:gd name="connsiteY9" fmla="*/ 1863725 h 4689475"/>
                <a:gd name="connsiteX10" fmla="*/ 117475 w 4797425"/>
                <a:gd name="connsiteY10" fmla="*/ 1978025 h 4689475"/>
                <a:gd name="connsiteX11" fmla="*/ 155575 w 4797425"/>
                <a:gd name="connsiteY11" fmla="*/ 2206625 h 4689475"/>
                <a:gd name="connsiteX12" fmla="*/ 41275 w 4797425"/>
                <a:gd name="connsiteY12" fmla="*/ 2473325 h 4689475"/>
                <a:gd name="connsiteX13" fmla="*/ 403225 w 4797425"/>
                <a:gd name="connsiteY13" fmla="*/ 2663825 h 4689475"/>
                <a:gd name="connsiteX14" fmla="*/ 631825 w 4797425"/>
                <a:gd name="connsiteY14" fmla="*/ 2701925 h 4689475"/>
                <a:gd name="connsiteX15" fmla="*/ 612775 w 4797425"/>
                <a:gd name="connsiteY15" fmla="*/ 3121025 h 4689475"/>
                <a:gd name="connsiteX16" fmla="*/ 688975 w 4797425"/>
                <a:gd name="connsiteY16" fmla="*/ 3502025 h 4689475"/>
                <a:gd name="connsiteX17" fmla="*/ 765175 w 4797425"/>
                <a:gd name="connsiteY17" fmla="*/ 3768725 h 4689475"/>
                <a:gd name="connsiteX18" fmla="*/ 936625 w 4797425"/>
                <a:gd name="connsiteY18" fmla="*/ 4054475 h 4689475"/>
                <a:gd name="connsiteX19" fmla="*/ 1508125 w 4797425"/>
                <a:gd name="connsiteY19" fmla="*/ 4111625 h 4689475"/>
                <a:gd name="connsiteX20" fmla="*/ 2022475 w 4797425"/>
                <a:gd name="connsiteY20" fmla="*/ 4244975 h 4689475"/>
                <a:gd name="connsiteX21" fmla="*/ 2308225 w 4797425"/>
                <a:gd name="connsiteY21" fmla="*/ 4530725 h 4689475"/>
                <a:gd name="connsiteX22" fmla="*/ 2403475 w 4797425"/>
                <a:gd name="connsiteY22" fmla="*/ 4683125 h 4689475"/>
                <a:gd name="connsiteX23" fmla="*/ 2670175 w 4797425"/>
                <a:gd name="connsiteY23" fmla="*/ 4568825 h 4689475"/>
                <a:gd name="connsiteX24" fmla="*/ 3032125 w 4797425"/>
                <a:gd name="connsiteY24" fmla="*/ 4473575 h 4689475"/>
                <a:gd name="connsiteX25" fmla="*/ 2955925 w 4797425"/>
                <a:gd name="connsiteY25" fmla="*/ 4092575 h 4689475"/>
                <a:gd name="connsiteX26" fmla="*/ 3222625 w 4797425"/>
                <a:gd name="connsiteY26" fmla="*/ 3768725 h 4689475"/>
                <a:gd name="connsiteX27" fmla="*/ 3336925 w 4797425"/>
                <a:gd name="connsiteY27" fmla="*/ 3502025 h 4689475"/>
                <a:gd name="connsiteX28" fmla="*/ 3336925 w 4797425"/>
                <a:gd name="connsiteY28" fmla="*/ 3254375 h 4689475"/>
                <a:gd name="connsiteX29" fmla="*/ 3470275 w 4797425"/>
                <a:gd name="connsiteY29" fmla="*/ 3063875 h 4689475"/>
                <a:gd name="connsiteX30" fmla="*/ 3527425 w 4797425"/>
                <a:gd name="connsiteY30" fmla="*/ 2701925 h 4689475"/>
                <a:gd name="connsiteX31" fmla="*/ 3717925 w 4797425"/>
                <a:gd name="connsiteY31" fmla="*/ 2568575 h 4689475"/>
                <a:gd name="connsiteX32" fmla="*/ 3908425 w 4797425"/>
                <a:gd name="connsiteY32" fmla="*/ 2206625 h 4689475"/>
                <a:gd name="connsiteX33" fmla="*/ 3965575 w 4797425"/>
                <a:gd name="connsiteY33" fmla="*/ 1901825 h 4689475"/>
                <a:gd name="connsiteX34" fmla="*/ 4060825 w 4797425"/>
                <a:gd name="connsiteY34" fmla="*/ 1482725 h 4689475"/>
                <a:gd name="connsiteX35" fmla="*/ 4251325 w 4797425"/>
                <a:gd name="connsiteY35" fmla="*/ 1292225 h 4689475"/>
                <a:gd name="connsiteX36" fmla="*/ 4632325 w 4797425"/>
                <a:gd name="connsiteY36" fmla="*/ 1101725 h 4689475"/>
                <a:gd name="connsiteX37" fmla="*/ 4784725 w 4797425"/>
                <a:gd name="connsiteY37" fmla="*/ 835025 h 4689475"/>
                <a:gd name="connsiteX38" fmla="*/ 4708525 w 4797425"/>
                <a:gd name="connsiteY38" fmla="*/ 682625 h 4689475"/>
                <a:gd name="connsiteX39" fmla="*/ 4270375 w 4797425"/>
                <a:gd name="connsiteY39" fmla="*/ 492125 h 4689475"/>
                <a:gd name="connsiteX40" fmla="*/ 4003675 w 4797425"/>
                <a:gd name="connsiteY40" fmla="*/ 377825 h 4689475"/>
                <a:gd name="connsiteX41" fmla="*/ 3870325 w 4797425"/>
                <a:gd name="connsiteY41" fmla="*/ 206375 h 4689475"/>
                <a:gd name="connsiteX42" fmla="*/ 3698875 w 4797425"/>
                <a:gd name="connsiteY42" fmla="*/ 377825 h 4689475"/>
                <a:gd name="connsiteX43" fmla="*/ 3260725 w 4797425"/>
                <a:gd name="connsiteY43" fmla="*/ 301625 h 4689475"/>
                <a:gd name="connsiteX44" fmla="*/ 3203575 w 4797425"/>
                <a:gd name="connsiteY44" fmla="*/ 187325 h 4689475"/>
                <a:gd name="connsiteX45" fmla="*/ 2936875 w 4797425"/>
                <a:gd name="connsiteY45" fmla="*/ 53975 h 4689475"/>
                <a:gd name="connsiteX46" fmla="*/ 2841625 w 4797425"/>
                <a:gd name="connsiteY46" fmla="*/ 92075 h 4689475"/>
                <a:gd name="connsiteX0" fmla="*/ 2879725 w 4835525"/>
                <a:gd name="connsiteY0" fmla="*/ 92075 h 4689475"/>
                <a:gd name="connsiteX1" fmla="*/ 3165475 w 4835525"/>
                <a:gd name="connsiteY1" fmla="*/ 606425 h 4689475"/>
                <a:gd name="connsiteX2" fmla="*/ 3260725 w 4835525"/>
                <a:gd name="connsiteY2" fmla="*/ 949325 h 4689475"/>
                <a:gd name="connsiteX3" fmla="*/ 3260725 w 4835525"/>
                <a:gd name="connsiteY3" fmla="*/ 1349375 h 4689475"/>
                <a:gd name="connsiteX4" fmla="*/ 3108325 w 4835525"/>
                <a:gd name="connsiteY4" fmla="*/ 1749425 h 4689475"/>
                <a:gd name="connsiteX5" fmla="*/ 2498725 w 4835525"/>
                <a:gd name="connsiteY5" fmla="*/ 1825625 h 4689475"/>
                <a:gd name="connsiteX6" fmla="*/ 2098675 w 4835525"/>
                <a:gd name="connsiteY6" fmla="*/ 1978025 h 4689475"/>
                <a:gd name="connsiteX7" fmla="*/ 1736725 w 4835525"/>
                <a:gd name="connsiteY7" fmla="*/ 2187575 h 4689475"/>
                <a:gd name="connsiteX8" fmla="*/ 1012825 w 4835525"/>
                <a:gd name="connsiteY8" fmla="*/ 2149475 h 4689475"/>
                <a:gd name="connsiteX9" fmla="*/ 669925 w 4835525"/>
                <a:gd name="connsiteY9" fmla="*/ 1863725 h 4689475"/>
                <a:gd name="connsiteX10" fmla="*/ 155575 w 4835525"/>
                <a:gd name="connsiteY10" fmla="*/ 1978025 h 4689475"/>
                <a:gd name="connsiteX11" fmla="*/ 193675 w 4835525"/>
                <a:gd name="connsiteY11" fmla="*/ 2206625 h 4689475"/>
                <a:gd name="connsiteX12" fmla="*/ 79375 w 4835525"/>
                <a:gd name="connsiteY12" fmla="*/ 2473325 h 4689475"/>
                <a:gd name="connsiteX13" fmla="*/ 669925 w 4835525"/>
                <a:gd name="connsiteY13" fmla="*/ 2701925 h 4689475"/>
                <a:gd name="connsiteX14" fmla="*/ 650875 w 4835525"/>
                <a:gd name="connsiteY14" fmla="*/ 3121025 h 4689475"/>
                <a:gd name="connsiteX15" fmla="*/ 727075 w 4835525"/>
                <a:gd name="connsiteY15" fmla="*/ 3502025 h 4689475"/>
                <a:gd name="connsiteX16" fmla="*/ 803275 w 4835525"/>
                <a:gd name="connsiteY16" fmla="*/ 3768725 h 4689475"/>
                <a:gd name="connsiteX17" fmla="*/ 974725 w 4835525"/>
                <a:gd name="connsiteY17" fmla="*/ 4054475 h 4689475"/>
                <a:gd name="connsiteX18" fmla="*/ 1546225 w 4835525"/>
                <a:gd name="connsiteY18" fmla="*/ 4111625 h 4689475"/>
                <a:gd name="connsiteX19" fmla="*/ 2060575 w 4835525"/>
                <a:gd name="connsiteY19" fmla="*/ 4244975 h 4689475"/>
                <a:gd name="connsiteX20" fmla="*/ 2346325 w 4835525"/>
                <a:gd name="connsiteY20" fmla="*/ 4530725 h 4689475"/>
                <a:gd name="connsiteX21" fmla="*/ 2441575 w 4835525"/>
                <a:gd name="connsiteY21" fmla="*/ 4683125 h 4689475"/>
                <a:gd name="connsiteX22" fmla="*/ 2708275 w 4835525"/>
                <a:gd name="connsiteY22" fmla="*/ 4568825 h 4689475"/>
                <a:gd name="connsiteX23" fmla="*/ 3070225 w 4835525"/>
                <a:gd name="connsiteY23" fmla="*/ 4473575 h 4689475"/>
                <a:gd name="connsiteX24" fmla="*/ 2994025 w 4835525"/>
                <a:gd name="connsiteY24" fmla="*/ 4092575 h 4689475"/>
                <a:gd name="connsiteX25" fmla="*/ 3260725 w 4835525"/>
                <a:gd name="connsiteY25" fmla="*/ 3768725 h 4689475"/>
                <a:gd name="connsiteX26" fmla="*/ 3375025 w 4835525"/>
                <a:gd name="connsiteY26" fmla="*/ 3502025 h 4689475"/>
                <a:gd name="connsiteX27" fmla="*/ 3375025 w 4835525"/>
                <a:gd name="connsiteY27" fmla="*/ 3254375 h 4689475"/>
                <a:gd name="connsiteX28" fmla="*/ 3508375 w 4835525"/>
                <a:gd name="connsiteY28" fmla="*/ 3063875 h 4689475"/>
                <a:gd name="connsiteX29" fmla="*/ 3565525 w 4835525"/>
                <a:gd name="connsiteY29" fmla="*/ 2701925 h 4689475"/>
                <a:gd name="connsiteX30" fmla="*/ 3756025 w 4835525"/>
                <a:gd name="connsiteY30" fmla="*/ 2568575 h 4689475"/>
                <a:gd name="connsiteX31" fmla="*/ 3946525 w 4835525"/>
                <a:gd name="connsiteY31" fmla="*/ 2206625 h 4689475"/>
                <a:gd name="connsiteX32" fmla="*/ 4003675 w 4835525"/>
                <a:gd name="connsiteY32" fmla="*/ 1901825 h 4689475"/>
                <a:gd name="connsiteX33" fmla="*/ 4098925 w 4835525"/>
                <a:gd name="connsiteY33" fmla="*/ 1482725 h 4689475"/>
                <a:gd name="connsiteX34" fmla="*/ 4289425 w 4835525"/>
                <a:gd name="connsiteY34" fmla="*/ 1292225 h 4689475"/>
                <a:gd name="connsiteX35" fmla="*/ 4670425 w 4835525"/>
                <a:gd name="connsiteY35" fmla="*/ 1101725 h 4689475"/>
                <a:gd name="connsiteX36" fmla="*/ 4822825 w 4835525"/>
                <a:gd name="connsiteY36" fmla="*/ 835025 h 4689475"/>
                <a:gd name="connsiteX37" fmla="*/ 4746625 w 4835525"/>
                <a:gd name="connsiteY37" fmla="*/ 682625 h 4689475"/>
                <a:gd name="connsiteX38" fmla="*/ 4308475 w 4835525"/>
                <a:gd name="connsiteY38" fmla="*/ 492125 h 4689475"/>
                <a:gd name="connsiteX39" fmla="*/ 4041775 w 4835525"/>
                <a:gd name="connsiteY39" fmla="*/ 377825 h 4689475"/>
                <a:gd name="connsiteX40" fmla="*/ 3908425 w 4835525"/>
                <a:gd name="connsiteY40" fmla="*/ 206375 h 4689475"/>
                <a:gd name="connsiteX41" fmla="*/ 3736975 w 4835525"/>
                <a:gd name="connsiteY41" fmla="*/ 377825 h 4689475"/>
                <a:gd name="connsiteX42" fmla="*/ 3298825 w 4835525"/>
                <a:gd name="connsiteY42" fmla="*/ 301625 h 4689475"/>
                <a:gd name="connsiteX43" fmla="*/ 3241675 w 4835525"/>
                <a:gd name="connsiteY43" fmla="*/ 187325 h 4689475"/>
                <a:gd name="connsiteX44" fmla="*/ 2974975 w 4835525"/>
                <a:gd name="connsiteY44" fmla="*/ 53975 h 4689475"/>
                <a:gd name="connsiteX45" fmla="*/ 2879725 w 4835525"/>
                <a:gd name="connsiteY45" fmla="*/ 92075 h 4689475"/>
                <a:gd name="connsiteX0" fmla="*/ 2841625 w 4797425"/>
                <a:gd name="connsiteY0" fmla="*/ 92075 h 4689475"/>
                <a:gd name="connsiteX1" fmla="*/ 3127375 w 4797425"/>
                <a:gd name="connsiteY1" fmla="*/ 606425 h 4689475"/>
                <a:gd name="connsiteX2" fmla="*/ 3222625 w 4797425"/>
                <a:gd name="connsiteY2" fmla="*/ 949325 h 4689475"/>
                <a:gd name="connsiteX3" fmla="*/ 3222625 w 4797425"/>
                <a:gd name="connsiteY3" fmla="*/ 1349375 h 4689475"/>
                <a:gd name="connsiteX4" fmla="*/ 3070225 w 4797425"/>
                <a:gd name="connsiteY4" fmla="*/ 1749425 h 4689475"/>
                <a:gd name="connsiteX5" fmla="*/ 2460625 w 4797425"/>
                <a:gd name="connsiteY5" fmla="*/ 1825625 h 4689475"/>
                <a:gd name="connsiteX6" fmla="*/ 2060575 w 4797425"/>
                <a:gd name="connsiteY6" fmla="*/ 1978025 h 4689475"/>
                <a:gd name="connsiteX7" fmla="*/ 1698625 w 4797425"/>
                <a:gd name="connsiteY7" fmla="*/ 2187575 h 4689475"/>
                <a:gd name="connsiteX8" fmla="*/ 974725 w 4797425"/>
                <a:gd name="connsiteY8" fmla="*/ 2149475 h 4689475"/>
                <a:gd name="connsiteX9" fmla="*/ 631825 w 4797425"/>
                <a:gd name="connsiteY9" fmla="*/ 1863725 h 4689475"/>
                <a:gd name="connsiteX10" fmla="*/ 117475 w 4797425"/>
                <a:gd name="connsiteY10" fmla="*/ 1978025 h 4689475"/>
                <a:gd name="connsiteX11" fmla="*/ 155575 w 4797425"/>
                <a:gd name="connsiteY11" fmla="*/ 2206625 h 4689475"/>
                <a:gd name="connsiteX12" fmla="*/ 41275 w 4797425"/>
                <a:gd name="connsiteY12" fmla="*/ 2473325 h 4689475"/>
                <a:gd name="connsiteX13" fmla="*/ 403225 w 4797425"/>
                <a:gd name="connsiteY13" fmla="*/ 3006725 h 4689475"/>
                <a:gd name="connsiteX14" fmla="*/ 612775 w 4797425"/>
                <a:gd name="connsiteY14" fmla="*/ 3121025 h 4689475"/>
                <a:gd name="connsiteX15" fmla="*/ 688975 w 4797425"/>
                <a:gd name="connsiteY15" fmla="*/ 3502025 h 4689475"/>
                <a:gd name="connsiteX16" fmla="*/ 765175 w 4797425"/>
                <a:gd name="connsiteY16" fmla="*/ 3768725 h 4689475"/>
                <a:gd name="connsiteX17" fmla="*/ 936625 w 4797425"/>
                <a:gd name="connsiteY17" fmla="*/ 4054475 h 4689475"/>
                <a:gd name="connsiteX18" fmla="*/ 1508125 w 4797425"/>
                <a:gd name="connsiteY18" fmla="*/ 4111625 h 4689475"/>
                <a:gd name="connsiteX19" fmla="*/ 2022475 w 4797425"/>
                <a:gd name="connsiteY19" fmla="*/ 4244975 h 4689475"/>
                <a:gd name="connsiteX20" fmla="*/ 2308225 w 4797425"/>
                <a:gd name="connsiteY20" fmla="*/ 4530725 h 4689475"/>
                <a:gd name="connsiteX21" fmla="*/ 2403475 w 4797425"/>
                <a:gd name="connsiteY21" fmla="*/ 4683125 h 4689475"/>
                <a:gd name="connsiteX22" fmla="*/ 2670175 w 4797425"/>
                <a:gd name="connsiteY22" fmla="*/ 4568825 h 4689475"/>
                <a:gd name="connsiteX23" fmla="*/ 3032125 w 4797425"/>
                <a:gd name="connsiteY23" fmla="*/ 4473575 h 4689475"/>
                <a:gd name="connsiteX24" fmla="*/ 2955925 w 4797425"/>
                <a:gd name="connsiteY24" fmla="*/ 4092575 h 4689475"/>
                <a:gd name="connsiteX25" fmla="*/ 3222625 w 4797425"/>
                <a:gd name="connsiteY25" fmla="*/ 3768725 h 4689475"/>
                <a:gd name="connsiteX26" fmla="*/ 3336925 w 4797425"/>
                <a:gd name="connsiteY26" fmla="*/ 3502025 h 4689475"/>
                <a:gd name="connsiteX27" fmla="*/ 3336925 w 4797425"/>
                <a:gd name="connsiteY27" fmla="*/ 3254375 h 4689475"/>
                <a:gd name="connsiteX28" fmla="*/ 3470275 w 4797425"/>
                <a:gd name="connsiteY28" fmla="*/ 3063875 h 4689475"/>
                <a:gd name="connsiteX29" fmla="*/ 3527425 w 4797425"/>
                <a:gd name="connsiteY29" fmla="*/ 2701925 h 4689475"/>
                <a:gd name="connsiteX30" fmla="*/ 3717925 w 4797425"/>
                <a:gd name="connsiteY30" fmla="*/ 2568575 h 4689475"/>
                <a:gd name="connsiteX31" fmla="*/ 3908425 w 4797425"/>
                <a:gd name="connsiteY31" fmla="*/ 2206625 h 4689475"/>
                <a:gd name="connsiteX32" fmla="*/ 3965575 w 4797425"/>
                <a:gd name="connsiteY32" fmla="*/ 1901825 h 4689475"/>
                <a:gd name="connsiteX33" fmla="*/ 4060825 w 4797425"/>
                <a:gd name="connsiteY33" fmla="*/ 1482725 h 4689475"/>
                <a:gd name="connsiteX34" fmla="*/ 4251325 w 4797425"/>
                <a:gd name="connsiteY34" fmla="*/ 1292225 h 4689475"/>
                <a:gd name="connsiteX35" fmla="*/ 4632325 w 4797425"/>
                <a:gd name="connsiteY35" fmla="*/ 1101725 h 4689475"/>
                <a:gd name="connsiteX36" fmla="*/ 4784725 w 4797425"/>
                <a:gd name="connsiteY36" fmla="*/ 835025 h 4689475"/>
                <a:gd name="connsiteX37" fmla="*/ 4708525 w 4797425"/>
                <a:gd name="connsiteY37" fmla="*/ 682625 h 4689475"/>
                <a:gd name="connsiteX38" fmla="*/ 4270375 w 4797425"/>
                <a:gd name="connsiteY38" fmla="*/ 492125 h 4689475"/>
                <a:gd name="connsiteX39" fmla="*/ 4003675 w 4797425"/>
                <a:gd name="connsiteY39" fmla="*/ 377825 h 4689475"/>
                <a:gd name="connsiteX40" fmla="*/ 3870325 w 4797425"/>
                <a:gd name="connsiteY40" fmla="*/ 206375 h 4689475"/>
                <a:gd name="connsiteX41" fmla="*/ 3698875 w 4797425"/>
                <a:gd name="connsiteY41" fmla="*/ 377825 h 4689475"/>
                <a:gd name="connsiteX42" fmla="*/ 3260725 w 4797425"/>
                <a:gd name="connsiteY42" fmla="*/ 301625 h 4689475"/>
                <a:gd name="connsiteX43" fmla="*/ 3203575 w 4797425"/>
                <a:gd name="connsiteY43" fmla="*/ 187325 h 4689475"/>
                <a:gd name="connsiteX44" fmla="*/ 2936875 w 4797425"/>
                <a:gd name="connsiteY44" fmla="*/ 53975 h 4689475"/>
                <a:gd name="connsiteX45" fmla="*/ 2841625 w 4797425"/>
                <a:gd name="connsiteY45" fmla="*/ 92075 h 4689475"/>
                <a:gd name="connsiteX0" fmla="*/ 2841625 w 4797425"/>
                <a:gd name="connsiteY0" fmla="*/ 92075 h 4689475"/>
                <a:gd name="connsiteX1" fmla="*/ 3127375 w 4797425"/>
                <a:gd name="connsiteY1" fmla="*/ 606425 h 4689475"/>
                <a:gd name="connsiteX2" fmla="*/ 3222625 w 4797425"/>
                <a:gd name="connsiteY2" fmla="*/ 949325 h 4689475"/>
                <a:gd name="connsiteX3" fmla="*/ 3222625 w 4797425"/>
                <a:gd name="connsiteY3" fmla="*/ 1349375 h 4689475"/>
                <a:gd name="connsiteX4" fmla="*/ 3070225 w 4797425"/>
                <a:gd name="connsiteY4" fmla="*/ 1749425 h 4689475"/>
                <a:gd name="connsiteX5" fmla="*/ 2460625 w 4797425"/>
                <a:gd name="connsiteY5" fmla="*/ 1825625 h 4689475"/>
                <a:gd name="connsiteX6" fmla="*/ 2060575 w 4797425"/>
                <a:gd name="connsiteY6" fmla="*/ 1978025 h 4689475"/>
                <a:gd name="connsiteX7" fmla="*/ 1698625 w 4797425"/>
                <a:gd name="connsiteY7" fmla="*/ 2187575 h 4689475"/>
                <a:gd name="connsiteX8" fmla="*/ 974725 w 4797425"/>
                <a:gd name="connsiteY8" fmla="*/ 2149475 h 4689475"/>
                <a:gd name="connsiteX9" fmla="*/ 631825 w 4797425"/>
                <a:gd name="connsiteY9" fmla="*/ 1863725 h 4689475"/>
                <a:gd name="connsiteX10" fmla="*/ 117475 w 4797425"/>
                <a:gd name="connsiteY10" fmla="*/ 1978025 h 4689475"/>
                <a:gd name="connsiteX11" fmla="*/ 155575 w 4797425"/>
                <a:gd name="connsiteY11" fmla="*/ 2206625 h 4689475"/>
                <a:gd name="connsiteX12" fmla="*/ 41275 w 4797425"/>
                <a:gd name="connsiteY12" fmla="*/ 2473325 h 4689475"/>
                <a:gd name="connsiteX13" fmla="*/ 403225 w 4797425"/>
                <a:gd name="connsiteY13" fmla="*/ 3006725 h 4689475"/>
                <a:gd name="connsiteX14" fmla="*/ 612775 w 4797425"/>
                <a:gd name="connsiteY14" fmla="*/ 3121025 h 4689475"/>
                <a:gd name="connsiteX15" fmla="*/ 384175 w 4797425"/>
                <a:gd name="connsiteY15" fmla="*/ 3273425 h 4689475"/>
                <a:gd name="connsiteX16" fmla="*/ 765175 w 4797425"/>
                <a:gd name="connsiteY16" fmla="*/ 3768725 h 4689475"/>
                <a:gd name="connsiteX17" fmla="*/ 936625 w 4797425"/>
                <a:gd name="connsiteY17" fmla="*/ 4054475 h 4689475"/>
                <a:gd name="connsiteX18" fmla="*/ 1508125 w 4797425"/>
                <a:gd name="connsiteY18" fmla="*/ 4111625 h 4689475"/>
                <a:gd name="connsiteX19" fmla="*/ 2022475 w 4797425"/>
                <a:gd name="connsiteY19" fmla="*/ 4244975 h 4689475"/>
                <a:gd name="connsiteX20" fmla="*/ 2308225 w 4797425"/>
                <a:gd name="connsiteY20" fmla="*/ 4530725 h 4689475"/>
                <a:gd name="connsiteX21" fmla="*/ 2403475 w 4797425"/>
                <a:gd name="connsiteY21" fmla="*/ 4683125 h 4689475"/>
                <a:gd name="connsiteX22" fmla="*/ 2670175 w 4797425"/>
                <a:gd name="connsiteY22" fmla="*/ 4568825 h 4689475"/>
                <a:gd name="connsiteX23" fmla="*/ 3032125 w 4797425"/>
                <a:gd name="connsiteY23" fmla="*/ 4473575 h 4689475"/>
                <a:gd name="connsiteX24" fmla="*/ 2955925 w 4797425"/>
                <a:gd name="connsiteY24" fmla="*/ 4092575 h 4689475"/>
                <a:gd name="connsiteX25" fmla="*/ 3222625 w 4797425"/>
                <a:gd name="connsiteY25" fmla="*/ 3768725 h 4689475"/>
                <a:gd name="connsiteX26" fmla="*/ 3336925 w 4797425"/>
                <a:gd name="connsiteY26" fmla="*/ 3502025 h 4689475"/>
                <a:gd name="connsiteX27" fmla="*/ 3336925 w 4797425"/>
                <a:gd name="connsiteY27" fmla="*/ 3254375 h 4689475"/>
                <a:gd name="connsiteX28" fmla="*/ 3470275 w 4797425"/>
                <a:gd name="connsiteY28" fmla="*/ 3063875 h 4689475"/>
                <a:gd name="connsiteX29" fmla="*/ 3527425 w 4797425"/>
                <a:gd name="connsiteY29" fmla="*/ 2701925 h 4689475"/>
                <a:gd name="connsiteX30" fmla="*/ 3717925 w 4797425"/>
                <a:gd name="connsiteY30" fmla="*/ 2568575 h 4689475"/>
                <a:gd name="connsiteX31" fmla="*/ 3908425 w 4797425"/>
                <a:gd name="connsiteY31" fmla="*/ 2206625 h 4689475"/>
                <a:gd name="connsiteX32" fmla="*/ 3965575 w 4797425"/>
                <a:gd name="connsiteY32" fmla="*/ 1901825 h 4689475"/>
                <a:gd name="connsiteX33" fmla="*/ 4060825 w 4797425"/>
                <a:gd name="connsiteY33" fmla="*/ 1482725 h 4689475"/>
                <a:gd name="connsiteX34" fmla="*/ 4251325 w 4797425"/>
                <a:gd name="connsiteY34" fmla="*/ 1292225 h 4689475"/>
                <a:gd name="connsiteX35" fmla="*/ 4632325 w 4797425"/>
                <a:gd name="connsiteY35" fmla="*/ 1101725 h 4689475"/>
                <a:gd name="connsiteX36" fmla="*/ 4784725 w 4797425"/>
                <a:gd name="connsiteY36" fmla="*/ 835025 h 4689475"/>
                <a:gd name="connsiteX37" fmla="*/ 4708525 w 4797425"/>
                <a:gd name="connsiteY37" fmla="*/ 682625 h 4689475"/>
                <a:gd name="connsiteX38" fmla="*/ 4270375 w 4797425"/>
                <a:gd name="connsiteY38" fmla="*/ 492125 h 4689475"/>
                <a:gd name="connsiteX39" fmla="*/ 4003675 w 4797425"/>
                <a:gd name="connsiteY39" fmla="*/ 377825 h 4689475"/>
                <a:gd name="connsiteX40" fmla="*/ 3870325 w 4797425"/>
                <a:gd name="connsiteY40" fmla="*/ 206375 h 4689475"/>
                <a:gd name="connsiteX41" fmla="*/ 3698875 w 4797425"/>
                <a:gd name="connsiteY41" fmla="*/ 377825 h 4689475"/>
                <a:gd name="connsiteX42" fmla="*/ 3260725 w 4797425"/>
                <a:gd name="connsiteY42" fmla="*/ 301625 h 4689475"/>
                <a:gd name="connsiteX43" fmla="*/ 3203575 w 4797425"/>
                <a:gd name="connsiteY43" fmla="*/ 187325 h 4689475"/>
                <a:gd name="connsiteX44" fmla="*/ 2936875 w 4797425"/>
                <a:gd name="connsiteY44" fmla="*/ 53975 h 4689475"/>
                <a:gd name="connsiteX45" fmla="*/ 2841625 w 4797425"/>
                <a:gd name="connsiteY45" fmla="*/ 92075 h 4689475"/>
                <a:gd name="connsiteX0" fmla="*/ 2841625 w 4797425"/>
                <a:gd name="connsiteY0" fmla="*/ 92075 h 4689475"/>
                <a:gd name="connsiteX1" fmla="*/ 3127375 w 4797425"/>
                <a:gd name="connsiteY1" fmla="*/ 606425 h 4689475"/>
                <a:gd name="connsiteX2" fmla="*/ 3222625 w 4797425"/>
                <a:gd name="connsiteY2" fmla="*/ 949325 h 4689475"/>
                <a:gd name="connsiteX3" fmla="*/ 3222625 w 4797425"/>
                <a:gd name="connsiteY3" fmla="*/ 1349375 h 4689475"/>
                <a:gd name="connsiteX4" fmla="*/ 3070225 w 4797425"/>
                <a:gd name="connsiteY4" fmla="*/ 1749425 h 4689475"/>
                <a:gd name="connsiteX5" fmla="*/ 2460625 w 4797425"/>
                <a:gd name="connsiteY5" fmla="*/ 1825625 h 4689475"/>
                <a:gd name="connsiteX6" fmla="*/ 2060575 w 4797425"/>
                <a:gd name="connsiteY6" fmla="*/ 1978025 h 4689475"/>
                <a:gd name="connsiteX7" fmla="*/ 1698625 w 4797425"/>
                <a:gd name="connsiteY7" fmla="*/ 2187575 h 4689475"/>
                <a:gd name="connsiteX8" fmla="*/ 974725 w 4797425"/>
                <a:gd name="connsiteY8" fmla="*/ 2149475 h 4689475"/>
                <a:gd name="connsiteX9" fmla="*/ 631825 w 4797425"/>
                <a:gd name="connsiteY9" fmla="*/ 1863725 h 4689475"/>
                <a:gd name="connsiteX10" fmla="*/ 117475 w 4797425"/>
                <a:gd name="connsiteY10" fmla="*/ 1978025 h 4689475"/>
                <a:gd name="connsiteX11" fmla="*/ 155575 w 4797425"/>
                <a:gd name="connsiteY11" fmla="*/ 2206625 h 4689475"/>
                <a:gd name="connsiteX12" fmla="*/ 41275 w 4797425"/>
                <a:gd name="connsiteY12" fmla="*/ 2473325 h 4689475"/>
                <a:gd name="connsiteX13" fmla="*/ 403225 w 4797425"/>
                <a:gd name="connsiteY13" fmla="*/ 3006725 h 4689475"/>
                <a:gd name="connsiteX14" fmla="*/ 612775 w 4797425"/>
                <a:gd name="connsiteY14" fmla="*/ 3121025 h 4689475"/>
                <a:gd name="connsiteX15" fmla="*/ 384175 w 4797425"/>
                <a:gd name="connsiteY15" fmla="*/ 3273425 h 4689475"/>
                <a:gd name="connsiteX16" fmla="*/ 765175 w 4797425"/>
                <a:gd name="connsiteY16" fmla="*/ 3768725 h 4689475"/>
                <a:gd name="connsiteX17" fmla="*/ 552450 w 4797425"/>
                <a:gd name="connsiteY17" fmla="*/ 3794125 h 4689475"/>
                <a:gd name="connsiteX18" fmla="*/ 936625 w 4797425"/>
                <a:gd name="connsiteY18" fmla="*/ 4054475 h 4689475"/>
                <a:gd name="connsiteX19" fmla="*/ 1508125 w 4797425"/>
                <a:gd name="connsiteY19" fmla="*/ 4111625 h 4689475"/>
                <a:gd name="connsiteX20" fmla="*/ 2022475 w 4797425"/>
                <a:gd name="connsiteY20" fmla="*/ 4244975 h 4689475"/>
                <a:gd name="connsiteX21" fmla="*/ 2308225 w 4797425"/>
                <a:gd name="connsiteY21" fmla="*/ 4530725 h 4689475"/>
                <a:gd name="connsiteX22" fmla="*/ 2403475 w 4797425"/>
                <a:gd name="connsiteY22" fmla="*/ 4683125 h 4689475"/>
                <a:gd name="connsiteX23" fmla="*/ 2670175 w 4797425"/>
                <a:gd name="connsiteY23" fmla="*/ 4568825 h 4689475"/>
                <a:gd name="connsiteX24" fmla="*/ 3032125 w 4797425"/>
                <a:gd name="connsiteY24" fmla="*/ 4473575 h 4689475"/>
                <a:gd name="connsiteX25" fmla="*/ 2955925 w 4797425"/>
                <a:gd name="connsiteY25" fmla="*/ 4092575 h 4689475"/>
                <a:gd name="connsiteX26" fmla="*/ 3222625 w 4797425"/>
                <a:gd name="connsiteY26" fmla="*/ 3768725 h 4689475"/>
                <a:gd name="connsiteX27" fmla="*/ 3336925 w 4797425"/>
                <a:gd name="connsiteY27" fmla="*/ 3502025 h 4689475"/>
                <a:gd name="connsiteX28" fmla="*/ 3336925 w 4797425"/>
                <a:gd name="connsiteY28" fmla="*/ 3254375 h 4689475"/>
                <a:gd name="connsiteX29" fmla="*/ 3470275 w 4797425"/>
                <a:gd name="connsiteY29" fmla="*/ 3063875 h 4689475"/>
                <a:gd name="connsiteX30" fmla="*/ 3527425 w 4797425"/>
                <a:gd name="connsiteY30" fmla="*/ 2701925 h 4689475"/>
                <a:gd name="connsiteX31" fmla="*/ 3717925 w 4797425"/>
                <a:gd name="connsiteY31" fmla="*/ 2568575 h 4689475"/>
                <a:gd name="connsiteX32" fmla="*/ 3908425 w 4797425"/>
                <a:gd name="connsiteY32" fmla="*/ 2206625 h 4689475"/>
                <a:gd name="connsiteX33" fmla="*/ 3965575 w 4797425"/>
                <a:gd name="connsiteY33" fmla="*/ 1901825 h 4689475"/>
                <a:gd name="connsiteX34" fmla="*/ 4060825 w 4797425"/>
                <a:gd name="connsiteY34" fmla="*/ 1482725 h 4689475"/>
                <a:gd name="connsiteX35" fmla="*/ 4251325 w 4797425"/>
                <a:gd name="connsiteY35" fmla="*/ 1292225 h 4689475"/>
                <a:gd name="connsiteX36" fmla="*/ 4632325 w 4797425"/>
                <a:gd name="connsiteY36" fmla="*/ 1101725 h 4689475"/>
                <a:gd name="connsiteX37" fmla="*/ 4784725 w 4797425"/>
                <a:gd name="connsiteY37" fmla="*/ 835025 h 4689475"/>
                <a:gd name="connsiteX38" fmla="*/ 4708525 w 4797425"/>
                <a:gd name="connsiteY38" fmla="*/ 682625 h 4689475"/>
                <a:gd name="connsiteX39" fmla="*/ 4270375 w 4797425"/>
                <a:gd name="connsiteY39" fmla="*/ 492125 h 4689475"/>
                <a:gd name="connsiteX40" fmla="*/ 4003675 w 4797425"/>
                <a:gd name="connsiteY40" fmla="*/ 377825 h 4689475"/>
                <a:gd name="connsiteX41" fmla="*/ 3870325 w 4797425"/>
                <a:gd name="connsiteY41" fmla="*/ 206375 h 4689475"/>
                <a:gd name="connsiteX42" fmla="*/ 3698875 w 4797425"/>
                <a:gd name="connsiteY42" fmla="*/ 377825 h 4689475"/>
                <a:gd name="connsiteX43" fmla="*/ 3260725 w 4797425"/>
                <a:gd name="connsiteY43" fmla="*/ 301625 h 4689475"/>
                <a:gd name="connsiteX44" fmla="*/ 3203575 w 4797425"/>
                <a:gd name="connsiteY44" fmla="*/ 187325 h 4689475"/>
                <a:gd name="connsiteX45" fmla="*/ 2936875 w 4797425"/>
                <a:gd name="connsiteY45" fmla="*/ 53975 h 4689475"/>
                <a:gd name="connsiteX46" fmla="*/ 2841625 w 4797425"/>
                <a:gd name="connsiteY46" fmla="*/ 92075 h 4689475"/>
                <a:gd name="connsiteX0" fmla="*/ 2841625 w 4797425"/>
                <a:gd name="connsiteY0" fmla="*/ 92075 h 4689475"/>
                <a:gd name="connsiteX1" fmla="*/ 3127375 w 4797425"/>
                <a:gd name="connsiteY1" fmla="*/ 606425 h 4689475"/>
                <a:gd name="connsiteX2" fmla="*/ 3222625 w 4797425"/>
                <a:gd name="connsiteY2" fmla="*/ 949325 h 4689475"/>
                <a:gd name="connsiteX3" fmla="*/ 3222625 w 4797425"/>
                <a:gd name="connsiteY3" fmla="*/ 1349375 h 4689475"/>
                <a:gd name="connsiteX4" fmla="*/ 3070225 w 4797425"/>
                <a:gd name="connsiteY4" fmla="*/ 1749425 h 4689475"/>
                <a:gd name="connsiteX5" fmla="*/ 2460625 w 4797425"/>
                <a:gd name="connsiteY5" fmla="*/ 1825625 h 4689475"/>
                <a:gd name="connsiteX6" fmla="*/ 2060575 w 4797425"/>
                <a:gd name="connsiteY6" fmla="*/ 1978025 h 4689475"/>
                <a:gd name="connsiteX7" fmla="*/ 1698625 w 4797425"/>
                <a:gd name="connsiteY7" fmla="*/ 2187575 h 4689475"/>
                <a:gd name="connsiteX8" fmla="*/ 974725 w 4797425"/>
                <a:gd name="connsiteY8" fmla="*/ 2149475 h 4689475"/>
                <a:gd name="connsiteX9" fmla="*/ 631825 w 4797425"/>
                <a:gd name="connsiteY9" fmla="*/ 1863725 h 4689475"/>
                <a:gd name="connsiteX10" fmla="*/ 117475 w 4797425"/>
                <a:gd name="connsiteY10" fmla="*/ 1978025 h 4689475"/>
                <a:gd name="connsiteX11" fmla="*/ 155575 w 4797425"/>
                <a:gd name="connsiteY11" fmla="*/ 2206625 h 4689475"/>
                <a:gd name="connsiteX12" fmla="*/ 41275 w 4797425"/>
                <a:gd name="connsiteY12" fmla="*/ 2473325 h 4689475"/>
                <a:gd name="connsiteX13" fmla="*/ 403225 w 4797425"/>
                <a:gd name="connsiteY13" fmla="*/ 3006725 h 4689475"/>
                <a:gd name="connsiteX14" fmla="*/ 612775 w 4797425"/>
                <a:gd name="connsiteY14" fmla="*/ 3121025 h 4689475"/>
                <a:gd name="connsiteX15" fmla="*/ 384175 w 4797425"/>
                <a:gd name="connsiteY15" fmla="*/ 3273425 h 4689475"/>
                <a:gd name="connsiteX16" fmla="*/ 552450 w 4797425"/>
                <a:gd name="connsiteY16" fmla="*/ 3794125 h 4689475"/>
                <a:gd name="connsiteX17" fmla="*/ 936625 w 4797425"/>
                <a:gd name="connsiteY17" fmla="*/ 4054475 h 4689475"/>
                <a:gd name="connsiteX18" fmla="*/ 1508125 w 4797425"/>
                <a:gd name="connsiteY18" fmla="*/ 4111625 h 4689475"/>
                <a:gd name="connsiteX19" fmla="*/ 2022475 w 4797425"/>
                <a:gd name="connsiteY19" fmla="*/ 4244975 h 4689475"/>
                <a:gd name="connsiteX20" fmla="*/ 2308225 w 4797425"/>
                <a:gd name="connsiteY20" fmla="*/ 4530725 h 4689475"/>
                <a:gd name="connsiteX21" fmla="*/ 2403475 w 4797425"/>
                <a:gd name="connsiteY21" fmla="*/ 4683125 h 4689475"/>
                <a:gd name="connsiteX22" fmla="*/ 2670175 w 4797425"/>
                <a:gd name="connsiteY22" fmla="*/ 4568825 h 4689475"/>
                <a:gd name="connsiteX23" fmla="*/ 3032125 w 4797425"/>
                <a:gd name="connsiteY23" fmla="*/ 4473575 h 4689475"/>
                <a:gd name="connsiteX24" fmla="*/ 2955925 w 4797425"/>
                <a:gd name="connsiteY24" fmla="*/ 4092575 h 4689475"/>
                <a:gd name="connsiteX25" fmla="*/ 3222625 w 4797425"/>
                <a:gd name="connsiteY25" fmla="*/ 3768725 h 4689475"/>
                <a:gd name="connsiteX26" fmla="*/ 3336925 w 4797425"/>
                <a:gd name="connsiteY26" fmla="*/ 3502025 h 4689475"/>
                <a:gd name="connsiteX27" fmla="*/ 3336925 w 4797425"/>
                <a:gd name="connsiteY27" fmla="*/ 3254375 h 4689475"/>
                <a:gd name="connsiteX28" fmla="*/ 3470275 w 4797425"/>
                <a:gd name="connsiteY28" fmla="*/ 3063875 h 4689475"/>
                <a:gd name="connsiteX29" fmla="*/ 3527425 w 4797425"/>
                <a:gd name="connsiteY29" fmla="*/ 2701925 h 4689475"/>
                <a:gd name="connsiteX30" fmla="*/ 3717925 w 4797425"/>
                <a:gd name="connsiteY30" fmla="*/ 2568575 h 4689475"/>
                <a:gd name="connsiteX31" fmla="*/ 3908425 w 4797425"/>
                <a:gd name="connsiteY31" fmla="*/ 2206625 h 4689475"/>
                <a:gd name="connsiteX32" fmla="*/ 3965575 w 4797425"/>
                <a:gd name="connsiteY32" fmla="*/ 1901825 h 4689475"/>
                <a:gd name="connsiteX33" fmla="*/ 4060825 w 4797425"/>
                <a:gd name="connsiteY33" fmla="*/ 1482725 h 4689475"/>
                <a:gd name="connsiteX34" fmla="*/ 4251325 w 4797425"/>
                <a:gd name="connsiteY34" fmla="*/ 1292225 h 4689475"/>
                <a:gd name="connsiteX35" fmla="*/ 4632325 w 4797425"/>
                <a:gd name="connsiteY35" fmla="*/ 1101725 h 4689475"/>
                <a:gd name="connsiteX36" fmla="*/ 4784725 w 4797425"/>
                <a:gd name="connsiteY36" fmla="*/ 835025 h 4689475"/>
                <a:gd name="connsiteX37" fmla="*/ 4708525 w 4797425"/>
                <a:gd name="connsiteY37" fmla="*/ 682625 h 4689475"/>
                <a:gd name="connsiteX38" fmla="*/ 4270375 w 4797425"/>
                <a:gd name="connsiteY38" fmla="*/ 492125 h 4689475"/>
                <a:gd name="connsiteX39" fmla="*/ 4003675 w 4797425"/>
                <a:gd name="connsiteY39" fmla="*/ 377825 h 4689475"/>
                <a:gd name="connsiteX40" fmla="*/ 3870325 w 4797425"/>
                <a:gd name="connsiteY40" fmla="*/ 206375 h 4689475"/>
                <a:gd name="connsiteX41" fmla="*/ 3698875 w 4797425"/>
                <a:gd name="connsiteY41" fmla="*/ 377825 h 4689475"/>
                <a:gd name="connsiteX42" fmla="*/ 3260725 w 4797425"/>
                <a:gd name="connsiteY42" fmla="*/ 301625 h 4689475"/>
                <a:gd name="connsiteX43" fmla="*/ 3203575 w 4797425"/>
                <a:gd name="connsiteY43" fmla="*/ 187325 h 4689475"/>
                <a:gd name="connsiteX44" fmla="*/ 2936875 w 4797425"/>
                <a:gd name="connsiteY44" fmla="*/ 53975 h 4689475"/>
                <a:gd name="connsiteX45" fmla="*/ 2841625 w 4797425"/>
                <a:gd name="connsiteY45" fmla="*/ 92075 h 4689475"/>
                <a:gd name="connsiteX0" fmla="*/ 2936875 w 4797425"/>
                <a:gd name="connsiteY0" fmla="*/ 69850 h 4705350"/>
                <a:gd name="connsiteX1" fmla="*/ 3127375 w 4797425"/>
                <a:gd name="connsiteY1" fmla="*/ 622300 h 4705350"/>
                <a:gd name="connsiteX2" fmla="*/ 3222625 w 4797425"/>
                <a:gd name="connsiteY2" fmla="*/ 965200 h 4705350"/>
                <a:gd name="connsiteX3" fmla="*/ 3222625 w 4797425"/>
                <a:gd name="connsiteY3" fmla="*/ 1365250 h 4705350"/>
                <a:gd name="connsiteX4" fmla="*/ 3070225 w 4797425"/>
                <a:gd name="connsiteY4" fmla="*/ 1765300 h 4705350"/>
                <a:gd name="connsiteX5" fmla="*/ 2460625 w 4797425"/>
                <a:gd name="connsiteY5" fmla="*/ 1841500 h 4705350"/>
                <a:gd name="connsiteX6" fmla="*/ 2060575 w 4797425"/>
                <a:gd name="connsiteY6" fmla="*/ 1993900 h 4705350"/>
                <a:gd name="connsiteX7" fmla="*/ 1698625 w 4797425"/>
                <a:gd name="connsiteY7" fmla="*/ 2203450 h 4705350"/>
                <a:gd name="connsiteX8" fmla="*/ 974725 w 4797425"/>
                <a:gd name="connsiteY8" fmla="*/ 2165350 h 4705350"/>
                <a:gd name="connsiteX9" fmla="*/ 631825 w 4797425"/>
                <a:gd name="connsiteY9" fmla="*/ 1879600 h 4705350"/>
                <a:gd name="connsiteX10" fmla="*/ 117475 w 4797425"/>
                <a:gd name="connsiteY10" fmla="*/ 1993900 h 4705350"/>
                <a:gd name="connsiteX11" fmla="*/ 155575 w 4797425"/>
                <a:gd name="connsiteY11" fmla="*/ 2222500 h 4705350"/>
                <a:gd name="connsiteX12" fmla="*/ 41275 w 4797425"/>
                <a:gd name="connsiteY12" fmla="*/ 2489200 h 4705350"/>
                <a:gd name="connsiteX13" fmla="*/ 403225 w 4797425"/>
                <a:gd name="connsiteY13" fmla="*/ 3022600 h 4705350"/>
                <a:gd name="connsiteX14" fmla="*/ 612775 w 4797425"/>
                <a:gd name="connsiteY14" fmla="*/ 3136900 h 4705350"/>
                <a:gd name="connsiteX15" fmla="*/ 384175 w 4797425"/>
                <a:gd name="connsiteY15" fmla="*/ 3289300 h 4705350"/>
                <a:gd name="connsiteX16" fmla="*/ 552450 w 4797425"/>
                <a:gd name="connsiteY16" fmla="*/ 3810000 h 4705350"/>
                <a:gd name="connsiteX17" fmla="*/ 936625 w 4797425"/>
                <a:gd name="connsiteY17" fmla="*/ 4070350 h 4705350"/>
                <a:gd name="connsiteX18" fmla="*/ 1508125 w 4797425"/>
                <a:gd name="connsiteY18" fmla="*/ 4127500 h 4705350"/>
                <a:gd name="connsiteX19" fmla="*/ 2022475 w 4797425"/>
                <a:gd name="connsiteY19" fmla="*/ 4260850 h 4705350"/>
                <a:gd name="connsiteX20" fmla="*/ 2308225 w 4797425"/>
                <a:gd name="connsiteY20" fmla="*/ 4546600 h 4705350"/>
                <a:gd name="connsiteX21" fmla="*/ 2403475 w 4797425"/>
                <a:gd name="connsiteY21" fmla="*/ 4699000 h 4705350"/>
                <a:gd name="connsiteX22" fmla="*/ 2670175 w 4797425"/>
                <a:gd name="connsiteY22" fmla="*/ 4584700 h 4705350"/>
                <a:gd name="connsiteX23" fmla="*/ 3032125 w 4797425"/>
                <a:gd name="connsiteY23" fmla="*/ 4489450 h 4705350"/>
                <a:gd name="connsiteX24" fmla="*/ 2955925 w 4797425"/>
                <a:gd name="connsiteY24" fmla="*/ 4108450 h 4705350"/>
                <a:gd name="connsiteX25" fmla="*/ 3222625 w 4797425"/>
                <a:gd name="connsiteY25" fmla="*/ 3784600 h 4705350"/>
                <a:gd name="connsiteX26" fmla="*/ 3336925 w 4797425"/>
                <a:gd name="connsiteY26" fmla="*/ 3517900 h 4705350"/>
                <a:gd name="connsiteX27" fmla="*/ 3336925 w 4797425"/>
                <a:gd name="connsiteY27" fmla="*/ 3270250 h 4705350"/>
                <a:gd name="connsiteX28" fmla="*/ 3470275 w 4797425"/>
                <a:gd name="connsiteY28" fmla="*/ 3079750 h 4705350"/>
                <a:gd name="connsiteX29" fmla="*/ 3527425 w 4797425"/>
                <a:gd name="connsiteY29" fmla="*/ 2717800 h 4705350"/>
                <a:gd name="connsiteX30" fmla="*/ 3717925 w 4797425"/>
                <a:gd name="connsiteY30" fmla="*/ 2584450 h 4705350"/>
                <a:gd name="connsiteX31" fmla="*/ 3908425 w 4797425"/>
                <a:gd name="connsiteY31" fmla="*/ 2222500 h 4705350"/>
                <a:gd name="connsiteX32" fmla="*/ 3965575 w 4797425"/>
                <a:gd name="connsiteY32" fmla="*/ 1917700 h 4705350"/>
                <a:gd name="connsiteX33" fmla="*/ 4060825 w 4797425"/>
                <a:gd name="connsiteY33" fmla="*/ 1498600 h 4705350"/>
                <a:gd name="connsiteX34" fmla="*/ 4251325 w 4797425"/>
                <a:gd name="connsiteY34" fmla="*/ 1308100 h 4705350"/>
                <a:gd name="connsiteX35" fmla="*/ 4632325 w 4797425"/>
                <a:gd name="connsiteY35" fmla="*/ 1117600 h 4705350"/>
                <a:gd name="connsiteX36" fmla="*/ 4784725 w 4797425"/>
                <a:gd name="connsiteY36" fmla="*/ 850900 h 4705350"/>
                <a:gd name="connsiteX37" fmla="*/ 4708525 w 4797425"/>
                <a:gd name="connsiteY37" fmla="*/ 698500 h 4705350"/>
                <a:gd name="connsiteX38" fmla="*/ 4270375 w 4797425"/>
                <a:gd name="connsiteY38" fmla="*/ 508000 h 4705350"/>
                <a:gd name="connsiteX39" fmla="*/ 4003675 w 4797425"/>
                <a:gd name="connsiteY39" fmla="*/ 393700 h 4705350"/>
                <a:gd name="connsiteX40" fmla="*/ 3870325 w 4797425"/>
                <a:gd name="connsiteY40" fmla="*/ 222250 h 4705350"/>
                <a:gd name="connsiteX41" fmla="*/ 3698875 w 4797425"/>
                <a:gd name="connsiteY41" fmla="*/ 393700 h 4705350"/>
                <a:gd name="connsiteX42" fmla="*/ 3260725 w 4797425"/>
                <a:gd name="connsiteY42" fmla="*/ 317500 h 4705350"/>
                <a:gd name="connsiteX43" fmla="*/ 3203575 w 4797425"/>
                <a:gd name="connsiteY43" fmla="*/ 203200 h 4705350"/>
                <a:gd name="connsiteX44" fmla="*/ 2936875 w 4797425"/>
                <a:gd name="connsiteY44" fmla="*/ 69850 h 47053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0702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870200 h 4552950"/>
                <a:gd name="connsiteX14" fmla="*/ 612775 w 4797425"/>
                <a:gd name="connsiteY14" fmla="*/ 2984500 h 4552950"/>
                <a:gd name="connsiteX15" fmla="*/ 384175 w 4797425"/>
                <a:gd name="connsiteY15" fmla="*/ 3136900 h 4552950"/>
                <a:gd name="connsiteX16" fmla="*/ 552450 w 4797425"/>
                <a:gd name="connsiteY16" fmla="*/ 3657600 h 4552950"/>
                <a:gd name="connsiteX17" fmla="*/ 936625 w 4797425"/>
                <a:gd name="connsiteY17" fmla="*/ 3917950 h 4552950"/>
                <a:gd name="connsiteX18" fmla="*/ 1508125 w 4797425"/>
                <a:gd name="connsiteY18" fmla="*/ 3975100 h 4552950"/>
                <a:gd name="connsiteX19" fmla="*/ 2022475 w 4797425"/>
                <a:gd name="connsiteY19" fmla="*/ 4108450 h 4552950"/>
                <a:gd name="connsiteX20" fmla="*/ 2308225 w 4797425"/>
                <a:gd name="connsiteY20" fmla="*/ 4394200 h 4552950"/>
                <a:gd name="connsiteX21" fmla="*/ 2403475 w 4797425"/>
                <a:gd name="connsiteY21" fmla="*/ 4546600 h 4552950"/>
                <a:gd name="connsiteX22" fmla="*/ 2670175 w 4797425"/>
                <a:gd name="connsiteY22" fmla="*/ 4432300 h 4552950"/>
                <a:gd name="connsiteX23" fmla="*/ 3032125 w 4797425"/>
                <a:gd name="connsiteY23" fmla="*/ 4337050 h 4552950"/>
                <a:gd name="connsiteX24" fmla="*/ 2955925 w 4797425"/>
                <a:gd name="connsiteY24" fmla="*/ 3956050 h 4552950"/>
                <a:gd name="connsiteX25" fmla="*/ 3222625 w 4797425"/>
                <a:gd name="connsiteY25" fmla="*/ 3632200 h 4552950"/>
                <a:gd name="connsiteX26" fmla="*/ 3336925 w 4797425"/>
                <a:gd name="connsiteY26" fmla="*/ 3365500 h 4552950"/>
                <a:gd name="connsiteX27" fmla="*/ 3336925 w 4797425"/>
                <a:gd name="connsiteY27" fmla="*/ 3117850 h 4552950"/>
                <a:gd name="connsiteX28" fmla="*/ 3470275 w 4797425"/>
                <a:gd name="connsiteY28" fmla="*/ 2927350 h 4552950"/>
                <a:gd name="connsiteX29" fmla="*/ 3527425 w 4797425"/>
                <a:gd name="connsiteY29" fmla="*/ 2565400 h 4552950"/>
                <a:gd name="connsiteX30" fmla="*/ 3717925 w 4797425"/>
                <a:gd name="connsiteY30" fmla="*/ 2432050 h 4552950"/>
                <a:gd name="connsiteX31" fmla="*/ 3908425 w 4797425"/>
                <a:gd name="connsiteY31" fmla="*/ 2070100 h 4552950"/>
                <a:gd name="connsiteX32" fmla="*/ 3965575 w 4797425"/>
                <a:gd name="connsiteY32" fmla="*/ 1765300 h 4552950"/>
                <a:gd name="connsiteX33" fmla="*/ 4060825 w 4797425"/>
                <a:gd name="connsiteY33" fmla="*/ 1346200 h 4552950"/>
                <a:gd name="connsiteX34" fmla="*/ 4251325 w 4797425"/>
                <a:gd name="connsiteY34" fmla="*/ 1155700 h 4552950"/>
                <a:gd name="connsiteX35" fmla="*/ 4632325 w 4797425"/>
                <a:gd name="connsiteY35" fmla="*/ 965200 h 4552950"/>
                <a:gd name="connsiteX36" fmla="*/ 4784725 w 4797425"/>
                <a:gd name="connsiteY36" fmla="*/ 698500 h 4552950"/>
                <a:gd name="connsiteX37" fmla="*/ 4708525 w 4797425"/>
                <a:gd name="connsiteY37" fmla="*/ 546100 h 4552950"/>
                <a:gd name="connsiteX38" fmla="*/ 4270375 w 4797425"/>
                <a:gd name="connsiteY38" fmla="*/ 355600 h 4552950"/>
                <a:gd name="connsiteX39" fmla="*/ 4003675 w 4797425"/>
                <a:gd name="connsiteY39" fmla="*/ 241300 h 4552950"/>
                <a:gd name="connsiteX40" fmla="*/ 3870325 w 4797425"/>
                <a:gd name="connsiteY40" fmla="*/ 69850 h 4552950"/>
                <a:gd name="connsiteX41" fmla="*/ 3698875 w 4797425"/>
                <a:gd name="connsiteY41" fmla="*/ 241300 h 4552950"/>
                <a:gd name="connsiteX42" fmla="*/ 3260725 w 4797425"/>
                <a:gd name="connsiteY42" fmla="*/ 165100 h 4552950"/>
                <a:gd name="connsiteX43" fmla="*/ 3203575 w 4797425"/>
                <a:gd name="connsiteY43"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298825 w 4797425"/>
                <a:gd name="connsiteY4" fmla="*/ 18415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870200 h 4552950"/>
                <a:gd name="connsiteX14" fmla="*/ 612775 w 4797425"/>
                <a:gd name="connsiteY14" fmla="*/ 2984500 h 4552950"/>
                <a:gd name="connsiteX15" fmla="*/ 384175 w 4797425"/>
                <a:gd name="connsiteY15" fmla="*/ 3136900 h 4552950"/>
                <a:gd name="connsiteX16" fmla="*/ 552450 w 4797425"/>
                <a:gd name="connsiteY16" fmla="*/ 3657600 h 4552950"/>
                <a:gd name="connsiteX17" fmla="*/ 936625 w 4797425"/>
                <a:gd name="connsiteY17" fmla="*/ 3917950 h 4552950"/>
                <a:gd name="connsiteX18" fmla="*/ 1508125 w 4797425"/>
                <a:gd name="connsiteY18" fmla="*/ 3975100 h 4552950"/>
                <a:gd name="connsiteX19" fmla="*/ 2022475 w 4797425"/>
                <a:gd name="connsiteY19" fmla="*/ 4108450 h 4552950"/>
                <a:gd name="connsiteX20" fmla="*/ 2308225 w 4797425"/>
                <a:gd name="connsiteY20" fmla="*/ 4394200 h 4552950"/>
                <a:gd name="connsiteX21" fmla="*/ 2403475 w 4797425"/>
                <a:gd name="connsiteY21" fmla="*/ 4546600 h 4552950"/>
                <a:gd name="connsiteX22" fmla="*/ 2670175 w 4797425"/>
                <a:gd name="connsiteY22" fmla="*/ 4432300 h 4552950"/>
                <a:gd name="connsiteX23" fmla="*/ 3032125 w 4797425"/>
                <a:gd name="connsiteY23" fmla="*/ 4337050 h 4552950"/>
                <a:gd name="connsiteX24" fmla="*/ 2955925 w 4797425"/>
                <a:gd name="connsiteY24" fmla="*/ 3956050 h 4552950"/>
                <a:gd name="connsiteX25" fmla="*/ 3222625 w 4797425"/>
                <a:gd name="connsiteY25" fmla="*/ 3632200 h 4552950"/>
                <a:gd name="connsiteX26" fmla="*/ 3336925 w 4797425"/>
                <a:gd name="connsiteY26" fmla="*/ 3365500 h 4552950"/>
                <a:gd name="connsiteX27" fmla="*/ 3336925 w 4797425"/>
                <a:gd name="connsiteY27" fmla="*/ 3117850 h 4552950"/>
                <a:gd name="connsiteX28" fmla="*/ 3470275 w 4797425"/>
                <a:gd name="connsiteY28" fmla="*/ 2927350 h 4552950"/>
                <a:gd name="connsiteX29" fmla="*/ 3527425 w 4797425"/>
                <a:gd name="connsiteY29" fmla="*/ 2565400 h 4552950"/>
                <a:gd name="connsiteX30" fmla="*/ 3717925 w 4797425"/>
                <a:gd name="connsiteY30" fmla="*/ 2432050 h 4552950"/>
                <a:gd name="connsiteX31" fmla="*/ 3908425 w 4797425"/>
                <a:gd name="connsiteY31" fmla="*/ 2070100 h 4552950"/>
                <a:gd name="connsiteX32" fmla="*/ 3965575 w 4797425"/>
                <a:gd name="connsiteY32" fmla="*/ 1765300 h 4552950"/>
                <a:gd name="connsiteX33" fmla="*/ 4060825 w 4797425"/>
                <a:gd name="connsiteY33" fmla="*/ 1346200 h 4552950"/>
                <a:gd name="connsiteX34" fmla="*/ 4251325 w 4797425"/>
                <a:gd name="connsiteY34" fmla="*/ 1155700 h 4552950"/>
                <a:gd name="connsiteX35" fmla="*/ 4632325 w 4797425"/>
                <a:gd name="connsiteY35" fmla="*/ 965200 h 4552950"/>
                <a:gd name="connsiteX36" fmla="*/ 4784725 w 4797425"/>
                <a:gd name="connsiteY36" fmla="*/ 698500 h 4552950"/>
                <a:gd name="connsiteX37" fmla="*/ 4708525 w 4797425"/>
                <a:gd name="connsiteY37" fmla="*/ 546100 h 4552950"/>
                <a:gd name="connsiteX38" fmla="*/ 4270375 w 4797425"/>
                <a:gd name="connsiteY38" fmla="*/ 355600 h 4552950"/>
                <a:gd name="connsiteX39" fmla="*/ 4003675 w 4797425"/>
                <a:gd name="connsiteY39" fmla="*/ 241300 h 4552950"/>
                <a:gd name="connsiteX40" fmla="*/ 3870325 w 4797425"/>
                <a:gd name="connsiteY40" fmla="*/ 69850 h 4552950"/>
                <a:gd name="connsiteX41" fmla="*/ 3698875 w 4797425"/>
                <a:gd name="connsiteY41" fmla="*/ 241300 h 4552950"/>
                <a:gd name="connsiteX42" fmla="*/ 3260725 w 4797425"/>
                <a:gd name="connsiteY42" fmla="*/ 165100 h 4552950"/>
                <a:gd name="connsiteX43" fmla="*/ 3203575 w 4797425"/>
                <a:gd name="connsiteY43"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298825 w 4797425"/>
                <a:gd name="connsiteY4" fmla="*/ 1841500 h 4552950"/>
                <a:gd name="connsiteX5" fmla="*/ 3257550 w 4797425"/>
                <a:gd name="connsiteY5" fmla="*/ 1809750 h 4552950"/>
                <a:gd name="connsiteX6" fmla="*/ 2460625 w 4797425"/>
                <a:gd name="connsiteY6" fmla="*/ 1689100 h 4552950"/>
                <a:gd name="connsiteX7" fmla="*/ 2060575 w 4797425"/>
                <a:gd name="connsiteY7" fmla="*/ 1841500 h 4552950"/>
                <a:gd name="connsiteX8" fmla="*/ 1698625 w 4797425"/>
                <a:gd name="connsiteY8" fmla="*/ 2051050 h 4552950"/>
                <a:gd name="connsiteX9" fmla="*/ 974725 w 4797425"/>
                <a:gd name="connsiteY9" fmla="*/ 2012950 h 4552950"/>
                <a:gd name="connsiteX10" fmla="*/ 631825 w 4797425"/>
                <a:gd name="connsiteY10" fmla="*/ 1727200 h 4552950"/>
                <a:gd name="connsiteX11" fmla="*/ 117475 w 4797425"/>
                <a:gd name="connsiteY11" fmla="*/ 1841500 h 4552950"/>
                <a:gd name="connsiteX12" fmla="*/ 155575 w 4797425"/>
                <a:gd name="connsiteY12" fmla="*/ 2070100 h 4552950"/>
                <a:gd name="connsiteX13" fmla="*/ 41275 w 4797425"/>
                <a:gd name="connsiteY13" fmla="*/ 2336800 h 4552950"/>
                <a:gd name="connsiteX14" fmla="*/ 403225 w 4797425"/>
                <a:gd name="connsiteY14" fmla="*/ 2870200 h 4552950"/>
                <a:gd name="connsiteX15" fmla="*/ 612775 w 4797425"/>
                <a:gd name="connsiteY15" fmla="*/ 2984500 h 4552950"/>
                <a:gd name="connsiteX16" fmla="*/ 384175 w 4797425"/>
                <a:gd name="connsiteY16" fmla="*/ 3136900 h 4552950"/>
                <a:gd name="connsiteX17" fmla="*/ 552450 w 4797425"/>
                <a:gd name="connsiteY17" fmla="*/ 3657600 h 4552950"/>
                <a:gd name="connsiteX18" fmla="*/ 936625 w 4797425"/>
                <a:gd name="connsiteY18" fmla="*/ 3917950 h 4552950"/>
                <a:gd name="connsiteX19" fmla="*/ 1508125 w 4797425"/>
                <a:gd name="connsiteY19" fmla="*/ 3975100 h 4552950"/>
                <a:gd name="connsiteX20" fmla="*/ 2022475 w 4797425"/>
                <a:gd name="connsiteY20" fmla="*/ 4108450 h 4552950"/>
                <a:gd name="connsiteX21" fmla="*/ 2308225 w 4797425"/>
                <a:gd name="connsiteY21" fmla="*/ 4394200 h 4552950"/>
                <a:gd name="connsiteX22" fmla="*/ 2403475 w 4797425"/>
                <a:gd name="connsiteY22" fmla="*/ 4546600 h 4552950"/>
                <a:gd name="connsiteX23" fmla="*/ 2670175 w 4797425"/>
                <a:gd name="connsiteY23" fmla="*/ 4432300 h 4552950"/>
                <a:gd name="connsiteX24" fmla="*/ 3032125 w 4797425"/>
                <a:gd name="connsiteY24" fmla="*/ 4337050 h 4552950"/>
                <a:gd name="connsiteX25" fmla="*/ 2955925 w 4797425"/>
                <a:gd name="connsiteY25" fmla="*/ 3956050 h 4552950"/>
                <a:gd name="connsiteX26" fmla="*/ 3222625 w 4797425"/>
                <a:gd name="connsiteY26" fmla="*/ 3632200 h 4552950"/>
                <a:gd name="connsiteX27" fmla="*/ 3336925 w 4797425"/>
                <a:gd name="connsiteY27" fmla="*/ 3365500 h 4552950"/>
                <a:gd name="connsiteX28" fmla="*/ 3336925 w 4797425"/>
                <a:gd name="connsiteY28" fmla="*/ 3117850 h 4552950"/>
                <a:gd name="connsiteX29" fmla="*/ 3470275 w 4797425"/>
                <a:gd name="connsiteY29" fmla="*/ 2927350 h 4552950"/>
                <a:gd name="connsiteX30" fmla="*/ 3527425 w 4797425"/>
                <a:gd name="connsiteY30" fmla="*/ 2565400 h 4552950"/>
                <a:gd name="connsiteX31" fmla="*/ 3717925 w 4797425"/>
                <a:gd name="connsiteY31" fmla="*/ 2432050 h 4552950"/>
                <a:gd name="connsiteX32" fmla="*/ 3908425 w 4797425"/>
                <a:gd name="connsiteY32" fmla="*/ 2070100 h 4552950"/>
                <a:gd name="connsiteX33" fmla="*/ 3965575 w 4797425"/>
                <a:gd name="connsiteY33" fmla="*/ 1765300 h 4552950"/>
                <a:gd name="connsiteX34" fmla="*/ 4060825 w 4797425"/>
                <a:gd name="connsiteY34" fmla="*/ 1346200 h 4552950"/>
                <a:gd name="connsiteX35" fmla="*/ 4251325 w 4797425"/>
                <a:gd name="connsiteY35" fmla="*/ 1155700 h 4552950"/>
                <a:gd name="connsiteX36" fmla="*/ 4632325 w 4797425"/>
                <a:gd name="connsiteY36" fmla="*/ 965200 h 4552950"/>
                <a:gd name="connsiteX37" fmla="*/ 4784725 w 4797425"/>
                <a:gd name="connsiteY37" fmla="*/ 698500 h 4552950"/>
                <a:gd name="connsiteX38" fmla="*/ 4708525 w 4797425"/>
                <a:gd name="connsiteY38" fmla="*/ 546100 h 4552950"/>
                <a:gd name="connsiteX39" fmla="*/ 4270375 w 4797425"/>
                <a:gd name="connsiteY39" fmla="*/ 355600 h 4552950"/>
                <a:gd name="connsiteX40" fmla="*/ 4003675 w 4797425"/>
                <a:gd name="connsiteY40" fmla="*/ 241300 h 4552950"/>
                <a:gd name="connsiteX41" fmla="*/ 3870325 w 4797425"/>
                <a:gd name="connsiteY41" fmla="*/ 69850 h 4552950"/>
                <a:gd name="connsiteX42" fmla="*/ 3698875 w 4797425"/>
                <a:gd name="connsiteY42" fmla="*/ 241300 h 4552950"/>
                <a:gd name="connsiteX43" fmla="*/ 3260725 w 4797425"/>
                <a:gd name="connsiteY43" fmla="*/ 165100 h 4552950"/>
                <a:gd name="connsiteX44" fmla="*/ 3203575 w 4797425"/>
                <a:gd name="connsiteY44"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298825 w 4797425"/>
                <a:gd name="connsiteY4" fmla="*/ 18415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870200 h 4552950"/>
                <a:gd name="connsiteX14" fmla="*/ 612775 w 4797425"/>
                <a:gd name="connsiteY14" fmla="*/ 2984500 h 4552950"/>
                <a:gd name="connsiteX15" fmla="*/ 384175 w 4797425"/>
                <a:gd name="connsiteY15" fmla="*/ 3136900 h 4552950"/>
                <a:gd name="connsiteX16" fmla="*/ 552450 w 4797425"/>
                <a:gd name="connsiteY16" fmla="*/ 3657600 h 4552950"/>
                <a:gd name="connsiteX17" fmla="*/ 936625 w 4797425"/>
                <a:gd name="connsiteY17" fmla="*/ 3917950 h 4552950"/>
                <a:gd name="connsiteX18" fmla="*/ 1508125 w 4797425"/>
                <a:gd name="connsiteY18" fmla="*/ 3975100 h 4552950"/>
                <a:gd name="connsiteX19" fmla="*/ 2022475 w 4797425"/>
                <a:gd name="connsiteY19" fmla="*/ 4108450 h 4552950"/>
                <a:gd name="connsiteX20" fmla="*/ 2308225 w 4797425"/>
                <a:gd name="connsiteY20" fmla="*/ 4394200 h 4552950"/>
                <a:gd name="connsiteX21" fmla="*/ 2403475 w 4797425"/>
                <a:gd name="connsiteY21" fmla="*/ 4546600 h 4552950"/>
                <a:gd name="connsiteX22" fmla="*/ 2670175 w 4797425"/>
                <a:gd name="connsiteY22" fmla="*/ 4432300 h 4552950"/>
                <a:gd name="connsiteX23" fmla="*/ 3032125 w 4797425"/>
                <a:gd name="connsiteY23" fmla="*/ 4337050 h 4552950"/>
                <a:gd name="connsiteX24" fmla="*/ 2955925 w 4797425"/>
                <a:gd name="connsiteY24" fmla="*/ 3956050 h 4552950"/>
                <a:gd name="connsiteX25" fmla="*/ 3222625 w 4797425"/>
                <a:gd name="connsiteY25" fmla="*/ 3632200 h 4552950"/>
                <a:gd name="connsiteX26" fmla="*/ 3336925 w 4797425"/>
                <a:gd name="connsiteY26" fmla="*/ 3365500 h 4552950"/>
                <a:gd name="connsiteX27" fmla="*/ 3336925 w 4797425"/>
                <a:gd name="connsiteY27" fmla="*/ 3117850 h 4552950"/>
                <a:gd name="connsiteX28" fmla="*/ 3470275 w 4797425"/>
                <a:gd name="connsiteY28" fmla="*/ 2927350 h 4552950"/>
                <a:gd name="connsiteX29" fmla="*/ 3527425 w 4797425"/>
                <a:gd name="connsiteY29" fmla="*/ 2565400 h 4552950"/>
                <a:gd name="connsiteX30" fmla="*/ 3717925 w 4797425"/>
                <a:gd name="connsiteY30" fmla="*/ 2432050 h 4552950"/>
                <a:gd name="connsiteX31" fmla="*/ 3908425 w 4797425"/>
                <a:gd name="connsiteY31" fmla="*/ 2070100 h 4552950"/>
                <a:gd name="connsiteX32" fmla="*/ 3965575 w 4797425"/>
                <a:gd name="connsiteY32" fmla="*/ 1765300 h 4552950"/>
                <a:gd name="connsiteX33" fmla="*/ 4060825 w 4797425"/>
                <a:gd name="connsiteY33" fmla="*/ 1346200 h 4552950"/>
                <a:gd name="connsiteX34" fmla="*/ 4251325 w 4797425"/>
                <a:gd name="connsiteY34" fmla="*/ 1155700 h 4552950"/>
                <a:gd name="connsiteX35" fmla="*/ 4632325 w 4797425"/>
                <a:gd name="connsiteY35" fmla="*/ 965200 h 4552950"/>
                <a:gd name="connsiteX36" fmla="*/ 4784725 w 4797425"/>
                <a:gd name="connsiteY36" fmla="*/ 698500 h 4552950"/>
                <a:gd name="connsiteX37" fmla="*/ 4708525 w 4797425"/>
                <a:gd name="connsiteY37" fmla="*/ 546100 h 4552950"/>
                <a:gd name="connsiteX38" fmla="*/ 4270375 w 4797425"/>
                <a:gd name="connsiteY38" fmla="*/ 355600 h 4552950"/>
                <a:gd name="connsiteX39" fmla="*/ 4003675 w 4797425"/>
                <a:gd name="connsiteY39" fmla="*/ 241300 h 4552950"/>
                <a:gd name="connsiteX40" fmla="*/ 3870325 w 4797425"/>
                <a:gd name="connsiteY40" fmla="*/ 69850 h 4552950"/>
                <a:gd name="connsiteX41" fmla="*/ 3698875 w 4797425"/>
                <a:gd name="connsiteY41" fmla="*/ 241300 h 4552950"/>
                <a:gd name="connsiteX42" fmla="*/ 3260725 w 4797425"/>
                <a:gd name="connsiteY42" fmla="*/ 165100 h 4552950"/>
                <a:gd name="connsiteX43" fmla="*/ 3203575 w 4797425"/>
                <a:gd name="connsiteY43"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870200 h 4552950"/>
                <a:gd name="connsiteX14" fmla="*/ 612775 w 4797425"/>
                <a:gd name="connsiteY14" fmla="*/ 2984500 h 4552950"/>
                <a:gd name="connsiteX15" fmla="*/ 384175 w 4797425"/>
                <a:gd name="connsiteY15" fmla="*/ 3136900 h 4552950"/>
                <a:gd name="connsiteX16" fmla="*/ 552450 w 4797425"/>
                <a:gd name="connsiteY16" fmla="*/ 3657600 h 4552950"/>
                <a:gd name="connsiteX17" fmla="*/ 936625 w 4797425"/>
                <a:gd name="connsiteY17" fmla="*/ 3917950 h 4552950"/>
                <a:gd name="connsiteX18" fmla="*/ 1508125 w 4797425"/>
                <a:gd name="connsiteY18" fmla="*/ 3975100 h 4552950"/>
                <a:gd name="connsiteX19" fmla="*/ 2022475 w 4797425"/>
                <a:gd name="connsiteY19" fmla="*/ 4108450 h 4552950"/>
                <a:gd name="connsiteX20" fmla="*/ 2308225 w 4797425"/>
                <a:gd name="connsiteY20" fmla="*/ 4394200 h 4552950"/>
                <a:gd name="connsiteX21" fmla="*/ 2403475 w 4797425"/>
                <a:gd name="connsiteY21" fmla="*/ 4546600 h 4552950"/>
                <a:gd name="connsiteX22" fmla="*/ 2670175 w 4797425"/>
                <a:gd name="connsiteY22" fmla="*/ 4432300 h 4552950"/>
                <a:gd name="connsiteX23" fmla="*/ 3032125 w 4797425"/>
                <a:gd name="connsiteY23" fmla="*/ 4337050 h 4552950"/>
                <a:gd name="connsiteX24" fmla="*/ 2955925 w 4797425"/>
                <a:gd name="connsiteY24" fmla="*/ 3956050 h 4552950"/>
                <a:gd name="connsiteX25" fmla="*/ 3222625 w 4797425"/>
                <a:gd name="connsiteY25" fmla="*/ 3632200 h 4552950"/>
                <a:gd name="connsiteX26" fmla="*/ 3336925 w 4797425"/>
                <a:gd name="connsiteY26" fmla="*/ 3365500 h 4552950"/>
                <a:gd name="connsiteX27" fmla="*/ 3336925 w 4797425"/>
                <a:gd name="connsiteY27" fmla="*/ 3117850 h 4552950"/>
                <a:gd name="connsiteX28" fmla="*/ 3470275 w 4797425"/>
                <a:gd name="connsiteY28" fmla="*/ 2927350 h 4552950"/>
                <a:gd name="connsiteX29" fmla="*/ 3527425 w 4797425"/>
                <a:gd name="connsiteY29" fmla="*/ 2565400 h 4552950"/>
                <a:gd name="connsiteX30" fmla="*/ 3717925 w 4797425"/>
                <a:gd name="connsiteY30" fmla="*/ 2432050 h 4552950"/>
                <a:gd name="connsiteX31" fmla="*/ 3908425 w 4797425"/>
                <a:gd name="connsiteY31" fmla="*/ 2070100 h 4552950"/>
                <a:gd name="connsiteX32" fmla="*/ 3965575 w 4797425"/>
                <a:gd name="connsiteY32" fmla="*/ 1765300 h 4552950"/>
                <a:gd name="connsiteX33" fmla="*/ 4060825 w 4797425"/>
                <a:gd name="connsiteY33" fmla="*/ 1346200 h 4552950"/>
                <a:gd name="connsiteX34" fmla="*/ 4251325 w 4797425"/>
                <a:gd name="connsiteY34" fmla="*/ 1155700 h 4552950"/>
                <a:gd name="connsiteX35" fmla="*/ 4632325 w 4797425"/>
                <a:gd name="connsiteY35" fmla="*/ 965200 h 4552950"/>
                <a:gd name="connsiteX36" fmla="*/ 4784725 w 4797425"/>
                <a:gd name="connsiteY36" fmla="*/ 698500 h 4552950"/>
                <a:gd name="connsiteX37" fmla="*/ 4708525 w 4797425"/>
                <a:gd name="connsiteY37" fmla="*/ 546100 h 4552950"/>
                <a:gd name="connsiteX38" fmla="*/ 4270375 w 4797425"/>
                <a:gd name="connsiteY38" fmla="*/ 355600 h 4552950"/>
                <a:gd name="connsiteX39" fmla="*/ 4003675 w 4797425"/>
                <a:gd name="connsiteY39" fmla="*/ 241300 h 4552950"/>
                <a:gd name="connsiteX40" fmla="*/ 3870325 w 4797425"/>
                <a:gd name="connsiteY40" fmla="*/ 69850 h 4552950"/>
                <a:gd name="connsiteX41" fmla="*/ 3698875 w 4797425"/>
                <a:gd name="connsiteY41" fmla="*/ 241300 h 4552950"/>
                <a:gd name="connsiteX42" fmla="*/ 3260725 w 4797425"/>
                <a:gd name="connsiteY42" fmla="*/ 165100 h 4552950"/>
                <a:gd name="connsiteX43" fmla="*/ 3203575 w 4797425"/>
                <a:gd name="connsiteY43"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870200 h 4552950"/>
                <a:gd name="connsiteX14" fmla="*/ 612775 w 4797425"/>
                <a:gd name="connsiteY14" fmla="*/ 2984500 h 4552950"/>
                <a:gd name="connsiteX15" fmla="*/ 384175 w 4797425"/>
                <a:gd name="connsiteY15" fmla="*/ 3136900 h 4552950"/>
                <a:gd name="connsiteX16" fmla="*/ 552450 w 4797425"/>
                <a:gd name="connsiteY16" fmla="*/ 3657600 h 4552950"/>
                <a:gd name="connsiteX17" fmla="*/ 936625 w 4797425"/>
                <a:gd name="connsiteY17" fmla="*/ 3917950 h 4552950"/>
                <a:gd name="connsiteX18" fmla="*/ 1508125 w 4797425"/>
                <a:gd name="connsiteY18" fmla="*/ 3975100 h 4552950"/>
                <a:gd name="connsiteX19" fmla="*/ 2022475 w 4797425"/>
                <a:gd name="connsiteY19" fmla="*/ 4108450 h 4552950"/>
                <a:gd name="connsiteX20" fmla="*/ 2308225 w 4797425"/>
                <a:gd name="connsiteY20" fmla="*/ 4394200 h 4552950"/>
                <a:gd name="connsiteX21" fmla="*/ 2403475 w 4797425"/>
                <a:gd name="connsiteY21" fmla="*/ 4546600 h 4552950"/>
                <a:gd name="connsiteX22" fmla="*/ 2670175 w 4797425"/>
                <a:gd name="connsiteY22" fmla="*/ 4432300 h 4552950"/>
                <a:gd name="connsiteX23" fmla="*/ 3032125 w 4797425"/>
                <a:gd name="connsiteY23" fmla="*/ 4337050 h 4552950"/>
                <a:gd name="connsiteX24" fmla="*/ 2955925 w 4797425"/>
                <a:gd name="connsiteY24" fmla="*/ 3956050 h 4552950"/>
                <a:gd name="connsiteX25" fmla="*/ 3222625 w 4797425"/>
                <a:gd name="connsiteY25" fmla="*/ 3632200 h 4552950"/>
                <a:gd name="connsiteX26" fmla="*/ 3336925 w 4797425"/>
                <a:gd name="connsiteY26" fmla="*/ 3365500 h 4552950"/>
                <a:gd name="connsiteX27" fmla="*/ 3336925 w 4797425"/>
                <a:gd name="connsiteY27" fmla="*/ 3117850 h 4552950"/>
                <a:gd name="connsiteX28" fmla="*/ 3470275 w 4797425"/>
                <a:gd name="connsiteY28" fmla="*/ 2927350 h 4552950"/>
                <a:gd name="connsiteX29" fmla="*/ 3527425 w 4797425"/>
                <a:gd name="connsiteY29" fmla="*/ 2565400 h 4552950"/>
                <a:gd name="connsiteX30" fmla="*/ 3717925 w 4797425"/>
                <a:gd name="connsiteY30" fmla="*/ 2432050 h 4552950"/>
                <a:gd name="connsiteX31" fmla="*/ 3908425 w 4797425"/>
                <a:gd name="connsiteY31" fmla="*/ 2070100 h 4552950"/>
                <a:gd name="connsiteX32" fmla="*/ 3965575 w 4797425"/>
                <a:gd name="connsiteY32" fmla="*/ 1765300 h 4552950"/>
                <a:gd name="connsiteX33" fmla="*/ 4060825 w 4797425"/>
                <a:gd name="connsiteY33" fmla="*/ 1346200 h 4552950"/>
                <a:gd name="connsiteX34" fmla="*/ 4251325 w 4797425"/>
                <a:gd name="connsiteY34" fmla="*/ 1155700 h 4552950"/>
                <a:gd name="connsiteX35" fmla="*/ 4632325 w 4797425"/>
                <a:gd name="connsiteY35" fmla="*/ 965200 h 4552950"/>
                <a:gd name="connsiteX36" fmla="*/ 4784725 w 4797425"/>
                <a:gd name="connsiteY36" fmla="*/ 698500 h 4552950"/>
                <a:gd name="connsiteX37" fmla="*/ 4708525 w 4797425"/>
                <a:gd name="connsiteY37" fmla="*/ 546100 h 4552950"/>
                <a:gd name="connsiteX38" fmla="*/ 4270375 w 4797425"/>
                <a:gd name="connsiteY38" fmla="*/ 355600 h 4552950"/>
                <a:gd name="connsiteX39" fmla="*/ 4003675 w 4797425"/>
                <a:gd name="connsiteY39" fmla="*/ 241300 h 4552950"/>
                <a:gd name="connsiteX40" fmla="*/ 3870325 w 4797425"/>
                <a:gd name="connsiteY40" fmla="*/ 69850 h 4552950"/>
                <a:gd name="connsiteX41" fmla="*/ 3698875 w 4797425"/>
                <a:gd name="connsiteY41" fmla="*/ 241300 h 4552950"/>
                <a:gd name="connsiteX42" fmla="*/ 3260725 w 4797425"/>
                <a:gd name="connsiteY42" fmla="*/ 165100 h 4552950"/>
                <a:gd name="connsiteX43" fmla="*/ 3203575 w 4797425"/>
                <a:gd name="connsiteY43"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870200 h 4552950"/>
                <a:gd name="connsiteX14" fmla="*/ 612775 w 4797425"/>
                <a:gd name="connsiteY14" fmla="*/ 2984500 h 4552950"/>
                <a:gd name="connsiteX15" fmla="*/ 384175 w 4797425"/>
                <a:gd name="connsiteY15" fmla="*/ 3136900 h 4552950"/>
                <a:gd name="connsiteX16" fmla="*/ 552450 w 4797425"/>
                <a:gd name="connsiteY16" fmla="*/ 3657600 h 4552950"/>
                <a:gd name="connsiteX17" fmla="*/ 936625 w 4797425"/>
                <a:gd name="connsiteY17" fmla="*/ 3917950 h 4552950"/>
                <a:gd name="connsiteX18" fmla="*/ 1508125 w 4797425"/>
                <a:gd name="connsiteY18" fmla="*/ 3975100 h 4552950"/>
                <a:gd name="connsiteX19" fmla="*/ 2022475 w 4797425"/>
                <a:gd name="connsiteY19" fmla="*/ 4108450 h 4552950"/>
                <a:gd name="connsiteX20" fmla="*/ 2308225 w 4797425"/>
                <a:gd name="connsiteY20" fmla="*/ 4394200 h 4552950"/>
                <a:gd name="connsiteX21" fmla="*/ 2403475 w 4797425"/>
                <a:gd name="connsiteY21" fmla="*/ 4546600 h 4552950"/>
                <a:gd name="connsiteX22" fmla="*/ 2670175 w 4797425"/>
                <a:gd name="connsiteY22" fmla="*/ 4432300 h 4552950"/>
                <a:gd name="connsiteX23" fmla="*/ 3032125 w 4797425"/>
                <a:gd name="connsiteY23" fmla="*/ 4337050 h 4552950"/>
                <a:gd name="connsiteX24" fmla="*/ 2955925 w 4797425"/>
                <a:gd name="connsiteY24" fmla="*/ 3956050 h 4552950"/>
                <a:gd name="connsiteX25" fmla="*/ 3222625 w 4797425"/>
                <a:gd name="connsiteY25" fmla="*/ 3632200 h 4552950"/>
                <a:gd name="connsiteX26" fmla="*/ 3336925 w 4797425"/>
                <a:gd name="connsiteY26" fmla="*/ 3365500 h 4552950"/>
                <a:gd name="connsiteX27" fmla="*/ 3336925 w 4797425"/>
                <a:gd name="connsiteY27" fmla="*/ 3117850 h 4552950"/>
                <a:gd name="connsiteX28" fmla="*/ 3470275 w 4797425"/>
                <a:gd name="connsiteY28" fmla="*/ 2927350 h 4552950"/>
                <a:gd name="connsiteX29" fmla="*/ 3527425 w 4797425"/>
                <a:gd name="connsiteY29" fmla="*/ 2565400 h 4552950"/>
                <a:gd name="connsiteX30" fmla="*/ 3717925 w 4797425"/>
                <a:gd name="connsiteY30" fmla="*/ 2432050 h 4552950"/>
                <a:gd name="connsiteX31" fmla="*/ 3908425 w 4797425"/>
                <a:gd name="connsiteY31" fmla="*/ 2070100 h 4552950"/>
                <a:gd name="connsiteX32" fmla="*/ 3965575 w 4797425"/>
                <a:gd name="connsiteY32" fmla="*/ 1765300 h 4552950"/>
                <a:gd name="connsiteX33" fmla="*/ 4060825 w 4797425"/>
                <a:gd name="connsiteY33" fmla="*/ 1346200 h 4552950"/>
                <a:gd name="connsiteX34" fmla="*/ 4251325 w 4797425"/>
                <a:gd name="connsiteY34" fmla="*/ 1155700 h 4552950"/>
                <a:gd name="connsiteX35" fmla="*/ 4632325 w 4797425"/>
                <a:gd name="connsiteY35" fmla="*/ 965200 h 4552950"/>
                <a:gd name="connsiteX36" fmla="*/ 4784725 w 4797425"/>
                <a:gd name="connsiteY36" fmla="*/ 698500 h 4552950"/>
                <a:gd name="connsiteX37" fmla="*/ 4708525 w 4797425"/>
                <a:gd name="connsiteY37" fmla="*/ 546100 h 4552950"/>
                <a:gd name="connsiteX38" fmla="*/ 4270375 w 4797425"/>
                <a:gd name="connsiteY38" fmla="*/ 355600 h 4552950"/>
                <a:gd name="connsiteX39" fmla="*/ 4003675 w 4797425"/>
                <a:gd name="connsiteY39" fmla="*/ 241300 h 4552950"/>
                <a:gd name="connsiteX40" fmla="*/ 3870325 w 4797425"/>
                <a:gd name="connsiteY40" fmla="*/ 69850 h 4552950"/>
                <a:gd name="connsiteX41" fmla="*/ 3698875 w 4797425"/>
                <a:gd name="connsiteY41" fmla="*/ 241300 h 4552950"/>
                <a:gd name="connsiteX42" fmla="*/ 3260725 w 4797425"/>
                <a:gd name="connsiteY42" fmla="*/ 165100 h 4552950"/>
                <a:gd name="connsiteX43" fmla="*/ 3203575 w 4797425"/>
                <a:gd name="connsiteY43"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870200 h 4552950"/>
                <a:gd name="connsiteX14" fmla="*/ 612775 w 4797425"/>
                <a:gd name="connsiteY14" fmla="*/ 2984500 h 4552950"/>
                <a:gd name="connsiteX15" fmla="*/ 384175 w 4797425"/>
                <a:gd name="connsiteY15" fmla="*/ 3136900 h 4552950"/>
                <a:gd name="connsiteX16" fmla="*/ 552450 w 4797425"/>
                <a:gd name="connsiteY16" fmla="*/ 3657600 h 4552950"/>
                <a:gd name="connsiteX17" fmla="*/ 936625 w 4797425"/>
                <a:gd name="connsiteY17" fmla="*/ 3917950 h 4552950"/>
                <a:gd name="connsiteX18" fmla="*/ 1508125 w 4797425"/>
                <a:gd name="connsiteY18" fmla="*/ 3975100 h 4552950"/>
                <a:gd name="connsiteX19" fmla="*/ 2022475 w 4797425"/>
                <a:gd name="connsiteY19" fmla="*/ 4108450 h 4552950"/>
                <a:gd name="connsiteX20" fmla="*/ 2308225 w 4797425"/>
                <a:gd name="connsiteY20" fmla="*/ 4394200 h 4552950"/>
                <a:gd name="connsiteX21" fmla="*/ 2403475 w 4797425"/>
                <a:gd name="connsiteY21" fmla="*/ 4546600 h 4552950"/>
                <a:gd name="connsiteX22" fmla="*/ 2670175 w 4797425"/>
                <a:gd name="connsiteY22" fmla="*/ 4432300 h 4552950"/>
                <a:gd name="connsiteX23" fmla="*/ 3032125 w 4797425"/>
                <a:gd name="connsiteY23" fmla="*/ 4337050 h 4552950"/>
                <a:gd name="connsiteX24" fmla="*/ 2955925 w 4797425"/>
                <a:gd name="connsiteY24" fmla="*/ 3956050 h 4552950"/>
                <a:gd name="connsiteX25" fmla="*/ 3222625 w 4797425"/>
                <a:gd name="connsiteY25" fmla="*/ 3632200 h 4552950"/>
                <a:gd name="connsiteX26" fmla="*/ 3336925 w 4797425"/>
                <a:gd name="connsiteY26" fmla="*/ 3365500 h 4552950"/>
                <a:gd name="connsiteX27" fmla="*/ 3336925 w 4797425"/>
                <a:gd name="connsiteY27" fmla="*/ 3117850 h 4552950"/>
                <a:gd name="connsiteX28" fmla="*/ 3470275 w 4797425"/>
                <a:gd name="connsiteY28" fmla="*/ 2927350 h 4552950"/>
                <a:gd name="connsiteX29" fmla="*/ 3527425 w 4797425"/>
                <a:gd name="connsiteY29" fmla="*/ 2565400 h 4552950"/>
                <a:gd name="connsiteX30" fmla="*/ 3717925 w 4797425"/>
                <a:gd name="connsiteY30" fmla="*/ 2432050 h 4552950"/>
                <a:gd name="connsiteX31" fmla="*/ 3908425 w 4797425"/>
                <a:gd name="connsiteY31" fmla="*/ 2070100 h 4552950"/>
                <a:gd name="connsiteX32" fmla="*/ 3965575 w 4797425"/>
                <a:gd name="connsiteY32" fmla="*/ 1765300 h 4552950"/>
                <a:gd name="connsiteX33" fmla="*/ 4060825 w 4797425"/>
                <a:gd name="connsiteY33" fmla="*/ 1651000 h 4552950"/>
                <a:gd name="connsiteX34" fmla="*/ 4251325 w 4797425"/>
                <a:gd name="connsiteY34" fmla="*/ 1155700 h 4552950"/>
                <a:gd name="connsiteX35" fmla="*/ 4632325 w 4797425"/>
                <a:gd name="connsiteY35" fmla="*/ 965200 h 4552950"/>
                <a:gd name="connsiteX36" fmla="*/ 4784725 w 4797425"/>
                <a:gd name="connsiteY36" fmla="*/ 698500 h 4552950"/>
                <a:gd name="connsiteX37" fmla="*/ 4708525 w 4797425"/>
                <a:gd name="connsiteY37" fmla="*/ 546100 h 4552950"/>
                <a:gd name="connsiteX38" fmla="*/ 4270375 w 4797425"/>
                <a:gd name="connsiteY38" fmla="*/ 355600 h 4552950"/>
                <a:gd name="connsiteX39" fmla="*/ 4003675 w 4797425"/>
                <a:gd name="connsiteY39" fmla="*/ 241300 h 4552950"/>
                <a:gd name="connsiteX40" fmla="*/ 3870325 w 4797425"/>
                <a:gd name="connsiteY40" fmla="*/ 69850 h 4552950"/>
                <a:gd name="connsiteX41" fmla="*/ 3698875 w 4797425"/>
                <a:gd name="connsiteY41" fmla="*/ 241300 h 4552950"/>
                <a:gd name="connsiteX42" fmla="*/ 3260725 w 4797425"/>
                <a:gd name="connsiteY42" fmla="*/ 165100 h 4552950"/>
                <a:gd name="connsiteX43" fmla="*/ 3203575 w 4797425"/>
                <a:gd name="connsiteY43"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870200 h 4552950"/>
                <a:gd name="connsiteX14" fmla="*/ 421178 w 4797425"/>
                <a:gd name="connsiteY14" fmla="*/ 2647950 h 4552950"/>
                <a:gd name="connsiteX15" fmla="*/ 612775 w 4797425"/>
                <a:gd name="connsiteY15" fmla="*/ 2984500 h 4552950"/>
                <a:gd name="connsiteX16" fmla="*/ 384175 w 4797425"/>
                <a:gd name="connsiteY16" fmla="*/ 3136900 h 4552950"/>
                <a:gd name="connsiteX17" fmla="*/ 552450 w 4797425"/>
                <a:gd name="connsiteY17" fmla="*/ 3657600 h 4552950"/>
                <a:gd name="connsiteX18" fmla="*/ 936625 w 4797425"/>
                <a:gd name="connsiteY18" fmla="*/ 3917950 h 4552950"/>
                <a:gd name="connsiteX19" fmla="*/ 1508125 w 4797425"/>
                <a:gd name="connsiteY19" fmla="*/ 3975100 h 4552950"/>
                <a:gd name="connsiteX20" fmla="*/ 2022475 w 4797425"/>
                <a:gd name="connsiteY20" fmla="*/ 4108450 h 4552950"/>
                <a:gd name="connsiteX21" fmla="*/ 2308225 w 4797425"/>
                <a:gd name="connsiteY21" fmla="*/ 4394200 h 4552950"/>
                <a:gd name="connsiteX22" fmla="*/ 2403475 w 4797425"/>
                <a:gd name="connsiteY22" fmla="*/ 4546600 h 4552950"/>
                <a:gd name="connsiteX23" fmla="*/ 2670175 w 4797425"/>
                <a:gd name="connsiteY23" fmla="*/ 4432300 h 4552950"/>
                <a:gd name="connsiteX24" fmla="*/ 3032125 w 4797425"/>
                <a:gd name="connsiteY24" fmla="*/ 4337050 h 4552950"/>
                <a:gd name="connsiteX25" fmla="*/ 2955925 w 4797425"/>
                <a:gd name="connsiteY25" fmla="*/ 3956050 h 4552950"/>
                <a:gd name="connsiteX26" fmla="*/ 3222625 w 4797425"/>
                <a:gd name="connsiteY26" fmla="*/ 3632200 h 4552950"/>
                <a:gd name="connsiteX27" fmla="*/ 3336925 w 4797425"/>
                <a:gd name="connsiteY27" fmla="*/ 3365500 h 4552950"/>
                <a:gd name="connsiteX28" fmla="*/ 3336925 w 4797425"/>
                <a:gd name="connsiteY28" fmla="*/ 3117850 h 4552950"/>
                <a:gd name="connsiteX29" fmla="*/ 3470275 w 4797425"/>
                <a:gd name="connsiteY29" fmla="*/ 2927350 h 4552950"/>
                <a:gd name="connsiteX30" fmla="*/ 3527425 w 4797425"/>
                <a:gd name="connsiteY30" fmla="*/ 2565400 h 4552950"/>
                <a:gd name="connsiteX31" fmla="*/ 3717925 w 4797425"/>
                <a:gd name="connsiteY31" fmla="*/ 2432050 h 4552950"/>
                <a:gd name="connsiteX32" fmla="*/ 3908425 w 4797425"/>
                <a:gd name="connsiteY32" fmla="*/ 2070100 h 4552950"/>
                <a:gd name="connsiteX33" fmla="*/ 3965575 w 4797425"/>
                <a:gd name="connsiteY33" fmla="*/ 1765300 h 4552950"/>
                <a:gd name="connsiteX34" fmla="*/ 4060825 w 4797425"/>
                <a:gd name="connsiteY34" fmla="*/ 1651000 h 4552950"/>
                <a:gd name="connsiteX35" fmla="*/ 4251325 w 4797425"/>
                <a:gd name="connsiteY35" fmla="*/ 1155700 h 4552950"/>
                <a:gd name="connsiteX36" fmla="*/ 4632325 w 4797425"/>
                <a:gd name="connsiteY36" fmla="*/ 965200 h 4552950"/>
                <a:gd name="connsiteX37" fmla="*/ 4784725 w 4797425"/>
                <a:gd name="connsiteY37" fmla="*/ 698500 h 4552950"/>
                <a:gd name="connsiteX38" fmla="*/ 4708525 w 4797425"/>
                <a:gd name="connsiteY38" fmla="*/ 546100 h 4552950"/>
                <a:gd name="connsiteX39" fmla="*/ 4270375 w 4797425"/>
                <a:gd name="connsiteY39" fmla="*/ 355600 h 4552950"/>
                <a:gd name="connsiteX40" fmla="*/ 4003675 w 4797425"/>
                <a:gd name="connsiteY40" fmla="*/ 241300 h 4552950"/>
                <a:gd name="connsiteX41" fmla="*/ 3870325 w 4797425"/>
                <a:gd name="connsiteY41" fmla="*/ 69850 h 4552950"/>
                <a:gd name="connsiteX42" fmla="*/ 3698875 w 4797425"/>
                <a:gd name="connsiteY42" fmla="*/ 241300 h 4552950"/>
                <a:gd name="connsiteX43" fmla="*/ 3260725 w 4797425"/>
                <a:gd name="connsiteY43" fmla="*/ 165100 h 4552950"/>
                <a:gd name="connsiteX44" fmla="*/ 3203575 w 4797425"/>
                <a:gd name="connsiteY44"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612775 w 4797425"/>
                <a:gd name="connsiteY15" fmla="*/ 2984500 h 4552950"/>
                <a:gd name="connsiteX16" fmla="*/ 384175 w 4797425"/>
                <a:gd name="connsiteY16" fmla="*/ 3136900 h 4552950"/>
                <a:gd name="connsiteX17" fmla="*/ 552450 w 4797425"/>
                <a:gd name="connsiteY17" fmla="*/ 3657600 h 4552950"/>
                <a:gd name="connsiteX18" fmla="*/ 936625 w 4797425"/>
                <a:gd name="connsiteY18" fmla="*/ 3917950 h 4552950"/>
                <a:gd name="connsiteX19" fmla="*/ 1508125 w 4797425"/>
                <a:gd name="connsiteY19" fmla="*/ 3975100 h 4552950"/>
                <a:gd name="connsiteX20" fmla="*/ 2022475 w 4797425"/>
                <a:gd name="connsiteY20" fmla="*/ 4108450 h 4552950"/>
                <a:gd name="connsiteX21" fmla="*/ 2308225 w 4797425"/>
                <a:gd name="connsiteY21" fmla="*/ 4394200 h 4552950"/>
                <a:gd name="connsiteX22" fmla="*/ 2403475 w 4797425"/>
                <a:gd name="connsiteY22" fmla="*/ 4546600 h 4552950"/>
                <a:gd name="connsiteX23" fmla="*/ 2670175 w 4797425"/>
                <a:gd name="connsiteY23" fmla="*/ 4432300 h 4552950"/>
                <a:gd name="connsiteX24" fmla="*/ 3032125 w 4797425"/>
                <a:gd name="connsiteY24" fmla="*/ 4337050 h 4552950"/>
                <a:gd name="connsiteX25" fmla="*/ 2955925 w 4797425"/>
                <a:gd name="connsiteY25" fmla="*/ 3956050 h 4552950"/>
                <a:gd name="connsiteX26" fmla="*/ 3222625 w 4797425"/>
                <a:gd name="connsiteY26" fmla="*/ 3632200 h 4552950"/>
                <a:gd name="connsiteX27" fmla="*/ 3336925 w 4797425"/>
                <a:gd name="connsiteY27" fmla="*/ 3365500 h 4552950"/>
                <a:gd name="connsiteX28" fmla="*/ 3336925 w 4797425"/>
                <a:gd name="connsiteY28" fmla="*/ 3117850 h 4552950"/>
                <a:gd name="connsiteX29" fmla="*/ 3470275 w 4797425"/>
                <a:gd name="connsiteY29" fmla="*/ 2927350 h 4552950"/>
                <a:gd name="connsiteX30" fmla="*/ 3527425 w 4797425"/>
                <a:gd name="connsiteY30" fmla="*/ 2565400 h 4552950"/>
                <a:gd name="connsiteX31" fmla="*/ 3717925 w 4797425"/>
                <a:gd name="connsiteY31" fmla="*/ 2432050 h 4552950"/>
                <a:gd name="connsiteX32" fmla="*/ 3908425 w 4797425"/>
                <a:gd name="connsiteY32" fmla="*/ 2070100 h 4552950"/>
                <a:gd name="connsiteX33" fmla="*/ 3965575 w 4797425"/>
                <a:gd name="connsiteY33" fmla="*/ 1765300 h 4552950"/>
                <a:gd name="connsiteX34" fmla="*/ 4060825 w 4797425"/>
                <a:gd name="connsiteY34" fmla="*/ 1651000 h 4552950"/>
                <a:gd name="connsiteX35" fmla="*/ 4251325 w 4797425"/>
                <a:gd name="connsiteY35" fmla="*/ 1155700 h 4552950"/>
                <a:gd name="connsiteX36" fmla="*/ 4632325 w 4797425"/>
                <a:gd name="connsiteY36" fmla="*/ 965200 h 4552950"/>
                <a:gd name="connsiteX37" fmla="*/ 4784725 w 4797425"/>
                <a:gd name="connsiteY37" fmla="*/ 698500 h 4552950"/>
                <a:gd name="connsiteX38" fmla="*/ 4708525 w 4797425"/>
                <a:gd name="connsiteY38" fmla="*/ 546100 h 4552950"/>
                <a:gd name="connsiteX39" fmla="*/ 4270375 w 4797425"/>
                <a:gd name="connsiteY39" fmla="*/ 355600 h 4552950"/>
                <a:gd name="connsiteX40" fmla="*/ 4003675 w 4797425"/>
                <a:gd name="connsiteY40" fmla="*/ 241300 h 4552950"/>
                <a:gd name="connsiteX41" fmla="*/ 3870325 w 4797425"/>
                <a:gd name="connsiteY41" fmla="*/ 69850 h 4552950"/>
                <a:gd name="connsiteX42" fmla="*/ 3698875 w 4797425"/>
                <a:gd name="connsiteY42" fmla="*/ 241300 h 4552950"/>
                <a:gd name="connsiteX43" fmla="*/ 3260725 w 4797425"/>
                <a:gd name="connsiteY43" fmla="*/ 165100 h 4552950"/>
                <a:gd name="connsiteX44" fmla="*/ 3203575 w 4797425"/>
                <a:gd name="connsiteY44"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612775 w 4797425"/>
                <a:gd name="connsiteY15" fmla="*/ 2984500 h 4552950"/>
                <a:gd name="connsiteX16" fmla="*/ 384175 w 4797425"/>
                <a:gd name="connsiteY16" fmla="*/ 3136900 h 4552950"/>
                <a:gd name="connsiteX17" fmla="*/ 552450 w 4797425"/>
                <a:gd name="connsiteY17" fmla="*/ 3657600 h 4552950"/>
                <a:gd name="connsiteX18" fmla="*/ 936625 w 4797425"/>
                <a:gd name="connsiteY18" fmla="*/ 3917950 h 4552950"/>
                <a:gd name="connsiteX19" fmla="*/ 1508125 w 4797425"/>
                <a:gd name="connsiteY19" fmla="*/ 3975100 h 4552950"/>
                <a:gd name="connsiteX20" fmla="*/ 2022475 w 4797425"/>
                <a:gd name="connsiteY20" fmla="*/ 4108450 h 4552950"/>
                <a:gd name="connsiteX21" fmla="*/ 2308225 w 4797425"/>
                <a:gd name="connsiteY21" fmla="*/ 4394200 h 4552950"/>
                <a:gd name="connsiteX22" fmla="*/ 2403475 w 4797425"/>
                <a:gd name="connsiteY22" fmla="*/ 4546600 h 4552950"/>
                <a:gd name="connsiteX23" fmla="*/ 2670175 w 4797425"/>
                <a:gd name="connsiteY23" fmla="*/ 4432300 h 4552950"/>
                <a:gd name="connsiteX24" fmla="*/ 3032125 w 4797425"/>
                <a:gd name="connsiteY24" fmla="*/ 4337050 h 4552950"/>
                <a:gd name="connsiteX25" fmla="*/ 2955925 w 4797425"/>
                <a:gd name="connsiteY25" fmla="*/ 3956050 h 4552950"/>
                <a:gd name="connsiteX26" fmla="*/ 3222625 w 4797425"/>
                <a:gd name="connsiteY26" fmla="*/ 3632200 h 4552950"/>
                <a:gd name="connsiteX27" fmla="*/ 3336925 w 4797425"/>
                <a:gd name="connsiteY27" fmla="*/ 3365500 h 4552950"/>
                <a:gd name="connsiteX28" fmla="*/ 3336925 w 4797425"/>
                <a:gd name="connsiteY28" fmla="*/ 3117850 h 4552950"/>
                <a:gd name="connsiteX29" fmla="*/ 3470275 w 4797425"/>
                <a:gd name="connsiteY29" fmla="*/ 2927350 h 4552950"/>
                <a:gd name="connsiteX30" fmla="*/ 3527425 w 4797425"/>
                <a:gd name="connsiteY30" fmla="*/ 2565400 h 4552950"/>
                <a:gd name="connsiteX31" fmla="*/ 3717925 w 4797425"/>
                <a:gd name="connsiteY31" fmla="*/ 2432050 h 4552950"/>
                <a:gd name="connsiteX32" fmla="*/ 3908425 w 4797425"/>
                <a:gd name="connsiteY32" fmla="*/ 2070100 h 4552950"/>
                <a:gd name="connsiteX33" fmla="*/ 3965575 w 4797425"/>
                <a:gd name="connsiteY33" fmla="*/ 1765300 h 4552950"/>
                <a:gd name="connsiteX34" fmla="*/ 4060825 w 4797425"/>
                <a:gd name="connsiteY34" fmla="*/ 1651000 h 4552950"/>
                <a:gd name="connsiteX35" fmla="*/ 4251325 w 4797425"/>
                <a:gd name="connsiteY35" fmla="*/ 1155700 h 4552950"/>
                <a:gd name="connsiteX36" fmla="*/ 4632325 w 4797425"/>
                <a:gd name="connsiteY36" fmla="*/ 965200 h 4552950"/>
                <a:gd name="connsiteX37" fmla="*/ 4784725 w 4797425"/>
                <a:gd name="connsiteY37" fmla="*/ 698500 h 4552950"/>
                <a:gd name="connsiteX38" fmla="*/ 4708525 w 4797425"/>
                <a:gd name="connsiteY38" fmla="*/ 546100 h 4552950"/>
                <a:gd name="connsiteX39" fmla="*/ 4270375 w 4797425"/>
                <a:gd name="connsiteY39" fmla="*/ 355600 h 4552950"/>
                <a:gd name="connsiteX40" fmla="*/ 4003675 w 4797425"/>
                <a:gd name="connsiteY40" fmla="*/ 241300 h 4552950"/>
                <a:gd name="connsiteX41" fmla="*/ 3870325 w 4797425"/>
                <a:gd name="connsiteY41" fmla="*/ 69850 h 4552950"/>
                <a:gd name="connsiteX42" fmla="*/ 3698875 w 4797425"/>
                <a:gd name="connsiteY42" fmla="*/ 241300 h 4552950"/>
                <a:gd name="connsiteX43" fmla="*/ 3260725 w 4797425"/>
                <a:gd name="connsiteY43" fmla="*/ 165100 h 4552950"/>
                <a:gd name="connsiteX44" fmla="*/ 3203575 w 4797425"/>
                <a:gd name="connsiteY44"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612775 w 4797425"/>
                <a:gd name="connsiteY15" fmla="*/ 2984500 h 4552950"/>
                <a:gd name="connsiteX16" fmla="*/ 384175 w 4797425"/>
                <a:gd name="connsiteY16" fmla="*/ 3136900 h 4552950"/>
                <a:gd name="connsiteX17" fmla="*/ 552450 w 4797425"/>
                <a:gd name="connsiteY17" fmla="*/ 3657600 h 4552950"/>
                <a:gd name="connsiteX18" fmla="*/ 936625 w 4797425"/>
                <a:gd name="connsiteY18" fmla="*/ 3917950 h 4552950"/>
                <a:gd name="connsiteX19" fmla="*/ 1508125 w 4797425"/>
                <a:gd name="connsiteY19" fmla="*/ 3975100 h 4552950"/>
                <a:gd name="connsiteX20" fmla="*/ 2022475 w 4797425"/>
                <a:gd name="connsiteY20" fmla="*/ 4108450 h 4552950"/>
                <a:gd name="connsiteX21" fmla="*/ 2308225 w 4797425"/>
                <a:gd name="connsiteY21" fmla="*/ 4394200 h 4552950"/>
                <a:gd name="connsiteX22" fmla="*/ 2403475 w 4797425"/>
                <a:gd name="connsiteY22" fmla="*/ 4546600 h 4552950"/>
                <a:gd name="connsiteX23" fmla="*/ 2670175 w 4797425"/>
                <a:gd name="connsiteY23" fmla="*/ 4432300 h 4552950"/>
                <a:gd name="connsiteX24" fmla="*/ 3032125 w 4797425"/>
                <a:gd name="connsiteY24" fmla="*/ 4337050 h 4552950"/>
                <a:gd name="connsiteX25" fmla="*/ 2955925 w 4797425"/>
                <a:gd name="connsiteY25" fmla="*/ 3956050 h 4552950"/>
                <a:gd name="connsiteX26" fmla="*/ 3222625 w 4797425"/>
                <a:gd name="connsiteY26" fmla="*/ 3632200 h 4552950"/>
                <a:gd name="connsiteX27" fmla="*/ 3336925 w 4797425"/>
                <a:gd name="connsiteY27" fmla="*/ 3365500 h 4552950"/>
                <a:gd name="connsiteX28" fmla="*/ 3336925 w 4797425"/>
                <a:gd name="connsiteY28" fmla="*/ 3117850 h 4552950"/>
                <a:gd name="connsiteX29" fmla="*/ 3470275 w 4797425"/>
                <a:gd name="connsiteY29" fmla="*/ 2927350 h 4552950"/>
                <a:gd name="connsiteX30" fmla="*/ 3527425 w 4797425"/>
                <a:gd name="connsiteY30" fmla="*/ 2565400 h 4552950"/>
                <a:gd name="connsiteX31" fmla="*/ 3717925 w 4797425"/>
                <a:gd name="connsiteY31" fmla="*/ 2432050 h 4552950"/>
                <a:gd name="connsiteX32" fmla="*/ 3908425 w 4797425"/>
                <a:gd name="connsiteY32" fmla="*/ 2070100 h 4552950"/>
                <a:gd name="connsiteX33" fmla="*/ 3965575 w 4797425"/>
                <a:gd name="connsiteY33" fmla="*/ 1765300 h 4552950"/>
                <a:gd name="connsiteX34" fmla="*/ 4060825 w 4797425"/>
                <a:gd name="connsiteY34" fmla="*/ 1651000 h 4552950"/>
                <a:gd name="connsiteX35" fmla="*/ 4251325 w 4797425"/>
                <a:gd name="connsiteY35" fmla="*/ 1155700 h 4552950"/>
                <a:gd name="connsiteX36" fmla="*/ 4632325 w 4797425"/>
                <a:gd name="connsiteY36" fmla="*/ 965200 h 4552950"/>
                <a:gd name="connsiteX37" fmla="*/ 4784725 w 4797425"/>
                <a:gd name="connsiteY37" fmla="*/ 698500 h 4552950"/>
                <a:gd name="connsiteX38" fmla="*/ 4708525 w 4797425"/>
                <a:gd name="connsiteY38" fmla="*/ 546100 h 4552950"/>
                <a:gd name="connsiteX39" fmla="*/ 4270375 w 4797425"/>
                <a:gd name="connsiteY39" fmla="*/ 355600 h 4552950"/>
                <a:gd name="connsiteX40" fmla="*/ 4003675 w 4797425"/>
                <a:gd name="connsiteY40" fmla="*/ 241300 h 4552950"/>
                <a:gd name="connsiteX41" fmla="*/ 3870325 w 4797425"/>
                <a:gd name="connsiteY41" fmla="*/ 69850 h 4552950"/>
                <a:gd name="connsiteX42" fmla="*/ 3698875 w 4797425"/>
                <a:gd name="connsiteY42" fmla="*/ 241300 h 4552950"/>
                <a:gd name="connsiteX43" fmla="*/ 3260725 w 4797425"/>
                <a:gd name="connsiteY43" fmla="*/ 165100 h 4552950"/>
                <a:gd name="connsiteX44" fmla="*/ 3203575 w 4797425"/>
                <a:gd name="connsiteY44"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612775 w 4797425"/>
                <a:gd name="connsiteY15" fmla="*/ 2984500 h 4552950"/>
                <a:gd name="connsiteX16" fmla="*/ 469900 w 4797425"/>
                <a:gd name="connsiteY16" fmla="*/ 2990850 h 4552950"/>
                <a:gd name="connsiteX17" fmla="*/ 384175 w 4797425"/>
                <a:gd name="connsiteY17" fmla="*/ 3136900 h 4552950"/>
                <a:gd name="connsiteX18" fmla="*/ 552450 w 4797425"/>
                <a:gd name="connsiteY18" fmla="*/ 3657600 h 4552950"/>
                <a:gd name="connsiteX19" fmla="*/ 936625 w 4797425"/>
                <a:gd name="connsiteY19" fmla="*/ 3917950 h 4552950"/>
                <a:gd name="connsiteX20" fmla="*/ 1508125 w 4797425"/>
                <a:gd name="connsiteY20" fmla="*/ 3975100 h 4552950"/>
                <a:gd name="connsiteX21" fmla="*/ 2022475 w 4797425"/>
                <a:gd name="connsiteY21" fmla="*/ 4108450 h 4552950"/>
                <a:gd name="connsiteX22" fmla="*/ 2308225 w 4797425"/>
                <a:gd name="connsiteY22" fmla="*/ 4394200 h 4552950"/>
                <a:gd name="connsiteX23" fmla="*/ 2403475 w 4797425"/>
                <a:gd name="connsiteY23" fmla="*/ 4546600 h 4552950"/>
                <a:gd name="connsiteX24" fmla="*/ 2670175 w 4797425"/>
                <a:gd name="connsiteY24" fmla="*/ 4432300 h 4552950"/>
                <a:gd name="connsiteX25" fmla="*/ 3032125 w 4797425"/>
                <a:gd name="connsiteY25" fmla="*/ 4337050 h 4552950"/>
                <a:gd name="connsiteX26" fmla="*/ 2955925 w 4797425"/>
                <a:gd name="connsiteY26" fmla="*/ 3956050 h 4552950"/>
                <a:gd name="connsiteX27" fmla="*/ 3222625 w 4797425"/>
                <a:gd name="connsiteY27" fmla="*/ 3632200 h 4552950"/>
                <a:gd name="connsiteX28" fmla="*/ 3336925 w 4797425"/>
                <a:gd name="connsiteY28" fmla="*/ 3365500 h 4552950"/>
                <a:gd name="connsiteX29" fmla="*/ 3336925 w 4797425"/>
                <a:gd name="connsiteY29" fmla="*/ 3117850 h 4552950"/>
                <a:gd name="connsiteX30" fmla="*/ 3470275 w 4797425"/>
                <a:gd name="connsiteY30" fmla="*/ 2927350 h 4552950"/>
                <a:gd name="connsiteX31" fmla="*/ 3527425 w 4797425"/>
                <a:gd name="connsiteY31" fmla="*/ 2565400 h 4552950"/>
                <a:gd name="connsiteX32" fmla="*/ 3717925 w 4797425"/>
                <a:gd name="connsiteY32" fmla="*/ 2432050 h 4552950"/>
                <a:gd name="connsiteX33" fmla="*/ 3908425 w 4797425"/>
                <a:gd name="connsiteY33" fmla="*/ 2070100 h 4552950"/>
                <a:gd name="connsiteX34" fmla="*/ 3965575 w 4797425"/>
                <a:gd name="connsiteY34" fmla="*/ 1765300 h 4552950"/>
                <a:gd name="connsiteX35" fmla="*/ 4060825 w 4797425"/>
                <a:gd name="connsiteY35" fmla="*/ 1651000 h 4552950"/>
                <a:gd name="connsiteX36" fmla="*/ 4251325 w 4797425"/>
                <a:gd name="connsiteY36" fmla="*/ 1155700 h 4552950"/>
                <a:gd name="connsiteX37" fmla="*/ 4632325 w 4797425"/>
                <a:gd name="connsiteY37" fmla="*/ 965200 h 4552950"/>
                <a:gd name="connsiteX38" fmla="*/ 4784725 w 4797425"/>
                <a:gd name="connsiteY38" fmla="*/ 698500 h 4552950"/>
                <a:gd name="connsiteX39" fmla="*/ 4708525 w 4797425"/>
                <a:gd name="connsiteY39" fmla="*/ 546100 h 4552950"/>
                <a:gd name="connsiteX40" fmla="*/ 4270375 w 4797425"/>
                <a:gd name="connsiteY40" fmla="*/ 355600 h 4552950"/>
                <a:gd name="connsiteX41" fmla="*/ 4003675 w 4797425"/>
                <a:gd name="connsiteY41" fmla="*/ 241300 h 4552950"/>
                <a:gd name="connsiteX42" fmla="*/ 3870325 w 4797425"/>
                <a:gd name="connsiteY42" fmla="*/ 69850 h 4552950"/>
                <a:gd name="connsiteX43" fmla="*/ 3698875 w 4797425"/>
                <a:gd name="connsiteY43" fmla="*/ 241300 h 4552950"/>
                <a:gd name="connsiteX44" fmla="*/ 3260725 w 4797425"/>
                <a:gd name="connsiteY44" fmla="*/ 165100 h 4552950"/>
                <a:gd name="connsiteX45" fmla="*/ 3203575 w 4797425"/>
                <a:gd name="connsiteY45"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612775 w 4797425"/>
                <a:gd name="connsiteY15" fmla="*/ 2984500 h 4552950"/>
                <a:gd name="connsiteX16" fmla="*/ 469900 w 4797425"/>
                <a:gd name="connsiteY16" fmla="*/ 2990850 h 4552950"/>
                <a:gd name="connsiteX17" fmla="*/ 384175 w 4797425"/>
                <a:gd name="connsiteY17" fmla="*/ 3136900 h 4552950"/>
                <a:gd name="connsiteX18" fmla="*/ 552450 w 4797425"/>
                <a:gd name="connsiteY18" fmla="*/ 3657600 h 4552950"/>
                <a:gd name="connsiteX19" fmla="*/ 936625 w 4797425"/>
                <a:gd name="connsiteY19" fmla="*/ 3917950 h 4552950"/>
                <a:gd name="connsiteX20" fmla="*/ 1508125 w 4797425"/>
                <a:gd name="connsiteY20" fmla="*/ 3975100 h 4552950"/>
                <a:gd name="connsiteX21" fmla="*/ 2022475 w 4797425"/>
                <a:gd name="connsiteY21" fmla="*/ 4108450 h 4552950"/>
                <a:gd name="connsiteX22" fmla="*/ 2308225 w 4797425"/>
                <a:gd name="connsiteY22" fmla="*/ 4394200 h 4552950"/>
                <a:gd name="connsiteX23" fmla="*/ 2403475 w 4797425"/>
                <a:gd name="connsiteY23" fmla="*/ 4546600 h 4552950"/>
                <a:gd name="connsiteX24" fmla="*/ 2670175 w 4797425"/>
                <a:gd name="connsiteY24" fmla="*/ 4432300 h 4552950"/>
                <a:gd name="connsiteX25" fmla="*/ 3032125 w 4797425"/>
                <a:gd name="connsiteY25" fmla="*/ 4337050 h 4552950"/>
                <a:gd name="connsiteX26" fmla="*/ 2955925 w 4797425"/>
                <a:gd name="connsiteY26" fmla="*/ 3956050 h 4552950"/>
                <a:gd name="connsiteX27" fmla="*/ 3222625 w 4797425"/>
                <a:gd name="connsiteY27" fmla="*/ 3632200 h 4552950"/>
                <a:gd name="connsiteX28" fmla="*/ 3336925 w 4797425"/>
                <a:gd name="connsiteY28" fmla="*/ 3365500 h 4552950"/>
                <a:gd name="connsiteX29" fmla="*/ 3336925 w 4797425"/>
                <a:gd name="connsiteY29" fmla="*/ 3117850 h 4552950"/>
                <a:gd name="connsiteX30" fmla="*/ 3470275 w 4797425"/>
                <a:gd name="connsiteY30" fmla="*/ 2927350 h 4552950"/>
                <a:gd name="connsiteX31" fmla="*/ 3527425 w 4797425"/>
                <a:gd name="connsiteY31" fmla="*/ 2565400 h 4552950"/>
                <a:gd name="connsiteX32" fmla="*/ 3717925 w 4797425"/>
                <a:gd name="connsiteY32" fmla="*/ 2432050 h 4552950"/>
                <a:gd name="connsiteX33" fmla="*/ 3908425 w 4797425"/>
                <a:gd name="connsiteY33" fmla="*/ 2070100 h 4552950"/>
                <a:gd name="connsiteX34" fmla="*/ 3965575 w 4797425"/>
                <a:gd name="connsiteY34" fmla="*/ 1765300 h 4552950"/>
                <a:gd name="connsiteX35" fmla="*/ 4060825 w 4797425"/>
                <a:gd name="connsiteY35" fmla="*/ 1651000 h 4552950"/>
                <a:gd name="connsiteX36" fmla="*/ 4251325 w 4797425"/>
                <a:gd name="connsiteY36" fmla="*/ 1155700 h 4552950"/>
                <a:gd name="connsiteX37" fmla="*/ 4632325 w 4797425"/>
                <a:gd name="connsiteY37" fmla="*/ 965200 h 4552950"/>
                <a:gd name="connsiteX38" fmla="*/ 4784725 w 4797425"/>
                <a:gd name="connsiteY38" fmla="*/ 698500 h 4552950"/>
                <a:gd name="connsiteX39" fmla="*/ 4708525 w 4797425"/>
                <a:gd name="connsiteY39" fmla="*/ 546100 h 4552950"/>
                <a:gd name="connsiteX40" fmla="*/ 4270375 w 4797425"/>
                <a:gd name="connsiteY40" fmla="*/ 355600 h 4552950"/>
                <a:gd name="connsiteX41" fmla="*/ 4003675 w 4797425"/>
                <a:gd name="connsiteY41" fmla="*/ 241300 h 4552950"/>
                <a:gd name="connsiteX42" fmla="*/ 3870325 w 4797425"/>
                <a:gd name="connsiteY42" fmla="*/ 69850 h 4552950"/>
                <a:gd name="connsiteX43" fmla="*/ 3698875 w 4797425"/>
                <a:gd name="connsiteY43" fmla="*/ 241300 h 4552950"/>
                <a:gd name="connsiteX44" fmla="*/ 3260725 w 4797425"/>
                <a:gd name="connsiteY44" fmla="*/ 165100 h 4552950"/>
                <a:gd name="connsiteX45" fmla="*/ 3203575 w 4797425"/>
                <a:gd name="connsiteY45"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612775 w 4797425"/>
                <a:gd name="connsiteY15" fmla="*/ 2984500 h 4552950"/>
                <a:gd name="connsiteX16" fmla="*/ 469900 w 4797425"/>
                <a:gd name="connsiteY16" fmla="*/ 2990850 h 4552950"/>
                <a:gd name="connsiteX17" fmla="*/ 384175 w 4797425"/>
                <a:gd name="connsiteY17" fmla="*/ 3136900 h 4552950"/>
                <a:gd name="connsiteX18" fmla="*/ 552450 w 4797425"/>
                <a:gd name="connsiteY18" fmla="*/ 3657600 h 4552950"/>
                <a:gd name="connsiteX19" fmla="*/ 936625 w 4797425"/>
                <a:gd name="connsiteY19" fmla="*/ 3917950 h 4552950"/>
                <a:gd name="connsiteX20" fmla="*/ 1508125 w 4797425"/>
                <a:gd name="connsiteY20" fmla="*/ 3975100 h 4552950"/>
                <a:gd name="connsiteX21" fmla="*/ 2022475 w 4797425"/>
                <a:gd name="connsiteY21" fmla="*/ 4108450 h 4552950"/>
                <a:gd name="connsiteX22" fmla="*/ 2308225 w 4797425"/>
                <a:gd name="connsiteY22" fmla="*/ 4394200 h 4552950"/>
                <a:gd name="connsiteX23" fmla="*/ 2403475 w 4797425"/>
                <a:gd name="connsiteY23" fmla="*/ 4546600 h 4552950"/>
                <a:gd name="connsiteX24" fmla="*/ 2670175 w 4797425"/>
                <a:gd name="connsiteY24" fmla="*/ 4432300 h 4552950"/>
                <a:gd name="connsiteX25" fmla="*/ 3032125 w 4797425"/>
                <a:gd name="connsiteY25" fmla="*/ 4337050 h 4552950"/>
                <a:gd name="connsiteX26" fmla="*/ 2955925 w 4797425"/>
                <a:gd name="connsiteY26" fmla="*/ 3956050 h 4552950"/>
                <a:gd name="connsiteX27" fmla="*/ 3222625 w 4797425"/>
                <a:gd name="connsiteY27" fmla="*/ 3632200 h 4552950"/>
                <a:gd name="connsiteX28" fmla="*/ 3336925 w 4797425"/>
                <a:gd name="connsiteY28" fmla="*/ 3365500 h 4552950"/>
                <a:gd name="connsiteX29" fmla="*/ 3336925 w 4797425"/>
                <a:gd name="connsiteY29" fmla="*/ 3117850 h 4552950"/>
                <a:gd name="connsiteX30" fmla="*/ 3470275 w 4797425"/>
                <a:gd name="connsiteY30" fmla="*/ 2927350 h 4552950"/>
                <a:gd name="connsiteX31" fmla="*/ 3527425 w 4797425"/>
                <a:gd name="connsiteY31" fmla="*/ 2565400 h 4552950"/>
                <a:gd name="connsiteX32" fmla="*/ 3717925 w 4797425"/>
                <a:gd name="connsiteY32" fmla="*/ 2432050 h 4552950"/>
                <a:gd name="connsiteX33" fmla="*/ 3908425 w 4797425"/>
                <a:gd name="connsiteY33" fmla="*/ 2070100 h 4552950"/>
                <a:gd name="connsiteX34" fmla="*/ 3965575 w 4797425"/>
                <a:gd name="connsiteY34" fmla="*/ 1765300 h 4552950"/>
                <a:gd name="connsiteX35" fmla="*/ 4060825 w 4797425"/>
                <a:gd name="connsiteY35" fmla="*/ 1651000 h 4552950"/>
                <a:gd name="connsiteX36" fmla="*/ 4251325 w 4797425"/>
                <a:gd name="connsiteY36" fmla="*/ 1155700 h 4552950"/>
                <a:gd name="connsiteX37" fmla="*/ 4632325 w 4797425"/>
                <a:gd name="connsiteY37" fmla="*/ 965200 h 4552950"/>
                <a:gd name="connsiteX38" fmla="*/ 4784725 w 4797425"/>
                <a:gd name="connsiteY38" fmla="*/ 698500 h 4552950"/>
                <a:gd name="connsiteX39" fmla="*/ 4708525 w 4797425"/>
                <a:gd name="connsiteY39" fmla="*/ 546100 h 4552950"/>
                <a:gd name="connsiteX40" fmla="*/ 4270375 w 4797425"/>
                <a:gd name="connsiteY40" fmla="*/ 355600 h 4552950"/>
                <a:gd name="connsiteX41" fmla="*/ 4003675 w 4797425"/>
                <a:gd name="connsiteY41" fmla="*/ 241300 h 4552950"/>
                <a:gd name="connsiteX42" fmla="*/ 3870325 w 4797425"/>
                <a:gd name="connsiteY42" fmla="*/ 69850 h 4552950"/>
                <a:gd name="connsiteX43" fmla="*/ 3698875 w 4797425"/>
                <a:gd name="connsiteY43" fmla="*/ 241300 h 4552950"/>
                <a:gd name="connsiteX44" fmla="*/ 3260725 w 4797425"/>
                <a:gd name="connsiteY44" fmla="*/ 165100 h 4552950"/>
                <a:gd name="connsiteX45" fmla="*/ 3203575 w 4797425"/>
                <a:gd name="connsiteY45"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460375 w 4797425"/>
                <a:gd name="connsiteY15" fmla="*/ 2984500 h 4552950"/>
                <a:gd name="connsiteX16" fmla="*/ 469900 w 4797425"/>
                <a:gd name="connsiteY16" fmla="*/ 2990850 h 4552950"/>
                <a:gd name="connsiteX17" fmla="*/ 384175 w 4797425"/>
                <a:gd name="connsiteY17" fmla="*/ 3136900 h 4552950"/>
                <a:gd name="connsiteX18" fmla="*/ 552450 w 4797425"/>
                <a:gd name="connsiteY18" fmla="*/ 3657600 h 4552950"/>
                <a:gd name="connsiteX19" fmla="*/ 936625 w 4797425"/>
                <a:gd name="connsiteY19" fmla="*/ 3917950 h 4552950"/>
                <a:gd name="connsiteX20" fmla="*/ 1508125 w 4797425"/>
                <a:gd name="connsiteY20" fmla="*/ 3975100 h 4552950"/>
                <a:gd name="connsiteX21" fmla="*/ 2022475 w 4797425"/>
                <a:gd name="connsiteY21" fmla="*/ 4108450 h 4552950"/>
                <a:gd name="connsiteX22" fmla="*/ 2308225 w 4797425"/>
                <a:gd name="connsiteY22" fmla="*/ 4394200 h 4552950"/>
                <a:gd name="connsiteX23" fmla="*/ 2403475 w 4797425"/>
                <a:gd name="connsiteY23" fmla="*/ 4546600 h 4552950"/>
                <a:gd name="connsiteX24" fmla="*/ 2670175 w 4797425"/>
                <a:gd name="connsiteY24" fmla="*/ 4432300 h 4552950"/>
                <a:gd name="connsiteX25" fmla="*/ 3032125 w 4797425"/>
                <a:gd name="connsiteY25" fmla="*/ 4337050 h 4552950"/>
                <a:gd name="connsiteX26" fmla="*/ 2955925 w 4797425"/>
                <a:gd name="connsiteY26" fmla="*/ 3956050 h 4552950"/>
                <a:gd name="connsiteX27" fmla="*/ 3222625 w 4797425"/>
                <a:gd name="connsiteY27" fmla="*/ 3632200 h 4552950"/>
                <a:gd name="connsiteX28" fmla="*/ 3336925 w 4797425"/>
                <a:gd name="connsiteY28" fmla="*/ 3365500 h 4552950"/>
                <a:gd name="connsiteX29" fmla="*/ 3336925 w 4797425"/>
                <a:gd name="connsiteY29" fmla="*/ 3117850 h 4552950"/>
                <a:gd name="connsiteX30" fmla="*/ 3470275 w 4797425"/>
                <a:gd name="connsiteY30" fmla="*/ 2927350 h 4552950"/>
                <a:gd name="connsiteX31" fmla="*/ 3527425 w 4797425"/>
                <a:gd name="connsiteY31" fmla="*/ 2565400 h 4552950"/>
                <a:gd name="connsiteX32" fmla="*/ 3717925 w 4797425"/>
                <a:gd name="connsiteY32" fmla="*/ 2432050 h 4552950"/>
                <a:gd name="connsiteX33" fmla="*/ 3908425 w 4797425"/>
                <a:gd name="connsiteY33" fmla="*/ 2070100 h 4552950"/>
                <a:gd name="connsiteX34" fmla="*/ 3965575 w 4797425"/>
                <a:gd name="connsiteY34" fmla="*/ 1765300 h 4552950"/>
                <a:gd name="connsiteX35" fmla="*/ 4060825 w 4797425"/>
                <a:gd name="connsiteY35" fmla="*/ 1651000 h 4552950"/>
                <a:gd name="connsiteX36" fmla="*/ 4251325 w 4797425"/>
                <a:gd name="connsiteY36" fmla="*/ 1155700 h 4552950"/>
                <a:gd name="connsiteX37" fmla="*/ 4632325 w 4797425"/>
                <a:gd name="connsiteY37" fmla="*/ 965200 h 4552950"/>
                <a:gd name="connsiteX38" fmla="*/ 4784725 w 4797425"/>
                <a:gd name="connsiteY38" fmla="*/ 698500 h 4552950"/>
                <a:gd name="connsiteX39" fmla="*/ 4708525 w 4797425"/>
                <a:gd name="connsiteY39" fmla="*/ 546100 h 4552950"/>
                <a:gd name="connsiteX40" fmla="*/ 4270375 w 4797425"/>
                <a:gd name="connsiteY40" fmla="*/ 355600 h 4552950"/>
                <a:gd name="connsiteX41" fmla="*/ 4003675 w 4797425"/>
                <a:gd name="connsiteY41" fmla="*/ 241300 h 4552950"/>
                <a:gd name="connsiteX42" fmla="*/ 3870325 w 4797425"/>
                <a:gd name="connsiteY42" fmla="*/ 69850 h 4552950"/>
                <a:gd name="connsiteX43" fmla="*/ 3698875 w 4797425"/>
                <a:gd name="connsiteY43" fmla="*/ 241300 h 4552950"/>
                <a:gd name="connsiteX44" fmla="*/ 3260725 w 4797425"/>
                <a:gd name="connsiteY44" fmla="*/ 165100 h 4552950"/>
                <a:gd name="connsiteX45" fmla="*/ 3203575 w 4797425"/>
                <a:gd name="connsiteY45"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460375 w 4797425"/>
                <a:gd name="connsiteY15" fmla="*/ 2984500 h 4552950"/>
                <a:gd name="connsiteX16" fmla="*/ 469900 w 4797425"/>
                <a:gd name="connsiteY16" fmla="*/ 2990850 h 4552950"/>
                <a:gd name="connsiteX17" fmla="*/ 384175 w 4797425"/>
                <a:gd name="connsiteY17" fmla="*/ 3136900 h 4552950"/>
                <a:gd name="connsiteX18" fmla="*/ 431800 w 4797425"/>
                <a:gd name="connsiteY18" fmla="*/ 3384550 h 4552950"/>
                <a:gd name="connsiteX19" fmla="*/ 552450 w 4797425"/>
                <a:gd name="connsiteY19" fmla="*/ 3657600 h 4552950"/>
                <a:gd name="connsiteX20" fmla="*/ 936625 w 4797425"/>
                <a:gd name="connsiteY20" fmla="*/ 3917950 h 4552950"/>
                <a:gd name="connsiteX21" fmla="*/ 1508125 w 4797425"/>
                <a:gd name="connsiteY21" fmla="*/ 3975100 h 4552950"/>
                <a:gd name="connsiteX22" fmla="*/ 2022475 w 4797425"/>
                <a:gd name="connsiteY22" fmla="*/ 4108450 h 4552950"/>
                <a:gd name="connsiteX23" fmla="*/ 2308225 w 4797425"/>
                <a:gd name="connsiteY23" fmla="*/ 4394200 h 4552950"/>
                <a:gd name="connsiteX24" fmla="*/ 2403475 w 4797425"/>
                <a:gd name="connsiteY24" fmla="*/ 4546600 h 4552950"/>
                <a:gd name="connsiteX25" fmla="*/ 2670175 w 4797425"/>
                <a:gd name="connsiteY25" fmla="*/ 4432300 h 4552950"/>
                <a:gd name="connsiteX26" fmla="*/ 3032125 w 4797425"/>
                <a:gd name="connsiteY26" fmla="*/ 4337050 h 4552950"/>
                <a:gd name="connsiteX27" fmla="*/ 2955925 w 4797425"/>
                <a:gd name="connsiteY27" fmla="*/ 3956050 h 4552950"/>
                <a:gd name="connsiteX28" fmla="*/ 3222625 w 4797425"/>
                <a:gd name="connsiteY28" fmla="*/ 3632200 h 4552950"/>
                <a:gd name="connsiteX29" fmla="*/ 3336925 w 4797425"/>
                <a:gd name="connsiteY29" fmla="*/ 3365500 h 4552950"/>
                <a:gd name="connsiteX30" fmla="*/ 3336925 w 4797425"/>
                <a:gd name="connsiteY30" fmla="*/ 3117850 h 4552950"/>
                <a:gd name="connsiteX31" fmla="*/ 3470275 w 4797425"/>
                <a:gd name="connsiteY31" fmla="*/ 2927350 h 4552950"/>
                <a:gd name="connsiteX32" fmla="*/ 3527425 w 4797425"/>
                <a:gd name="connsiteY32" fmla="*/ 2565400 h 4552950"/>
                <a:gd name="connsiteX33" fmla="*/ 3717925 w 4797425"/>
                <a:gd name="connsiteY33" fmla="*/ 2432050 h 4552950"/>
                <a:gd name="connsiteX34" fmla="*/ 3908425 w 4797425"/>
                <a:gd name="connsiteY34" fmla="*/ 2070100 h 4552950"/>
                <a:gd name="connsiteX35" fmla="*/ 3965575 w 4797425"/>
                <a:gd name="connsiteY35" fmla="*/ 1765300 h 4552950"/>
                <a:gd name="connsiteX36" fmla="*/ 4060825 w 4797425"/>
                <a:gd name="connsiteY36" fmla="*/ 1651000 h 4552950"/>
                <a:gd name="connsiteX37" fmla="*/ 4251325 w 4797425"/>
                <a:gd name="connsiteY37" fmla="*/ 1155700 h 4552950"/>
                <a:gd name="connsiteX38" fmla="*/ 4632325 w 4797425"/>
                <a:gd name="connsiteY38" fmla="*/ 965200 h 4552950"/>
                <a:gd name="connsiteX39" fmla="*/ 4784725 w 4797425"/>
                <a:gd name="connsiteY39" fmla="*/ 698500 h 4552950"/>
                <a:gd name="connsiteX40" fmla="*/ 4708525 w 4797425"/>
                <a:gd name="connsiteY40" fmla="*/ 546100 h 4552950"/>
                <a:gd name="connsiteX41" fmla="*/ 4270375 w 4797425"/>
                <a:gd name="connsiteY41" fmla="*/ 355600 h 4552950"/>
                <a:gd name="connsiteX42" fmla="*/ 4003675 w 4797425"/>
                <a:gd name="connsiteY42" fmla="*/ 241300 h 4552950"/>
                <a:gd name="connsiteX43" fmla="*/ 3870325 w 4797425"/>
                <a:gd name="connsiteY43" fmla="*/ 69850 h 4552950"/>
                <a:gd name="connsiteX44" fmla="*/ 3698875 w 4797425"/>
                <a:gd name="connsiteY44" fmla="*/ 241300 h 4552950"/>
                <a:gd name="connsiteX45" fmla="*/ 3260725 w 4797425"/>
                <a:gd name="connsiteY45" fmla="*/ 165100 h 4552950"/>
                <a:gd name="connsiteX46" fmla="*/ 3203575 w 4797425"/>
                <a:gd name="connsiteY46"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7272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460375 w 4797425"/>
                <a:gd name="connsiteY15" fmla="*/ 2984500 h 4552950"/>
                <a:gd name="connsiteX16" fmla="*/ 469900 w 4797425"/>
                <a:gd name="connsiteY16" fmla="*/ 2990850 h 4552950"/>
                <a:gd name="connsiteX17" fmla="*/ 384175 w 4797425"/>
                <a:gd name="connsiteY17" fmla="*/ 3136900 h 4552950"/>
                <a:gd name="connsiteX18" fmla="*/ 431800 w 4797425"/>
                <a:gd name="connsiteY18" fmla="*/ 3384550 h 4552950"/>
                <a:gd name="connsiteX19" fmla="*/ 552450 w 4797425"/>
                <a:gd name="connsiteY19" fmla="*/ 3657600 h 4552950"/>
                <a:gd name="connsiteX20" fmla="*/ 936625 w 4797425"/>
                <a:gd name="connsiteY20" fmla="*/ 3917950 h 4552950"/>
                <a:gd name="connsiteX21" fmla="*/ 1508125 w 4797425"/>
                <a:gd name="connsiteY21" fmla="*/ 3975100 h 4552950"/>
                <a:gd name="connsiteX22" fmla="*/ 2022475 w 4797425"/>
                <a:gd name="connsiteY22" fmla="*/ 4108450 h 4552950"/>
                <a:gd name="connsiteX23" fmla="*/ 2308225 w 4797425"/>
                <a:gd name="connsiteY23" fmla="*/ 4394200 h 4552950"/>
                <a:gd name="connsiteX24" fmla="*/ 2403475 w 4797425"/>
                <a:gd name="connsiteY24" fmla="*/ 4546600 h 4552950"/>
                <a:gd name="connsiteX25" fmla="*/ 2670175 w 4797425"/>
                <a:gd name="connsiteY25" fmla="*/ 4432300 h 4552950"/>
                <a:gd name="connsiteX26" fmla="*/ 3032125 w 4797425"/>
                <a:gd name="connsiteY26" fmla="*/ 4337050 h 4552950"/>
                <a:gd name="connsiteX27" fmla="*/ 2955925 w 4797425"/>
                <a:gd name="connsiteY27" fmla="*/ 3956050 h 4552950"/>
                <a:gd name="connsiteX28" fmla="*/ 3222625 w 4797425"/>
                <a:gd name="connsiteY28" fmla="*/ 3632200 h 4552950"/>
                <a:gd name="connsiteX29" fmla="*/ 3336925 w 4797425"/>
                <a:gd name="connsiteY29" fmla="*/ 3365500 h 4552950"/>
                <a:gd name="connsiteX30" fmla="*/ 3336925 w 4797425"/>
                <a:gd name="connsiteY30" fmla="*/ 3117850 h 4552950"/>
                <a:gd name="connsiteX31" fmla="*/ 3470275 w 4797425"/>
                <a:gd name="connsiteY31" fmla="*/ 2927350 h 4552950"/>
                <a:gd name="connsiteX32" fmla="*/ 3527425 w 4797425"/>
                <a:gd name="connsiteY32" fmla="*/ 2565400 h 4552950"/>
                <a:gd name="connsiteX33" fmla="*/ 3717925 w 4797425"/>
                <a:gd name="connsiteY33" fmla="*/ 2432050 h 4552950"/>
                <a:gd name="connsiteX34" fmla="*/ 3908425 w 4797425"/>
                <a:gd name="connsiteY34" fmla="*/ 2070100 h 4552950"/>
                <a:gd name="connsiteX35" fmla="*/ 3965575 w 4797425"/>
                <a:gd name="connsiteY35" fmla="*/ 1765300 h 4552950"/>
                <a:gd name="connsiteX36" fmla="*/ 4060825 w 4797425"/>
                <a:gd name="connsiteY36" fmla="*/ 1651000 h 4552950"/>
                <a:gd name="connsiteX37" fmla="*/ 4251325 w 4797425"/>
                <a:gd name="connsiteY37" fmla="*/ 1155700 h 4552950"/>
                <a:gd name="connsiteX38" fmla="*/ 4632325 w 4797425"/>
                <a:gd name="connsiteY38" fmla="*/ 965200 h 4552950"/>
                <a:gd name="connsiteX39" fmla="*/ 4784725 w 4797425"/>
                <a:gd name="connsiteY39" fmla="*/ 698500 h 4552950"/>
                <a:gd name="connsiteX40" fmla="*/ 4708525 w 4797425"/>
                <a:gd name="connsiteY40" fmla="*/ 546100 h 4552950"/>
                <a:gd name="connsiteX41" fmla="*/ 4270375 w 4797425"/>
                <a:gd name="connsiteY41" fmla="*/ 355600 h 4552950"/>
                <a:gd name="connsiteX42" fmla="*/ 4003675 w 4797425"/>
                <a:gd name="connsiteY42" fmla="*/ 241300 h 4552950"/>
                <a:gd name="connsiteX43" fmla="*/ 3870325 w 4797425"/>
                <a:gd name="connsiteY43" fmla="*/ 69850 h 4552950"/>
                <a:gd name="connsiteX44" fmla="*/ 3698875 w 4797425"/>
                <a:gd name="connsiteY44" fmla="*/ 241300 h 4552950"/>
                <a:gd name="connsiteX45" fmla="*/ 3260725 w 4797425"/>
                <a:gd name="connsiteY45" fmla="*/ 165100 h 4552950"/>
                <a:gd name="connsiteX46" fmla="*/ 3203575 w 4797425"/>
                <a:gd name="connsiteY46"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955800 h 4552950"/>
                <a:gd name="connsiteX10" fmla="*/ 1174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460375 w 4797425"/>
                <a:gd name="connsiteY15" fmla="*/ 2984500 h 4552950"/>
                <a:gd name="connsiteX16" fmla="*/ 469900 w 4797425"/>
                <a:gd name="connsiteY16" fmla="*/ 2990850 h 4552950"/>
                <a:gd name="connsiteX17" fmla="*/ 384175 w 4797425"/>
                <a:gd name="connsiteY17" fmla="*/ 3136900 h 4552950"/>
                <a:gd name="connsiteX18" fmla="*/ 431800 w 4797425"/>
                <a:gd name="connsiteY18" fmla="*/ 3384550 h 4552950"/>
                <a:gd name="connsiteX19" fmla="*/ 552450 w 4797425"/>
                <a:gd name="connsiteY19" fmla="*/ 3657600 h 4552950"/>
                <a:gd name="connsiteX20" fmla="*/ 936625 w 4797425"/>
                <a:gd name="connsiteY20" fmla="*/ 3917950 h 4552950"/>
                <a:gd name="connsiteX21" fmla="*/ 1508125 w 4797425"/>
                <a:gd name="connsiteY21" fmla="*/ 3975100 h 4552950"/>
                <a:gd name="connsiteX22" fmla="*/ 2022475 w 4797425"/>
                <a:gd name="connsiteY22" fmla="*/ 4108450 h 4552950"/>
                <a:gd name="connsiteX23" fmla="*/ 2308225 w 4797425"/>
                <a:gd name="connsiteY23" fmla="*/ 4394200 h 4552950"/>
                <a:gd name="connsiteX24" fmla="*/ 2403475 w 4797425"/>
                <a:gd name="connsiteY24" fmla="*/ 4546600 h 4552950"/>
                <a:gd name="connsiteX25" fmla="*/ 2670175 w 4797425"/>
                <a:gd name="connsiteY25" fmla="*/ 4432300 h 4552950"/>
                <a:gd name="connsiteX26" fmla="*/ 3032125 w 4797425"/>
                <a:gd name="connsiteY26" fmla="*/ 4337050 h 4552950"/>
                <a:gd name="connsiteX27" fmla="*/ 2955925 w 4797425"/>
                <a:gd name="connsiteY27" fmla="*/ 3956050 h 4552950"/>
                <a:gd name="connsiteX28" fmla="*/ 3222625 w 4797425"/>
                <a:gd name="connsiteY28" fmla="*/ 3632200 h 4552950"/>
                <a:gd name="connsiteX29" fmla="*/ 3336925 w 4797425"/>
                <a:gd name="connsiteY29" fmla="*/ 3365500 h 4552950"/>
                <a:gd name="connsiteX30" fmla="*/ 3336925 w 4797425"/>
                <a:gd name="connsiteY30" fmla="*/ 3117850 h 4552950"/>
                <a:gd name="connsiteX31" fmla="*/ 3470275 w 4797425"/>
                <a:gd name="connsiteY31" fmla="*/ 2927350 h 4552950"/>
                <a:gd name="connsiteX32" fmla="*/ 3527425 w 4797425"/>
                <a:gd name="connsiteY32" fmla="*/ 2565400 h 4552950"/>
                <a:gd name="connsiteX33" fmla="*/ 3717925 w 4797425"/>
                <a:gd name="connsiteY33" fmla="*/ 2432050 h 4552950"/>
                <a:gd name="connsiteX34" fmla="*/ 3908425 w 4797425"/>
                <a:gd name="connsiteY34" fmla="*/ 2070100 h 4552950"/>
                <a:gd name="connsiteX35" fmla="*/ 3965575 w 4797425"/>
                <a:gd name="connsiteY35" fmla="*/ 1765300 h 4552950"/>
                <a:gd name="connsiteX36" fmla="*/ 4060825 w 4797425"/>
                <a:gd name="connsiteY36" fmla="*/ 1651000 h 4552950"/>
                <a:gd name="connsiteX37" fmla="*/ 4251325 w 4797425"/>
                <a:gd name="connsiteY37" fmla="*/ 1155700 h 4552950"/>
                <a:gd name="connsiteX38" fmla="*/ 4632325 w 4797425"/>
                <a:gd name="connsiteY38" fmla="*/ 965200 h 4552950"/>
                <a:gd name="connsiteX39" fmla="*/ 4784725 w 4797425"/>
                <a:gd name="connsiteY39" fmla="*/ 698500 h 4552950"/>
                <a:gd name="connsiteX40" fmla="*/ 4708525 w 4797425"/>
                <a:gd name="connsiteY40" fmla="*/ 546100 h 4552950"/>
                <a:gd name="connsiteX41" fmla="*/ 4270375 w 4797425"/>
                <a:gd name="connsiteY41" fmla="*/ 355600 h 4552950"/>
                <a:gd name="connsiteX42" fmla="*/ 4003675 w 4797425"/>
                <a:gd name="connsiteY42" fmla="*/ 241300 h 4552950"/>
                <a:gd name="connsiteX43" fmla="*/ 3870325 w 4797425"/>
                <a:gd name="connsiteY43" fmla="*/ 69850 h 4552950"/>
                <a:gd name="connsiteX44" fmla="*/ 3698875 w 4797425"/>
                <a:gd name="connsiteY44" fmla="*/ 241300 h 4552950"/>
                <a:gd name="connsiteX45" fmla="*/ 3260725 w 4797425"/>
                <a:gd name="connsiteY45" fmla="*/ 165100 h 4552950"/>
                <a:gd name="connsiteX46" fmla="*/ 3203575 w 4797425"/>
                <a:gd name="connsiteY46" fmla="*/ 50800 h 4552950"/>
                <a:gd name="connsiteX0" fmla="*/ 3203575 w 4797425"/>
                <a:gd name="connsiteY0" fmla="*/ 50800 h 4552950"/>
                <a:gd name="connsiteX1" fmla="*/ 3127375 w 4797425"/>
                <a:gd name="connsiteY1" fmla="*/ 469900 h 4552950"/>
                <a:gd name="connsiteX2" fmla="*/ 3222625 w 4797425"/>
                <a:gd name="connsiteY2" fmla="*/ 812800 h 4552950"/>
                <a:gd name="connsiteX3" fmla="*/ 3222625 w 4797425"/>
                <a:gd name="connsiteY3" fmla="*/ 1212850 h 4552950"/>
                <a:gd name="connsiteX4" fmla="*/ 3146425 w 4797425"/>
                <a:gd name="connsiteY4" fmla="*/ 1612900 h 4552950"/>
                <a:gd name="connsiteX5" fmla="*/ 2460625 w 4797425"/>
                <a:gd name="connsiteY5" fmla="*/ 1689100 h 4552950"/>
                <a:gd name="connsiteX6" fmla="*/ 2060575 w 4797425"/>
                <a:gd name="connsiteY6" fmla="*/ 1841500 h 4552950"/>
                <a:gd name="connsiteX7" fmla="*/ 1698625 w 4797425"/>
                <a:gd name="connsiteY7" fmla="*/ 2051050 h 4552950"/>
                <a:gd name="connsiteX8" fmla="*/ 974725 w 4797425"/>
                <a:gd name="connsiteY8" fmla="*/ 2012950 h 4552950"/>
                <a:gd name="connsiteX9" fmla="*/ 631825 w 4797425"/>
                <a:gd name="connsiteY9" fmla="*/ 1955800 h 4552950"/>
                <a:gd name="connsiteX10" fmla="*/ 346075 w 4797425"/>
                <a:gd name="connsiteY10" fmla="*/ 1841500 h 4552950"/>
                <a:gd name="connsiteX11" fmla="*/ 155575 w 4797425"/>
                <a:gd name="connsiteY11" fmla="*/ 2070100 h 4552950"/>
                <a:gd name="connsiteX12" fmla="*/ 41275 w 4797425"/>
                <a:gd name="connsiteY12" fmla="*/ 2336800 h 4552950"/>
                <a:gd name="connsiteX13" fmla="*/ 403225 w 4797425"/>
                <a:gd name="connsiteY13" fmla="*/ 2641600 h 4552950"/>
                <a:gd name="connsiteX14" fmla="*/ 421178 w 4797425"/>
                <a:gd name="connsiteY14" fmla="*/ 2647950 h 4552950"/>
                <a:gd name="connsiteX15" fmla="*/ 460375 w 4797425"/>
                <a:gd name="connsiteY15" fmla="*/ 2984500 h 4552950"/>
                <a:gd name="connsiteX16" fmla="*/ 469900 w 4797425"/>
                <a:gd name="connsiteY16" fmla="*/ 2990850 h 4552950"/>
                <a:gd name="connsiteX17" fmla="*/ 384175 w 4797425"/>
                <a:gd name="connsiteY17" fmla="*/ 3136900 h 4552950"/>
                <a:gd name="connsiteX18" fmla="*/ 431800 w 4797425"/>
                <a:gd name="connsiteY18" fmla="*/ 3384550 h 4552950"/>
                <a:gd name="connsiteX19" fmla="*/ 552450 w 4797425"/>
                <a:gd name="connsiteY19" fmla="*/ 3657600 h 4552950"/>
                <a:gd name="connsiteX20" fmla="*/ 936625 w 4797425"/>
                <a:gd name="connsiteY20" fmla="*/ 3917950 h 4552950"/>
                <a:gd name="connsiteX21" fmla="*/ 1508125 w 4797425"/>
                <a:gd name="connsiteY21" fmla="*/ 3975100 h 4552950"/>
                <a:gd name="connsiteX22" fmla="*/ 2022475 w 4797425"/>
                <a:gd name="connsiteY22" fmla="*/ 4108450 h 4552950"/>
                <a:gd name="connsiteX23" fmla="*/ 2308225 w 4797425"/>
                <a:gd name="connsiteY23" fmla="*/ 4394200 h 4552950"/>
                <a:gd name="connsiteX24" fmla="*/ 2403475 w 4797425"/>
                <a:gd name="connsiteY24" fmla="*/ 4546600 h 4552950"/>
                <a:gd name="connsiteX25" fmla="*/ 2670175 w 4797425"/>
                <a:gd name="connsiteY25" fmla="*/ 4432300 h 4552950"/>
                <a:gd name="connsiteX26" fmla="*/ 3032125 w 4797425"/>
                <a:gd name="connsiteY26" fmla="*/ 4337050 h 4552950"/>
                <a:gd name="connsiteX27" fmla="*/ 2955925 w 4797425"/>
                <a:gd name="connsiteY27" fmla="*/ 3956050 h 4552950"/>
                <a:gd name="connsiteX28" fmla="*/ 3222625 w 4797425"/>
                <a:gd name="connsiteY28" fmla="*/ 3632200 h 4552950"/>
                <a:gd name="connsiteX29" fmla="*/ 3336925 w 4797425"/>
                <a:gd name="connsiteY29" fmla="*/ 3365500 h 4552950"/>
                <a:gd name="connsiteX30" fmla="*/ 3336925 w 4797425"/>
                <a:gd name="connsiteY30" fmla="*/ 3117850 h 4552950"/>
                <a:gd name="connsiteX31" fmla="*/ 3470275 w 4797425"/>
                <a:gd name="connsiteY31" fmla="*/ 2927350 h 4552950"/>
                <a:gd name="connsiteX32" fmla="*/ 3527425 w 4797425"/>
                <a:gd name="connsiteY32" fmla="*/ 2565400 h 4552950"/>
                <a:gd name="connsiteX33" fmla="*/ 3717925 w 4797425"/>
                <a:gd name="connsiteY33" fmla="*/ 2432050 h 4552950"/>
                <a:gd name="connsiteX34" fmla="*/ 3908425 w 4797425"/>
                <a:gd name="connsiteY34" fmla="*/ 2070100 h 4552950"/>
                <a:gd name="connsiteX35" fmla="*/ 3965575 w 4797425"/>
                <a:gd name="connsiteY35" fmla="*/ 1765300 h 4552950"/>
                <a:gd name="connsiteX36" fmla="*/ 4060825 w 4797425"/>
                <a:gd name="connsiteY36" fmla="*/ 1651000 h 4552950"/>
                <a:gd name="connsiteX37" fmla="*/ 4251325 w 4797425"/>
                <a:gd name="connsiteY37" fmla="*/ 1155700 h 4552950"/>
                <a:gd name="connsiteX38" fmla="*/ 4632325 w 4797425"/>
                <a:gd name="connsiteY38" fmla="*/ 965200 h 4552950"/>
                <a:gd name="connsiteX39" fmla="*/ 4784725 w 4797425"/>
                <a:gd name="connsiteY39" fmla="*/ 698500 h 4552950"/>
                <a:gd name="connsiteX40" fmla="*/ 4708525 w 4797425"/>
                <a:gd name="connsiteY40" fmla="*/ 546100 h 4552950"/>
                <a:gd name="connsiteX41" fmla="*/ 4270375 w 4797425"/>
                <a:gd name="connsiteY41" fmla="*/ 355600 h 4552950"/>
                <a:gd name="connsiteX42" fmla="*/ 4003675 w 4797425"/>
                <a:gd name="connsiteY42" fmla="*/ 241300 h 4552950"/>
                <a:gd name="connsiteX43" fmla="*/ 3870325 w 4797425"/>
                <a:gd name="connsiteY43" fmla="*/ 69850 h 4552950"/>
                <a:gd name="connsiteX44" fmla="*/ 3698875 w 4797425"/>
                <a:gd name="connsiteY44" fmla="*/ 241300 h 4552950"/>
                <a:gd name="connsiteX45" fmla="*/ 3260725 w 4797425"/>
                <a:gd name="connsiteY45" fmla="*/ 165100 h 4552950"/>
                <a:gd name="connsiteX46" fmla="*/ 3203575 w 4797425"/>
                <a:gd name="connsiteY46" fmla="*/ 50800 h 4552950"/>
                <a:gd name="connsiteX0" fmla="*/ 3260725 w 4797425"/>
                <a:gd name="connsiteY0" fmla="*/ 95250 h 4483100"/>
                <a:gd name="connsiteX1" fmla="*/ 3127375 w 4797425"/>
                <a:gd name="connsiteY1" fmla="*/ 400050 h 4483100"/>
                <a:gd name="connsiteX2" fmla="*/ 3222625 w 4797425"/>
                <a:gd name="connsiteY2" fmla="*/ 742950 h 4483100"/>
                <a:gd name="connsiteX3" fmla="*/ 3222625 w 4797425"/>
                <a:gd name="connsiteY3" fmla="*/ 1143000 h 4483100"/>
                <a:gd name="connsiteX4" fmla="*/ 3146425 w 4797425"/>
                <a:gd name="connsiteY4" fmla="*/ 1543050 h 4483100"/>
                <a:gd name="connsiteX5" fmla="*/ 2460625 w 4797425"/>
                <a:gd name="connsiteY5" fmla="*/ 1619250 h 4483100"/>
                <a:gd name="connsiteX6" fmla="*/ 2060575 w 4797425"/>
                <a:gd name="connsiteY6" fmla="*/ 1771650 h 4483100"/>
                <a:gd name="connsiteX7" fmla="*/ 1698625 w 4797425"/>
                <a:gd name="connsiteY7" fmla="*/ 1981200 h 4483100"/>
                <a:gd name="connsiteX8" fmla="*/ 974725 w 4797425"/>
                <a:gd name="connsiteY8" fmla="*/ 1943100 h 4483100"/>
                <a:gd name="connsiteX9" fmla="*/ 631825 w 4797425"/>
                <a:gd name="connsiteY9" fmla="*/ 1885950 h 4483100"/>
                <a:gd name="connsiteX10" fmla="*/ 346075 w 4797425"/>
                <a:gd name="connsiteY10" fmla="*/ 1771650 h 4483100"/>
                <a:gd name="connsiteX11" fmla="*/ 155575 w 4797425"/>
                <a:gd name="connsiteY11" fmla="*/ 2000250 h 4483100"/>
                <a:gd name="connsiteX12" fmla="*/ 41275 w 4797425"/>
                <a:gd name="connsiteY12" fmla="*/ 2266950 h 4483100"/>
                <a:gd name="connsiteX13" fmla="*/ 403225 w 4797425"/>
                <a:gd name="connsiteY13" fmla="*/ 2571750 h 4483100"/>
                <a:gd name="connsiteX14" fmla="*/ 421178 w 4797425"/>
                <a:gd name="connsiteY14" fmla="*/ 2578100 h 4483100"/>
                <a:gd name="connsiteX15" fmla="*/ 460375 w 4797425"/>
                <a:gd name="connsiteY15" fmla="*/ 2914650 h 4483100"/>
                <a:gd name="connsiteX16" fmla="*/ 469900 w 4797425"/>
                <a:gd name="connsiteY16" fmla="*/ 2921000 h 4483100"/>
                <a:gd name="connsiteX17" fmla="*/ 384175 w 4797425"/>
                <a:gd name="connsiteY17" fmla="*/ 3067050 h 4483100"/>
                <a:gd name="connsiteX18" fmla="*/ 431800 w 4797425"/>
                <a:gd name="connsiteY18" fmla="*/ 3314700 h 4483100"/>
                <a:gd name="connsiteX19" fmla="*/ 552450 w 4797425"/>
                <a:gd name="connsiteY19" fmla="*/ 3587750 h 4483100"/>
                <a:gd name="connsiteX20" fmla="*/ 936625 w 4797425"/>
                <a:gd name="connsiteY20" fmla="*/ 3848100 h 4483100"/>
                <a:gd name="connsiteX21" fmla="*/ 1508125 w 4797425"/>
                <a:gd name="connsiteY21" fmla="*/ 3905250 h 4483100"/>
                <a:gd name="connsiteX22" fmla="*/ 2022475 w 4797425"/>
                <a:gd name="connsiteY22" fmla="*/ 4038600 h 4483100"/>
                <a:gd name="connsiteX23" fmla="*/ 2308225 w 4797425"/>
                <a:gd name="connsiteY23" fmla="*/ 4324350 h 4483100"/>
                <a:gd name="connsiteX24" fmla="*/ 2403475 w 4797425"/>
                <a:gd name="connsiteY24" fmla="*/ 4476750 h 4483100"/>
                <a:gd name="connsiteX25" fmla="*/ 2670175 w 4797425"/>
                <a:gd name="connsiteY25" fmla="*/ 4362450 h 4483100"/>
                <a:gd name="connsiteX26" fmla="*/ 3032125 w 4797425"/>
                <a:gd name="connsiteY26" fmla="*/ 4267200 h 4483100"/>
                <a:gd name="connsiteX27" fmla="*/ 2955925 w 4797425"/>
                <a:gd name="connsiteY27" fmla="*/ 3886200 h 4483100"/>
                <a:gd name="connsiteX28" fmla="*/ 3222625 w 4797425"/>
                <a:gd name="connsiteY28" fmla="*/ 3562350 h 4483100"/>
                <a:gd name="connsiteX29" fmla="*/ 3336925 w 4797425"/>
                <a:gd name="connsiteY29" fmla="*/ 3295650 h 4483100"/>
                <a:gd name="connsiteX30" fmla="*/ 3336925 w 4797425"/>
                <a:gd name="connsiteY30" fmla="*/ 3048000 h 4483100"/>
                <a:gd name="connsiteX31" fmla="*/ 3470275 w 4797425"/>
                <a:gd name="connsiteY31" fmla="*/ 2857500 h 4483100"/>
                <a:gd name="connsiteX32" fmla="*/ 3527425 w 4797425"/>
                <a:gd name="connsiteY32" fmla="*/ 2495550 h 4483100"/>
                <a:gd name="connsiteX33" fmla="*/ 3717925 w 4797425"/>
                <a:gd name="connsiteY33" fmla="*/ 2362200 h 4483100"/>
                <a:gd name="connsiteX34" fmla="*/ 3908425 w 4797425"/>
                <a:gd name="connsiteY34" fmla="*/ 2000250 h 4483100"/>
                <a:gd name="connsiteX35" fmla="*/ 3965575 w 4797425"/>
                <a:gd name="connsiteY35" fmla="*/ 1695450 h 4483100"/>
                <a:gd name="connsiteX36" fmla="*/ 4060825 w 4797425"/>
                <a:gd name="connsiteY36" fmla="*/ 1581150 h 4483100"/>
                <a:gd name="connsiteX37" fmla="*/ 4251325 w 4797425"/>
                <a:gd name="connsiteY37" fmla="*/ 1085850 h 4483100"/>
                <a:gd name="connsiteX38" fmla="*/ 4632325 w 4797425"/>
                <a:gd name="connsiteY38" fmla="*/ 895350 h 4483100"/>
                <a:gd name="connsiteX39" fmla="*/ 4784725 w 4797425"/>
                <a:gd name="connsiteY39" fmla="*/ 628650 h 4483100"/>
                <a:gd name="connsiteX40" fmla="*/ 4708525 w 4797425"/>
                <a:gd name="connsiteY40" fmla="*/ 476250 h 4483100"/>
                <a:gd name="connsiteX41" fmla="*/ 4270375 w 4797425"/>
                <a:gd name="connsiteY41" fmla="*/ 285750 h 4483100"/>
                <a:gd name="connsiteX42" fmla="*/ 4003675 w 4797425"/>
                <a:gd name="connsiteY42" fmla="*/ 171450 h 4483100"/>
                <a:gd name="connsiteX43" fmla="*/ 3870325 w 4797425"/>
                <a:gd name="connsiteY43" fmla="*/ 0 h 4483100"/>
                <a:gd name="connsiteX44" fmla="*/ 3698875 w 4797425"/>
                <a:gd name="connsiteY44" fmla="*/ 171450 h 4483100"/>
                <a:gd name="connsiteX45" fmla="*/ 3260725 w 4797425"/>
                <a:gd name="connsiteY45" fmla="*/ 95250 h 4483100"/>
                <a:gd name="connsiteX0" fmla="*/ 3260725 w 4797425"/>
                <a:gd name="connsiteY0" fmla="*/ 95250 h 4483100"/>
                <a:gd name="connsiteX1" fmla="*/ 3127375 w 4797425"/>
                <a:gd name="connsiteY1" fmla="*/ 400050 h 4483100"/>
                <a:gd name="connsiteX2" fmla="*/ 3222625 w 4797425"/>
                <a:gd name="connsiteY2" fmla="*/ 742950 h 4483100"/>
                <a:gd name="connsiteX3" fmla="*/ 3222625 w 4797425"/>
                <a:gd name="connsiteY3" fmla="*/ 1143000 h 4483100"/>
                <a:gd name="connsiteX4" fmla="*/ 3146425 w 4797425"/>
                <a:gd name="connsiteY4" fmla="*/ 1543050 h 4483100"/>
                <a:gd name="connsiteX5" fmla="*/ 2460625 w 4797425"/>
                <a:gd name="connsiteY5" fmla="*/ 1619250 h 4483100"/>
                <a:gd name="connsiteX6" fmla="*/ 2060575 w 4797425"/>
                <a:gd name="connsiteY6" fmla="*/ 1771650 h 4483100"/>
                <a:gd name="connsiteX7" fmla="*/ 1698625 w 4797425"/>
                <a:gd name="connsiteY7" fmla="*/ 1981200 h 4483100"/>
                <a:gd name="connsiteX8" fmla="*/ 974725 w 4797425"/>
                <a:gd name="connsiteY8" fmla="*/ 1943100 h 4483100"/>
                <a:gd name="connsiteX9" fmla="*/ 631825 w 4797425"/>
                <a:gd name="connsiteY9" fmla="*/ 1885950 h 4483100"/>
                <a:gd name="connsiteX10" fmla="*/ 346075 w 4797425"/>
                <a:gd name="connsiteY10" fmla="*/ 1771650 h 4483100"/>
                <a:gd name="connsiteX11" fmla="*/ 155575 w 4797425"/>
                <a:gd name="connsiteY11" fmla="*/ 2000250 h 4483100"/>
                <a:gd name="connsiteX12" fmla="*/ 41275 w 4797425"/>
                <a:gd name="connsiteY12" fmla="*/ 2266950 h 4483100"/>
                <a:gd name="connsiteX13" fmla="*/ 403225 w 4797425"/>
                <a:gd name="connsiteY13" fmla="*/ 2571750 h 4483100"/>
                <a:gd name="connsiteX14" fmla="*/ 421178 w 4797425"/>
                <a:gd name="connsiteY14" fmla="*/ 2578100 h 4483100"/>
                <a:gd name="connsiteX15" fmla="*/ 460375 w 4797425"/>
                <a:gd name="connsiteY15" fmla="*/ 2914650 h 4483100"/>
                <a:gd name="connsiteX16" fmla="*/ 469900 w 4797425"/>
                <a:gd name="connsiteY16" fmla="*/ 2921000 h 4483100"/>
                <a:gd name="connsiteX17" fmla="*/ 384175 w 4797425"/>
                <a:gd name="connsiteY17" fmla="*/ 3067050 h 4483100"/>
                <a:gd name="connsiteX18" fmla="*/ 431800 w 4797425"/>
                <a:gd name="connsiteY18" fmla="*/ 3314700 h 4483100"/>
                <a:gd name="connsiteX19" fmla="*/ 552450 w 4797425"/>
                <a:gd name="connsiteY19" fmla="*/ 3587750 h 4483100"/>
                <a:gd name="connsiteX20" fmla="*/ 936625 w 4797425"/>
                <a:gd name="connsiteY20" fmla="*/ 3848100 h 4483100"/>
                <a:gd name="connsiteX21" fmla="*/ 1508125 w 4797425"/>
                <a:gd name="connsiteY21" fmla="*/ 3905250 h 4483100"/>
                <a:gd name="connsiteX22" fmla="*/ 2022475 w 4797425"/>
                <a:gd name="connsiteY22" fmla="*/ 4038600 h 4483100"/>
                <a:gd name="connsiteX23" fmla="*/ 2308225 w 4797425"/>
                <a:gd name="connsiteY23" fmla="*/ 4324350 h 4483100"/>
                <a:gd name="connsiteX24" fmla="*/ 2403475 w 4797425"/>
                <a:gd name="connsiteY24" fmla="*/ 4476750 h 4483100"/>
                <a:gd name="connsiteX25" fmla="*/ 2670175 w 4797425"/>
                <a:gd name="connsiteY25" fmla="*/ 4362450 h 4483100"/>
                <a:gd name="connsiteX26" fmla="*/ 3032125 w 4797425"/>
                <a:gd name="connsiteY26" fmla="*/ 4267200 h 4483100"/>
                <a:gd name="connsiteX27" fmla="*/ 2955925 w 4797425"/>
                <a:gd name="connsiteY27" fmla="*/ 3886200 h 4483100"/>
                <a:gd name="connsiteX28" fmla="*/ 3222625 w 4797425"/>
                <a:gd name="connsiteY28" fmla="*/ 3562350 h 4483100"/>
                <a:gd name="connsiteX29" fmla="*/ 3336925 w 4797425"/>
                <a:gd name="connsiteY29" fmla="*/ 3295650 h 4483100"/>
                <a:gd name="connsiteX30" fmla="*/ 3336925 w 4797425"/>
                <a:gd name="connsiteY30" fmla="*/ 3048000 h 4483100"/>
                <a:gd name="connsiteX31" fmla="*/ 3470275 w 4797425"/>
                <a:gd name="connsiteY31" fmla="*/ 2857500 h 4483100"/>
                <a:gd name="connsiteX32" fmla="*/ 3527425 w 4797425"/>
                <a:gd name="connsiteY32" fmla="*/ 2495550 h 4483100"/>
                <a:gd name="connsiteX33" fmla="*/ 3717925 w 4797425"/>
                <a:gd name="connsiteY33" fmla="*/ 2362200 h 4483100"/>
                <a:gd name="connsiteX34" fmla="*/ 3908425 w 4797425"/>
                <a:gd name="connsiteY34" fmla="*/ 2000250 h 4483100"/>
                <a:gd name="connsiteX35" fmla="*/ 3911600 w 4797425"/>
                <a:gd name="connsiteY35" fmla="*/ 2197100 h 4483100"/>
                <a:gd name="connsiteX36" fmla="*/ 3965575 w 4797425"/>
                <a:gd name="connsiteY36" fmla="*/ 1695450 h 4483100"/>
                <a:gd name="connsiteX37" fmla="*/ 4060825 w 4797425"/>
                <a:gd name="connsiteY37" fmla="*/ 1581150 h 4483100"/>
                <a:gd name="connsiteX38" fmla="*/ 4251325 w 4797425"/>
                <a:gd name="connsiteY38" fmla="*/ 1085850 h 4483100"/>
                <a:gd name="connsiteX39" fmla="*/ 4632325 w 4797425"/>
                <a:gd name="connsiteY39" fmla="*/ 895350 h 4483100"/>
                <a:gd name="connsiteX40" fmla="*/ 4784725 w 4797425"/>
                <a:gd name="connsiteY40" fmla="*/ 628650 h 4483100"/>
                <a:gd name="connsiteX41" fmla="*/ 4708525 w 4797425"/>
                <a:gd name="connsiteY41" fmla="*/ 476250 h 4483100"/>
                <a:gd name="connsiteX42" fmla="*/ 4270375 w 4797425"/>
                <a:gd name="connsiteY42" fmla="*/ 285750 h 4483100"/>
                <a:gd name="connsiteX43" fmla="*/ 4003675 w 4797425"/>
                <a:gd name="connsiteY43" fmla="*/ 171450 h 4483100"/>
                <a:gd name="connsiteX44" fmla="*/ 3870325 w 4797425"/>
                <a:gd name="connsiteY44" fmla="*/ 0 h 4483100"/>
                <a:gd name="connsiteX45" fmla="*/ 3698875 w 4797425"/>
                <a:gd name="connsiteY45" fmla="*/ 171450 h 4483100"/>
                <a:gd name="connsiteX46" fmla="*/ 3260725 w 4797425"/>
                <a:gd name="connsiteY46" fmla="*/ 95250 h 4483100"/>
                <a:gd name="connsiteX0" fmla="*/ 3260725 w 4797425"/>
                <a:gd name="connsiteY0" fmla="*/ 95250 h 4483100"/>
                <a:gd name="connsiteX1" fmla="*/ 3127375 w 4797425"/>
                <a:gd name="connsiteY1" fmla="*/ 400050 h 4483100"/>
                <a:gd name="connsiteX2" fmla="*/ 3222625 w 4797425"/>
                <a:gd name="connsiteY2" fmla="*/ 742950 h 4483100"/>
                <a:gd name="connsiteX3" fmla="*/ 3222625 w 4797425"/>
                <a:gd name="connsiteY3" fmla="*/ 1143000 h 4483100"/>
                <a:gd name="connsiteX4" fmla="*/ 3146425 w 4797425"/>
                <a:gd name="connsiteY4" fmla="*/ 1543050 h 4483100"/>
                <a:gd name="connsiteX5" fmla="*/ 2460625 w 4797425"/>
                <a:gd name="connsiteY5" fmla="*/ 1619250 h 4483100"/>
                <a:gd name="connsiteX6" fmla="*/ 2060575 w 4797425"/>
                <a:gd name="connsiteY6" fmla="*/ 1771650 h 4483100"/>
                <a:gd name="connsiteX7" fmla="*/ 1698625 w 4797425"/>
                <a:gd name="connsiteY7" fmla="*/ 1981200 h 4483100"/>
                <a:gd name="connsiteX8" fmla="*/ 974725 w 4797425"/>
                <a:gd name="connsiteY8" fmla="*/ 1943100 h 4483100"/>
                <a:gd name="connsiteX9" fmla="*/ 631825 w 4797425"/>
                <a:gd name="connsiteY9" fmla="*/ 1885950 h 4483100"/>
                <a:gd name="connsiteX10" fmla="*/ 346075 w 4797425"/>
                <a:gd name="connsiteY10" fmla="*/ 1771650 h 4483100"/>
                <a:gd name="connsiteX11" fmla="*/ 155575 w 4797425"/>
                <a:gd name="connsiteY11" fmla="*/ 2000250 h 4483100"/>
                <a:gd name="connsiteX12" fmla="*/ 41275 w 4797425"/>
                <a:gd name="connsiteY12" fmla="*/ 2266950 h 4483100"/>
                <a:gd name="connsiteX13" fmla="*/ 403225 w 4797425"/>
                <a:gd name="connsiteY13" fmla="*/ 2571750 h 4483100"/>
                <a:gd name="connsiteX14" fmla="*/ 421178 w 4797425"/>
                <a:gd name="connsiteY14" fmla="*/ 2578100 h 4483100"/>
                <a:gd name="connsiteX15" fmla="*/ 460375 w 4797425"/>
                <a:gd name="connsiteY15" fmla="*/ 2914650 h 4483100"/>
                <a:gd name="connsiteX16" fmla="*/ 469900 w 4797425"/>
                <a:gd name="connsiteY16" fmla="*/ 2921000 h 4483100"/>
                <a:gd name="connsiteX17" fmla="*/ 384175 w 4797425"/>
                <a:gd name="connsiteY17" fmla="*/ 3067050 h 4483100"/>
                <a:gd name="connsiteX18" fmla="*/ 431800 w 4797425"/>
                <a:gd name="connsiteY18" fmla="*/ 3314700 h 4483100"/>
                <a:gd name="connsiteX19" fmla="*/ 552450 w 4797425"/>
                <a:gd name="connsiteY19" fmla="*/ 3587750 h 4483100"/>
                <a:gd name="connsiteX20" fmla="*/ 936625 w 4797425"/>
                <a:gd name="connsiteY20" fmla="*/ 3848100 h 4483100"/>
                <a:gd name="connsiteX21" fmla="*/ 1508125 w 4797425"/>
                <a:gd name="connsiteY21" fmla="*/ 3905250 h 4483100"/>
                <a:gd name="connsiteX22" fmla="*/ 2022475 w 4797425"/>
                <a:gd name="connsiteY22" fmla="*/ 4038600 h 4483100"/>
                <a:gd name="connsiteX23" fmla="*/ 2308225 w 4797425"/>
                <a:gd name="connsiteY23" fmla="*/ 4324350 h 4483100"/>
                <a:gd name="connsiteX24" fmla="*/ 2403475 w 4797425"/>
                <a:gd name="connsiteY24" fmla="*/ 4476750 h 4483100"/>
                <a:gd name="connsiteX25" fmla="*/ 2670175 w 4797425"/>
                <a:gd name="connsiteY25" fmla="*/ 4362450 h 4483100"/>
                <a:gd name="connsiteX26" fmla="*/ 3032125 w 4797425"/>
                <a:gd name="connsiteY26" fmla="*/ 4267200 h 4483100"/>
                <a:gd name="connsiteX27" fmla="*/ 2955925 w 4797425"/>
                <a:gd name="connsiteY27" fmla="*/ 3886200 h 4483100"/>
                <a:gd name="connsiteX28" fmla="*/ 3222625 w 4797425"/>
                <a:gd name="connsiteY28" fmla="*/ 3562350 h 4483100"/>
                <a:gd name="connsiteX29" fmla="*/ 3336925 w 4797425"/>
                <a:gd name="connsiteY29" fmla="*/ 3295650 h 4483100"/>
                <a:gd name="connsiteX30" fmla="*/ 3336925 w 4797425"/>
                <a:gd name="connsiteY30" fmla="*/ 3048000 h 4483100"/>
                <a:gd name="connsiteX31" fmla="*/ 3470275 w 4797425"/>
                <a:gd name="connsiteY31" fmla="*/ 2857500 h 4483100"/>
                <a:gd name="connsiteX32" fmla="*/ 3527425 w 4797425"/>
                <a:gd name="connsiteY32" fmla="*/ 2495550 h 4483100"/>
                <a:gd name="connsiteX33" fmla="*/ 3717925 w 4797425"/>
                <a:gd name="connsiteY33" fmla="*/ 2362200 h 4483100"/>
                <a:gd name="connsiteX34" fmla="*/ 3908425 w 4797425"/>
                <a:gd name="connsiteY34" fmla="*/ 2000250 h 4483100"/>
                <a:gd name="connsiteX35" fmla="*/ 3911600 w 4797425"/>
                <a:gd name="connsiteY35" fmla="*/ 2197100 h 4483100"/>
                <a:gd name="connsiteX36" fmla="*/ 3965575 w 4797425"/>
                <a:gd name="connsiteY36" fmla="*/ 1847850 h 4483100"/>
                <a:gd name="connsiteX37" fmla="*/ 4060825 w 4797425"/>
                <a:gd name="connsiteY37" fmla="*/ 1581150 h 4483100"/>
                <a:gd name="connsiteX38" fmla="*/ 4251325 w 4797425"/>
                <a:gd name="connsiteY38" fmla="*/ 1085850 h 4483100"/>
                <a:gd name="connsiteX39" fmla="*/ 4632325 w 4797425"/>
                <a:gd name="connsiteY39" fmla="*/ 895350 h 4483100"/>
                <a:gd name="connsiteX40" fmla="*/ 4784725 w 4797425"/>
                <a:gd name="connsiteY40" fmla="*/ 628650 h 4483100"/>
                <a:gd name="connsiteX41" fmla="*/ 4708525 w 4797425"/>
                <a:gd name="connsiteY41" fmla="*/ 476250 h 4483100"/>
                <a:gd name="connsiteX42" fmla="*/ 4270375 w 4797425"/>
                <a:gd name="connsiteY42" fmla="*/ 285750 h 4483100"/>
                <a:gd name="connsiteX43" fmla="*/ 4003675 w 4797425"/>
                <a:gd name="connsiteY43" fmla="*/ 171450 h 4483100"/>
                <a:gd name="connsiteX44" fmla="*/ 3870325 w 4797425"/>
                <a:gd name="connsiteY44" fmla="*/ 0 h 4483100"/>
                <a:gd name="connsiteX45" fmla="*/ 3698875 w 4797425"/>
                <a:gd name="connsiteY45" fmla="*/ 171450 h 4483100"/>
                <a:gd name="connsiteX46" fmla="*/ 3260725 w 4797425"/>
                <a:gd name="connsiteY46" fmla="*/ 95250 h 4483100"/>
                <a:gd name="connsiteX0" fmla="*/ 3260725 w 4797425"/>
                <a:gd name="connsiteY0" fmla="*/ 95250 h 4483100"/>
                <a:gd name="connsiteX1" fmla="*/ 3127375 w 4797425"/>
                <a:gd name="connsiteY1" fmla="*/ 400050 h 4483100"/>
                <a:gd name="connsiteX2" fmla="*/ 3222625 w 4797425"/>
                <a:gd name="connsiteY2" fmla="*/ 742950 h 4483100"/>
                <a:gd name="connsiteX3" fmla="*/ 3222625 w 4797425"/>
                <a:gd name="connsiteY3" fmla="*/ 1143000 h 4483100"/>
                <a:gd name="connsiteX4" fmla="*/ 3146425 w 4797425"/>
                <a:gd name="connsiteY4" fmla="*/ 1543050 h 4483100"/>
                <a:gd name="connsiteX5" fmla="*/ 2460625 w 4797425"/>
                <a:gd name="connsiteY5" fmla="*/ 1619250 h 4483100"/>
                <a:gd name="connsiteX6" fmla="*/ 2060575 w 4797425"/>
                <a:gd name="connsiteY6" fmla="*/ 1771650 h 4483100"/>
                <a:gd name="connsiteX7" fmla="*/ 1698625 w 4797425"/>
                <a:gd name="connsiteY7" fmla="*/ 1981200 h 4483100"/>
                <a:gd name="connsiteX8" fmla="*/ 974725 w 4797425"/>
                <a:gd name="connsiteY8" fmla="*/ 1943100 h 4483100"/>
                <a:gd name="connsiteX9" fmla="*/ 631825 w 4797425"/>
                <a:gd name="connsiteY9" fmla="*/ 1885950 h 4483100"/>
                <a:gd name="connsiteX10" fmla="*/ 346075 w 4797425"/>
                <a:gd name="connsiteY10" fmla="*/ 1771650 h 4483100"/>
                <a:gd name="connsiteX11" fmla="*/ 155575 w 4797425"/>
                <a:gd name="connsiteY11" fmla="*/ 2000250 h 4483100"/>
                <a:gd name="connsiteX12" fmla="*/ 41275 w 4797425"/>
                <a:gd name="connsiteY12" fmla="*/ 2266950 h 4483100"/>
                <a:gd name="connsiteX13" fmla="*/ 403225 w 4797425"/>
                <a:gd name="connsiteY13" fmla="*/ 2571750 h 4483100"/>
                <a:gd name="connsiteX14" fmla="*/ 421178 w 4797425"/>
                <a:gd name="connsiteY14" fmla="*/ 2578100 h 4483100"/>
                <a:gd name="connsiteX15" fmla="*/ 460375 w 4797425"/>
                <a:gd name="connsiteY15" fmla="*/ 2914650 h 4483100"/>
                <a:gd name="connsiteX16" fmla="*/ 469900 w 4797425"/>
                <a:gd name="connsiteY16" fmla="*/ 2921000 h 4483100"/>
                <a:gd name="connsiteX17" fmla="*/ 384175 w 4797425"/>
                <a:gd name="connsiteY17" fmla="*/ 3067050 h 4483100"/>
                <a:gd name="connsiteX18" fmla="*/ 431800 w 4797425"/>
                <a:gd name="connsiteY18" fmla="*/ 3314700 h 4483100"/>
                <a:gd name="connsiteX19" fmla="*/ 552450 w 4797425"/>
                <a:gd name="connsiteY19" fmla="*/ 3587750 h 4483100"/>
                <a:gd name="connsiteX20" fmla="*/ 936625 w 4797425"/>
                <a:gd name="connsiteY20" fmla="*/ 3848100 h 4483100"/>
                <a:gd name="connsiteX21" fmla="*/ 1508125 w 4797425"/>
                <a:gd name="connsiteY21" fmla="*/ 3905250 h 4483100"/>
                <a:gd name="connsiteX22" fmla="*/ 2022475 w 4797425"/>
                <a:gd name="connsiteY22" fmla="*/ 4038600 h 4483100"/>
                <a:gd name="connsiteX23" fmla="*/ 2308225 w 4797425"/>
                <a:gd name="connsiteY23" fmla="*/ 4324350 h 4483100"/>
                <a:gd name="connsiteX24" fmla="*/ 2403475 w 4797425"/>
                <a:gd name="connsiteY24" fmla="*/ 4476750 h 4483100"/>
                <a:gd name="connsiteX25" fmla="*/ 2670175 w 4797425"/>
                <a:gd name="connsiteY25" fmla="*/ 4362450 h 4483100"/>
                <a:gd name="connsiteX26" fmla="*/ 3032125 w 4797425"/>
                <a:gd name="connsiteY26" fmla="*/ 4267200 h 4483100"/>
                <a:gd name="connsiteX27" fmla="*/ 2955925 w 4797425"/>
                <a:gd name="connsiteY27" fmla="*/ 3886200 h 4483100"/>
                <a:gd name="connsiteX28" fmla="*/ 3222625 w 4797425"/>
                <a:gd name="connsiteY28" fmla="*/ 3562350 h 4483100"/>
                <a:gd name="connsiteX29" fmla="*/ 3336925 w 4797425"/>
                <a:gd name="connsiteY29" fmla="*/ 3295650 h 4483100"/>
                <a:gd name="connsiteX30" fmla="*/ 3336925 w 4797425"/>
                <a:gd name="connsiteY30" fmla="*/ 3048000 h 4483100"/>
                <a:gd name="connsiteX31" fmla="*/ 3470275 w 4797425"/>
                <a:gd name="connsiteY31" fmla="*/ 2857500 h 4483100"/>
                <a:gd name="connsiteX32" fmla="*/ 3527425 w 4797425"/>
                <a:gd name="connsiteY32" fmla="*/ 2495550 h 4483100"/>
                <a:gd name="connsiteX33" fmla="*/ 3717925 w 4797425"/>
                <a:gd name="connsiteY33" fmla="*/ 2362200 h 4483100"/>
                <a:gd name="connsiteX34" fmla="*/ 3908425 w 4797425"/>
                <a:gd name="connsiteY34" fmla="*/ 2000250 h 4483100"/>
                <a:gd name="connsiteX35" fmla="*/ 3965575 w 4797425"/>
                <a:gd name="connsiteY35" fmla="*/ 1847850 h 4483100"/>
                <a:gd name="connsiteX36" fmla="*/ 4060825 w 4797425"/>
                <a:gd name="connsiteY36" fmla="*/ 1581150 h 4483100"/>
                <a:gd name="connsiteX37" fmla="*/ 4251325 w 4797425"/>
                <a:gd name="connsiteY37" fmla="*/ 1085850 h 4483100"/>
                <a:gd name="connsiteX38" fmla="*/ 4632325 w 4797425"/>
                <a:gd name="connsiteY38" fmla="*/ 895350 h 4483100"/>
                <a:gd name="connsiteX39" fmla="*/ 4784725 w 4797425"/>
                <a:gd name="connsiteY39" fmla="*/ 628650 h 4483100"/>
                <a:gd name="connsiteX40" fmla="*/ 4708525 w 4797425"/>
                <a:gd name="connsiteY40" fmla="*/ 476250 h 4483100"/>
                <a:gd name="connsiteX41" fmla="*/ 4270375 w 4797425"/>
                <a:gd name="connsiteY41" fmla="*/ 285750 h 4483100"/>
                <a:gd name="connsiteX42" fmla="*/ 4003675 w 4797425"/>
                <a:gd name="connsiteY42" fmla="*/ 171450 h 4483100"/>
                <a:gd name="connsiteX43" fmla="*/ 3870325 w 4797425"/>
                <a:gd name="connsiteY43" fmla="*/ 0 h 4483100"/>
                <a:gd name="connsiteX44" fmla="*/ 3698875 w 4797425"/>
                <a:gd name="connsiteY44" fmla="*/ 171450 h 4483100"/>
                <a:gd name="connsiteX45" fmla="*/ 3260725 w 4797425"/>
                <a:gd name="connsiteY45" fmla="*/ 95250 h 4483100"/>
                <a:gd name="connsiteX0" fmla="*/ 3260725 w 4797425"/>
                <a:gd name="connsiteY0" fmla="*/ 95250 h 4483100"/>
                <a:gd name="connsiteX1" fmla="*/ 3127375 w 4797425"/>
                <a:gd name="connsiteY1" fmla="*/ 400050 h 4483100"/>
                <a:gd name="connsiteX2" fmla="*/ 3222625 w 4797425"/>
                <a:gd name="connsiteY2" fmla="*/ 742950 h 4483100"/>
                <a:gd name="connsiteX3" fmla="*/ 3222625 w 4797425"/>
                <a:gd name="connsiteY3" fmla="*/ 1143000 h 4483100"/>
                <a:gd name="connsiteX4" fmla="*/ 3146425 w 4797425"/>
                <a:gd name="connsiteY4" fmla="*/ 1543050 h 4483100"/>
                <a:gd name="connsiteX5" fmla="*/ 2460625 w 4797425"/>
                <a:gd name="connsiteY5" fmla="*/ 1619250 h 4483100"/>
                <a:gd name="connsiteX6" fmla="*/ 2060575 w 4797425"/>
                <a:gd name="connsiteY6" fmla="*/ 1771650 h 4483100"/>
                <a:gd name="connsiteX7" fmla="*/ 1698625 w 4797425"/>
                <a:gd name="connsiteY7" fmla="*/ 1981200 h 4483100"/>
                <a:gd name="connsiteX8" fmla="*/ 974725 w 4797425"/>
                <a:gd name="connsiteY8" fmla="*/ 1943100 h 4483100"/>
                <a:gd name="connsiteX9" fmla="*/ 631825 w 4797425"/>
                <a:gd name="connsiteY9" fmla="*/ 1885950 h 4483100"/>
                <a:gd name="connsiteX10" fmla="*/ 346075 w 4797425"/>
                <a:gd name="connsiteY10" fmla="*/ 1771650 h 4483100"/>
                <a:gd name="connsiteX11" fmla="*/ 155575 w 4797425"/>
                <a:gd name="connsiteY11" fmla="*/ 2000250 h 4483100"/>
                <a:gd name="connsiteX12" fmla="*/ 41275 w 4797425"/>
                <a:gd name="connsiteY12" fmla="*/ 2266950 h 4483100"/>
                <a:gd name="connsiteX13" fmla="*/ 403225 w 4797425"/>
                <a:gd name="connsiteY13" fmla="*/ 2571750 h 4483100"/>
                <a:gd name="connsiteX14" fmla="*/ 421178 w 4797425"/>
                <a:gd name="connsiteY14" fmla="*/ 2578100 h 4483100"/>
                <a:gd name="connsiteX15" fmla="*/ 460375 w 4797425"/>
                <a:gd name="connsiteY15" fmla="*/ 2914650 h 4483100"/>
                <a:gd name="connsiteX16" fmla="*/ 469900 w 4797425"/>
                <a:gd name="connsiteY16" fmla="*/ 2921000 h 4483100"/>
                <a:gd name="connsiteX17" fmla="*/ 384175 w 4797425"/>
                <a:gd name="connsiteY17" fmla="*/ 3067050 h 4483100"/>
                <a:gd name="connsiteX18" fmla="*/ 431800 w 4797425"/>
                <a:gd name="connsiteY18" fmla="*/ 3314700 h 4483100"/>
                <a:gd name="connsiteX19" fmla="*/ 552450 w 4797425"/>
                <a:gd name="connsiteY19" fmla="*/ 3587750 h 4483100"/>
                <a:gd name="connsiteX20" fmla="*/ 936625 w 4797425"/>
                <a:gd name="connsiteY20" fmla="*/ 3848100 h 4483100"/>
                <a:gd name="connsiteX21" fmla="*/ 1508125 w 4797425"/>
                <a:gd name="connsiteY21" fmla="*/ 3905250 h 4483100"/>
                <a:gd name="connsiteX22" fmla="*/ 2022475 w 4797425"/>
                <a:gd name="connsiteY22" fmla="*/ 4038600 h 4483100"/>
                <a:gd name="connsiteX23" fmla="*/ 2308225 w 4797425"/>
                <a:gd name="connsiteY23" fmla="*/ 4324350 h 4483100"/>
                <a:gd name="connsiteX24" fmla="*/ 2403475 w 4797425"/>
                <a:gd name="connsiteY24" fmla="*/ 4476750 h 4483100"/>
                <a:gd name="connsiteX25" fmla="*/ 2670175 w 4797425"/>
                <a:gd name="connsiteY25" fmla="*/ 4362450 h 4483100"/>
                <a:gd name="connsiteX26" fmla="*/ 3032125 w 4797425"/>
                <a:gd name="connsiteY26" fmla="*/ 4267200 h 4483100"/>
                <a:gd name="connsiteX27" fmla="*/ 2955925 w 4797425"/>
                <a:gd name="connsiteY27" fmla="*/ 3886200 h 4483100"/>
                <a:gd name="connsiteX28" fmla="*/ 3222625 w 4797425"/>
                <a:gd name="connsiteY28" fmla="*/ 3562350 h 4483100"/>
                <a:gd name="connsiteX29" fmla="*/ 3336925 w 4797425"/>
                <a:gd name="connsiteY29" fmla="*/ 3295650 h 4483100"/>
                <a:gd name="connsiteX30" fmla="*/ 3336925 w 4797425"/>
                <a:gd name="connsiteY30" fmla="*/ 3048000 h 4483100"/>
                <a:gd name="connsiteX31" fmla="*/ 3470275 w 4797425"/>
                <a:gd name="connsiteY31" fmla="*/ 2857500 h 4483100"/>
                <a:gd name="connsiteX32" fmla="*/ 3527425 w 4797425"/>
                <a:gd name="connsiteY32" fmla="*/ 2495550 h 4483100"/>
                <a:gd name="connsiteX33" fmla="*/ 3717925 w 4797425"/>
                <a:gd name="connsiteY33" fmla="*/ 2362200 h 4483100"/>
                <a:gd name="connsiteX34" fmla="*/ 3908425 w 4797425"/>
                <a:gd name="connsiteY34" fmla="*/ 2152650 h 4483100"/>
                <a:gd name="connsiteX35" fmla="*/ 3965575 w 4797425"/>
                <a:gd name="connsiteY35" fmla="*/ 1847850 h 4483100"/>
                <a:gd name="connsiteX36" fmla="*/ 4060825 w 4797425"/>
                <a:gd name="connsiteY36" fmla="*/ 1581150 h 4483100"/>
                <a:gd name="connsiteX37" fmla="*/ 4251325 w 4797425"/>
                <a:gd name="connsiteY37" fmla="*/ 1085850 h 4483100"/>
                <a:gd name="connsiteX38" fmla="*/ 4632325 w 4797425"/>
                <a:gd name="connsiteY38" fmla="*/ 895350 h 4483100"/>
                <a:gd name="connsiteX39" fmla="*/ 4784725 w 4797425"/>
                <a:gd name="connsiteY39" fmla="*/ 628650 h 4483100"/>
                <a:gd name="connsiteX40" fmla="*/ 4708525 w 4797425"/>
                <a:gd name="connsiteY40" fmla="*/ 476250 h 4483100"/>
                <a:gd name="connsiteX41" fmla="*/ 4270375 w 4797425"/>
                <a:gd name="connsiteY41" fmla="*/ 285750 h 4483100"/>
                <a:gd name="connsiteX42" fmla="*/ 4003675 w 4797425"/>
                <a:gd name="connsiteY42" fmla="*/ 171450 h 4483100"/>
                <a:gd name="connsiteX43" fmla="*/ 3870325 w 4797425"/>
                <a:gd name="connsiteY43" fmla="*/ 0 h 4483100"/>
                <a:gd name="connsiteX44" fmla="*/ 3698875 w 4797425"/>
                <a:gd name="connsiteY44" fmla="*/ 171450 h 4483100"/>
                <a:gd name="connsiteX45" fmla="*/ 3260725 w 4797425"/>
                <a:gd name="connsiteY45" fmla="*/ 95250 h 4483100"/>
                <a:gd name="connsiteX0" fmla="*/ 3260725 w 4797425"/>
                <a:gd name="connsiteY0" fmla="*/ 95250 h 4483100"/>
                <a:gd name="connsiteX1" fmla="*/ 3127375 w 4797425"/>
                <a:gd name="connsiteY1" fmla="*/ 400050 h 4483100"/>
                <a:gd name="connsiteX2" fmla="*/ 3222625 w 4797425"/>
                <a:gd name="connsiteY2" fmla="*/ 742950 h 4483100"/>
                <a:gd name="connsiteX3" fmla="*/ 3222625 w 4797425"/>
                <a:gd name="connsiteY3" fmla="*/ 1143000 h 4483100"/>
                <a:gd name="connsiteX4" fmla="*/ 3146425 w 4797425"/>
                <a:gd name="connsiteY4" fmla="*/ 1543050 h 4483100"/>
                <a:gd name="connsiteX5" fmla="*/ 2460625 w 4797425"/>
                <a:gd name="connsiteY5" fmla="*/ 1619250 h 4483100"/>
                <a:gd name="connsiteX6" fmla="*/ 2060575 w 4797425"/>
                <a:gd name="connsiteY6" fmla="*/ 1771650 h 4483100"/>
                <a:gd name="connsiteX7" fmla="*/ 1698625 w 4797425"/>
                <a:gd name="connsiteY7" fmla="*/ 1981200 h 4483100"/>
                <a:gd name="connsiteX8" fmla="*/ 974725 w 4797425"/>
                <a:gd name="connsiteY8" fmla="*/ 1943100 h 4483100"/>
                <a:gd name="connsiteX9" fmla="*/ 631825 w 4797425"/>
                <a:gd name="connsiteY9" fmla="*/ 1885950 h 4483100"/>
                <a:gd name="connsiteX10" fmla="*/ 346075 w 4797425"/>
                <a:gd name="connsiteY10" fmla="*/ 1771650 h 4483100"/>
                <a:gd name="connsiteX11" fmla="*/ 155575 w 4797425"/>
                <a:gd name="connsiteY11" fmla="*/ 2000250 h 4483100"/>
                <a:gd name="connsiteX12" fmla="*/ 41275 w 4797425"/>
                <a:gd name="connsiteY12" fmla="*/ 2266950 h 4483100"/>
                <a:gd name="connsiteX13" fmla="*/ 403225 w 4797425"/>
                <a:gd name="connsiteY13" fmla="*/ 2571750 h 4483100"/>
                <a:gd name="connsiteX14" fmla="*/ 421178 w 4797425"/>
                <a:gd name="connsiteY14" fmla="*/ 2578100 h 4483100"/>
                <a:gd name="connsiteX15" fmla="*/ 460375 w 4797425"/>
                <a:gd name="connsiteY15" fmla="*/ 2914650 h 4483100"/>
                <a:gd name="connsiteX16" fmla="*/ 469900 w 4797425"/>
                <a:gd name="connsiteY16" fmla="*/ 2921000 h 4483100"/>
                <a:gd name="connsiteX17" fmla="*/ 384175 w 4797425"/>
                <a:gd name="connsiteY17" fmla="*/ 3067050 h 4483100"/>
                <a:gd name="connsiteX18" fmla="*/ 431800 w 4797425"/>
                <a:gd name="connsiteY18" fmla="*/ 3314700 h 4483100"/>
                <a:gd name="connsiteX19" fmla="*/ 552450 w 4797425"/>
                <a:gd name="connsiteY19" fmla="*/ 3587750 h 4483100"/>
                <a:gd name="connsiteX20" fmla="*/ 936625 w 4797425"/>
                <a:gd name="connsiteY20" fmla="*/ 3848100 h 4483100"/>
                <a:gd name="connsiteX21" fmla="*/ 1508125 w 4797425"/>
                <a:gd name="connsiteY21" fmla="*/ 3905250 h 4483100"/>
                <a:gd name="connsiteX22" fmla="*/ 2022475 w 4797425"/>
                <a:gd name="connsiteY22" fmla="*/ 4038600 h 4483100"/>
                <a:gd name="connsiteX23" fmla="*/ 2308225 w 4797425"/>
                <a:gd name="connsiteY23" fmla="*/ 4324350 h 4483100"/>
                <a:gd name="connsiteX24" fmla="*/ 2403475 w 4797425"/>
                <a:gd name="connsiteY24" fmla="*/ 4476750 h 4483100"/>
                <a:gd name="connsiteX25" fmla="*/ 2670175 w 4797425"/>
                <a:gd name="connsiteY25" fmla="*/ 4362450 h 4483100"/>
                <a:gd name="connsiteX26" fmla="*/ 3032125 w 4797425"/>
                <a:gd name="connsiteY26" fmla="*/ 4267200 h 4483100"/>
                <a:gd name="connsiteX27" fmla="*/ 2955925 w 4797425"/>
                <a:gd name="connsiteY27" fmla="*/ 3886200 h 4483100"/>
                <a:gd name="connsiteX28" fmla="*/ 3222625 w 4797425"/>
                <a:gd name="connsiteY28" fmla="*/ 3562350 h 4483100"/>
                <a:gd name="connsiteX29" fmla="*/ 3336925 w 4797425"/>
                <a:gd name="connsiteY29" fmla="*/ 3295650 h 4483100"/>
                <a:gd name="connsiteX30" fmla="*/ 3470275 w 4797425"/>
                <a:gd name="connsiteY30" fmla="*/ 2857500 h 4483100"/>
                <a:gd name="connsiteX31" fmla="*/ 3527425 w 4797425"/>
                <a:gd name="connsiteY31" fmla="*/ 2495550 h 4483100"/>
                <a:gd name="connsiteX32" fmla="*/ 3717925 w 4797425"/>
                <a:gd name="connsiteY32" fmla="*/ 2362200 h 4483100"/>
                <a:gd name="connsiteX33" fmla="*/ 3908425 w 4797425"/>
                <a:gd name="connsiteY33" fmla="*/ 2152650 h 4483100"/>
                <a:gd name="connsiteX34" fmla="*/ 3965575 w 4797425"/>
                <a:gd name="connsiteY34" fmla="*/ 1847850 h 4483100"/>
                <a:gd name="connsiteX35" fmla="*/ 4060825 w 4797425"/>
                <a:gd name="connsiteY35" fmla="*/ 1581150 h 4483100"/>
                <a:gd name="connsiteX36" fmla="*/ 4251325 w 4797425"/>
                <a:gd name="connsiteY36" fmla="*/ 1085850 h 4483100"/>
                <a:gd name="connsiteX37" fmla="*/ 4632325 w 4797425"/>
                <a:gd name="connsiteY37" fmla="*/ 895350 h 4483100"/>
                <a:gd name="connsiteX38" fmla="*/ 4784725 w 4797425"/>
                <a:gd name="connsiteY38" fmla="*/ 628650 h 4483100"/>
                <a:gd name="connsiteX39" fmla="*/ 4708525 w 4797425"/>
                <a:gd name="connsiteY39" fmla="*/ 476250 h 4483100"/>
                <a:gd name="connsiteX40" fmla="*/ 4270375 w 4797425"/>
                <a:gd name="connsiteY40" fmla="*/ 285750 h 4483100"/>
                <a:gd name="connsiteX41" fmla="*/ 4003675 w 4797425"/>
                <a:gd name="connsiteY41" fmla="*/ 171450 h 4483100"/>
                <a:gd name="connsiteX42" fmla="*/ 3870325 w 4797425"/>
                <a:gd name="connsiteY42" fmla="*/ 0 h 4483100"/>
                <a:gd name="connsiteX43" fmla="*/ 3698875 w 4797425"/>
                <a:gd name="connsiteY43" fmla="*/ 171450 h 4483100"/>
                <a:gd name="connsiteX44" fmla="*/ 3260725 w 4797425"/>
                <a:gd name="connsiteY44" fmla="*/ 95250 h 448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97425" h="4483100">
                  <a:moveTo>
                    <a:pt x="3260725" y="95250"/>
                  </a:moveTo>
                  <a:cubicBezTo>
                    <a:pt x="3165475" y="133350"/>
                    <a:pt x="3133725" y="292100"/>
                    <a:pt x="3127375" y="400050"/>
                  </a:cubicBezTo>
                  <a:cubicBezTo>
                    <a:pt x="3121025" y="508000"/>
                    <a:pt x="3206750" y="619125"/>
                    <a:pt x="3222625" y="742950"/>
                  </a:cubicBezTo>
                  <a:cubicBezTo>
                    <a:pt x="3238500" y="866775"/>
                    <a:pt x="3235325" y="1009650"/>
                    <a:pt x="3222625" y="1143000"/>
                  </a:cubicBezTo>
                  <a:cubicBezTo>
                    <a:pt x="3209925" y="1276350"/>
                    <a:pt x="3273425" y="1463675"/>
                    <a:pt x="3146425" y="1543050"/>
                  </a:cubicBezTo>
                  <a:cubicBezTo>
                    <a:pt x="3019425" y="1622425"/>
                    <a:pt x="2641600" y="1581150"/>
                    <a:pt x="2460625" y="1619250"/>
                  </a:cubicBezTo>
                  <a:cubicBezTo>
                    <a:pt x="2279650" y="1657350"/>
                    <a:pt x="2187575" y="1711325"/>
                    <a:pt x="2060575" y="1771650"/>
                  </a:cubicBezTo>
                  <a:cubicBezTo>
                    <a:pt x="1933575" y="1831975"/>
                    <a:pt x="1879600" y="1952625"/>
                    <a:pt x="1698625" y="1981200"/>
                  </a:cubicBezTo>
                  <a:cubicBezTo>
                    <a:pt x="1517650" y="2009775"/>
                    <a:pt x="1152525" y="1958975"/>
                    <a:pt x="974725" y="1943100"/>
                  </a:cubicBezTo>
                  <a:cubicBezTo>
                    <a:pt x="796925" y="1927225"/>
                    <a:pt x="736600" y="1914525"/>
                    <a:pt x="631825" y="1885950"/>
                  </a:cubicBezTo>
                  <a:cubicBezTo>
                    <a:pt x="527050" y="1857375"/>
                    <a:pt x="425450" y="1752600"/>
                    <a:pt x="346075" y="1771650"/>
                  </a:cubicBezTo>
                  <a:cubicBezTo>
                    <a:pt x="266700" y="1790700"/>
                    <a:pt x="206375" y="1917700"/>
                    <a:pt x="155575" y="2000250"/>
                  </a:cubicBezTo>
                  <a:cubicBezTo>
                    <a:pt x="104775" y="2082800"/>
                    <a:pt x="0" y="2171700"/>
                    <a:pt x="41275" y="2266950"/>
                  </a:cubicBezTo>
                  <a:cubicBezTo>
                    <a:pt x="82550" y="2362200"/>
                    <a:pt x="339908" y="2519892"/>
                    <a:pt x="403225" y="2571750"/>
                  </a:cubicBezTo>
                  <a:cubicBezTo>
                    <a:pt x="466542" y="2623608"/>
                    <a:pt x="411653" y="2520950"/>
                    <a:pt x="421178" y="2578100"/>
                  </a:cubicBezTo>
                  <a:cubicBezTo>
                    <a:pt x="430703" y="2635250"/>
                    <a:pt x="452255" y="2857500"/>
                    <a:pt x="460375" y="2914650"/>
                  </a:cubicBezTo>
                  <a:cubicBezTo>
                    <a:pt x="468495" y="2971800"/>
                    <a:pt x="482600" y="2895600"/>
                    <a:pt x="469900" y="2921000"/>
                  </a:cubicBezTo>
                  <a:cubicBezTo>
                    <a:pt x="457200" y="2946400"/>
                    <a:pt x="390525" y="3001433"/>
                    <a:pt x="384175" y="3067050"/>
                  </a:cubicBezTo>
                  <a:cubicBezTo>
                    <a:pt x="377825" y="3132667"/>
                    <a:pt x="403754" y="3227917"/>
                    <a:pt x="431800" y="3314700"/>
                  </a:cubicBezTo>
                  <a:cubicBezTo>
                    <a:pt x="802746" y="3337983"/>
                    <a:pt x="468313" y="3498850"/>
                    <a:pt x="552450" y="3587750"/>
                  </a:cubicBezTo>
                  <a:cubicBezTo>
                    <a:pt x="636587" y="3676650"/>
                    <a:pt x="777346" y="3795183"/>
                    <a:pt x="936625" y="3848100"/>
                  </a:cubicBezTo>
                  <a:cubicBezTo>
                    <a:pt x="1095904" y="3901017"/>
                    <a:pt x="1327150" y="3873500"/>
                    <a:pt x="1508125" y="3905250"/>
                  </a:cubicBezTo>
                  <a:cubicBezTo>
                    <a:pt x="1689100" y="3937000"/>
                    <a:pt x="1889125" y="3968750"/>
                    <a:pt x="2022475" y="4038600"/>
                  </a:cubicBezTo>
                  <a:cubicBezTo>
                    <a:pt x="2155825" y="4108450"/>
                    <a:pt x="2244725" y="4251325"/>
                    <a:pt x="2308225" y="4324350"/>
                  </a:cubicBezTo>
                  <a:cubicBezTo>
                    <a:pt x="2371725" y="4397375"/>
                    <a:pt x="2343150" y="4470400"/>
                    <a:pt x="2403475" y="4476750"/>
                  </a:cubicBezTo>
                  <a:cubicBezTo>
                    <a:pt x="2463800" y="4483100"/>
                    <a:pt x="2565400" y="4397375"/>
                    <a:pt x="2670175" y="4362450"/>
                  </a:cubicBezTo>
                  <a:cubicBezTo>
                    <a:pt x="2774950" y="4327525"/>
                    <a:pt x="2984500" y="4346575"/>
                    <a:pt x="3032125" y="4267200"/>
                  </a:cubicBezTo>
                  <a:cubicBezTo>
                    <a:pt x="3079750" y="4187825"/>
                    <a:pt x="2924175" y="4003675"/>
                    <a:pt x="2955925" y="3886200"/>
                  </a:cubicBezTo>
                  <a:cubicBezTo>
                    <a:pt x="2987675" y="3768725"/>
                    <a:pt x="3159125" y="3660775"/>
                    <a:pt x="3222625" y="3562350"/>
                  </a:cubicBezTo>
                  <a:cubicBezTo>
                    <a:pt x="3286125" y="3463925"/>
                    <a:pt x="3295650" y="3413125"/>
                    <a:pt x="3336925" y="3295650"/>
                  </a:cubicBezTo>
                  <a:cubicBezTo>
                    <a:pt x="3378200" y="3178175"/>
                    <a:pt x="3438525" y="2990850"/>
                    <a:pt x="3470275" y="2857500"/>
                  </a:cubicBezTo>
                  <a:cubicBezTo>
                    <a:pt x="3502025" y="2724150"/>
                    <a:pt x="3486150" y="2578100"/>
                    <a:pt x="3527425" y="2495550"/>
                  </a:cubicBezTo>
                  <a:cubicBezTo>
                    <a:pt x="3568700" y="2413000"/>
                    <a:pt x="3654425" y="2419350"/>
                    <a:pt x="3717925" y="2362200"/>
                  </a:cubicBezTo>
                  <a:cubicBezTo>
                    <a:pt x="3781425" y="2305050"/>
                    <a:pt x="3867150" y="2238375"/>
                    <a:pt x="3908425" y="2152650"/>
                  </a:cubicBezTo>
                  <a:cubicBezTo>
                    <a:pt x="3949700" y="2066925"/>
                    <a:pt x="3940175" y="1917700"/>
                    <a:pt x="3965575" y="1847850"/>
                  </a:cubicBezTo>
                  <a:cubicBezTo>
                    <a:pt x="3990446" y="1745192"/>
                    <a:pt x="4013200" y="1682750"/>
                    <a:pt x="4060825" y="1581150"/>
                  </a:cubicBezTo>
                  <a:cubicBezTo>
                    <a:pt x="4215130" y="1723390"/>
                    <a:pt x="4156075" y="1200150"/>
                    <a:pt x="4251325" y="1085850"/>
                  </a:cubicBezTo>
                  <a:cubicBezTo>
                    <a:pt x="4346575" y="971550"/>
                    <a:pt x="4543425" y="971550"/>
                    <a:pt x="4632325" y="895350"/>
                  </a:cubicBezTo>
                  <a:cubicBezTo>
                    <a:pt x="4721225" y="819150"/>
                    <a:pt x="4772025" y="698500"/>
                    <a:pt x="4784725" y="628650"/>
                  </a:cubicBezTo>
                  <a:cubicBezTo>
                    <a:pt x="4797425" y="558800"/>
                    <a:pt x="4794250" y="533400"/>
                    <a:pt x="4708525" y="476250"/>
                  </a:cubicBezTo>
                  <a:cubicBezTo>
                    <a:pt x="4622800" y="419100"/>
                    <a:pt x="4270375" y="285750"/>
                    <a:pt x="4270375" y="285750"/>
                  </a:cubicBezTo>
                  <a:cubicBezTo>
                    <a:pt x="4152900" y="234950"/>
                    <a:pt x="4070350" y="219075"/>
                    <a:pt x="4003675" y="171450"/>
                  </a:cubicBezTo>
                  <a:cubicBezTo>
                    <a:pt x="3937000" y="123825"/>
                    <a:pt x="3921125" y="0"/>
                    <a:pt x="3870325" y="0"/>
                  </a:cubicBezTo>
                  <a:cubicBezTo>
                    <a:pt x="3819525" y="0"/>
                    <a:pt x="3800475" y="155575"/>
                    <a:pt x="3698875" y="171450"/>
                  </a:cubicBezTo>
                  <a:cubicBezTo>
                    <a:pt x="3597275" y="187325"/>
                    <a:pt x="3355975" y="57150"/>
                    <a:pt x="3260725" y="95250"/>
                  </a:cubicBezTo>
                  <a:close/>
                </a:path>
              </a:pathLst>
            </a:cu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rot="19852970">
              <a:off x="2748201" y="2102290"/>
              <a:ext cx="3336747" cy="1200329"/>
            </a:xfrm>
            <a:prstGeom prst="rect">
              <a:avLst/>
            </a:prstGeom>
            <a:noFill/>
            <a:scene3d>
              <a:camera prst="orthographicFront"/>
              <a:lightRig rig="threePt" dir="t">
                <a:rot lat="0" lon="0" rev="0"/>
              </a:lightRig>
            </a:scene3d>
          </p:spPr>
          <p:txBody>
            <a:bodyPr wrap="none" rtlCol="0">
              <a:prstTxWarp prst="textArchDown">
                <a:avLst/>
              </a:prstTxWarp>
              <a:spAutoFit/>
            </a:bodyPr>
            <a:lstStyle/>
            <a:p>
              <a:pPr algn="ctr"/>
              <a:r>
                <a:rPr lang="en-US" sz="3600" b="1" dirty="0"/>
                <a:t>pre 1763: </a:t>
              </a:r>
            </a:p>
            <a:p>
              <a:pPr algn="ctr"/>
              <a:r>
                <a:rPr lang="en-US" sz="3600" b="1" dirty="0"/>
                <a:t>French  Territory</a:t>
              </a:r>
            </a:p>
          </p:txBody>
        </p:sp>
      </p:grpSp>
      <p:sp>
        <p:nvSpPr>
          <p:cNvPr id="27" name="TextBox 26"/>
          <p:cNvSpPr txBox="1"/>
          <p:nvPr/>
        </p:nvSpPr>
        <p:spPr>
          <a:xfrm rot="20642703">
            <a:off x="1042930" y="2141127"/>
            <a:ext cx="5416868" cy="707886"/>
          </a:xfrm>
          <a:prstGeom prst="rect">
            <a:avLst/>
          </a:prstGeom>
          <a:solidFill>
            <a:srgbClr val="C89800"/>
          </a:solidFill>
        </p:spPr>
        <p:txBody>
          <a:bodyPr wrap="none" rtlCol="0">
            <a:spAutoFit/>
          </a:bodyPr>
          <a:lstStyle/>
          <a:p>
            <a:r>
              <a:rPr lang="en-US" sz="4000" b="1" dirty="0">
                <a:effectLst>
                  <a:outerShdw dist="50800" dir="7200000" algn="ctr" rotWithShape="0">
                    <a:schemeClr val="bg1"/>
                  </a:outerShdw>
                </a:effectLst>
                <a:latin typeface="Comic Sans MS" pitchFamily="66" charset="0"/>
              </a:rPr>
              <a:t>Want to learn more?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 calcmode="lin" valueType="num">
                                      <p:cBhvr>
                                        <p:cTn id="9" dur="1000" fill="hold"/>
                                        <p:tgtEl>
                                          <p:spTgt spid="16"/>
                                        </p:tgtEl>
                                        <p:attrNameLst>
                                          <p:attrName>style.rotation</p:attrName>
                                        </p:attrNameLst>
                                      </p:cBhvr>
                                      <p:tavLst>
                                        <p:tav tm="0">
                                          <p:val>
                                            <p:fltVal val="360"/>
                                          </p:val>
                                        </p:tav>
                                        <p:tav tm="100000">
                                          <p:val>
                                            <p:fltVal val="0"/>
                                          </p:val>
                                        </p:tav>
                                      </p:tavLst>
                                    </p:anim>
                                    <p:animEffect transition="in" filter="fade">
                                      <p:cBhvr>
                                        <p:cTn id="10" dur="10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1000"/>
                                        <p:tgtEl>
                                          <p:spTgt spid="1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0">
                                            <p:bg/>
                                          </p:spTgt>
                                        </p:tgtEl>
                                        <p:attrNameLst>
                                          <p:attrName>style.visibility</p:attrName>
                                        </p:attrNameLst>
                                      </p:cBhvr>
                                      <p:to>
                                        <p:strVal val="visible"/>
                                      </p:to>
                                    </p:set>
                                    <p:animEffect transition="in" filter="fade">
                                      <p:cBhvr>
                                        <p:cTn id="20" dur="1000"/>
                                        <p:tgtEl>
                                          <p:spTgt spid="20">
                                            <p:bg/>
                                          </p:spTgt>
                                        </p:tgtEl>
                                      </p:cBhvr>
                                    </p:animEffect>
                                  </p:childTnLst>
                                </p:cTn>
                              </p:par>
                              <p:par>
                                <p:cTn id="21" presetID="22" presetClass="entr" presetSubtype="8" fill="hold" nodeType="withEffect">
                                  <p:stCondLst>
                                    <p:cond delay="0"/>
                                  </p:stCondLst>
                                  <p:childTnLst>
                                    <p:set>
                                      <p:cBhvr>
                                        <p:cTn id="22" dur="1" fill="hold">
                                          <p:stCondLst>
                                            <p:cond delay="0"/>
                                          </p:stCondLst>
                                        </p:cTn>
                                        <p:tgtEl>
                                          <p:spTgt spid="20">
                                            <p:txEl>
                                              <p:pRg st="0" end="0"/>
                                            </p:txEl>
                                          </p:spTgt>
                                        </p:tgtEl>
                                        <p:attrNameLst>
                                          <p:attrName>style.visibility</p:attrName>
                                        </p:attrNameLst>
                                      </p:cBhvr>
                                      <p:to>
                                        <p:strVal val="visible"/>
                                      </p:to>
                                    </p:set>
                                    <p:animEffect transition="in" filter="wipe(left)">
                                      <p:cBhvr>
                                        <p:cTn id="23" dur="1000"/>
                                        <p:tgtEl>
                                          <p:spTgt spid="20">
                                            <p:txEl>
                                              <p:pRg st="0" end="0"/>
                                            </p:txEl>
                                          </p:spTgt>
                                        </p:tgtEl>
                                      </p:cBhvr>
                                    </p:animEffect>
                                  </p:childTnLst>
                                </p:cTn>
                              </p:par>
                            </p:childTnLst>
                          </p:cTn>
                        </p:par>
                        <p:par>
                          <p:cTn id="24" fill="hold">
                            <p:stCondLst>
                              <p:cond delay="1000"/>
                            </p:stCondLst>
                            <p:childTnLst>
                              <p:par>
                                <p:cTn id="25" presetID="22" presetClass="entr" presetSubtype="8" fill="hold" nodeType="afterEffect">
                                  <p:stCondLst>
                                    <p:cond delay="0"/>
                                  </p:stCondLst>
                                  <p:childTnLst>
                                    <p:set>
                                      <p:cBhvr>
                                        <p:cTn id="26" dur="1" fill="hold">
                                          <p:stCondLst>
                                            <p:cond delay="0"/>
                                          </p:stCondLst>
                                        </p:cTn>
                                        <p:tgtEl>
                                          <p:spTgt spid="20">
                                            <p:txEl>
                                              <p:pRg st="1" end="1"/>
                                            </p:txEl>
                                          </p:spTgt>
                                        </p:tgtEl>
                                        <p:attrNameLst>
                                          <p:attrName>style.visibility</p:attrName>
                                        </p:attrNameLst>
                                      </p:cBhvr>
                                      <p:to>
                                        <p:strVal val="visible"/>
                                      </p:to>
                                    </p:set>
                                    <p:animEffect transition="in" filter="wipe(left)">
                                      <p:cBhvr>
                                        <p:cTn id="27" dur="1000"/>
                                        <p:tgtEl>
                                          <p:spTgt spid="20">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grpId="1" nodeType="clickEffect">
                                  <p:stCondLst>
                                    <p:cond delay="0"/>
                                  </p:stCondLst>
                                  <p:childTnLst>
                                    <p:animEffect transition="out" filter="fade">
                                      <p:cBhvr>
                                        <p:cTn id="31" dur="1000"/>
                                        <p:tgtEl>
                                          <p:spTgt spid="20">
                                            <p:txEl>
                                              <p:pRg st="0" end="0"/>
                                            </p:txEl>
                                          </p:spTgt>
                                        </p:tgtEl>
                                      </p:cBhvr>
                                    </p:animEffect>
                                    <p:set>
                                      <p:cBhvr>
                                        <p:cTn id="32" dur="1" fill="hold">
                                          <p:stCondLst>
                                            <p:cond delay="999"/>
                                          </p:stCondLst>
                                        </p:cTn>
                                        <p:tgtEl>
                                          <p:spTgt spid="20">
                                            <p:txEl>
                                              <p:pRg st="0" end="0"/>
                                            </p:txEl>
                                          </p:spTgt>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1000"/>
                                        <p:tgtEl>
                                          <p:spTgt spid="20">
                                            <p:txEl>
                                              <p:pRg st="1" end="1"/>
                                            </p:txEl>
                                          </p:spTgt>
                                        </p:tgtEl>
                                      </p:cBhvr>
                                    </p:animEffect>
                                    <p:set>
                                      <p:cBhvr>
                                        <p:cTn id="35" dur="1" fill="hold">
                                          <p:stCondLst>
                                            <p:cond delay="999"/>
                                          </p:stCondLst>
                                        </p:cTn>
                                        <p:tgtEl>
                                          <p:spTgt spid="20">
                                            <p:txEl>
                                              <p:pRg st="1" end="1"/>
                                            </p:txEl>
                                          </p:spTgt>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1000"/>
                                        <p:tgtEl>
                                          <p:spTgt spid="20">
                                            <p:bg/>
                                          </p:spTgt>
                                        </p:tgtEl>
                                      </p:cBhvr>
                                    </p:animEffect>
                                    <p:set>
                                      <p:cBhvr>
                                        <p:cTn id="38" dur="1" fill="hold">
                                          <p:stCondLst>
                                            <p:cond delay="999"/>
                                          </p:stCondLst>
                                        </p:cTn>
                                        <p:tgtEl>
                                          <p:spTgt spid="20">
                                            <p:bg/>
                                          </p:spTgt>
                                        </p:tgtEl>
                                        <p:attrNameLst>
                                          <p:attrName>style.visibility</p:attrName>
                                        </p:attrNameLst>
                                      </p:cBhvr>
                                      <p:to>
                                        <p:strVal val="hidden"/>
                                      </p:to>
                                    </p:set>
                                  </p:childTnLst>
                                </p:cTn>
                              </p:par>
                            </p:childTnLst>
                          </p:cTn>
                        </p:par>
                        <p:par>
                          <p:cTn id="39" fill="hold">
                            <p:stCondLst>
                              <p:cond delay="1000"/>
                            </p:stCondLst>
                            <p:childTnLst>
                              <p:par>
                                <p:cTn id="40" presetID="10" presetClass="entr" presetSubtype="0" fill="hold"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2000"/>
                                        <p:tgtEl>
                                          <p:spTgt spid="21"/>
                                        </p:tgtEl>
                                      </p:cBhvr>
                                    </p:animEffect>
                                  </p:childTnLst>
                                </p:cTn>
                              </p:par>
                              <p:par>
                                <p:cTn id="43" presetID="9" presetClass="emph" presetSubtype="0" nodeType="withEffect">
                                  <p:stCondLst>
                                    <p:cond delay="500"/>
                                  </p:stCondLst>
                                  <p:childTnLst>
                                    <p:set>
                                      <p:cBhvr rctx="PPT">
                                        <p:cTn id="44" dur="indefinite"/>
                                        <p:tgtEl>
                                          <p:spTgt spid="1026"/>
                                        </p:tgtEl>
                                        <p:attrNameLst>
                                          <p:attrName>style.opacity</p:attrName>
                                        </p:attrNameLst>
                                      </p:cBhvr>
                                      <p:to>
                                        <p:strVal val="0.6"/>
                                      </p:to>
                                    </p:set>
                                    <p:animEffect filter="image" prLst="opacity: 0.6">
                                      <p:cBhvr rctx="IE">
                                        <p:cTn id="45" dur="indefinite"/>
                                        <p:tgtEl>
                                          <p:spTgt spid="1026"/>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xit" presetSubtype="37" fill="hold" nodeType="clickEffect">
                                  <p:stCondLst>
                                    <p:cond delay="0"/>
                                  </p:stCondLst>
                                  <p:childTnLst>
                                    <p:animEffect transition="out" filter="barn(outVertical)">
                                      <p:cBhvr>
                                        <p:cTn id="49" dur="1000"/>
                                        <p:tgtEl>
                                          <p:spTgt spid="21"/>
                                        </p:tgtEl>
                                      </p:cBhvr>
                                    </p:animEffect>
                                    <p:set>
                                      <p:cBhvr>
                                        <p:cTn id="50" dur="1" fill="hold">
                                          <p:stCondLst>
                                            <p:cond delay="999"/>
                                          </p:stCondLst>
                                        </p:cTn>
                                        <p:tgtEl>
                                          <p:spTgt spid="21"/>
                                        </p:tgtEl>
                                        <p:attrNameLst>
                                          <p:attrName>style.visibility</p:attrName>
                                        </p:attrNameLst>
                                      </p:cBhvr>
                                      <p:to>
                                        <p:strVal val="hidden"/>
                                      </p:to>
                                    </p:set>
                                  </p:childTnLst>
                                </p:cTn>
                              </p:par>
                              <p:par>
                                <p:cTn id="51" presetID="10" presetClass="exit" presetSubtype="0" fill="hold" nodeType="withEffect">
                                  <p:stCondLst>
                                    <p:cond delay="0"/>
                                  </p:stCondLst>
                                  <p:childTnLst>
                                    <p:animEffect transition="out" filter="fade">
                                      <p:cBhvr>
                                        <p:cTn id="52" dur="1000"/>
                                        <p:tgtEl>
                                          <p:spTgt spid="17"/>
                                        </p:tgtEl>
                                      </p:cBhvr>
                                    </p:animEffect>
                                    <p:set>
                                      <p:cBhvr>
                                        <p:cTn id="53" dur="1" fill="hold">
                                          <p:stCondLst>
                                            <p:cond delay="999"/>
                                          </p:stCondLst>
                                        </p:cTn>
                                        <p:tgtEl>
                                          <p:spTgt spid="17"/>
                                        </p:tgtEl>
                                        <p:attrNameLst>
                                          <p:attrName>style.visibility</p:attrName>
                                        </p:attrNameLst>
                                      </p:cBhvr>
                                      <p:to>
                                        <p:strVal val="hidden"/>
                                      </p:to>
                                    </p:set>
                                  </p:childTnLst>
                                </p:cTn>
                              </p:par>
                              <p:par>
                                <p:cTn id="54" presetID="9" presetClass="emph" presetSubtype="0" nodeType="withEffect">
                                  <p:stCondLst>
                                    <p:cond delay="500"/>
                                  </p:stCondLst>
                                  <p:childTnLst>
                                    <p:set>
                                      <p:cBhvr rctx="PPT">
                                        <p:cTn id="55" dur="indefinite"/>
                                        <p:tgtEl>
                                          <p:spTgt spid="1026"/>
                                        </p:tgtEl>
                                        <p:attrNameLst>
                                          <p:attrName>style.opacity</p:attrName>
                                        </p:attrNameLst>
                                      </p:cBhvr>
                                      <p:to>
                                        <p:strVal val="1"/>
                                      </p:to>
                                    </p:set>
                                    <p:animEffect filter="image" prLst="opacity: 1">
                                      <p:cBhvr rctx="IE">
                                        <p:cTn id="56" dur="indefinite"/>
                                        <p:tgtEl>
                                          <p:spTgt spid="1026"/>
                                        </p:tgtEl>
                                      </p:cBhvr>
                                    </p:animEffect>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wipe(down)">
                                      <p:cBhvr>
                                        <p:cTn id="61" dur="290">
                                          <p:stCondLst>
                                            <p:cond delay="0"/>
                                          </p:stCondLst>
                                        </p:cTn>
                                        <p:tgtEl>
                                          <p:spTgt spid="15"/>
                                        </p:tgtEl>
                                      </p:cBhvr>
                                    </p:animEffect>
                                    <p:anim calcmode="lin" valueType="num">
                                      <p:cBhvr>
                                        <p:cTn id="62" dur="911"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63" dur="332"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64" dur="332" tmFilter="0, 0; 0.125,0.2665; 0.25,0.4; 0.375,0.465; 0.5,0.5;  0.625,0.535; 0.75,0.6; 0.875,0.7335; 1,1">
                                          <p:stCondLst>
                                            <p:cond delay="332"/>
                                          </p:stCondLst>
                                        </p:cTn>
                                        <p:tgtEl>
                                          <p:spTgt spid="15"/>
                                        </p:tgtEl>
                                        <p:attrNameLst>
                                          <p:attrName>ppt_y</p:attrName>
                                        </p:attrNameLst>
                                      </p:cBhvr>
                                      <p:tavLst>
                                        <p:tav tm="0" fmla="#ppt_y-sin(pi*$)/9">
                                          <p:val>
                                            <p:fltVal val="0"/>
                                          </p:val>
                                        </p:tav>
                                        <p:tav tm="100000">
                                          <p:val>
                                            <p:fltVal val="1"/>
                                          </p:val>
                                        </p:tav>
                                      </p:tavLst>
                                    </p:anim>
                                    <p:anim calcmode="lin" valueType="num">
                                      <p:cBhvr>
                                        <p:cTn id="65" dur="166" tmFilter="0, 0; 0.125,0.2665; 0.25,0.4; 0.375,0.465; 0.5,0.5;  0.625,0.535; 0.75,0.6; 0.875,0.7335; 1,1">
                                          <p:stCondLst>
                                            <p:cond delay="662"/>
                                          </p:stCondLst>
                                        </p:cTn>
                                        <p:tgtEl>
                                          <p:spTgt spid="15"/>
                                        </p:tgtEl>
                                        <p:attrNameLst>
                                          <p:attrName>ppt_y</p:attrName>
                                        </p:attrNameLst>
                                      </p:cBhvr>
                                      <p:tavLst>
                                        <p:tav tm="0" fmla="#ppt_y-sin(pi*$)/27">
                                          <p:val>
                                            <p:fltVal val="0"/>
                                          </p:val>
                                        </p:tav>
                                        <p:tav tm="100000">
                                          <p:val>
                                            <p:fltVal val="1"/>
                                          </p:val>
                                        </p:tav>
                                      </p:tavLst>
                                    </p:anim>
                                    <p:anim calcmode="lin" valueType="num">
                                      <p:cBhvr>
                                        <p:cTn id="66" dur="82" tmFilter="0, 0; 0.125,0.2665; 0.25,0.4; 0.375,0.465; 0.5,0.5;  0.625,0.535; 0.75,0.6; 0.875,0.7335; 1,1">
                                          <p:stCondLst>
                                            <p:cond delay="828"/>
                                          </p:stCondLst>
                                        </p:cTn>
                                        <p:tgtEl>
                                          <p:spTgt spid="15"/>
                                        </p:tgtEl>
                                        <p:attrNameLst>
                                          <p:attrName>ppt_y</p:attrName>
                                        </p:attrNameLst>
                                      </p:cBhvr>
                                      <p:tavLst>
                                        <p:tav tm="0" fmla="#ppt_y-sin(pi*$)/81">
                                          <p:val>
                                            <p:fltVal val="0"/>
                                          </p:val>
                                        </p:tav>
                                        <p:tav tm="100000">
                                          <p:val>
                                            <p:fltVal val="1"/>
                                          </p:val>
                                        </p:tav>
                                      </p:tavLst>
                                    </p:anim>
                                    <p:animScale>
                                      <p:cBhvr>
                                        <p:cTn id="67" dur="13">
                                          <p:stCondLst>
                                            <p:cond delay="325"/>
                                          </p:stCondLst>
                                        </p:cTn>
                                        <p:tgtEl>
                                          <p:spTgt spid="15"/>
                                        </p:tgtEl>
                                      </p:cBhvr>
                                      <p:to x="100000" y="60000"/>
                                    </p:animScale>
                                    <p:animScale>
                                      <p:cBhvr>
                                        <p:cTn id="68" dur="83" decel="50000">
                                          <p:stCondLst>
                                            <p:cond delay="338"/>
                                          </p:stCondLst>
                                        </p:cTn>
                                        <p:tgtEl>
                                          <p:spTgt spid="15"/>
                                        </p:tgtEl>
                                      </p:cBhvr>
                                      <p:to x="100000" y="100000"/>
                                    </p:animScale>
                                    <p:animScale>
                                      <p:cBhvr>
                                        <p:cTn id="69" dur="13">
                                          <p:stCondLst>
                                            <p:cond delay="656"/>
                                          </p:stCondLst>
                                        </p:cTn>
                                        <p:tgtEl>
                                          <p:spTgt spid="15"/>
                                        </p:tgtEl>
                                      </p:cBhvr>
                                      <p:to x="100000" y="80000"/>
                                    </p:animScale>
                                    <p:animScale>
                                      <p:cBhvr>
                                        <p:cTn id="70" dur="83" decel="50000">
                                          <p:stCondLst>
                                            <p:cond delay="669"/>
                                          </p:stCondLst>
                                        </p:cTn>
                                        <p:tgtEl>
                                          <p:spTgt spid="15"/>
                                        </p:tgtEl>
                                      </p:cBhvr>
                                      <p:to x="100000" y="100000"/>
                                    </p:animScale>
                                    <p:animScale>
                                      <p:cBhvr>
                                        <p:cTn id="71" dur="13">
                                          <p:stCondLst>
                                            <p:cond delay="821"/>
                                          </p:stCondLst>
                                        </p:cTn>
                                        <p:tgtEl>
                                          <p:spTgt spid="15"/>
                                        </p:tgtEl>
                                      </p:cBhvr>
                                      <p:to x="100000" y="90000"/>
                                    </p:animScale>
                                    <p:animScale>
                                      <p:cBhvr>
                                        <p:cTn id="72" dur="83" decel="50000">
                                          <p:stCondLst>
                                            <p:cond delay="834"/>
                                          </p:stCondLst>
                                        </p:cTn>
                                        <p:tgtEl>
                                          <p:spTgt spid="15"/>
                                        </p:tgtEl>
                                      </p:cBhvr>
                                      <p:to x="100000" y="100000"/>
                                    </p:animScale>
                                    <p:animScale>
                                      <p:cBhvr>
                                        <p:cTn id="73" dur="13">
                                          <p:stCondLst>
                                            <p:cond delay="904"/>
                                          </p:stCondLst>
                                        </p:cTn>
                                        <p:tgtEl>
                                          <p:spTgt spid="15"/>
                                        </p:tgtEl>
                                      </p:cBhvr>
                                      <p:to x="100000" y="95000"/>
                                    </p:animScale>
                                    <p:animScale>
                                      <p:cBhvr>
                                        <p:cTn id="74" dur="83" decel="50000">
                                          <p:stCondLst>
                                            <p:cond delay="917"/>
                                          </p:stCondLst>
                                        </p:cTn>
                                        <p:tgtEl>
                                          <p:spTgt spid="15"/>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34" presetClass="entr" presetSubtype="0" fill="hold" nodeType="clickEffect">
                                  <p:stCondLst>
                                    <p:cond delay="0"/>
                                  </p:stCondLst>
                                  <p:childTnLst>
                                    <p:set>
                                      <p:cBhvr>
                                        <p:cTn id="78" dur="1" fill="hold">
                                          <p:stCondLst>
                                            <p:cond delay="0"/>
                                          </p:stCondLst>
                                        </p:cTn>
                                        <p:tgtEl>
                                          <p:spTgt spid="14"/>
                                        </p:tgtEl>
                                        <p:attrNameLst>
                                          <p:attrName>style.visibility</p:attrName>
                                        </p:attrNameLst>
                                      </p:cBhvr>
                                      <p:to>
                                        <p:strVal val="visible"/>
                                      </p:to>
                                    </p:set>
                                    <p:anim from="(-#ppt_w/2)" to="(#ppt_x)" calcmode="lin" valueType="num">
                                      <p:cBhvr>
                                        <p:cTn id="79" dur="600" fill="hold">
                                          <p:stCondLst>
                                            <p:cond delay="0"/>
                                          </p:stCondLst>
                                        </p:cTn>
                                        <p:tgtEl>
                                          <p:spTgt spid="14"/>
                                        </p:tgtEl>
                                        <p:attrNameLst>
                                          <p:attrName>ppt_x</p:attrName>
                                        </p:attrNameLst>
                                      </p:cBhvr>
                                    </p:anim>
                                    <p:anim from="0" to="-1.0" calcmode="lin" valueType="num">
                                      <p:cBhvr>
                                        <p:cTn id="80" dur="200" decel="50000" autoRev="1" fill="hold">
                                          <p:stCondLst>
                                            <p:cond delay="600"/>
                                          </p:stCondLst>
                                        </p:cTn>
                                        <p:tgtEl>
                                          <p:spTgt spid="14"/>
                                        </p:tgtEl>
                                        <p:attrNameLst>
                                          <p:attrName>xshear</p:attrName>
                                        </p:attrNameLst>
                                      </p:cBhvr>
                                    </p:anim>
                                    <p:animScale>
                                      <p:cBhvr>
                                        <p:cTn id="81" dur="200" decel="100000" autoRev="1" fill="hold">
                                          <p:stCondLst>
                                            <p:cond delay="600"/>
                                          </p:stCondLst>
                                        </p:cTn>
                                        <p:tgtEl>
                                          <p:spTgt spid="14"/>
                                        </p:tgtEl>
                                      </p:cBhvr>
                                      <p:from x="100000" y="100000"/>
                                      <p:to x="80000" y="100000"/>
                                    </p:animScale>
                                    <p:anim by="(#ppt_h/3+#ppt_w*0.1)" calcmode="lin" valueType="num">
                                      <p:cBhvr additive="sum">
                                        <p:cTn id="82" dur="200" decel="100000" autoRev="1" fill="hold">
                                          <p:stCondLst>
                                            <p:cond delay="600"/>
                                          </p:stCondLst>
                                        </p:cTn>
                                        <p:tgtEl>
                                          <p:spTgt spid="14"/>
                                        </p:tgtEl>
                                        <p:attrNameLst>
                                          <p:attrName>ppt_x</p:attrName>
                                        </p:attrNameLst>
                                      </p:cBhvr>
                                    </p:anim>
                                  </p:childTnLst>
                                </p:cTn>
                              </p:par>
                            </p:childTnLst>
                          </p:cTn>
                        </p:par>
                      </p:childTnLst>
                    </p:cTn>
                  </p:par>
                  <p:par>
                    <p:cTn id="83" fill="hold">
                      <p:stCondLst>
                        <p:cond delay="indefinite"/>
                      </p:stCondLst>
                      <p:childTnLst>
                        <p:par>
                          <p:cTn id="84" fill="hold">
                            <p:stCondLst>
                              <p:cond delay="0"/>
                            </p:stCondLst>
                            <p:childTnLst>
                              <p:par>
                                <p:cTn id="85" presetID="34" presetClass="entr" presetSubtype="0" fill="hold" nodeType="clickEffect">
                                  <p:stCondLst>
                                    <p:cond delay="0"/>
                                  </p:stCondLst>
                                  <p:childTnLst>
                                    <p:set>
                                      <p:cBhvr>
                                        <p:cTn id="86" dur="1" fill="hold">
                                          <p:stCondLst>
                                            <p:cond delay="0"/>
                                          </p:stCondLst>
                                        </p:cTn>
                                        <p:tgtEl>
                                          <p:spTgt spid="7"/>
                                        </p:tgtEl>
                                        <p:attrNameLst>
                                          <p:attrName>style.visibility</p:attrName>
                                        </p:attrNameLst>
                                      </p:cBhvr>
                                      <p:to>
                                        <p:strVal val="visible"/>
                                      </p:to>
                                    </p:set>
                                    <p:anim from="(-#ppt_w/2)" to="(#ppt_x)" calcmode="lin" valueType="num">
                                      <p:cBhvr>
                                        <p:cTn id="87" dur="600" fill="hold">
                                          <p:stCondLst>
                                            <p:cond delay="0"/>
                                          </p:stCondLst>
                                        </p:cTn>
                                        <p:tgtEl>
                                          <p:spTgt spid="7"/>
                                        </p:tgtEl>
                                        <p:attrNameLst>
                                          <p:attrName>ppt_x</p:attrName>
                                        </p:attrNameLst>
                                      </p:cBhvr>
                                    </p:anim>
                                    <p:anim from="0" to="-1.0" calcmode="lin" valueType="num">
                                      <p:cBhvr>
                                        <p:cTn id="88" dur="200" decel="50000" autoRev="1" fill="hold">
                                          <p:stCondLst>
                                            <p:cond delay="600"/>
                                          </p:stCondLst>
                                        </p:cTn>
                                        <p:tgtEl>
                                          <p:spTgt spid="7"/>
                                        </p:tgtEl>
                                        <p:attrNameLst>
                                          <p:attrName>xshear</p:attrName>
                                        </p:attrNameLst>
                                      </p:cBhvr>
                                    </p:anim>
                                    <p:animScale>
                                      <p:cBhvr>
                                        <p:cTn id="89" dur="200" decel="100000" autoRev="1" fill="hold">
                                          <p:stCondLst>
                                            <p:cond delay="600"/>
                                          </p:stCondLst>
                                        </p:cTn>
                                        <p:tgtEl>
                                          <p:spTgt spid="7"/>
                                        </p:tgtEl>
                                      </p:cBhvr>
                                      <p:from x="100000" y="100000"/>
                                      <p:to x="80000" y="100000"/>
                                    </p:animScale>
                                    <p:anim by="(#ppt_h/3+#ppt_w*0.1)" calcmode="lin" valueType="num">
                                      <p:cBhvr additive="sum">
                                        <p:cTn id="90" dur="200" decel="100000" autoRev="1" fill="hold">
                                          <p:stCondLst>
                                            <p:cond delay="600"/>
                                          </p:stCondLst>
                                        </p:cTn>
                                        <p:tgtEl>
                                          <p:spTgt spid="7"/>
                                        </p:tgtEl>
                                        <p:attrNameLst>
                                          <p:attrName>ppt_x</p:attrName>
                                        </p:attrNameLst>
                                      </p:cBhvr>
                                    </p:anim>
                                  </p:childTnLst>
                                </p:cTn>
                              </p:par>
                            </p:childTnLst>
                          </p:cTn>
                        </p:par>
                      </p:childTnLst>
                    </p:cTn>
                  </p:par>
                  <p:par>
                    <p:cTn id="91" fill="hold">
                      <p:stCondLst>
                        <p:cond delay="indefinite"/>
                      </p:stCondLst>
                      <p:childTnLst>
                        <p:par>
                          <p:cTn id="92" fill="hold">
                            <p:stCondLst>
                              <p:cond delay="0"/>
                            </p:stCondLst>
                            <p:childTnLst>
                              <p:par>
                                <p:cTn id="93" presetID="53" presetClass="entr" presetSubtype="0" fill="hold" grpId="0" nodeType="click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p:cTn id="95" dur="1000" fill="hold"/>
                                        <p:tgtEl>
                                          <p:spTgt spid="27"/>
                                        </p:tgtEl>
                                        <p:attrNameLst>
                                          <p:attrName>ppt_w</p:attrName>
                                        </p:attrNameLst>
                                      </p:cBhvr>
                                      <p:tavLst>
                                        <p:tav tm="0">
                                          <p:val>
                                            <p:fltVal val="0"/>
                                          </p:val>
                                        </p:tav>
                                        <p:tav tm="100000">
                                          <p:val>
                                            <p:strVal val="#ppt_w"/>
                                          </p:val>
                                        </p:tav>
                                      </p:tavLst>
                                    </p:anim>
                                    <p:anim calcmode="lin" valueType="num">
                                      <p:cBhvr>
                                        <p:cTn id="96" dur="1000" fill="hold"/>
                                        <p:tgtEl>
                                          <p:spTgt spid="27"/>
                                        </p:tgtEl>
                                        <p:attrNameLst>
                                          <p:attrName>ppt_h</p:attrName>
                                        </p:attrNameLst>
                                      </p:cBhvr>
                                      <p:tavLst>
                                        <p:tav tm="0">
                                          <p:val>
                                            <p:fltVal val="0"/>
                                          </p:val>
                                        </p:tav>
                                        <p:tav tm="100000">
                                          <p:val>
                                            <p:strVal val="#ppt_h"/>
                                          </p:val>
                                        </p:tav>
                                      </p:tavLst>
                                    </p:anim>
                                    <p:animEffect transition="in" filter="fade">
                                      <p:cBhvr>
                                        <p:cTn id="97"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0" grpId="0" uiExpand="1" build="allAtOnce" animBg="1"/>
      <p:bldP spid="20" grpId="1" build="allAtOnce" animBg="1"/>
      <p:bldP spid="27"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3388280"/>
          </a:xfrm>
          <a:prstGeom prst="rect">
            <a:avLst/>
          </a:prstGeom>
        </p:spPr>
        <p:txBody>
          <a:bodyPr wrap="square">
            <a:spAutoFit/>
          </a:bodyPr>
          <a:lstStyle/>
          <a:p>
            <a:r>
              <a:rPr lang="en-US" dirty="0">
                <a:hlinkClick r:id="rId2"/>
              </a:rPr>
              <a:t>https://en.wikipedia.org/wiki/American_Fur_Company</a:t>
            </a:r>
            <a:endParaRPr lang="en-US" dirty="0"/>
          </a:p>
          <a:p>
            <a:r>
              <a:rPr lang="en-US" dirty="0"/>
              <a:t>	The </a:t>
            </a:r>
            <a:r>
              <a:rPr lang="en-US" b="1" dirty="0"/>
              <a:t>American Fur Company</a:t>
            </a:r>
            <a:r>
              <a:rPr lang="en-US" dirty="0"/>
              <a:t> (AFC) was founded in 1808, by John Jacob Astor, a German immigrant to the United States. During the 18th century, furs had become a major commodity in Europe, and North America became a major supplier. Several British companies, most notably the North West Company and the Hudson's Bay Company, were eventual competitors against Astor and capitalized on the lucrative trade in furs. Astor capitalized on anti-British sentiments and his commercial strategies to become one of the first trusts in American business and a major competitor to the British commercial dominance in North American fur trade. Expanding into many former British fur-trapping regions and trade routes, the company grew to monopolize the fur trade in the United States by 1830, and became one of the largest and wealthiest businesses in the country.</a:t>
            </a:r>
          </a:p>
          <a:p>
            <a:r>
              <a:rPr lang="en-US" dirty="0"/>
              <a:t>	Astor planned for several companies to function across the Great Lakes, the Great Plains and the Oregon Country to gain control of the North American fur trade. Comparatively inexpensive manufactured goods were to be shipped to commercial stations for trade with various Indigenous nations for fur pelts. The sizable number of furs collected were then be brought to the port of Guangzhou, as pelts were in high demand in the Qing Empire. Chinese products were in turn be purchased for resale throughout Europe and the United States. A beneficial agreement with the Russian-American Company was also planned through the regular supply of provisions for posts in Russian America. This was planned in part to prevent the rival Montreal based North West Company (NWC) to gain a presence along the Pacific Coast, a prospect neither Russian colonial authorities or Astor favored.</a:t>
            </a:r>
          </a:p>
          <a:p>
            <a:r>
              <a:rPr lang="en-US" dirty="0"/>
              <a:t>	Following the War of 1812, the United States passed a law excluding foreign traders from operating on U.S. territory. This freed the American Fur Company from having to compete with the Canadian and British companies, particularly along the borders around the Great Lakes and in the West. The AFC competed fiercely among American companies to establish a monopoly in the Great Lakes region and the Midwest. In the 1820s the AFC expanded its monopoly into the Great Plains and the Rocky Mountains, dominating the fur trade in what became Montana by the mid-1830s. To achieve control of the industry, the company bought out or beat out many smaller competitors, like the Rocky Mountain Fur Company.</a:t>
            </a:r>
          </a:p>
          <a:p>
            <a:r>
              <a:rPr lang="en-US" dirty="0"/>
              <a:t>	By 1830, the AFC had nearly complete control of the fur trade in the United States. The company's time at the top of America's business world was short-lived. Sensing the eventual decline of fur's popularity in fashion, John Jacob Astor withdrew from the company in 1834. The company split into smaller entities like the Pacific Fur Company. The </a:t>
            </a:r>
            <a:r>
              <a:rPr lang="en-US" dirty="0" err="1"/>
              <a:t>midwestern</a:t>
            </a:r>
            <a:r>
              <a:rPr lang="en-US" dirty="0"/>
              <a:t> outfit continued to be called the American Fur Company and was led by Ramsay Crooks. To cut down on expenses, it began closing many of its trading posts.</a:t>
            </a:r>
          </a:p>
          <a:p>
            <a:r>
              <a:rPr lang="en-US" dirty="0"/>
              <a:t>	Through the 1830s, competition began to resurface. At the same time, the availability of furs in the Midwest declined. During this period, the Hudson's Bay Company began an effort to destroy the American fur companies from its Columbia District headquarters at Fort Vancouver. By depleting furs in the Snake River country and underselling the American Fur Company at the annual Rocky Mountain Rendezvous, the HBC effectively ruined American fur trading efforts in the Rocky Mountains.</a:t>
            </a:r>
            <a:r>
              <a:rPr lang="en-US" baseline="30000" dirty="0"/>
              <a:t> </a:t>
            </a:r>
            <a:r>
              <a:rPr lang="en-US" dirty="0"/>
              <a:t> By the 1840s, silk was replacing fur for hats as the clothing fashion in Europe. The company was unable to cope with all these factors. Despite efforts to increase profits by diversifying into other industries like lead mining, the American Fur Company folded. The company declared bankruptcy in 1842, and the American Fur Company ultimately ceased trading in 1847.</a:t>
            </a:r>
          </a:p>
          <a:p>
            <a:r>
              <a:rPr lang="en-US" dirty="0"/>
              <a:t>	</a:t>
            </a:r>
          </a:p>
          <a:p>
            <a:endParaRPr lang="en-US" dirty="0"/>
          </a:p>
        </p:txBody>
      </p: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557284"/>
          </a:xfrm>
          <a:prstGeom prst="rect">
            <a:avLst/>
          </a:prstGeom>
        </p:spPr>
        <p:txBody>
          <a:bodyPr wrap="square">
            <a:spAutoFit/>
          </a:bodyPr>
          <a:lstStyle/>
          <a:p>
            <a:r>
              <a:rPr lang="en-US" dirty="0">
                <a:hlinkClick r:id="rId2"/>
              </a:rPr>
              <a:t>http://plainshumanities.unl.edu/encyclopedia/doc/egp.ind.005</a:t>
            </a:r>
            <a:endParaRPr lang="en-US" dirty="0"/>
          </a:p>
          <a:p>
            <a:r>
              <a:rPr lang="en-US" dirty="0"/>
              <a:t>	Chartered on March 29, 1808, by the New York legislature, the </a:t>
            </a:r>
            <a:r>
              <a:rPr lang="en-US" b="1" dirty="0"/>
              <a:t>American Fur Company </a:t>
            </a:r>
            <a:r>
              <a:rPr lang="en-US" dirty="0"/>
              <a:t>was John Jacob Astor's bid to establish a fur empire that would reach from the Great Lakes to the Pacific Northwest. Astor failed to realize this ambition (his Pacific Fur Company, a worldwide trading scheme pivoted at Fort Astoria at the mouth of the Columbia River, foundered in 1813), but until it suspended payments on September 6, 1842, the American Fur Company dominated the fur trade of the Great Lakes and the Central and Northern Great Plains.</a:t>
            </a:r>
          </a:p>
          <a:p>
            <a:r>
              <a:rPr lang="en-US" dirty="0"/>
              <a:t>	Astor and his right-hand man, Ramsey Crooks, were slow to enter the fur trade of the Great Plains: their policy always was to let others make mistakes first, then move in and take over. Their first tentative move was made in 1821, when the American Fur Company made an arrangement with the St. Louis firm of (Bartholomew) Berthold and (Pierre Jr.) Chouteau to supply their trade goods. Within five years, the American Fur Company had absorbed its competition and established a virtual monopoly over the fur trade from the Platte River to the Canadian boundary and from the Missouri River to the Rocky Mountains. This monopoly would be periodically challenged by pretenders, but the American Fur Company had the resources to </a:t>
            </a:r>
            <a:r>
              <a:rPr lang="en-US" dirty="0" err="1"/>
              <a:t>outprice</a:t>
            </a:r>
            <a:r>
              <a:rPr lang="en-US" dirty="0"/>
              <a:t> and outlast its opponents and the political clout to discredit them.</a:t>
            </a:r>
          </a:p>
          <a:p>
            <a:pPr fontAlgn="base"/>
            <a:r>
              <a:rPr lang="en-US" dirty="0"/>
              <a:t>	By 1834 the American Fur Company was operating a network of trading posts that spanned the Central and Northern Great Plains. Three major depots–Fort Union (1829), at the mouth of the Yellowstone; Fort Pierre (1832), near the junction of the Cheyenne and Missouri Rivers; and Fort Laramie (1834), on the North Platte–were the organizational hubs in this system, and numerous regional posts served the trade of specific tribes or bands. No Native Americans who wanted to trade–and by 1834 they all did–were without an outlet. They were the primary producers in a global trading system that began on the Plains with the collection and processing of robes and pelts and ended in the fur marts of London and Leipzig. The Missouri River, with steamboat navigation after 1832, was the artery of the commerce, and St. Louis was its main control point, funneling furs to markets in the eastern United States and Europe and trade goods from Europe and elsewhere to Native American consumers on the Plains. The economic system was regulated by a constant flow of correspondence from the trading posts through St. Louis to Europe and back. The American Fur Company kept an agent, Curtis M. Lampson, in Europe to monitor market conditions and maintained contracts with various European firms for the importation of, for example, beads (Alessandro </a:t>
            </a:r>
            <a:r>
              <a:rPr lang="en-US" dirty="0" err="1"/>
              <a:t>Bertolla</a:t>
            </a:r>
            <a:r>
              <a:rPr lang="en-US" dirty="0"/>
              <a:t> of Venice) and knives and traps (Hiram </a:t>
            </a:r>
            <a:r>
              <a:rPr lang="en-US" dirty="0" err="1"/>
              <a:t>Culter</a:t>
            </a:r>
            <a:r>
              <a:rPr lang="en-US" dirty="0"/>
              <a:t> of She.eld). This was truly an international enterprise.</a:t>
            </a:r>
          </a:p>
          <a:p>
            <a:pPr fontAlgn="base"/>
            <a:r>
              <a:rPr lang="en-US" dirty="0"/>
              <a:t>	In the halcyon years of the early 1830s, the American Fur Company was exporting at least 25,000 bison robes a year from the Great Plains. But even then Astor could see the writing on the wall. Competition, often involving the flagrant use of alcohol as a trade inducement, was escalating, and the price for beaver pelts was falling as silk became the new preferred raw material for top hats. In 1834 Astor, old and ailing, sold the Northern Department of the American Fur Company to Ramsay Crooks and the Western Department to the St. Louis firm of </a:t>
            </a:r>
            <a:r>
              <a:rPr lang="en-US" dirty="0" err="1"/>
              <a:t>Pratte</a:t>
            </a:r>
            <a:r>
              <a:rPr lang="en-US" dirty="0"/>
              <a:t>, Chouteau and Company. Under the direction of Pierre Chouteau Jr., the fur-trade system established by the American Fur Company would continue to operate on the Plains until the 1860s, when it was enveloped by waves of settlers.</a:t>
            </a:r>
          </a:p>
          <a:p>
            <a:endParaRPr lang="en-US" dirty="0"/>
          </a:p>
          <a:p>
            <a:endParaRPr lang="en-US" dirty="0"/>
          </a:p>
          <a:p>
            <a:endParaRPr lang="en-US" dirty="0"/>
          </a:p>
        </p:txBody>
      </p:sp>
    </p:spTree>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416320"/>
          </a:xfrm>
          <a:prstGeom prst="rect">
            <a:avLst/>
          </a:prstGeom>
        </p:spPr>
        <p:txBody>
          <a:bodyPr wrap="square">
            <a:spAutoFit/>
          </a:bodyPr>
          <a:lstStyle/>
          <a:p>
            <a:r>
              <a:rPr lang="en-US" dirty="0">
                <a:hlinkClick r:id="rId2"/>
              </a:rPr>
              <a:t>https://en.wikipedia.org/wiki/Cabanne%27s_Trading_Post</a:t>
            </a:r>
            <a:endParaRPr lang="en-US" dirty="0"/>
          </a:p>
          <a:p>
            <a:r>
              <a:rPr lang="en-US" dirty="0"/>
              <a:t>	</a:t>
            </a:r>
            <a:r>
              <a:rPr lang="en-US" b="1" dirty="0" err="1"/>
              <a:t>Cabanne's</a:t>
            </a:r>
            <a:r>
              <a:rPr lang="en-US" b="1" dirty="0"/>
              <a:t> Trading Post</a:t>
            </a:r>
            <a:r>
              <a:rPr lang="en-US" dirty="0"/>
              <a:t> was established in 1822 by the American Fur Company as </a:t>
            </a:r>
            <a:r>
              <a:rPr lang="en-US" b="1" dirty="0"/>
              <a:t>Fort </a:t>
            </a:r>
            <a:r>
              <a:rPr lang="en-US" b="1" dirty="0" err="1"/>
              <a:t>Robidoux</a:t>
            </a:r>
            <a:r>
              <a:rPr lang="en-US" dirty="0"/>
              <a:t> near present-day Dodge Park in North Omaha, Nebraska, United States. It was named for the influential fur trapper Joseph </a:t>
            </a:r>
            <a:r>
              <a:rPr lang="en-US" dirty="0" err="1"/>
              <a:t>Robidoux</a:t>
            </a:r>
            <a:r>
              <a:rPr lang="en-US" dirty="0"/>
              <a:t>. Soon after it was opened, the post was called the French Company or </a:t>
            </a:r>
            <a:r>
              <a:rPr lang="en-US" dirty="0" err="1"/>
              <a:t>Cabanné's</a:t>
            </a:r>
            <a:r>
              <a:rPr lang="en-US" dirty="0"/>
              <a:t> Post, for the ancestry and name of its operator, Jean Pierre </a:t>
            </a:r>
            <a:r>
              <a:rPr lang="en-US" dirty="0" err="1"/>
              <a:t>Cabanné</a:t>
            </a:r>
            <a:r>
              <a:rPr lang="en-US" dirty="0"/>
              <a:t>, who was born and raised among the French community of St. Louis, Missouri.</a:t>
            </a:r>
            <a:endParaRPr lang="en-US" baseline="30000" dirty="0"/>
          </a:p>
          <a:p>
            <a:r>
              <a:rPr lang="en-US" baseline="30000" dirty="0"/>
              <a:t>	</a:t>
            </a:r>
            <a:r>
              <a:rPr lang="en-US" dirty="0"/>
              <a:t>Part of the success of </a:t>
            </a:r>
            <a:r>
              <a:rPr lang="en-US" dirty="0" err="1"/>
              <a:t>Cabanné's</a:t>
            </a:r>
            <a:r>
              <a:rPr lang="en-US" dirty="0"/>
              <a:t> Post was that it provisioned the garrison at nearby Fort Atkinson (1819–27) so had a steady business. </a:t>
            </a:r>
            <a:r>
              <a:rPr lang="en-US" dirty="0" err="1"/>
              <a:t>Cabanné</a:t>
            </a:r>
            <a:r>
              <a:rPr lang="en-US" dirty="0"/>
              <a:t> recruited traders and trappers for the American Fur Company, which expanded under John Jacob Astor to monopolize the American fur trade. </a:t>
            </a:r>
          </a:p>
          <a:p>
            <a:r>
              <a:rPr lang="en-US" dirty="0"/>
              <a:t>	American Fur Company folded its operations about 1840 into those at </a:t>
            </a:r>
            <a:r>
              <a:rPr lang="en-US" dirty="0" err="1"/>
              <a:t>Fontenelle's</a:t>
            </a:r>
            <a:r>
              <a:rPr lang="en-US" dirty="0"/>
              <a:t> Post at present-day Bellevue, Nebraska,</a:t>
            </a:r>
          </a:p>
        </p:txBody>
      </p:sp>
      <p:sp useBgFill="1">
        <p:nvSpPr>
          <p:cNvPr id="3" name="Rectangle 2"/>
          <p:cNvSpPr/>
          <p:nvPr/>
        </p:nvSpPr>
        <p:spPr>
          <a:xfrm>
            <a:off x="0" y="3810000"/>
            <a:ext cx="9144000" cy="8125301"/>
          </a:xfrm>
          <a:prstGeom prst="rect">
            <a:avLst/>
          </a:prstGeom>
        </p:spPr>
        <p:txBody>
          <a:bodyPr wrap="square">
            <a:spAutoFit/>
          </a:bodyPr>
          <a:lstStyle/>
          <a:p>
            <a:r>
              <a:rPr lang="en-US" dirty="0">
                <a:hlinkClick r:id="rId3"/>
              </a:rPr>
              <a:t>https://www.nps.gov/fous/learn/historyculture/fort-union-origins.htm</a:t>
            </a:r>
            <a:endParaRPr lang="en-US" dirty="0"/>
          </a:p>
          <a:p>
            <a:r>
              <a:rPr lang="en-US" dirty="0"/>
              <a:t>	John Jacob Astor’s American Fur Company (AFC) built Fort Union trading post to make money from the plethora of pelts, robes, and other furs to be taken from beaver, bison (or buffalo), and other animals in the northern Rocky Mountains. England’s Hudson’s Bay Company (HBC) operating to the north, in Canada, could not ship pelts, furs, and trade goods on the south-flowing Missouri River through Spanish, French, and, after 1803, American territory initially explored in 1804–1806 by Meriwether Lewis and William Clark. That circumstance created a competitive opportunity for American fur traders.</a:t>
            </a:r>
            <a:br>
              <a:rPr lang="en-US" dirty="0"/>
            </a:br>
            <a:r>
              <a:rPr lang="en-US" dirty="0"/>
              <a:t>	Soon after 1828, Fort Union dominated the Upper Missouri fur trade. The post’s founding bourgeois, or manager, AFC partner Kenneth McKenzie, solidified that dominance after 1832. That summer, McKenzie brought the first steamboat to Fort Union, a transportation innovation that revolutionized the fur trade. Transportation costs lower than the HBC’s meant the Upper Missouri Outfit, as the AFC’s western department was called, could pay more for furs than its Canadian competitor. With this advantage, the UMO convinced potential trading partners among the Blackfeet to trade with Fort Union instead of the HBC.</a:t>
            </a:r>
          </a:p>
          <a:p>
            <a:r>
              <a:rPr lang="en-US" dirty="0"/>
              <a:t>	Today, Fort Union’s legacies—and they are many—include the good, bad, and unforeseen. They are a testament to both human ingenuity and limitations: sage business acumen, entrepreneurship, and the devastating consequences of technological innovation and unanticipated variability in supply and demand as well as the environment. Fort Union and the AFC for a time succeeded in creating and supplying the demand for furs; in business, they out-competed their American and HBC rivals.</a:t>
            </a:r>
            <a:br>
              <a:rPr lang="en-US" dirty="0"/>
            </a:br>
            <a:r>
              <a:rPr lang="en-US" dirty="0"/>
              <a:t>	 Competition costs everyone, especially the traders and their American Indian trading partners. The fur trade succeeded so grandly that the Upper Missouri peoples and traders exhausted their supply of pelts and furs. The traders in the process introduced and, often unwittingly, spread diseases like smallpox that decimated their American Indian trading partners’ societies and </a:t>
            </a:r>
            <a:r>
              <a:rPr lang="en-US" dirty="0" err="1"/>
              <a:t>lifeways</a:t>
            </a:r>
            <a:r>
              <a:rPr lang="en-US" dirty="0"/>
              <a:t>. These effects, made possible with the tribes’ complicity, subsequently dispossessed the Upper Missouri peoples of their lands and game-dependent ways of life. It’s a story that still needs to be told. It’s one the tribes themselves need to be invited to share.</a:t>
            </a:r>
          </a:p>
        </p:txBody>
      </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7294305"/>
          </a:xfrm>
          <a:prstGeom prst="rect">
            <a:avLst/>
          </a:prstGeom>
        </p:spPr>
        <p:txBody>
          <a:bodyPr wrap="square">
            <a:spAutoFit/>
          </a:bodyPr>
          <a:lstStyle/>
          <a:p>
            <a:r>
              <a:rPr lang="en-US" dirty="0">
                <a:hlinkClick r:id="rId2"/>
              </a:rPr>
              <a:t>https://en.wikipedia.org/wiki/Columbia_Fur_Company</a:t>
            </a:r>
            <a:endParaRPr lang="en-US" dirty="0"/>
          </a:p>
          <a:p>
            <a:r>
              <a:rPr lang="en-US" dirty="0"/>
              <a:t>	</a:t>
            </a:r>
            <a:r>
              <a:rPr lang="en-US" b="1" dirty="0"/>
              <a:t>Columbia Fur Company</a:t>
            </a:r>
            <a:r>
              <a:rPr lang="en-US" dirty="0"/>
              <a:t> was a fur trading and Indian trading business active from 1821 to 1827, in Michigan Territory and in the unorganized territory of the United States. It then became the Upper Missouri Outfit of the American Fur Company.</a:t>
            </a:r>
            <a:r>
              <a:rPr lang="en-US" b="1" dirty="0"/>
              <a:t> Columbia Fur Company</a:t>
            </a:r>
            <a:r>
              <a:rPr lang="en-US" dirty="0"/>
              <a:t> was a fur trading and Indian trading business active from 1821 to 1827, in Michigan Territory and in the unorganized territory of the United States. It then became the Upper Missouri Outfit of the American Fur Company.</a:t>
            </a:r>
          </a:p>
          <a:p>
            <a:r>
              <a:rPr lang="en-US" dirty="0"/>
              <a:t>	The company was founded in 1821 when the Hudson's Bay Company and the North West Company merged, and a large number of fur traders found themselves out of job. The founders, Joseph Renville, Kenneth McKenzie, William Laidlaw and Daniel Lamont where all British subjects, so they arranged for the company's activities to be officially carried out by William P. Tilton &amp; Co., a New York company operating out of Saint Louis.</a:t>
            </a:r>
          </a:p>
          <a:p>
            <a:r>
              <a:rPr lang="en-US" dirty="0"/>
              <a:t>	In 1823 the company built a trading post, Fort Tilton, by the Mandan villages on the Missouri River. The company eagerly participated in the trade with the Sioux and the Cheyenne on the Northern Plains.</a:t>
            </a:r>
            <a:r>
              <a:rPr lang="en-US" baseline="30000" dirty="0"/>
              <a:t> </a:t>
            </a:r>
            <a:r>
              <a:rPr lang="en-US" dirty="0"/>
              <a:t> In competition with Pierre Chouteau Jr. and other fur traders from Saint Louis, the company built several trading posts on the Missouri River extending its trade to the Ponca and Omaha trade. The axle of the trade was Fort Tecumseh built where the Teton River merges with the Missouri. The company's posts were supplied from its headquarters at Lake Traverse.</a:t>
            </a:r>
          </a:p>
          <a:p>
            <a:r>
              <a:rPr lang="en-US" dirty="0"/>
              <a:t>	The company was bought by John Jacob Astor in 1827, and reorganized as the Upper Missouri Outfit of the Western Department of the American Fur Company, withdrawing its operations on the Great Lakes and leaving it to the Northern Department of the American Fur Company. Pierre Chouteau Jr. became the chief executive of the Western Department, while Kenneth McKenzie became manager of the Upper Missouri Outfit, operating above the mouth of the Big Sioux River. McKenzie built Fort Union at the mouth of the Yellowstone </a:t>
            </a:r>
            <a:r>
              <a:rPr lang="en-US" dirty="0" err="1"/>
              <a:t>Riveras</a:t>
            </a:r>
            <a:r>
              <a:rPr lang="en-US" dirty="0"/>
              <a:t> the Outfit's center of operations.</a:t>
            </a:r>
          </a:p>
        </p:txBody>
      </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7" name="Rectangle 76"/>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28" name="Picture 27"/>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2" name="Group 1"/>
          <p:cNvGrpSpPr/>
          <p:nvPr/>
        </p:nvGrpSpPr>
        <p:grpSpPr>
          <a:xfrm>
            <a:off x="228600" y="6320135"/>
            <a:ext cx="2590800" cy="537865"/>
            <a:chOff x="3352800" y="6320135"/>
            <a:chExt cx="2590800" cy="537865"/>
          </a:xfrm>
        </p:grpSpPr>
        <p:grpSp>
          <p:nvGrpSpPr>
            <p:cNvPr id="3" name="Group 22"/>
            <p:cNvGrpSpPr/>
            <p:nvPr/>
          </p:nvGrpSpPr>
          <p:grpSpPr>
            <a:xfrm>
              <a:off x="3352800" y="6320135"/>
              <a:ext cx="2590800" cy="537865"/>
              <a:chOff x="6553200" y="4419600"/>
              <a:chExt cx="2590800" cy="537865"/>
            </a:xfrm>
          </p:grpSpPr>
          <p:sp>
            <p:nvSpPr>
              <p:cNvPr id="6" name="TextBox 5"/>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7" name="5-Point Star 6"/>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5" name="Rectangle 4"/>
            <p:cNvSpPr/>
            <p:nvPr/>
          </p:nvSpPr>
          <p:spPr>
            <a:xfrm>
              <a:off x="3352800" y="6400800"/>
              <a:ext cx="2590800" cy="4572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10"/>
          <p:cNvGrpSpPr/>
          <p:nvPr/>
        </p:nvGrpSpPr>
        <p:grpSpPr>
          <a:xfrm>
            <a:off x="4191000" y="5405735"/>
            <a:ext cx="2590800" cy="1452265"/>
            <a:chOff x="6934200" y="5405735"/>
            <a:chExt cx="2590800" cy="1452265"/>
          </a:xfrm>
        </p:grpSpPr>
        <p:sp>
          <p:nvSpPr>
            <p:cNvPr id="12" name="TextBox 11"/>
            <p:cNvSpPr txBox="1"/>
            <p:nvPr/>
          </p:nvSpPr>
          <p:spPr>
            <a:xfrm>
              <a:off x="69342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13" name="5-Point Star 12"/>
            <p:cNvSpPr/>
            <p:nvPr/>
          </p:nvSpPr>
          <p:spPr>
            <a:xfrm>
              <a:off x="70104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69342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15" name="5-Point Star 14"/>
            <p:cNvSpPr/>
            <p:nvPr/>
          </p:nvSpPr>
          <p:spPr>
            <a:xfrm>
              <a:off x="7010400" y="5862935"/>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17" name="5-Point Star 16"/>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69342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9"/>
          <p:cNvGrpSpPr/>
          <p:nvPr/>
        </p:nvGrpSpPr>
        <p:grpSpPr>
          <a:xfrm>
            <a:off x="6781800" y="6324600"/>
            <a:ext cx="2133600" cy="533400"/>
            <a:chOff x="6781800" y="6324600"/>
            <a:chExt cx="2133600" cy="533400"/>
          </a:xfrm>
        </p:grpSpPr>
        <p:sp>
          <p:nvSpPr>
            <p:cNvPr id="10" name="TextBox 9"/>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19" name="5-Point Star 18"/>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5-Point Star 23"/>
          <p:cNvSpPr/>
          <p:nvPr/>
        </p:nvSpPr>
        <p:spPr>
          <a:xfrm>
            <a:off x="1447800" y="16002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5" name="5-Point Star 24"/>
          <p:cNvSpPr/>
          <p:nvPr/>
        </p:nvSpPr>
        <p:spPr>
          <a:xfrm>
            <a:off x="1295400" y="2133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6" name="5-Point Star 25"/>
          <p:cNvSpPr/>
          <p:nvPr/>
        </p:nvSpPr>
        <p:spPr>
          <a:xfrm>
            <a:off x="304800" y="24384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7" name="5-Point Star 26"/>
          <p:cNvSpPr/>
          <p:nvPr/>
        </p:nvSpPr>
        <p:spPr>
          <a:xfrm>
            <a:off x="990600" y="2453413"/>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31" name="Rectangle 30"/>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2" name="TextBox 31"/>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1822</a:t>
            </a:r>
          </a:p>
        </p:txBody>
      </p:sp>
      <p:sp>
        <p:nvSpPr>
          <p:cNvPr id="33" name="Oval 32"/>
          <p:cNvSpPr/>
          <p:nvPr/>
        </p:nvSpPr>
        <p:spPr>
          <a:xfrm>
            <a:off x="3733800" y="6400800"/>
            <a:ext cx="3124200" cy="457200"/>
          </a:xfrm>
          <a:prstGeom prst="ellipse">
            <a:avLst/>
          </a:prstGeom>
          <a:noFill/>
          <a:ln w="76200">
            <a:solidFill>
              <a:srgbClr val="774F27"/>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3810000" y="5867400"/>
            <a:ext cx="3124200" cy="457200"/>
          </a:xfrm>
          <a:prstGeom prst="ellipse">
            <a:avLst/>
          </a:prstGeom>
          <a:noFill/>
          <a:ln w="76200">
            <a:solidFill>
              <a:srgbClr val="FFFF00"/>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5" name="TextBox 34"/>
          <p:cNvSpPr txBox="1"/>
          <p:nvPr/>
        </p:nvSpPr>
        <p:spPr>
          <a:xfrm>
            <a:off x="0" y="762000"/>
            <a:ext cx="9144000" cy="584775"/>
          </a:xfrm>
          <a:prstGeom prst="rect">
            <a:avLst/>
          </a:prstGeom>
        </p:spPr>
        <p:txBody>
          <a:bodyPr wrap="square" rtlCol="0">
            <a:spAutoFit/>
          </a:bodyPr>
          <a:lstStyle/>
          <a:p>
            <a:pPr algn="ctr"/>
            <a:r>
              <a:rPr lang="en-US" sz="3200" b="1" dirty="0"/>
              <a:t>Two NEW fur companies move into the west</a:t>
            </a:r>
          </a:p>
        </p:txBody>
      </p:sp>
      <p:sp useBgFill="1">
        <p:nvSpPr>
          <p:cNvPr id="41" name="TextBox 40"/>
          <p:cNvSpPr txBox="1"/>
          <p:nvPr/>
        </p:nvSpPr>
        <p:spPr>
          <a:xfrm rot="20417457">
            <a:off x="1474924" y="3451893"/>
            <a:ext cx="6263381" cy="707886"/>
          </a:xfrm>
          <a:prstGeom prst="rect">
            <a:avLst/>
          </a:prstGeom>
        </p:spPr>
        <p:txBody>
          <a:bodyPr wrap="none" rtlCol="0">
            <a:spAutoFit/>
          </a:bodyPr>
          <a:lstStyle/>
          <a:p>
            <a:r>
              <a:rPr lang="en-US" sz="4000" b="1" dirty="0">
                <a:ln>
                  <a:solidFill>
                    <a:schemeClr val="tx1"/>
                  </a:solidFill>
                </a:ln>
                <a:latin typeface="Tempus Sans ITC" pitchFamily="82" charset="0"/>
              </a:rPr>
              <a:t>Let’s watch the competition!</a:t>
            </a:r>
          </a:p>
        </p:txBody>
      </p:sp>
      <p:sp>
        <p:nvSpPr>
          <p:cNvPr id="43" name="TextBox 42"/>
          <p:cNvSpPr txBox="1"/>
          <p:nvPr/>
        </p:nvSpPr>
        <p:spPr>
          <a:xfrm rot="19879460">
            <a:off x="6208082" y="3084062"/>
            <a:ext cx="1221104" cy="461665"/>
          </a:xfrm>
          <a:prstGeom prst="rect">
            <a:avLst/>
          </a:prstGeom>
          <a:solidFill>
            <a:schemeClr val="bg1"/>
          </a:solidFill>
        </p:spPr>
        <p:txBody>
          <a:bodyPr wrap="none" rtlCol="0">
            <a:spAutoFit/>
          </a:bodyPr>
          <a:lstStyle/>
          <a:p>
            <a:r>
              <a:rPr lang="en-US" sz="2400" b="1" dirty="0">
                <a:solidFill>
                  <a:srgbClr val="FFFF00"/>
                </a:solidFill>
                <a:effectLst>
                  <a:outerShdw dist="76200" dir="7800000" algn="ctr" rotWithShape="0">
                    <a:schemeClr val="tx1"/>
                  </a:outerShdw>
                </a:effectLst>
              </a:rPr>
              <a:t>Lookout</a:t>
            </a:r>
          </a:p>
        </p:txBody>
      </p:sp>
      <p:sp>
        <p:nvSpPr>
          <p:cNvPr id="44" name="TextBox 43"/>
          <p:cNvSpPr txBox="1"/>
          <p:nvPr/>
        </p:nvSpPr>
        <p:spPr>
          <a:xfrm rot="19879460">
            <a:off x="7257261" y="3838802"/>
            <a:ext cx="1508441" cy="461665"/>
          </a:xfrm>
          <a:prstGeom prst="rect">
            <a:avLst/>
          </a:prstGeom>
          <a:solidFill>
            <a:schemeClr val="bg1"/>
          </a:solidFill>
        </p:spPr>
        <p:txBody>
          <a:bodyPr wrap="square" rtlCol="0">
            <a:spAutoFit/>
          </a:bodyPr>
          <a:lstStyle/>
          <a:p>
            <a:r>
              <a:rPr lang="en-US" sz="2400" b="1" dirty="0" err="1">
                <a:solidFill>
                  <a:srgbClr val="774F27"/>
                </a:solidFill>
                <a:effectLst>
                  <a:outerShdw dist="63500" dir="7200000" algn="ctr" rotWithShape="0">
                    <a:schemeClr val="tx1"/>
                  </a:outerShdw>
                </a:effectLst>
              </a:rPr>
              <a:t>Robidoux</a:t>
            </a:r>
            <a:endParaRPr lang="en-US" sz="2400" b="1" dirty="0">
              <a:solidFill>
                <a:srgbClr val="774F27"/>
              </a:solidFill>
              <a:effectLst>
                <a:outerShdw dist="63500" dir="7200000" algn="ctr" rotWithShape="0">
                  <a:schemeClr val="tx1"/>
                </a:outerShdw>
              </a:effectLst>
            </a:endParaRPr>
          </a:p>
        </p:txBody>
      </p:sp>
      <p:sp>
        <p:nvSpPr>
          <p:cNvPr id="42" name="5-Point Star 41"/>
          <p:cNvSpPr/>
          <p:nvPr/>
        </p:nvSpPr>
        <p:spPr>
          <a:xfrm>
            <a:off x="6872381" y="4191000"/>
            <a:ext cx="494607"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5-Point Star 39"/>
          <p:cNvSpPr/>
          <p:nvPr/>
        </p:nvSpPr>
        <p:spPr>
          <a:xfrm>
            <a:off x="5864868" y="3352800"/>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p:cNvSpPr txBox="1"/>
          <p:nvPr/>
        </p:nvSpPr>
        <p:spPr>
          <a:xfrm rot="19879460">
            <a:off x="5812843" y="2606368"/>
            <a:ext cx="1453283" cy="461665"/>
          </a:xfrm>
          <a:prstGeom prst="rect">
            <a:avLst/>
          </a:prstGeom>
          <a:solidFill>
            <a:schemeClr val="bg1"/>
          </a:solidFill>
        </p:spPr>
        <p:txBody>
          <a:bodyPr wrap="none" rtlCol="0">
            <a:spAutoFit/>
          </a:bodyPr>
          <a:lstStyle/>
          <a:p>
            <a:r>
              <a:rPr lang="en-US" sz="2400" b="1" dirty="0">
                <a:solidFill>
                  <a:srgbClr val="FFFF00"/>
                </a:solidFill>
                <a:effectLst>
                  <a:outerShdw dist="76200" dir="7800000" algn="ctr" rotWithShape="0">
                    <a:schemeClr val="tx1"/>
                  </a:outerShdw>
                </a:effectLst>
              </a:rPr>
              <a:t>Tecumseh</a:t>
            </a:r>
          </a:p>
        </p:txBody>
      </p:sp>
      <p:sp>
        <p:nvSpPr>
          <p:cNvPr id="46" name="5-Point Star 45"/>
          <p:cNvSpPr/>
          <p:nvPr/>
        </p:nvSpPr>
        <p:spPr>
          <a:xfrm>
            <a:off x="5562600" y="2895600"/>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rot="19879460">
            <a:off x="5769209" y="1783777"/>
            <a:ext cx="922240" cy="461665"/>
          </a:xfrm>
          <a:prstGeom prst="rect">
            <a:avLst/>
          </a:prstGeom>
          <a:solidFill>
            <a:schemeClr val="bg1"/>
          </a:solidFill>
        </p:spPr>
        <p:txBody>
          <a:bodyPr wrap="none" rtlCol="0">
            <a:spAutoFit/>
          </a:bodyPr>
          <a:lstStyle/>
          <a:p>
            <a:r>
              <a:rPr lang="en-US" sz="2400" b="1" dirty="0">
                <a:solidFill>
                  <a:srgbClr val="FFFF00"/>
                </a:solidFill>
                <a:effectLst>
                  <a:outerShdw dist="76200" dir="7800000" algn="ctr" rotWithShape="0">
                    <a:schemeClr val="tx1"/>
                  </a:outerShdw>
                </a:effectLst>
              </a:rPr>
              <a:t>Tilton</a:t>
            </a:r>
          </a:p>
        </p:txBody>
      </p:sp>
      <p:sp>
        <p:nvSpPr>
          <p:cNvPr id="48" name="5-Point Star 47"/>
          <p:cNvSpPr/>
          <p:nvPr/>
        </p:nvSpPr>
        <p:spPr>
          <a:xfrm>
            <a:off x="5405844" y="1853790"/>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p:cNvSpPr txBox="1"/>
          <p:nvPr/>
        </p:nvSpPr>
        <p:spPr>
          <a:xfrm rot="19879460">
            <a:off x="3935822" y="1887305"/>
            <a:ext cx="997044" cy="461665"/>
          </a:xfrm>
          <a:prstGeom prst="rect">
            <a:avLst/>
          </a:prstGeom>
          <a:solidFill>
            <a:schemeClr val="bg1"/>
          </a:solidFill>
        </p:spPr>
        <p:txBody>
          <a:bodyPr wrap="square" rtlCol="0">
            <a:spAutoFit/>
          </a:bodyPr>
          <a:lstStyle/>
          <a:p>
            <a:r>
              <a:rPr lang="en-US" sz="2400" b="1" dirty="0">
                <a:solidFill>
                  <a:srgbClr val="774F27"/>
                </a:solidFill>
                <a:effectLst>
                  <a:outerShdw dist="63500" dir="7200000" algn="ctr" rotWithShape="0">
                    <a:schemeClr val="tx1"/>
                  </a:outerShdw>
                </a:effectLst>
              </a:rPr>
              <a:t>Union</a:t>
            </a:r>
          </a:p>
        </p:txBody>
      </p:sp>
      <p:sp>
        <p:nvSpPr>
          <p:cNvPr id="50" name="5-Point Star 49"/>
          <p:cNvSpPr/>
          <p:nvPr/>
        </p:nvSpPr>
        <p:spPr>
          <a:xfrm>
            <a:off x="4738779" y="1583405"/>
            <a:ext cx="494607"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51" name="TextBox 50"/>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1823</a:t>
            </a:r>
          </a:p>
        </p:txBody>
      </p:sp>
      <p:sp useBgFill="1">
        <p:nvSpPr>
          <p:cNvPr id="52" name="TextBox 51"/>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1824</a:t>
            </a:r>
          </a:p>
        </p:txBody>
      </p:sp>
      <p:sp useBgFill="1">
        <p:nvSpPr>
          <p:cNvPr id="54" name="TextBox 53"/>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1825</a:t>
            </a:r>
          </a:p>
        </p:txBody>
      </p:sp>
      <p:sp useBgFill="1">
        <p:nvSpPr>
          <p:cNvPr id="55" name="TextBox 54"/>
          <p:cNvSpPr txBox="1"/>
          <p:nvPr/>
        </p:nvSpPr>
        <p:spPr>
          <a:xfrm>
            <a:off x="70231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1826</a:t>
            </a:r>
          </a:p>
        </p:txBody>
      </p:sp>
      <p:sp useBgFill="1">
        <p:nvSpPr>
          <p:cNvPr id="56" name="TextBox 55"/>
          <p:cNvSpPr txBox="1"/>
          <p:nvPr/>
        </p:nvSpPr>
        <p:spPr>
          <a:xfrm>
            <a:off x="70993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1827</a:t>
            </a:r>
          </a:p>
        </p:txBody>
      </p:sp>
      <p:sp>
        <p:nvSpPr>
          <p:cNvPr id="57" name="TextBox 56"/>
          <p:cNvSpPr txBox="1"/>
          <p:nvPr/>
        </p:nvSpPr>
        <p:spPr>
          <a:xfrm rot="19879460">
            <a:off x="5543696" y="1400080"/>
            <a:ext cx="871905" cy="461665"/>
          </a:xfrm>
          <a:prstGeom prst="rect">
            <a:avLst/>
          </a:prstGeom>
          <a:solidFill>
            <a:schemeClr val="bg1"/>
          </a:solidFill>
        </p:spPr>
        <p:txBody>
          <a:bodyPr wrap="none" rtlCol="0">
            <a:spAutoFit/>
          </a:bodyPr>
          <a:lstStyle/>
          <a:p>
            <a:r>
              <a:rPr lang="en-US" sz="2400" b="1" dirty="0">
                <a:solidFill>
                  <a:srgbClr val="FFFF00"/>
                </a:solidFill>
                <a:effectLst>
                  <a:outerShdw dist="76200" dir="7800000" algn="ctr" rotWithShape="0">
                    <a:schemeClr val="tx1"/>
                  </a:outerShdw>
                </a:effectLst>
              </a:rPr>
              <a:t>Floyd</a:t>
            </a:r>
          </a:p>
        </p:txBody>
      </p:sp>
      <p:sp>
        <p:nvSpPr>
          <p:cNvPr id="58" name="5-Point Star 57"/>
          <p:cNvSpPr/>
          <p:nvPr/>
        </p:nvSpPr>
        <p:spPr>
          <a:xfrm>
            <a:off x="5181600" y="1600200"/>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3886200" y="5867400"/>
            <a:ext cx="3124200" cy="990600"/>
          </a:xfrm>
          <a:prstGeom prst="ellipse">
            <a:avLst/>
          </a:prstGeom>
          <a:noFill/>
          <a:ln w="76200">
            <a:solidFill>
              <a:srgbClr val="774F27"/>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9" name="Picture 3" descr="C:\Users\Sandra\AppData\Local\Microsoft\Windows\INetCache\IE\51KKD49H\X-black-white-border.svg[1].png"/>
          <p:cNvPicPr>
            <a:picLocks noChangeAspect="1" noChangeArrowheads="1"/>
          </p:cNvPicPr>
          <p:nvPr/>
        </p:nvPicPr>
        <p:blipFill>
          <a:blip r:embed="rId3" cstate="print"/>
          <a:srcRect/>
          <a:stretch>
            <a:fillRect/>
          </a:stretch>
        </p:blipFill>
        <p:spPr bwMode="auto">
          <a:xfrm rot="5400000">
            <a:off x="5121550" y="5165450"/>
            <a:ext cx="843087" cy="1942187"/>
          </a:xfrm>
          <a:prstGeom prst="rect">
            <a:avLst/>
          </a:prstGeom>
          <a:noFill/>
        </p:spPr>
      </p:pic>
      <p:sp>
        <p:nvSpPr>
          <p:cNvPr id="53" name="TextBox 52"/>
          <p:cNvSpPr txBox="1"/>
          <p:nvPr/>
        </p:nvSpPr>
        <p:spPr>
          <a:xfrm rot="2146003">
            <a:off x="503175" y="3180712"/>
            <a:ext cx="1104277" cy="461665"/>
          </a:xfrm>
          <a:prstGeom prst="rect">
            <a:avLst/>
          </a:prstGeom>
          <a:solidFill>
            <a:schemeClr val="bg1"/>
          </a:solidFill>
        </p:spPr>
        <p:txBody>
          <a:bodyPr wrap="none" rtlCol="0">
            <a:spAutoFit/>
          </a:bodyPr>
          <a:lstStyle/>
          <a:p>
            <a:r>
              <a:rPr lang="en-US" sz="2400" b="1" dirty="0">
                <a:solidFill>
                  <a:srgbClr val="336699"/>
                </a:solidFill>
                <a:effectLst>
                  <a:outerShdw dist="63500" dir="7200000" algn="ctr" rotWithShape="0">
                    <a:schemeClr val="tx1"/>
                  </a:outerShdw>
                </a:effectLst>
              </a:rPr>
              <a:t>George</a:t>
            </a:r>
          </a:p>
        </p:txBody>
      </p:sp>
      <p:sp>
        <p:nvSpPr>
          <p:cNvPr id="62" name="TextBox 61"/>
          <p:cNvSpPr txBox="1"/>
          <p:nvPr/>
        </p:nvSpPr>
        <p:spPr>
          <a:xfrm rot="2146003">
            <a:off x="371428" y="3325071"/>
            <a:ext cx="1532279" cy="461665"/>
          </a:xfrm>
          <a:prstGeom prst="rect">
            <a:avLst/>
          </a:prstGeom>
          <a:solidFill>
            <a:schemeClr val="bg1"/>
          </a:solidFill>
        </p:spPr>
        <p:txBody>
          <a:bodyPr wrap="none" rtlCol="0">
            <a:spAutoFit/>
          </a:bodyPr>
          <a:lstStyle/>
          <a:p>
            <a:r>
              <a:rPr lang="en-US" sz="2400" b="1" dirty="0">
                <a:solidFill>
                  <a:srgbClr val="336699"/>
                </a:solidFill>
                <a:effectLst>
                  <a:outerShdw dist="63500" dir="7200000" algn="ctr" rotWithShape="0">
                    <a:schemeClr val="tx1"/>
                  </a:outerShdw>
                </a:effectLst>
              </a:rPr>
              <a:t>Vancouver</a:t>
            </a:r>
          </a:p>
        </p:txBody>
      </p:sp>
      <p:sp>
        <p:nvSpPr>
          <p:cNvPr id="61" name="5-Point Star 60"/>
          <p:cNvSpPr/>
          <p:nvPr/>
        </p:nvSpPr>
        <p:spPr>
          <a:xfrm>
            <a:off x="305419" y="258487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63" name="Oval 62"/>
          <p:cNvSpPr/>
          <p:nvPr/>
        </p:nvSpPr>
        <p:spPr>
          <a:xfrm>
            <a:off x="0" y="6324600"/>
            <a:ext cx="3124200" cy="533400"/>
          </a:xfrm>
          <a:prstGeom prst="ellipse">
            <a:avLst/>
          </a:prstGeom>
          <a:noFill/>
          <a:ln w="76200">
            <a:solidFill>
              <a:srgbClr val="002060"/>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rot="2146003">
            <a:off x="2010881" y="1730413"/>
            <a:ext cx="1116011" cy="461665"/>
          </a:xfrm>
          <a:prstGeom prst="rect">
            <a:avLst/>
          </a:prstGeom>
          <a:solidFill>
            <a:schemeClr val="bg1"/>
          </a:solidFill>
        </p:spPr>
        <p:txBody>
          <a:bodyPr wrap="none" rtlCol="0">
            <a:spAutoFit/>
          </a:bodyPr>
          <a:lstStyle/>
          <a:p>
            <a:r>
              <a:rPr lang="en-US" sz="2400" b="1" dirty="0">
                <a:solidFill>
                  <a:srgbClr val="336699"/>
                </a:solidFill>
                <a:effectLst>
                  <a:outerShdw dist="63500" dir="7200000" algn="ctr" rotWithShape="0">
                    <a:schemeClr val="tx1"/>
                  </a:outerShdw>
                </a:effectLst>
              </a:rPr>
              <a:t>Colville</a:t>
            </a:r>
          </a:p>
        </p:txBody>
      </p:sp>
      <p:sp>
        <p:nvSpPr>
          <p:cNvPr id="65" name="5-Point Star 64"/>
          <p:cNvSpPr/>
          <p:nvPr/>
        </p:nvSpPr>
        <p:spPr>
          <a:xfrm>
            <a:off x="1752600" y="12192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67" name="TextBox 66"/>
          <p:cNvSpPr txBox="1"/>
          <p:nvPr/>
        </p:nvSpPr>
        <p:spPr>
          <a:xfrm rot="19879460">
            <a:off x="6849070" y="3213153"/>
            <a:ext cx="1951827" cy="461665"/>
          </a:xfrm>
          <a:prstGeom prst="rect">
            <a:avLst/>
          </a:prstGeom>
          <a:solidFill>
            <a:schemeClr val="bg1"/>
          </a:solidFill>
        </p:spPr>
        <p:txBody>
          <a:bodyPr wrap="square" rtlCol="0">
            <a:spAutoFit/>
          </a:bodyPr>
          <a:lstStyle/>
          <a:p>
            <a:r>
              <a:rPr lang="en-US" sz="2400" b="1" dirty="0">
                <a:solidFill>
                  <a:srgbClr val="FF0000"/>
                </a:solidFill>
                <a:effectLst>
                  <a:outerShdw dist="63500" dir="7200000" algn="ctr" rotWithShape="0">
                    <a:schemeClr val="tx1"/>
                  </a:outerShdw>
                </a:effectLst>
              </a:rPr>
              <a:t>Leavenworth</a:t>
            </a:r>
          </a:p>
        </p:txBody>
      </p:sp>
      <p:sp>
        <p:nvSpPr>
          <p:cNvPr id="68" name="5-Point Star 67"/>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5-Point Star 68"/>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p:cNvSpPr txBox="1"/>
          <p:nvPr/>
        </p:nvSpPr>
        <p:spPr>
          <a:xfrm rot="19927447">
            <a:off x="7823425" y="4894399"/>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71" name="TextBox 70"/>
          <p:cNvSpPr txBox="1"/>
          <p:nvPr/>
        </p:nvSpPr>
        <p:spPr>
          <a:xfrm rot="19879460">
            <a:off x="7442876" y="4623249"/>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sp>
        <p:nvSpPr>
          <p:cNvPr id="72" name="TextBox 71"/>
          <p:cNvSpPr txBox="1"/>
          <p:nvPr/>
        </p:nvSpPr>
        <p:spPr>
          <a:xfrm rot="19879460">
            <a:off x="7039672" y="3638816"/>
            <a:ext cx="1310102"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Atkinson</a:t>
            </a:r>
          </a:p>
        </p:txBody>
      </p:sp>
      <p:sp>
        <p:nvSpPr>
          <p:cNvPr id="73" name="5-Point Star 72"/>
          <p:cNvSpPr/>
          <p:nvPr/>
        </p:nvSpPr>
        <p:spPr>
          <a:xfrm>
            <a:off x="6781800" y="3923131"/>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p:cNvSpPr/>
          <p:nvPr/>
        </p:nvSpPr>
        <p:spPr>
          <a:xfrm>
            <a:off x="6248400" y="6324600"/>
            <a:ext cx="3124200" cy="533400"/>
          </a:xfrm>
          <a:prstGeom prst="ellipse">
            <a:avLst/>
          </a:prstGeom>
          <a:noFill/>
          <a:ln w="76200">
            <a:solidFill>
              <a:srgbClr val="FF0000"/>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5-Point Star 65"/>
          <p:cNvSpPr/>
          <p:nvPr/>
        </p:nvSpPr>
        <p:spPr>
          <a:xfrm>
            <a:off x="6553200" y="3733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p:cNvGrpSpPr/>
          <p:nvPr/>
        </p:nvGrpSpPr>
        <p:grpSpPr>
          <a:xfrm>
            <a:off x="304800" y="3276600"/>
            <a:ext cx="4763952" cy="3505200"/>
            <a:chOff x="63500" y="3186113"/>
            <a:chExt cx="4763952" cy="3505200"/>
          </a:xfrm>
        </p:grpSpPr>
        <p:pic>
          <p:nvPicPr>
            <p:cNvPr id="76" name="Picture 6"/>
            <p:cNvPicPr>
              <a:picLocks noChangeAspect="1" noChangeArrowheads="1"/>
            </p:cNvPicPr>
            <p:nvPr/>
          </p:nvPicPr>
          <p:blipFill>
            <a:blip r:embed="rId4">
              <a:lum bright="10000"/>
            </a:blip>
            <a:srcRect/>
            <a:stretch>
              <a:fillRect/>
            </a:stretch>
          </p:blipFill>
          <p:spPr bwMode="auto">
            <a:xfrm>
              <a:off x="63500" y="3276600"/>
              <a:ext cx="4737100" cy="3414713"/>
            </a:xfrm>
            <a:prstGeom prst="rect">
              <a:avLst/>
            </a:prstGeom>
            <a:noFill/>
            <a:ln w="50800">
              <a:solidFill>
                <a:srgbClr val="FF0000"/>
              </a:solidFill>
              <a:miter lim="800000"/>
              <a:headEnd/>
              <a:tailEnd/>
            </a:ln>
            <a:effectLst/>
          </p:spPr>
        </p:pic>
        <p:sp>
          <p:nvSpPr>
            <p:cNvPr id="80" name="TextBox 79"/>
            <p:cNvSpPr txBox="1"/>
            <p:nvPr/>
          </p:nvSpPr>
          <p:spPr>
            <a:xfrm>
              <a:off x="2438400" y="3186113"/>
              <a:ext cx="2389052" cy="461665"/>
            </a:xfrm>
            <a:prstGeom prst="rect">
              <a:avLst/>
            </a:prstGeom>
            <a:noFill/>
          </p:spPr>
          <p:txBody>
            <a:bodyPr wrap="none" rtlCol="0">
              <a:spAutoFit/>
            </a:bodyPr>
            <a:lstStyle/>
            <a:p>
              <a:r>
                <a:rPr lang="en-US" sz="2400" dirty="0"/>
                <a:t>Fort Leavenworth</a:t>
              </a:r>
            </a:p>
          </p:txBody>
        </p:sp>
      </p:grpSp>
      <p:grpSp>
        <p:nvGrpSpPr>
          <p:cNvPr id="79" name="Group 78"/>
          <p:cNvGrpSpPr/>
          <p:nvPr/>
        </p:nvGrpSpPr>
        <p:grpSpPr>
          <a:xfrm>
            <a:off x="1069092" y="4267200"/>
            <a:ext cx="5484108" cy="2514600"/>
            <a:chOff x="1219200" y="4267200"/>
            <a:chExt cx="5484108" cy="2514600"/>
          </a:xfrm>
        </p:grpSpPr>
        <p:pic>
          <p:nvPicPr>
            <p:cNvPr id="75" name="Picture 3"/>
            <p:cNvPicPr>
              <a:picLocks noChangeAspect="1" noChangeArrowheads="1"/>
            </p:cNvPicPr>
            <p:nvPr/>
          </p:nvPicPr>
          <p:blipFill>
            <a:blip r:embed="rId5"/>
            <a:srcRect/>
            <a:stretch>
              <a:fillRect/>
            </a:stretch>
          </p:blipFill>
          <p:spPr bwMode="auto">
            <a:xfrm>
              <a:off x="1219200" y="4343400"/>
              <a:ext cx="5484108" cy="2438400"/>
            </a:xfrm>
            <a:prstGeom prst="rect">
              <a:avLst/>
            </a:prstGeom>
            <a:noFill/>
            <a:ln w="50800">
              <a:solidFill>
                <a:srgbClr val="002060"/>
              </a:solidFill>
              <a:miter lim="800000"/>
              <a:headEnd/>
              <a:tailEnd/>
            </a:ln>
            <a:effectLst/>
          </p:spPr>
        </p:pic>
        <p:sp>
          <p:nvSpPr>
            <p:cNvPr id="78" name="TextBox 77"/>
            <p:cNvSpPr txBox="1"/>
            <p:nvPr/>
          </p:nvSpPr>
          <p:spPr>
            <a:xfrm>
              <a:off x="1219200" y="4267200"/>
              <a:ext cx="2078133" cy="461665"/>
            </a:xfrm>
            <a:prstGeom prst="rect">
              <a:avLst/>
            </a:prstGeom>
            <a:noFill/>
          </p:spPr>
          <p:txBody>
            <a:bodyPr wrap="none" rtlCol="0">
              <a:spAutoFit/>
            </a:bodyPr>
            <a:lstStyle/>
            <a:p>
              <a:r>
                <a:rPr lang="en-US" sz="2400" dirty="0"/>
                <a:t>Fort Vancouver</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1200000">
                                      <p:cBhvr>
                                        <p:cTn id="6" dur="1000" fill="hold"/>
                                        <p:tgtEl>
                                          <p:spTgt spid="41"/>
                                        </p:tgtEl>
                                        <p:attrNameLst>
                                          <p:attrName>r</p:attrName>
                                        </p:attrNameLst>
                                      </p:cBhvr>
                                    </p:animRot>
                                  </p:childTnLst>
                                </p:cTn>
                              </p:par>
                              <p:par>
                                <p:cTn id="7" presetID="64" presetClass="path" presetSubtype="0" accel="50000" decel="50000" fill="hold" grpId="1" nodeType="withEffect">
                                  <p:stCondLst>
                                    <p:cond delay="0"/>
                                  </p:stCondLst>
                                  <p:childTnLst>
                                    <p:animMotion origin="layout" path="M 5.55556E-7 -1.11111E-6 L -0.05382 -0.42153 " pathEditMode="relative" rAng="0" ptsTypes="AA">
                                      <p:cBhvr>
                                        <p:cTn id="8" dur="1000" fill="hold"/>
                                        <p:tgtEl>
                                          <p:spTgt spid="41"/>
                                        </p:tgtEl>
                                        <p:attrNameLst>
                                          <p:attrName>ppt_x</p:attrName>
                                          <p:attrName>ppt_y</p:attrName>
                                        </p:attrNameLst>
                                      </p:cBhvr>
                                      <p:rCtr x="-27" y="-211"/>
                                    </p:animMotion>
                                  </p:childTnLst>
                                </p:cTn>
                              </p:par>
                              <p:par>
                                <p:cTn id="9" presetID="10" presetClass="exit" presetSubtype="0" fill="hold" grpId="0" nodeType="withEffect">
                                  <p:stCondLst>
                                    <p:cond delay="0"/>
                                  </p:stCondLst>
                                  <p:childTnLst>
                                    <p:animEffect transition="out" filter="fade">
                                      <p:cBhvr>
                                        <p:cTn id="10" dur="1000"/>
                                        <p:tgtEl>
                                          <p:spTgt spid="35"/>
                                        </p:tgtEl>
                                      </p:cBhvr>
                                    </p:animEffect>
                                    <p:set>
                                      <p:cBhvr>
                                        <p:cTn id="11" dur="1" fill="hold">
                                          <p:stCondLst>
                                            <p:cond delay="999"/>
                                          </p:stCondLst>
                                        </p:cTn>
                                        <p:tgtEl>
                                          <p:spTgt spid="35"/>
                                        </p:tgtEl>
                                        <p:attrNameLst>
                                          <p:attrName>style.visibility</p:attrName>
                                        </p:attrNameLst>
                                      </p:cBhvr>
                                      <p:to>
                                        <p:strVal val="hidden"/>
                                      </p:to>
                                    </p:set>
                                  </p:childTnLst>
                                </p:cTn>
                              </p:par>
                            </p:childTnLst>
                          </p:cTn>
                        </p:par>
                        <p:par>
                          <p:cTn id="12" fill="hold">
                            <p:stCondLst>
                              <p:cond delay="1000"/>
                            </p:stCondLst>
                            <p:childTnLst>
                              <p:par>
                                <p:cTn id="13" presetID="8" presetClass="emph" presetSubtype="0" fill="hold" grpId="0" nodeType="afterEffect">
                                  <p:stCondLst>
                                    <p:cond delay="0"/>
                                  </p:stCondLst>
                                  <p:childTnLst>
                                    <p:animRot by="21600000">
                                      <p:cBhvr>
                                        <p:cTn id="14" dur="1000" fill="hold"/>
                                        <p:tgtEl>
                                          <p:spTgt spid="32"/>
                                        </p:tgtEl>
                                        <p:attrNameLst>
                                          <p:attrName>r</p:attrName>
                                        </p:attrNameLst>
                                      </p:cBhvr>
                                    </p:animRo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000"/>
                                        <p:tgtEl>
                                          <p:spTgt spid="74"/>
                                        </p:tgtEl>
                                      </p:cBhvr>
                                    </p:animEffect>
                                  </p:childTnLst>
                                </p:cTn>
                              </p:par>
                            </p:childTnLst>
                          </p:cTn>
                        </p:par>
                        <p:par>
                          <p:cTn id="20" fill="hold">
                            <p:stCondLst>
                              <p:cond delay="1000"/>
                            </p:stCondLst>
                            <p:childTnLst>
                              <p:par>
                                <p:cTn id="21" presetID="53" presetClass="entr" presetSubtype="0" fill="hold" grpId="1" nodeType="afterEffect">
                                  <p:stCondLst>
                                    <p:cond delay="0"/>
                                  </p:stCondLst>
                                  <p:childTnLst>
                                    <p:set>
                                      <p:cBhvr>
                                        <p:cTn id="22" dur="1" fill="hold">
                                          <p:stCondLst>
                                            <p:cond delay="0"/>
                                          </p:stCondLst>
                                        </p:cTn>
                                        <p:tgtEl>
                                          <p:spTgt spid="71"/>
                                        </p:tgtEl>
                                        <p:attrNameLst>
                                          <p:attrName>style.visibility</p:attrName>
                                        </p:attrNameLst>
                                      </p:cBhvr>
                                      <p:to>
                                        <p:strVal val="visible"/>
                                      </p:to>
                                    </p:set>
                                    <p:anim calcmode="lin" valueType="num">
                                      <p:cBhvr>
                                        <p:cTn id="23" dur="1000" fill="hold"/>
                                        <p:tgtEl>
                                          <p:spTgt spid="71"/>
                                        </p:tgtEl>
                                        <p:attrNameLst>
                                          <p:attrName>ppt_w</p:attrName>
                                        </p:attrNameLst>
                                      </p:cBhvr>
                                      <p:tavLst>
                                        <p:tav tm="0">
                                          <p:val>
                                            <p:fltVal val="0"/>
                                          </p:val>
                                        </p:tav>
                                        <p:tav tm="100000">
                                          <p:val>
                                            <p:strVal val="#ppt_w"/>
                                          </p:val>
                                        </p:tav>
                                      </p:tavLst>
                                    </p:anim>
                                    <p:anim calcmode="lin" valueType="num">
                                      <p:cBhvr>
                                        <p:cTn id="24" dur="1000" fill="hold"/>
                                        <p:tgtEl>
                                          <p:spTgt spid="71"/>
                                        </p:tgtEl>
                                        <p:attrNameLst>
                                          <p:attrName>ppt_h</p:attrName>
                                        </p:attrNameLst>
                                      </p:cBhvr>
                                      <p:tavLst>
                                        <p:tav tm="0">
                                          <p:val>
                                            <p:fltVal val="0"/>
                                          </p:val>
                                        </p:tav>
                                        <p:tav tm="100000">
                                          <p:val>
                                            <p:strVal val="#ppt_h"/>
                                          </p:val>
                                        </p:tav>
                                      </p:tavLst>
                                    </p:anim>
                                    <p:animEffect transition="in" filter="fade">
                                      <p:cBhvr>
                                        <p:cTn id="25" dur="1000"/>
                                        <p:tgtEl>
                                          <p:spTgt spid="71"/>
                                        </p:tgtEl>
                                      </p:cBhvr>
                                    </p:animEffect>
                                  </p:childTnLst>
                                </p:cTn>
                              </p:par>
                              <p:par>
                                <p:cTn id="26" presetID="8" presetClass="emph" presetSubtype="0" fill="hold" grpId="1" nodeType="withEffect">
                                  <p:stCondLst>
                                    <p:cond delay="0"/>
                                  </p:stCondLst>
                                  <p:childTnLst>
                                    <p:animRot by="21600000">
                                      <p:cBhvr>
                                        <p:cTn id="27" dur="1000" fill="hold"/>
                                        <p:tgtEl>
                                          <p:spTgt spid="68"/>
                                        </p:tgtEl>
                                        <p:attrNameLst>
                                          <p:attrName>r</p:attrName>
                                        </p:attrNameLst>
                                      </p:cBhvr>
                                    </p:animRot>
                                  </p:childTnLst>
                                </p:cTn>
                              </p:par>
                            </p:childTnLst>
                          </p:cTn>
                        </p:par>
                      </p:childTnLst>
                    </p:cTn>
                  </p:par>
                  <p:par>
                    <p:cTn id="28" fill="hold">
                      <p:stCondLst>
                        <p:cond delay="indefinite"/>
                      </p:stCondLst>
                      <p:childTnLst>
                        <p:par>
                          <p:cTn id="29" fill="hold">
                            <p:stCondLst>
                              <p:cond delay="0"/>
                            </p:stCondLst>
                            <p:childTnLst>
                              <p:par>
                                <p:cTn id="30" presetID="30" presetClass="exit" presetSubtype="0" fill="hold" grpId="0" nodeType="clickEffect">
                                  <p:stCondLst>
                                    <p:cond delay="0"/>
                                  </p:stCondLst>
                                  <p:childTnLst>
                                    <p:animEffect transition="out" filter="fade">
                                      <p:cBhvr>
                                        <p:cTn id="31" dur="800" accel="100000">
                                          <p:stCondLst>
                                            <p:cond delay="200"/>
                                          </p:stCondLst>
                                        </p:cTn>
                                        <p:tgtEl>
                                          <p:spTgt spid="68"/>
                                        </p:tgtEl>
                                      </p:cBhvr>
                                    </p:animEffect>
                                    <p:anim calcmode="lin" valueType="num">
                                      <p:cBhvr>
                                        <p:cTn id="32" dur="800" accel="100000">
                                          <p:stCondLst>
                                            <p:cond delay="200"/>
                                          </p:stCondLst>
                                        </p:cTn>
                                        <p:tgtEl>
                                          <p:spTgt spid="68"/>
                                        </p:tgtEl>
                                        <p:attrNameLst>
                                          <p:attrName>style.rotation</p:attrName>
                                        </p:attrNameLst>
                                      </p:cBhvr>
                                      <p:tavLst>
                                        <p:tav tm="0">
                                          <p:val>
                                            <p:fltVal val="0"/>
                                          </p:val>
                                        </p:tav>
                                        <p:tav tm="100000">
                                          <p:val>
                                            <p:fltVal val="-90"/>
                                          </p:val>
                                        </p:tav>
                                      </p:tavLst>
                                    </p:anim>
                                    <p:anim calcmode="lin" valueType="num">
                                      <p:cBhvr>
                                        <p:cTn id="33" dur="200" decel="100000"/>
                                        <p:tgtEl>
                                          <p:spTgt spid="68"/>
                                        </p:tgtEl>
                                        <p:attrNameLst>
                                          <p:attrName>ppt_x</p:attrName>
                                        </p:attrNameLst>
                                      </p:cBhvr>
                                      <p:tavLst>
                                        <p:tav tm="0">
                                          <p:val>
                                            <p:strVal val="ppt_x"/>
                                          </p:val>
                                        </p:tav>
                                        <p:tav tm="100000">
                                          <p:val>
                                            <p:strVal val="ppt_x-0.05"/>
                                          </p:val>
                                        </p:tav>
                                      </p:tavLst>
                                    </p:anim>
                                    <p:anim calcmode="lin" valueType="num">
                                      <p:cBhvr>
                                        <p:cTn id="34" dur="200" decel="100000"/>
                                        <p:tgtEl>
                                          <p:spTgt spid="68"/>
                                        </p:tgtEl>
                                        <p:attrNameLst>
                                          <p:attrName>ppt_y</p:attrName>
                                        </p:attrNameLst>
                                      </p:cBhvr>
                                      <p:tavLst>
                                        <p:tav tm="0">
                                          <p:val>
                                            <p:strVal val="ppt_y"/>
                                          </p:val>
                                        </p:tav>
                                        <p:tav tm="100000">
                                          <p:val>
                                            <p:strVal val="ppt_y+0.1"/>
                                          </p:val>
                                        </p:tav>
                                      </p:tavLst>
                                    </p:anim>
                                    <p:anim calcmode="lin" valueType="num">
                                      <p:cBhvr>
                                        <p:cTn id="35" dur="800" accel="100000">
                                          <p:stCondLst>
                                            <p:cond delay="200"/>
                                          </p:stCondLst>
                                        </p:cTn>
                                        <p:tgtEl>
                                          <p:spTgt spid="68"/>
                                        </p:tgtEl>
                                        <p:attrNameLst>
                                          <p:attrName>ppt_x</p:attrName>
                                        </p:attrNameLst>
                                      </p:cBhvr>
                                      <p:tavLst>
                                        <p:tav tm="0">
                                          <p:val>
                                            <p:strVal val="ppt_x"/>
                                          </p:val>
                                        </p:tav>
                                        <p:tav tm="100000">
                                          <p:val>
                                            <p:strVal val="ppt_x+0.4+0.05"/>
                                          </p:val>
                                        </p:tav>
                                      </p:tavLst>
                                    </p:anim>
                                    <p:anim calcmode="lin" valueType="num">
                                      <p:cBhvr>
                                        <p:cTn id="36" dur="800" accel="100000">
                                          <p:stCondLst>
                                            <p:cond delay="200"/>
                                          </p:stCondLst>
                                        </p:cTn>
                                        <p:tgtEl>
                                          <p:spTgt spid="68"/>
                                        </p:tgtEl>
                                        <p:attrNameLst>
                                          <p:attrName>ppt_y</p:attrName>
                                        </p:attrNameLst>
                                      </p:cBhvr>
                                      <p:tavLst>
                                        <p:tav tm="0">
                                          <p:val>
                                            <p:strVal val="ppt_y"/>
                                          </p:val>
                                        </p:tav>
                                        <p:tav tm="100000">
                                          <p:val>
                                            <p:strVal val="ppt_y-0.4-0.1"/>
                                          </p:val>
                                        </p:tav>
                                      </p:tavLst>
                                    </p:anim>
                                    <p:set>
                                      <p:cBhvr>
                                        <p:cTn id="37" dur="1" fill="hold">
                                          <p:stCondLst>
                                            <p:cond delay="999"/>
                                          </p:stCondLst>
                                        </p:cTn>
                                        <p:tgtEl>
                                          <p:spTgt spid="68"/>
                                        </p:tgtEl>
                                        <p:attrNameLst>
                                          <p:attrName>style.visibility</p:attrName>
                                        </p:attrNameLst>
                                      </p:cBhvr>
                                      <p:to>
                                        <p:strVal val="hidden"/>
                                      </p:to>
                                    </p:set>
                                  </p:childTnLst>
                                </p:cTn>
                              </p:par>
                              <p:par>
                                <p:cTn id="38" presetID="30" presetClass="exit" presetSubtype="0" fill="hold" grpId="0" nodeType="withEffect">
                                  <p:stCondLst>
                                    <p:cond delay="0"/>
                                  </p:stCondLst>
                                  <p:childTnLst>
                                    <p:animEffect transition="out" filter="fade">
                                      <p:cBhvr>
                                        <p:cTn id="39" dur="800" accel="100000">
                                          <p:stCondLst>
                                            <p:cond delay="200"/>
                                          </p:stCondLst>
                                        </p:cTn>
                                        <p:tgtEl>
                                          <p:spTgt spid="71"/>
                                        </p:tgtEl>
                                      </p:cBhvr>
                                    </p:animEffect>
                                    <p:anim calcmode="lin" valueType="num">
                                      <p:cBhvr>
                                        <p:cTn id="40" dur="800" accel="100000">
                                          <p:stCondLst>
                                            <p:cond delay="200"/>
                                          </p:stCondLst>
                                        </p:cTn>
                                        <p:tgtEl>
                                          <p:spTgt spid="71"/>
                                        </p:tgtEl>
                                        <p:attrNameLst>
                                          <p:attrName>style.rotation</p:attrName>
                                        </p:attrNameLst>
                                      </p:cBhvr>
                                      <p:tavLst>
                                        <p:tav tm="0">
                                          <p:val>
                                            <p:fltVal val="0"/>
                                          </p:val>
                                        </p:tav>
                                        <p:tav tm="100000">
                                          <p:val>
                                            <p:fltVal val="-90"/>
                                          </p:val>
                                        </p:tav>
                                      </p:tavLst>
                                    </p:anim>
                                    <p:anim calcmode="lin" valueType="num">
                                      <p:cBhvr>
                                        <p:cTn id="41" dur="200" decel="100000"/>
                                        <p:tgtEl>
                                          <p:spTgt spid="71"/>
                                        </p:tgtEl>
                                        <p:attrNameLst>
                                          <p:attrName>ppt_x</p:attrName>
                                        </p:attrNameLst>
                                      </p:cBhvr>
                                      <p:tavLst>
                                        <p:tav tm="0">
                                          <p:val>
                                            <p:strVal val="ppt_x"/>
                                          </p:val>
                                        </p:tav>
                                        <p:tav tm="100000">
                                          <p:val>
                                            <p:strVal val="ppt_x-0.05"/>
                                          </p:val>
                                        </p:tav>
                                      </p:tavLst>
                                    </p:anim>
                                    <p:anim calcmode="lin" valueType="num">
                                      <p:cBhvr>
                                        <p:cTn id="42" dur="200" decel="100000"/>
                                        <p:tgtEl>
                                          <p:spTgt spid="71"/>
                                        </p:tgtEl>
                                        <p:attrNameLst>
                                          <p:attrName>ppt_y</p:attrName>
                                        </p:attrNameLst>
                                      </p:cBhvr>
                                      <p:tavLst>
                                        <p:tav tm="0">
                                          <p:val>
                                            <p:strVal val="ppt_y"/>
                                          </p:val>
                                        </p:tav>
                                        <p:tav tm="100000">
                                          <p:val>
                                            <p:strVal val="ppt_y+0.1"/>
                                          </p:val>
                                        </p:tav>
                                      </p:tavLst>
                                    </p:anim>
                                    <p:anim calcmode="lin" valueType="num">
                                      <p:cBhvr>
                                        <p:cTn id="43" dur="800" accel="100000">
                                          <p:stCondLst>
                                            <p:cond delay="200"/>
                                          </p:stCondLst>
                                        </p:cTn>
                                        <p:tgtEl>
                                          <p:spTgt spid="71"/>
                                        </p:tgtEl>
                                        <p:attrNameLst>
                                          <p:attrName>ppt_x</p:attrName>
                                        </p:attrNameLst>
                                      </p:cBhvr>
                                      <p:tavLst>
                                        <p:tav tm="0">
                                          <p:val>
                                            <p:strVal val="ppt_x"/>
                                          </p:val>
                                        </p:tav>
                                        <p:tav tm="100000">
                                          <p:val>
                                            <p:strVal val="ppt_x+0.4+0.05"/>
                                          </p:val>
                                        </p:tav>
                                      </p:tavLst>
                                    </p:anim>
                                    <p:anim calcmode="lin" valueType="num">
                                      <p:cBhvr>
                                        <p:cTn id="44" dur="800" accel="100000">
                                          <p:stCondLst>
                                            <p:cond delay="200"/>
                                          </p:stCondLst>
                                        </p:cTn>
                                        <p:tgtEl>
                                          <p:spTgt spid="71"/>
                                        </p:tgtEl>
                                        <p:attrNameLst>
                                          <p:attrName>ppt_y</p:attrName>
                                        </p:attrNameLst>
                                      </p:cBhvr>
                                      <p:tavLst>
                                        <p:tav tm="0">
                                          <p:val>
                                            <p:strVal val="ppt_y"/>
                                          </p:val>
                                        </p:tav>
                                        <p:tav tm="100000">
                                          <p:val>
                                            <p:strVal val="ppt_y-0.4-0.1"/>
                                          </p:val>
                                        </p:tav>
                                      </p:tavLst>
                                    </p:anim>
                                    <p:set>
                                      <p:cBhvr>
                                        <p:cTn id="45" dur="1" fill="hold">
                                          <p:stCondLst>
                                            <p:cond delay="999"/>
                                          </p:stCondLst>
                                        </p:cTn>
                                        <p:tgtEl>
                                          <p:spTgt spid="71"/>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22" presetClass="exit" presetSubtype="2" fill="hold" grpId="1" nodeType="clickEffect">
                                  <p:stCondLst>
                                    <p:cond delay="0"/>
                                  </p:stCondLst>
                                  <p:childTnLst>
                                    <p:animEffect transition="out" filter="wipe(right)">
                                      <p:cBhvr>
                                        <p:cTn id="49" dur="1000"/>
                                        <p:tgtEl>
                                          <p:spTgt spid="74"/>
                                        </p:tgtEl>
                                      </p:cBhvr>
                                    </p:animEffect>
                                    <p:set>
                                      <p:cBhvr>
                                        <p:cTn id="50" dur="1" fill="hold">
                                          <p:stCondLst>
                                            <p:cond delay="999"/>
                                          </p:stCondLst>
                                        </p:cTn>
                                        <p:tgtEl>
                                          <p:spTgt spid="74"/>
                                        </p:tgtEl>
                                        <p:attrNameLst>
                                          <p:attrName>style.visibility</p:attrName>
                                        </p:attrNameLst>
                                      </p:cBhvr>
                                      <p:to>
                                        <p:strVal val="hidden"/>
                                      </p:to>
                                    </p:set>
                                  </p:childTnLst>
                                </p:cTn>
                              </p:par>
                            </p:childTnLst>
                          </p:cTn>
                        </p:par>
                        <p:par>
                          <p:cTn id="51" fill="hold">
                            <p:stCondLst>
                              <p:cond delay="1000"/>
                            </p:stCondLst>
                            <p:childTnLst>
                              <p:par>
                                <p:cTn id="52" presetID="22" presetClass="entr" presetSubtype="2" fill="hold" grpId="3" nodeType="afterEffect">
                                  <p:stCondLst>
                                    <p:cond delay="0"/>
                                  </p:stCondLst>
                                  <p:childTnLst>
                                    <p:set>
                                      <p:cBhvr>
                                        <p:cTn id="53" dur="1" fill="hold">
                                          <p:stCondLst>
                                            <p:cond delay="0"/>
                                          </p:stCondLst>
                                        </p:cTn>
                                        <p:tgtEl>
                                          <p:spTgt spid="34"/>
                                        </p:tgtEl>
                                        <p:attrNameLst>
                                          <p:attrName>style.visibility</p:attrName>
                                        </p:attrNameLst>
                                      </p:cBhvr>
                                      <p:to>
                                        <p:strVal val="visible"/>
                                      </p:to>
                                    </p:set>
                                    <p:animEffect transition="in" filter="wipe(right)">
                                      <p:cBhvr>
                                        <p:cTn id="54" dur="1000"/>
                                        <p:tgtEl>
                                          <p:spTgt spid="34"/>
                                        </p:tgtEl>
                                      </p:cBhvr>
                                    </p:animEffect>
                                  </p:childTnLst>
                                </p:cTn>
                              </p:par>
                              <p:par>
                                <p:cTn id="55" presetID="22" presetClass="entr" presetSubtype="2" fill="hold" grpId="3" nodeType="with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1000"/>
                                        <p:tgtEl>
                                          <p:spTgt spid="33"/>
                                        </p:tgtEl>
                                      </p:cBhvr>
                                    </p:animEffect>
                                  </p:childTnLst>
                                </p:cTn>
                              </p:par>
                            </p:childTnLst>
                          </p:cTn>
                        </p:par>
                      </p:childTnLst>
                    </p:cTn>
                  </p:par>
                  <p:par>
                    <p:cTn id="58" fill="hold">
                      <p:stCondLst>
                        <p:cond delay="indefinite"/>
                      </p:stCondLst>
                      <p:childTnLst>
                        <p:par>
                          <p:cTn id="59" fill="hold">
                            <p:stCondLst>
                              <p:cond delay="0"/>
                            </p:stCondLst>
                            <p:childTnLst>
                              <p:par>
                                <p:cTn id="60" presetID="49" presetClass="entr" presetSubtype="0" decel="100000" fill="hold" grpId="0" nodeType="click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p:cTn id="62" dur="1000" fill="hold"/>
                                        <p:tgtEl>
                                          <p:spTgt spid="42"/>
                                        </p:tgtEl>
                                        <p:attrNameLst>
                                          <p:attrName>ppt_w</p:attrName>
                                        </p:attrNameLst>
                                      </p:cBhvr>
                                      <p:tavLst>
                                        <p:tav tm="0">
                                          <p:val>
                                            <p:fltVal val="0"/>
                                          </p:val>
                                        </p:tav>
                                        <p:tav tm="100000">
                                          <p:val>
                                            <p:strVal val="#ppt_w"/>
                                          </p:val>
                                        </p:tav>
                                      </p:tavLst>
                                    </p:anim>
                                    <p:anim calcmode="lin" valueType="num">
                                      <p:cBhvr>
                                        <p:cTn id="63" dur="1000" fill="hold"/>
                                        <p:tgtEl>
                                          <p:spTgt spid="42"/>
                                        </p:tgtEl>
                                        <p:attrNameLst>
                                          <p:attrName>ppt_h</p:attrName>
                                        </p:attrNameLst>
                                      </p:cBhvr>
                                      <p:tavLst>
                                        <p:tav tm="0">
                                          <p:val>
                                            <p:fltVal val="0"/>
                                          </p:val>
                                        </p:tav>
                                        <p:tav tm="100000">
                                          <p:val>
                                            <p:strVal val="#ppt_h"/>
                                          </p:val>
                                        </p:tav>
                                      </p:tavLst>
                                    </p:anim>
                                    <p:anim calcmode="lin" valueType="num">
                                      <p:cBhvr>
                                        <p:cTn id="64" dur="1000" fill="hold"/>
                                        <p:tgtEl>
                                          <p:spTgt spid="42"/>
                                        </p:tgtEl>
                                        <p:attrNameLst>
                                          <p:attrName>style.rotation</p:attrName>
                                        </p:attrNameLst>
                                      </p:cBhvr>
                                      <p:tavLst>
                                        <p:tav tm="0">
                                          <p:val>
                                            <p:fltVal val="360"/>
                                          </p:val>
                                        </p:tav>
                                        <p:tav tm="100000">
                                          <p:val>
                                            <p:fltVal val="0"/>
                                          </p:val>
                                        </p:tav>
                                      </p:tavLst>
                                    </p:anim>
                                    <p:animEffect transition="in" filter="fade">
                                      <p:cBhvr>
                                        <p:cTn id="65" dur="1000"/>
                                        <p:tgtEl>
                                          <p:spTgt spid="42"/>
                                        </p:tgtEl>
                                      </p:cBhvr>
                                    </p:animEffect>
                                  </p:childTnLst>
                                </p:cTn>
                              </p:par>
                              <p:par>
                                <p:cTn id="66" presetID="53" presetClass="entr" presetSubtype="0" fill="hold" grpId="0" nodeType="with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p:cTn id="68" dur="1000" fill="hold"/>
                                        <p:tgtEl>
                                          <p:spTgt spid="44"/>
                                        </p:tgtEl>
                                        <p:attrNameLst>
                                          <p:attrName>ppt_w</p:attrName>
                                        </p:attrNameLst>
                                      </p:cBhvr>
                                      <p:tavLst>
                                        <p:tav tm="0">
                                          <p:val>
                                            <p:fltVal val="0"/>
                                          </p:val>
                                        </p:tav>
                                        <p:tav tm="100000">
                                          <p:val>
                                            <p:strVal val="#ppt_w"/>
                                          </p:val>
                                        </p:tav>
                                      </p:tavLst>
                                    </p:anim>
                                    <p:anim calcmode="lin" valueType="num">
                                      <p:cBhvr>
                                        <p:cTn id="69" dur="1000" fill="hold"/>
                                        <p:tgtEl>
                                          <p:spTgt spid="44"/>
                                        </p:tgtEl>
                                        <p:attrNameLst>
                                          <p:attrName>ppt_h</p:attrName>
                                        </p:attrNameLst>
                                      </p:cBhvr>
                                      <p:tavLst>
                                        <p:tav tm="0">
                                          <p:val>
                                            <p:fltVal val="0"/>
                                          </p:val>
                                        </p:tav>
                                        <p:tav tm="100000">
                                          <p:val>
                                            <p:strVal val="#ppt_h"/>
                                          </p:val>
                                        </p:tav>
                                      </p:tavLst>
                                    </p:anim>
                                    <p:animEffect transition="in" filter="fade">
                                      <p:cBhvr>
                                        <p:cTn id="70" dur="1000"/>
                                        <p:tgtEl>
                                          <p:spTgt spid="44"/>
                                        </p:tgtEl>
                                      </p:cBhvr>
                                    </p:animEffect>
                                  </p:childTnLst>
                                </p:cTn>
                              </p:par>
                            </p:childTnLst>
                          </p:cTn>
                        </p:par>
                      </p:childTnLst>
                    </p:cTn>
                  </p:par>
                  <p:par>
                    <p:cTn id="71" fill="hold">
                      <p:stCondLst>
                        <p:cond delay="indefinite"/>
                      </p:stCondLst>
                      <p:childTnLst>
                        <p:par>
                          <p:cTn id="72" fill="hold">
                            <p:stCondLst>
                              <p:cond delay="0"/>
                            </p:stCondLst>
                            <p:childTnLst>
                              <p:par>
                                <p:cTn id="73" presetID="49" presetClass="entr" presetSubtype="0" decel="100000" fill="hold" grpId="0" nodeType="clickEffect">
                                  <p:stCondLst>
                                    <p:cond delay="0"/>
                                  </p:stCondLst>
                                  <p:childTnLst>
                                    <p:set>
                                      <p:cBhvr>
                                        <p:cTn id="74" dur="1" fill="hold">
                                          <p:stCondLst>
                                            <p:cond delay="0"/>
                                          </p:stCondLst>
                                        </p:cTn>
                                        <p:tgtEl>
                                          <p:spTgt spid="40"/>
                                        </p:tgtEl>
                                        <p:attrNameLst>
                                          <p:attrName>style.visibility</p:attrName>
                                        </p:attrNameLst>
                                      </p:cBhvr>
                                      <p:to>
                                        <p:strVal val="visible"/>
                                      </p:to>
                                    </p:set>
                                    <p:anim calcmode="lin" valueType="num">
                                      <p:cBhvr>
                                        <p:cTn id="75" dur="1000" fill="hold"/>
                                        <p:tgtEl>
                                          <p:spTgt spid="40"/>
                                        </p:tgtEl>
                                        <p:attrNameLst>
                                          <p:attrName>ppt_w</p:attrName>
                                        </p:attrNameLst>
                                      </p:cBhvr>
                                      <p:tavLst>
                                        <p:tav tm="0">
                                          <p:val>
                                            <p:fltVal val="0"/>
                                          </p:val>
                                        </p:tav>
                                        <p:tav tm="100000">
                                          <p:val>
                                            <p:strVal val="#ppt_w"/>
                                          </p:val>
                                        </p:tav>
                                      </p:tavLst>
                                    </p:anim>
                                    <p:anim calcmode="lin" valueType="num">
                                      <p:cBhvr>
                                        <p:cTn id="76" dur="1000" fill="hold"/>
                                        <p:tgtEl>
                                          <p:spTgt spid="40"/>
                                        </p:tgtEl>
                                        <p:attrNameLst>
                                          <p:attrName>ppt_h</p:attrName>
                                        </p:attrNameLst>
                                      </p:cBhvr>
                                      <p:tavLst>
                                        <p:tav tm="0">
                                          <p:val>
                                            <p:fltVal val="0"/>
                                          </p:val>
                                        </p:tav>
                                        <p:tav tm="100000">
                                          <p:val>
                                            <p:strVal val="#ppt_h"/>
                                          </p:val>
                                        </p:tav>
                                      </p:tavLst>
                                    </p:anim>
                                    <p:anim calcmode="lin" valueType="num">
                                      <p:cBhvr>
                                        <p:cTn id="77" dur="1000" fill="hold"/>
                                        <p:tgtEl>
                                          <p:spTgt spid="40"/>
                                        </p:tgtEl>
                                        <p:attrNameLst>
                                          <p:attrName>style.rotation</p:attrName>
                                        </p:attrNameLst>
                                      </p:cBhvr>
                                      <p:tavLst>
                                        <p:tav tm="0">
                                          <p:val>
                                            <p:fltVal val="360"/>
                                          </p:val>
                                        </p:tav>
                                        <p:tav tm="100000">
                                          <p:val>
                                            <p:fltVal val="0"/>
                                          </p:val>
                                        </p:tav>
                                      </p:tavLst>
                                    </p:anim>
                                    <p:animEffect transition="in" filter="fade">
                                      <p:cBhvr>
                                        <p:cTn id="78" dur="1000"/>
                                        <p:tgtEl>
                                          <p:spTgt spid="40"/>
                                        </p:tgtEl>
                                      </p:cBhvr>
                                    </p:animEffect>
                                  </p:childTnLst>
                                </p:cTn>
                              </p:par>
                              <p:par>
                                <p:cTn id="79" presetID="53" presetClass="entr" presetSubtype="0" fill="hold" grpId="0" nodeType="withEffect">
                                  <p:stCondLst>
                                    <p:cond delay="0"/>
                                  </p:stCondLst>
                                  <p:childTnLst>
                                    <p:set>
                                      <p:cBhvr>
                                        <p:cTn id="80" dur="1" fill="hold">
                                          <p:stCondLst>
                                            <p:cond delay="0"/>
                                          </p:stCondLst>
                                        </p:cTn>
                                        <p:tgtEl>
                                          <p:spTgt spid="43"/>
                                        </p:tgtEl>
                                        <p:attrNameLst>
                                          <p:attrName>style.visibility</p:attrName>
                                        </p:attrNameLst>
                                      </p:cBhvr>
                                      <p:to>
                                        <p:strVal val="visible"/>
                                      </p:to>
                                    </p:set>
                                    <p:anim calcmode="lin" valueType="num">
                                      <p:cBhvr>
                                        <p:cTn id="81" dur="1000" fill="hold"/>
                                        <p:tgtEl>
                                          <p:spTgt spid="43"/>
                                        </p:tgtEl>
                                        <p:attrNameLst>
                                          <p:attrName>ppt_w</p:attrName>
                                        </p:attrNameLst>
                                      </p:cBhvr>
                                      <p:tavLst>
                                        <p:tav tm="0">
                                          <p:val>
                                            <p:fltVal val="0"/>
                                          </p:val>
                                        </p:tav>
                                        <p:tav tm="100000">
                                          <p:val>
                                            <p:strVal val="#ppt_w"/>
                                          </p:val>
                                        </p:tav>
                                      </p:tavLst>
                                    </p:anim>
                                    <p:anim calcmode="lin" valueType="num">
                                      <p:cBhvr>
                                        <p:cTn id="82" dur="1000" fill="hold"/>
                                        <p:tgtEl>
                                          <p:spTgt spid="43"/>
                                        </p:tgtEl>
                                        <p:attrNameLst>
                                          <p:attrName>ppt_h</p:attrName>
                                        </p:attrNameLst>
                                      </p:cBhvr>
                                      <p:tavLst>
                                        <p:tav tm="0">
                                          <p:val>
                                            <p:fltVal val="0"/>
                                          </p:val>
                                        </p:tav>
                                        <p:tav tm="100000">
                                          <p:val>
                                            <p:strVal val="#ppt_h"/>
                                          </p:val>
                                        </p:tav>
                                      </p:tavLst>
                                    </p:anim>
                                    <p:animEffect transition="in" filter="fade">
                                      <p:cBhvr>
                                        <p:cTn id="83" dur="1000"/>
                                        <p:tgtEl>
                                          <p:spTgt spid="43"/>
                                        </p:tgtEl>
                                      </p:cBhvr>
                                    </p:animEffect>
                                  </p:childTnLst>
                                </p:cTn>
                              </p:par>
                            </p:childTnLst>
                          </p:cTn>
                        </p:par>
                      </p:childTnLst>
                    </p:cTn>
                  </p:par>
                  <p:par>
                    <p:cTn id="84" fill="hold">
                      <p:stCondLst>
                        <p:cond delay="indefinite"/>
                      </p:stCondLst>
                      <p:childTnLst>
                        <p:par>
                          <p:cTn id="85" fill="hold">
                            <p:stCondLst>
                              <p:cond delay="0"/>
                            </p:stCondLst>
                            <p:childTnLst>
                              <p:par>
                                <p:cTn id="86" presetID="49" presetClass="entr" presetSubtype="0" decel="100000" fill="hold" grpId="0" nodeType="clickEffect">
                                  <p:stCondLst>
                                    <p:cond delay="0"/>
                                  </p:stCondLst>
                                  <p:childTnLst>
                                    <p:set>
                                      <p:cBhvr>
                                        <p:cTn id="87" dur="1" fill="hold">
                                          <p:stCondLst>
                                            <p:cond delay="0"/>
                                          </p:stCondLst>
                                        </p:cTn>
                                        <p:tgtEl>
                                          <p:spTgt spid="46"/>
                                        </p:tgtEl>
                                        <p:attrNameLst>
                                          <p:attrName>style.visibility</p:attrName>
                                        </p:attrNameLst>
                                      </p:cBhvr>
                                      <p:to>
                                        <p:strVal val="visible"/>
                                      </p:to>
                                    </p:set>
                                    <p:anim calcmode="lin" valueType="num">
                                      <p:cBhvr>
                                        <p:cTn id="88" dur="1000" fill="hold"/>
                                        <p:tgtEl>
                                          <p:spTgt spid="46"/>
                                        </p:tgtEl>
                                        <p:attrNameLst>
                                          <p:attrName>ppt_w</p:attrName>
                                        </p:attrNameLst>
                                      </p:cBhvr>
                                      <p:tavLst>
                                        <p:tav tm="0">
                                          <p:val>
                                            <p:fltVal val="0"/>
                                          </p:val>
                                        </p:tav>
                                        <p:tav tm="100000">
                                          <p:val>
                                            <p:strVal val="#ppt_w"/>
                                          </p:val>
                                        </p:tav>
                                      </p:tavLst>
                                    </p:anim>
                                    <p:anim calcmode="lin" valueType="num">
                                      <p:cBhvr>
                                        <p:cTn id="89" dur="1000" fill="hold"/>
                                        <p:tgtEl>
                                          <p:spTgt spid="46"/>
                                        </p:tgtEl>
                                        <p:attrNameLst>
                                          <p:attrName>ppt_h</p:attrName>
                                        </p:attrNameLst>
                                      </p:cBhvr>
                                      <p:tavLst>
                                        <p:tav tm="0">
                                          <p:val>
                                            <p:fltVal val="0"/>
                                          </p:val>
                                        </p:tav>
                                        <p:tav tm="100000">
                                          <p:val>
                                            <p:strVal val="#ppt_h"/>
                                          </p:val>
                                        </p:tav>
                                      </p:tavLst>
                                    </p:anim>
                                    <p:anim calcmode="lin" valueType="num">
                                      <p:cBhvr>
                                        <p:cTn id="90" dur="1000" fill="hold"/>
                                        <p:tgtEl>
                                          <p:spTgt spid="46"/>
                                        </p:tgtEl>
                                        <p:attrNameLst>
                                          <p:attrName>style.rotation</p:attrName>
                                        </p:attrNameLst>
                                      </p:cBhvr>
                                      <p:tavLst>
                                        <p:tav tm="0">
                                          <p:val>
                                            <p:fltVal val="360"/>
                                          </p:val>
                                        </p:tav>
                                        <p:tav tm="100000">
                                          <p:val>
                                            <p:fltVal val="0"/>
                                          </p:val>
                                        </p:tav>
                                      </p:tavLst>
                                    </p:anim>
                                    <p:animEffect transition="in" filter="fade">
                                      <p:cBhvr>
                                        <p:cTn id="91" dur="1000"/>
                                        <p:tgtEl>
                                          <p:spTgt spid="46"/>
                                        </p:tgtEl>
                                      </p:cBhvr>
                                    </p:animEffect>
                                  </p:childTnLst>
                                </p:cTn>
                              </p:par>
                              <p:par>
                                <p:cTn id="92" presetID="53" presetClass="entr" presetSubtype="0" fill="hold" grpId="0" nodeType="withEffect">
                                  <p:stCondLst>
                                    <p:cond delay="0"/>
                                  </p:stCondLst>
                                  <p:childTnLst>
                                    <p:set>
                                      <p:cBhvr>
                                        <p:cTn id="93" dur="1" fill="hold">
                                          <p:stCondLst>
                                            <p:cond delay="0"/>
                                          </p:stCondLst>
                                        </p:cTn>
                                        <p:tgtEl>
                                          <p:spTgt spid="45"/>
                                        </p:tgtEl>
                                        <p:attrNameLst>
                                          <p:attrName>style.visibility</p:attrName>
                                        </p:attrNameLst>
                                      </p:cBhvr>
                                      <p:to>
                                        <p:strVal val="visible"/>
                                      </p:to>
                                    </p:set>
                                    <p:anim calcmode="lin" valueType="num">
                                      <p:cBhvr>
                                        <p:cTn id="94" dur="1000" fill="hold"/>
                                        <p:tgtEl>
                                          <p:spTgt spid="45"/>
                                        </p:tgtEl>
                                        <p:attrNameLst>
                                          <p:attrName>ppt_w</p:attrName>
                                        </p:attrNameLst>
                                      </p:cBhvr>
                                      <p:tavLst>
                                        <p:tav tm="0">
                                          <p:val>
                                            <p:fltVal val="0"/>
                                          </p:val>
                                        </p:tav>
                                        <p:tav tm="100000">
                                          <p:val>
                                            <p:strVal val="#ppt_w"/>
                                          </p:val>
                                        </p:tav>
                                      </p:tavLst>
                                    </p:anim>
                                    <p:anim calcmode="lin" valueType="num">
                                      <p:cBhvr>
                                        <p:cTn id="95" dur="1000" fill="hold"/>
                                        <p:tgtEl>
                                          <p:spTgt spid="45"/>
                                        </p:tgtEl>
                                        <p:attrNameLst>
                                          <p:attrName>ppt_h</p:attrName>
                                        </p:attrNameLst>
                                      </p:cBhvr>
                                      <p:tavLst>
                                        <p:tav tm="0">
                                          <p:val>
                                            <p:fltVal val="0"/>
                                          </p:val>
                                        </p:tav>
                                        <p:tav tm="100000">
                                          <p:val>
                                            <p:strVal val="#ppt_h"/>
                                          </p:val>
                                        </p:tav>
                                      </p:tavLst>
                                    </p:anim>
                                    <p:animEffect transition="in" filter="fade">
                                      <p:cBhvr>
                                        <p:cTn id="96" dur="1000"/>
                                        <p:tgtEl>
                                          <p:spTgt spid="45"/>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grpId="1" nodeType="clickEffect">
                                  <p:stCondLst>
                                    <p:cond delay="0"/>
                                  </p:stCondLst>
                                  <p:childTnLst>
                                    <p:animEffect transition="out" filter="fade">
                                      <p:cBhvr>
                                        <p:cTn id="100" dur="1000"/>
                                        <p:tgtEl>
                                          <p:spTgt spid="32"/>
                                        </p:tgtEl>
                                      </p:cBhvr>
                                    </p:animEffect>
                                    <p:set>
                                      <p:cBhvr>
                                        <p:cTn id="101" dur="1" fill="hold">
                                          <p:stCondLst>
                                            <p:cond delay="999"/>
                                          </p:stCondLst>
                                        </p:cTn>
                                        <p:tgtEl>
                                          <p:spTgt spid="32"/>
                                        </p:tgtEl>
                                        <p:attrNameLst>
                                          <p:attrName>style.visibility</p:attrName>
                                        </p:attrNameLst>
                                      </p:cBhvr>
                                      <p:to>
                                        <p:strVal val="hidden"/>
                                      </p:to>
                                    </p:set>
                                  </p:childTnLst>
                                </p:cTn>
                              </p:par>
                              <p:par>
                                <p:cTn id="102" presetID="49" presetClass="entr" presetSubtype="0" decel="100000"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1000" fill="hold"/>
                                        <p:tgtEl>
                                          <p:spTgt spid="51"/>
                                        </p:tgtEl>
                                        <p:attrNameLst>
                                          <p:attrName>ppt_w</p:attrName>
                                        </p:attrNameLst>
                                      </p:cBhvr>
                                      <p:tavLst>
                                        <p:tav tm="0">
                                          <p:val>
                                            <p:fltVal val="0"/>
                                          </p:val>
                                        </p:tav>
                                        <p:tav tm="100000">
                                          <p:val>
                                            <p:strVal val="#ppt_w"/>
                                          </p:val>
                                        </p:tav>
                                      </p:tavLst>
                                    </p:anim>
                                    <p:anim calcmode="lin" valueType="num">
                                      <p:cBhvr>
                                        <p:cTn id="105" dur="1000" fill="hold"/>
                                        <p:tgtEl>
                                          <p:spTgt spid="51"/>
                                        </p:tgtEl>
                                        <p:attrNameLst>
                                          <p:attrName>ppt_h</p:attrName>
                                        </p:attrNameLst>
                                      </p:cBhvr>
                                      <p:tavLst>
                                        <p:tav tm="0">
                                          <p:val>
                                            <p:fltVal val="0"/>
                                          </p:val>
                                        </p:tav>
                                        <p:tav tm="100000">
                                          <p:val>
                                            <p:strVal val="#ppt_h"/>
                                          </p:val>
                                        </p:tav>
                                      </p:tavLst>
                                    </p:anim>
                                    <p:anim calcmode="lin" valueType="num">
                                      <p:cBhvr>
                                        <p:cTn id="106" dur="1000" fill="hold"/>
                                        <p:tgtEl>
                                          <p:spTgt spid="51"/>
                                        </p:tgtEl>
                                        <p:attrNameLst>
                                          <p:attrName>style.rotation</p:attrName>
                                        </p:attrNameLst>
                                      </p:cBhvr>
                                      <p:tavLst>
                                        <p:tav tm="0">
                                          <p:val>
                                            <p:fltVal val="360"/>
                                          </p:val>
                                        </p:tav>
                                        <p:tav tm="100000">
                                          <p:val>
                                            <p:fltVal val="0"/>
                                          </p:val>
                                        </p:tav>
                                      </p:tavLst>
                                    </p:anim>
                                    <p:animEffect transition="in" filter="fade">
                                      <p:cBhvr>
                                        <p:cTn id="107" dur="1000"/>
                                        <p:tgtEl>
                                          <p:spTgt spid="51"/>
                                        </p:tgtEl>
                                      </p:cBhvr>
                                    </p:animEffect>
                                  </p:childTnLst>
                                </p:cTn>
                              </p:par>
                            </p:childTnLst>
                          </p:cTn>
                        </p:par>
                        <p:par>
                          <p:cTn id="108" fill="hold">
                            <p:stCondLst>
                              <p:cond delay="1000"/>
                            </p:stCondLst>
                            <p:childTnLst>
                              <p:par>
                                <p:cTn id="109" presetID="49" presetClass="entr" presetSubtype="0" decel="100000" fill="hold" grpId="0" nodeType="afterEffect">
                                  <p:stCondLst>
                                    <p:cond delay="0"/>
                                  </p:stCondLst>
                                  <p:childTnLst>
                                    <p:set>
                                      <p:cBhvr>
                                        <p:cTn id="110" dur="1" fill="hold">
                                          <p:stCondLst>
                                            <p:cond delay="0"/>
                                          </p:stCondLst>
                                        </p:cTn>
                                        <p:tgtEl>
                                          <p:spTgt spid="48"/>
                                        </p:tgtEl>
                                        <p:attrNameLst>
                                          <p:attrName>style.visibility</p:attrName>
                                        </p:attrNameLst>
                                      </p:cBhvr>
                                      <p:to>
                                        <p:strVal val="visible"/>
                                      </p:to>
                                    </p:set>
                                    <p:anim calcmode="lin" valueType="num">
                                      <p:cBhvr>
                                        <p:cTn id="111" dur="1000" fill="hold"/>
                                        <p:tgtEl>
                                          <p:spTgt spid="48"/>
                                        </p:tgtEl>
                                        <p:attrNameLst>
                                          <p:attrName>ppt_w</p:attrName>
                                        </p:attrNameLst>
                                      </p:cBhvr>
                                      <p:tavLst>
                                        <p:tav tm="0">
                                          <p:val>
                                            <p:fltVal val="0"/>
                                          </p:val>
                                        </p:tav>
                                        <p:tav tm="100000">
                                          <p:val>
                                            <p:strVal val="#ppt_w"/>
                                          </p:val>
                                        </p:tav>
                                      </p:tavLst>
                                    </p:anim>
                                    <p:anim calcmode="lin" valueType="num">
                                      <p:cBhvr>
                                        <p:cTn id="112" dur="1000" fill="hold"/>
                                        <p:tgtEl>
                                          <p:spTgt spid="48"/>
                                        </p:tgtEl>
                                        <p:attrNameLst>
                                          <p:attrName>ppt_h</p:attrName>
                                        </p:attrNameLst>
                                      </p:cBhvr>
                                      <p:tavLst>
                                        <p:tav tm="0">
                                          <p:val>
                                            <p:fltVal val="0"/>
                                          </p:val>
                                        </p:tav>
                                        <p:tav tm="100000">
                                          <p:val>
                                            <p:strVal val="#ppt_h"/>
                                          </p:val>
                                        </p:tav>
                                      </p:tavLst>
                                    </p:anim>
                                    <p:anim calcmode="lin" valueType="num">
                                      <p:cBhvr>
                                        <p:cTn id="113" dur="1000" fill="hold"/>
                                        <p:tgtEl>
                                          <p:spTgt spid="48"/>
                                        </p:tgtEl>
                                        <p:attrNameLst>
                                          <p:attrName>style.rotation</p:attrName>
                                        </p:attrNameLst>
                                      </p:cBhvr>
                                      <p:tavLst>
                                        <p:tav tm="0">
                                          <p:val>
                                            <p:fltVal val="360"/>
                                          </p:val>
                                        </p:tav>
                                        <p:tav tm="100000">
                                          <p:val>
                                            <p:fltVal val="0"/>
                                          </p:val>
                                        </p:tav>
                                      </p:tavLst>
                                    </p:anim>
                                    <p:animEffect transition="in" filter="fade">
                                      <p:cBhvr>
                                        <p:cTn id="114" dur="1000"/>
                                        <p:tgtEl>
                                          <p:spTgt spid="48"/>
                                        </p:tgtEl>
                                      </p:cBhvr>
                                    </p:animEffect>
                                  </p:childTnLst>
                                </p:cTn>
                              </p:par>
                              <p:par>
                                <p:cTn id="115" presetID="53" presetClass="entr" presetSubtype="0" fill="hold" grpId="0" nodeType="withEffect">
                                  <p:stCondLst>
                                    <p:cond delay="0"/>
                                  </p:stCondLst>
                                  <p:childTnLst>
                                    <p:set>
                                      <p:cBhvr>
                                        <p:cTn id="116" dur="1" fill="hold">
                                          <p:stCondLst>
                                            <p:cond delay="0"/>
                                          </p:stCondLst>
                                        </p:cTn>
                                        <p:tgtEl>
                                          <p:spTgt spid="47"/>
                                        </p:tgtEl>
                                        <p:attrNameLst>
                                          <p:attrName>style.visibility</p:attrName>
                                        </p:attrNameLst>
                                      </p:cBhvr>
                                      <p:to>
                                        <p:strVal val="visible"/>
                                      </p:to>
                                    </p:set>
                                    <p:anim calcmode="lin" valueType="num">
                                      <p:cBhvr>
                                        <p:cTn id="117" dur="1000" fill="hold"/>
                                        <p:tgtEl>
                                          <p:spTgt spid="47"/>
                                        </p:tgtEl>
                                        <p:attrNameLst>
                                          <p:attrName>ppt_w</p:attrName>
                                        </p:attrNameLst>
                                      </p:cBhvr>
                                      <p:tavLst>
                                        <p:tav tm="0">
                                          <p:val>
                                            <p:fltVal val="0"/>
                                          </p:val>
                                        </p:tav>
                                        <p:tav tm="100000">
                                          <p:val>
                                            <p:strVal val="#ppt_w"/>
                                          </p:val>
                                        </p:tav>
                                      </p:tavLst>
                                    </p:anim>
                                    <p:anim calcmode="lin" valueType="num">
                                      <p:cBhvr>
                                        <p:cTn id="118" dur="1000" fill="hold"/>
                                        <p:tgtEl>
                                          <p:spTgt spid="47"/>
                                        </p:tgtEl>
                                        <p:attrNameLst>
                                          <p:attrName>ppt_h</p:attrName>
                                        </p:attrNameLst>
                                      </p:cBhvr>
                                      <p:tavLst>
                                        <p:tav tm="0">
                                          <p:val>
                                            <p:fltVal val="0"/>
                                          </p:val>
                                        </p:tav>
                                        <p:tav tm="100000">
                                          <p:val>
                                            <p:strVal val="#ppt_h"/>
                                          </p:val>
                                        </p:tav>
                                      </p:tavLst>
                                    </p:anim>
                                    <p:animEffect transition="in" filter="fade">
                                      <p:cBhvr>
                                        <p:cTn id="119" dur="1000"/>
                                        <p:tgtEl>
                                          <p:spTgt spid="47"/>
                                        </p:tgtEl>
                                      </p:cBhvr>
                                    </p:animEffect>
                                  </p:childTnLst>
                                </p:cTn>
                              </p:par>
                            </p:childTnLst>
                          </p:cTn>
                        </p:par>
                      </p:childTnLst>
                    </p:cTn>
                  </p:par>
                  <p:par>
                    <p:cTn id="120" fill="hold">
                      <p:stCondLst>
                        <p:cond delay="indefinite"/>
                      </p:stCondLst>
                      <p:childTnLst>
                        <p:par>
                          <p:cTn id="121" fill="hold">
                            <p:stCondLst>
                              <p:cond delay="0"/>
                            </p:stCondLst>
                            <p:childTnLst>
                              <p:par>
                                <p:cTn id="122" presetID="10" presetClass="exit" presetSubtype="0" fill="hold" grpId="1" nodeType="clickEffect">
                                  <p:stCondLst>
                                    <p:cond delay="0"/>
                                  </p:stCondLst>
                                  <p:childTnLst>
                                    <p:animEffect transition="out" filter="fade">
                                      <p:cBhvr>
                                        <p:cTn id="123" dur="1000"/>
                                        <p:tgtEl>
                                          <p:spTgt spid="51"/>
                                        </p:tgtEl>
                                      </p:cBhvr>
                                    </p:animEffect>
                                    <p:set>
                                      <p:cBhvr>
                                        <p:cTn id="124" dur="1" fill="hold">
                                          <p:stCondLst>
                                            <p:cond delay="999"/>
                                          </p:stCondLst>
                                        </p:cTn>
                                        <p:tgtEl>
                                          <p:spTgt spid="51"/>
                                        </p:tgtEl>
                                        <p:attrNameLst>
                                          <p:attrName>style.visibility</p:attrName>
                                        </p:attrNameLst>
                                      </p:cBhvr>
                                      <p:to>
                                        <p:strVal val="hidden"/>
                                      </p:to>
                                    </p:set>
                                  </p:childTnLst>
                                </p:cTn>
                              </p:par>
                              <p:par>
                                <p:cTn id="125" presetID="49" presetClass="entr" presetSubtype="0" decel="100000" fill="hold" grpId="0" nodeType="withEffect">
                                  <p:stCondLst>
                                    <p:cond delay="0"/>
                                  </p:stCondLst>
                                  <p:childTnLst>
                                    <p:set>
                                      <p:cBhvr>
                                        <p:cTn id="126" dur="1" fill="hold">
                                          <p:stCondLst>
                                            <p:cond delay="0"/>
                                          </p:stCondLst>
                                        </p:cTn>
                                        <p:tgtEl>
                                          <p:spTgt spid="52"/>
                                        </p:tgtEl>
                                        <p:attrNameLst>
                                          <p:attrName>style.visibility</p:attrName>
                                        </p:attrNameLst>
                                      </p:cBhvr>
                                      <p:to>
                                        <p:strVal val="visible"/>
                                      </p:to>
                                    </p:set>
                                    <p:anim calcmode="lin" valueType="num">
                                      <p:cBhvr>
                                        <p:cTn id="127" dur="1000" fill="hold"/>
                                        <p:tgtEl>
                                          <p:spTgt spid="52"/>
                                        </p:tgtEl>
                                        <p:attrNameLst>
                                          <p:attrName>ppt_w</p:attrName>
                                        </p:attrNameLst>
                                      </p:cBhvr>
                                      <p:tavLst>
                                        <p:tav tm="0">
                                          <p:val>
                                            <p:fltVal val="0"/>
                                          </p:val>
                                        </p:tav>
                                        <p:tav tm="100000">
                                          <p:val>
                                            <p:strVal val="#ppt_w"/>
                                          </p:val>
                                        </p:tav>
                                      </p:tavLst>
                                    </p:anim>
                                    <p:anim calcmode="lin" valueType="num">
                                      <p:cBhvr>
                                        <p:cTn id="128" dur="1000" fill="hold"/>
                                        <p:tgtEl>
                                          <p:spTgt spid="52"/>
                                        </p:tgtEl>
                                        <p:attrNameLst>
                                          <p:attrName>ppt_h</p:attrName>
                                        </p:attrNameLst>
                                      </p:cBhvr>
                                      <p:tavLst>
                                        <p:tav tm="0">
                                          <p:val>
                                            <p:fltVal val="0"/>
                                          </p:val>
                                        </p:tav>
                                        <p:tav tm="100000">
                                          <p:val>
                                            <p:strVal val="#ppt_h"/>
                                          </p:val>
                                        </p:tav>
                                      </p:tavLst>
                                    </p:anim>
                                    <p:anim calcmode="lin" valueType="num">
                                      <p:cBhvr>
                                        <p:cTn id="129" dur="1000" fill="hold"/>
                                        <p:tgtEl>
                                          <p:spTgt spid="52"/>
                                        </p:tgtEl>
                                        <p:attrNameLst>
                                          <p:attrName>style.rotation</p:attrName>
                                        </p:attrNameLst>
                                      </p:cBhvr>
                                      <p:tavLst>
                                        <p:tav tm="0">
                                          <p:val>
                                            <p:fltVal val="360"/>
                                          </p:val>
                                        </p:tav>
                                        <p:tav tm="100000">
                                          <p:val>
                                            <p:fltVal val="0"/>
                                          </p:val>
                                        </p:tav>
                                      </p:tavLst>
                                    </p:anim>
                                    <p:animEffect transition="in" filter="fade">
                                      <p:cBhvr>
                                        <p:cTn id="130" dur="1000"/>
                                        <p:tgtEl>
                                          <p:spTgt spid="52"/>
                                        </p:tgtEl>
                                      </p:cBhvr>
                                    </p:animEffect>
                                  </p:childTnLst>
                                </p:cTn>
                              </p:par>
                            </p:childTnLst>
                          </p:cTn>
                        </p:par>
                        <p:par>
                          <p:cTn id="131" fill="hold">
                            <p:stCondLst>
                              <p:cond delay="1000"/>
                            </p:stCondLst>
                            <p:childTnLst>
                              <p:par>
                                <p:cTn id="132" presetID="49" presetClass="entr" presetSubtype="0" decel="100000" fill="hold" grpId="0" nodeType="afterEffect">
                                  <p:stCondLst>
                                    <p:cond delay="0"/>
                                  </p:stCondLst>
                                  <p:childTnLst>
                                    <p:set>
                                      <p:cBhvr>
                                        <p:cTn id="133" dur="1" fill="hold">
                                          <p:stCondLst>
                                            <p:cond delay="0"/>
                                          </p:stCondLst>
                                        </p:cTn>
                                        <p:tgtEl>
                                          <p:spTgt spid="50"/>
                                        </p:tgtEl>
                                        <p:attrNameLst>
                                          <p:attrName>style.visibility</p:attrName>
                                        </p:attrNameLst>
                                      </p:cBhvr>
                                      <p:to>
                                        <p:strVal val="visible"/>
                                      </p:to>
                                    </p:set>
                                    <p:anim calcmode="lin" valueType="num">
                                      <p:cBhvr>
                                        <p:cTn id="134" dur="1000" fill="hold"/>
                                        <p:tgtEl>
                                          <p:spTgt spid="50"/>
                                        </p:tgtEl>
                                        <p:attrNameLst>
                                          <p:attrName>ppt_w</p:attrName>
                                        </p:attrNameLst>
                                      </p:cBhvr>
                                      <p:tavLst>
                                        <p:tav tm="0">
                                          <p:val>
                                            <p:fltVal val="0"/>
                                          </p:val>
                                        </p:tav>
                                        <p:tav tm="100000">
                                          <p:val>
                                            <p:strVal val="#ppt_w"/>
                                          </p:val>
                                        </p:tav>
                                      </p:tavLst>
                                    </p:anim>
                                    <p:anim calcmode="lin" valueType="num">
                                      <p:cBhvr>
                                        <p:cTn id="135" dur="1000" fill="hold"/>
                                        <p:tgtEl>
                                          <p:spTgt spid="50"/>
                                        </p:tgtEl>
                                        <p:attrNameLst>
                                          <p:attrName>ppt_h</p:attrName>
                                        </p:attrNameLst>
                                      </p:cBhvr>
                                      <p:tavLst>
                                        <p:tav tm="0">
                                          <p:val>
                                            <p:fltVal val="0"/>
                                          </p:val>
                                        </p:tav>
                                        <p:tav tm="100000">
                                          <p:val>
                                            <p:strVal val="#ppt_h"/>
                                          </p:val>
                                        </p:tav>
                                      </p:tavLst>
                                    </p:anim>
                                    <p:anim calcmode="lin" valueType="num">
                                      <p:cBhvr>
                                        <p:cTn id="136" dur="1000" fill="hold"/>
                                        <p:tgtEl>
                                          <p:spTgt spid="50"/>
                                        </p:tgtEl>
                                        <p:attrNameLst>
                                          <p:attrName>style.rotation</p:attrName>
                                        </p:attrNameLst>
                                      </p:cBhvr>
                                      <p:tavLst>
                                        <p:tav tm="0">
                                          <p:val>
                                            <p:fltVal val="360"/>
                                          </p:val>
                                        </p:tav>
                                        <p:tav tm="100000">
                                          <p:val>
                                            <p:fltVal val="0"/>
                                          </p:val>
                                        </p:tav>
                                      </p:tavLst>
                                    </p:anim>
                                    <p:animEffect transition="in" filter="fade">
                                      <p:cBhvr>
                                        <p:cTn id="137" dur="1000"/>
                                        <p:tgtEl>
                                          <p:spTgt spid="50"/>
                                        </p:tgtEl>
                                      </p:cBhvr>
                                    </p:animEffect>
                                  </p:childTnLst>
                                </p:cTn>
                              </p:par>
                              <p:par>
                                <p:cTn id="138" presetID="53" presetClass="entr" presetSubtype="0" fill="hold" grpId="0" nodeType="withEffect">
                                  <p:stCondLst>
                                    <p:cond delay="0"/>
                                  </p:stCondLst>
                                  <p:childTnLst>
                                    <p:set>
                                      <p:cBhvr>
                                        <p:cTn id="139" dur="1" fill="hold">
                                          <p:stCondLst>
                                            <p:cond delay="0"/>
                                          </p:stCondLst>
                                        </p:cTn>
                                        <p:tgtEl>
                                          <p:spTgt spid="49"/>
                                        </p:tgtEl>
                                        <p:attrNameLst>
                                          <p:attrName>style.visibility</p:attrName>
                                        </p:attrNameLst>
                                      </p:cBhvr>
                                      <p:to>
                                        <p:strVal val="visible"/>
                                      </p:to>
                                    </p:set>
                                    <p:anim calcmode="lin" valueType="num">
                                      <p:cBhvr>
                                        <p:cTn id="140" dur="1000" fill="hold"/>
                                        <p:tgtEl>
                                          <p:spTgt spid="49"/>
                                        </p:tgtEl>
                                        <p:attrNameLst>
                                          <p:attrName>ppt_w</p:attrName>
                                        </p:attrNameLst>
                                      </p:cBhvr>
                                      <p:tavLst>
                                        <p:tav tm="0">
                                          <p:val>
                                            <p:fltVal val="0"/>
                                          </p:val>
                                        </p:tav>
                                        <p:tav tm="100000">
                                          <p:val>
                                            <p:strVal val="#ppt_w"/>
                                          </p:val>
                                        </p:tav>
                                      </p:tavLst>
                                    </p:anim>
                                    <p:anim calcmode="lin" valueType="num">
                                      <p:cBhvr>
                                        <p:cTn id="141" dur="1000" fill="hold"/>
                                        <p:tgtEl>
                                          <p:spTgt spid="49"/>
                                        </p:tgtEl>
                                        <p:attrNameLst>
                                          <p:attrName>ppt_h</p:attrName>
                                        </p:attrNameLst>
                                      </p:cBhvr>
                                      <p:tavLst>
                                        <p:tav tm="0">
                                          <p:val>
                                            <p:fltVal val="0"/>
                                          </p:val>
                                        </p:tav>
                                        <p:tav tm="100000">
                                          <p:val>
                                            <p:strVal val="#ppt_h"/>
                                          </p:val>
                                        </p:tav>
                                      </p:tavLst>
                                    </p:anim>
                                    <p:animEffect transition="in" filter="fade">
                                      <p:cBhvr>
                                        <p:cTn id="142" dur="1000"/>
                                        <p:tgtEl>
                                          <p:spTgt spid="49"/>
                                        </p:tgtEl>
                                      </p:cBhvr>
                                    </p:animEffect>
                                  </p:childTnLst>
                                </p:cTn>
                              </p:par>
                            </p:childTnLst>
                          </p:cTn>
                        </p:par>
                      </p:childTnLst>
                    </p:cTn>
                  </p:par>
                  <p:par>
                    <p:cTn id="143" fill="hold">
                      <p:stCondLst>
                        <p:cond delay="indefinite"/>
                      </p:stCondLst>
                      <p:childTnLst>
                        <p:par>
                          <p:cTn id="144" fill="hold">
                            <p:stCondLst>
                              <p:cond delay="0"/>
                            </p:stCondLst>
                            <p:childTnLst>
                              <p:par>
                                <p:cTn id="145" presetID="10" presetClass="exit" presetSubtype="0" fill="hold" grpId="1" nodeType="clickEffect">
                                  <p:stCondLst>
                                    <p:cond delay="0"/>
                                  </p:stCondLst>
                                  <p:childTnLst>
                                    <p:animEffect transition="out" filter="fade">
                                      <p:cBhvr>
                                        <p:cTn id="146" dur="1000"/>
                                        <p:tgtEl>
                                          <p:spTgt spid="52"/>
                                        </p:tgtEl>
                                      </p:cBhvr>
                                    </p:animEffect>
                                    <p:set>
                                      <p:cBhvr>
                                        <p:cTn id="147" dur="1" fill="hold">
                                          <p:stCondLst>
                                            <p:cond delay="999"/>
                                          </p:stCondLst>
                                        </p:cTn>
                                        <p:tgtEl>
                                          <p:spTgt spid="52"/>
                                        </p:tgtEl>
                                        <p:attrNameLst>
                                          <p:attrName>style.visibility</p:attrName>
                                        </p:attrNameLst>
                                      </p:cBhvr>
                                      <p:to>
                                        <p:strVal val="hidden"/>
                                      </p:to>
                                    </p:set>
                                  </p:childTnLst>
                                </p:cTn>
                              </p:par>
                              <p:par>
                                <p:cTn id="148" presetID="49" presetClass="entr" presetSubtype="0" decel="100000" fill="hold" grpId="0" nodeType="withEffect">
                                  <p:stCondLst>
                                    <p:cond delay="0"/>
                                  </p:stCondLst>
                                  <p:childTnLst>
                                    <p:set>
                                      <p:cBhvr>
                                        <p:cTn id="149" dur="1" fill="hold">
                                          <p:stCondLst>
                                            <p:cond delay="0"/>
                                          </p:stCondLst>
                                        </p:cTn>
                                        <p:tgtEl>
                                          <p:spTgt spid="54"/>
                                        </p:tgtEl>
                                        <p:attrNameLst>
                                          <p:attrName>style.visibility</p:attrName>
                                        </p:attrNameLst>
                                      </p:cBhvr>
                                      <p:to>
                                        <p:strVal val="visible"/>
                                      </p:to>
                                    </p:set>
                                    <p:anim calcmode="lin" valueType="num">
                                      <p:cBhvr>
                                        <p:cTn id="150" dur="1000" fill="hold"/>
                                        <p:tgtEl>
                                          <p:spTgt spid="54"/>
                                        </p:tgtEl>
                                        <p:attrNameLst>
                                          <p:attrName>ppt_w</p:attrName>
                                        </p:attrNameLst>
                                      </p:cBhvr>
                                      <p:tavLst>
                                        <p:tav tm="0">
                                          <p:val>
                                            <p:fltVal val="0"/>
                                          </p:val>
                                        </p:tav>
                                        <p:tav tm="100000">
                                          <p:val>
                                            <p:strVal val="#ppt_w"/>
                                          </p:val>
                                        </p:tav>
                                      </p:tavLst>
                                    </p:anim>
                                    <p:anim calcmode="lin" valueType="num">
                                      <p:cBhvr>
                                        <p:cTn id="151" dur="1000" fill="hold"/>
                                        <p:tgtEl>
                                          <p:spTgt spid="54"/>
                                        </p:tgtEl>
                                        <p:attrNameLst>
                                          <p:attrName>ppt_h</p:attrName>
                                        </p:attrNameLst>
                                      </p:cBhvr>
                                      <p:tavLst>
                                        <p:tav tm="0">
                                          <p:val>
                                            <p:fltVal val="0"/>
                                          </p:val>
                                        </p:tav>
                                        <p:tav tm="100000">
                                          <p:val>
                                            <p:strVal val="#ppt_h"/>
                                          </p:val>
                                        </p:tav>
                                      </p:tavLst>
                                    </p:anim>
                                    <p:anim calcmode="lin" valueType="num">
                                      <p:cBhvr>
                                        <p:cTn id="152" dur="1000" fill="hold"/>
                                        <p:tgtEl>
                                          <p:spTgt spid="54"/>
                                        </p:tgtEl>
                                        <p:attrNameLst>
                                          <p:attrName>style.rotation</p:attrName>
                                        </p:attrNameLst>
                                      </p:cBhvr>
                                      <p:tavLst>
                                        <p:tav tm="0">
                                          <p:val>
                                            <p:fltVal val="360"/>
                                          </p:val>
                                        </p:tav>
                                        <p:tav tm="100000">
                                          <p:val>
                                            <p:fltVal val="0"/>
                                          </p:val>
                                        </p:tav>
                                      </p:tavLst>
                                    </p:anim>
                                    <p:animEffect transition="in" filter="fade">
                                      <p:cBhvr>
                                        <p:cTn id="153" dur="1000"/>
                                        <p:tgtEl>
                                          <p:spTgt spid="54"/>
                                        </p:tgtEl>
                                      </p:cBhvr>
                                    </p:animEffect>
                                  </p:childTnLst>
                                </p:cTn>
                              </p:par>
                            </p:childTnLst>
                          </p:cTn>
                        </p:par>
                        <p:par>
                          <p:cTn id="154" fill="hold">
                            <p:stCondLst>
                              <p:cond delay="1000"/>
                            </p:stCondLst>
                            <p:childTnLst>
                              <p:par>
                                <p:cTn id="155" presetID="22" presetClass="exit" presetSubtype="2" fill="hold" grpId="1" nodeType="afterEffect">
                                  <p:stCondLst>
                                    <p:cond delay="0"/>
                                  </p:stCondLst>
                                  <p:childTnLst>
                                    <p:animEffect transition="out" filter="wipe(right)">
                                      <p:cBhvr>
                                        <p:cTn id="156" dur="1000"/>
                                        <p:tgtEl>
                                          <p:spTgt spid="34"/>
                                        </p:tgtEl>
                                      </p:cBhvr>
                                    </p:animEffect>
                                    <p:set>
                                      <p:cBhvr>
                                        <p:cTn id="157" dur="1" fill="hold">
                                          <p:stCondLst>
                                            <p:cond delay="999"/>
                                          </p:stCondLst>
                                        </p:cTn>
                                        <p:tgtEl>
                                          <p:spTgt spid="34"/>
                                        </p:tgtEl>
                                        <p:attrNameLst>
                                          <p:attrName>style.visibility</p:attrName>
                                        </p:attrNameLst>
                                      </p:cBhvr>
                                      <p:to>
                                        <p:strVal val="hidden"/>
                                      </p:to>
                                    </p:set>
                                  </p:childTnLst>
                                </p:cTn>
                              </p:par>
                              <p:par>
                                <p:cTn id="158" presetID="22" presetClass="exit" presetSubtype="2" fill="hold" nodeType="withEffect">
                                  <p:stCondLst>
                                    <p:cond delay="0"/>
                                  </p:stCondLst>
                                  <p:childTnLst>
                                    <p:animEffect transition="out" filter="wipe(right)">
                                      <p:cBhvr>
                                        <p:cTn id="159" dur="1000"/>
                                        <p:tgtEl>
                                          <p:spTgt spid="33"/>
                                        </p:tgtEl>
                                      </p:cBhvr>
                                    </p:animEffect>
                                    <p:set>
                                      <p:cBhvr>
                                        <p:cTn id="160" dur="1" fill="hold">
                                          <p:stCondLst>
                                            <p:cond delay="999"/>
                                          </p:stCondLst>
                                        </p:cTn>
                                        <p:tgtEl>
                                          <p:spTgt spid="33"/>
                                        </p:tgtEl>
                                        <p:attrNameLst>
                                          <p:attrName>style.visibility</p:attrName>
                                        </p:attrNameLst>
                                      </p:cBhvr>
                                      <p:to>
                                        <p:strVal val="hidden"/>
                                      </p:to>
                                    </p:set>
                                  </p:childTnLst>
                                </p:cTn>
                              </p:par>
                            </p:childTnLst>
                          </p:cTn>
                        </p:par>
                        <p:par>
                          <p:cTn id="161" fill="hold">
                            <p:stCondLst>
                              <p:cond delay="2000"/>
                            </p:stCondLst>
                            <p:childTnLst>
                              <p:par>
                                <p:cTn id="162" presetID="22" presetClass="entr" presetSubtype="2" fill="hold" grpId="0" nodeType="afterEffect">
                                  <p:stCondLst>
                                    <p:cond delay="0"/>
                                  </p:stCondLst>
                                  <p:childTnLst>
                                    <p:set>
                                      <p:cBhvr>
                                        <p:cTn id="163" dur="1" fill="hold">
                                          <p:stCondLst>
                                            <p:cond delay="0"/>
                                          </p:stCondLst>
                                        </p:cTn>
                                        <p:tgtEl>
                                          <p:spTgt spid="63"/>
                                        </p:tgtEl>
                                        <p:attrNameLst>
                                          <p:attrName>style.visibility</p:attrName>
                                        </p:attrNameLst>
                                      </p:cBhvr>
                                      <p:to>
                                        <p:strVal val="visible"/>
                                      </p:to>
                                    </p:set>
                                    <p:animEffect transition="in" filter="wipe(right)">
                                      <p:cBhvr>
                                        <p:cTn id="164" dur="1000"/>
                                        <p:tgtEl>
                                          <p:spTgt spid="63"/>
                                        </p:tgtEl>
                                      </p:cBhvr>
                                    </p:animEffect>
                                  </p:childTnLst>
                                </p:cTn>
                              </p:par>
                            </p:childTnLst>
                          </p:cTn>
                        </p:par>
                      </p:childTnLst>
                    </p:cTn>
                  </p:par>
                  <p:par>
                    <p:cTn id="165" fill="hold">
                      <p:stCondLst>
                        <p:cond delay="indefinite"/>
                      </p:stCondLst>
                      <p:childTnLst>
                        <p:par>
                          <p:cTn id="166" fill="hold">
                            <p:stCondLst>
                              <p:cond delay="0"/>
                            </p:stCondLst>
                            <p:childTnLst>
                              <p:par>
                                <p:cTn id="167" presetID="10" presetClass="entr" presetSubtype="0" fill="hold" grpId="1" nodeType="click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fade">
                                      <p:cBhvr>
                                        <p:cTn id="169" dur="1000"/>
                                        <p:tgtEl>
                                          <p:spTgt spid="53"/>
                                        </p:tgtEl>
                                      </p:cBhvr>
                                    </p:animEffect>
                                  </p:childTnLst>
                                </p:cTn>
                              </p:par>
                            </p:childTnLst>
                          </p:cTn>
                        </p:par>
                      </p:childTnLst>
                    </p:cTn>
                  </p:par>
                  <p:par>
                    <p:cTn id="170" fill="hold">
                      <p:stCondLst>
                        <p:cond delay="indefinite"/>
                      </p:stCondLst>
                      <p:childTnLst>
                        <p:par>
                          <p:cTn id="171" fill="hold">
                            <p:stCondLst>
                              <p:cond delay="0"/>
                            </p:stCondLst>
                            <p:childTnLst>
                              <p:par>
                                <p:cTn id="172" presetID="30" presetClass="exit" presetSubtype="0" fill="hold" grpId="0" nodeType="clickEffect">
                                  <p:stCondLst>
                                    <p:cond delay="0"/>
                                  </p:stCondLst>
                                  <p:childTnLst>
                                    <p:animEffect transition="out" filter="fade">
                                      <p:cBhvr>
                                        <p:cTn id="173" dur="800" accel="100000">
                                          <p:stCondLst>
                                            <p:cond delay="200"/>
                                          </p:stCondLst>
                                        </p:cTn>
                                        <p:tgtEl>
                                          <p:spTgt spid="26"/>
                                        </p:tgtEl>
                                      </p:cBhvr>
                                    </p:animEffect>
                                    <p:anim calcmode="lin" valueType="num">
                                      <p:cBhvr>
                                        <p:cTn id="174" dur="800" accel="100000">
                                          <p:stCondLst>
                                            <p:cond delay="200"/>
                                          </p:stCondLst>
                                        </p:cTn>
                                        <p:tgtEl>
                                          <p:spTgt spid="26"/>
                                        </p:tgtEl>
                                        <p:attrNameLst>
                                          <p:attrName>style.rotation</p:attrName>
                                        </p:attrNameLst>
                                      </p:cBhvr>
                                      <p:tavLst>
                                        <p:tav tm="0">
                                          <p:val>
                                            <p:fltVal val="0"/>
                                          </p:val>
                                        </p:tav>
                                        <p:tav tm="100000">
                                          <p:val>
                                            <p:fltVal val="-90"/>
                                          </p:val>
                                        </p:tav>
                                      </p:tavLst>
                                    </p:anim>
                                    <p:anim calcmode="lin" valueType="num">
                                      <p:cBhvr>
                                        <p:cTn id="175" dur="200" decel="100000"/>
                                        <p:tgtEl>
                                          <p:spTgt spid="26"/>
                                        </p:tgtEl>
                                        <p:attrNameLst>
                                          <p:attrName>ppt_x</p:attrName>
                                        </p:attrNameLst>
                                      </p:cBhvr>
                                      <p:tavLst>
                                        <p:tav tm="0">
                                          <p:val>
                                            <p:strVal val="ppt_x"/>
                                          </p:val>
                                        </p:tav>
                                        <p:tav tm="100000">
                                          <p:val>
                                            <p:strVal val="ppt_x-0.05"/>
                                          </p:val>
                                        </p:tav>
                                      </p:tavLst>
                                    </p:anim>
                                    <p:anim calcmode="lin" valueType="num">
                                      <p:cBhvr>
                                        <p:cTn id="176" dur="200" decel="100000"/>
                                        <p:tgtEl>
                                          <p:spTgt spid="26"/>
                                        </p:tgtEl>
                                        <p:attrNameLst>
                                          <p:attrName>ppt_y</p:attrName>
                                        </p:attrNameLst>
                                      </p:cBhvr>
                                      <p:tavLst>
                                        <p:tav tm="0">
                                          <p:val>
                                            <p:strVal val="ppt_y"/>
                                          </p:val>
                                        </p:tav>
                                        <p:tav tm="100000">
                                          <p:val>
                                            <p:strVal val="ppt_y+0.1"/>
                                          </p:val>
                                        </p:tav>
                                      </p:tavLst>
                                    </p:anim>
                                    <p:anim calcmode="lin" valueType="num">
                                      <p:cBhvr>
                                        <p:cTn id="177" dur="800" accel="100000">
                                          <p:stCondLst>
                                            <p:cond delay="200"/>
                                          </p:stCondLst>
                                        </p:cTn>
                                        <p:tgtEl>
                                          <p:spTgt spid="26"/>
                                        </p:tgtEl>
                                        <p:attrNameLst>
                                          <p:attrName>ppt_x</p:attrName>
                                        </p:attrNameLst>
                                      </p:cBhvr>
                                      <p:tavLst>
                                        <p:tav tm="0">
                                          <p:val>
                                            <p:strVal val="ppt_x"/>
                                          </p:val>
                                        </p:tav>
                                        <p:tav tm="100000">
                                          <p:val>
                                            <p:strVal val="ppt_x+0.4+0.05"/>
                                          </p:val>
                                        </p:tav>
                                      </p:tavLst>
                                    </p:anim>
                                    <p:anim calcmode="lin" valueType="num">
                                      <p:cBhvr>
                                        <p:cTn id="178" dur="800" accel="100000">
                                          <p:stCondLst>
                                            <p:cond delay="200"/>
                                          </p:stCondLst>
                                        </p:cTn>
                                        <p:tgtEl>
                                          <p:spTgt spid="26"/>
                                        </p:tgtEl>
                                        <p:attrNameLst>
                                          <p:attrName>ppt_y</p:attrName>
                                        </p:attrNameLst>
                                      </p:cBhvr>
                                      <p:tavLst>
                                        <p:tav tm="0">
                                          <p:val>
                                            <p:strVal val="ppt_y"/>
                                          </p:val>
                                        </p:tav>
                                        <p:tav tm="100000">
                                          <p:val>
                                            <p:strVal val="ppt_y-0.4-0.1"/>
                                          </p:val>
                                        </p:tav>
                                      </p:tavLst>
                                    </p:anim>
                                    <p:set>
                                      <p:cBhvr>
                                        <p:cTn id="179" dur="1" fill="hold">
                                          <p:stCondLst>
                                            <p:cond delay="999"/>
                                          </p:stCondLst>
                                        </p:cTn>
                                        <p:tgtEl>
                                          <p:spTgt spid="26"/>
                                        </p:tgtEl>
                                        <p:attrNameLst>
                                          <p:attrName>style.visibility</p:attrName>
                                        </p:attrNameLst>
                                      </p:cBhvr>
                                      <p:to>
                                        <p:strVal val="hidden"/>
                                      </p:to>
                                    </p:set>
                                  </p:childTnLst>
                                </p:cTn>
                              </p:par>
                              <p:par>
                                <p:cTn id="180" presetID="30" presetClass="exit" presetSubtype="0" fill="hold" grpId="0" nodeType="withEffect">
                                  <p:stCondLst>
                                    <p:cond delay="0"/>
                                  </p:stCondLst>
                                  <p:childTnLst>
                                    <p:animEffect transition="out" filter="fade">
                                      <p:cBhvr>
                                        <p:cTn id="181" dur="800" accel="100000">
                                          <p:stCondLst>
                                            <p:cond delay="200"/>
                                          </p:stCondLst>
                                        </p:cTn>
                                        <p:tgtEl>
                                          <p:spTgt spid="53"/>
                                        </p:tgtEl>
                                      </p:cBhvr>
                                    </p:animEffect>
                                    <p:anim calcmode="lin" valueType="num">
                                      <p:cBhvr>
                                        <p:cTn id="182" dur="800" accel="100000">
                                          <p:stCondLst>
                                            <p:cond delay="200"/>
                                          </p:stCondLst>
                                        </p:cTn>
                                        <p:tgtEl>
                                          <p:spTgt spid="53"/>
                                        </p:tgtEl>
                                        <p:attrNameLst>
                                          <p:attrName>style.rotation</p:attrName>
                                        </p:attrNameLst>
                                      </p:cBhvr>
                                      <p:tavLst>
                                        <p:tav tm="0">
                                          <p:val>
                                            <p:fltVal val="0"/>
                                          </p:val>
                                        </p:tav>
                                        <p:tav tm="100000">
                                          <p:val>
                                            <p:fltVal val="-90"/>
                                          </p:val>
                                        </p:tav>
                                      </p:tavLst>
                                    </p:anim>
                                    <p:anim calcmode="lin" valueType="num">
                                      <p:cBhvr>
                                        <p:cTn id="183" dur="200" decel="100000"/>
                                        <p:tgtEl>
                                          <p:spTgt spid="53"/>
                                        </p:tgtEl>
                                        <p:attrNameLst>
                                          <p:attrName>ppt_x</p:attrName>
                                        </p:attrNameLst>
                                      </p:cBhvr>
                                      <p:tavLst>
                                        <p:tav tm="0">
                                          <p:val>
                                            <p:strVal val="ppt_x"/>
                                          </p:val>
                                        </p:tav>
                                        <p:tav tm="100000">
                                          <p:val>
                                            <p:strVal val="ppt_x-0.05"/>
                                          </p:val>
                                        </p:tav>
                                      </p:tavLst>
                                    </p:anim>
                                    <p:anim calcmode="lin" valueType="num">
                                      <p:cBhvr>
                                        <p:cTn id="184" dur="200" decel="100000"/>
                                        <p:tgtEl>
                                          <p:spTgt spid="53"/>
                                        </p:tgtEl>
                                        <p:attrNameLst>
                                          <p:attrName>ppt_y</p:attrName>
                                        </p:attrNameLst>
                                      </p:cBhvr>
                                      <p:tavLst>
                                        <p:tav tm="0">
                                          <p:val>
                                            <p:strVal val="ppt_y"/>
                                          </p:val>
                                        </p:tav>
                                        <p:tav tm="100000">
                                          <p:val>
                                            <p:strVal val="ppt_y+0.1"/>
                                          </p:val>
                                        </p:tav>
                                      </p:tavLst>
                                    </p:anim>
                                    <p:anim calcmode="lin" valueType="num">
                                      <p:cBhvr>
                                        <p:cTn id="185" dur="800" accel="100000">
                                          <p:stCondLst>
                                            <p:cond delay="200"/>
                                          </p:stCondLst>
                                        </p:cTn>
                                        <p:tgtEl>
                                          <p:spTgt spid="53"/>
                                        </p:tgtEl>
                                        <p:attrNameLst>
                                          <p:attrName>ppt_x</p:attrName>
                                        </p:attrNameLst>
                                      </p:cBhvr>
                                      <p:tavLst>
                                        <p:tav tm="0">
                                          <p:val>
                                            <p:strVal val="ppt_x"/>
                                          </p:val>
                                        </p:tav>
                                        <p:tav tm="100000">
                                          <p:val>
                                            <p:strVal val="ppt_x+0.4+0.05"/>
                                          </p:val>
                                        </p:tav>
                                      </p:tavLst>
                                    </p:anim>
                                    <p:anim calcmode="lin" valueType="num">
                                      <p:cBhvr>
                                        <p:cTn id="186" dur="800" accel="100000">
                                          <p:stCondLst>
                                            <p:cond delay="200"/>
                                          </p:stCondLst>
                                        </p:cTn>
                                        <p:tgtEl>
                                          <p:spTgt spid="53"/>
                                        </p:tgtEl>
                                        <p:attrNameLst>
                                          <p:attrName>ppt_y</p:attrName>
                                        </p:attrNameLst>
                                      </p:cBhvr>
                                      <p:tavLst>
                                        <p:tav tm="0">
                                          <p:val>
                                            <p:strVal val="ppt_y"/>
                                          </p:val>
                                        </p:tav>
                                        <p:tav tm="100000">
                                          <p:val>
                                            <p:strVal val="ppt_y-0.4-0.1"/>
                                          </p:val>
                                        </p:tav>
                                      </p:tavLst>
                                    </p:anim>
                                    <p:set>
                                      <p:cBhvr>
                                        <p:cTn id="187" dur="1" fill="hold">
                                          <p:stCondLst>
                                            <p:cond delay="999"/>
                                          </p:stCondLst>
                                        </p:cTn>
                                        <p:tgtEl>
                                          <p:spTgt spid="53"/>
                                        </p:tgtEl>
                                        <p:attrNameLst>
                                          <p:attrName>style.visibility</p:attrName>
                                        </p:attrNameLst>
                                      </p:cBhvr>
                                      <p:to>
                                        <p:strVal val="hidden"/>
                                      </p:to>
                                    </p:set>
                                  </p:childTnLst>
                                </p:cTn>
                              </p:par>
                            </p:childTnLst>
                          </p:cTn>
                        </p:par>
                        <p:par>
                          <p:cTn id="188" fill="hold">
                            <p:stCondLst>
                              <p:cond delay="1000"/>
                            </p:stCondLst>
                            <p:childTnLst>
                              <p:par>
                                <p:cTn id="189" presetID="49" presetClass="entr" presetSubtype="0" decel="100000" fill="hold" grpId="0" nodeType="afterEffect">
                                  <p:stCondLst>
                                    <p:cond delay="0"/>
                                  </p:stCondLst>
                                  <p:childTnLst>
                                    <p:set>
                                      <p:cBhvr>
                                        <p:cTn id="190" dur="1" fill="hold">
                                          <p:stCondLst>
                                            <p:cond delay="0"/>
                                          </p:stCondLst>
                                        </p:cTn>
                                        <p:tgtEl>
                                          <p:spTgt spid="61"/>
                                        </p:tgtEl>
                                        <p:attrNameLst>
                                          <p:attrName>style.visibility</p:attrName>
                                        </p:attrNameLst>
                                      </p:cBhvr>
                                      <p:to>
                                        <p:strVal val="visible"/>
                                      </p:to>
                                    </p:set>
                                    <p:anim calcmode="lin" valueType="num">
                                      <p:cBhvr>
                                        <p:cTn id="191" dur="1000" fill="hold"/>
                                        <p:tgtEl>
                                          <p:spTgt spid="61"/>
                                        </p:tgtEl>
                                        <p:attrNameLst>
                                          <p:attrName>ppt_w</p:attrName>
                                        </p:attrNameLst>
                                      </p:cBhvr>
                                      <p:tavLst>
                                        <p:tav tm="0">
                                          <p:val>
                                            <p:fltVal val="0"/>
                                          </p:val>
                                        </p:tav>
                                        <p:tav tm="100000">
                                          <p:val>
                                            <p:strVal val="#ppt_w"/>
                                          </p:val>
                                        </p:tav>
                                      </p:tavLst>
                                    </p:anim>
                                    <p:anim calcmode="lin" valueType="num">
                                      <p:cBhvr>
                                        <p:cTn id="192" dur="1000" fill="hold"/>
                                        <p:tgtEl>
                                          <p:spTgt spid="61"/>
                                        </p:tgtEl>
                                        <p:attrNameLst>
                                          <p:attrName>ppt_h</p:attrName>
                                        </p:attrNameLst>
                                      </p:cBhvr>
                                      <p:tavLst>
                                        <p:tav tm="0">
                                          <p:val>
                                            <p:fltVal val="0"/>
                                          </p:val>
                                        </p:tav>
                                        <p:tav tm="100000">
                                          <p:val>
                                            <p:strVal val="#ppt_h"/>
                                          </p:val>
                                        </p:tav>
                                      </p:tavLst>
                                    </p:anim>
                                    <p:anim calcmode="lin" valueType="num">
                                      <p:cBhvr>
                                        <p:cTn id="193" dur="1000" fill="hold"/>
                                        <p:tgtEl>
                                          <p:spTgt spid="61"/>
                                        </p:tgtEl>
                                        <p:attrNameLst>
                                          <p:attrName>style.rotation</p:attrName>
                                        </p:attrNameLst>
                                      </p:cBhvr>
                                      <p:tavLst>
                                        <p:tav tm="0">
                                          <p:val>
                                            <p:fltVal val="360"/>
                                          </p:val>
                                        </p:tav>
                                        <p:tav tm="100000">
                                          <p:val>
                                            <p:fltVal val="0"/>
                                          </p:val>
                                        </p:tav>
                                      </p:tavLst>
                                    </p:anim>
                                    <p:animEffect transition="in" filter="fade">
                                      <p:cBhvr>
                                        <p:cTn id="194" dur="1000"/>
                                        <p:tgtEl>
                                          <p:spTgt spid="61"/>
                                        </p:tgtEl>
                                      </p:cBhvr>
                                    </p:animEffect>
                                  </p:childTnLst>
                                </p:cTn>
                              </p:par>
                              <p:par>
                                <p:cTn id="195" presetID="53" presetClass="entr" presetSubtype="0" fill="hold" grpId="0" nodeType="withEffect">
                                  <p:stCondLst>
                                    <p:cond delay="0"/>
                                  </p:stCondLst>
                                  <p:childTnLst>
                                    <p:set>
                                      <p:cBhvr>
                                        <p:cTn id="196" dur="1" fill="hold">
                                          <p:stCondLst>
                                            <p:cond delay="0"/>
                                          </p:stCondLst>
                                        </p:cTn>
                                        <p:tgtEl>
                                          <p:spTgt spid="62"/>
                                        </p:tgtEl>
                                        <p:attrNameLst>
                                          <p:attrName>style.visibility</p:attrName>
                                        </p:attrNameLst>
                                      </p:cBhvr>
                                      <p:to>
                                        <p:strVal val="visible"/>
                                      </p:to>
                                    </p:set>
                                    <p:anim calcmode="lin" valueType="num">
                                      <p:cBhvr>
                                        <p:cTn id="197" dur="1000" fill="hold"/>
                                        <p:tgtEl>
                                          <p:spTgt spid="62"/>
                                        </p:tgtEl>
                                        <p:attrNameLst>
                                          <p:attrName>ppt_w</p:attrName>
                                        </p:attrNameLst>
                                      </p:cBhvr>
                                      <p:tavLst>
                                        <p:tav tm="0">
                                          <p:val>
                                            <p:fltVal val="0"/>
                                          </p:val>
                                        </p:tav>
                                        <p:tav tm="100000">
                                          <p:val>
                                            <p:strVal val="#ppt_w"/>
                                          </p:val>
                                        </p:tav>
                                      </p:tavLst>
                                    </p:anim>
                                    <p:anim calcmode="lin" valueType="num">
                                      <p:cBhvr>
                                        <p:cTn id="198" dur="1000" fill="hold"/>
                                        <p:tgtEl>
                                          <p:spTgt spid="62"/>
                                        </p:tgtEl>
                                        <p:attrNameLst>
                                          <p:attrName>ppt_h</p:attrName>
                                        </p:attrNameLst>
                                      </p:cBhvr>
                                      <p:tavLst>
                                        <p:tav tm="0">
                                          <p:val>
                                            <p:fltVal val="0"/>
                                          </p:val>
                                        </p:tav>
                                        <p:tav tm="100000">
                                          <p:val>
                                            <p:strVal val="#ppt_h"/>
                                          </p:val>
                                        </p:tav>
                                      </p:tavLst>
                                    </p:anim>
                                    <p:animEffect transition="in" filter="fade">
                                      <p:cBhvr>
                                        <p:cTn id="199" dur="1000"/>
                                        <p:tgtEl>
                                          <p:spTgt spid="62"/>
                                        </p:tgtEl>
                                      </p:cBhvr>
                                    </p:animEffect>
                                  </p:childTnLst>
                                </p:cTn>
                              </p:par>
                              <p:par>
                                <p:cTn id="200" presetID="10" presetClass="entr" presetSubtype="0" fill="hold" nodeType="withEffect">
                                  <p:stCondLst>
                                    <p:cond delay="0"/>
                                  </p:stCondLst>
                                  <p:childTnLst>
                                    <p:set>
                                      <p:cBhvr>
                                        <p:cTn id="201" dur="1" fill="hold">
                                          <p:stCondLst>
                                            <p:cond delay="0"/>
                                          </p:stCondLst>
                                        </p:cTn>
                                        <p:tgtEl>
                                          <p:spTgt spid="79"/>
                                        </p:tgtEl>
                                        <p:attrNameLst>
                                          <p:attrName>style.visibility</p:attrName>
                                        </p:attrNameLst>
                                      </p:cBhvr>
                                      <p:to>
                                        <p:strVal val="visible"/>
                                      </p:to>
                                    </p:set>
                                    <p:animEffect transition="in" filter="fade">
                                      <p:cBhvr>
                                        <p:cTn id="202" dur="1000"/>
                                        <p:tgtEl>
                                          <p:spTgt spid="79"/>
                                        </p:tgtEl>
                                      </p:cBhvr>
                                    </p:animEffect>
                                  </p:childTnLst>
                                </p:cTn>
                              </p:par>
                            </p:childTnLst>
                          </p:cTn>
                        </p:par>
                      </p:childTnLst>
                    </p:cTn>
                  </p:par>
                  <p:par>
                    <p:cTn id="203" fill="hold">
                      <p:stCondLst>
                        <p:cond delay="indefinite"/>
                      </p:stCondLst>
                      <p:childTnLst>
                        <p:par>
                          <p:cTn id="204" fill="hold">
                            <p:stCondLst>
                              <p:cond delay="0"/>
                            </p:stCondLst>
                            <p:childTnLst>
                              <p:par>
                                <p:cTn id="205" presetID="10" presetClass="exit" presetSubtype="0" fill="hold" nodeType="clickEffect">
                                  <p:stCondLst>
                                    <p:cond delay="0"/>
                                  </p:stCondLst>
                                  <p:childTnLst>
                                    <p:animEffect transition="out" filter="fade">
                                      <p:cBhvr>
                                        <p:cTn id="206" dur="1000"/>
                                        <p:tgtEl>
                                          <p:spTgt spid="79"/>
                                        </p:tgtEl>
                                      </p:cBhvr>
                                    </p:animEffect>
                                    <p:set>
                                      <p:cBhvr>
                                        <p:cTn id="207" dur="1" fill="hold">
                                          <p:stCondLst>
                                            <p:cond delay="999"/>
                                          </p:stCondLst>
                                        </p:cTn>
                                        <p:tgtEl>
                                          <p:spTgt spid="79"/>
                                        </p:tgtEl>
                                        <p:attrNameLst>
                                          <p:attrName>style.visibility</p:attrName>
                                        </p:attrNameLst>
                                      </p:cBhvr>
                                      <p:to>
                                        <p:strVal val="hidden"/>
                                      </p:to>
                                    </p:set>
                                  </p:childTnLst>
                                </p:cTn>
                              </p:par>
                            </p:childTnLst>
                          </p:cTn>
                        </p:par>
                        <p:par>
                          <p:cTn id="208" fill="hold">
                            <p:stCondLst>
                              <p:cond delay="1000"/>
                            </p:stCondLst>
                            <p:childTnLst>
                              <p:par>
                                <p:cTn id="209" presetID="49" presetClass="entr" presetSubtype="0" decel="100000" fill="hold" grpId="0" nodeType="afterEffect">
                                  <p:stCondLst>
                                    <p:cond delay="0"/>
                                  </p:stCondLst>
                                  <p:childTnLst>
                                    <p:set>
                                      <p:cBhvr>
                                        <p:cTn id="210" dur="1" fill="hold">
                                          <p:stCondLst>
                                            <p:cond delay="0"/>
                                          </p:stCondLst>
                                        </p:cTn>
                                        <p:tgtEl>
                                          <p:spTgt spid="65"/>
                                        </p:tgtEl>
                                        <p:attrNameLst>
                                          <p:attrName>style.visibility</p:attrName>
                                        </p:attrNameLst>
                                      </p:cBhvr>
                                      <p:to>
                                        <p:strVal val="visible"/>
                                      </p:to>
                                    </p:set>
                                    <p:anim calcmode="lin" valueType="num">
                                      <p:cBhvr>
                                        <p:cTn id="211" dur="1000" fill="hold"/>
                                        <p:tgtEl>
                                          <p:spTgt spid="65"/>
                                        </p:tgtEl>
                                        <p:attrNameLst>
                                          <p:attrName>ppt_w</p:attrName>
                                        </p:attrNameLst>
                                      </p:cBhvr>
                                      <p:tavLst>
                                        <p:tav tm="0">
                                          <p:val>
                                            <p:fltVal val="0"/>
                                          </p:val>
                                        </p:tav>
                                        <p:tav tm="100000">
                                          <p:val>
                                            <p:strVal val="#ppt_w"/>
                                          </p:val>
                                        </p:tav>
                                      </p:tavLst>
                                    </p:anim>
                                    <p:anim calcmode="lin" valueType="num">
                                      <p:cBhvr>
                                        <p:cTn id="212" dur="1000" fill="hold"/>
                                        <p:tgtEl>
                                          <p:spTgt spid="65"/>
                                        </p:tgtEl>
                                        <p:attrNameLst>
                                          <p:attrName>ppt_h</p:attrName>
                                        </p:attrNameLst>
                                      </p:cBhvr>
                                      <p:tavLst>
                                        <p:tav tm="0">
                                          <p:val>
                                            <p:fltVal val="0"/>
                                          </p:val>
                                        </p:tav>
                                        <p:tav tm="100000">
                                          <p:val>
                                            <p:strVal val="#ppt_h"/>
                                          </p:val>
                                        </p:tav>
                                      </p:tavLst>
                                    </p:anim>
                                    <p:anim calcmode="lin" valueType="num">
                                      <p:cBhvr>
                                        <p:cTn id="213" dur="1000" fill="hold"/>
                                        <p:tgtEl>
                                          <p:spTgt spid="65"/>
                                        </p:tgtEl>
                                        <p:attrNameLst>
                                          <p:attrName>style.rotation</p:attrName>
                                        </p:attrNameLst>
                                      </p:cBhvr>
                                      <p:tavLst>
                                        <p:tav tm="0">
                                          <p:val>
                                            <p:fltVal val="360"/>
                                          </p:val>
                                        </p:tav>
                                        <p:tav tm="100000">
                                          <p:val>
                                            <p:fltVal val="0"/>
                                          </p:val>
                                        </p:tav>
                                      </p:tavLst>
                                    </p:anim>
                                    <p:animEffect transition="in" filter="fade">
                                      <p:cBhvr>
                                        <p:cTn id="214" dur="1000"/>
                                        <p:tgtEl>
                                          <p:spTgt spid="65"/>
                                        </p:tgtEl>
                                      </p:cBhvr>
                                    </p:animEffect>
                                  </p:childTnLst>
                                </p:cTn>
                              </p:par>
                              <p:par>
                                <p:cTn id="215" presetID="53" presetClass="entr" presetSubtype="0" fill="hold" grpId="0" nodeType="withEffect">
                                  <p:stCondLst>
                                    <p:cond delay="0"/>
                                  </p:stCondLst>
                                  <p:childTnLst>
                                    <p:set>
                                      <p:cBhvr>
                                        <p:cTn id="216" dur="1" fill="hold">
                                          <p:stCondLst>
                                            <p:cond delay="0"/>
                                          </p:stCondLst>
                                        </p:cTn>
                                        <p:tgtEl>
                                          <p:spTgt spid="64"/>
                                        </p:tgtEl>
                                        <p:attrNameLst>
                                          <p:attrName>style.visibility</p:attrName>
                                        </p:attrNameLst>
                                      </p:cBhvr>
                                      <p:to>
                                        <p:strVal val="visible"/>
                                      </p:to>
                                    </p:set>
                                    <p:anim calcmode="lin" valueType="num">
                                      <p:cBhvr>
                                        <p:cTn id="217" dur="1000" fill="hold"/>
                                        <p:tgtEl>
                                          <p:spTgt spid="64"/>
                                        </p:tgtEl>
                                        <p:attrNameLst>
                                          <p:attrName>ppt_w</p:attrName>
                                        </p:attrNameLst>
                                      </p:cBhvr>
                                      <p:tavLst>
                                        <p:tav tm="0">
                                          <p:val>
                                            <p:fltVal val="0"/>
                                          </p:val>
                                        </p:tav>
                                        <p:tav tm="100000">
                                          <p:val>
                                            <p:strVal val="#ppt_w"/>
                                          </p:val>
                                        </p:tav>
                                      </p:tavLst>
                                    </p:anim>
                                    <p:anim calcmode="lin" valueType="num">
                                      <p:cBhvr>
                                        <p:cTn id="218" dur="1000" fill="hold"/>
                                        <p:tgtEl>
                                          <p:spTgt spid="64"/>
                                        </p:tgtEl>
                                        <p:attrNameLst>
                                          <p:attrName>ppt_h</p:attrName>
                                        </p:attrNameLst>
                                      </p:cBhvr>
                                      <p:tavLst>
                                        <p:tav tm="0">
                                          <p:val>
                                            <p:fltVal val="0"/>
                                          </p:val>
                                        </p:tav>
                                        <p:tav tm="100000">
                                          <p:val>
                                            <p:strVal val="#ppt_h"/>
                                          </p:val>
                                        </p:tav>
                                      </p:tavLst>
                                    </p:anim>
                                    <p:animEffect transition="in" filter="fade">
                                      <p:cBhvr>
                                        <p:cTn id="219" dur="1000"/>
                                        <p:tgtEl>
                                          <p:spTgt spid="64"/>
                                        </p:tgtEl>
                                      </p:cBhvr>
                                    </p:animEffect>
                                  </p:childTnLst>
                                </p:cTn>
                              </p:par>
                            </p:childTnLst>
                          </p:cTn>
                        </p:par>
                      </p:childTnLst>
                    </p:cTn>
                  </p:par>
                  <p:par>
                    <p:cTn id="220" fill="hold">
                      <p:stCondLst>
                        <p:cond delay="indefinite"/>
                      </p:stCondLst>
                      <p:childTnLst>
                        <p:par>
                          <p:cTn id="221" fill="hold">
                            <p:stCondLst>
                              <p:cond delay="0"/>
                            </p:stCondLst>
                            <p:childTnLst>
                              <p:par>
                                <p:cTn id="222" presetID="10" presetClass="exit" presetSubtype="0" fill="hold" grpId="1" nodeType="clickEffect">
                                  <p:stCondLst>
                                    <p:cond delay="0"/>
                                  </p:stCondLst>
                                  <p:childTnLst>
                                    <p:animEffect transition="out" filter="fade">
                                      <p:cBhvr>
                                        <p:cTn id="223" dur="1000"/>
                                        <p:tgtEl>
                                          <p:spTgt spid="63"/>
                                        </p:tgtEl>
                                      </p:cBhvr>
                                    </p:animEffect>
                                    <p:set>
                                      <p:cBhvr>
                                        <p:cTn id="224" dur="1" fill="hold">
                                          <p:stCondLst>
                                            <p:cond delay="999"/>
                                          </p:stCondLst>
                                        </p:cTn>
                                        <p:tgtEl>
                                          <p:spTgt spid="63"/>
                                        </p:tgtEl>
                                        <p:attrNameLst>
                                          <p:attrName>style.visibility</p:attrName>
                                        </p:attrNameLst>
                                      </p:cBhvr>
                                      <p:to>
                                        <p:strVal val="hidden"/>
                                      </p:to>
                                    </p:set>
                                  </p:childTnLst>
                                </p:cTn>
                              </p:par>
                            </p:childTnLst>
                          </p:cTn>
                        </p:par>
                        <p:par>
                          <p:cTn id="225" fill="hold">
                            <p:stCondLst>
                              <p:cond delay="1000"/>
                            </p:stCondLst>
                            <p:childTnLst>
                              <p:par>
                                <p:cTn id="226" presetID="10" presetClass="exit" presetSubtype="0" fill="hold" grpId="1" nodeType="afterEffect">
                                  <p:stCondLst>
                                    <p:cond delay="0"/>
                                  </p:stCondLst>
                                  <p:childTnLst>
                                    <p:animEffect transition="out" filter="fade">
                                      <p:cBhvr>
                                        <p:cTn id="227" dur="1000"/>
                                        <p:tgtEl>
                                          <p:spTgt spid="54"/>
                                        </p:tgtEl>
                                      </p:cBhvr>
                                    </p:animEffect>
                                    <p:set>
                                      <p:cBhvr>
                                        <p:cTn id="228" dur="1" fill="hold">
                                          <p:stCondLst>
                                            <p:cond delay="999"/>
                                          </p:stCondLst>
                                        </p:cTn>
                                        <p:tgtEl>
                                          <p:spTgt spid="54"/>
                                        </p:tgtEl>
                                        <p:attrNameLst>
                                          <p:attrName>style.visibility</p:attrName>
                                        </p:attrNameLst>
                                      </p:cBhvr>
                                      <p:to>
                                        <p:strVal val="hidden"/>
                                      </p:to>
                                    </p:set>
                                  </p:childTnLst>
                                </p:cTn>
                              </p:par>
                              <p:par>
                                <p:cTn id="229" presetID="49" presetClass="entr" presetSubtype="0" decel="100000" fill="hold" grpId="0" nodeType="withEffect">
                                  <p:stCondLst>
                                    <p:cond delay="0"/>
                                  </p:stCondLst>
                                  <p:childTnLst>
                                    <p:set>
                                      <p:cBhvr>
                                        <p:cTn id="230" dur="1" fill="hold">
                                          <p:stCondLst>
                                            <p:cond delay="0"/>
                                          </p:stCondLst>
                                        </p:cTn>
                                        <p:tgtEl>
                                          <p:spTgt spid="55"/>
                                        </p:tgtEl>
                                        <p:attrNameLst>
                                          <p:attrName>style.visibility</p:attrName>
                                        </p:attrNameLst>
                                      </p:cBhvr>
                                      <p:to>
                                        <p:strVal val="visible"/>
                                      </p:to>
                                    </p:set>
                                    <p:anim calcmode="lin" valueType="num">
                                      <p:cBhvr>
                                        <p:cTn id="231" dur="1000" fill="hold"/>
                                        <p:tgtEl>
                                          <p:spTgt spid="55"/>
                                        </p:tgtEl>
                                        <p:attrNameLst>
                                          <p:attrName>ppt_w</p:attrName>
                                        </p:attrNameLst>
                                      </p:cBhvr>
                                      <p:tavLst>
                                        <p:tav tm="0">
                                          <p:val>
                                            <p:fltVal val="0"/>
                                          </p:val>
                                        </p:tav>
                                        <p:tav tm="100000">
                                          <p:val>
                                            <p:strVal val="#ppt_w"/>
                                          </p:val>
                                        </p:tav>
                                      </p:tavLst>
                                    </p:anim>
                                    <p:anim calcmode="lin" valueType="num">
                                      <p:cBhvr>
                                        <p:cTn id="232" dur="1000" fill="hold"/>
                                        <p:tgtEl>
                                          <p:spTgt spid="55"/>
                                        </p:tgtEl>
                                        <p:attrNameLst>
                                          <p:attrName>ppt_h</p:attrName>
                                        </p:attrNameLst>
                                      </p:cBhvr>
                                      <p:tavLst>
                                        <p:tav tm="0">
                                          <p:val>
                                            <p:fltVal val="0"/>
                                          </p:val>
                                        </p:tav>
                                        <p:tav tm="100000">
                                          <p:val>
                                            <p:strVal val="#ppt_h"/>
                                          </p:val>
                                        </p:tav>
                                      </p:tavLst>
                                    </p:anim>
                                    <p:anim calcmode="lin" valueType="num">
                                      <p:cBhvr>
                                        <p:cTn id="233" dur="1000" fill="hold"/>
                                        <p:tgtEl>
                                          <p:spTgt spid="55"/>
                                        </p:tgtEl>
                                        <p:attrNameLst>
                                          <p:attrName>style.rotation</p:attrName>
                                        </p:attrNameLst>
                                      </p:cBhvr>
                                      <p:tavLst>
                                        <p:tav tm="0">
                                          <p:val>
                                            <p:fltVal val="360"/>
                                          </p:val>
                                        </p:tav>
                                        <p:tav tm="100000">
                                          <p:val>
                                            <p:fltVal val="0"/>
                                          </p:val>
                                        </p:tav>
                                      </p:tavLst>
                                    </p:anim>
                                    <p:animEffect transition="in" filter="fade">
                                      <p:cBhvr>
                                        <p:cTn id="234" dur="1000"/>
                                        <p:tgtEl>
                                          <p:spTgt spid="55"/>
                                        </p:tgtEl>
                                      </p:cBhvr>
                                    </p:animEffect>
                                  </p:childTnLst>
                                </p:cTn>
                              </p:par>
                            </p:childTnLst>
                          </p:cTn>
                        </p:par>
                        <p:par>
                          <p:cTn id="235" fill="hold">
                            <p:stCondLst>
                              <p:cond delay="2000"/>
                            </p:stCondLst>
                            <p:childTnLst>
                              <p:par>
                                <p:cTn id="236" presetID="22" presetClass="entr" presetSubtype="8" fill="hold" grpId="2" nodeType="afterEffect">
                                  <p:stCondLst>
                                    <p:cond delay="0"/>
                                  </p:stCondLst>
                                  <p:childTnLst>
                                    <p:set>
                                      <p:cBhvr>
                                        <p:cTn id="237" dur="1" fill="hold">
                                          <p:stCondLst>
                                            <p:cond delay="0"/>
                                          </p:stCondLst>
                                        </p:cTn>
                                        <p:tgtEl>
                                          <p:spTgt spid="74"/>
                                        </p:tgtEl>
                                        <p:attrNameLst>
                                          <p:attrName>style.visibility</p:attrName>
                                        </p:attrNameLst>
                                      </p:cBhvr>
                                      <p:to>
                                        <p:strVal val="visible"/>
                                      </p:to>
                                    </p:set>
                                    <p:animEffect transition="in" filter="wipe(left)">
                                      <p:cBhvr>
                                        <p:cTn id="238" dur="1000"/>
                                        <p:tgtEl>
                                          <p:spTgt spid="74"/>
                                        </p:tgtEl>
                                      </p:cBhvr>
                                    </p:animEffect>
                                  </p:childTnLst>
                                </p:cTn>
                              </p:par>
                              <p:par>
                                <p:cTn id="239" presetID="53" presetClass="entr" presetSubtype="0" fill="hold" grpId="1" nodeType="withEffect">
                                  <p:stCondLst>
                                    <p:cond delay="0"/>
                                  </p:stCondLst>
                                  <p:childTnLst>
                                    <p:set>
                                      <p:cBhvr>
                                        <p:cTn id="240" dur="1" fill="hold">
                                          <p:stCondLst>
                                            <p:cond delay="0"/>
                                          </p:stCondLst>
                                        </p:cTn>
                                        <p:tgtEl>
                                          <p:spTgt spid="70"/>
                                        </p:tgtEl>
                                        <p:attrNameLst>
                                          <p:attrName>style.visibility</p:attrName>
                                        </p:attrNameLst>
                                      </p:cBhvr>
                                      <p:to>
                                        <p:strVal val="visible"/>
                                      </p:to>
                                    </p:set>
                                    <p:anim calcmode="lin" valueType="num">
                                      <p:cBhvr>
                                        <p:cTn id="241" dur="1000" fill="hold"/>
                                        <p:tgtEl>
                                          <p:spTgt spid="70"/>
                                        </p:tgtEl>
                                        <p:attrNameLst>
                                          <p:attrName>ppt_w</p:attrName>
                                        </p:attrNameLst>
                                      </p:cBhvr>
                                      <p:tavLst>
                                        <p:tav tm="0">
                                          <p:val>
                                            <p:fltVal val="0"/>
                                          </p:val>
                                        </p:tav>
                                        <p:tav tm="100000">
                                          <p:val>
                                            <p:strVal val="#ppt_w"/>
                                          </p:val>
                                        </p:tav>
                                      </p:tavLst>
                                    </p:anim>
                                    <p:anim calcmode="lin" valueType="num">
                                      <p:cBhvr>
                                        <p:cTn id="242" dur="1000" fill="hold"/>
                                        <p:tgtEl>
                                          <p:spTgt spid="70"/>
                                        </p:tgtEl>
                                        <p:attrNameLst>
                                          <p:attrName>ppt_h</p:attrName>
                                        </p:attrNameLst>
                                      </p:cBhvr>
                                      <p:tavLst>
                                        <p:tav tm="0">
                                          <p:val>
                                            <p:fltVal val="0"/>
                                          </p:val>
                                        </p:tav>
                                        <p:tav tm="100000">
                                          <p:val>
                                            <p:strVal val="#ppt_h"/>
                                          </p:val>
                                        </p:tav>
                                      </p:tavLst>
                                    </p:anim>
                                    <p:animEffect transition="in" filter="fade">
                                      <p:cBhvr>
                                        <p:cTn id="243" dur="1000"/>
                                        <p:tgtEl>
                                          <p:spTgt spid="70"/>
                                        </p:tgtEl>
                                      </p:cBhvr>
                                    </p:animEffect>
                                  </p:childTnLst>
                                </p:cTn>
                              </p:par>
                            </p:childTnLst>
                          </p:cTn>
                        </p:par>
                      </p:childTnLst>
                    </p:cTn>
                  </p:par>
                  <p:par>
                    <p:cTn id="244" fill="hold">
                      <p:stCondLst>
                        <p:cond delay="indefinite"/>
                      </p:stCondLst>
                      <p:childTnLst>
                        <p:par>
                          <p:cTn id="245" fill="hold">
                            <p:stCondLst>
                              <p:cond delay="0"/>
                            </p:stCondLst>
                            <p:childTnLst>
                              <p:par>
                                <p:cTn id="246" presetID="30" presetClass="exit" presetSubtype="0" fill="hold" grpId="0" nodeType="clickEffect">
                                  <p:stCondLst>
                                    <p:cond delay="0"/>
                                  </p:stCondLst>
                                  <p:childTnLst>
                                    <p:animEffect transition="out" filter="fade">
                                      <p:cBhvr>
                                        <p:cTn id="247" dur="800" accel="100000">
                                          <p:stCondLst>
                                            <p:cond delay="200"/>
                                          </p:stCondLst>
                                        </p:cTn>
                                        <p:tgtEl>
                                          <p:spTgt spid="69"/>
                                        </p:tgtEl>
                                      </p:cBhvr>
                                    </p:animEffect>
                                    <p:anim calcmode="lin" valueType="num">
                                      <p:cBhvr>
                                        <p:cTn id="248" dur="800" accel="100000">
                                          <p:stCondLst>
                                            <p:cond delay="200"/>
                                          </p:stCondLst>
                                        </p:cTn>
                                        <p:tgtEl>
                                          <p:spTgt spid="69"/>
                                        </p:tgtEl>
                                        <p:attrNameLst>
                                          <p:attrName>style.rotation</p:attrName>
                                        </p:attrNameLst>
                                      </p:cBhvr>
                                      <p:tavLst>
                                        <p:tav tm="0">
                                          <p:val>
                                            <p:fltVal val="0"/>
                                          </p:val>
                                        </p:tav>
                                        <p:tav tm="100000">
                                          <p:val>
                                            <p:fltVal val="-90"/>
                                          </p:val>
                                        </p:tav>
                                      </p:tavLst>
                                    </p:anim>
                                    <p:anim calcmode="lin" valueType="num">
                                      <p:cBhvr>
                                        <p:cTn id="249" dur="200" decel="100000"/>
                                        <p:tgtEl>
                                          <p:spTgt spid="69"/>
                                        </p:tgtEl>
                                        <p:attrNameLst>
                                          <p:attrName>ppt_x</p:attrName>
                                        </p:attrNameLst>
                                      </p:cBhvr>
                                      <p:tavLst>
                                        <p:tav tm="0">
                                          <p:val>
                                            <p:strVal val="ppt_x"/>
                                          </p:val>
                                        </p:tav>
                                        <p:tav tm="100000">
                                          <p:val>
                                            <p:strVal val="ppt_x-0.05"/>
                                          </p:val>
                                        </p:tav>
                                      </p:tavLst>
                                    </p:anim>
                                    <p:anim calcmode="lin" valueType="num">
                                      <p:cBhvr>
                                        <p:cTn id="250" dur="200" decel="100000"/>
                                        <p:tgtEl>
                                          <p:spTgt spid="69"/>
                                        </p:tgtEl>
                                        <p:attrNameLst>
                                          <p:attrName>ppt_y</p:attrName>
                                        </p:attrNameLst>
                                      </p:cBhvr>
                                      <p:tavLst>
                                        <p:tav tm="0">
                                          <p:val>
                                            <p:strVal val="ppt_y"/>
                                          </p:val>
                                        </p:tav>
                                        <p:tav tm="100000">
                                          <p:val>
                                            <p:strVal val="ppt_y+0.1"/>
                                          </p:val>
                                        </p:tav>
                                      </p:tavLst>
                                    </p:anim>
                                    <p:anim calcmode="lin" valueType="num">
                                      <p:cBhvr>
                                        <p:cTn id="251" dur="800" accel="100000">
                                          <p:stCondLst>
                                            <p:cond delay="200"/>
                                          </p:stCondLst>
                                        </p:cTn>
                                        <p:tgtEl>
                                          <p:spTgt spid="69"/>
                                        </p:tgtEl>
                                        <p:attrNameLst>
                                          <p:attrName>ppt_x</p:attrName>
                                        </p:attrNameLst>
                                      </p:cBhvr>
                                      <p:tavLst>
                                        <p:tav tm="0">
                                          <p:val>
                                            <p:strVal val="ppt_x"/>
                                          </p:val>
                                        </p:tav>
                                        <p:tav tm="100000">
                                          <p:val>
                                            <p:strVal val="ppt_x+0.4+0.05"/>
                                          </p:val>
                                        </p:tav>
                                      </p:tavLst>
                                    </p:anim>
                                    <p:anim calcmode="lin" valueType="num">
                                      <p:cBhvr>
                                        <p:cTn id="252" dur="800" accel="100000">
                                          <p:stCondLst>
                                            <p:cond delay="200"/>
                                          </p:stCondLst>
                                        </p:cTn>
                                        <p:tgtEl>
                                          <p:spTgt spid="69"/>
                                        </p:tgtEl>
                                        <p:attrNameLst>
                                          <p:attrName>ppt_y</p:attrName>
                                        </p:attrNameLst>
                                      </p:cBhvr>
                                      <p:tavLst>
                                        <p:tav tm="0">
                                          <p:val>
                                            <p:strVal val="ppt_y"/>
                                          </p:val>
                                        </p:tav>
                                        <p:tav tm="100000">
                                          <p:val>
                                            <p:strVal val="ppt_y-0.4-0.1"/>
                                          </p:val>
                                        </p:tav>
                                      </p:tavLst>
                                    </p:anim>
                                    <p:set>
                                      <p:cBhvr>
                                        <p:cTn id="253" dur="1" fill="hold">
                                          <p:stCondLst>
                                            <p:cond delay="999"/>
                                          </p:stCondLst>
                                        </p:cTn>
                                        <p:tgtEl>
                                          <p:spTgt spid="69"/>
                                        </p:tgtEl>
                                        <p:attrNameLst>
                                          <p:attrName>style.visibility</p:attrName>
                                        </p:attrNameLst>
                                      </p:cBhvr>
                                      <p:to>
                                        <p:strVal val="hidden"/>
                                      </p:to>
                                    </p:set>
                                  </p:childTnLst>
                                </p:cTn>
                              </p:par>
                              <p:par>
                                <p:cTn id="254" presetID="30" presetClass="exit" presetSubtype="0" fill="hold" grpId="0" nodeType="withEffect">
                                  <p:stCondLst>
                                    <p:cond delay="0"/>
                                  </p:stCondLst>
                                  <p:childTnLst>
                                    <p:animEffect transition="out" filter="fade">
                                      <p:cBhvr>
                                        <p:cTn id="255" dur="800" accel="100000">
                                          <p:stCondLst>
                                            <p:cond delay="200"/>
                                          </p:stCondLst>
                                        </p:cTn>
                                        <p:tgtEl>
                                          <p:spTgt spid="70"/>
                                        </p:tgtEl>
                                      </p:cBhvr>
                                    </p:animEffect>
                                    <p:anim calcmode="lin" valueType="num">
                                      <p:cBhvr>
                                        <p:cTn id="256" dur="800" accel="100000">
                                          <p:stCondLst>
                                            <p:cond delay="200"/>
                                          </p:stCondLst>
                                        </p:cTn>
                                        <p:tgtEl>
                                          <p:spTgt spid="70"/>
                                        </p:tgtEl>
                                        <p:attrNameLst>
                                          <p:attrName>style.rotation</p:attrName>
                                        </p:attrNameLst>
                                      </p:cBhvr>
                                      <p:tavLst>
                                        <p:tav tm="0">
                                          <p:val>
                                            <p:fltVal val="0"/>
                                          </p:val>
                                        </p:tav>
                                        <p:tav tm="100000">
                                          <p:val>
                                            <p:fltVal val="-90"/>
                                          </p:val>
                                        </p:tav>
                                      </p:tavLst>
                                    </p:anim>
                                    <p:anim calcmode="lin" valueType="num">
                                      <p:cBhvr>
                                        <p:cTn id="257" dur="200" decel="100000"/>
                                        <p:tgtEl>
                                          <p:spTgt spid="70"/>
                                        </p:tgtEl>
                                        <p:attrNameLst>
                                          <p:attrName>ppt_x</p:attrName>
                                        </p:attrNameLst>
                                      </p:cBhvr>
                                      <p:tavLst>
                                        <p:tav tm="0">
                                          <p:val>
                                            <p:strVal val="ppt_x"/>
                                          </p:val>
                                        </p:tav>
                                        <p:tav tm="100000">
                                          <p:val>
                                            <p:strVal val="ppt_x-0.05"/>
                                          </p:val>
                                        </p:tav>
                                      </p:tavLst>
                                    </p:anim>
                                    <p:anim calcmode="lin" valueType="num">
                                      <p:cBhvr>
                                        <p:cTn id="258" dur="200" decel="100000"/>
                                        <p:tgtEl>
                                          <p:spTgt spid="70"/>
                                        </p:tgtEl>
                                        <p:attrNameLst>
                                          <p:attrName>ppt_y</p:attrName>
                                        </p:attrNameLst>
                                      </p:cBhvr>
                                      <p:tavLst>
                                        <p:tav tm="0">
                                          <p:val>
                                            <p:strVal val="ppt_y"/>
                                          </p:val>
                                        </p:tav>
                                        <p:tav tm="100000">
                                          <p:val>
                                            <p:strVal val="ppt_y+0.1"/>
                                          </p:val>
                                        </p:tav>
                                      </p:tavLst>
                                    </p:anim>
                                    <p:anim calcmode="lin" valueType="num">
                                      <p:cBhvr>
                                        <p:cTn id="259" dur="800" accel="100000">
                                          <p:stCondLst>
                                            <p:cond delay="200"/>
                                          </p:stCondLst>
                                        </p:cTn>
                                        <p:tgtEl>
                                          <p:spTgt spid="70"/>
                                        </p:tgtEl>
                                        <p:attrNameLst>
                                          <p:attrName>ppt_x</p:attrName>
                                        </p:attrNameLst>
                                      </p:cBhvr>
                                      <p:tavLst>
                                        <p:tav tm="0">
                                          <p:val>
                                            <p:strVal val="ppt_x"/>
                                          </p:val>
                                        </p:tav>
                                        <p:tav tm="100000">
                                          <p:val>
                                            <p:strVal val="ppt_x+0.4+0.05"/>
                                          </p:val>
                                        </p:tav>
                                      </p:tavLst>
                                    </p:anim>
                                    <p:anim calcmode="lin" valueType="num">
                                      <p:cBhvr>
                                        <p:cTn id="260" dur="800" accel="100000">
                                          <p:stCondLst>
                                            <p:cond delay="200"/>
                                          </p:stCondLst>
                                        </p:cTn>
                                        <p:tgtEl>
                                          <p:spTgt spid="70"/>
                                        </p:tgtEl>
                                        <p:attrNameLst>
                                          <p:attrName>ppt_y</p:attrName>
                                        </p:attrNameLst>
                                      </p:cBhvr>
                                      <p:tavLst>
                                        <p:tav tm="0">
                                          <p:val>
                                            <p:strVal val="ppt_y"/>
                                          </p:val>
                                        </p:tav>
                                        <p:tav tm="100000">
                                          <p:val>
                                            <p:strVal val="ppt_y-0.4-0.1"/>
                                          </p:val>
                                        </p:tav>
                                      </p:tavLst>
                                    </p:anim>
                                    <p:set>
                                      <p:cBhvr>
                                        <p:cTn id="261" dur="1" fill="hold">
                                          <p:stCondLst>
                                            <p:cond delay="999"/>
                                          </p:stCondLst>
                                        </p:cTn>
                                        <p:tgtEl>
                                          <p:spTgt spid="70"/>
                                        </p:tgtEl>
                                        <p:attrNameLst>
                                          <p:attrName>style.visibility</p:attrName>
                                        </p:attrNameLst>
                                      </p:cBhvr>
                                      <p:to>
                                        <p:strVal val="hidden"/>
                                      </p:to>
                                    </p:set>
                                  </p:childTnLst>
                                </p:cTn>
                              </p:par>
                              <p:par>
                                <p:cTn id="262" presetID="8" presetClass="emph" presetSubtype="0" fill="hold" grpId="1" nodeType="withEffect">
                                  <p:stCondLst>
                                    <p:cond delay="0"/>
                                  </p:stCondLst>
                                  <p:childTnLst>
                                    <p:animRot by="21600000">
                                      <p:cBhvr>
                                        <p:cTn id="263" dur="1000" fill="hold"/>
                                        <p:tgtEl>
                                          <p:spTgt spid="69"/>
                                        </p:tgtEl>
                                        <p:attrNameLst>
                                          <p:attrName>r</p:attrName>
                                        </p:attrNameLst>
                                      </p:cBhvr>
                                    </p:animRot>
                                  </p:childTnLst>
                                </p:cTn>
                              </p:par>
                            </p:childTnLst>
                          </p:cTn>
                        </p:par>
                      </p:childTnLst>
                    </p:cTn>
                  </p:par>
                  <p:par>
                    <p:cTn id="264" fill="hold">
                      <p:stCondLst>
                        <p:cond delay="indefinite"/>
                      </p:stCondLst>
                      <p:childTnLst>
                        <p:par>
                          <p:cTn id="265" fill="hold">
                            <p:stCondLst>
                              <p:cond delay="0"/>
                            </p:stCondLst>
                            <p:childTnLst>
                              <p:par>
                                <p:cTn id="266" presetID="22" presetClass="exit" presetSubtype="2" fill="hold" grpId="3" nodeType="clickEffect">
                                  <p:stCondLst>
                                    <p:cond delay="0"/>
                                  </p:stCondLst>
                                  <p:childTnLst>
                                    <p:animEffect transition="out" filter="wipe(right)">
                                      <p:cBhvr>
                                        <p:cTn id="267" dur="1000"/>
                                        <p:tgtEl>
                                          <p:spTgt spid="74"/>
                                        </p:tgtEl>
                                      </p:cBhvr>
                                    </p:animEffect>
                                    <p:set>
                                      <p:cBhvr>
                                        <p:cTn id="268" dur="1" fill="hold">
                                          <p:stCondLst>
                                            <p:cond delay="999"/>
                                          </p:stCondLst>
                                        </p:cTn>
                                        <p:tgtEl>
                                          <p:spTgt spid="74"/>
                                        </p:tgtEl>
                                        <p:attrNameLst>
                                          <p:attrName>style.visibility</p:attrName>
                                        </p:attrNameLst>
                                      </p:cBhvr>
                                      <p:to>
                                        <p:strVal val="hidden"/>
                                      </p:to>
                                    </p:set>
                                  </p:childTnLst>
                                </p:cTn>
                              </p:par>
                              <p:par>
                                <p:cTn id="269" presetID="22" presetClass="entr" presetSubtype="2" fill="hold" grpId="2" nodeType="withEffect">
                                  <p:stCondLst>
                                    <p:cond delay="0"/>
                                  </p:stCondLst>
                                  <p:childTnLst>
                                    <p:set>
                                      <p:cBhvr>
                                        <p:cTn id="270" dur="1" fill="hold">
                                          <p:stCondLst>
                                            <p:cond delay="0"/>
                                          </p:stCondLst>
                                        </p:cTn>
                                        <p:tgtEl>
                                          <p:spTgt spid="34"/>
                                        </p:tgtEl>
                                        <p:attrNameLst>
                                          <p:attrName>style.visibility</p:attrName>
                                        </p:attrNameLst>
                                      </p:cBhvr>
                                      <p:to>
                                        <p:strVal val="visible"/>
                                      </p:to>
                                    </p:set>
                                    <p:animEffect transition="in" filter="wipe(right)">
                                      <p:cBhvr>
                                        <p:cTn id="271" dur="1000"/>
                                        <p:tgtEl>
                                          <p:spTgt spid="34"/>
                                        </p:tgtEl>
                                      </p:cBhvr>
                                    </p:animEffect>
                                  </p:childTnLst>
                                </p:cTn>
                              </p:par>
                            </p:childTnLst>
                          </p:cTn>
                        </p:par>
                        <p:par>
                          <p:cTn id="272" fill="hold">
                            <p:stCondLst>
                              <p:cond delay="1000"/>
                            </p:stCondLst>
                            <p:childTnLst>
                              <p:par>
                                <p:cTn id="273" presetID="26" presetClass="entr" presetSubtype="0" fill="hold" grpId="0" nodeType="afterEffect">
                                  <p:stCondLst>
                                    <p:cond delay="0"/>
                                  </p:stCondLst>
                                  <p:childTnLst>
                                    <p:set>
                                      <p:cBhvr>
                                        <p:cTn id="274" dur="1" fill="hold">
                                          <p:stCondLst>
                                            <p:cond delay="0"/>
                                          </p:stCondLst>
                                        </p:cTn>
                                        <p:tgtEl>
                                          <p:spTgt spid="58"/>
                                        </p:tgtEl>
                                        <p:attrNameLst>
                                          <p:attrName>style.visibility</p:attrName>
                                        </p:attrNameLst>
                                      </p:cBhvr>
                                      <p:to>
                                        <p:strVal val="visible"/>
                                      </p:to>
                                    </p:set>
                                    <p:animEffect transition="in" filter="wipe(down)">
                                      <p:cBhvr>
                                        <p:cTn id="275" dur="580">
                                          <p:stCondLst>
                                            <p:cond delay="0"/>
                                          </p:stCondLst>
                                        </p:cTn>
                                        <p:tgtEl>
                                          <p:spTgt spid="58"/>
                                        </p:tgtEl>
                                      </p:cBhvr>
                                    </p:animEffect>
                                    <p:anim calcmode="lin" valueType="num">
                                      <p:cBhvr>
                                        <p:cTn id="276" dur="1822"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277" dur="664"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278" dur="664" tmFilter="0, 0; 0.125,0.2665; 0.25,0.4; 0.375,0.465; 0.5,0.5;  0.625,0.535; 0.75,0.6; 0.875,0.7335; 1,1">
                                          <p:stCondLst>
                                            <p:cond delay="664"/>
                                          </p:stCondLst>
                                        </p:cTn>
                                        <p:tgtEl>
                                          <p:spTgt spid="58"/>
                                        </p:tgtEl>
                                        <p:attrNameLst>
                                          <p:attrName>ppt_y</p:attrName>
                                        </p:attrNameLst>
                                      </p:cBhvr>
                                      <p:tavLst>
                                        <p:tav tm="0" fmla="#ppt_y-sin(pi*$)/9">
                                          <p:val>
                                            <p:fltVal val="0"/>
                                          </p:val>
                                        </p:tav>
                                        <p:tav tm="100000">
                                          <p:val>
                                            <p:fltVal val="1"/>
                                          </p:val>
                                        </p:tav>
                                      </p:tavLst>
                                    </p:anim>
                                    <p:anim calcmode="lin" valueType="num">
                                      <p:cBhvr>
                                        <p:cTn id="279" dur="332" tmFilter="0, 0; 0.125,0.2665; 0.25,0.4; 0.375,0.465; 0.5,0.5;  0.625,0.535; 0.75,0.6; 0.875,0.7335; 1,1">
                                          <p:stCondLst>
                                            <p:cond delay="1324"/>
                                          </p:stCondLst>
                                        </p:cTn>
                                        <p:tgtEl>
                                          <p:spTgt spid="58"/>
                                        </p:tgtEl>
                                        <p:attrNameLst>
                                          <p:attrName>ppt_y</p:attrName>
                                        </p:attrNameLst>
                                      </p:cBhvr>
                                      <p:tavLst>
                                        <p:tav tm="0" fmla="#ppt_y-sin(pi*$)/27">
                                          <p:val>
                                            <p:fltVal val="0"/>
                                          </p:val>
                                        </p:tav>
                                        <p:tav tm="100000">
                                          <p:val>
                                            <p:fltVal val="1"/>
                                          </p:val>
                                        </p:tav>
                                      </p:tavLst>
                                    </p:anim>
                                    <p:anim calcmode="lin" valueType="num">
                                      <p:cBhvr>
                                        <p:cTn id="280" dur="164" tmFilter="0, 0; 0.125,0.2665; 0.25,0.4; 0.375,0.465; 0.5,0.5;  0.625,0.535; 0.75,0.6; 0.875,0.7335; 1,1">
                                          <p:stCondLst>
                                            <p:cond delay="1656"/>
                                          </p:stCondLst>
                                        </p:cTn>
                                        <p:tgtEl>
                                          <p:spTgt spid="58"/>
                                        </p:tgtEl>
                                        <p:attrNameLst>
                                          <p:attrName>ppt_y</p:attrName>
                                        </p:attrNameLst>
                                      </p:cBhvr>
                                      <p:tavLst>
                                        <p:tav tm="0" fmla="#ppt_y-sin(pi*$)/81">
                                          <p:val>
                                            <p:fltVal val="0"/>
                                          </p:val>
                                        </p:tav>
                                        <p:tav tm="100000">
                                          <p:val>
                                            <p:fltVal val="1"/>
                                          </p:val>
                                        </p:tav>
                                      </p:tavLst>
                                    </p:anim>
                                    <p:animScale>
                                      <p:cBhvr>
                                        <p:cTn id="281" dur="26">
                                          <p:stCondLst>
                                            <p:cond delay="650"/>
                                          </p:stCondLst>
                                        </p:cTn>
                                        <p:tgtEl>
                                          <p:spTgt spid="58"/>
                                        </p:tgtEl>
                                      </p:cBhvr>
                                      <p:to x="100000" y="60000"/>
                                    </p:animScale>
                                    <p:animScale>
                                      <p:cBhvr>
                                        <p:cTn id="282" dur="166" decel="50000">
                                          <p:stCondLst>
                                            <p:cond delay="676"/>
                                          </p:stCondLst>
                                        </p:cTn>
                                        <p:tgtEl>
                                          <p:spTgt spid="58"/>
                                        </p:tgtEl>
                                      </p:cBhvr>
                                      <p:to x="100000" y="100000"/>
                                    </p:animScale>
                                    <p:animScale>
                                      <p:cBhvr>
                                        <p:cTn id="283" dur="26">
                                          <p:stCondLst>
                                            <p:cond delay="1312"/>
                                          </p:stCondLst>
                                        </p:cTn>
                                        <p:tgtEl>
                                          <p:spTgt spid="58"/>
                                        </p:tgtEl>
                                      </p:cBhvr>
                                      <p:to x="100000" y="80000"/>
                                    </p:animScale>
                                    <p:animScale>
                                      <p:cBhvr>
                                        <p:cTn id="284" dur="166" decel="50000">
                                          <p:stCondLst>
                                            <p:cond delay="1338"/>
                                          </p:stCondLst>
                                        </p:cTn>
                                        <p:tgtEl>
                                          <p:spTgt spid="58"/>
                                        </p:tgtEl>
                                      </p:cBhvr>
                                      <p:to x="100000" y="100000"/>
                                    </p:animScale>
                                    <p:animScale>
                                      <p:cBhvr>
                                        <p:cTn id="285" dur="26">
                                          <p:stCondLst>
                                            <p:cond delay="1642"/>
                                          </p:stCondLst>
                                        </p:cTn>
                                        <p:tgtEl>
                                          <p:spTgt spid="58"/>
                                        </p:tgtEl>
                                      </p:cBhvr>
                                      <p:to x="100000" y="90000"/>
                                    </p:animScale>
                                    <p:animScale>
                                      <p:cBhvr>
                                        <p:cTn id="286" dur="166" decel="50000">
                                          <p:stCondLst>
                                            <p:cond delay="1668"/>
                                          </p:stCondLst>
                                        </p:cTn>
                                        <p:tgtEl>
                                          <p:spTgt spid="58"/>
                                        </p:tgtEl>
                                      </p:cBhvr>
                                      <p:to x="100000" y="100000"/>
                                    </p:animScale>
                                    <p:animScale>
                                      <p:cBhvr>
                                        <p:cTn id="287" dur="26">
                                          <p:stCondLst>
                                            <p:cond delay="1808"/>
                                          </p:stCondLst>
                                        </p:cTn>
                                        <p:tgtEl>
                                          <p:spTgt spid="58"/>
                                        </p:tgtEl>
                                      </p:cBhvr>
                                      <p:to x="100000" y="95000"/>
                                    </p:animScale>
                                    <p:animScale>
                                      <p:cBhvr>
                                        <p:cTn id="288" dur="166" decel="50000">
                                          <p:stCondLst>
                                            <p:cond delay="1834"/>
                                          </p:stCondLst>
                                        </p:cTn>
                                        <p:tgtEl>
                                          <p:spTgt spid="58"/>
                                        </p:tgtEl>
                                      </p:cBhvr>
                                      <p:to x="100000" y="100000"/>
                                    </p:animScale>
                                  </p:childTnLst>
                                </p:cTn>
                              </p:par>
                              <p:par>
                                <p:cTn id="289" presetID="53" presetClass="entr" presetSubtype="0" fill="hold" grpId="0" nodeType="withEffect">
                                  <p:stCondLst>
                                    <p:cond delay="500"/>
                                  </p:stCondLst>
                                  <p:childTnLst>
                                    <p:set>
                                      <p:cBhvr>
                                        <p:cTn id="290" dur="1" fill="hold">
                                          <p:stCondLst>
                                            <p:cond delay="0"/>
                                          </p:stCondLst>
                                        </p:cTn>
                                        <p:tgtEl>
                                          <p:spTgt spid="57"/>
                                        </p:tgtEl>
                                        <p:attrNameLst>
                                          <p:attrName>style.visibility</p:attrName>
                                        </p:attrNameLst>
                                      </p:cBhvr>
                                      <p:to>
                                        <p:strVal val="visible"/>
                                      </p:to>
                                    </p:set>
                                    <p:anim calcmode="lin" valueType="num">
                                      <p:cBhvr>
                                        <p:cTn id="291" dur="1000" fill="hold"/>
                                        <p:tgtEl>
                                          <p:spTgt spid="57"/>
                                        </p:tgtEl>
                                        <p:attrNameLst>
                                          <p:attrName>ppt_w</p:attrName>
                                        </p:attrNameLst>
                                      </p:cBhvr>
                                      <p:tavLst>
                                        <p:tav tm="0">
                                          <p:val>
                                            <p:fltVal val="0"/>
                                          </p:val>
                                        </p:tav>
                                        <p:tav tm="100000">
                                          <p:val>
                                            <p:strVal val="#ppt_w"/>
                                          </p:val>
                                        </p:tav>
                                      </p:tavLst>
                                    </p:anim>
                                    <p:anim calcmode="lin" valueType="num">
                                      <p:cBhvr>
                                        <p:cTn id="292" dur="1000" fill="hold"/>
                                        <p:tgtEl>
                                          <p:spTgt spid="57"/>
                                        </p:tgtEl>
                                        <p:attrNameLst>
                                          <p:attrName>ppt_h</p:attrName>
                                        </p:attrNameLst>
                                      </p:cBhvr>
                                      <p:tavLst>
                                        <p:tav tm="0">
                                          <p:val>
                                            <p:fltVal val="0"/>
                                          </p:val>
                                        </p:tav>
                                        <p:tav tm="100000">
                                          <p:val>
                                            <p:strVal val="#ppt_h"/>
                                          </p:val>
                                        </p:tav>
                                      </p:tavLst>
                                    </p:anim>
                                    <p:animEffect transition="in" filter="fade">
                                      <p:cBhvr>
                                        <p:cTn id="293" dur="1000"/>
                                        <p:tgtEl>
                                          <p:spTgt spid="57"/>
                                        </p:tgtEl>
                                      </p:cBhvr>
                                    </p:animEffect>
                                  </p:childTnLst>
                                </p:cTn>
                              </p:par>
                            </p:childTnLst>
                          </p:cTn>
                        </p:par>
                      </p:childTnLst>
                    </p:cTn>
                  </p:par>
                  <p:par>
                    <p:cTn id="294" fill="hold">
                      <p:stCondLst>
                        <p:cond delay="indefinite"/>
                      </p:stCondLst>
                      <p:childTnLst>
                        <p:par>
                          <p:cTn id="295" fill="hold">
                            <p:stCondLst>
                              <p:cond delay="0"/>
                            </p:stCondLst>
                            <p:childTnLst>
                              <p:par>
                                <p:cTn id="296" presetID="10" presetClass="exit" presetSubtype="0" fill="hold" grpId="0" nodeType="clickEffect">
                                  <p:stCondLst>
                                    <p:cond delay="0"/>
                                  </p:stCondLst>
                                  <p:childTnLst>
                                    <p:animEffect transition="out" filter="fade">
                                      <p:cBhvr>
                                        <p:cTn id="297" dur="1000"/>
                                        <p:tgtEl>
                                          <p:spTgt spid="34"/>
                                        </p:tgtEl>
                                      </p:cBhvr>
                                    </p:animEffect>
                                    <p:set>
                                      <p:cBhvr>
                                        <p:cTn id="298" dur="1" fill="hold">
                                          <p:stCondLst>
                                            <p:cond delay="999"/>
                                          </p:stCondLst>
                                        </p:cTn>
                                        <p:tgtEl>
                                          <p:spTgt spid="34"/>
                                        </p:tgtEl>
                                        <p:attrNameLst>
                                          <p:attrName>style.visibility</p:attrName>
                                        </p:attrNameLst>
                                      </p:cBhvr>
                                      <p:to>
                                        <p:strVal val="hidden"/>
                                      </p:to>
                                    </p:set>
                                  </p:childTnLst>
                                </p:cTn>
                              </p:par>
                            </p:childTnLst>
                          </p:cTn>
                        </p:par>
                        <p:par>
                          <p:cTn id="299" fill="hold">
                            <p:stCondLst>
                              <p:cond delay="1000"/>
                            </p:stCondLst>
                            <p:childTnLst>
                              <p:par>
                                <p:cTn id="300" presetID="10" presetClass="exit" presetSubtype="0" fill="hold" grpId="1" nodeType="afterEffect">
                                  <p:stCondLst>
                                    <p:cond delay="0"/>
                                  </p:stCondLst>
                                  <p:childTnLst>
                                    <p:animEffect transition="out" filter="fade">
                                      <p:cBhvr>
                                        <p:cTn id="301" dur="1000"/>
                                        <p:tgtEl>
                                          <p:spTgt spid="55"/>
                                        </p:tgtEl>
                                      </p:cBhvr>
                                    </p:animEffect>
                                    <p:set>
                                      <p:cBhvr>
                                        <p:cTn id="302" dur="1" fill="hold">
                                          <p:stCondLst>
                                            <p:cond delay="999"/>
                                          </p:stCondLst>
                                        </p:cTn>
                                        <p:tgtEl>
                                          <p:spTgt spid="55"/>
                                        </p:tgtEl>
                                        <p:attrNameLst>
                                          <p:attrName>style.visibility</p:attrName>
                                        </p:attrNameLst>
                                      </p:cBhvr>
                                      <p:to>
                                        <p:strVal val="hidden"/>
                                      </p:to>
                                    </p:set>
                                  </p:childTnLst>
                                </p:cTn>
                              </p:par>
                              <p:par>
                                <p:cTn id="303" presetID="49" presetClass="entr" presetSubtype="0" decel="100000" fill="hold" grpId="0" nodeType="withEffect">
                                  <p:stCondLst>
                                    <p:cond delay="0"/>
                                  </p:stCondLst>
                                  <p:childTnLst>
                                    <p:set>
                                      <p:cBhvr>
                                        <p:cTn id="304" dur="1" fill="hold">
                                          <p:stCondLst>
                                            <p:cond delay="0"/>
                                          </p:stCondLst>
                                        </p:cTn>
                                        <p:tgtEl>
                                          <p:spTgt spid="56"/>
                                        </p:tgtEl>
                                        <p:attrNameLst>
                                          <p:attrName>style.visibility</p:attrName>
                                        </p:attrNameLst>
                                      </p:cBhvr>
                                      <p:to>
                                        <p:strVal val="visible"/>
                                      </p:to>
                                    </p:set>
                                    <p:anim calcmode="lin" valueType="num">
                                      <p:cBhvr>
                                        <p:cTn id="305" dur="1000" fill="hold"/>
                                        <p:tgtEl>
                                          <p:spTgt spid="56"/>
                                        </p:tgtEl>
                                        <p:attrNameLst>
                                          <p:attrName>ppt_w</p:attrName>
                                        </p:attrNameLst>
                                      </p:cBhvr>
                                      <p:tavLst>
                                        <p:tav tm="0">
                                          <p:val>
                                            <p:fltVal val="0"/>
                                          </p:val>
                                        </p:tav>
                                        <p:tav tm="100000">
                                          <p:val>
                                            <p:strVal val="#ppt_w"/>
                                          </p:val>
                                        </p:tav>
                                      </p:tavLst>
                                    </p:anim>
                                    <p:anim calcmode="lin" valueType="num">
                                      <p:cBhvr>
                                        <p:cTn id="306" dur="1000" fill="hold"/>
                                        <p:tgtEl>
                                          <p:spTgt spid="56"/>
                                        </p:tgtEl>
                                        <p:attrNameLst>
                                          <p:attrName>ppt_h</p:attrName>
                                        </p:attrNameLst>
                                      </p:cBhvr>
                                      <p:tavLst>
                                        <p:tav tm="0">
                                          <p:val>
                                            <p:fltVal val="0"/>
                                          </p:val>
                                        </p:tav>
                                        <p:tav tm="100000">
                                          <p:val>
                                            <p:strVal val="#ppt_h"/>
                                          </p:val>
                                        </p:tav>
                                      </p:tavLst>
                                    </p:anim>
                                    <p:anim calcmode="lin" valueType="num">
                                      <p:cBhvr>
                                        <p:cTn id="307" dur="1000" fill="hold"/>
                                        <p:tgtEl>
                                          <p:spTgt spid="56"/>
                                        </p:tgtEl>
                                        <p:attrNameLst>
                                          <p:attrName>style.rotation</p:attrName>
                                        </p:attrNameLst>
                                      </p:cBhvr>
                                      <p:tavLst>
                                        <p:tav tm="0">
                                          <p:val>
                                            <p:fltVal val="360"/>
                                          </p:val>
                                        </p:tav>
                                        <p:tav tm="100000">
                                          <p:val>
                                            <p:fltVal val="0"/>
                                          </p:val>
                                        </p:tav>
                                      </p:tavLst>
                                    </p:anim>
                                    <p:animEffect transition="in" filter="fade">
                                      <p:cBhvr>
                                        <p:cTn id="308" dur="1000"/>
                                        <p:tgtEl>
                                          <p:spTgt spid="56"/>
                                        </p:tgtEl>
                                      </p:cBhvr>
                                    </p:animEffect>
                                  </p:childTnLst>
                                </p:cTn>
                              </p:par>
                            </p:childTnLst>
                          </p:cTn>
                        </p:par>
                      </p:childTnLst>
                    </p:cTn>
                  </p:par>
                  <p:par>
                    <p:cTn id="309" fill="hold">
                      <p:stCondLst>
                        <p:cond delay="indefinite"/>
                      </p:stCondLst>
                      <p:childTnLst>
                        <p:par>
                          <p:cTn id="310" fill="hold">
                            <p:stCondLst>
                              <p:cond delay="0"/>
                            </p:stCondLst>
                            <p:childTnLst>
                              <p:par>
                                <p:cTn id="311" presetID="10" presetClass="entr" presetSubtype="0" fill="hold" grpId="4" nodeType="clickEffect">
                                  <p:stCondLst>
                                    <p:cond delay="0"/>
                                  </p:stCondLst>
                                  <p:childTnLst>
                                    <p:set>
                                      <p:cBhvr>
                                        <p:cTn id="312" dur="1" fill="hold">
                                          <p:stCondLst>
                                            <p:cond delay="0"/>
                                          </p:stCondLst>
                                        </p:cTn>
                                        <p:tgtEl>
                                          <p:spTgt spid="74"/>
                                        </p:tgtEl>
                                        <p:attrNameLst>
                                          <p:attrName>style.visibility</p:attrName>
                                        </p:attrNameLst>
                                      </p:cBhvr>
                                      <p:to>
                                        <p:strVal val="visible"/>
                                      </p:to>
                                    </p:set>
                                    <p:animEffect transition="in" filter="fade">
                                      <p:cBhvr>
                                        <p:cTn id="313" dur="1000"/>
                                        <p:tgtEl>
                                          <p:spTgt spid="74"/>
                                        </p:tgtEl>
                                      </p:cBhvr>
                                    </p:animEffect>
                                  </p:childTnLst>
                                </p:cTn>
                              </p:par>
                              <p:par>
                                <p:cTn id="314" presetID="53" presetClass="entr" presetSubtype="0" fill="hold" grpId="0" nodeType="withEffect">
                                  <p:stCondLst>
                                    <p:cond delay="0"/>
                                  </p:stCondLst>
                                  <p:childTnLst>
                                    <p:set>
                                      <p:cBhvr>
                                        <p:cTn id="315" dur="1" fill="hold">
                                          <p:stCondLst>
                                            <p:cond delay="0"/>
                                          </p:stCondLst>
                                        </p:cTn>
                                        <p:tgtEl>
                                          <p:spTgt spid="72"/>
                                        </p:tgtEl>
                                        <p:attrNameLst>
                                          <p:attrName>style.visibility</p:attrName>
                                        </p:attrNameLst>
                                      </p:cBhvr>
                                      <p:to>
                                        <p:strVal val="visible"/>
                                      </p:to>
                                    </p:set>
                                    <p:anim calcmode="lin" valueType="num">
                                      <p:cBhvr>
                                        <p:cTn id="316" dur="1000" fill="hold"/>
                                        <p:tgtEl>
                                          <p:spTgt spid="72"/>
                                        </p:tgtEl>
                                        <p:attrNameLst>
                                          <p:attrName>ppt_w</p:attrName>
                                        </p:attrNameLst>
                                      </p:cBhvr>
                                      <p:tavLst>
                                        <p:tav tm="0">
                                          <p:val>
                                            <p:fltVal val="0"/>
                                          </p:val>
                                        </p:tav>
                                        <p:tav tm="100000">
                                          <p:val>
                                            <p:strVal val="#ppt_w"/>
                                          </p:val>
                                        </p:tav>
                                      </p:tavLst>
                                    </p:anim>
                                    <p:anim calcmode="lin" valueType="num">
                                      <p:cBhvr>
                                        <p:cTn id="317" dur="1000" fill="hold"/>
                                        <p:tgtEl>
                                          <p:spTgt spid="72"/>
                                        </p:tgtEl>
                                        <p:attrNameLst>
                                          <p:attrName>ppt_h</p:attrName>
                                        </p:attrNameLst>
                                      </p:cBhvr>
                                      <p:tavLst>
                                        <p:tav tm="0">
                                          <p:val>
                                            <p:fltVal val="0"/>
                                          </p:val>
                                        </p:tav>
                                        <p:tav tm="100000">
                                          <p:val>
                                            <p:strVal val="#ppt_h"/>
                                          </p:val>
                                        </p:tav>
                                      </p:tavLst>
                                    </p:anim>
                                    <p:animEffect transition="in" filter="fade">
                                      <p:cBhvr>
                                        <p:cTn id="318" dur="1000"/>
                                        <p:tgtEl>
                                          <p:spTgt spid="72"/>
                                        </p:tgtEl>
                                      </p:cBhvr>
                                    </p:animEffect>
                                  </p:childTnLst>
                                </p:cTn>
                              </p:par>
                            </p:childTnLst>
                          </p:cTn>
                        </p:par>
                      </p:childTnLst>
                    </p:cTn>
                  </p:par>
                  <p:par>
                    <p:cTn id="319" fill="hold">
                      <p:stCondLst>
                        <p:cond delay="indefinite"/>
                      </p:stCondLst>
                      <p:childTnLst>
                        <p:par>
                          <p:cTn id="320" fill="hold">
                            <p:stCondLst>
                              <p:cond delay="0"/>
                            </p:stCondLst>
                            <p:childTnLst>
                              <p:par>
                                <p:cTn id="321" presetID="30" presetClass="exit" presetSubtype="0" fill="hold" grpId="0" nodeType="clickEffect">
                                  <p:stCondLst>
                                    <p:cond delay="0"/>
                                  </p:stCondLst>
                                  <p:childTnLst>
                                    <p:animEffect transition="out" filter="fade">
                                      <p:cBhvr>
                                        <p:cTn id="322" dur="800" accel="100000">
                                          <p:stCondLst>
                                            <p:cond delay="200"/>
                                          </p:stCondLst>
                                        </p:cTn>
                                        <p:tgtEl>
                                          <p:spTgt spid="73"/>
                                        </p:tgtEl>
                                      </p:cBhvr>
                                    </p:animEffect>
                                    <p:anim calcmode="lin" valueType="num">
                                      <p:cBhvr>
                                        <p:cTn id="323" dur="800" accel="100000">
                                          <p:stCondLst>
                                            <p:cond delay="200"/>
                                          </p:stCondLst>
                                        </p:cTn>
                                        <p:tgtEl>
                                          <p:spTgt spid="73"/>
                                        </p:tgtEl>
                                        <p:attrNameLst>
                                          <p:attrName>style.rotation</p:attrName>
                                        </p:attrNameLst>
                                      </p:cBhvr>
                                      <p:tavLst>
                                        <p:tav tm="0">
                                          <p:val>
                                            <p:fltVal val="0"/>
                                          </p:val>
                                        </p:tav>
                                        <p:tav tm="100000">
                                          <p:val>
                                            <p:fltVal val="-90"/>
                                          </p:val>
                                        </p:tav>
                                      </p:tavLst>
                                    </p:anim>
                                    <p:anim calcmode="lin" valueType="num">
                                      <p:cBhvr>
                                        <p:cTn id="324" dur="200" decel="100000"/>
                                        <p:tgtEl>
                                          <p:spTgt spid="73"/>
                                        </p:tgtEl>
                                        <p:attrNameLst>
                                          <p:attrName>ppt_x</p:attrName>
                                        </p:attrNameLst>
                                      </p:cBhvr>
                                      <p:tavLst>
                                        <p:tav tm="0">
                                          <p:val>
                                            <p:strVal val="ppt_x"/>
                                          </p:val>
                                        </p:tav>
                                        <p:tav tm="100000">
                                          <p:val>
                                            <p:strVal val="ppt_x-0.05"/>
                                          </p:val>
                                        </p:tav>
                                      </p:tavLst>
                                    </p:anim>
                                    <p:anim calcmode="lin" valueType="num">
                                      <p:cBhvr>
                                        <p:cTn id="325" dur="200" decel="100000"/>
                                        <p:tgtEl>
                                          <p:spTgt spid="73"/>
                                        </p:tgtEl>
                                        <p:attrNameLst>
                                          <p:attrName>ppt_y</p:attrName>
                                        </p:attrNameLst>
                                      </p:cBhvr>
                                      <p:tavLst>
                                        <p:tav tm="0">
                                          <p:val>
                                            <p:strVal val="ppt_y"/>
                                          </p:val>
                                        </p:tav>
                                        <p:tav tm="100000">
                                          <p:val>
                                            <p:strVal val="ppt_y+0.1"/>
                                          </p:val>
                                        </p:tav>
                                      </p:tavLst>
                                    </p:anim>
                                    <p:anim calcmode="lin" valueType="num">
                                      <p:cBhvr>
                                        <p:cTn id="326" dur="800" accel="100000">
                                          <p:stCondLst>
                                            <p:cond delay="200"/>
                                          </p:stCondLst>
                                        </p:cTn>
                                        <p:tgtEl>
                                          <p:spTgt spid="73"/>
                                        </p:tgtEl>
                                        <p:attrNameLst>
                                          <p:attrName>ppt_x</p:attrName>
                                        </p:attrNameLst>
                                      </p:cBhvr>
                                      <p:tavLst>
                                        <p:tav tm="0">
                                          <p:val>
                                            <p:strVal val="ppt_x"/>
                                          </p:val>
                                        </p:tav>
                                        <p:tav tm="100000">
                                          <p:val>
                                            <p:strVal val="ppt_x+0.4+0.05"/>
                                          </p:val>
                                        </p:tav>
                                      </p:tavLst>
                                    </p:anim>
                                    <p:anim calcmode="lin" valueType="num">
                                      <p:cBhvr>
                                        <p:cTn id="327" dur="800" accel="100000">
                                          <p:stCondLst>
                                            <p:cond delay="200"/>
                                          </p:stCondLst>
                                        </p:cTn>
                                        <p:tgtEl>
                                          <p:spTgt spid="73"/>
                                        </p:tgtEl>
                                        <p:attrNameLst>
                                          <p:attrName>ppt_y</p:attrName>
                                        </p:attrNameLst>
                                      </p:cBhvr>
                                      <p:tavLst>
                                        <p:tav tm="0">
                                          <p:val>
                                            <p:strVal val="ppt_y"/>
                                          </p:val>
                                        </p:tav>
                                        <p:tav tm="100000">
                                          <p:val>
                                            <p:strVal val="ppt_y-0.4-0.1"/>
                                          </p:val>
                                        </p:tav>
                                      </p:tavLst>
                                    </p:anim>
                                    <p:set>
                                      <p:cBhvr>
                                        <p:cTn id="328" dur="1" fill="hold">
                                          <p:stCondLst>
                                            <p:cond delay="999"/>
                                          </p:stCondLst>
                                        </p:cTn>
                                        <p:tgtEl>
                                          <p:spTgt spid="73"/>
                                        </p:tgtEl>
                                        <p:attrNameLst>
                                          <p:attrName>style.visibility</p:attrName>
                                        </p:attrNameLst>
                                      </p:cBhvr>
                                      <p:to>
                                        <p:strVal val="hidden"/>
                                      </p:to>
                                    </p:set>
                                  </p:childTnLst>
                                </p:cTn>
                              </p:par>
                              <p:par>
                                <p:cTn id="329" presetID="30" presetClass="exit" presetSubtype="0" fill="hold" grpId="1" nodeType="withEffect">
                                  <p:stCondLst>
                                    <p:cond delay="0"/>
                                  </p:stCondLst>
                                  <p:childTnLst>
                                    <p:animEffect transition="out" filter="fade">
                                      <p:cBhvr>
                                        <p:cTn id="330" dur="800" accel="100000">
                                          <p:stCondLst>
                                            <p:cond delay="200"/>
                                          </p:stCondLst>
                                        </p:cTn>
                                        <p:tgtEl>
                                          <p:spTgt spid="72"/>
                                        </p:tgtEl>
                                      </p:cBhvr>
                                    </p:animEffect>
                                    <p:anim calcmode="lin" valueType="num">
                                      <p:cBhvr>
                                        <p:cTn id="331" dur="800" accel="100000">
                                          <p:stCondLst>
                                            <p:cond delay="200"/>
                                          </p:stCondLst>
                                        </p:cTn>
                                        <p:tgtEl>
                                          <p:spTgt spid="72"/>
                                        </p:tgtEl>
                                        <p:attrNameLst>
                                          <p:attrName>style.rotation</p:attrName>
                                        </p:attrNameLst>
                                      </p:cBhvr>
                                      <p:tavLst>
                                        <p:tav tm="0">
                                          <p:val>
                                            <p:fltVal val="0"/>
                                          </p:val>
                                        </p:tav>
                                        <p:tav tm="100000">
                                          <p:val>
                                            <p:fltVal val="-90"/>
                                          </p:val>
                                        </p:tav>
                                      </p:tavLst>
                                    </p:anim>
                                    <p:anim calcmode="lin" valueType="num">
                                      <p:cBhvr>
                                        <p:cTn id="332" dur="200" decel="100000"/>
                                        <p:tgtEl>
                                          <p:spTgt spid="72"/>
                                        </p:tgtEl>
                                        <p:attrNameLst>
                                          <p:attrName>ppt_x</p:attrName>
                                        </p:attrNameLst>
                                      </p:cBhvr>
                                      <p:tavLst>
                                        <p:tav tm="0">
                                          <p:val>
                                            <p:strVal val="ppt_x"/>
                                          </p:val>
                                        </p:tav>
                                        <p:tav tm="100000">
                                          <p:val>
                                            <p:strVal val="ppt_x-0.05"/>
                                          </p:val>
                                        </p:tav>
                                      </p:tavLst>
                                    </p:anim>
                                    <p:anim calcmode="lin" valueType="num">
                                      <p:cBhvr>
                                        <p:cTn id="333" dur="200" decel="100000"/>
                                        <p:tgtEl>
                                          <p:spTgt spid="72"/>
                                        </p:tgtEl>
                                        <p:attrNameLst>
                                          <p:attrName>ppt_y</p:attrName>
                                        </p:attrNameLst>
                                      </p:cBhvr>
                                      <p:tavLst>
                                        <p:tav tm="0">
                                          <p:val>
                                            <p:strVal val="ppt_y"/>
                                          </p:val>
                                        </p:tav>
                                        <p:tav tm="100000">
                                          <p:val>
                                            <p:strVal val="ppt_y+0.1"/>
                                          </p:val>
                                        </p:tav>
                                      </p:tavLst>
                                    </p:anim>
                                    <p:anim calcmode="lin" valueType="num">
                                      <p:cBhvr>
                                        <p:cTn id="334" dur="800" accel="100000">
                                          <p:stCondLst>
                                            <p:cond delay="200"/>
                                          </p:stCondLst>
                                        </p:cTn>
                                        <p:tgtEl>
                                          <p:spTgt spid="72"/>
                                        </p:tgtEl>
                                        <p:attrNameLst>
                                          <p:attrName>ppt_x</p:attrName>
                                        </p:attrNameLst>
                                      </p:cBhvr>
                                      <p:tavLst>
                                        <p:tav tm="0">
                                          <p:val>
                                            <p:strVal val="ppt_x"/>
                                          </p:val>
                                        </p:tav>
                                        <p:tav tm="100000">
                                          <p:val>
                                            <p:strVal val="ppt_x+0.4+0.05"/>
                                          </p:val>
                                        </p:tav>
                                      </p:tavLst>
                                    </p:anim>
                                    <p:anim calcmode="lin" valueType="num">
                                      <p:cBhvr>
                                        <p:cTn id="335" dur="800" accel="100000">
                                          <p:stCondLst>
                                            <p:cond delay="200"/>
                                          </p:stCondLst>
                                        </p:cTn>
                                        <p:tgtEl>
                                          <p:spTgt spid="72"/>
                                        </p:tgtEl>
                                        <p:attrNameLst>
                                          <p:attrName>ppt_y</p:attrName>
                                        </p:attrNameLst>
                                      </p:cBhvr>
                                      <p:tavLst>
                                        <p:tav tm="0">
                                          <p:val>
                                            <p:strVal val="ppt_y"/>
                                          </p:val>
                                        </p:tav>
                                        <p:tav tm="100000">
                                          <p:val>
                                            <p:strVal val="ppt_y-0.4-0.1"/>
                                          </p:val>
                                        </p:tav>
                                      </p:tavLst>
                                    </p:anim>
                                    <p:set>
                                      <p:cBhvr>
                                        <p:cTn id="336" dur="1" fill="hold">
                                          <p:stCondLst>
                                            <p:cond delay="999"/>
                                          </p:stCondLst>
                                        </p:cTn>
                                        <p:tgtEl>
                                          <p:spTgt spid="72"/>
                                        </p:tgtEl>
                                        <p:attrNameLst>
                                          <p:attrName>style.visibility</p:attrName>
                                        </p:attrNameLst>
                                      </p:cBhvr>
                                      <p:to>
                                        <p:strVal val="hidden"/>
                                      </p:to>
                                    </p:set>
                                  </p:childTnLst>
                                </p:cTn>
                              </p:par>
                              <p:par>
                                <p:cTn id="337" presetID="8" presetClass="emph" presetSubtype="0" fill="hold" grpId="1" nodeType="withEffect">
                                  <p:stCondLst>
                                    <p:cond delay="0"/>
                                  </p:stCondLst>
                                  <p:childTnLst>
                                    <p:animRot by="21600000">
                                      <p:cBhvr>
                                        <p:cTn id="338" dur="1000" fill="hold"/>
                                        <p:tgtEl>
                                          <p:spTgt spid="73"/>
                                        </p:tgtEl>
                                        <p:attrNameLst>
                                          <p:attrName>r</p:attrName>
                                        </p:attrNameLst>
                                      </p:cBhvr>
                                    </p:animRot>
                                  </p:childTnLst>
                                </p:cTn>
                              </p:par>
                            </p:childTnLst>
                          </p:cTn>
                        </p:par>
                        <p:par>
                          <p:cTn id="339" fill="hold">
                            <p:stCondLst>
                              <p:cond delay="1000"/>
                            </p:stCondLst>
                            <p:childTnLst>
                              <p:par>
                                <p:cTn id="340" presetID="53" presetClass="entr" presetSubtype="0" fill="hold" grpId="0" nodeType="afterEffect">
                                  <p:stCondLst>
                                    <p:cond delay="0"/>
                                  </p:stCondLst>
                                  <p:childTnLst>
                                    <p:set>
                                      <p:cBhvr>
                                        <p:cTn id="341" dur="1" fill="hold">
                                          <p:stCondLst>
                                            <p:cond delay="0"/>
                                          </p:stCondLst>
                                        </p:cTn>
                                        <p:tgtEl>
                                          <p:spTgt spid="67"/>
                                        </p:tgtEl>
                                        <p:attrNameLst>
                                          <p:attrName>style.visibility</p:attrName>
                                        </p:attrNameLst>
                                      </p:cBhvr>
                                      <p:to>
                                        <p:strVal val="visible"/>
                                      </p:to>
                                    </p:set>
                                    <p:anim calcmode="lin" valueType="num">
                                      <p:cBhvr>
                                        <p:cTn id="342" dur="1000" fill="hold"/>
                                        <p:tgtEl>
                                          <p:spTgt spid="67"/>
                                        </p:tgtEl>
                                        <p:attrNameLst>
                                          <p:attrName>ppt_w</p:attrName>
                                        </p:attrNameLst>
                                      </p:cBhvr>
                                      <p:tavLst>
                                        <p:tav tm="0">
                                          <p:val>
                                            <p:fltVal val="0"/>
                                          </p:val>
                                        </p:tav>
                                        <p:tav tm="100000">
                                          <p:val>
                                            <p:strVal val="#ppt_w"/>
                                          </p:val>
                                        </p:tav>
                                      </p:tavLst>
                                    </p:anim>
                                    <p:anim calcmode="lin" valueType="num">
                                      <p:cBhvr>
                                        <p:cTn id="343" dur="1000" fill="hold"/>
                                        <p:tgtEl>
                                          <p:spTgt spid="67"/>
                                        </p:tgtEl>
                                        <p:attrNameLst>
                                          <p:attrName>ppt_h</p:attrName>
                                        </p:attrNameLst>
                                      </p:cBhvr>
                                      <p:tavLst>
                                        <p:tav tm="0">
                                          <p:val>
                                            <p:fltVal val="0"/>
                                          </p:val>
                                        </p:tav>
                                        <p:tav tm="100000">
                                          <p:val>
                                            <p:strVal val="#ppt_h"/>
                                          </p:val>
                                        </p:tav>
                                      </p:tavLst>
                                    </p:anim>
                                    <p:animEffect transition="in" filter="fade">
                                      <p:cBhvr>
                                        <p:cTn id="344" dur="1000"/>
                                        <p:tgtEl>
                                          <p:spTgt spid="67"/>
                                        </p:tgtEl>
                                      </p:cBhvr>
                                    </p:animEffect>
                                  </p:childTnLst>
                                </p:cTn>
                              </p:par>
                              <p:par>
                                <p:cTn id="345" presetID="49" presetClass="entr" presetSubtype="0" decel="100000" fill="hold" grpId="0" nodeType="withEffect">
                                  <p:stCondLst>
                                    <p:cond delay="0"/>
                                  </p:stCondLst>
                                  <p:childTnLst>
                                    <p:set>
                                      <p:cBhvr>
                                        <p:cTn id="346" dur="1" fill="hold">
                                          <p:stCondLst>
                                            <p:cond delay="0"/>
                                          </p:stCondLst>
                                        </p:cTn>
                                        <p:tgtEl>
                                          <p:spTgt spid="66"/>
                                        </p:tgtEl>
                                        <p:attrNameLst>
                                          <p:attrName>style.visibility</p:attrName>
                                        </p:attrNameLst>
                                      </p:cBhvr>
                                      <p:to>
                                        <p:strVal val="visible"/>
                                      </p:to>
                                    </p:set>
                                    <p:anim calcmode="lin" valueType="num">
                                      <p:cBhvr>
                                        <p:cTn id="347" dur="1000" fill="hold"/>
                                        <p:tgtEl>
                                          <p:spTgt spid="66"/>
                                        </p:tgtEl>
                                        <p:attrNameLst>
                                          <p:attrName>ppt_w</p:attrName>
                                        </p:attrNameLst>
                                      </p:cBhvr>
                                      <p:tavLst>
                                        <p:tav tm="0">
                                          <p:val>
                                            <p:fltVal val="0"/>
                                          </p:val>
                                        </p:tav>
                                        <p:tav tm="100000">
                                          <p:val>
                                            <p:strVal val="#ppt_w"/>
                                          </p:val>
                                        </p:tav>
                                      </p:tavLst>
                                    </p:anim>
                                    <p:anim calcmode="lin" valueType="num">
                                      <p:cBhvr>
                                        <p:cTn id="348" dur="1000" fill="hold"/>
                                        <p:tgtEl>
                                          <p:spTgt spid="66"/>
                                        </p:tgtEl>
                                        <p:attrNameLst>
                                          <p:attrName>ppt_h</p:attrName>
                                        </p:attrNameLst>
                                      </p:cBhvr>
                                      <p:tavLst>
                                        <p:tav tm="0">
                                          <p:val>
                                            <p:fltVal val="0"/>
                                          </p:val>
                                        </p:tav>
                                        <p:tav tm="100000">
                                          <p:val>
                                            <p:strVal val="#ppt_h"/>
                                          </p:val>
                                        </p:tav>
                                      </p:tavLst>
                                    </p:anim>
                                    <p:anim calcmode="lin" valueType="num">
                                      <p:cBhvr>
                                        <p:cTn id="349" dur="1000" fill="hold"/>
                                        <p:tgtEl>
                                          <p:spTgt spid="66"/>
                                        </p:tgtEl>
                                        <p:attrNameLst>
                                          <p:attrName>style.rotation</p:attrName>
                                        </p:attrNameLst>
                                      </p:cBhvr>
                                      <p:tavLst>
                                        <p:tav tm="0">
                                          <p:val>
                                            <p:fltVal val="360"/>
                                          </p:val>
                                        </p:tav>
                                        <p:tav tm="100000">
                                          <p:val>
                                            <p:fltVal val="0"/>
                                          </p:val>
                                        </p:tav>
                                      </p:tavLst>
                                    </p:anim>
                                    <p:animEffect transition="in" filter="fade">
                                      <p:cBhvr>
                                        <p:cTn id="350" dur="1000"/>
                                        <p:tgtEl>
                                          <p:spTgt spid="66"/>
                                        </p:tgtEl>
                                      </p:cBhvr>
                                    </p:animEffect>
                                  </p:childTnLst>
                                </p:cTn>
                              </p:par>
                              <p:par>
                                <p:cTn id="351" presetID="10" presetClass="entr" presetSubtype="0" fill="hold" nodeType="withEffect">
                                  <p:stCondLst>
                                    <p:cond delay="0"/>
                                  </p:stCondLst>
                                  <p:childTnLst>
                                    <p:set>
                                      <p:cBhvr>
                                        <p:cTn id="352" dur="1" fill="hold">
                                          <p:stCondLst>
                                            <p:cond delay="0"/>
                                          </p:stCondLst>
                                        </p:cTn>
                                        <p:tgtEl>
                                          <p:spTgt spid="81"/>
                                        </p:tgtEl>
                                        <p:attrNameLst>
                                          <p:attrName>style.visibility</p:attrName>
                                        </p:attrNameLst>
                                      </p:cBhvr>
                                      <p:to>
                                        <p:strVal val="visible"/>
                                      </p:to>
                                    </p:set>
                                    <p:animEffect transition="in" filter="fade">
                                      <p:cBhvr>
                                        <p:cTn id="353" dur="1000"/>
                                        <p:tgtEl>
                                          <p:spTgt spid="81"/>
                                        </p:tgtEl>
                                      </p:cBhvr>
                                    </p:animEffect>
                                  </p:childTnLst>
                                </p:cTn>
                              </p:par>
                            </p:childTnLst>
                          </p:cTn>
                        </p:par>
                      </p:childTnLst>
                    </p:cTn>
                  </p:par>
                  <p:par>
                    <p:cTn id="354" fill="hold">
                      <p:stCondLst>
                        <p:cond delay="indefinite"/>
                      </p:stCondLst>
                      <p:childTnLst>
                        <p:par>
                          <p:cTn id="355" fill="hold">
                            <p:stCondLst>
                              <p:cond delay="0"/>
                            </p:stCondLst>
                            <p:childTnLst>
                              <p:par>
                                <p:cTn id="356" presetID="10" presetClass="exit" presetSubtype="0" fill="hold" nodeType="clickEffect">
                                  <p:stCondLst>
                                    <p:cond delay="0"/>
                                  </p:stCondLst>
                                  <p:childTnLst>
                                    <p:animEffect transition="out" filter="fade">
                                      <p:cBhvr>
                                        <p:cTn id="357" dur="1000"/>
                                        <p:tgtEl>
                                          <p:spTgt spid="81"/>
                                        </p:tgtEl>
                                      </p:cBhvr>
                                    </p:animEffect>
                                    <p:set>
                                      <p:cBhvr>
                                        <p:cTn id="358" dur="1" fill="hold">
                                          <p:stCondLst>
                                            <p:cond delay="999"/>
                                          </p:stCondLst>
                                        </p:cTn>
                                        <p:tgtEl>
                                          <p:spTgt spid="81"/>
                                        </p:tgtEl>
                                        <p:attrNameLst>
                                          <p:attrName>style.visibility</p:attrName>
                                        </p:attrNameLst>
                                      </p:cBhvr>
                                      <p:to>
                                        <p:strVal val="hidden"/>
                                      </p:to>
                                    </p:set>
                                  </p:childTnLst>
                                </p:cTn>
                              </p:par>
                              <p:par>
                                <p:cTn id="359" presetID="10" presetClass="exit" presetSubtype="0" fill="hold" grpId="5" nodeType="withEffect">
                                  <p:stCondLst>
                                    <p:cond delay="0"/>
                                  </p:stCondLst>
                                  <p:childTnLst>
                                    <p:animEffect transition="out" filter="fade">
                                      <p:cBhvr>
                                        <p:cTn id="360" dur="1000"/>
                                        <p:tgtEl>
                                          <p:spTgt spid="74"/>
                                        </p:tgtEl>
                                      </p:cBhvr>
                                    </p:animEffect>
                                    <p:set>
                                      <p:cBhvr>
                                        <p:cTn id="361" dur="1" fill="hold">
                                          <p:stCondLst>
                                            <p:cond delay="999"/>
                                          </p:stCondLst>
                                        </p:cTn>
                                        <p:tgtEl>
                                          <p:spTgt spid="74"/>
                                        </p:tgtEl>
                                        <p:attrNameLst>
                                          <p:attrName>style.visibility</p:attrName>
                                        </p:attrNameLst>
                                      </p:cBhvr>
                                      <p:to>
                                        <p:strVal val="hidden"/>
                                      </p:to>
                                    </p:set>
                                  </p:childTnLst>
                                </p:cTn>
                              </p:par>
                            </p:childTnLst>
                          </p:cTn>
                        </p:par>
                        <p:par>
                          <p:cTn id="362" fill="hold">
                            <p:stCondLst>
                              <p:cond delay="1000"/>
                            </p:stCondLst>
                            <p:childTnLst>
                              <p:par>
                                <p:cTn id="363" presetID="42" presetClass="entr" presetSubtype="0" fill="hold" grpId="0" nodeType="afterEffect">
                                  <p:stCondLst>
                                    <p:cond delay="0"/>
                                  </p:stCondLst>
                                  <p:childTnLst>
                                    <p:set>
                                      <p:cBhvr>
                                        <p:cTn id="364" dur="1" fill="hold">
                                          <p:stCondLst>
                                            <p:cond delay="0"/>
                                          </p:stCondLst>
                                        </p:cTn>
                                        <p:tgtEl>
                                          <p:spTgt spid="60"/>
                                        </p:tgtEl>
                                        <p:attrNameLst>
                                          <p:attrName>style.visibility</p:attrName>
                                        </p:attrNameLst>
                                      </p:cBhvr>
                                      <p:to>
                                        <p:strVal val="visible"/>
                                      </p:to>
                                    </p:set>
                                    <p:animEffect transition="in" filter="fade">
                                      <p:cBhvr>
                                        <p:cTn id="365" dur="1000"/>
                                        <p:tgtEl>
                                          <p:spTgt spid="60"/>
                                        </p:tgtEl>
                                      </p:cBhvr>
                                    </p:animEffect>
                                    <p:anim calcmode="lin" valueType="num">
                                      <p:cBhvr>
                                        <p:cTn id="366" dur="1000" fill="hold"/>
                                        <p:tgtEl>
                                          <p:spTgt spid="60"/>
                                        </p:tgtEl>
                                        <p:attrNameLst>
                                          <p:attrName>ppt_x</p:attrName>
                                        </p:attrNameLst>
                                      </p:cBhvr>
                                      <p:tavLst>
                                        <p:tav tm="0">
                                          <p:val>
                                            <p:strVal val="#ppt_x"/>
                                          </p:val>
                                        </p:tav>
                                        <p:tav tm="100000">
                                          <p:val>
                                            <p:strVal val="#ppt_x"/>
                                          </p:val>
                                        </p:tav>
                                      </p:tavLst>
                                    </p:anim>
                                    <p:anim calcmode="lin" valueType="num">
                                      <p:cBhvr>
                                        <p:cTn id="367" dur="1000" fill="hold"/>
                                        <p:tgtEl>
                                          <p:spTgt spid="60"/>
                                        </p:tgtEl>
                                        <p:attrNameLst>
                                          <p:attrName>ppt_y</p:attrName>
                                        </p:attrNameLst>
                                      </p:cBhvr>
                                      <p:tavLst>
                                        <p:tav tm="0">
                                          <p:val>
                                            <p:strVal val="#ppt_y+.1"/>
                                          </p:val>
                                        </p:tav>
                                        <p:tav tm="100000">
                                          <p:val>
                                            <p:strVal val="#ppt_y"/>
                                          </p:val>
                                        </p:tav>
                                      </p:tavLst>
                                    </p:anim>
                                  </p:childTnLst>
                                </p:cTn>
                              </p:par>
                            </p:childTnLst>
                          </p:cTn>
                        </p:par>
                        <p:par>
                          <p:cTn id="368" fill="hold">
                            <p:stCondLst>
                              <p:cond delay="2000"/>
                            </p:stCondLst>
                            <p:childTnLst>
                              <p:par>
                                <p:cTn id="369" presetID="22" presetClass="entr" presetSubtype="8" fill="hold" nodeType="afterEffect">
                                  <p:stCondLst>
                                    <p:cond delay="0"/>
                                  </p:stCondLst>
                                  <p:childTnLst>
                                    <p:set>
                                      <p:cBhvr>
                                        <p:cTn id="370" dur="1" fill="hold">
                                          <p:stCondLst>
                                            <p:cond delay="0"/>
                                          </p:stCondLst>
                                        </p:cTn>
                                        <p:tgtEl>
                                          <p:spTgt spid="59"/>
                                        </p:tgtEl>
                                        <p:attrNameLst>
                                          <p:attrName>style.visibility</p:attrName>
                                        </p:attrNameLst>
                                      </p:cBhvr>
                                      <p:to>
                                        <p:strVal val="visible"/>
                                      </p:to>
                                    </p:set>
                                    <p:animEffect transition="in" filter="wipe(left)">
                                      <p:cBhvr>
                                        <p:cTn id="371" dur="1000"/>
                                        <p:tgtEl>
                                          <p:spTgt spid="59"/>
                                        </p:tgtEl>
                                      </p:cBhvr>
                                    </p:animEffect>
                                  </p:childTnLst>
                                </p:cTn>
                              </p:par>
                            </p:childTnLst>
                          </p:cTn>
                        </p:par>
                      </p:childTnLst>
                    </p:cTn>
                  </p:par>
                  <p:par>
                    <p:cTn id="372" fill="hold">
                      <p:stCondLst>
                        <p:cond delay="indefinite"/>
                      </p:stCondLst>
                      <p:childTnLst>
                        <p:par>
                          <p:cTn id="373" fill="hold">
                            <p:stCondLst>
                              <p:cond delay="0"/>
                            </p:stCondLst>
                            <p:childTnLst>
                              <p:par>
                                <p:cTn id="374" presetID="30" presetClass="exit" presetSubtype="0" fill="hold" nodeType="clickEffect">
                                  <p:stCondLst>
                                    <p:cond delay="0"/>
                                  </p:stCondLst>
                                  <p:childTnLst>
                                    <p:animEffect transition="out" filter="fade">
                                      <p:cBhvr>
                                        <p:cTn id="375" dur="800" accel="100000">
                                          <p:stCondLst>
                                            <p:cond delay="200"/>
                                          </p:stCondLst>
                                        </p:cTn>
                                        <p:tgtEl>
                                          <p:spTgt spid="48"/>
                                        </p:tgtEl>
                                      </p:cBhvr>
                                    </p:animEffect>
                                    <p:anim calcmode="lin" valueType="num">
                                      <p:cBhvr>
                                        <p:cTn id="376" dur="800" accel="100000">
                                          <p:stCondLst>
                                            <p:cond delay="200"/>
                                          </p:stCondLst>
                                        </p:cTn>
                                        <p:tgtEl>
                                          <p:spTgt spid="48"/>
                                        </p:tgtEl>
                                        <p:attrNameLst>
                                          <p:attrName>style.rotation</p:attrName>
                                        </p:attrNameLst>
                                      </p:cBhvr>
                                      <p:tavLst>
                                        <p:tav tm="0">
                                          <p:val>
                                            <p:fltVal val="0"/>
                                          </p:val>
                                        </p:tav>
                                        <p:tav tm="100000">
                                          <p:val>
                                            <p:fltVal val="-90"/>
                                          </p:val>
                                        </p:tav>
                                      </p:tavLst>
                                    </p:anim>
                                    <p:anim calcmode="lin" valueType="num">
                                      <p:cBhvr>
                                        <p:cTn id="377" dur="200" decel="100000"/>
                                        <p:tgtEl>
                                          <p:spTgt spid="48"/>
                                        </p:tgtEl>
                                        <p:attrNameLst>
                                          <p:attrName>ppt_x</p:attrName>
                                        </p:attrNameLst>
                                      </p:cBhvr>
                                      <p:tavLst>
                                        <p:tav tm="0">
                                          <p:val>
                                            <p:strVal val="ppt_x"/>
                                          </p:val>
                                        </p:tav>
                                        <p:tav tm="100000">
                                          <p:val>
                                            <p:strVal val="ppt_x-0.05"/>
                                          </p:val>
                                        </p:tav>
                                      </p:tavLst>
                                    </p:anim>
                                    <p:anim calcmode="lin" valueType="num">
                                      <p:cBhvr>
                                        <p:cTn id="378" dur="200" decel="100000"/>
                                        <p:tgtEl>
                                          <p:spTgt spid="48"/>
                                        </p:tgtEl>
                                        <p:attrNameLst>
                                          <p:attrName>ppt_y</p:attrName>
                                        </p:attrNameLst>
                                      </p:cBhvr>
                                      <p:tavLst>
                                        <p:tav tm="0">
                                          <p:val>
                                            <p:strVal val="ppt_y"/>
                                          </p:val>
                                        </p:tav>
                                        <p:tav tm="100000">
                                          <p:val>
                                            <p:strVal val="ppt_y+0.1"/>
                                          </p:val>
                                        </p:tav>
                                      </p:tavLst>
                                    </p:anim>
                                    <p:anim calcmode="lin" valueType="num">
                                      <p:cBhvr>
                                        <p:cTn id="379" dur="800" accel="100000">
                                          <p:stCondLst>
                                            <p:cond delay="200"/>
                                          </p:stCondLst>
                                        </p:cTn>
                                        <p:tgtEl>
                                          <p:spTgt spid="48"/>
                                        </p:tgtEl>
                                        <p:attrNameLst>
                                          <p:attrName>ppt_x</p:attrName>
                                        </p:attrNameLst>
                                      </p:cBhvr>
                                      <p:tavLst>
                                        <p:tav tm="0">
                                          <p:val>
                                            <p:strVal val="ppt_x"/>
                                          </p:val>
                                        </p:tav>
                                        <p:tav tm="100000">
                                          <p:val>
                                            <p:strVal val="ppt_x+0.4+0.05"/>
                                          </p:val>
                                        </p:tav>
                                      </p:tavLst>
                                    </p:anim>
                                    <p:anim calcmode="lin" valueType="num">
                                      <p:cBhvr>
                                        <p:cTn id="380" dur="800" accel="100000">
                                          <p:stCondLst>
                                            <p:cond delay="200"/>
                                          </p:stCondLst>
                                        </p:cTn>
                                        <p:tgtEl>
                                          <p:spTgt spid="48"/>
                                        </p:tgtEl>
                                        <p:attrNameLst>
                                          <p:attrName>ppt_y</p:attrName>
                                        </p:attrNameLst>
                                      </p:cBhvr>
                                      <p:tavLst>
                                        <p:tav tm="0">
                                          <p:val>
                                            <p:strVal val="ppt_y"/>
                                          </p:val>
                                        </p:tav>
                                        <p:tav tm="100000">
                                          <p:val>
                                            <p:strVal val="ppt_y-0.4-0.1"/>
                                          </p:val>
                                        </p:tav>
                                      </p:tavLst>
                                    </p:anim>
                                    <p:set>
                                      <p:cBhvr>
                                        <p:cTn id="381" dur="1" fill="hold">
                                          <p:stCondLst>
                                            <p:cond delay="999"/>
                                          </p:stCondLst>
                                        </p:cTn>
                                        <p:tgtEl>
                                          <p:spTgt spid="48"/>
                                        </p:tgtEl>
                                        <p:attrNameLst>
                                          <p:attrName>style.visibility</p:attrName>
                                        </p:attrNameLst>
                                      </p:cBhvr>
                                      <p:to>
                                        <p:strVal val="hidden"/>
                                      </p:to>
                                    </p:set>
                                  </p:childTnLst>
                                </p:cTn>
                              </p:par>
                              <p:par>
                                <p:cTn id="382" presetID="30" presetClass="exit" presetSubtype="0" fill="hold" nodeType="withEffect">
                                  <p:stCondLst>
                                    <p:cond delay="0"/>
                                  </p:stCondLst>
                                  <p:childTnLst>
                                    <p:animEffect transition="out" filter="fade">
                                      <p:cBhvr>
                                        <p:cTn id="383" dur="800" accel="100000">
                                          <p:stCondLst>
                                            <p:cond delay="200"/>
                                          </p:stCondLst>
                                        </p:cTn>
                                        <p:tgtEl>
                                          <p:spTgt spid="47"/>
                                        </p:tgtEl>
                                      </p:cBhvr>
                                    </p:animEffect>
                                    <p:anim calcmode="lin" valueType="num">
                                      <p:cBhvr>
                                        <p:cTn id="384" dur="800" accel="100000">
                                          <p:stCondLst>
                                            <p:cond delay="200"/>
                                          </p:stCondLst>
                                        </p:cTn>
                                        <p:tgtEl>
                                          <p:spTgt spid="47"/>
                                        </p:tgtEl>
                                        <p:attrNameLst>
                                          <p:attrName>style.rotation</p:attrName>
                                        </p:attrNameLst>
                                      </p:cBhvr>
                                      <p:tavLst>
                                        <p:tav tm="0">
                                          <p:val>
                                            <p:fltVal val="0"/>
                                          </p:val>
                                        </p:tav>
                                        <p:tav tm="100000">
                                          <p:val>
                                            <p:fltVal val="-90"/>
                                          </p:val>
                                        </p:tav>
                                      </p:tavLst>
                                    </p:anim>
                                    <p:anim calcmode="lin" valueType="num">
                                      <p:cBhvr>
                                        <p:cTn id="385" dur="200" decel="100000"/>
                                        <p:tgtEl>
                                          <p:spTgt spid="47"/>
                                        </p:tgtEl>
                                        <p:attrNameLst>
                                          <p:attrName>ppt_x</p:attrName>
                                        </p:attrNameLst>
                                      </p:cBhvr>
                                      <p:tavLst>
                                        <p:tav tm="0">
                                          <p:val>
                                            <p:strVal val="ppt_x"/>
                                          </p:val>
                                        </p:tav>
                                        <p:tav tm="100000">
                                          <p:val>
                                            <p:strVal val="ppt_x-0.05"/>
                                          </p:val>
                                        </p:tav>
                                      </p:tavLst>
                                    </p:anim>
                                    <p:anim calcmode="lin" valueType="num">
                                      <p:cBhvr>
                                        <p:cTn id="386" dur="200" decel="100000"/>
                                        <p:tgtEl>
                                          <p:spTgt spid="47"/>
                                        </p:tgtEl>
                                        <p:attrNameLst>
                                          <p:attrName>ppt_y</p:attrName>
                                        </p:attrNameLst>
                                      </p:cBhvr>
                                      <p:tavLst>
                                        <p:tav tm="0">
                                          <p:val>
                                            <p:strVal val="ppt_y"/>
                                          </p:val>
                                        </p:tav>
                                        <p:tav tm="100000">
                                          <p:val>
                                            <p:strVal val="ppt_y+0.1"/>
                                          </p:val>
                                        </p:tav>
                                      </p:tavLst>
                                    </p:anim>
                                    <p:anim calcmode="lin" valueType="num">
                                      <p:cBhvr>
                                        <p:cTn id="387" dur="800" accel="100000">
                                          <p:stCondLst>
                                            <p:cond delay="200"/>
                                          </p:stCondLst>
                                        </p:cTn>
                                        <p:tgtEl>
                                          <p:spTgt spid="47"/>
                                        </p:tgtEl>
                                        <p:attrNameLst>
                                          <p:attrName>ppt_x</p:attrName>
                                        </p:attrNameLst>
                                      </p:cBhvr>
                                      <p:tavLst>
                                        <p:tav tm="0">
                                          <p:val>
                                            <p:strVal val="ppt_x"/>
                                          </p:val>
                                        </p:tav>
                                        <p:tav tm="100000">
                                          <p:val>
                                            <p:strVal val="ppt_x+0.4+0.05"/>
                                          </p:val>
                                        </p:tav>
                                      </p:tavLst>
                                    </p:anim>
                                    <p:anim calcmode="lin" valueType="num">
                                      <p:cBhvr>
                                        <p:cTn id="388" dur="800" accel="100000">
                                          <p:stCondLst>
                                            <p:cond delay="200"/>
                                          </p:stCondLst>
                                        </p:cTn>
                                        <p:tgtEl>
                                          <p:spTgt spid="47"/>
                                        </p:tgtEl>
                                        <p:attrNameLst>
                                          <p:attrName>ppt_y</p:attrName>
                                        </p:attrNameLst>
                                      </p:cBhvr>
                                      <p:tavLst>
                                        <p:tav tm="0">
                                          <p:val>
                                            <p:strVal val="ppt_y"/>
                                          </p:val>
                                        </p:tav>
                                        <p:tav tm="100000">
                                          <p:val>
                                            <p:strVal val="ppt_y-0.4-0.1"/>
                                          </p:val>
                                        </p:tav>
                                      </p:tavLst>
                                    </p:anim>
                                    <p:set>
                                      <p:cBhvr>
                                        <p:cTn id="389" dur="1" fill="hold">
                                          <p:stCondLst>
                                            <p:cond delay="999"/>
                                          </p:stCondLst>
                                        </p:cTn>
                                        <p:tgtEl>
                                          <p:spTgt spid="47"/>
                                        </p:tgtEl>
                                        <p:attrNameLst>
                                          <p:attrName>style.visibility</p:attrName>
                                        </p:attrNameLst>
                                      </p:cBhvr>
                                      <p:to>
                                        <p:strVal val="hidden"/>
                                      </p:to>
                                    </p:set>
                                  </p:childTnLst>
                                </p:cTn>
                              </p:par>
                            </p:childTnLst>
                          </p:cTn>
                        </p:par>
                        <p:par>
                          <p:cTn id="390" fill="hold">
                            <p:stCondLst>
                              <p:cond delay="1000"/>
                            </p:stCondLst>
                            <p:childTnLst>
                              <p:par>
                                <p:cTn id="391" presetID="1" presetClass="emph" presetSubtype="2" fill="hold" nodeType="afterEffect">
                                  <p:stCondLst>
                                    <p:cond delay="0"/>
                                  </p:stCondLst>
                                  <p:childTnLst>
                                    <p:animClr clrSpc="rgb" dir="cw">
                                      <p:cBhvr>
                                        <p:cTn id="392" dur="2000" fill="hold"/>
                                        <p:tgtEl>
                                          <p:spTgt spid="40"/>
                                        </p:tgtEl>
                                        <p:attrNameLst>
                                          <p:attrName>fillcolor</p:attrName>
                                        </p:attrNameLst>
                                      </p:cBhvr>
                                      <p:to>
                                        <a:srgbClr val="663300"/>
                                      </p:to>
                                    </p:animClr>
                                    <p:set>
                                      <p:cBhvr>
                                        <p:cTn id="393" dur="2000" fill="hold"/>
                                        <p:tgtEl>
                                          <p:spTgt spid="40"/>
                                        </p:tgtEl>
                                        <p:attrNameLst>
                                          <p:attrName>fill.type</p:attrName>
                                        </p:attrNameLst>
                                      </p:cBhvr>
                                      <p:to>
                                        <p:strVal val="solid"/>
                                      </p:to>
                                    </p:set>
                                    <p:set>
                                      <p:cBhvr>
                                        <p:cTn id="394" dur="2000" fill="hold"/>
                                        <p:tgtEl>
                                          <p:spTgt spid="40"/>
                                        </p:tgtEl>
                                        <p:attrNameLst>
                                          <p:attrName>fill.on</p:attrName>
                                        </p:attrNameLst>
                                      </p:cBhvr>
                                      <p:to>
                                        <p:strVal val="true"/>
                                      </p:to>
                                    </p:set>
                                  </p:childTnLst>
                                </p:cTn>
                              </p:par>
                              <p:par>
                                <p:cTn id="395" presetID="3" presetClass="emph" presetSubtype="2" fill="hold" nodeType="withEffect">
                                  <p:stCondLst>
                                    <p:cond delay="0"/>
                                  </p:stCondLst>
                                  <p:childTnLst>
                                    <p:animClr clrSpc="rgb" dir="cw">
                                      <p:cBhvr override="childStyle">
                                        <p:cTn id="396" dur="2000" fill="hold"/>
                                        <p:tgtEl>
                                          <p:spTgt spid="43"/>
                                        </p:tgtEl>
                                        <p:attrNameLst>
                                          <p:attrName>style.color</p:attrName>
                                        </p:attrNameLst>
                                      </p:cBhvr>
                                      <p:to>
                                        <a:srgbClr val="996633"/>
                                      </p:to>
                                    </p:animClr>
                                  </p:childTnLst>
                                </p:cTn>
                              </p:par>
                              <p:par>
                                <p:cTn id="397" presetID="3" presetClass="emph" presetSubtype="2" fill="hold" nodeType="withEffect">
                                  <p:stCondLst>
                                    <p:cond delay="0"/>
                                  </p:stCondLst>
                                  <p:childTnLst>
                                    <p:animClr clrSpc="rgb" dir="cw">
                                      <p:cBhvr override="childStyle">
                                        <p:cTn id="398" dur="2000" fill="hold"/>
                                        <p:tgtEl>
                                          <p:spTgt spid="45"/>
                                        </p:tgtEl>
                                        <p:attrNameLst>
                                          <p:attrName>style.color</p:attrName>
                                        </p:attrNameLst>
                                      </p:cBhvr>
                                      <p:to>
                                        <a:srgbClr val="996633"/>
                                      </p:to>
                                    </p:animClr>
                                  </p:childTnLst>
                                </p:cTn>
                              </p:par>
                              <p:par>
                                <p:cTn id="399" presetID="3" presetClass="emph" presetSubtype="2" fill="hold" nodeType="withEffect">
                                  <p:stCondLst>
                                    <p:cond delay="0"/>
                                  </p:stCondLst>
                                  <p:childTnLst>
                                    <p:animClr clrSpc="rgb" dir="cw">
                                      <p:cBhvr override="childStyle">
                                        <p:cTn id="400" dur="2000" fill="hold"/>
                                        <p:tgtEl>
                                          <p:spTgt spid="57"/>
                                        </p:tgtEl>
                                        <p:attrNameLst>
                                          <p:attrName>style.color</p:attrName>
                                        </p:attrNameLst>
                                      </p:cBhvr>
                                      <p:to>
                                        <a:srgbClr val="996633"/>
                                      </p:to>
                                    </p:animClr>
                                  </p:childTnLst>
                                </p:cTn>
                              </p:par>
                              <p:par>
                                <p:cTn id="401" presetID="1" presetClass="emph" presetSubtype="2" fill="hold" nodeType="withEffect">
                                  <p:stCondLst>
                                    <p:cond delay="0"/>
                                  </p:stCondLst>
                                  <p:childTnLst>
                                    <p:animClr clrSpc="rgb" dir="cw">
                                      <p:cBhvr>
                                        <p:cTn id="402" dur="2000" fill="hold"/>
                                        <p:tgtEl>
                                          <p:spTgt spid="46"/>
                                        </p:tgtEl>
                                        <p:attrNameLst>
                                          <p:attrName>fillcolor</p:attrName>
                                        </p:attrNameLst>
                                      </p:cBhvr>
                                      <p:to>
                                        <a:srgbClr val="663300"/>
                                      </p:to>
                                    </p:animClr>
                                    <p:set>
                                      <p:cBhvr>
                                        <p:cTn id="403" dur="2000" fill="hold"/>
                                        <p:tgtEl>
                                          <p:spTgt spid="46"/>
                                        </p:tgtEl>
                                        <p:attrNameLst>
                                          <p:attrName>fill.type</p:attrName>
                                        </p:attrNameLst>
                                      </p:cBhvr>
                                      <p:to>
                                        <p:strVal val="solid"/>
                                      </p:to>
                                    </p:set>
                                    <p:set>
                                      <p:cBhvr>
                                        <p:cTn id="404" dur="2000" fill="hold"/>
                                        <p:tgtEl>
                                          <p:spTgt spid="46"/>
                                        </p:tgtEl>
                                        <p:attrNameLst>
                                          <p:attrName>fill.on</p:attrName>
                                        </p:attrNameLst>
                                      </p:cBhvr>
                                      <p:to>
                                        <p:strVal val="true"/>
                                      </p:to>
                                    </p:set>
                                  </p:childTnLst>
                                </p:cTn>
                              </p:par>
                              <p:par>
                                <p:cTn id="405" presetID="1" presetClass="emph" presetSubtype="2" fill="hold" nodeType="withEffect">
                                  <p:stCondLst>
                                    <p:cond delay="0"/>
                                  </p:stCondLst>
                                  <p:childTnLst>
                                    <p:animClr clrSpc="rgb" dir="cw">
                                      <p:cBhvr>
                                        <p:cTn id="406" dur="2000" fill="hold"/>
                                        <p:tgtEl>
                                          <p:spTgt spid="58"/>
                                        </p:tgtEl>
                                        <p:attrNameLst>
                                          <p:attrName>fillcolor</p:attrName>
                                        </p:attrNameLst>
                                      </p:cBhvr>
                                      <p:to>
                                        <a:srgbClr val="663300"/>
                                      </p:to>
                                    </p:animClr>
                                    <p:set>
                                      <p:cBhvr>
                                        <p:cTn id="407" dur="2000" fill="hold"/>
                                        <p:tgtEl>
                                          <p:spTgt spid="58"/>
                                        </p:tgtEl>
                                        <p:attrNameLst>
                                          <p:attrName>fill.type</p:attrName>
                                        </p:attrNameLst>
                                      </p:cBhvr>
                                      <p:to>
                                        <p:strVal val="solid"/>
                                      </p:to>
                                    </p:set>
                                    <p:set>
                                      <p:cBhvr>
                                        <p:cTn id="408" dur="2000" fill="hold"/>
                                        <p:tgtEl>
                                          <p:spTgt spid="58"/>
                                        </p:tgtEl>
                                        <p:attrNameLst>
                                          <p:attrName>fill.on</p:attrName>
                                        </p:attrNameLst>
                                      </p:cBhvr>
                                      <p:to>
                                        <p:strVal val="true"/>
                                      </p:to>
                                    </p:set>
                                  </p:childTnLst>
                                </p:cTn>
                              </p:par>
                              <p:par>
                                <p:cTn id="409" presetID="8" presetClass="emph" presetSubtype="0" fill="hold" grpId="1" nodeType="withEffect">
                                  <p:stCondLst>
                                    <p:cond delay="0"/>
                                  </p:stCondLst>
                                  <p:childTnLst>
                                    <p:animRot by="21600000">
                                      <p:cBhvr>
                                        <p:cTn id="410" dur="1000" fill="hold"/>
                                        <p:tgtEl>
                                          <p:spTgt spid="58"/>
                                        </p:tgtEl>
                                        <p:attrNameLst>
                                          <p:attrName>r</p:attrName>
                                        </p:attrNameLst>
                                      </p:cBhvr>
                                    </p:animRot>
                                  </p:childTnLst>
                                </p:cTn>
                              </p:par>
                              <p:par>
                                <p:cTn id="411" presetID="8" presetClass="emph" presetSubtype="0" fill="hold" grpId="1" nodeType="withEffect">
                                  <p:stCondLst>
                                    <p:cond delay="0"/>
                                  </p:stCondLst>
                                  <p:childTnLst>
                                    <p:animRot by="21600000">
                                      <p:cBhvr>
                                        <p:cTn id="412" dur="1000" fill="hold"/>
                                        <p:tgtEl>
                                          <p:spTgt spid="46"/>
                                        </p:tgtEl>
                                        <p:attrNameLst>
                                          <p:attrName>r</p:attrName>
                                        </p:attrNameLst>
                                      </p:cBhvr>
                                    </p:animRot>
                                  </p:childTnLst>
                                </p:cTn>
                              </p:par>
                              <p:par>
                                <p:cTn id="413" presetID="8" presetClass="emph" presetSubtype="0" fill="hold" grpId="1" nodeType="withEffect">
                                  <p:stCondLst>
                                    <p:cond delay="0"/>
                                  </p:stCondLst>
                                  <p:childTnLst>
                                    <p:animRot by="21600000">
                                      <p:cBhvr>
                                        <p:cTn id="414" dur="1000" fill="hold"/>
                                        <p:tgtEl>
                                          <p:spTgt spid="4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2" grpId="0" animBg="1"/>
      <p:bldP spid="32" grpId="1" animBg="1"/>
      <p:bldP spid="33" grpId="3" animBg="1"/>
      <p:bldP spid="34" grpId="0" animBg="1"/>
      <p:bldP spid="34" grpId="1" animBg="1"/>
      <p:bldP spid="34" grpId="2" animBg="1"/>
      <p:bldP spid="34" grpId="3" animBg="1"/>
      <p:bldP spid="35" grpId="0" animBg="1"/>
      <p:bldP spid="41" grpId="0" animBg="1"/>
      <p:bldP spid="41" grpId="1" animBg="1"/>
      <p:bldP spid="43" grpId="0" animBg="1"/>
      <p:bldP spid="44" grpId="0" animBg="1"/>
      <p:bldP spid="42" grpId="0" animBg="1"/>
      <p:bldP spid="40" grpId="0" animBg="1"/>
      <p:bldP spid="40" grpId="1" animBg="1"/>
      <p:bldP spid="45" grpId="0" animBg="1"/>
      <p:bldP spid="46" grpId="0" animBg="1"/>
      <p:bldP spid="46" grpId="1" animBg="1"/>
      <p:bldP spid="47" grpId="0" animBg="1"/>
      <p:bldP spid="48" grpId="0" animBg="1"/>
      <p:bldP spid="49" grpId="0" animBg="1"/>
      <p:bldP spid="50" grpId="0" animBg="1"/>
      <p:bldP spid="51" grpId="0" animBg="1"/>
      <p:bldP spid="51" grpId="1" animBg="1"/>
      <p:bldP spid="52" grpId="0" animBg="1"/>
      <p:bldP spid="52" grpId="1" animBg="1"/>
      <p:bldP spid="54" grpId="0" animBg="1"/>
      <p:bldP spid="54" grpId="1" animBg="1"/>
      <p:bldP spid="55" grpId="0" animBg="1"/>
      <p:bldP spid="55" grpId="1" animBg="1"/>
      <p:bldP spid="56" grpId="0" animBg="1"/>
      <p:bldP spid="57" grpId="0" animBg="1"/>
      <p:bldP spid="58" grpId="0" animBg="1"/>
      <p:bldP spid="58" grpId="1" animBg="1"/>
      <p:bldP spid="60" grpId="0" animBg="1"/>
      <p:bldP spid="53" grpId="0" animBg="1"/>
      <p:bldP spid="53" grpId="1" animBg="1"/>
      <p:bldP spid="62" grpId="0" animBg="1"/>
      <p:bldP spid="61" grpId="0" animBg="1"/>
      <p:bldP spid="63" grpId="0" animBg="1"/>
      <p:bldP spid="63" grpId="1" animBg="1"/>
      <p:bldP spid="64" grpId="0" animBg="1"/>
      <p:bldP spid="65" grpId="0" animBg="1"/>
      <p:bldP spid="67" grpId="0" animBg="1"/>
      <p:bldP spid="68" grpId="0" animBg="1"/>
      <p:bldP spid="68" grpId="1" animBg="1"/>
      <p:bldP spid="69" grpId="0" animBg="1"/>
      <p:bldP spid="69" grpId="1" animBg="1"/>
      <p:bldP spid="70" grpId="0" animBg="1"/>
      <p:bldP spid="70" grpId="1" animBg="1"/>
      <p:bldP spid="71" grpId="0" animBg="1"/>
      <p:bldP spid="71" grpId="1" animBg="1"/>
      <p:bldP spid="72" grpId="0" animBg="1"/>
      <p:bldP spid="72" grpId="1" animBg="1"/>
      <p:bldP spid="73" grpId="0" animBg="1"/>
      <p:bldP spid="73" grpId="1" animBg="1"/>
      <p:bldP spid="74" grpId="0" animBg="1"/>
      <p:bldP spid="74" grpId="1" animBg="1"/>
      <p:bldP spid="74" grpId="2" animBg="1"/>
      <p:bldP spid="74" grpId="3" animBg="1"/>
      <p:bldP spid="74" grpId="4" animBg="1"/>
      <p:bldP spid="74" grpId="5" animBg="1"/>
      <p:bldP spid="6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66" name="Group 65"/>
          <p:cNvGrpSpPr/>
          <p:nvPr/>
        </p:nvGrpSpPr>
        <p:grpSpPr>
          <a:xfrm>
            <a:off x="4191000" y="5405735"/>
            <a:ext cx="2590800" cy="1452265"/>
            <a:chOff x="4191000" y="5405735"/>
            <a:chExt cx="2590800" cy="1452265"/>
          </a:xfrm>
        </p:grpSpPr>
        <p:grpSp>
          <p:nvGrpSpPr>
            <p:cNvPr id="4" name="Group 10"/>
            <p:cNvGrpSpPr/>
            <p:nvPr/>
          </p:nvGrpSpPr>
          <p:grpSpPr>
            <a:xfrm>
              <a:off x="4191000" y="5405735"/>
              <a:ext cx="2590800" cy="1452265"/>
              <a:chOff x="6934200" y="5405735"/>
              <a:chExt cx="2590800" cy="1452265"/>
            </a:xfrm>
          </p:grpSpPr>
          <p:sp>
            <p:nvSpPr>
              <p:cNvPr id="12" name="TextBox 11"/>
              <p:cNvSpPr txBox="1"/>
              <p:nvPr/>
            </p:nvSpPr>
            <p:spPr>
              <a:xfrm>
                <a:off x="69342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13" name="5-Point Star 12"/>
              <p:cNvSpPr/>
              <p:nvPr/>
            </p:nvSpPr>
            <p:spPr>
              <a:xfrm>
                <a:off x="70104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69342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15" name="5-Point Star 14"/>
              <p:cNvSpPr/>
              <p:nvPr/>
            </p:nvSpPr>
            <p:spPr>
              <a:xfrm>
                <a:off x="7010400" y="5862935"/>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17" name="5-Point Star 16"/>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69342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59" name="Picture 3" descr="C:\Users\Sandra\AppData\Local\Microsoft\Windows\INetCache\IE\51KKD49H\X-black-white-border.svg[1].png"/>
            <p:cNvPicPr>
              <a:picLocks noChangeAspect="1" noChangeArrowheads="1"/>
            </p:cNvPicPr>
            <p:nvPr/>
          </p:nvPicPr>
          <p:blipFill>
            <a:blip r:embed="rId3" cstate="print"/>
            <a:srcRect/>
            <a:stretch>
              <a:fillRect/>
            </a:stretch>
          </p:blipFill>
          <p:spPr bwMode="auto">
            <a:xfrm rot="5400000">
              <a:off x="5121550" y="5165450"/>
              <a:ext cx="843087" cy="1942187"/>
            </a:xfrm>
            <a:prstGeom prst="rect">
              <a:avLst/>
            </a:prstGeom>
            <a:noFill/>
          </p:spPr>
        </p:pic>
      </p:grpSp>
      <p:sp useBgFill="1">
        <p:nvSpPr>
          <p:cNvPr id="117" name="Rectangle 116"/>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
        <p:nvSpPr>
          <p:cNvPr id="115" name="Freeform 114"/>
          <p:cNvSpPr/>
          <p:nvPr/>
        </p:nvSpPr>
        <p:spPr>
          <a:xfrm>
            <a:off x="342900" y="1485900"/>
            <a:ext cx="1551214" cy="1363435"/>
          </a:xfrm>
          <a:custGeom>
            <a:avLst/>
            <a:gdLst>
              <a:gd name="connsiteX0" fmla="*/ 0 w 1551214"/>
              <a:gd name="connsiteY0" fmla="*/ 947057 h 1363435"/>
              <a:gd name="connsiteX1" fmla="*/ 163286 w 1551214"/>
              <a:gd name="connsiteY1" fmla="*/ 1045029 h 1363435"/>
              <a:gd name="connsiteX2" fmla="*/ 163286 w 1551214"/>
              <a:gd name="connsiteY2" fmla="*/ 1240971 h 1363435"/>
              <a:gd name="connsiteX3" fmla="*/ 244929 w 1551214"/>
              <a:gd name="connsiteY3" fmla="*/ 1355271 h 1363435"/>
              <a:gd name="connsiteX4" fmla="*/ 473529 w 1551214"/>
              <a:gd name="connsiteY4" fmla="*/ 1289957 h 1363435"/>
              <a:gd name="connsiteX5" fmla="*/ 636814 w 1551214"/>
              <a:gd name="connsiteY5" fmla="*/ 1338943 h 1363435"/>
              <a:gd name="connsiteX6" fmla="*/ 1028700 w 1551214"/>
              <a:gd name="connsiteY6" fmla="*/ 1240971 h 1363435"/>
              <a:gd name="connsiteX7" fmla="*/ 1224643 w 1551214"/>
              <a:gd name="connsiteY7" fmla="*/ 1191986 h 1363435"/>
              <a:gd name="connsiteX8" fmla="*/ 1273629 w 1551214"/>
              <a:gd name="connsiteY8" fmla="*/ 1077686 h 1363435"/>
              <a:gd name="connsiteX9" fmla="*/ 1077686 w 1551214"/>
              <a:gd name="connsiteY9" fmla="*/ 930729 h 1363435"/>
              <a:gd name="connsiteX10" fmla="*/ 963386 w 1551214"/>
              <a:gd name="connsiteY10" fmla="*/ 783771 h 1363435"/>
              <a:gd name="connsiteX11" fmla="*/ 947057 w 1551214"/>
              <a:gd name="connsiteY11" fmla="*/ 571500 h 1363435"/>
              <a:gd name="connsiteX12" fmla="*/ 1028700 w 1551214"/>
              <a:gd name="connsiteY12" fmla="*/ 375557 h 1363435"/>
              <a:gd name="connsiteX13" fmla="*/ 1224643 w 1551214"/>
              <a:gd name="connsiteY13" fmla="*/ 359229 h 1363435"/>
              <a:gd name="connsiteX14" fmla="*/ 1387929 w 1551214"/>
              <a:gd name="connsiteY14" fmla="*/ 277586 h 1363435"/>
              <a:gd name="connsiteX15" fmla="*/ 1551214 w 1551214"/>
              <a:gd name="connsiteY15" fmla="*/ 0 h 1363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1214" h="1363435">
                <a:moveTo>
                  <a:pt x="0" y="947057"/>
                </a:moveTo>
                <a:cubicBezTo>
                  <a:pt x="68036" y="971550"/>
                  <a:pt x="136072" y="996044"/>
                  <a:pt x="163286" y="1045029"/>
                </a:cubicBezTo>
                <a:cubicBezTo>
                  <a:pt x="190500" y="1094014"/>
                  <a:pt x="149679" y="1189264"/>
                  <a:pt x="163286" y="1240971"/>
                </a:cubicBezTo>
                <a:cubicBezTo>
                  <a:pt x="176893" y="1292678"/>
                  <a:pt x="193222" y="1347107"/>
                  <a:pt x="244929" y="1355271"/>
                </a:cubicBezTo>
                <a:cubicBezTo>
                  <a:pt x="296636" y="1363435"/>
                  <a:pt x="408215" y="1292678"/>
                  <a:pt x="473529" y="1289957"/>
                </a:cubicBezTo>
                <a:cubicBezTo>
                  <a:pt x="538843" y="1287236"/>
                  <a:pt x="544286" y="1347107"/>
                  <a:pt x="636814" y="1338943"/>
                </a:cubicBezTo>
                <a:cubicBezTo>
                  <a:pt x="729342" y="1330779"/>
                  <a:pt x="1028700" y="1240971"/>
                  <a:pt x="1028700" y="1240971"/>
                </a:cubicBezTo>
                <a:cubicBezTo>
                  <a:pt x="1126672" y="1216478"/>
                  <a:pt x="1183822" y="1219200"/>
                  <a:pt x="1224643" y="1191986"/>
                </a:cubicBezTo>
                <a:cubicBezTo>
                  <a:pt x="1265465" y="1164772"/>
                  <a:pt x="1298122" y="1121229"/>
                  <a:pt x="1273629" y="1077686"/>
                </a:cubicBezTo>
                <a:cubicBezTo>
                  <a:pt x="1249136" y="1034143"/>
                  <a:pt x="1129393" y="979715"/>
                  <a:pt x="1077686" y="930729"/>
                </a:cubicBezTo>
                <a:cubicBezTo>
                  <a:pt x="1025979" y="881743"/>
                  <a:pt x="985158" y="843643"/>
                  <a:pt x="963386" y="783771"/>
                </a:cubicBezTo>
                <a:cubicBezTo>
                  <a:pt x="941614" y="723899"/>
                  <a:pt x="936171" y="639536"/>
                  <a:pt x="947057" y="571500"/>
                </a:cubicBezTo>
                <a:cubicBezTo>
                  <a:pt x="957943" y="503464"/>
                  <a:pt x="982436" y="410936"/>
                  <a:pt x="1028700" y="375557"/>
                </a:cubicBezTo>
                <a:cubicBezTo>
                  <a:pt x="1074964" y="340179"/>
                  <a:pt x="1164772" y="375557"/>
                  <a:pt x="1224643" y="359229"/>
                </a:cubicBezTo>
                <a:cubicBezTo>
                  <a:pt x="1284514" y="342901"/>
                  <a:pt x="1333501" y="337457"/>
                  <a:pt x="1387929" y="277586"/>
                </a:cubicBezTo>
                <a:cubicBezTo>
                  <a:pt x="1442357" y="217715"/>
                  <a:pt x="1496785" y="108857"/>
                  <a:pt x="1551214" y="0"/>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 name="Freeform 115"/>
          <p:cNvSpPr/>
          <p:nvPr/>
        </p:nvSpPr>
        <p:spPr>
          <a:xfrm>
            <a:off x="4669971" y="1823357"/>
            <a:ext cx="4082143" cy="3679371"/>
          </a:xfrm>
          <a:custGeom>
            <a:avLst/>
            <a:gdLst>
              <a:gd name="connsiteX0" fmla="*/ 4082143 w 4082143"/>
              <a:gd name="connsiteY0" fmla="*/ 3614057 h 3679371"/>
              <a:gd name="connsiteX1" fmla="*/ 3739243 w 4082143"/>
              <a:gd name="connsiteY1" fmla="*/ 3646714 h 3679371"/>
              <a:gd name="connsiteX2" fmla="*/ 3477986 w 4082143"/>
              <a:gd name="connsiteY2" fmla="*/ 3646714 h 3679371"/>
              <a:gd name="connsiteX3" fmla="*/ 3233058 w 4082143"/>
              <a:gd name="connsiteY3" fmla="*/ 3450772 h 3679371"/>
              <a:gd name="connsiteX4" fmla="*/ 2841172 w 4082143"/>
              <a:gd name="connsiteY4" fmla="*/ 3548743 h 3679371"/>
              <a:gd name="connsiteX5" fmla="*/ 2726872 w 4082143"/>
              <a:gd name="connsiteY5" fmla="*/ 3450772 h 3679371"/>
              <a:gd name="connsiteX6" fmla="*/ 2612572 w 4082143"/>
              <a:gd name="connsiteY6" fmla="*/ 3205843 h 3679371"/>
              <a:gd name="connsiteX7" fmla="*/ 2514600 w 4082143"/>
              <a:gd name="connsiteY7" fmla="*/ 2944586 h 3679371"/>
              <a:gd name="connsiteX8" fmla="*/ 2416629 w 4082143"/>
              <a:gd name="connsiteY8" fmla="*/ 2503714 h 3679371"/>
              <a:gd name="connsiteX9" fmla="*/ 2057400 w 4082143"/>
              <a:gd name="connsiteY9" fmla="*/ 2193472 h 3679371"/>
              <a:gd name="connsiteX10" fmla="*/ 1877786 w 4082143"/>
              <a:gd name="connsiteY10" fmla="*/ 2193472 h 3679371"/>
              <a:gd name="connsiteX11" fmla="*/ 1567543 w 4082143"/>
              <a:gd name="connsiteY11" fmla="*/ 1964872 h 3679371"/>
              <a:gd name="connsiteX12" fmla="*/ 1338943 w 4082143"/>
              <a:gd name="connsiteY12" fmla="*/ 1540329 h 3679371"/>
              <a:gd name="connsiteX13" fmla="*/ 1191986 w 4082143"/>
              <a:gd name="connsiteY13" fmla="*/ 1393372 h 3679371"/>
              <a:gd name="connsiteX14" fmla="*/ 1175658 w 4082143"/>
              <a:gd name="connsiteY14" fmla="*/ 968829 h 3679371"/>
              <a:gd name="connsiteX15" fmla="*/ 1110343 w 4082143"/>
              <a:gd name="connsiteY15" fmla="*/ 625929 h 3679371"/>
              <a:gd name="connsiteX16" fmla="*/ 930729 w 4082143"/>
              <a:gd name="connsiteY16" fmla="*/ 283029 h 3679371"/>
              <a:gd name="connsiteX17" fmla="*/ 783772 w 4082143"/>
              <a:gd name="connsiteY17" fmla="*/ 250372 h 3679371"/>
              <a:gd name="connsiteX18" fmla="*/ 653143 w 4082143"/>
              <a:gd name="connsiteY18" fmla="*/ 70757 h 3679371"/>
              <a:gd name="connsiteX19" fmla="*/ 326572 w 4082143"/>
              <a:gd name="connsiteY19" fmla="*/ 5443 h 3679371"/>
              <a:gd name="connsiteX20" fmla="*/ 0 w 4082143"/>
              <a:gd name="connsiteY20" fmla="*/ 103414 h 367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82143" h="3679371">
                <a:moveTo>
                  <a:pt x="4082143" y="3614057"/>
                </a:moveTo>
                <a:cubicBezTo>
                  <a:pt x="3961039" y="3627664"/>
                  <a:pt x="3839936" y="3641271"/>
                  <a:pt x="3739243" y="3646714"/>
                </a:cubicBezTo>
                <a:cubicBezTo>
                  <a:pt x="3638550" y="3652157"/>
                  <a:pt x="3562350" y="3679371"/>
                  <a:pt x="3477986" y="3646714"/>
                </a:cubicBezTo>
                <a:cubicBezTo>
                  <a:pt x="3393622" y="3614057"/>
                  <a:pt x="3339194" y="3467101"/>
                  <a:pt x="3233058" y="3450772"/>
                </a:cubicBezTo>
                <a:cubicBezTo>
                  <a:pt x="3126922" y="3434444"/>
                  <a:pt x="2925536" y="3548743"/>
                  <a:pt x="2841172" y="3548743"/>
                </a:cubicBezTo>
                <a:cubicBezTo>
                  <a:pt x="2756808" y="3548743"/>
                  <a:pt x="2764972" y="3507922"/>
                  <a:pt x="2726872" y="3450772"/>
                </a:cubicBezTo>
                <a:cubicBezTo>
                  <a:pt x="2688772" y="3393622"/>
                  <a:pt x="2647951" y="3290207"/>
                  <a:pt x="2612572" y="3205843"/>
                </a:cubicBezTo>
                <a:cubicBezTo>
                  <a:pt x="2577193" y="3121479"/>
                  <a:pt x="2547257" y="3061607"/>
                  <a:pt x="2514600" y="2944586"/>
                </a:cubicBezTo>
                <a:cubicBezTo>
                  <a:pt x="2481943" y="2827565"/>
                  <a:pt x="2492829" y="2628900"/>
                  <a:pt x="2416629" y="2503714"/>
                </a:cubicBezTo>
                <a:cubicBezTo>
                  <a:pt x="2340429" y="2378528"/>
                  <a:pt x="2147207" y="2245179"/>
                  <a:pt x="2057400" y="2193472"/>
                </a:cubicBezTo>
                <a:cubicBezTo>
                  <a:pt x="1967593" y="2141765"/>
                  <a:pt x="1959429" y="2231572"/>
                  <a:pt x="1877786" y="2193472"/>
                </a:cubicBezTo>
                <a:cubicBezTo>
                  <a:pt x="1796143" y="2155372"/>
                  <a:pt x="1657350" y="2073729"/>
                  <a:pt x="1567543" y="1964872"/>
                </a:cubicBezTo>
                <a:cubicBezTo>
                  <a:pt x="1477736" y="1856015"/>
                  <a:pt x="1401536" y="1635579"/>
                  <a:pt x="1338943" y="1540329"/>
                </a:cubicBezTo>
                <a:cubicBezTo>
                  <a:pt x="1276350" y="1445079"/>
                  <a:pt x="1219200" y="1488622"/>
                  <a:pt x="1191986" y="1393372"/>
                </a:cubicBezTo>
                <a:cubicBezTo>
                  <a:pt x="1164772" y="1298122"/>
                  <a:pt x="1189265" y="1096736"/>
                  <a:pt x="1175658" y="968829"/>
                </a:cubicBezTo>
                <a:cubicBezTo>
                  <a:pt x="1162051" y="840922"/>
                  <a:pt x="1151164" y="740229"/>
                  <a:pt x="1110343" y="625929"/>
                </a:cubicBezTo>
                <a:cubicBezTo>
                  <a:pt x="1069522" y="511629"/>
                  <a:pt x="985157" y="345622"/>
                  <a:pt x="930729" y="283029"/>
                </a:cubicBezTo>
                <a:cubicBezTo>
                  <a:pt x="876301" y="220436"/>
                  <a:pt x="830036" y="285751"/>
                  <a:pt x="783772" y="250372"/>
                </a:cubicBezTo>
                <a:cubicBezTo>
                  <a:pt x="737508" y="214993"/>
                  <a:pt x="729343" y="111578"/>
                  <a:pt x="653143" y="70757"/>
                </a:cubicBezTo>
                <a:cubicBezTo>
                  <a:pt x="576943" y="29936"/>
                  <a:pt x="435429" y="0"/>
                  <a:pt x="326572" y="5443"/>
                </a:cubicBezTo>
                <a:cubicBezTo>
                  <a:pt x="217715" y="10886"/>
                  <a:pt x="48986" y="62593"/>
                  <a:pt x="0" y="103414"/>
                </a:cubicBezTo>
              </a:path>
            </a:pathLst>
          </a:custGeom>
          <a:ln w="101600">
            <a:solidFill>
              <a:srgbClr val="774F27"/>
            </a:solidFill>
            <a:prstDash val="sysDot"/>
          </a:ln>
          <a:effectLst>
            <a:outerShdw dist="50800" dir="15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TextBox 61"/>
          <p:cNvSpPr txBox="1"/>
          <p:nvPr/>
        </p:nvSpPr>
        <p:spPr>
          <a:xfrm rot="2146003">
            <a:off x="371428" y="3325071"/>
            <a:ext cx="1532279" cy="461665"/>
          </a:xfrm>
          <a:prstGeom prst="rect">
            <a:avLst/>
          </a:prstGeom>
          <a:solidFill>
            <a:schemeClr val="bg1"/>
          </a:solidFill>
        </p:spPr>
        <p:txBody>
          <a:bodyPr wrap="none" rtlCol="0">
            <a:spAutoFit/>
          </a:bodyPr>
          <a:lstStyle/>
          <a:p>
            <a:r>
              <a:rPr lang="en-US" sz="2400" b="1" dirty="0">
                <a:solidFill>
                  <a:srgbClr val="336699"/>
                </a:solidFill>
                <a:effectLst>
                  <a:outerShdw dist="63500" dir="7200000" algn="ctr" rotWithShape="0">
                    <a:schemeClr val="tx1"/>
                  </a:outerShdw>
                </a:effectLst>
              </a:rPr>
              <a:t>Vancouver</a:t>
            </a:r>
          </a:p>
        </p:txBody>
      </p:sp>
      <p:grpSp>
        <p:nvGrpSpPr>
          <p:cNvPr id="2" name="Group 1"/>
          <p:cNvGrpSpPr/>
          <p:nvPr/>
        </p:nvGrpSpPr>
        <p:grpSpPr>
          <a:xfrm>
            <a:off x="228600" y="6320135"/>
            <a:ext cx="2590800" cy="537865"/>
            <a:chOff x="3352800" y="6320135"/>
            <a:chExt cx="2590800" cy="537865"/>
          </a:xfrm>
        </p:grpSpPr>
        <p:grpSp>
          <p:nvGrpSpPr>
            <p:cNvPr id="3" name="Group 22"/>
            <p:cNvGrpSpPr/>
            <p:nvPr/>
          </p:nvGrpSpPr>
          <p:grpSpPr>
            <a:xfrm>
              <a:off x="3352800" y="6320135"/>
              <a:ext cx="2590800" cy="537865"/>
              <a:chOff x="6553200" y="4419600"/>
              <a:chExt cx="2590800" cy="537865"/>
            </a:xfrm>
          </p:grpSpPr>
          <p:sp>
            <p:nvSpPr>
              <p:cNvPr id="6" name="TextBox 5"/>
              <p:cNvSpPr txBox="1"/>
              <p:nvPr/>
            </p:nvSpPr>
            <p:spPr>
              <a:xfrm>
                <a:off x="6553200" y="4495800"/>
                <a:ext cx="2590800" cy="461665"/>
              </a:xfrm>
              <a:prstGeom prst="rect">
                <a:avLst/>
              </a:prstGeom>
              <a:solidFill>
                <a:schemeClr val="bg1"/>
              </a:solidFill>
              <a:ln>
                <a:solidFill>
                  <a:schemeClr val="tx2">
                    <a:lumMod val="50000"/>
                  </a:schemeClr>
                </a:solidFill>
              </a:ln>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7" name="5-Point Star 6"/>
              <p:cNvSpPr/>
              <p:nvPr/>
            </p:nvSpPr>
            <p:spPr>
              <a:xfrm>
                <a:off x="6629400" y="4419600"/>
                <a:ext cx="457200" cy="533400"/>
              </a:xfrm>
              <a:prstGeom prst="star5">
                <a:avLst/>
              </a:prstGeom>
              <a:solidFill>
                <a:schemeClr val="accent1">
                  <a:lumMod val="50000"/>
                </a:schemeClr>
              </a:solidFill>
              <a:l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5" name="Rectangle 4"/>
            <p:cNvSpPr/>
            <p:nvPr/>
          </p:nvSpPr>
          <p:spPr>
            <a:xfrm>
              <a:off x="3352800" y="6400800"/>
              <a:ext cx="2590800" cy="457200"/>
            </a:xfrm>
            <a:prstGeom prst="rect">
              <a:avLst/>
            </a:prstGeom>
            <a:noFill/>
            <a:ln w="508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9"/>
          <p:cNvGrpSpPr/>
          <p:nvPr/>
        </p:nvGrpSpPr>
        <p:grpSpPr>
          <a:xfrm>
            <a:off x="6781800" y="6324600"/>
            <a:ext cx="2133600" cy="533400"/>
            <a:chOff x="6781800" y="6324600"/>
            <a:chExt cx="2133600" cy="533400"/>
          </a:xfrm>
        </p:grpSpPr>
        <p:sp>
          <p:nvSpPr>
            <p:cNvPr id="10" name="TextBox 9"/>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19" name="5-Point Star 18"/>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5-Point Star 23"/>
          <p:cNvSpPr/>
          <p:nvPr/>
        </p:nvSpPr>
        <p:spPr>
          <a:xfrm>
            <a:off x="1447800" y="16002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5" name="5-Point Star 24"/>
          <p:cNvSpPr/>
          <p:nvPr/>
        </p:nvSpPr>
        <p:spPr>
          <a:xfrm>
            <a:off x="1295400" y="2133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7" name="5-Point Star 26"/>
          <p:cNvSpPr/>
          <p:nvPr/>
        </p:nvSpPr>
        <p:spPr>
          <a:xfrm>
            <a:off x="990600" y="2453413"/>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31" name="Rectangle 30"/>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rot="19879460">
            <a:off x="6208082" y="3084063"/>
            <a:ext cx="1221104" cy="461665"/>
          </a:xfrm>
          <a:prstGeom prst="rect">
            <a:avLst/>
          </a:prstGeom>
          <a:solidFill>
            <a:schemeClr val="bg1"/>
          </a:solidFill>
        </p:spPr>
        <p:txBody>
          <a:bodyPr wrap="none" rtlCol="0">
            <a:spAutoFit/>
          </a:bodyPr>
          <a:lstStyle/>
          <a:p>
            <a:r>
              <a:rPr lang="en-US" sz="2400" b="1" dirty="0">
                <a:solidFill>
                  <a:srgbClr val="774F27"/>
                </a:solidFill>
                <a:effectLst>
                  <a:outerShdw dist="63500" dir="7200000" algn="ctr" rotWithShape="0">
                    <a:schemeClr val="tx1"/>
                  </a:outerShdw>
                </a:effectLst>
              </a:rPr>
              <a:t>Lookout</a:t>
            </a:r>
          </a:p>
        </p:txBody>
      </p:sp>
      <p:sp>
        <p:nvSpPr>
          <p:cNvPr id="44" name="TextBox 43"/>
          <p:cNvSpPr txBox="1"/>
          <p:nvPr/>
        </p:nvSpPr>
        <p:spPr>
          <a:xfrm rot="19879460">
            <a:off x="7257261" y="3838802"/>
            <a:ext cx="1508441" cy="461665"/>
          </a:xfrm>
          <a:prstGeom prst="rect">
            <a:avLst/>
          </a:prstGeom>
          <a:solidFill>
            <a:schemeClr val="bg1"/>
          </a:solidFill>
        </p:spPr>
        <p:txBody>
          <a:bodyPr wrap="square" rtlCol="0">
            <a:spAutoFit/>
          </a:bodyPr>
          <a:lstStyle/>
          <a:p>
            <a:r>
              <a:rPr lang="en-US" sz="2400" b="1" dirty="0" err="1">
                <a:solidFill>
                  <a:srgbClr val="774F27"/>
                </a:solidFill>
                <a:effectLst>
                  <a:outerShdw dist="63500" dir="7200000" algn="ctr" rotWithShape="0">
                    <a:schemeClr val="tx1"/>
                  </a:outerShdw>
                </a:effectLst>
              </a:rPr>
              <a:t>Robidoux</a:t>
            </a:r>
            <a:endParaRPr lang="en-US" sz="2400" b="1" dirty="0">
              <a:solidFill>
                <a:srgbClr val="774F27"/>
              </a:solidFill>
              <a:effectLst>
                <a:outerShdw dist="63500" dir="7200000" algn="ctr" rotWithShape="0">
                  <a:schemeClr val="tx1"/>
                </a:outerShdw>
              </a:effectLst>
            </a:endParaRPr>
          </a:p>
        </p:txBody>
      </p:sp>
      <p:sp>
        <p:nvSpPr>
          <p:cNvPr id="42" name="5-Point Star 41"/>
          <p:cNvSpPr/>
          <p:nvPr/>
        </p:nvSpPr>
        <p:spPr>
          <a:xfrm>
            <a:off x="6872381" y="4191000"/>
            <a:ext cx="494607"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rot="19879460">
            <a:off x="5812843" y="2606369"/>
            <a:ext cx="1453283" cy="461665"/>
          </a:xfrm>
          <a:prstGeom prst="rect">
            <a:avLst/>
          </a:prstGeom>
          <a:solidFill>
            <a:schemeClr val="bg1"/>
          </a:solidFill>
        </p:spPr>
        <p:txBody>
          <a:bodyPr wrap="none" rtlCol="0">
            <a:spAutoFit/>
          </a:bodyPr>
          <a:lstStyle/>
          <a:p>
            <a:r>
              <a:rPr lang="en-US" sz="2400" b="1" dirty="0">
                <a:solidFill>
                  <a:srgbClr val="774F27"/>
                </a:solidFill>
                <a:effectLst>
                  <a:outerShdw dist="63500" dir="7200000" algn="ctr" rotWithShape="0">
                    <a:schemeClr val="tx1"/>
                  </a:outerShdw>
                </a:effectLst>
              </a:rPr>
              <a:t>Tecumseh</a:t>
            </a:r>
          </a:p>
        </p:txBody>
      </p:sp>
      <p:sp>
        <p:nvSpPr>
          <p:cNvPr id="49" name="TextBox 48"/>
          <p:cNvSpPr txBox="1"/>
          <p:nvPr/>
        </p:nvSpPr>
        <p:spPr>
          <a:xfrm rot="19879460">
            <a:off x="3935822" y="1887305"/>
            <a:ext cx="997044" cy="461665"/>
          </a:xfrm>
          <a:prstGeom prst="rect">
            <a:avLst/>
          </a:prstGeom>
          <a:solidFill>
            <a:schemeClr val="bg1"/>
          </a:solidFill>
        </p:spPr>
        <p:txBody>
          <a:bodyPr wrap="square" rtlCol="0">
            <a:spAutoFit/>
          </a:bodyPr>
          <a:lstStyle/>
          <a:p>
            <a:r>
              <a:rPr lang="en-US" sz="2400" b="1" dirty="0">
                <a:solidFill>
                  <a:srgbClr val="774F27"/>
                </a:solidFill>
                <a:effectLst>
                  <a:outerShdw dist="63500" dir="7200000" algn="ctr" rotWithShape="0">
                    <a:schemeClr val="tx1"/>
                  </a:outerShdw>
                </a:effectLst>
              </a:rPr>
              <a:t>Union</a:t>
            </a:r>
          </a:p>
        </p:txBody>
      </p:sp>
      <p:sp>
        <p:nvSpPr>
          <p:cNvPr id="50" name="5-Point Star 49"/>
          <p:cNvSpPr/>
          <p:nvPr/>
        </p:nvSpPr>
        <p:spPr>
          <a:xfrm>
            <a:off x="4738779" y="1583405"/>
            <a:ext cx="494607"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56" name="TextBox 55"/>
          <p:cNvSpPr txBox="1"/>
          <p:nvPr/>
        </p:nvSpPr>
        <p:spPr>
          <a:xfrm>
            <a:off x="70993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1827</a:t>
            </a:r>
          </a:p>
        </p:txBody>
      </p:sp>
      <p:sp>
        <p:nvSpPr>
          <p:cNvPr id="57" name="TextBox 56"/>
          <p:cNvSpPr txBox="1"/>
          <p:nvPr/>
        </p:nvSpPr>
        <p:spPr>
          <a:xfrm rot="19879460">
            <a:off x="5543696" y="1400081"/>
            <a:ext cx="871905" cy="461665"/>
          </a:xfrm>
          <a:prstGeom prst="rect">
            <a:avLst/>
          </a:prstGeom>
          <a:solidFill>
            <a:schemeClr val="bg1"/>
          </a:solidFill>
        </p:spPr>
        <p:txBody>
          <a:bodyPr wrap="none" rtlCol="0">
            <a:spAutoFit/>
          </a:bodyPr>
          <a:lstStyle/>
          <a:p>
            <a:r>
              <a:rPr lang="en-US" sz="2400" b="1" dirty="0">
                <a:solidFill>
                  <a:srgbClr val="774F27"/>
                </a:solidFill>
                <a:effectLst>
                  <a:outerShdw dist="63500" dir="7200000" algn="ctr" rotWithShape="0">
                    <a:schemeClr val="tx1"/>
                  </a:outerShdw>
                </a:effectLst>
              </a:rPr>
              <a:t>Floyd</a:t>
            </a:r>
          </a:p>
        </p:txBody>
      </p:sp>
      <p:sp>
        <p:nvSpPr>
          <p:cNvPr id="58" name="5-Point Star 57"/>
          <p:cNvSpPr/>
          <p:nvPr/>
        </p:nvSpPr>
        <p:spPr>
          <a:xfrm>
            <a:off x="5181600" y="16002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rot="2146003">
            <a:off x="2010881" y="1730413"/>
            <a:ext cx="1116011" cy="461665"/>
          </a:xfrm>
          <a:prstGeom prst="rect">
            <a:avLst/>
          </a:prstGeom>
          <a:solidFill>
            <a:schemeClr val="bg1"/>
          </a:solidFill>
        </p:spPr>
        <p:txBody>
          <a:bodyPr wrap="none" rtlCol="0">
            <a:spAutoFit/>
          </a:bodyPr>
          <a:lstStyle/>
          <a:p>
            <a:r>
              <a:rPr lang="en-US" sz="2400" b="1" dirty="0">
                <a:solidFill>
                  <a:srgbClr val="336699"/>
                </a:solidFill>
                <a:effectLst>
                  <a:outerShdw dist="63500" dir="7200000" algn="ctr" rotWithShape="0">
                    <a:schemeClr val="tx1"/>
                  </a:outerShdw>
                </a:effectLst>
              </a:rPr>
              <a:t>Colville</a:t>
            </a:r>
          </a:p>
        </p:txBody>
      </p:sp>
      <p:sp>
        <p:nvSpPr>
          <p:cNvPr id="65" name="5-Point Star 64"/>
          <p:cNvSpPr/>
          <p:nvPr/>
        </p:nvSpPr>
        <p:spPr>
          <a:xfrm>
            <a:off x="1752600" y="12192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54" name="TextBox 53"/>
          <p:cNvSpPr txBox="1"/>
          <p:nvPr/>
        </p:nvSpPr>
        <p:spPr>
          <a:xfrm rot="19879460">
            <a:off x="6849070" y="3213153"/>
            <a:ext cx="1951827" cy="461665"/>
          </a:xfrm>
          <a:prstGeom prst="rect">
            <a:avLst/>
          </a:prstGeom>
          <a:solidFill>
            <a:schemeClr val="bg1"/>
          </a:solidFill>
        </p:spPr>
        <p:txBody>
          <a:bodyPr wrap="square" rtlCol="0">
            <a:spAutoFit/>
          </a:bodyPr>
          <a:lstStyle/>
          <a:p>
            <a:r>
              <a:rPr lang="en-US" sz="2400" b="1" dirty="0">
                <a:solidFill>
                  <a:srgbClr val="FF0000"/>
                </a:solidFill>
                <a:effectLst>
                  <a:outerShdw dist="63500" dir="7200000" algn="ctr" rotWithShape="0">
                    <a:schemeClr val="tx1"/>
                  </a:outerShdw>
                </a:effectLst>
              </a:rPr>
              <a:t>Leavenworth</a:t>
            </a:r>
          </a:p>
        </p:txBody>
      </p:sp>
      <p:sp>
        <p:nvSpPr>
          <p:cNvPr id="55" name="5-Point Star 54"/>
          <p:cNvSpPr/>
          <p:nvPr/>
        </p:nvSpPr>
        <p:spPr>
          <a:xfrm>
            <a:off x="6553200" y="3733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10"/>
          <p:cNvGrpSpPr/>
          <p:nvPr/>
        </p:nvGrpSpPr>
        <p:grpSpPr>
          <a:xfrm>
            <a:off x="4191000" y="5867400"/>
            <a:ext cx="2590800" cy="990600"/>
            <a:chOff x="6934200" y="5867400"/>
            <a:chExt cx="2590800" cy="990600"/>
          </a:xfrm>
        </p:grpSpPr>
        <p:sp>
          <p:nvSpPr>
            <p:cNvPr id="68" name="TextBox 67"/>
            <p:cNvSpPr txBox="1"/>
            <p:nvPr/>
          </p:nvSpPr>
          <p:spPr>
            <a:xfrm>
              <a:off x="6934200" y="5943600"/>
              <a:ext cx="2590800" cy="461665"/>
            </a:xfrm>
            <a:prstGeom prst="rect">
              <a:avLst/>
            </a:prstGeom>
            <a:solidFill>
              <a:schemeClr val="bg1"/>
            </a:solidFill>
          </p:spPr>
          <p:txBody>
            <a:bodyPr wrap="square" rtlCol="0">
              <a:spAutoFit/>
            </a:bodyPr>
            <a:lstStyle/>
            <a:p>
              <a:r>
                <a:rPr lang="en-US" sz="2400" b="1" dirty="0"/>
                <a:t>        Rocky Mt. Fur</a:t>
              </a:r>
            </a:p>
          </p:txBody>
        </p:sp>
        <p:sp>
          <p:nvSpPr>
            <p:cNvPr id="69" name="5-Point Star 68"/>
            <p:cNvSpPr/>
            <p:nvPr/>
          </p:nvSpPr>
          <p:spPr>
            <a:xfrm>
              <a:off x="7010400" y="5867400"/>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71" name="5-Point Star 70"/>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p:cNvSpPr/>
            <p:nvPr/>
          </p:nvSpPr>
          <p:spPr>
            <a:xfrm>
              <a:off x="6934200" y="5943600"/>
              <a:ext cx="2590800" cy="9144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Oval 72"/>
          <p:cNvSpPr/>
          <p:nvPr/>
        </p:nvSpPr>
        <p:spPr>
          <a:xfrm>
            <a:off x="3886200" y="5867400"/>
            <a:ext cx="3124200" cy="990600"/>
          </a:xfrm>
          <a:prstGeom prst="ellipse">
            <a:avLst/>
          </a:prstGeom>
          <a:noFill/>
          <a:ln w="76200">
            <a:solidFill>
              <a:srgbClr val="774F27"/>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5-Point Star 60"/>
          <p:cNvSpPr/>
          <p:nvPr/>
        </p:nvSpPr>
        <p:spPr>
          <a:xfrm>
            <a:off x="305419" y="258487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76" name="TextBox 75"/>
          <p:cNvSpPr txBox="1"/>
          <p:nvPr/>
        </p:nvSpPr>
        <p:spPr>
          <a:xfrm rot="2466402">
            <a:off x="3806286" y="1350797"/>
            <a:ext cx="1037015" cy="461665"/>
          </a:xfrm>
          <a:prstGeom prst="rect">
            <a:avLst/>
          </a:prstGeom>
          <a:solidFill>
            <a:schemeClr val="bg1"/>
          </a:solidFill>
        </p:spPr>
        <p:txBody>
          <a:bodyPr wrap="none" rtlCol="0">
            <a:spAutoFit/>
          </a:bodyPr>
          <a:lstStyle/>
          <a:p>
            <a:r>
              <a:rPr lang="en-US" sz="2400" b="1" dirty="0" err="1">
                <a:solidFill>
                  <a:srgbClr val="774F27"/>
                </a:solidFill>
                <a:effectLst>
                  <a:outerShdw dist="50800" dir="7200000" algn="ctr" rotWithShape="0">
                    <a:schemeClr val="tx1"/>
                  </a:outerShdw>
                </a:effectLst>
              </a:rPr>
              <a:t>Piegan</a:t>
            </a:r>
            <a:endParaRPr lang="en-US" sz="2400" b="1" dirty="0">
              <a:solidFill>
                <a:srgbClr val="774F27"/>
              </a:solidFill>
              <a:effectLst>
                <a:outerShdw dist="50800" dir="7200000" algn="ctr" rotWithShape="0">
                  <a:schemeClr val="tx1"/>
                </a:outerShdw>
              </a:effectLst>
            </a:endParaRPr>
          </a:p>
        </p:txBody>
      </p:sp>
      <p:sp>
        <p:nvSpPr>
          <p:cNvPr id="77" name="5-Point Star 76"/>
          <p:cNvSpPr/>
          <p:nvPr/>
        </p:nvSpPr>
        <p:spPr>
          <a:xfrm>
            <a:off x="4572000" y="1724952"/>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p:cNvSpPr txBox="1"/>
          <p:nvPr/>
        </p:nvSpPr>
        <p:spPr>
          <a:xfrm rot="19879460">
            <a:off x="5774724" y="1619173"/>
            <a:ext cx="832279" cy="461665"/>
          </a:xfrm>
          <a:prstGeom prst="rect">
            <a:avLst/>
          </a:prstGeom>
          <a:solidFill>
            <a:schemeClr val="bg1"/>
          </a:solidFill>
        </p:spPr>
        <p:txBody>
          <a:bodyPr wrap="none" rtlCol="0">
            <a:spAutoFit/>
          </a:bodyPr>
          <a:lstStyle/>
          <a:p>
            <a:r>
              <a:rPr lang="en-US" sz="2400" b="1" dirty="0">
                <a:solidFill>
                  <a:srgbClr val="774F27"/>
                </a:solidFill>
                <a:effectLst>
                  <a:outerShdw dist="50800" dir="7200000" algn="ctr" rotWithShape="0">
                    <a:schemeClr val="tx1"/>
                  </a:outerShdw>
                </a:effectLst>
              </a:rPr>
              <a:t>Clark</a:t>
            </a:r>
          </a:p>
        </p:txBody>
      </p:sp>
      <p:sp>
        <p:nvSpPr>
          <p:cNvPr id="79" name="5-Point Star 78"/>
          <p:cNvSpPr/>
          <p:nvPr/>
        </p:nvSpPr>
        <p:spPr>
          <a:xfrm>
            <a:off x="5392815" y="1819292"/>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p:cNvSpPr txBox="1"/>
          <p:nvPr/>
        </p:nvSpPr>
        <p:spPr>
          <a:xfrm rot="19879460">
            <a:off x="5795312" y="1988784"/>
            <a:ext cx="1420004" cy="461665"/>
          </a:xfrm>
          <a:prstGeom prst="rect">
            <a:avLst/>
          </a:prstGeom>
          <a:solidFill>
            <a:schemeClr val="bg1"/>
          </a:solidFill>
        </p:spPr>
        <p:txBody>
          <a:bodyPr wrap="none" rtlCol="0">
            <a:spAutoFit/>
          </a:bodyPr>
          <a:lstStyle/>
          <a:p>
            <a:r>
              <a:rPr lang="en-US" sz="2400" b="1" dirty="0">
                <a:solidFill>
                  <a:srgbClr val="774F27"/>
                </a:solidFill>
                <a:effectLst>
                  <a:outerShdw dist="50800" dir="7200000" algn="ctr" rotWithShape="0">
                    <a:schemeClr val="tx1"/>
                  </a:outerShdw>
                </a:effectLst>
              </a:rPr>
              <a:t>Chouteau</a:t>
            </a:r>
          </a:p>
        </p:txBody>
      </p:sp>
      <p:sp>
        <p:nvSpPr>
          <p:cNvPr id="81" name="5-Point Star 80"/>
          <p:cNvSpPr/>
          <p:nvPr/>
        </p:nvSpPr>
        <p:spPr>
          <a:xfrm>
            <a:off x="5498235" y="2036502"/>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p:cNvSpPr txBox="1"/>
          <p:nvPr/>
        </p:nvSpPr>
        <p:spPr>
          <a:xfrm rot="2558983">
            <a:off x="3261150" y="1709759"/>
            <a:ext cx="1418209" cy="461665"/>
          </a:xfrm>
          <a:prstGeom prst="rect">
            <a:avLst/>
          </a:prstGeom>
          <a:solidFill>
            <a:schemeClr val="bg1"/>
          </a:solidFill>
        </p:spPr>
        <p:txBody>
          <a:bodyPr wrap="none" rtlCol="0">
            <a:spAutoFit/>
          </a:bodyPr>
          <a:lstStyle/>
          <a:p>
            <a:r>
              <a:rPr lang="en-US" sz="2400" b="1" dirty="0">
                <a:solidFill>
                  <a:srgbClr val="774F27"/>
                </a:solidFill>
                <a:effectLst>
                  <a:outerShdw dist="50800" dir="7200000" algn="ctr" rotWithShape="0">
                    <a:schemeClr val="tx1"/>
                  </a:outerShdw>
                </a:effectLst>
              </a:rPr>
              <a:t>McKenzie</a:t>
            </a:r>
          </a:p>
        </p:txBody>
      </p:sp>
      <p:sp>
        <p:nvSpPr>
          <p:cNvPr id="83" name="5-Point Star 82"/>
          <p:cNvSpPr/>
          <p:nvPr/>
        </p:nvSpPr>
        <p:spPr>
          <a:xfrm>
            <a:off x="4495800" y="20574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TextBox 83"/>
          <p:cNvSpPr txBox="1"/>
          <p:nvPr/>
        </p:nvSpPr>
        <p:spPr>
          <a:xfrm rot="19879460">
            <a:off x="4763581" y="3553779"/>
            <a:ext cx="1167307" cy="461665"/>
          </a:xfrm>
          <a:prstGeom prst="rect">
            <a:avLst/>
          </a:prstGeom>
          <a:solidFill>
            <a:schemeClr val="bg1"/>
          </a:solidFill>
        </p:spPr>
        <p:txBody>
          <a:bodyPr wrap="none" rtlCol="0">
            <a:spAutoFit/>
          </a:bodyPr>
          <a:lstStyle/>
          <a:p>
            <a:r>
              <a:rPr lang="en-US" sz="2400" b="1" dirty="0">
                <a:solidFill>
                  <a:srgbClr val="774F27"/>
                </a:solidFill>
                <a:effectLst>
                  <a:outerShdw dist="63500" dir="7200000" algn="ctr" rotWithShape="0">
                    <a:schemeClr val="tx1"/>
                  </a:outerShdw>
                </a:effectLst>
              </a:rPr>
              <a:t>William</a:t>
            </a:r>
          </a:p>
        </p:txBody>
      </p:sp>
      <p:sp>
        <p:nvSpPr>
          <p:cNvPr id="46" name="5-Point Star 45"/>
          <p:cNvSpPr/>
          <p:nvPr/>
        </p:nvSpPr>
        <p:spPr>
          <a:xfrm>
            <a:off x="5562600" y="28956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5-Point Star 39"/>
          <p:cNvSpPr/>
          <p:nvPr/>
        </p:nvSpPr>
        <p:spPr>
          <a:xfrm>
            <a:off x="5864868" y="33528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86" name="TextBox 85"/>
          <p:cNvSpPr txBox="1"/>
          <p:nvPr/>
        </p:nvSpPr>
        <p:spPr>
          <a:xfrm rot="939763">
            <a:off x="802708" y="3987642"/>
            <a:ext cx="7058343" cy="707886"/>
          </a:xfrm>
          <a:prstGeom prst="rect">
            <a:avLst/>
          </a:prstGeom>
        </p:spPr>
        <p:txBody>
          <a:bodyPr wrap="none" rtlCol="0">
            <a:spAutoFit/>
          </a:bodyPr>
          <a:lstStyle/>
          <a:p>
            <a:r>
              <a:rPr lang="en-US" sz="4000" b="1" dirty="0">
                <a:ln>
                  <a:solidFill>
                    <a:schemeClr val="tx1"/>
                  </a:solidFill>
                </a:ln>
                <a:latin typeface="Tempus Sans ITC" pitchFamily="82" charset="0"/>
              </a:rPr>
              <a:t>Competition for furs continues!</a:t>
            </a:r>
          </a:p>
        </p:txBody>
      </p:sp>
      <p:sp>
        <p:nvSpPr>
          <p:cNvPr id="75" name="Oval 74"/>
          <p:cNvSpPr/>
          <p:nvPr/>
        </p:nvSpPr>
        <p:spPr>
          <a:xfrm>
            <a:off x="0" y="6172200"/>
            <a:ext cx="3200400" cy="685800"/>
          </a:xfrm>
          <a:prstGeom prst="ellipse">
            <a:avLst/>
          </a:prstGeom>
          <a:noFill/>
          <a:ln w="76200">
            <a:solidFill>
              <a:schemeClr val="tx2">
                <a:lumMod val="75000"/>
              </a:schemeClr>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p:cNvSpPr/>
          <p:nvPr/>
        </p:nvSpPr>
        <p:spPr>
          <a:xfrm>
            <a:off x="3733800" y="6248400"/>
            <a:ext cx="3124200" cy="609600"/>
          </a:xfrm>
          <a:prstGeom prst="ellipse">
            <a:avLst/>
          </a:prstGeom>
          <a:noFill/>
          <a:ln w="76200">
            <a:solidFill>
              <a:srgbClr val="774F27"/>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88" name="TextBox 87"/>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1828</a:t>
            </a:r>
          </a:p>
        </p:txBody>
      </p:sp>
      <p:sp useBgFill="1">
        <p:nvSpPr>
          <p:cNvPr id="89" name="TextBox 88"/>
          <p:cNvSpPr txBox="1"/>
          <p:nvPr/>
        </p:nvSpPr>
        <p:spPr>
          <a:xfrm>
            <a:off x="70993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1829</a:t>
            </a:r>
          </a:p>
        </p:txBody>
      </p:sp>
      <p:sp useBgFill="1">
        <p:nvSpPr>
          <p:cNvPr id="90" name="TextBox 89"/>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1830</a:t>
            </a:r>
          </a:p>
        </p:txBody>
      </p:sp>
      <p:sp useBgFill="1">
        <p:nvSpPr>
          <p:cNvPr id="91" name="TextBox 90"/>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1831</a:t>
            </a:r>
          </a:p>
        </p:txBody>
      </p:sp>
      <p:sp useBgFill="1">
        <p:nvSpPr>
          <p:cNvPr id="92" name="TextBox 91"/>
          <p:cNvSpPr txBox="1"/>
          <p:nvPr/>
        </p:nvSpPr>
        <p:spPr>
          <a:xfrm>
            <a:off x="71628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1832</a:t>
            </a:r>
          </a:p>
        </p:txBody>
      </p:sp>
      <p:sp useBgFill="1">
        <p:nvSpPr>
          <p:cNvPr id="93" name="TextBox 92"/>
          <p:cNvSpPr txBox="1"/>
          <p:nvPr/>
        </p:nvSpPr>
        <p:spPr>
          <a:xfrm>
            <a:off x="71628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1833</a:t>
            </a:r>
          </a:p>
        </p:txBody>
      </p:sp>
      <p:sp useBgFill="1">
        <p:nvSpPr>
          <p:cNvPr id="94" name="TextBox 93"/>
          <p:cNvSpPr txBox="1"/>
          <p:nvPr/>
        </p:nvSpPr>
        <p:spPr>
          <a:xfrm>
            <a:off x="71755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1834</a:t>
            </a:r>
          </a:p>
        </p:txBody>
      </p:sp>
      <p:sp useBgFill="1">
        <p:nvSpPr>
          <p:cNvPr id="95" name="TextBox 94"/>
          <p:cNvSpPr txBox="1"/>
          <p:nvPr/>
        </p:nvSpPr>
        <p:spPr>
          <a:xfrm>
            <a:off x="71755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1835</a:t>
            </a:r>
          </a:p>
        </p:txBody>
      </p:sp>
      <p:sp>
        <p:nvSpPr>
          <p:cNvPr id="96" name="TextBox 95"/>
          <p:cNvSpPr txBox="1"/>
          <p:nvPr/>
        </p:nvSpPr>
        <p:spPr>
          <a:xfrm rot="2160000">
            <a:off x="1118719" y="3198217"/>
            <a:ext cx="877163" cy="461665"/>
          </a:xfrm>
          <a:prstGeom prst="rect">
            <a:avLst/>
          </a:prstGeom>
          <a:solidFill>
            <a:schemeClr val="bg1"/>
          </a:solidFill>
        </p:spPr>
        <p:txBody>
          <a:bodyPr wrap="none" rtlCol="0">
            <a:spAutoFit/>
          </a:bodyPr>
          <a:lstStyle/>
          <a:p>
            <a:r>
              <a:rPr lang="en-US" sz="2400" b="1" dirty="0">
                <a:solidFill>
                  <a:srgbClr val="336699"/>
                </a:solidFill>
                <a:effectLst>
                  <a:outerShdw dist="63500" dir="7200000" algn="ctr" rotWithShape="0">
                    <a:schemeClr val="tx1"/>
                  </a:outerShdw>
                </a:effectLst>
              </a:rPr>
              <a:t>Boise</a:t>
            </a:r>
          </a:p>
        </p:txBody>
      </p:sp>
      <p:sp>
        <p:nvSpPr>
          <p:cNvPr id="98" name="TextBox 97"/>
          <p:cNvSpPr txBox="1"/>
          <p:nvPr/>
        </p:nvSpPr>
        <p:spPr>
          <a:xfrm rot="2160000">
            <a:off x="2430364" y="3344503"/>
            <a:ext cx="681597" cy="461665"/>
          </a:xfrm>
          <a:prstGeom prst="rect">
            <a:avLst/>
          </a:prstGeom>
          <a:solidFill>
            <a:schemeClr val="bg1"/>
          </a:solidFill>
        </p:spPr>
        <p:txBody>
          <a:bodyPr wrap="none" rtlCol="0">
            <a:spAutoFit/>
          </a:bodyPr>
          <a:lstStyle/>
          <a:p>
            <a:r>
              <a:rPr lang="en-US" sz="2400" b="1" dirty="0">
                <a:solidFill>
                  <a:srgbClr val="336699"/>
                </a:solidFill>
                <a:effectLst>
                  <a:outerShdw dist="63500" dir="7200000" algn="ctr" rotWithShape="0">
                    <a:schemeClr val="tx1"/>
                  </a:outerShdw>
                </a:effectLst>
              </a:rPr>
              <a:t>Hall</a:t>
            </a:r>
          </a:p>
        </p:txBody>
      </p:sp>
      <p:sp useBgFill="1">
        <p:nvSpPr>
          <p:cNvPr id="100" name="TextBox 99"/>
          <p:cNvSpPr txBox="1"/>
          <p:nvPr/>
        </p:nvSpPr>
        <p:spPr>
          <a:xfrm>
            <a:off x="71755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1836</a:t>
            </a:r>
          </a:p>
        </p:txBody>
      </p:sp>
      <p:sp useBgFill="1">
        <p:nvSpPr>
          <p:cNvPr id="101" name="TextBox 100"/>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sp>
        <p:nvSpPr>
          <p:cNvPr id="109" name="Freeform 108"/>
          <p:cNvSpPr/>
          <p:nvPr/>
        </p:nvSpPr>
        <p:spPr>
          <a:xfrm>
            <a:off x="1710267" y="2494844"/>
            <a:ext cx="519288" cy="1560690"/>
          </a:xfrm>
          <a:custGeom>
            <a:avLst/>
            <a:gdLst>
              <a:gd name="connsiteX0" fmla="*/ 0 w 519288"/>
              <a:gd name="connsiteY0" fmla="*/ 11289 h 1560690"/>
              <a:gd name="connsiteX1" fmla="*/ 220133 w 519288"/>
              <a:gd name="connsiteY1" fmla="*/ 62089 h 1560690"/>
              <a:gd name="connsiteX2" fmla="*/ 338666 w 519288"/>
              <a:gd name="connsiteY2" fmla="*/ 383823 h 1560690"/>
              <a:gd name="connsiteX3" fmla="*/ 321733 w 519288"/>
              <a:gd name="connsiteY3" fmla="*/ 603956 h 1560690"/>
              <a:gd name="connsiteX4" fmla="*/ 169333 w 519288"/>
              <a:gd name="connsiteY4" fmla="*/ 841023 h 1560690"/>
              <a:gd name="connsiteX5" fmla="*/ 152400 w 519288"/>
              <a:gd name="connsiteY5" fmla="*/ 1027289 h 1560690"/>
              <a:gd name="connsiteX6" fmla="*/ 101600 w 519288"/>
              <a:gd name="connsiteY6" fmla="*/ 1162756 h 1560690"/>
              <a:gd name="connsiteX7" fmla="*/ 270933 w 519288"/>
              <a:gd name="connsiteY7" fmla="*/ 1467556 h 1560690"/>
              <a:gd name="connsiteX8" fmla="*/ 491066 w 519288"/>
              <a:gd name="connsiteY8" fmla="*/ 1518356 h 1560690"/>
              <a:gd name="connsiteX9" fmla="*/ 423333 w 519288"/>
              <a:gd name="connsiteY9" fmla="*/ 1552223 h 156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9288" h="1560690">
                <a:moveTo>
                  <a:pt x="0" y="11289"/>
                </a:moveTo>
                <a:cubicBezTo>
                  <a:pt x="81844" y="5644"/>
                  <a:pt x="163689" y="0"/>
                  <a:pt x="220133" y="62089"/>
                </a:cubicBezTo>
                <a:cubicBezTo>
                  <a:pt x="276577" y="124178"/>
                  <a:pt x="321733" y="293512"/>
                  <a:pt x="338666" y="383823"/>
                </a:cubicBezTo>
                <a:cubicBezTo>
                  <a:pt x="355599" y="474134"/>
                  <a:pt x="349955" y="527756"/>
                  <a:pt x="321733" y="603956"/>
                </a:cubicBezTo>
                <a:cubicBezTo>
                  <a:pt x="293511" y="680156"/>
                  <a:pt x="197555" y="770468"/>
                  <a:pt x="169333" y="841023"/>
                </a:cubicBezTo>
                <a:cubicBezTo>
                  <a:pt x="141111" y="911579"/>
                  <a:pt x="163689" y="973667"/>
                  <a:pt x="152400" y="1027289"/>
                </a:cubicBezTo>
                <a:cubicBezTo>
                  <a:pt x="141111" y="1080911"/>
                  <a:pt x="81845" y="1089378"/>
                  <a:pt x="101600" y="1162756"/>
                </a:cubicBezTo>
                <a:cubicBezTo>
                  <a:pt x="121356" y="1236134"/>
                  <a:pt x="206022" y="1408289"/>
                  <a:pt x="270933" y="1467556"/>
                </a:cubicBezTo>
                <a:cubicBezTo>
                  <a:pt x="335844" y="1526823"/>
                  <a:pt x="465666" y="1504245"/>
                  <a:pt x="491066" y="1518356"/>
                </a:cubicBezTo>
                <a:cubicBezTo>
                  <a:pt x="516466" y="1532467"/>
                  <a:pt x="519288" y="1560690"/>
                  <a:pt x="423333" y="1552223"/>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Freeform 109"/>
          <p:cNvSpPr/>
          <p:nvPr/>
        </p:nvSpPr>
        <p:spPr>
          <a:xfrm>
            <a:off x="2167467" y="3894667"/>
            <a:ext cx="1303866" cy="400755"/>
          </a:xfrm>
          <a:custGeom>
            <a:avLst/>
            <a:gdLst>
              <a:gd name="connsiteX0" fmla="*/ 0 w 1303866"/>
              <a:gd name="connsiteY0" fmla="*/ 186266 h 400755"/>
              <a:gd name="connsiteX1" fmla="*/ 203200 w 1303866"/>
              <a:gd name="connsiteY1" fmla="*/ 186266 h 400755"/>
              <a:gd name="connsiteX2" fmla="*/ 338666 w 1303866"/>
              <a:gd name="connsiteY2" fmla="*/ 355600 h 400755"/>
              <a:gd name="connsiteX3" fmla="*/ 728133 w 1303866"/>
              <a:gd name="connsiteY3" fmla="*/ 372533 h 400755"/>
              <a:gd name="connsiteX4" fmla="*/ 795866 w 1303866"/>
              <a:gd name="connsiteY4" fmla="*/ 186266 h 400755"/>
              <a:gd name="connsiteX5" fmla="*/ 880533 w 1303866"/>
              <a:gd name="connsiteY5" fmla="*/ 84666 h 400755"/>
              <a:gd name="connsiteX6" fmla="*/ 1168400 w 1303866"/>
              <a:gd name="connsiteY6" fmla="*/ 101600 h 400755"/>
              <a:gd name="connsiteX7" fmla="*/ 1236133 w 1303866"/>
              <a:gd name="connsiteY7" fmla="*/ 169333 h 400755"/>
              <a:gd name="connsiteX8" fmla="*/ 1303866 w 1303866"/>
              <a:gd name="connsiteY8" fmla="*/ 0 h 40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866" h="400755">
                <a:moveTo>
                  <a:pt x="0" y="186266"/>
                </a:moveTo>
                <a:cubicBezTo>
                  <a:pt x="73378" y="172155"/>
                  <a:pt x="146756" y="158044"/>
                  <a:pt x="203200" y="186266"/>
                </a:cubicBezTo>
                <a:cubicBezTo>
                  <a:pt x="259644" y="214488"/>
                  <a:pt x="251177" y="324556"/>
                  <a:pt x="338666" y="355600"/>
                </a:cubicBezTo>
                <a:cubicBezTo>
                  <a:pt x="426155" y="386644"/>
                  <a:pt x="651933" y="400755"/>
                  <a:pt x="728133" y="372533"/>
                </a:cubicBezTo>
                <a:cubicBezTo>
                  <a:pt x="804333" y="344311"/>
                  <a:pt x="770466" y="234244"/>
                  <a:pt x="795866" y="186266"/>
                </a:cubicBezTo>
                <a:cubicBezTo>
                  <a:pt x="821266" y="138288"/>
                  <a:pt x="818444" y="98777"/>
                  <a:pt x="880533" y="84666"/>
                </a:cubicBezTo>
                <a:cubicBezTo>
                  <a:pt x="942622" y="70555"/>
                  <a:pt x="1109133" y="87489"/>
                  <a:pt x="1168400" y="101600"/>
                </a:cubicBezTo>
                <a:cubicBezTo>
                  <a:pt x="1227667" y="115711"/>
                  <a:pt x="1213555" y="186266"/>
                  <a:pt x="1236133" y="169333"/>
                </a:cubicBezTo>
                <a:cubicBezTo>
                  <a:pt x="1258711" y="152400"/>
                  <a:pt x="1292577" y="33867"/>
                  <a:pt x="1303866" y="0"/>
                </a:cubicBezTo>
              </a:path>
            </a:pathLst>
          </a:custGeom>
          <a:ln w="101600">
            <a:solidFill>
              <a:srgbClr val="002060"/>
            </a:solidFill>
            <a:prstDash val="sysDot"/>
          </a:ln>
          <a:effectLst>
            <a:outerShdw dist="50800" dir="12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Freeform 110"/>
          <p:cNvSpPr/>
          <p:nvPr/>
        </p:nvSpPr>
        <p:spPr>
          <a:xfrm>
            <a:off x="4639733" y="4182533"/>
            <a:ext cx="2302934" cy="787401"/>
          </a:xfrm>
          <a:custGeom>
            <a:avLst/>
            <a:gdLst>
              <a:gd name="connsiteX0" fmla="*/ 2302934 w 2302934"/>
              <a:gd name="connsiteY0" fmla="*/ 406400 h 787401"/>
              <a:gd name="connsiteX1" fmla="*/ 2167467 w 2302934"/>
              <a:gd name="connsiteY1" fmla="*/ 406400 h 787401"/>
              <a:gd name="connsiteX2" fmla="*/ 1862667 w 2302934"/>
              <a:gd name="connsiteY2" fmla="*/ 728134 h 787401"/>
              <a:gd name="connsiteX3" fmla="*/ 1608667 w 2302934"/>
              <a:gd name="connsiteY3" fmla="*/ 762000 h 787401"/>
              <a:gd name="connsiteX4" fmla="*/ 1303867 w 2302934"/>
              <a:gd name="connsiteY4" fmla="*/ 643467 h 787401"/>
              <a:gd name="connsiteX5" fmla="*/ 931334 w 2302934"/>
              <a:gd name="connsiteY5" fmla="*/ 643467 h 787401"/>
              <a:gd name="connsiteX6" fmla="*/ 609600 w 2302934"/>
              <a:gd name="connsiteY6" fmla="*/ 474134 h 787401"/>
              <a:gd name="connsiteX7" fmla="*/ 287867 w 2302934"/>
              <a:gd name="connsiteY7" fmla="*/ 321734 h 787401"/>
              <a:gd name="connsiteX8" fmla="*/ 135467 w 2302934"/>
              <a:gd name="connsiteY8" fmla="*/ 67734 h 787401"/>
              <a:gd name="connsiteX9" fmla="*/ 0 w 2302934"/>
              <a:gd name="connsiteY9" fmla="*/ 0 h 78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2934" h="787401">
                <a:moveTo>
                  <a:pt x="2302934" y="406400"/>
                </a:moveTo>
                <a:cubicBezTo>
                  <a:pt x="2271889" y="379589"/>
                  <a:pt x="2240845" y="352778"/>
                  <a:pt x="2167467" y="406400"/>
                </a:cubicBezTo>
                <a:cubicBezTo>
                  <a:pt x="2094089" y="460022"/>
                  <a:pt x="1955800" y="668867"/>
                  <a:pt x="1862667" y="728134"/>
                </a:cubicBezTo>
                <a:cubicBezTo>
                  <a:pt x="1769534" y="787401"/>
                  <a:pt x="1701800" y="776111"/>
                  <a:pt x="1608667" y="762000"/>
                </a:cubicBezTo>
                <a:cubicBezTo>
                  <a:pt x="1515534" y="747889"/>
                  <a:pt x="1416756" y="663222"/>
                  <a:pt x="1303867" y="643467"/>
                </a:cubicBezTo>
                <a:cubicBezTo>
                  <a:pt x="1190978" y="623712"/>
                  <a:pt x="1047045" y="671689"/>
                  <a:pt x="931334" y="643467"/>
                </a:cubicBezTo>
                <a:cubicBezTo>
                  <a:pt x="815623" y="615245"/>
                  <a:pt x="716844" y="527756"/>
                  <a:pt x="609600" y="474134"/>
                </a:cubicBezTo>
                <a:cubicBezTo>
                  <a:pt x="502356" y="420512"/>
                  <a:pt x="366889" y="389467"/>
                  <a:pt x="287867" y="321734"/>
                </a:cubicBezTo>
                <a:cubicBezTo>
                  <a:pt x="208845" y="254001"/>
                  <a:pt x="183445" y="121356"/>
                  <a:pt x="135467" y="67734"/>
                </a:cubicBezTo>
                <a:cubicBezTo>
                  <a:pt x="87489" y="14112"/>
                  <a:pt x="43744" y="7056"/>
                  <a:pt x="0" y="0"/>
                </a:cubicBezTo>
              </a:path>
            </a:pathLst>
          </a:custGeom>
          <a:ln w="101600">
            <a:solidFill>
              <a:srgbClr val="774F27"/>
            </a:solidFill>
            <a:prstDash val="sysDot"/>
          </a:ln>
          <a:effectLst>
            <a:outerShdw dist="50800" dir="13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5-Point Star 96"/>
          <p:cNvSpPr/>
          <p:nvPr/>
        </p:nvSpPr>
        <p:spPr>
          <a:xfrm>
            <a:off x="1752600" y="35814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99" name="5-Point Star 98"/>
          <p:cNvSpPr/>
          <p:nvPr/>
        </p:nvSpPr>
        <p:spPr>
          <a:xfrm>
            <a:off x="2971800" y="3657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85" name="5-Point Star 84"/>
          <p:cNvSpPr/>
          <p:nvPr/>
        </p:nvSpPr>
        <p:spPr>
          <a:xfrm>
            <a:off x="4495800" y="38100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p:cNvGrpSpPr/>
          <p:nvPr/>
        </p:nvGrpSpPr>
        <p:grpSpPr>
          <a:xfrm>
            <a:off x="762000" y="4439535"/>
            <a:ext cx="7848600" cy="2418465"/>
            <a:chOff x="381000" y="4419600"/>
            <a:chExt cx="7848600" cy="2418465"/>
          </a:xfrm>
        </p:grpSpPr>
        <p:pic>
          <p:nvPicPr>
            <p:cNvPr id="29700" name="Picture 4" descr="http://www.savagesandscoundrels.org/media/2164/Fort%20Hall_Place%20Wide.jpg"/>
            <p:cNvPicPr>
              <a:picLocks noChangeAspect="1" noChangeArrowheads="1"/>
            </p:cNvPicPr>
            <p:nvPr/>
          </p:nvPicPr>
          <p:blipFill>
            <a:blip r:embed="rId4"/>
            <a:srcRect/>
            <a:stretch>
              <a:fillRect/>
            </a:stretch>
          </p:blipFill>
          <p:spPr bwMode="auto">
            <a:xfrm>
              <a:off x="381000" y="4419600"/>
              <a:ext cx="7848600" cy="2418465"/>
            </a:xfrm>
            <a:prstGeom prst="rect">
              <a:avLst/>
            </a:prstGeom>
            <a:noFill/>
            <a:ln w="50800">
              <a:solidFill>
                <a:srgbClr val="002060"/>
              </a:solidFill>
            </a:ln>
          </p:spPr>
        </p:pic>
        <p:sp>
          <p:nvSpPr>
            <p:cNvPr id="104" name="TextBox 103"/>
            <p:cNvSpPr txBox="1"/>
            <p:nvPr/>
          </p:nvSpPr>
          <p:spPr>
            <a:xfrm>
              <a:off x="6934200" y="4419600"/>
              <a:ext cx="1243225" cy="461665"/>
            </a:xfrm>
            <a:prstGeom prst="rect">
              <a:avLst/>
            </a:prstGeom>
            <a:noFill/>
          </p:spPr>
          <p:txBody>
            <a:bodyPr wrap="none" rtlCol="0">
              <a:spAutoFit/>
            </a:bodyPr>
            <a:lstStyle/>
            <a:p>
              <a:r>
                <a:rPr lang="en-US" sz="2400" dirty="0"/>
                <a:t>Fort Hall</a:t>
              </a:r>
            </a:p>
          </p:txBody>
        </p:sp>
      </p:grpSp>
      <p:grpSp>
        <p:nvGrpSpPr>
          <p:cNvPr id="103" name="Group 102"/>
          <p:cNvGrpSpPr/>
          <p:nvPr/>
        </p:nvGrpSpPr>
        <p:grpSpPr>
          <a:xfrm>
            <a:off x="0" y="1295400"/>
            <a:ext cx="4495800" cy="2667000"/>
            <a:chOff x="76200" y="1219200"/>
            <a:chExt cx="4495800" cy="2667000"/>
          </a:xfrm>
        </p:grpSpPr>
        <p:pic>
          <p:nvPicPr>
            <p:cNvPr id="29698" name="Picture 2" descr="https://upload.wikimedia.org/wikipedia/commons/thumb/0/08/Alfred_Jacob_Miller_-_Fort_Laramie_-_Walters_37194049.jpg/800px-Alfred_Jacob_Miller_-_Fort_Laramie_-_Walters_37194049.jpg"/>
            <p:cNvPicPr>
              <a:picLocks noChangeAspect="1" noChangeArrowheads="1"/>
            </p:cNvPicPr>
            <p:nvPr/>
          </p:nvPicPr>
          <p:blipFill>
            <a:blip r:embed="rId5"/>
            <a:srcRect t="24742" r="41000" b="27148"/>
            <a:stretch>
              <a:fillRect/>
            </a:stretch>
          </p:blipFill>
          <p:spPr bwMode="auto">
            <a:xfrm>
              <a:off x="76200" y="1219200"/>
              <a:ext cx="4495800" cy="2667000"/>
            </a:xfrm>
            <a:prstGeom prst="rect">
              <a:avLst/>
            </a:prstGeom>
            <a:noFill/>
            <a:ln w="50800">
              <a:solidFill>
                <a:srgbClr val="774F27"/>
              </a:solidFill>
            </a:ln>
          </p:spPr>
        </p:pic>
        <p:sp>
          <p:nvSpPr>
            <p:cNvPr id="102" name="TextBox 101"/>
            <p:cNvSpPr txBox="1"/>
            <p:nvPr/>
          </p:nvSpPr>
          <p:spPr>
            <a:xfrm>
              <a:off x="609600" y="1219200"/>
              <a:ext cx="3497368" cy="461665"/>
            </a:xfrm>
            <a:prstGeom prst="rect">
              <a:avLst/>
            </a:prstGeom>
            <a:noFill/>
          </p:spPr>
          <p:txBody>
            <a:bodyPr wrap="none" rtlCol="0">
              <a:spAutoFit/>
            </a:bodyPr>
            <a:lstStyle/>
            <a:p>
              <a:r>
                <a:rPr lang="en-US" sz="2400" dirty="0"/>
                <a:t>Fort William, later Laramie</a:t>
              </a:r>
            </a:p>
          </p:txBody>
        </p:sp>
      </p:grpSp>
      <p:grpSp>
        <p:nvGrpSpPr>
          <p:cNvPr id="112" name="Group 111"/>
          <p:cNvGrpSpPr/>
          <p:nvPr/>
        </p:nvGrpSpPr>
        <p:grpSpPr>
          <a:xfrm>
            <a:off x="3810000" y="5105400"/>
            <a:ext cx="3124200" cy="1295400"/>
            <a:chOff x="3810000" y="5029200"/>
            <a:chExt cx="3124200" cy="1295400"/>
          </a:xfrm>
        </p:grpSpPr>
        <p:sp>
          <p:nvSpPr>
            <p:cNvPr id="113" name="Oval 112"/>
            <p:cNvSpPr/>
            <p:nvPr/>
          </p:nvSpPr>
          <p:spPr>
            <a:xfrm>
              <a:off x="3810000" y="5867400"/>
              <a:ext cx="3124200" cy="457200"/>
            </a:xfrm>
            <a:prstGeom prst="ellipse">
              <a:avLst/>
            </a:prstGeom>
            <a:noFill/>
            <a:ln w="76200">
              <a:solidFill>
                <a:schemeClr val="tx1"/>
              </a:solidFill>
            </a:ln>
            <a:effectLst>
              <a:outerShdw dist="63500" dir="7200000" algn="ctr" rotWithShape="0">
                <a:schemeClr val="bg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Box 113"/>
            <p:cNvSpPr txBox="1"/>
            <p:nvPr/>
          </p:nvSpPr>
          <p:spPr>
            <a:xfrm>
              <a:off x="4495800" y="5029200"/>
              <a:ext cx="577402" cy="1107996"/>
            </a:xfrm>
            <a:prstGeom prst="rect">
              <a:avLst/>
            </a:prstGeom>
            <a:noFill/>
          </p:spPr>
          <p:txBody>
            <a:bodyPr wrap="none" rtlCol="0">
              <a:spAutoFit/>
            </a:bodyPr>
            <a:lstStyle/>
            <a:p>
              <a:r>
                <a:rPr lang="en-US" sz="6600" b="1" dirty="0"/>
                <a:t>?</a:t>
              </a:r>
            </a:p>
          </p:txBody>
        </p:sp>
      </p:grpSp>
      <p:grpSp>
        <p:nvGrpSpPr>
          <p:cNvPr id="108" name="Group 107"/>
          <p:cNvGrpSpPr/>
          <p:nvPr/>
        </p:nvGrpSpPr>
        <p:grpSpPr>
          <a:xfrm>
            <a:off x="3120084" y="3962400"/>
            <a:ext cx="5947716" cy="2895600"/>
            <a:chOff x="4682184" y="1600200"/>
            <a:chExt cx="5947716" cy="2895600"/>
          </a:xfrm>
        </p:grpSpPr>
        <p:pic>
          <p:nvPicPr>
            <p:cNvPr id="29702" name="Picture 6" descr="Fortboise.jpg"/>
            <p:cNvPicPr>
              <a:picLocks noChangeAspect="1" noChangeArrowheads="1"/>
            </p:cNvPicPr>
            <p:nvPr/>
          </p:nvPicPr>
          <p:blipFill>
            <a:blip r:embed="rId6"/>
            <a:srcRect/>
            <a:stretch>
              <a:fillRect/>
            </a:stretch>
          </p:blipFill>
          <p:spPr bwMode="auto">
            <a:xfrm>
              <a:off x="4682184" y="1600200"/>
              <a:ext cx="5947716" cy="2895600"/>
            </a:xfrm>
            <a:prstGeom prst="rect">
              <a:avLst/>
            </a:prstGeom>
            <a:noFill/>
            <a:ln w="50800">
              <a:solidFill>
                <a:srgbClr val="002060"/>
              </a:solidFill>
            </a:ln>
          </p:spPr>
        </p:pic>
        <p:sp>
          <p:nvSpPr>
            <p:cNvPr id="107" name="TextBox 106"/>
            <p:cNvSpPr txBox="1"/>
            <p:nvPr/>
          </p:nvSpPr>
          <p:spPr>
            <a:xfrm>
              <a:off x="9144000" y="1676400"/>
              <a:ext cx="1435586" cy="461665"/>
            </a:xfrm>
            <a:prstGeom prst="rect">
              <a:avLst/>
            </a:prstGeom>
            <a:noFill/>
          </p:spPr>
          <p:txBody>
            <a:bodyPr wrap="none" rtlCol="0">
              <a:spAutoFit/>
            </a:bodyPr>
            <a:lstStyle/>
            <a:p>
              <a:r>
                <a:rPr lang="en-US" sz="2400" dirty="0"/>
                <a:t>Fort Boise</a:t>
              </a:r>
            </a:p>
          </p:txBody>
        </p:sp>
      </p:grpSp>
      <p:sp useBgFill="1">
        <p:nvSpPr>
          <p:cNvPr id="106" name="TextBox 105"/>
          <p:cNvSpPr txBox="1"/>
          <p:nvPr/>
        </p:nvSpPr>
        <p:spPr>
          <a:xfrm>
            <a:off x="932688" y="548640"/>
            <a:ext cx="6263381" cy="707886"/>
          </a:xfrm>
          <a:prstGeom prst="rect">
            <a:avLst/>
          </a:prstGeom>
        </p:spPr>
        <p:txBody>
          <a:bodyPr wrap="none" rtlCol="0">
            <a:spAutoFit/>
          </a:bodyPr>
          <a:lstStyle/>
          <a:p>
            <a:r>
              <a:rPr lang="en-US" sz="4000" b="1" dirty="0">
                <a:ln>
                  <a:solidFill>
                    <a:schemeClr val="tx1"/>
                  </a:solidFill>
                </a:ln>
                <a:latin typeface="Tempus Sans ITC" pitchFamily="82" charset="0"/>
              </a:rPr>
              <a:t>Let’s watch the competition!</a:t>
            </a:r>
          </a:p>
        </p:txBody>
      </p:sp>
      <p:sp useBgFill="1">
        <p:nvSpPr>
          <p:cNvPr id="87" name="TextBox 86"/>
          <p:cNvSpPr txBox="1"/>
          <p:nvPr/>
        </p:nvSpPr>
        <p:spPr>
          <a:xfrm>
            <a:off x="0" y="685800"/>
            <a:ext cx="9144000" cy="584775"/>
          </a:xfrm>
          <a:prstGeom prst="rect">
            <a:avLst/>
          </a:prstGeom>
        </p:spPr>
        <p:txBody>
          <a:bodyPr wrap="square" rtlCol="0">
            <a:spAutoFit/>
          </a:bodyPr>
          <a:lstStyle/>
          <a:p>
            <a:pPr algn="ctr"/>
            <a:r>
              <a:rPr lang="en-US" sz="3200" b="1" dirty="0">
                <a:solidFill>
                  <a:srgbClr val="002060"/>
                </a:solidFill>
                <a:effectLst>
                  <a:outerShdw dist="50800" dir="7200000" algn="ctr" rotWithShape="0">
                    <a:schemeClr val="tx1"/>
                  </a:outerShdw>
                </a:effectLst>
              </a:rPr>
              <a:t>Hudson By Company             </a:t>
            </a:r>
            <a:r>
              <a:rPr lang="en-US" sz="3200" b="1" dirty="0">
                <a:solidFill>
                  <a:srgbClr val="774F27"/>
                </a:solidFill>
                <a:effectLst>
                  <a:outerShdw dist="50800" dir="7200000" algn="ctr" rotWithShape="0">
                    <a:schemeClr val="tx1"/>
                  </a:outerShdw>
                </a:effectLst>
              </a:rPr>
              <a:t>American Fur Company</a:t>
            </a:r>
            <a:endParaRPr lang="en-US" sz="3200" b="1" dirty="0">
              <a:effectLst>
                <a:outerShdw dist="50800" dir="72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0" fill="hold" grpId="0" nodeType="withEffect">
                                  <p:stCondLst>
                                    <p:cond delay="0"/>
                                  </p:stCondLst>
                                  <p:childTnLst>
                                    <p:anim calcmode="lin" valueType="num">
                                      <p:cBhvr>
                                        <p:cTn id="6" dur="1000"/>
                                        <p:tgtEl>
                                          <p:spTgt spid="44"/>
                                        </p:tgtEl>
                                        <p:attrNameLst>
                                          <p:attrName>ppt_w</p:attrName>
                                        </p:attrNameLst>
                                      </p:cBhvr>
                                      <p:tavLst>
                                        <p:tav tm="0">
                                          <p:val>
                                            <p:strVal val="ppt_w"/>
                                          </p:val>
                                        </p:tav>
                                        <p:tav tm="100000">
                                          <p:val>
                                            <p:fltVal val="0"/>
                                          </p:val>
                                        </p:tav>
                                      </p:tavLst>
                                    </p:anim>
                                    <p:anim calcmode="lin" valueType="num">
                                      <p:cBhvr>
                                        <p:cTn id="7" dur="1000"/>
                                        <p:tgtEl>
                                          <p:spTgt spid="44"/>
                                        </p:tgtEl>
                                        <p:attrNameLst>
                                          <p:attrName>ppt_h</p:attrName>
                                        </p:attrNameLst>
                                      </p:cBhvr>
                                      <p:tavLst>
                                        <p:tav tm="0">
                                          <p:val>
                                            <p:strVal val="ppt_h"/>
                                          </p:val>
                                        </p:tav>
                                        <p:tav tm="100000">
                                          <p:val>
                                            <p:fltVal val="0"/>
                                          </p:val>
                                        </p:tav>
                                      </p:tavLst>
                                    </p:anim>
                                    <p:animEffect transition="out" filter="fade">
                                      <p:cBhvr>
                                        <p:cTn id="8" dur="1000"/>
                                        <p:tgtEl>
                                          <p:spTgt spid="44"/>
                                        </p:tgtEl>
                                      </p:cBhvr>
                                    </p:animEffect>
                                    <p:set>
                                      <p:cBhvr>
                                        <p:cTn id="9" dur="1" fill="hold">
                                          <p:stCondLst>
                                            <p:cond delay="999"/>
                                          </p:stCondLst>
                                        </p:cTn>
                                        <p:tgtEl>
                                          <p:spTgt spid="44"/>
                                        </p:tgtEl>
                                        <p:attrNameLst>
                                          <p:attrName>style.visibility</p:attrName>
                                        </p:attrNameLst>
                                      </p:cBhvr>
                                      <p:to>
                                        <p:strVal val="hidden"/>
                                      </p:to>
                                    </p:set>
                                  </p:childTnLst>
                                </p:cTn>
                              </p:par>
                              <p:par>
                                <p:cTn id="10" presetID="53" presetClass="exit" presetSubtype="0" fill="hold" grpId="0" nodeType="withEffect">
                                  <p:stCondLst>
                                    <p:cond delay="0"/>
                                  </p:stCondLst>
                                  <p:childTnLst>
                                    <p:anim calcmode="lin" valueType="num">
                                      <p:cBhvr>
                                        <p:cTn id="11" dur="1000"/>
                                        <p:tgtEl>
                                          <p:spTgt spid="54"/>
                                        </p:tgtEl>
                                        <p:attrNameLst>
                                          <p:attrName>ppt_w</p:attrName>
                                        </p:attrNameLst>
                                      </p:cBhvr>
                                      <p:tavLst>
                                        <p:tav tm="0">
                                          <p:val>
                                            <p:strVal val="ppt_w"/>
                                          </p:val>
                                        </p:tav>
                                        <p:tav tm="100000">
                                          <p:val>
                                            <p:fltVal val="0"/>
                                          </p:val>
                                        </p:tav>
                                      </p:tavLst>
                                    </p:anim>
                                    <p:anim calcmode="lin" valueType="num">
                                      <p:cBhvr>
                                        <p:cTn id="12" dur="1000"/>
                                        <p:tgtEl>
                                          <p:spTgt spid="54"/>
                                        </p:tgtEl>
                                        <p:attrNameLst>
                                          <p:attrName>ppt_h</p:attrName>
                                        </p:attrNameLst>
                                      </p:cBhvr>
                                      <p:tavLst>
                                        <p:tav tm="0">
                                          <p:val>
                                            <p:strVal val="ppt_h"/>
                                          </p:val>
                                        </p:tav>
                                        <p:tav tm="100000">
                                          <p:val>
                                            <p:fltVal val="0"/>
                                          </p:val>
                                        </p:tav>
                                      </p:tavLst>
                                    </p:anim>
                                    <p:animEffect transition="out" filter="fade">
                                      <p:cBhvr>
                                        <p:cTn id="13" dur="1000"/>
                                        <p:tgtEl>
                                          <p:spTgt spid="54"/>
                                        </p:tgtEl>
                                      </p:cBhvr>
                                    </p:animEffect>
                                    <p:set>
                                      <p:cBhvr>
                                        <p:cTn id="14" dur="1" fill="hold">
                                          <p:stCondLst>
                                            <p:cond delay="999"/>
                                          </p:stCondLst>
                                        </p:cTn>
                                        <p:tgtEl>
                                          <p:spTgt spid="54"/>
                                        </p:tgtEl>
                                        <p:attrNameLst>
                                          <p:attrName>style.visibility</p:attrName>
                                        </p:attrNameLst>
                                      </p:cBhvr>
                                      <p:to>
                                        <p:strVal val="hidden"/>
                                      </p:to>
                                    </p:set>
                                  </p:childTnLst>
                                </p:cTn>
                              </p:par>
                              <p:par>
                                <p:cTn id="15" presetID="53" presetClass="exit" presetSubtype="0" fill="hold" grpId="0" nodeType="withEffect">
                                  <p:stCondLst>
                                    <p:cond delay="0"/>
                                  </p:stCondLst>
                                  <p:childTnLst>
                                    <p:anim calcmode="lin" valueType="num">
                                      <p:cBhvr>
                                        <p:cTn id="16" dur="1000"/>
                                        <p:tgtEl>
                                          <p:spTgt spid="43"/>
                                        </p:tgtEl>
                                        <p:attrNameLst>
                                          <p:attrName>ppt_w</p:attrName>
                                        </p:attrNameLst>
                                      </p:cBhvr>
                                      <p:tavLst>
                                        <p:tav tm="0">
                                          <p:val>
                                            <p:strVal val="ppt_w"/>
                                          </p:val>
                                        </p:tav>
                                        <p:tav tm="100000">
                                          <p:val>
                                            <p:fltVal val="0"/>
                                          </p:val>
                                        </p:tav>
                                      </p:tavLst>
                                    </p:anim>
                                    <p:anim calcmode="lin" valueType="num">
                                      <p:cBhvr>
                                        <p:cTn id="17" dur="1000"/>
                                        <p:tgtEl>
                                          <p:spTgt spid="43"/>
                                        </p:tgtEl>
                                        <p:attrNameLst>
                                          <p:attrName>ppt_h</p:attrName>
                                        </p:attrNameLst>
                                      </p:cBhvr>
                                      <p:tavLst>
                                        <p:tav tm="0">
                                          <p:val>
                                            <p:strVal val="ppt_h"/>
                                          </p:val>
                                        </p:tav>
                                        <p:tav tm="100000">
                                          <p:val>
                                            <p:fltVal val="0"/>
                                          </p:val>
                                        </p:tav>
                                      </p:tavLst>
                                    </p:anim>
                                    <p:animEffect transition="out" filter="fade">
                                      <p:cBhvr>
                                        <p:cTn id="18" dur="1000"/>
                                        <p:tgtEl>
                                          <p:spTgt spid="43"/>
                                        </p:tgtEl>
                                      </p:cBhvr>
                                    </p:animEffect>
                                    <p:set>
                                      <p:cBhvr>
                                        <p:cTn id="19" dur="1" fill="hold">
                                          <p:stCondLst>
                                            <p:cond delay="999"/>
                                          </p:stCondLst>
                                        </p:cTn>
                                        <p:tgtEl>
                                          <p:spTgt spid="43"/>
                                        </p:tgtEl>
                                        <p:attrNameLst>
                                          <p:attrName>style.visibility</p:attrName>
                                        </p:attrNameLst>
                                      </p:cBhvr>
                                      <p:to>
                                        <p:strVal val="hidden"/>
                                      </p:to>
                                    </p:set>
                                  </p:childTnLst>
                                </p:cTn>
                              </p:par>
                              <p:par>
                                <p:cTn id="20" presetID="53" presetClass="exit" presetSubtype="0" fill="hold" grpId="0" nodeType="withEffect">
                                  <p:stCondLst>
                                    <p:cond delay="0"/>
                                  </p:stCondLst>
                                  <p:childTnLst>
                                    <p:anim calcmode="lin" valueType="num">
                                      <p:cBhvr>
                                        <p:cTn id="21" dur="1000"/>
                                        <p:tgtEl>
                                          <p:spTgt spid="45"/>
                                        </p:tgtEl>
                                        <p:attrNameLst>
                                          <p:attrName>ppt_w</p:attrName>
                                        </p:attrNameLst>
                                      </p:cBhvr>
                                      <p:tavLst>
                                        <p:tav tm="0">
                                          <p:val>
                                            <p:strVal val="ppt_w"/>
                                          </p:val>
                                        </p:tav>
                                        <p:tav tm="100000">
                                          <p:val>
                                            <p:fltVal val="0"/>
                                          </p:val>
                                        </p:tav>
                                      </p:tavLst>
                                    </p:anim>
                                    <p:anim calcmode="lin" valueType="num">
                                      <p:cBhvr>
                                        <p:cTn id="22" dur="1000"/>
                                        <p:tgtEl>
                                          <p:spTgt spid="45"/>
                                        </p:tgtEl>
                                        <p:attrNameLst>
                                          <p:attrName>ppt_h</p:attrName>
                                        </p:attrNameLst>
                                      </p:cBhvr>
                                      <p:tavLst>
                                        <p:tav tm="0">
                                          <p:val>
                                            <p:strVal val="ppt_h"/>
                                          </p:val>
                                        </p:tav>
                                        <p:tav tm="100000">
                                          <p:val>
                                            <p:fltVal val="0"/>
                                          </p:val>
                                        </p:tav>
                                      </p:tavLst>
                                    </p:anim>
                                    <p:animEffect transition="out" filter="fade">
                                      <p:cBhvr>
                                        <p:cTn id="23" dur="1000"/>
                                        <p:tgtEl>
                                          <p:spTgt spid="45"/>
                                        </p:tgtEl>
                                      </p:cBhvr>
                                    </p:animEffect>
                                    <p:set>
                                      <p:cBhvr>
                                        <p:cTn id="24" dur="1" fill="hold">
                                          <p:stCondLst>
                                            <p:cond delay="999"/>
                                          </p:stCondLst>
                                        </p:cTn>
                                        <p:tgtEl>
                                          <p:spTgt spid="45"/>
                                        </p:tgtEl>
                                        <p:attrNameLst>
                                          <p:attrName>style.visibility</p:attrName>
                                        </p:attrNameLst>
                                      </p:cBhvr>
                                      <p:to>
                                        <p:strVal val="hidden"/>
                                      </p:to>
                                    </p:set>
                                  </p:childTnLst>
                                </p:cTn>
                              </p:par>
                              <p:par>
                                <p:cTn id="25" presetID="53" presetClass="exit" presetSubtype="0" fill="hold" grpId="0" nodeType="withEffect">
                                  <p:stCondLst>
                                    <p:cond delay="0"/>
                                  </p:stCondLst>
                                  <p:childTnLst>
                                    <p:anim calcmode="lin" valueType="num">
                                      <p:cBhvr>
                                        <p:cTn id="26" dur="1000"/>
                                        <p:tgtEl>
                                          <p:spTgt spid="57"/>
                                        </p:tgtEl>
                                        <p:attrNameLst>
                                          <p:attrName>ppt_w</p:attrName>
                                        </p:attrNameLst>
                                      </p:cBhvr>
                                      <p:tavLst>
                                        <p:tav tm="0">
                                          <p:val>
                                            <p:strVal val="ppt_w"/>
                                          </p:val>
                                        </p:tav>
                                        <p:tav tm="100000">
                                          <p:val>
                                            <p:fltVal val="0"/>
                                          </p:val>
                                        </p:tav>
                                      </p:tavLst>
                                    </p:anim>
                                    <p:anim calcmode="lin" valueType="num">
                                      <p:cBhvr>
                                        <p:cTn id="27" dur="1000"/>
                                        <p:tgtEl>
                                          <p:spTgt spid="57"/>
                                        </p:tgtEl>
                                        <p:attrNameLst>
                                          <p:attrName>ppt_h</p:attrName>
                                        </p:attrNameLst>
                                      </p:cBhvr>
                                      <p:tavLst>
                                        <p:tav tm="0">
                                          <p:val>
                                            <p:strVal val="ppt_h"/>
                                          </p:val>
                                        </p:tav>
                                        <p:tav tm="100000">
                                          <p:val>
                                            <p:fltVal val="0"/>
                                          </p:val>
                                        </p:tav>
                                      </p:tavLst>
                                    </p:anim>
                                    <p:animEffect transition="out" filter="fade">
                                      <p:cBhvr>
                                        <p:cTn id="28" dur="1000"/>
                                        <p:tgtEl>
                                          <p:spTgt spid="57"/>
                                        </p:tgtEl>
                                      </p:cBhvr>
                                    </p:animEffect>
                                    <p:set>
                                      <p:cBhvr>
                                        <p:cTn id="29" dur="1" fill="hold">
                                          <p:stCondLst>
                                            <p:cond delay="999"/>
                                          </p:stCondLst>
                                        </p:cTn>
                                        <p:tgtEl>
                                          <p:spTgt spid="57"/>
                                        </p:tgtEl>
                                        <p:attrNameLst>
                                          <p:attrName>style.visibility</p:attrName>
                                        </p:attrNameLst>
                                      </p:cBhvr>
                                      <p:to>
                                        <p:strVal val="hidden"/>
                                      </p:to>
                                    </p:set>
                                  </p:childTnLst>
                                </p:cTn>
                              </p:par>
                              <p:par>
                                <p:cTn id="30" presetID="53" presetClass="exit" presetSubtype="0" fill="hold" grpId="0" nodeType="withEffect">
                                  <p:stCondLst>
                                    <p:cond delay="0"/>
                                  </p:stCondLst>
                                  <p:childTnLst>
                                    <p:anim calcmode="lin" valueType="num">
                                      <p:cBhvr>
                                        <p:cTn id="31" dur="1000"/>
                                        <p:tgtEl>
                                          <p:spTgt spid="49"/>
                                        </p:tgtEl>
                                        <p:attrNameLst>
                                          <p:attrName>ppt_w</p:attrName>
                                        </p:attrNameLst>
                                      </p:cBhvr>
                                      <p:tavLst>
                                        <p:tav tm="0">
                                          <p:val>
                                            <p:strVal val="ppt_w"/>
                                          </p:val>
                                        </p:tav>
                                        <p:tav tm="100000">
                                          <p:val>
                                            <p:fltVal val="0"/>
                                          </p:val>
                                        </p:tav>
                                      </p:tavLst>
                                    </p:anim>
                                    <p:anim calcmode="lin" valueType="num">
                                      <p:cBhvr>
                                        <p:cTn id="32" dur="1000"/>
                                        <p:tgtEl>
                                          <p:spTgt spid="49"/>
                                        </p:tgtEl>
                                        <p:attrNameLst>
                                          <p:attrName>ppt_h</p:attrName>
                                        </p:attrNameLst>
                                      </p:cBhvr>
                                      <p:tavLst>
                                        <p:tav tm="0">
                                          <p:val>
                                            <p:strVal val="ppt_h"/>
                                          </p:val>
                                        </p:tav>
                                        <p:tav tm="100000">
                                          <p:val>
                                            <p:fltVal val="0"/>
                                          </p:val>
                                        </p:tav>
                                      </p:tavLst>
                                    </p:anim>
                                    <p:animEffect transition="out" filter="fade">
                                      <p:cBhvr>
                                        <p:cTn id="33" dur="1000"/>
                                        <p:tgtEl>
                                          <p:spTgt spid="49"/>
                                        </p:tgtEl>
                                      </p:cBhvr>
                                    </p:animEffect>
                                    <p:set>
                                      <p:cBhvr>
                                        <p:cTn id="34" dur="1" fill="hold">
                                          <p:stCondLst>
                                            <p:cond delay="999"/>
                                          </p:stCondLst>
                                        </p:cTn>
                                        <p:tgtEl>
                                          <p:spTgt spid="49"/>
                                        </p:tgtEl>
                                        <p:attrNameLst>
                                          <p:attrName>style.visibility</p:attrName>
                                        </p:attrNameLst>
                                      </p:cBhvr>
                                      <p:to>
                                        <p:strVal val="hidden"/>
                                      </p:to>
                                    </p:set>
                                  </p:childTnLst>
                                </p:cTn>
                              </p:par>
                              <p:par>
                                <p:cTn id="35" presetID="53" presetClass="exit" presetSubtype="0" fill="hold" grpId="0" nodeType="withEffect">
                                  <p:stCondLst>
                                    <p:cond delay="0"/>
                                  </p:stCondLst>
                                  <p:childTnLst>
                                    <p:anim calcmode="lin" valueType="num">
                                      <p:cBhvr>
                                        <p:cTn id="36" dur="1000"/>
                                        <p:tgtEl>
                                          <p:spTgt spid="64"/>
                                        </p:tgtEl>
                                        <p:attrNameLst>
                                          <p:attrName>ppt_w</p:attrName>
                                        </p:attrNameLst>
                                      </p:cBhvr>
                                      <p:tavLst>
                                        <p:tav tm="0">
                                          <p:val>
                                            <p:strVal val="ppt_w"/>
                                          </p:val>
                                        </p:tav>
                                        <p:tav tm="100000">
                                          <p:val>
                                            <p:fltVal val="0"/>
                                          </p:val>
                                        </p:tav>
                                      </p:tavLst>
                                    </p:anim>
                                    <p:anim calcmode="lin" valueType="num">
                                      <p:cBhvr>
                                        <p:cTn id="37" dur="1000"/>
                                        <p:tgtEl>
                                          <p:spTgt spid="64"/>
                                        </p:tgtEl>
                                        <p:attrNameLst>
                                          <p:attrName>ppt_h</p:attrName>
                                        </p:attrNameLst>
                                      </p:cBhvr>
                                      <p:tavLst>
                                        <p:tav tm="0">
                                          <p:val>
                                            <p:strVal val="ppt_h"/>
                                          </p:val>
                                        </p:tav>
                                        <p:tav tm="100000">
                                          <p:val>
                                            <p:fltVal val="0"/>
                                          </p:val>
                                        </p:tav>
                                      </p:tavLst>
                                    </p:anim>
                                    <p:animEffect transition="out" filter="fade">
                                      <p:cBhvr>
                                        <p:cTn id="38" dur="1000"/>
                                        <p:tgtEl>
                                          <p:spTgt spid="64"/>
                                        </p:tgtEl>
                                      </p:cBhvr>
                                    </p:animEffect>
                                    <p:set>
                                      <p:cBhvr>
                                        <p:cTn id="39" dur="1" fill="hold">
                                          <p:stCondLst>
                                            <p:cond delay="999"/>
                                          </p:stCondLst>
                                        </p:cTn>
                                        <p:tgtEl>
                                          <p:spTgt spid="64"/>
                                        </p:tgtEl>
                                        <p:attrNameLst>
                                          <p:attrName>style.visibility</p:attrName>
                                        </p:attrNameLst>
                                      </p:cBhvr>
                                      <p:to>
                                        <p:strVal val="hidden"/>
                                      </p:to>
                                    </p:set>
                                  </p:childTnLst>
                                </p:cTn>
                              </p:par>
                              <p:par>
                                <p:cTn id="40" presetID="53" presetClass="exit" presetSubtype="0" fill="hold" grpId="0" nodeType="withEffect">
                                  <p:stCondLst>
                                    <p:cond delay="0"/>
                                  </p:stCondLst>
                                  <p:childTnLst>
                                    <p:anim calcmode="lin" valueType="num">
                                      <p:cBhvr>
                                        <p:cTn id="41" dur="1000"/>
                                        <p:tgtEl>
                                          <p:spTgt spid="62"/>
                                        </p:tgtEl>
                                        <p:attrNameLst>
                                          <p:attrName>ppt_w</p:attrName>
                                        </p:attrNameLst>
                                      </p:cBhvr>
                                      <p:tavLst>
                                        <p:tav tm="0">
                                          <p:val>
                                            <p:strVal val="ppt_w"/>
                                          </p:val>
                                        </p:tav>
                                        <p:tav tm="100000">
                                          <p:val>
                                            <p:fltVal val="0"/>
                                          </p:val>
                                        </p:tav>
                                      </p:tavLst>
                                    </p:anim>
                                    <p:anim calcmode="lin" valueType="num">
                                      <p:cBhvr>
                                        <p:cTn id="42" dur="1000"/>
                                        <p:tgtEl>
                                          <p:spTgt spid="62"/>
                                        </p:tgtEl>
                                        <p:attrNameLst>
                                          <p:attrName>ppt_h</p:attrName>
                                        </p:attrNameLst>
                                      </p:cBhvr>
                                      <p:tavLst>
                                        <p:tav tm="0">
                                          <p:val>
                                            <p:strVal val="ppt_h"/>
                                          </p:val>
                                        </p:tav>
                                        <p:tav tm="100000">
                                          <p:val>
                                            <p:fltVal val="0"/>
                                          </p:val>
                                        </p:tav>
                                      </p:tavLst>
                                    </p:anim>
                                    <p:animEffect transition="out" filter="fade">
                                      <p:cBhvr>
                                        <p:cTn id="43" dur="1000"/>
                                        <p:tgtEl>
                                          <p:spTgt spid="62"/>
                                        </p:tgtEl>
                                      </p:cBhvr>
                                    </p:animEffect>
                                    <p:set>
                                      <p:cBhvr>
                                        <p:cTn id="44" dur="1" fill="hold">
                                          <p:stCondLst>
                                            <p:cond delay="999"/>
                                          </p:stCondLst>
                                        </p:cTn>
                                        <p:tgtEl>
                                          <p:spTgt spid="62"/>
                                        </p:tgtEl>
                                        <p:attrNameLst>
                                          <p:attrName>style.visibility</p:attrName>
                                        </p:attrNameLst>
                                      </p:cBhvr>
                                      <p:to>
                                        <p:strVal val="hidden"/>
                                      </p:to>
                                    </p:set>
                                  </p:childTnLst>
                                </p:cTn>
                              </p:par>
                              <p:par>
                                <p:cTn id="45" presetID="42" presetClass="exit" presetSubtype="0" fill="hold" nodeType="withEffect">
                                  <p:stCondLst>
                                    <p:cond delay="0"/>
                                  </p:stCondLst>
                                  <p:childTnLst>
                                    <p:animEffect transition="out" filter="fade">
                                      <p:cBhvr>
                                        <p:cTn id="46" dur="1000"/>
                                        <p:tgtEl>
                                          <p:spTgt spid="66"/>
                                        </p:tgtEl>
                                      </p:cBhvr>
                                    </p:animEffect>
                                    <p:anim calcmode="lin" valueType="num">
                                      <p:cBhvr>
                                        <p:cTn id="47" dur="1000"/>
                                        <p:tgtEl>
                                          <p:spTgt spid="66"/>
                                        </p:tgtEl>
                                        <p:attrNameLst>
                                          <p:attrName>ppt_x</p:attrName>
                                        </p:attrNameLst>
                                      </p:cBhvr>
                                      <p:tavLst>
                                        <p:tav tm="0">
                                          <p:val>
                                            <p:strVal val="ppt_x"/>
                                          </p:val>
                                        </p:tav>
                                        <p:tav tm="100000">
                                          <p:val>
                                            <p:strVal val="ppt_x"/>
                                          </p:val>
                                        </p:tav>
                                      </p:tavLst>
                                    </p:anim>
                                    <p:anim calcmode="lin" valueType="num">
                                      <p:cBhvr>
                                        <p:cTn id="48" dur="1000"/>
                                        <p:tgtEl>
                                          <p:spTgt spid="66"/>
                                        </p:tgtEl>
                                        <p:attrNameLst>
                                          <p:attrName>ppt_y</p:attrName>
                                        </p:attrNameLst>
                                      </p:cBhvr>
                                      <p:tavLst>
                                        <p:tav tm="0">
                                          <p:val>
                                            <p:strVal val="ppt_y"/>
                                          </p:val>
                                        </p:tav>
                                        <p:tav tm="100000">
                                          <p:val>
                                            <p:strVal val="ppt_y+.1"/>
                                          </p:val>
                                        </p:tav>
                                      </p:tavLst>
                                    </p:anim>
                                    <p:set>
                                      <p:cBhvr>
                                        <p:cTn id="49" dur="1" fill="hold">
                                          <p:stCondLst>
                                            <p:cond delay="999"/>
                                          </p:stCondLst>
                                        </p:cTn>
                                        <p:tgtEl>
                                          <p:spTgt spid="66"/>
                                        </p:tgtEl>
                                        <p:attrNameLst>
                                          <p:attrName>style.visibility</p:attrName>
                                        </p:attrNameLst>
                                      </p:cBhvr>
                                      <p:to>
                                        <p:strVal val="hidden"/>
                                      </p:to>
                                    </p:set>
                                  </p:childTnLst>
                                </p:cTn>
                              </p:par>
                              <p:par>
                                <p:cTn id="50" presetID="10" presetClass="entr" presetSubtype="0" fill="hold" nodeType="withEffect">
                                  <p:stCondLst>
                                    <p:cond delay="0"/>
                                  </p:stCondLst>
                                  <p:childTnLst>
                                    <p:set>
                                      <p:cBhvr>
                                        <p:cTn id="51" dur="1" fill="hold">
                                          <p:stCondLst>
                                            <p:cond delay="0"/>
                                          </p:stCondLst>
                                        </p:cTn>
                                        <p:tgtEl>
                                          <p:spTgt spid="67"/>
                                        </p:tgtEl>
                                        <p:attrNameLst>
                                          <p:attrName>style.visibility</p:attrName>
                                        </p:attrNameLst>
                                      </p:cBhvr>
                                      <p:to>
                                        <p:strVal val="visible"/>
                                      </p:to>
                                    </p:set>
                                    <p:animEffect transition="in" filter="fade">
                                      <p:cBhvr>
                                        <p:cTn id="52" dur="1000"/>
                                        <p:tgtEl>
                                          <p:spTgt spid="67"/>
                                        </p:tgtEl>
                                      </p:cBhvr>
                                    </p:animEffect>
                                  </p:childTnLst>
                                </p:cTn>
                              </p:par>
                              <p:par>
                                <p:cTn id="53" presetID="10" presetClass="exit" presetSubtype="0" fill="hold" grpId="0" nodeType="withEffect">
                                  <p:stCondLst>
                                    <p:cond delay="0"/>
                                  </p:stCondLst>
                                  <p:childTnLst>
                                    <p:animEffect transition="out" filter="fade">
                                      <p:cBhvr>
                                        <p:cTn id="54" dur="1000"/>
                                        <p:tgtEl>
                                          <p:spTgt spid="73"/>
                                        </p:tgtEl>
                                      </p:cBhvr>
                                    </p:animEffect>
                                    <p:set>
                                      <p:cBhvr>
                                        <p:cTn id="55" dur="1" fill="hold">
                                          <p:stCondLst>
                                            <p:cond delay="999"/>
                                          </p:stCondLst>
                                        </p:cTn>
                                        <p:tgtEl>
                                          <p:spTgt spid="73"/>
                                        </p:tgtEl>
                                        <p:attrNameLst>
                                          <p:attrName>style.visibility</p:attrName>
                                        </p:attrNameLst>
                                      </p:cBhvr>
                                      <p:to>
                                        <p:strVal val="hidden"/>
                                      </p:to>
                                    </p:set>
                                  </p:childTnLst>
                                </p:cTn>
                              </p:par>
                              <p:par>
                                <p:cTn id="56" presetID="53" presetClass="entr" presetSubtype="0" fill="hold" grpId="0" nodeType="withEffect">
                                  <p:stCondLst>
                                    <p:cond delay="0"/>
                                  </p:stCondLst>
                                  <p:childTnLst>
                                    <p:set>
                                      <p:cBhvr>
                                        <p:cTn id="57" dur="1" fill="hold">
                                          <p:stCondLst>
                                            <p:cond delay="0"/>
                                          </p:stCondLst>
                                        </p:cTn>
                                        <p:tgtEl>
                                          <p:spTgt spid="87"/>
                                        </p:tgtEl>
                                        <p:attrNameLst>
                                          <p:attrName>style.visibility</p:attrName>
                                        </p:attrNameLst>
                                      </p:cBhvr>
                                      <p:to>
                                        <p:strVal val="visible"/>
                                      </p:to>
                                    </p:set>
                                    <p:anim calcmode="lin" valueType="num">
                                      <p:cBhvr>
                                        <p:cTn id="58" dur="1000" fill="hold"/>
                                        <p:tgtEl>
                                          <p:spTgt spid="87"/>
                                        </p:tgtEl>
                                        <p:attrNameLst>
                                          <p:attrName>ppt_w</p:attrName>
                                        </p:attrNameLst>
                                      </p:cBhvr>
                                      <p:tavLst>
                                        <p:tav tm="0">
                                          <p:val>
                                            <p:fltVal val="0"/>
                                          </p:val>
                                        </p:tav>
                                        <p:tav tm="100000">
                                          <p:val>
                                            <p:strVal val="#ppt_w"/>
                                          </p:val>
                                        </p:tav>
                                      </p:tavLst>
                                    </p:anim>
                                    <p:anim calcmode="lin" valueType="num">
                                      <p:cBhvr>
                                        <p:cTn id="59" dur="1000" fill="hold"/>
                                        <p:tgtEl>
                                          <p:spTgt spid="87"/>
                                        </p:tgtEl>
                                        <p:attrNameLst>
                                          <p:attrName>ppt_h</p:attrName>
                                        </p:attrNameLst>
                                      </p:cBhvr>
                                      <p:tavLst>
                                        <p:tav tm="0">
                                          <p:val>
                                            <p:fltVal val="0"/>
                                          </p:val>
                                        </p:tav>
                                        <p:tav tm="100000">
                                          <p:val>
                                            <p:strVal val="#ppt_h"/>
                                          </p:val>
                                        </p:tav>
                                      </p:tavLst>
                                    </p:anim>
                                    <p:animEffect transition="in" filter="fade">
                                      <p:cBhvr>
                                        <p:cTn id="60" dur="1000"/>
                                        <p:tgtEl>
                                          <p:spTgt spid="87"/>
                                        </p:tgtEl>
                                      </p:cBhvr>
                                    </p:animEffect>
                                  </p:childTnLst>
                                </p:cTn>
                              </p:par>
                              <p:par>
                                <p:cTn id="61" presetID="10" presetClass="exit" presetSubtype="0" fill="hold" grpId="0" nodeType="withEffect">
                                  <p:stCondLst>
                                    <p:cond delay="0"/>
                                  </p:stCondLst>
                                  <p:childTnLst>
                                    <p:animEffect transition="out" filter="fade">
                                      <p:cBhvr>
                                        <p:cTn id="62" dur="1000"/>
                                        <p:tgtEl>
                                          <p:spTgt spid="106"/>
                                        </p:tgtEl>
                                      </p:cBhvr>
                                    </p:animEffect>
                                    <p:set>
                                      <p:cBhvr>
                                        <p:cTn id="63" dur="1" fill="hold">
                                          <p:stCondLst>
                                            <p:cond delay="999"/>
                                          </p:stCondLst>
                                        </p:cTn>
                                        <p:tgtEl>
                                          <p:spTgt spid="106"/>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75"/>
                                        </p:tgtEl>
                                        <p:attrNameLst>
                                          <p:attrName>style.visibility</p:attrName>
                                        </p:attrNameLst>
                                      </p:cBhvr>
                                      <p:to>
                                        <p:strVal val="visible"/>
                                      </p:to>
                                    </p:set>
                                    <p:animEffect transition="in" filter="wipe(left)">
                                      <p:cBhvr>
                                        <p:cTn id="68" dur="1000"/>
                                        <p:tgtEl>
                                          <p:spTgt spid="75"/>
                                        </p:tgtEl>
                                      </p:cBhvr>
                                    </p:animEffect>
                                  </p:childTnLst>
                                </p:cTn>
                              </p:par>
                            </p:childTnLst>
                          </p:cTn>
                        </p:par>
                        <p:par>
                          <p:cTn id="69" fill="hold">
                            <p:stCondLst>
                              <p:cond delay="1000"/>
                            </p:stCondLst>
                            <p:childTnLst>
                              <p:par>
                                <p:cTn id="70" presetID="6" presetClass="emph" presetSubtype="0" fill="hold" grpId="1" nodeType="afterEffect">
                                  <p:stCondLst>
                                    <p:cond delay="0"/>
                                  </p:stCondLst>
                                  <p:childTnLst>
                                    <p:animScale>
                                      <p:cBhvr>
                                        <p:cTn id="71" dur="1000" fill="hold"/>
                                        <p:tgtEl>
                                          <p:spTgt spid="75"/>
                                        </p:tgtEl>
                                      </p:cBhvr>
                                      <p:by x="120000" y="120000"/>
                                    </p:animScale>
                                  </p:childTnLst>
                                </p:cTn>
                              </p:par>
                              <p:par>
                                <p:cTn id="72" presetID="64" presetClass="path" presetSubtype="0" accel="50000" decel="50000" fill="hold" grpId="2" nodeType="withEffect">
                                  <p:stCondLst>
                                    <p:cond delay="0"/>
                                  </p:stCondLst>
                                  <p:childTnLst>
                                    <p:animMotion origin="layout" path="M 0 0 L -0.025 -0.63889 " pathEditMode="relative" rAng="0" ptsTypes="AA">
                                      <p:cBhvr>
                                        <p:cTn id="73" dur="1000" fill="hold"/>
                                        <p:tgtEl>
                                          <p:spTgt spid="75"/>
                                        </p:tgtEl>
                                        <p:attrNameLst>
                                          <p:attrName>ppt_x</p:attrName>
                                          <p:attrName>ppt_y</p:attrName>
                                        </p:attrNameLst>
                                      </p:cBhvr>
                                      <p:rCtr x="-1300" y="-31900"/>
                                    </p:animMotion>
                                  </p:childTnLst>
                                </p:cTn>
                              </p:par>
                              <p:par>
                                <p:cTn id="74" presetID="8" presetClass="emph" presetSubtype="0" fill="hold" grpId="3" nodeType="withEffect">
                                  <p:stCondLst>
                                    <p:cond delay="0"/>
                                  </p:stCondLst>
                                  <p:childTnLst>
                                    <p:animRot by="-2520000">
                                      <p:cBhvr>
                                        <p:cTn id="75" dur="1000" fill="hold"/>
                                        <p:tgtEl>
                                          <p:spTgt spid="75"/>
                                        </p:tgtEl>
                                        <p:attrNameLst>
                                          <p:attrName>r</p:attrName>
                                        </p:attrNameLst>
                                      </p:cBhvr>
                                    </p:animRo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4" nodeType="clickEffect">
                                  <p:stCondLst>
                                    <p:cond delay="0"/>
                                  </p:stCondLst>
                                  <p:childTnLst>
                                    <p:animEffect transition="out" filter="fade">
                                      <p:cBhvr>
                                        <p:cTn id="79" dur="1000"/>
                                        <p:tgtEl>
                                          <p:spTgt spid="75"/>
                                        </p:tgtEl>
                                      </p:cBhvr>
                                    </p:animEffect>
                                    <p:set>
                                      <p:cBhvr>
                                        <p:cTn id="80" dur="1" fill="hold">
                                          <p:stCondLst>
                                            <p:cond delay="999"/>
                                          </p:stCondLst>
                                        </p:cTn>
                                        <p:tgtEl>
                                          <p:spTgt spid="75"/>
                                        </p:tgtEl>
                                        <p:attrNameLst>
                                          <p:attrName>style.visibility</p:attrName>
                                        </p:attrNameLst>
                                      </p:cBhvr>
                                      <p:to>
                                        <p:strVal val="hidden"/>
                                      </p:to>
                                    </p:set>
                                  </p:childTnLst>
                                </p:cTn>
                              </p:par>
                            </p:childTnLst>
                          </p:cTn>
                        </p:par>
                        <p:par>
                          <p:cTn id="81" fill="hold">
                            <p:stCondLst>
                              <p:cond delay="1000"/>
                            </p:stCondLst>
                            <p:childTnLst>
                              <p:par>
                                <p:cTn id="82" presetID="22" presetClass="entr" presetSubtype="8" fill="hold" grpId="0" nodeType="afterEffect">
                                  <p:stCondLst>
                                    <p:cond delay="0"/>
                                  </p:stCondLst>
                                  <p:childTnLst>
                                    <p:set>
                                      <p:cBhvr>
                                        <p:cTn id="83" dur="1" fill="hold">
                                          <p:stCondLst>
                                            <p:cond delay="0"/>
                                          </p:stCondLst>
                                        </p:cTn>
                                        <p:tgtEl>
                                          <p:spTgt spid="115"/>
                                        </p:tgtEl>
                                        <p:attrNameLst>
                                          <p:attrName>style.visibility</p:attrName>
                                        </p:attrNameLst>
                                      </p:cBhvr>
                                      <p:to>
                                        <p:strVal val="visible"/>
                                      </p:to>
                                    </p:set>
                                    <p:animEffect transition="in" filter="wipe(left)">
                                      <p:cBhvr>
                                        <p:cTn id="84" dur="2000"/>
                                        <p:tgtEl>
                                          <p:spTgt spid="115"/>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wipe(left)">
                                      <p:cBhvr>
                                        <p:cTn id="89" dur="1000"/>
                                        <p:tgtEl>
                                          <p:spTgt spid="74"/>
                                        </p:tgtEl>
                                      </p:cBhvr>
                                    </p:animEffect>
                                  </p:childTnLst>
                                </p:cTn>
                              </p:par>
                            </p:childTnLst>
                          </p:cTn>
                        </p:par>
                        <p:par>
                          <p:cTn id="90" fill="hold">
                            <p:stCondLst>
                              <p:cond delay="1000"/>
                            </p:stCondLst>
                            <p:childTnLst>
                              <p:par>
                                <p:cTn id="91" presetID="6" presetClass="emph" presetSubtype="0" fill="hold" grpId="2" nodeType="afterEffect">
                                  <p:stCondLst>
                                    <p:cond delay="0"/>
                                  </p:stCondLst>
                                  <p:childTnLst>
                                    <p:animScale>
                                      <p:cBhvr>
                                        <p:cTn id="92" dur="1000" fill="hold"/>
                                        <p:tgtEl>
                                          <p:spTgt spid="74"/>
                                        </p:tgtEl>
                                      </p:cBhvr>
                                      <p:by x="170000" y="170000"/>
                                    </p:animScale>
                                  </p:childTnLst>
                                </p:cTn>
                              </p:par>
                              <p:par>
                                <p:cTn id="93" presetID="64" presetClass="path" presetSubtype="0" accel="50000" decel="50000" fill="hold" grpId="3" nodeType="withEffect">
                                  <p:stCondLst>
                                    <p:cond delay="0"/>
                                  </p:stCondLst>
                                  <p:childTnLst>
                                    <p:animMotion origin="layout" path="M 3.33333E-6 3.33333E-6 L 0.0875 -0.48889 " pathEditMode="relative" rAng="0" ptsTypes="AA">
                                      <p:cBhvr>
                                        <p:cTn id="94" dur="1000" fill="hold"/>
                                        <p:tgtEl>
                                          <p:spTgt spid="74"/>
                                        </p:tgtEl>
                                        <p:attrNameLst>
                                          <p:attrName>ppt_x</p:attrName>
                                          <p:attrName>ppt_y</p:attrName>
                                        </p:attrNameLst>
                                      </p:cBhvr>
                                      <p:rCtr x="4400" y="-24400"/>
                                    </p:animMotion>
                                  </p:childTnLst>
                                </p:cTn>
                              </p:par>
                              <p:par>
                                <p:cTn id="95" presetID="8" presetClass="emph" presetSubtype="0" fill="hold" grpId="4" nodeType="withEffect">
                                  <p:stCondLst>
                                    <p:cond delay="0"/>
                                  </p:stCondLst>
                                  <p:childTnLst>
                                    <p:animRot by="3300000">
                                      <p:cBhvr>
                                        <p:cTn id="96" dur="1000" fill="hold"/>
                                        <p:tgtEl>
                                          <p:spTgt spid="74"/>
                                        </p:tgtEl>
                                        <p:attrNameLst>
                                          <p:attrName>r</p:attrName>
                                        </p:attrNameLst>
                                      </p:cBhvr>
                                    </p:animRot>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grpId="5" nodeType="clickEffect">
                                  <p:stCondLst>
                                    <p:cond delay="0"/>
                                  </p:stCondLst>
                                  <p:childTnLst>
                                    <p:animEffect transition="out" filter="fade">
                                      <p:cBhvr>
                                        <p:cTn id="100" dur="1000"/>
                                        <p:tgtEl>
                                          <p:spTgt spid="74"/>
                                        </p:tgtEl>
                                      </p:cBhvr>
                                    </p:animEffect>
                                    <p:set>
                                      <p:cBhvr>
                                        <p:cTn id="101" dur="1" fill="hold">
                                          <p:stCondLst>
                                            <p:cond delay="999"/>
                                          </p:stCondLst>
                                        </p:cTn>
                                        <p:tgtEl>
                                          <p:spTgt spid="74"/>
                                        </p:tgtEl>
                                        <p:attrNameLst>
                                          <p:attrName>style.visibility</p:attrName>
                                        </p:attrNameLst>
                                      </p:cBhvr>
                                      <p:to>
                                        <p:strVal val="hidden"/>
                                      </p:to>
                                    </p:set>
                                  </p:childTnLst>
                                </p:cTn>
                              </p:par>
                            </p:childTnLst>
                          </p:cTn>
                        </p:par>
                        <p:par>
                          <p:cTn id="102" fill="hold">
                            <p:stCondLst>
                              <p:cond delay="1000"/>
                            </p:stCondLst>
                            <p:childTnLst>
                              <p:par>
                                <p:cTn id="103" presetID="22" presetClass="entr" presetSubtype="4" fill="hold" grpId="0" nodeType="afterEffect">
                                  <p:stCondLst>
                                    <p:cond delay="0"/>
                                  </p:stCondLst>
                                  <p:childTnLst>
                                    <p:set>
                                      <p:cBhvr>
                                        <p:cTn id="104" dur="1" fill="hold">
                                          <p:stCondLst>
                                            <p:cond delay="0"/>
                                          </p:stCondLst>
                                        </p:cTn>
                                        <p:tgtEl>
                                          <p:spTgt spid="116"/>
                                        </p:tgtEl>
                                        <p:attrNameLst>
                                          <p:attrName>style.visibility</p:attrName>
                                        </p:attrNameLst>
                                      </p:cBhvr>
                                      <p:to>
                                        <p:strVal val="visible"/>
                                      </p:to>
                                    </p:set>
                                    <p:animEffect transition="in" filter="wipe(down)">
                                      <p:cBhvr>
                                        <p:cTn id="105" dur="2000"/>
                                        <p:tgtEl>
                                          <p:spTgt spid="116"/>
                                        </p:tgtEl>
                                      </p:cBhvr>
                                    </p:animEffect>
                                  </p:childTnLst>
                                </p:cTn>
                              </p:par>
                            </p:childTnLst>
                          </p:cTn>
                        </p:par>
                      </p:childTnLst>
                    </p:cTn>
                  </p:par>
                  <p:par>
                    <p:cTn id="106" fill="hold">
                      <p:stCondLst>
                        <p:cond delay="indefinite"/>
                      </p:stCondLst>
                      <p:childTnLst>
                        <p:par>
                          <p:cTn id="107" fill="hold">
                            <p:stCondLst>
                              <p:cond delay="0"/>
                            </p:stCondLst>
                            <p:childTnLst>
                              <p:par>
                                <p:cTn id="108" presetID="53" presetClass="entr" presetSubtype="0" fill="hold" grpId="0" nodeType="clickEffect">
                                  <p:stCondLst>
                                    <p:cond delay="0"/>
                                  </p:stCondLst>
                                  <p:childTnLst>
                                    <p:set>
                                      <p:cBhvr>
                                        <p:cTn id="109" dur="1" fill="hold">
                                          <p:stCondLst>
                                            <p:cond delay="0"/>
                                          </p:stCondLst>
                                        </p:cTn>
                                        <p:tgtEl>
                                          <p:spTgt spid="86"/>
                                        </p:tgtEl>
                                        <p:attrNameLst>
                                          <p:attrName>style.visibility</p:attrName>
                                        </p:attrNameLst>
                                      </p:cBhvr>
                                      <p:to>
                                        <p:strVal val="visible"/>
                                      </p:to>
                                    </p:set>
                                    <p:anim calcmode="lin" valueType="num">
                                      <p:cBhvr>
                                        <p:cTn id="110" dur="1000" fill="hold"/>
                                        <p:tgtEl>
                                          <p:spTgt spid="86"/>
                                        </p:tgtEl>
                                        <p:attrNameLst>
                                          <p:attrName>ppt_w</p:attrName>
                                        </p:attrNameLst>
                                      </p:cBhvr>
                                      <p:tavLst>
                                        <p:tav tm="0">
                                          <p:val>
                                            <p:fltVal val="0"/>
                                          </p:val>
                                        </p:tav>
                                        <p:tav tm="100000">
                                          <p:val>
                                            <p:strVal val="#ppt_w"/>
                                          </p:val>
                                        </p:tav>
                                      </p:tavLst>
                                    </p:anim>
                                    <p:anim calcmode="lin" valueType="num">
                                      <p:cBhvr>
                                        <p:cTn id="111" dur="1000" fill="hold"/>
                                        <p:tgtEl>
                                          <p:spTgt spid="86"/>
                                        </p:tgtEl>
                                        <p:attrNameLst>
                                          <p:attrName>ppt_h</p:attrName>
                                        </p:attrNameLst>
                                      </p:cBhvr>
                                      <p:tavLst>
                                        <p:tav tm="0">
                                          <p:val>
                                            <p:fltVal val="0"/>
                                          </p:val>
                                        </p:tav>
                                        <p:tav tm="100000">
                                          <p:val>
                                            <p:strVal val="#ppt_h"/>
                                          </p:val>
                                        </p:tav>
                                      </p:tavLst>
                                    </p:anim>
                                    <p:animEffect transition="in" filter="fade">
                                      <p:cBhvr>
                                        <p:cTn id="112" dur="1000"/>
                                        <p:tgtEl>
                                          <p:spTgt spid="8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xit" presetSubtype="0" fill="hold" grpId="1" nodeType="clickEffect">
                                  <p:stCondLst>
                                    <p:cond delay="0"/>
                                  </p:stCondLst>
                                  <p:childTnLst>
                                    <p:animEffect transition="out" filter="fade">
                                      <p:cBhvr>
                                        <p:cTn id="116" dur="1000"/>
                                        <p:tgtEl>
                                          <p:spTgt spid="86"/>
                                        </p:tgtEl>
                                      </p:cBhvr>
                                    </p:animEffect>
                                    <p:set>
                                      <p:cBhvr>
                                        <p:cTn id="117" dur="1" fill="hold">
                                          <p:stCondLst>
                                            <p:cond delay="999"/>
                                          </p:stCondLst>
                                        </p:cTn>
                                        <p:tgtEl>
                                          <p:spTgt spid="86"/>
                                        </p:tgtEl>
                                        <p:attrNameLst>
                                          <p:attrName>style.visibility</p:attrName>
                                        </p:attrNameLst>
                                      </p:cBhvr>
                                      <p:to>
                                        <p:strVal val="hidden"/>
                                      </p:to>
                                    </p:set>
                                  </p:childTnLst>
                                </p:cTn>
                              </p:par>
                            </p:childTnLst>
                          </p:cTn>
                        </p:par>
                        <p:par>
                          <p:cTn id="118" fill="hold">
                            <p:stCondLst>
                              <p:cond delay="1000"/>
                            </p:stCondLst>
                            <p:childTnLst>
                              <p:par>
                                <p:cTn id="119" presetID="10" presetClass="exit" presetSubtype="0" fill="hold" grpId="0" nodeType="afterEffect">
                                  <p:stCondLst>
                                    <p:cond delay="0"/>
                                  </p:stCondLst>
                                  <p:childTnLst>
                                    <p:animEffect transition="out" filter="fade">
                                      <p:cBhvr>
                                        <p:cTn id="120" dur="1000"/>
                                        <p:tgtEl>
                                          <p:spTgt spid="56"/>
                                        </p:tgtEl>
                                      </p:cBhvr>
                                    </p:animEffect>
                                    <p:set>
                                      <p:cBhvr>
                                        <p:cTn id="121" dur="1" fill="hold">
                                          <p:stCondLst>
                                            <p:cond delay="999"/>
                                          </p:stCondLst>
                                        </p:cTn>
                                        <p:tgtEl>
                                          <p:spTgt spid="56"/>
                                        </p:tgtEl>
                                        <p:attrNameLst>
                                          <p:attrName>style.visibility</p:attrName>
                                        </p:attrNameLst>
                                      </p:cBhvr>
                                      <p:to>
                                        <p:strVal val="hidden"/>
                                      </p:to>
                                    </p:set>
                                  </p:childTnLst>
                                </p:cTn>
                              </p:par>
                              <p:par>
                                <p:cTn id="122" presetID="49" presetClass="entr" presetSubtype="0" decel="100000" fill="hold" grpId="0" nodeType="withEffect">
                                  <p:stCondLst>
                                    <p:cond delay="0"/>
                                  </p:stCondLst>
                                  <p:childTnLst>
                                    <p:set>
                                      <p:cBhvr>
                                        <p:cTn id="123" dur="1" fill="hold">
                                          <p:stCondLst>
                                            <p:cond delay="0"/>
                                          </p:stCondLst>
                                        </p:cTn>
                                        <p:tgtEl>
                                          <p:spTgt spid="88"/>
                                        </p:tgtEl>
                                        <p:attrNameLst>
                                          <p:attrName>style.visibility</p:attrName>
                                        </p:attrNameLst>
                                      </p:cBhvr>
                                      <p:to>
                                        <p:strVal val="visible"/>
                                      </p:to>
                                    </p:set>
                                    <p:anim calcmode="lin" valueType="num">
                                      <p:cBhvr>
                                        <p:cTn id="124" dur="1000" fill="hold"/>
                                        <p:tgtEl>
                                          <p:spTgt spid="88"/>
                                        </p:tgtEl>
                                        <p:attrNameLst>
                                          <p:attrName>ppt_w</p:attrName>
                                        </p:attrNameLst>
                                      </p:cBhvr>
                                      <p:tavLst>
                                        <p:tav tm="0">
                                          <p:val>
                                            <p:fltVal val="0"/>
                                          </p:val>
                                        </p:tav>
                                        <p:tav tm="100000">
                                          <p:val>
                                            <p:strVal val="#ppt_w"/>
                                          </p:val>
                                        </p:tav>
                                      </p:tavLst>
                                    </p:anim>
                                    <p:anim calcmode="lin" valueType="num">
                                      <p:cBhvr>
                                        <p:cTn id="125" dur="1000" fill="hold"/>
                                        <p:tgtEl>
                                          <p:spTgt spid="88"/>
                                        </p:tgtEl>
                                        <p:attrNameLst>
                                          <p:attrName>ppt_h</p:attrName>
                                        </p:attrNameLst>
                                      </p:cBhvr>
                                      <p:tavLst>
                                        <p:tav tm="0">
                                          <p:val>
                                            <p:fltVal val="0"/>
                                          </p:val>
                                        </p:tav>
                                        <p:tav tm="100000">
                                          <p:val>
                                            <p:strVal val="#ppt_h"/>
                                          </p:val>
                                        </p:tav>
                                      </p:tavLst>
                                    </p:anim>
                                    <p:anim calcmode="lin" valueType="num">
                                      <p:cBhvr>
                                        <p:cTn id="126" dur="1000" fill="hold"/>
                                        <p:tgtEl>
                                          <p:spTgt spid="88"/>
                                        </p:tgtEl>
                                        <p:attrNameLst>
                                          <p:attrName>style.rotation</p:attrName>
                                        </p:attrNameLst>
                                      </p:cBhvr>
                                      <p:tavLst>
                                        <p:tav tm="0">
                                          <p:val>
                                            <p:fltVal val="360"/>
                                          </p:val>
                                        </p:tav>
                                        <p:tav tm="100000">
                                          <p:val>
                                            <p:fltVal val="0"/>
                                          </p:val>
                                        </p:tav>
                                      </p:tavLst>
                                    </p:anim>
                                    <p:animEffect transition="in" filter="fade">
                                      <p:cBhvr>
                                        <p:cTn id="127" dur="1000"/>
                                        <p:tgtEl>
                                          <p:spTgt spid="88"/>
                                        </p:tgtEl>
                                      </p:cBhvr>
                                    </p:animEffect>
                                  </p:childTnLst>
                                </p:cTn>
                              </p:par>
                            </p:childTnLst>
                          </p:cTn>
                        </p:par>
                        <p:par>
                          <p:cTn id="128" fill="hold">
                            <p:stCondLst>
                              <p:cond delay="2000"/>
                            </p:stCondLst>
                            <p:childTnLst>
                              <p:par>
                                <p:cTn id="129" presetID="10" presetClass="exit" presetSubtype="0" fill="hold" grpId="1" nodeType="afterEffect">
                                  <p:stCondLst>
                                    <p:cond delay="0"/>
                                  </p:stCondLst>
                                  <p:childTnLst>
                                    <p:animEffect transition="out" filter="fade">
                                      <p:cBhvr>
                                        <p:cTn id="130" dur="1000"/>
                                        <p:tgtEl>
                                          <p:spTgt spid="88"/>
                                        </p:tgtEl>
                                      </p:cBhvr>
                                    </p:animEffect>
                                    <p:set>
                                      <p:cBhvr>
                                        <p:cTn id="131" dur="1" fill="hold">
                                          <p:stCondLst>
                                            <p:cond delay="999"/>
                                          </p:stCondLst>
                                        </p:cTn>
                                        <p:tgtEl>
                                          <p:spTgt spid="88"/>
                                        </p:tgtEl>
                                        <p:attrNameLst>
                                          <p:attrName>style.visibility</p:attrName>
                                        </p:attrNameLst>
                                      </p:cBhvr>
                                      <p:to>
                                        <p:strVal val="hidden"/>
                                      </p:to>
                                    </p:set>
                                  </p:childTnLst>
                                </p:cTn>
                              </p:par>
                              <p:par>
                                <p:cTn id="132" presetID="49" presetClass="entr" presetSubtype="0" decel="100000" fill="hold" grpId="0" nodeType="withEffect">
                                  <p:stCondLst>
                                    <p:cond delay="0"/>
                                  </p:stCondLst>
                                  <p:childTnLst>
                                    <p:set>
                                      <p:cBhvr>
                                        <p:cTn id="133" dur="1" fill="hold">
                                          <p:stCondLst>
                                            <p:cond delay="0"/>
                                          </p:stCondLst>
                                        </p:cTn>
                                        <p:tgtEl>
                                          <p:spTgt spid="89"/>
                                        </p:tgtEl>
                                        <p:attrNameLst>
                                          <p:attrName>style.visibility</p:attrName>
                                        </p:attrNameLst>
                                      </p:cBhvr>
                                      <p:to>
                                        <p:strVal val="visible"/>
                                      </p:to>
                                    </p:set>
                                    <p:anim calcmode="lin" valueType="num">
                                      <p:cBhvr>
                                        <p:cTn id="134" dur="1000" fill="hold"/>
                                        <p:tgtEl>
                                          <p:spTgt spid="89"/>
                                        </p:tgtEl>
                                        <p:attrNameLst>
                                          <p:attrName>ppt_w</p:attrName>
                                        </p:attrNameLst>
                                      </p:cBhvr>
                                      <p:tavLst>
                                        <p:tav tm="0">
                                          <p:val>
                                            <p:fltVal val="0"/>
                                          </p:val>
                                        </p:tav>
                                        <p:tav tm="100000">
                                          <p:val>
                                            <p:strVal val="#ppt_w"/>
                                          </p:val>
                                        </p:tav>
                                      </p:tavLst>
                                    </p:anim>
                                    <p:anim calcmode="lin" valueType="num">
                                      <p:cBhvr>
                                        <p:cTn id="135" dur="1000" fill="hold"/>
                                        <p:tgtEl>
                                          <p:spTgt spid="89"/>
                                        </p:tgtEl>
                                        <p:attrNameLst>
                                          <p:attrName>ppt_h</p:attrName>
                                        </p:attrNameLst>
                                      </p:cBhvr>
                                      <p:tavLst>
                                        <p:tav tm="0">
                                          <p:val>
                                            <p:fltVal val="0"/>
                                          </p:val>
                                        </p:tav>
                                        <p:tav tm="100000">
                                          <p:val>
                                            <p:strVal val="#ppt_h"/>
                                          </p:val>
                                        </p:tav>
                                      </p:tavLst>
                                    </p:anim>
                                    <p:anim calcmode="lin" valueType="num">
                                      <p:cBhvr>
                                        <p:cTn id="136" dur="1000" fill="hold"/>
                                        <p:tgtEl>
                                          <p:spTgt spid="89"/>
                                        </p:tgtEl>
                                        <p:attrNameLst>
                                          <p:attrName>style.rotation</p:attrName>
                                        </p:attrNameLst>
                                      </p:cBhvr>
                                      <p:tavLst>
                                        <p:tav tm="0">
                                          <p:val>
                                            <p:fltVal val="360"/>
                                          </p:val>
                                        </p:tav>
                                        <p:tav tm="100000">
                                          <p:val>
                                            <p:fltVal val="0"/>
                                          </p:val>
                                        </p:tav>
                                      </p:tavLst>
                                    </p:anim>
                                    <p:animEffect transition="in" filter="fade">
                                      <p:cBhvr>
                                        <p:cTn id="137" dur="1000"/>
                                        <p:tgtEl>
                                          <p:spTgt spid="89"/>
                                        </p:tgtEl>
                                      </p:cBhvr>
                                    </p:animEffect>
                                  </p:childTnLst>
                                </p:cTn>
                              </p:par>
                            </p:childTnLst>
                          </p:cTn>
                        </p:par>
                        <p:par>
                          <p:cTn id="138" fill="hold">
                            <p:stCondLst>
                              <p:cond delay="3000"/>
                            </p:stCondLst>
                            <p:childTnLst>
                              <p:par>
                                <p:cTn id="139" presetID="10" presetClass="exit" presetSubtype="0" fill="hold" grpId="1" nodeType="afterEffect">
                                  <p:stCondLst>
                                    <p:cond delay="0"/>
                                  </p:stCondLst>
                                  <p:childTnLst>
                                    <p:animEffect transition="out" filter="fade">
                                      <p:cBhvr>
                                        <p:cTn id="140" dur="1000"/>
                                        <p:tgtEl>
                                          <p:spTgt spid="89"/>
                                        </p:tgtEl>
                                      </p:cBhvr>
                                    </p:animEffect>
                                    <p:set>
                                      <p:cBhvr>
                                        <p:cTn id="141" dur="1" fill="hold">
                                          <p:stCondLst>
                                            <p:cond delay="999"/>
                                          </p:stCondLst>
                                        </p:cTn>
                                        <p:tgtEl>
                                          <p:spTgt spid="89"/>
                                        </p:tgtEl>
                                        <p:attrNameLst>
                                          <p:attrName>style.visibility</p:attrName>
                                        </p:attrNameLst>
                                      </p:cBhvr>
                                      <p:to>
                                        <p:strVal val="hidden"/>
                                      </p:to>
                                    </p:set>
                                  </p:childTnLst>
                                </p:cTn>
                              </p:par>
                              <p:par>
                                <p:cTn id="142" presetID="49" presetClass="entr" presetSubtype="0" decel="100000" fill="hold" grpId="0" nodeType="withEffect">
                                  <p:stCondLst>
                                    <p:cond delay="0"/>
                                  </p:stCondLst>
                                  <p:childTnLst>
                                    <p:set>
                                      <p:cBhvr>
                                        <p:cTn id="143" dur="1" fill="hold">
                                          <p:stCondLst>
                                            <p:cond delay="0"/>
                                          </p:stCondLst>
                                        </p:cTn>
                                        <p:tgtEl>
                                          <p:spTgt spid="90"/>
                                        </p:tgtEl>
                                        <p:attrNameLst>
                                          <p:attrName>style.visibility</p:attrName>
                                        </p:attrNameLst>
                                      </p:cBhvr>
                                      <p:to>
                                        <p:strVal val="visible"/>
                                      </p:to>
                                    </p:set>
                                    <p:anim calcmode="lin" valueType="num">
                                      <p:cBhvr>
                                        <p:cTn id="144" dur="1000" fill="hold"/>
                                        <p:tgtEl>
                                          <p:spTgt spid="90"/>
                                        </p:tgtEl>
                                        <p:attrNameLst>
                                          <p:attrName>ppt_w</p:attrName>
                                        </p:attrNameLst>
                                      </p:cBhvr>
                                      <p:tavLst>
                                        <p:tav tm="0">
                                          <p:val>
                                            <p:fltVal val="0"/>
                                          </p:val>
                                        </p:tav>
                                        <p:tav tm="100000">
                                          <p:val>
                                            <p:strVal val="#ppt_w"/>
                                          </p:val>
                                        </p:tav>
                                      </p:tavLst>
                                    </p:anim>
                                    <p:anim calcmode="lin" valueType="num">
                                      <p:cBhvr>
                                        <p:cTn id="145" dur="1000" fill="hold"/>
                                        <p:tgtEl>
                                          <p:spTgt spid="90"/>
                                        </p:tgtEl>
                                        <p:attrNameLst>
                                          <p:attrName>ppt_h</p:attrName>
                                        </p:attrNameLst>
                                      </p:cBhvr>
                                      <p:tavLst>
                                        <p:tav tm="0">
                                          <p:val>
                                            <p:fltVal val="0"/>
                                          </p:val>
                                        </p:tav>
                                        <p:tav tm="100000">
                                          <p:val>
                                            <p:strVal val="#ppt_h"/>
                                          </p:val>
                                        </p:tav>
                                      </p:tavLst>
                                    </p:anim>
                                    <p:anim calcmode="lin" valueType="num">
                                      <p:cBhvr>
                                        <p:cTn id="146" dur="1000" fill="hold"/>
                                        <p:tgtEl>
                                          <p:spTgt spid="90"/>
                                        </p:tgtEl>
                                        <p:attrNameLst>
                                          <p:attrName>style.rotation</p:attrName>
                                        </p:attrNameLst>
                                      </p:cBhvr>
                                      <p:tavLst>
                                        <p:tav tm="0">
                                          <p:val>
                                            <p:fltVal val="360"/>
                                          </p:val>
                                        </p:tav>
                                        <p:tav tm="100000">
                                          <p:val>
                                            <p:fltVal val="0"/>
                                          </p:val>
                                        </p:tav>
                                      </p:tavLst>
                                    </p:anim>
                                    <p:animEffect transition="in" filter="fade">
                                      <p:cBhvr>
                                        <p:cTn id="147" dur="1000"/>
                                        <p:tgtEl>
                                          <p:spTgt spid="90"/>
                                        </p:tgtEl>
                                      </p:cBhvr>
                                    </p:animEffect>
                                  </p:childTnLst>
                                </p:cTn>
                              </p:par>
                            </p:childTnLst>
                          </p:cTn>
                        </p:par>
                        <p:par>
                          <p:cTn id="148" fill="hold">
                            <p:stCondLst>
                              <p:cond delay="4000"/>
                            </p:stCondLst>
                            <p:childTnLst>
                              <p:par>
                                <p:cTn id="149" presetID="10" presetClass="exit" presetSubtype="0" fill="hold" grpId="1" nodeType="afterEffect">
                                  <p:stCondLst>
                                    <p:cond delay="0"/>
                                  </p:stCondLst>
                                  <p:childTnLst>
                                    <p:animEffect transition="out" filter="fade">
                                      <p:cBhvr>
                                        <p:cTn id="150" dur="1000"/>
                                        <p:tgtEl>
                                          <p:spTgt spid="90"/>
                                        </p:tgtEl>
                                      </p:cBhvr>
                                    </p:animEffect>
                                    <p:set>
                                      <p:cBhvr>
                                        <p:cTn id="151" dur="1" fill="hold">
                                          <p:stCondLst>
                                            <p:cond delay="999"/>
                                          </p:stCondLst>
                                        </p:cTn>
                                        <p:tgtEl>
                                          <p:spTgt spid="90"/>
                                        </p:tgtEl>
                                        <p:attrNameLst>
                                          <p:attrName>style.visibility</p:attrName>
                                        </p:attrNameLst>
                                      </p:cBhvr>
                                      <p:to>
                                        <p:strVal val="hidden"/>
                                      </p:to>
                                    </p:set>
                                  </p:childTnLst>
                                </p:cTn>
                              </p:par>
                              <p:par>
                                <p:cTn id="152" presetID="49" presetClass="entr" presetSubtype="0" decel="100000"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p:cTn id="154" dur="1000" fill="hold"/>
                                        <p:tgtEl>
                                          <p:spTgt spid="91"/>
                                        </p:tgtEl>
                                        <p:attrNameLst>
                                          <p:attrName>ppt_w</p:attrName>
                                        </p:attrNameLst>
                                      </p:cBhvr>
                                      <p:tavLst>
                                        <p:tav tm="0">
                                          <p:val>
                                            <p:fltVal val="0"/>
                                          </p:val>
                                        </p:tav>
                                        <p:tav tm="100000">
                                          <p:val>
                                            <p:strVal val="#ppt_w"/>
                                          </p:val>
                                        </p:tav>
                                      </p:tavLst>
                                    </p:anim>
                                    <p:anim calcmode="lin" valueType="num">
                                      <p:cBhvr>
                                        <p:cTn id="155" dur="1000" fill="hold"/>
                                        <p:tgtEl>
                                          <p:spTgt spid="91"/>
                                        </p:tgtEl>
                                        <p:attrNameLst>
                                          <p:attrName>ppt_h</p:attrName>
                                        </p:attrNameLst>
                                      </p:cBhvr>
                                      <p:tavLst>
                                        <p:tav tm="0">
                                          <p:val>
                                            <p:fltVal val="0"/>
                                          </p:val>
                                        </p:tav>
                                        <p:tav tm="100000">
                                          <p:val>
                                            <p:strVal val="#ppt_h"/>
                                          </p:val>
                                        </p:tav>
                                      </p:tavLst>
                                    </p:anim>
                                    <p:anim calcmode="lin" valueType="num">
                                      <p:cBhvr>
                                        <p:cTn id="156" dur="1000" fill="hold"/>
                                        <p:tgtEl>
                                          <p:spTgt spid="91"/>
                                        </p:tgtEl>
                                        <p:attrNameLst>
                                          <p:attrName>style.rotation</p:attrName>
                                        </p:attrNameLst>
                                      </p:cBhvr>
                                      <p:tavLst>
                                        <p:tav tm="0">
                                          <p:val>
                                            <p:fltVal val="360"/>
                                          </p:val>
                                        </p:tav>
                                        <p:tav tm="100000">
                                          <p:val>
                                            <p:fltVal val="0"/>
                                          </p:val>
                                        </p:tav>
                                      </p:tavLst>
                                    </p:anim>
                                    <p:animEffect transition="in" filter="fade">
                                      <p:cBhvr>
                                        <p:cTn id="157" dur="1000"/>
                                        <p:tgtEl>
                                          <p:spTgt spid="91"/>
                                        </p:tgtEl>
                                      </p:cBhvr>
                                    </p:animEffect>
                                  </p:childTnLst>
                                </p:cTn>
                              </p:par>
                            </p:childTnLst>
                          </p:cTn>
                        </p:par>
                        <p:par>
                          <p:cTn id="158" fill="hold">
                            <p:stCondLst>
                              <p:cond delay="5000"/>
                            </p:stCondLst>
                            <p:childTnLst>
                              <p:par>
                                <p:cTn id="159" presetID="53" presetClass="entr" presetSubtype="0" fill="hold" grpId="1" nodeType="afterEffect">
                                  <p:stCondLst>
                                    <p:cond delay="0"/>
                                  </p:stCondLst>
                                  <p:childTnLst>
                                    <p:set>
                                      <p:cBhvr>
                                        <p:cTn id="160" dur="1" fill="hold">
                                          <p:stCondLst>
                                            <p:cond delay="0"/>
                                          </p:stCondLst>
                                        </p:cTn>
                                        <p:tgtEl>
                                          <p:spTgt spid="76"/>
                                        </p:tgtEl>
                                        <p:attrNameLst>
                                          <p:attrName>style.visibility</p:attrName>
                                        </p:attrNameLst>
                                      </p:cBhvr>
                                      <p:to>
                                        <p:strVal val="visible"/>
                                      </p:to>
                                    </p:set>
                                    <p:anim calcmode="lin" valueType="num">
                                      <p:cBhvr>
                                        <p:cTn id="161" dur="1000" fill="hold"/>
                                        <p:tgtEl>
                                          <p:spTgt spid="76"/>
                                        </p:tgtEl>
                                        <p:attrNameLst>
                                          <p:attrName>ppt_w</p:attrName>
                                        </p:attrNameLst>
                                      </p:cBhvr>
                                      <p:tavLst>
                                        <p:tav tm="0">
                                          <p:val>
                                            <p:fltVal val="0"/>
                                          </p:val>
                                        </p:tav>
                                        <p:tav tm="100000">
                                          <p:val>
                                            <p:strVal val="#ppt_w"/>
                                          </p:val>
                                        </p:tav>
                                      </p:tavLst>
                                    </p:anim>
                                    <p:anim calcmode="lin" valueType="num">
                                      <p:cBhvr>
                                        <p:cTn id="162" dur="1000" fill="hold"/>
                                        <p:tgtEl>
                                          <p:spTgt spid="76"/>
                                        </p:tgtEl>
                                        <p:attrNameLst>
                                          <p:attrName>ppt_h</p:attrName>
                                        </p:attrNameLst>
                                      </p:cBhvr>
                                      <p:tavLst>
                                        <p:tav tm="0">
                                          <p:val>
                                            <p:fltVal val="0"/>
                                          </p:val>
                                        </p:tav>
                                        <p:tav tm="100000">
                                          <p:val>
                                            <p:strVal val="#ppt_h"/>
                                          </p:val>
                                        </p:tav>
                                      </p:tavLst>
                                    </p:anim>
                                    <p:animEffect transition="in" filter="fade">
                                      <p:cBhvr>
                                        <p:cTn id="163" dur="1000"/>
                                        <p:tgtEl>
                                          <p:spTgt spid="76"/>
                                        </p:tgtEl>
                                      </p:cBhvr>
                                    </p:animEffect>
                                  </p:childTnLst>
                                </p:cTn>
                              </p:par>
                              <p:par>
                                <p:cTn id="164" presetID="49" presetClass="entr" presetSubtype="0" decel="100000" fill="hold" grpId="0" nodeType="withEffect">
                                  <p:stCondLst>
                                    <p:cond delay="0"/>
                                  </p:stCondLst>
                                  <p:childTnLst>
                                    <p:set>
                                      <p:cBhvr>
                                        <p:cTn id="165" dur="1" fill="hold">
                                          <p:stCondLst>
                                            <p:cond delay="0"/>
                                          </p:stCondLst>
                                        </p:cTn>
                                        <p:tgtEl>
                                          <p:spTgt spid="77"/>
                                        </p:tgtEl>
                                        <p:attrNameLst>
                                          <p:attrName>style.visibility</p:attrName>
                                        </p:attrNameLst>
                                      </p:cBhvr>
                                      <p:to>
                                        <p:strVal val="visible"/>
                                      </p:to>
                                    </p:set>
                                    <p:anim calcmode="lin" valueType="num">
                                      <p:cBhvr>
                                        <p:cTn id="166" dur="1000" fill="hold"/>
                                        <p:tgtEl>
                                          <p:spTgt spid="77"/>
                                        </p:tgtEl>
                                        <p:attrNameLst>
                                          <p:attrName>ppt_w</p:attrName>
                                        </p:attrNameLst>
                                      </p:cBhvr>
                                      <p:tavLst>
                                        <p:tav tm="0">
                                          <p:val>
                                            <p:fltVal val="0"/>
                                          </p:val>
                                        </p:tav>
                                        <p:tav tm="100000">
                                          <p:val>
                                            <p:strVal val="#ppt_w"/>
                                          </p:val>
                                        </p:tav>
                                      </p:tavLst>
                                    </p:anim>
                                    <p:anim calcmode="lin" valueType="num">
                                      <p:cBhvr>
                                        <p:cTn id="167" dur="1000" fill="hold"/>
                                        <p:tgtEl>
                                          <p:spTgt spid="77"/>
                                        </p:tgtEl>
                                        <p:attrNameLst>
                                          <p:attrName>ppt_h</p:attrName>
                                        </p:attrNameLst>
                                      </p:cBhvr>
                                      <p:tavLst>
                                        <p:tav tm="0">
                                          <p:val>
                                            <p:fltVal val="0"/>
                                          </p:val>
                                        </p:tav>
                                        <p:tav tm="100000">
                                          <p:val>
                                            <p:strVal val="#ppt_h"/>
                                          </p:val>
                                        </p:tav>
                                      </p:tavLst>
                                    </p:anim>
                                    <p:anim calcmode="lin" valueType="num">
                                      <p:cBhvr>
                                        <p:cTn id="168" dur="1000" fill="hold"/>
                                        <p:tgtEl>
                                          <p:spTgt spid="77"/>
                                        </p:tgtEl>
                                        <p:attrNameLst>
                                          <p:attrName>style.rotation</p:attrName>
                                        </p:attrNameLst>
                                      </p:cBhvr>
                                      <p:tavLst>
                                        <p:tav tm="0">
                                          <p:val>
                                            <p:fltVal val="360"/>
                                          </p:val>
                                        </p:tav>
                                        <p:tav tm="100000">
                                          <p:val>
                                            <p:fltVal val="0"/>
                                          </p:val>
                                        </p:tav>
                                      </p:tavLst>
                                    </p:anim>
                                    <p:animEffect transition="in" filter="fade">
                                      <p:cBhvr>
                                        <p:cTn id="169" dur="1000"/>
                                        <p:tgtEl>
                                          <p:spTgt spid="77"/>
                                        </p:tgtEl>
                                      </p:cBhvr>
                                    </p:animEffect>
                                  </p:childTnLst>
                                </p:cTn>
                              </p:par>
                            </p:childTnLst>
                          </p:cTn>
                        </p:par>
                      </p:childTnLst>
                    </p:cTn>
                  </p:par>
                  <p:par>
                    <p:cTn id="170" fill="hold">
                      <p:stCondLst>
                        <p:cond delay="indefinite"/>
                      </p:stCondLst>
                      <p:childTnLst>
                        <p:par>
                          <p:cTn id="171" fill="hold">
                            <p:stCondLst>
                              <p:cond delay="0"/>
                            </p:stCondLst>
                            <p:childTnLst>
                              <p:par>
                                <p:cTn id="172" presetID="53" presetClass="entr" presetSubtype="0" fill="hold" grpId="1" nodeType="clickEffect">
                                  <p:stCondLst>
                                    <p:cond delay="0"/>
                                  </p:stCondLst>
                                  <p:childTnLst>
                                    <p:set>
                                      <p:cBhvr>
                                        <p:cTn id="173" dur="1" fill="hold">
                                          <p:stCondLst>
                                            <p:cond delay="0"/>
                                          </p:stCondLst>
                                        </p:cTn>
                                        <p:tgtEl>
                                          <p:spTgt spid="78"/>
                                        </p:tgtEl>
                                        <p:attrNameLst>
                                          <p:attrName>style.visibility</p:attrName>
                                        </p:attrNameLst>
                                      </p:cBhvr>
                                      <p:to>
                                        <p:strVal val="visible"/>
                                      </p:to>
                                    </p:set>
                                    <p:anim calcmode="lin" valueType="num">
                                      <p:cBhvr>
                                        <p:cTn id="174" dur="1000" fill="hold"/>
                                        <p:tgtEl>
                                          <p:spTgt spid="78"/>
                                        </p:tgtEl>
                                        <p:attrNameLst>
                                          <p:attrName>ppt_w</p:attrName>
                                        </p:attrNameLst>
                                      </p:cBhvr>
                                      <p:tavLst>
                                        <p:tav tm="0">
                                          <p:val>
                                            <p:fltVal val="0"/>
                                          </p:val>
                                        </p:tav>
                                        <p:tav tm="100000">
                                          <p:val>
                                            <p:strVal val="#ppt_w"/>
                                          </p:val>
                                        </p:tav>
                                      </p:tavLst>
                                    </p:anim>
                                    <p:anim calcmode="lin" valueType="num">
                                      <p:cBhvr>
                                        <p:cTn id="175" dur="1000" fill="hold"/>
                                        <p:tgtEl>
                                          <p:spTgt spid="78"/>
                                        </p:tgtEl>
                                        <p:attrNameLst>
                                          <p:attrName>ppt_h</p:attrName>
                                        </p:attrNameLst>
                                      </p:cBhvr>
                                      <p:tavLst>
                                        <p:tav tm="0">
                                          <p:val>
                                            <p:fltVal val="0"/>
                                          </p:val>
                                        </p:tav>
                                        <p:tav tm="100000">
                                          <p:val>
                                            <p:strVal val="#ppt_h"/>
                                          </p:val>
                                        </p:tav>
                                      </p:tavLst>
                                    </p:anim>
                                    <p:animEffect transition="in" filter="fade">
                                      <p:cBhvr>
                                        <p:cTn id="176" dur="1000"/>
                                        <p:tgtEl>
                                          <p:spTgt spid="78"/>
                                        </p:tgtEl>
                                      </p:cBhvr>
                                    </p:animEffect>
                                  </p:childTnLst>
                                </p:cTn>
                              </p:par>
                              <p:par>
                                <p:cTn id="177" presetID="49" presetClass="entr" presetSubtype="0" decel="100000" fill="hold" grpId="0" nodeType="withEffect">
                                  <p:stCondLst>
                                    <p:cond delay="0"/>
                                  </p:stCondLst>
                                  <p:childTnLst>
                                    <p:set>
                                      <p:cBhvr>
                                        <p:cTn id="178" dur="1" fill="hold">
                                          <p:stCondLst>
                                            <p:cond delay="0"/>
                                          </p:stCondLst>
                                        </p:cTn>
                                        <p:tgtEl>
                                          <p:spTgt spid="79"/>
                                        </p:tgtEl>
                                        <p:attrNameLst>
                                          <p:attrName>style.visibility</p:attrName>
                                        </p:attrNameLst>
                                      </p:cBhvr>
                                      <p:to>
                                        <p:strVal val="visible"/>
                                      </p:to>
                                    </p:set>
                                    <p:anim calcmode="lin" valueType="num">
                                      <p:cBhvr>
                                        <p:cTn id="179" dur="1000" fill="hold"/>
                                        <p:tgtEl>
                                          <p:spTgt spid="79"/>
                                        </p:tgtEl>
                                        <p:attrNameLst>
                                          <p:attrName>ppt_w</p:attrName>
                                        </p:attrNameLst>
                                      </p:cBhvr>
                                      <p:tavLst>
                                        <p:tav tm="0">
                                          <p:val>
                                            <p:fltVal val="0"/>
                                          </p:val>
                                        </p:tav>
                                        <p:tav tm="100000">
                                          <p:val>
                                            <p:strVal val="#ppt_w"/>
                                          </p:val>
                                        </p:tav>
                                      </p:tavLst>
                                    </p:anim>
                                    <p:anim calcmode="lin" valueType="num">
                                      <p:cBhvr>
                                        <p:cTn id="180" dur="1000" fill="hold"/>
                                        <p:tgtEl>
                                          <p:spTgt spid="79"/>
                                        </p:tgtEl>
                                        <p:attrNameLst>
                                          <p:attrName>ppt_h</p:attrName>
                                        </p:attrNameLst>
                                      </p:cBhvr>
                                      <p:tavLst>
                                        <p:tav tm="0">
                                          <p:val>
                                            <p:fltVal val="0"/>
                                          </p:val>
                                        </p:tav>
                                        <p:tav tm="100000">
                                          <p:val>
                                            <p:strVal val="#ppt_h"/>
                                          </p:val>
                                        </p:tav>
                                      </p:tavLst>
                                    </p:anim>
                                    <p:anim calcmode="lin" valueType="num">
                                      <p:cBhvr>
                                        <p:cTn id="181" dur="1000" fill="hold"/>
                                        <p:tgtEl>
                                          <p:spTgt spid="79"/>
                                        </p:tgtEl>
                                        <p:attrNameLst>
                                          <p:attrName>style.rotation</p:attrName>
                                        </p:attrNameLst>
                                      </p:cBhvr>
                                      <p:tavLst>
                                        <p:tav tm="0">
                                          <p:val>
                                            <p:fltVal val="360"/>
                                          </p:val>
                                        </p:tav>
                                        <p:tav tm="100000">
                                          <p:val>
                                            <p:fltVal val="0"/>
                                          </p:val>
                                        </p:tav>
                                      </p:tavLst>
                                    </p:anim>
                                    <p:animEffect transition="in" filter="fade">
                                      <p:cBhvr>
                                        <p:cTn id="182" dur="1000"/>
                                        <p:tgtEl>
                                          <p:spTgt spid="79"/>
                                        </p:tgtEl>
                                      </p:cBhvr>
                                    </p:animEffect>
                                  </p:childTnLst>
                                </p:cTn>
                              </p:par>
                            </p:childTnLst>
                          </p:cTn>
                        </p:par>
                      </p:childTnLst>
                    </p:cTn>
                  </p:par>
                  <p:par>
                    <p:cTn id="183" fill="hold">
                      <p:stCondLst>
                        <p:cond delay="indefinite"/>
                      </p:stCondLst>
                      <p:childTnLst>
                        <p:par>
                          <p:cTn id="184" fill="hold">
                            <p:stCondLst>
                              <p:cond delay="0"/>
                            </p:stCondLst>
                            <p:childTnLst>
                              <p:par>
                                <p:cTn id="185" presetID="10" presetClass="exit" presetSubtype="0" fill="hold" grpId="1" nodeType="clickEffect">
                                  <p:stCondLst>
                                    <p:cond delay="0"/>
                                  </p:stCondLst>
                                  <p:childTnLst>
                                    <p:animEffect transition="out" filter="fade">
                                      <p:cBhvr>
                                        <p:cTn id="186" dur="1000"/>
                                        <p:tgtEl>
                                          <p:spTgt spid="91"/>
                                        </p:tgtEl>
                                      </p:cBhvr>
                                    </p:animEffect>
                                    <p:set>
                                      <p:cBhvr>
                                        <p:cTn id="187" dur="1" fill="hold">
                                          <p:stCondLst>
                                            <p:cond delay="999"/>
                                          </p:stCondLst>
                                        </p:cTn>
                                        <p:tgtEl>
                                          <p:spTgt spid="91"/>
                                        </p:tgtEl>
                                        <p:attrNameLst>
                                          <p:attrName>style.visibility</p:attrName>
                                        </p:attrNameLst>
                                      </p:cBhvr>
                                      <p:to>
                                        <p:strVal val="hidden"/>
                                      </p:to>
                                    </p:set>
                                  </p:childTnLst>
                                </p:cTn>
                              </p:par>
                              <p:par>
                                <p:cTn id="188" presetID="49" presetClass="entr" presetSubtype="0" decel="100000" fill="hold" grpId="0" nodeType="withEffect">
                                  <p:stCondLst>
                                    <p:cond delay="0"/>
                                  </p:stCondLst>
                                  <p:childTnLst>
                                    <p:set>
                                      <p:cBhvr>
                                        <p:cTn id="189" dur="1" fill="hold">
                                          <p:stCondLst>
                                            <p:cond delay="0"/>
                                          </p:stCondLst>
                                        </p:cTn>
                                        <p:tgtEl>
                                          <p:spTgt spid="92"/>
                                        </p:tgtEl>
                                        <p:attrNameLst>
                                          <p:attrName>style.visibility</p:attrName>
                                        </p:attrNameLst>
                                      </p:cBhvr>
                                      <p:to>
                                        <p:strVal val="visible"/>
                                      </p:to>
                                    </p:set>
                                    <p:anim calcmode="lin" valueType="num">
                                      <p:cBhvr>
                                        <p:cTn id="190" dur="1000" fill="hold"/>
                                        <p:tgtEl>
                                          <p:spTgt spid="92"/>
                                        </p:tgtEl>
                                        <p:attrNameLst>
                                          <p:attrName>ppt_w</p:attrName>
                                        </p:attrNameLst>
                                      </p:cBhvr>
                                      <p:tavLst>
                                        <p:tav tm="0">
                                          <p:val>
                                            <p:fltVal val="0"/>
                                          </p:val>
                                        </p:tav>
                                        <p:tav tm="100000">
                                          <p:val>
                                            <p:strVal val="#ppt_w"/>
                                          </p:val>
                                        </p:tav>
                                      </p:tavLst>
                                    </p:anim>
                                    <p:anim calcmode="lin" valueType="num">
                                      <p:cBhvr>
                                        <p:cTn id="191" dur="1000" fill="hold"/>
                                        <p:tgtEl>
                                          <p:spTgt spid="92"/>
                                        </p:tgtEl>
                                        <p:attrNameLst>
                                          <p:attrName>ppt_h</p:attrName>
                                        </p:attrNameLst>
                                      </p:cBhvr>
                                      <p:tavLst>
                                        <p:tav tm="0">
                                          <p:val>
                                            <p:fltVal val="0"/>
                                          </p:val>
                                        </p:tav>
                                        <p:tav tm="100000">
                                          <p:val>
                                            <p:strVal val="#ppt_h"/>
                                          </p:val>
                                        </p:tav>
                                      </p:tavLst>
                                    </p:anim>
                                    <p:anim calcmode="lin" valueType="num">
                                      <p:cBhvr>
                                        <p:cTn id="192" dur="1000" fill="hold"/>
                                        <p:tgtEl>
                                          <p:spTgt spid="92"/>
                                        </p:tgtEl>
                                        <p:attrNameLst>
                                          <p:attrName>style.rotation</p:attrName>
                                        </p:attrNameLst>
                                      </p:cBhvr>
                                      <p:tavLst>
                                        <p:tav tm="0">
                                          <p:val>
                                            <p:fltVal val="360"/>
                                          </p:val>
                                        </p:tav>
                                        <p:tav tm="100000">
                                          <p:val>
                                            <p:fltVal val="0"/>
                                          </p:val>
                                        </p:tav>
                                      </p:tavLst>
                                    </p:anim>
                                    <p:animEffect transition="in" filter="fade">
                                      <p:cBhvr>
                                        <p:cTn id="193" dur="1000"/>
                                        <p:tgtEl>
                                          <p:spTgt spid="92"/>
                                        </p:tgtEl>
                                      </p:cBhvr>
                                    </p:animEffect>
                                  </p:childTnLst>
                                </p:cTn>
                              </p:par>
                            </p:childTnLst>
                          </p:cTn>
                        </p:par>
                        <p:par>
                          <p:cTn id="194" fill="hold">
                            <p:stCondLst>
                              <p:cond delay="1000"/>
                            </p:stCondLst>
                            <p:childTnLst>
                              <p:par>
                                <p:cTn id="195" presetID="53" presetClass="entr" presetSubtype="0" fill="hold" grpId="1" nodeType="afterEffect">
                                  <p:stCondLst>
                                    <p:cond delay="0"/>
                                  </p:stCondLst>
                                  <p:childTnLst>
                                    <p:set>
                                      <p:cBhvr>
                                        <p:cTn id="196" dur="1" fill="hold">
                                          <p:stCondLst>
                                            <p:cond delay="0"/>
                                          </p:stCondLst>
                                        </p:cTn>
                                        <p:tgtEl>
                                          <p:spTgt spid="80"/>
                                        </p:tgtEl>
                                        <p:attrNameLst>
                                          <p:attrName>style.visibility</p:attrName>
                                        </p:attrNameLst>
                                      </p:cBhvr>
                                      <p:to>
                                        <p:strVal val="visible"/>
                                      </p:to>
                                    </p:set>
                                    <p:anim calcmode="lin" valueType="num">
                                      <p:cBhvr>
                                        <p:cTn id="197" dur="1000" fill="hold"/>
                                        <p:tgtEl>
                                          <p:spTgt spid="80"/>
                                        </p:tgtEl>
                                        <p:attrNameLst>
                                          <p:attrName>ppt_w</p:attrName>
                                        </p:attrNameLst>
                                      </p:cBhvr>
                                      <p:tavLst>
                                        <p:tav tm="0">
                                          <p:val>
                                            <p:fltVal val="0"/>
                                          </p:val>
                                        </p:tav>
                                        <p:tav tm="100000">
                                          <p:val>
                                            <p:strVal val="#ppt_w"/>
                                          </p:val>
                                        </p:tav>
                                      </p:tavLst>
                                    </p:anim>
                                    <p:anim calcmode="lin" valueType="num">
                                      <p:cBhvr>
                                        <p:cTn id="198" dur="1000" fill="hold"/>
                                        <p:tgtEl>
                                          <p:spTgt spid="80"/>
                                        </p:tgtEl>
                                        <p:attrNameLst>
                                          <p:attrName>ppt_h</p:attrName>
                                        </p:attrNameLst>
                                      </p:cBhvr>
                                      <p:tavLst>
                                        <p:tav tm="0">
                                          <p:val>
                                            <p:fltVal val="0"/>
                                          </p:val>
                                        </p:tav>
                                        <p:tav tm="100000">
                                          <p:val>
                                            <p:strVal val="#ppt_h"/>
                                          </p:val>
                                        </p:tav>
                                      </p:tavLst>
                                    </p:anim>
                                    <p:animEffect transition="in" filter="fade">
                                      <p:cBhvr>
                                        <p:cTn id="199" dur="1000"/>
                                        <p:tgtEl>
                                          <p:spTgt spid="80"/>
                                        </p:tgtEl>
                                      </p:cBhvr>
                                    </p:animEffect>
                                  </p:childTnLst>
                                </p:cTn>
                              </p:par>
                              <p:par>
                                <p:cTn id="200" presetID="49" presetClass="entr" presetSubtype="0" decel="100000" fill="hold" grpId="0" nodeType="withEffect">
                                  <p:stCondLst>
                                    <p:cond delay="0"/>
                                  </p:stCondLst>
                                  <p:childTnLst>
                                    <p:set>
                                      <p:cBhvr>
                                        <p:cTn id="201" dur="1" fill="hold">
                                          <p:stCondLst>
                                            <p:cond delay="0"/>
                                          </p:stCondLst>
                                        </p:cTn>
                                        <p:tgtEl>
                                          <p:spTgt spid="81"/>
                                        </p:tgtEl>
                                        <p:attrNameLst>
                                          <p:attrName>style.visibility</p:attrName>
                                        </p:attrNameLst>
                                      </p:cBhvr>
                                      <p:to>
                                        <p:strVal val="visible"/>
                                      </p:to>
                                    </p:set>
                                    <p:anim calcmode="lin" valueType="num">
                                      <p:cBhvr>
                                        <p:cTn id="202" dur="1000" fill="hold"/>
                                        <p:tgtEl>
                                          <p:spTgt spid="81"/>
                                        </p:tgtEl>
                                        <p:attrNameLst>
                                          <p:attrName>ppt_w</p:attrName>
                                        </p:attrNameLst>
                                      </p:cBhvr>
                                      <p:tavLst>
                                        <p:tav tm="0">
                                          <p:val>
                                            <p:fltVal val="0"/>
                                          </p:val>
                                        </p:tav>
                                        <p:tav tm="100000">
                                          <p:val>
                                            <p:strVal val="#ppt_w"/>
                                          </p:val>
                                        </p:tav>
                                      </p:tavLst>
                                    </p:anim>
                                    <p:anim calcmode="lin" valueType="num">
                                      <p:cBhvr>
                                        <p:cTn id="203" dur="1000" fill="hold"/>
                                        <p:tgtEl>
                                          <p:spTgt spid="81"/>
                                        </p:tgtEl>
                                        <p:attrNameLst>
                                          <p:attrName>ppt_h</p:attrName>
                                        </p:attrNameLst>
                                      </p:cBhvr>
                                      <p:tavLst>
                                        <p:tav tm="0">
                                          <p:val>
                                            <p:fltVal val="0"/>
                                          </p:val>
                                        </p:tav>
                                        <p:tav tm="100000">
                                          <p:val>
                                            <p:strVal val="#ppt_h"/>
                                          </p:val>
                                        </p:tav>
                                      </p:tavLst>
                                    </p:anim>
                                    <p:anim calcmode="lin" valueType="num">
                                      <p:cBhvr>
                                        <p:cTn id="204" dur="1000" fill="hold"/>
                                        <p:tgtEl>
                                          <p:spTgt spid="81"/>
                                        </p:tgtEl>
                                        <p:attrNameLst>
                                          <p:attrName>style.rotation</p:attrName>
                                        </p:attrNameLst>
                                      </p:cBhvr>
                                      <p:tavLst>
                                        <p:tav tm="0">
                                          <p:val>
                                            <p:fltVal val="360"/>
                                          </p:val>
                                        </p:tav>
                                        <p:tav tm="100000">
                                          <p:val>
                                            <p:fltVal val="0"/>
                                          </p:val>
                                        </p:tav>
                                      </p:tavLst>
                                    </p:anim>
                                    <p:animEffect transition="in" filter="fade">
                                      <p:cBhvr>
                                        <p:cTn id="205" dur="1000"/>
                                        <p:tgtEl>
                                          <p:spTgt spid="81"/>
                                        </p:tgtEl>
                                      </p:cBhvr>
                                    </p:animEffect>
                                  </p:childTnLst>
                                </p:cTn>
                              </p:par>
                            </p:childTnLst>
                          </p:cTn>
                        </p:par>
                      </p:childTnLst>
                    </p:cTn>
                  </p:par>
                  <p:par>
                    <p:cTn id="206" fill="hold">
                      <p:stCondLst>
                        <p:cond delay="indefinite"/>
                      </p:stCondLst>
                      <p:childTnLst>
                        <p:par>
                          <p:cTn id="207" fill="hold">
                            <p:stCondLst>
                              <p:cond delay="0"/>
                            </p:stCondLst>
                            <p:childTnLst>
                              <p:par>
                                <p:cTn id="208" presetID="10" presetClass="exit" presetSubtype="0" fill="hold" grpId="1" nodeType="clickEffect">
                                  <p:stCondLst>
                                    <p:cond delay="0"/>
                                  </p:stCondLst>
                                  <p:childTnLst>
                                    <p:animEffect transition="out" filter="fade">
                                      <p:cBhvr>
                                        <p:cTn id="209" dur="1000"/>
                                        <p:tgtEl>
                                          <p:spTgt spid="92"/>
                                        </p:tgtEl>
                                      </p:cBhvr>
                                    </p:animEffect>
                                    <p:set>
                                      <p:cBhvr>
                                        <p:cTn id="210" dur="1" fill="hold">
                                          <p:stCondLst>
                                            <p:cond delay="999"/>
                                          </p:stCondLst>
                                        </p:cTn>
                                        <p:tgtEl>
                                          <p:spTgt spid="92"/>
                                        </p:tgtEl>
                                        <p:attrNameLst>
                                          <p:attrName>style.visibility</p:attrName>
                                        </p:attrNameLst>
                                      </p:cBhvr>
                                      <p:to>
                                        <p:strVal val="hidden"/>
                                      </p:to>
                                    </p:set>
                                  </p:childTnLst>
                                </p:cTn>
                              </p:par>
                              <p:par>
                                <p:cTn id="211" presetID="49" presetClass="entr" presetSubtype="0" decel="100000" fill="hold" grpId="0" nodeType="withEffect">
                                  <p:stCondLst>
                                    <p:cond delay="0"/>
                                  </p:stCondLst>
                                  <p:childTnLst>
                                    <p:set>
                                      <p:cBhvr>
                                        <p:cTn id="212" dur="1" fill="hold">
                                          <p:stCondLst>
                                            <p:cond delay="0"/>
                                          </p:stCondLst>
                                        </p:cTn>
                                        <p:tgtEl>
                                          <p:spTgt spid="93"/>
                                        </p:tgtEl>
                                        <p:attrNameLst>
                                          <p:attrName>style.visibility</p:attrName>
                                        </p:attrNameLst>
                                      </p:cBhvr>
                                      <p:to>
                                        <p:strVal val="visible"/>
                                      </p:to>
                                    </p:set>
                                    <p:anim calcmode="lin" valueType="num">
                                      <p:cBhvr>
                                        <p:cTn id="213" dur="1000" fill="hold"/>
                                        <p:tgtEl>
                                          <p:spTgt spid="93"/>
                                        </p:tgtEl>
                                        <p:attrNameLst>
                                          <p:attrName>ppt_w</p:attrName>
                                        </p:attrNameLst>
                                      </p:cBhvr>
                                      <p:tavLst>
                                        <p:tav tm="0">
                                          <p:val>
                                            <p:fltVal val="0"/>
                                          </p:val>
                                        </p:tav>
                                        <p:tav tm="100000">
                                          <p:val>
                                            <p:strVal val="#ppt_w"/>
                                          </p:val>
                                        </p:tav>
                                      </p:tavLst>
                                    </p:anim>
                                    <p:anim calcmode="lin" valueType="num">
                                      <p:cBhvr>
                                        <p:cTn id="214" dur="1000" fill="hold"/>
                                        <p:tgtEl>
                                          <p:spTgt spid="93"/>
                                        </p:tgtEl>
                                        <p:attrNameLst>
                                          <p:attrName>ppt_h</p:attrName>
                                        </p:attrNameLst>
                                      </p:cBhvr>
                                      <p:tavLst>
                                        <p:tav tm="0">
                                          <p:val>
                                            <p:fltVal val="0"/>
                                          </p:val>
                                        </p:tav>
                                        <p:tav tm="100000">
                                          <p:val>
                                            <p:strVal val="#ppt_h"/>
                                          </p:val>
                                        </p:tav>
                                      </p:tavLst>
                                    </p:anim>
                                    <p:anim calcmode="lin" valueType="num">
                                      <p:cBhvr>
                                        <p:cTn id="215" dur="1000" fill="hold"/>
                                        <p:tgtEl>
                                          <p:spTgt spid="93"/>
                                        </p:tgtEl>
                                        <p:attrNameLst>
                                          <p:attrName>style.rotation</p:attrName>
                                        </p:attrNameLst>
                                      </p:cBhvr>
                                      <p:tavLst>
                                        <p:tav tm="0">
                                          <p:val>
                                            <p:fltVal val="360"/>
                                          </p:val>
                                        </p:tav>
                                        <p:tav tm="100000">
                                          <p:val>
                                            <p:fltVal val="0"/>
                                          </p:val>
                                        </p:tav>
                                      </p:tavLst>
                                    </p:anim>
                                    <p:animEffect transition="in" filter="fade">
                                      <p:cBhvr>
                                        <p:cTn id="216" dur="1000"/>
                                        <p:tgtEl>
                                          <p:spTgt spid="93"/>
                                        </p:tgtEl>
                                      </p:cBhvr>
                                    </p:animEffect>
                                  </p:childTnLst>
                                </p:cTn>
                              </p:par>
                            </p:childTnLst>
                          </p:cTn>
                        </p:par>
                        <p:par>
                          <p:cTn id="217" fill="hold">
                            <p:stCondLst>
                              <p:cond delay="1000"/>
                            </p:stCondLst>
                            <p:childTnLst>
                              <p:par>
                                <p:cTn id="218" presetID="53" presetClass="entr" presetSubtype="0" fill="hold" grpId="1" nodeType="afterEffect">
                                  <p:stCondLst>
                                    <p:cond delay="0"/>
                                  </p:stCondLst>
                                  <p:childTnLst>
                                    <p:set>
                                      <p:cBhvr>
                                        <p:cTn id="219" dur="1" fill="hold">
                                          <p:stCondLst>
                                            <p:cond delay="0"/>
                                          </p:stCondLst>
                                        </p:cTn>
                                        <p:tgtEl>
                                          <p:spTgt spid="82"/>
                                        </p:tgtEl>
                                        <p:attrNameLst>
                                          <p:attrName>style.visibility</p:attrName>
                                        </p:attrNameLst>
                                      </p:cBhvr>
                                      <p:to>
                                        <p:strVal val="visible"/>
                                      </p:to>
                                    </p:set>
                                    <p:anim calcmode="lin" valueType="num">
                                      <p:cBhvr>
                                        <p:cTn id="220" dur="1000" fill="hold"/>
                                        <p:tgtEl>
                                          <p:spTgt spid="82"/>
                                        </p:tgtEl>
                                        <p:attrNameLst>
                                          <p:attrName>ppt_w</p:attrName>
                                        </p:attrNameLst>
                                      </p:cBhvr>
                                      <p:tavLst>
                                        <p:tav tm="0">
                                          <p:val>
                                            <p:fltVal val="0"/>
                                          </p:val>
                                        </p:tav>
                                        <p:tav tm="100000">
                                          <p:val>
                                            <p:strVal val="#ppt_w"/>
                                          </p:val>
                                        </p:tav>
                                      </p:tavLst>
                                    </p:anim>
                                    <p:anim calcmode="lin" valueType="num">
                                      <p:cBhvr>
                                        <p:cTn id="221" dur="1000" fill="hold"/>
                                        <p:tgtEl>
                                          <p:spTgt spid="82"/>
                                        </p:tgtEl>
                                        <p:attrNameLst>
                                          <p:attrName>ppt_h</p:attrName>
                                        </p:attrNameLst>
                                      </p:cBhvr>
                                      <p:tavLst>
                                        <p:tav tm="0">
                                          <p:val>
                                            <p:fltVal val="0"/>
                                          </p:val>
                                        </p:tav>
                                        <p:tav tm="100000">
                                          <p:val>
                                            <p:strVal val="#ppt_h"/>
                                          </p:val>
                                        </p:tav>
                                      </p:tavLst>
                                    </p:anim>
                                    <p:animEffect transition="in" filter="fade">
                                      <p:cBhvr>
                                        <p:cTn id="222" dur="1000"/>
                                        <p:tgtEl>
                                          <p:spTgt spid="82"/>
                                        </p:tgtEl>
                                      </p:cBhvr>
                                    </p:animEffect>
                                  </p:childTnLst>
                                </p:cTn>
                              </p:par>
                              <p:par>
                                <p:cTn id="223" presetID="49" presetClass="entr" presetSubtype="0" decel="100000" fill="hold" grpId="0" nodeType="withEffect">
                                  <p:stCondLst>
                                    <p:cond delay="0"/>
                                  </p:stCondLst>
                                  <p:childTnLst>
                                    <p:set>
                                      <p:cBhvr>
                                        <p:cTn id="224" dur="1" fill="hold">
                                          <p:stCondLst>
                                            <p:cond delay="0"/>
                                          </p:stCondLst>
                                        </p:cTn>
                                        <p:tgtEl>
                                          <p:spTgt spid="83"/>
                                        </p:tgtEl>
                                        <p:attrNameLst>
                                          <p:attrName>style.visibility</p:attrName>
                                        </p:attrNameLst>
                                      </p:cBhvr>
                                      <p:to>
                                        <p:strVal val="visible"/>
                                      </p:to>
                                    </p:set>
                                    <p:anim calcmode="lin" valueType="num">
                                      <p:cBhvr>
                                        <p:cTn id="225" dur="1000" fill="hold"/>
                                        <p:tgtEl>
                                          <p:spTgt spid="83"/>
                                        </p:tgtEl>
                                        <p:attrNameLst>
                                          <p:attrName>ppt_w</p:attrName>
                                        </p:attrNameLst>
                                      </p:cBhvr>
                                      <p:tavLst>
                                        <p:tav tm="0">
                                          <p:val>
                                            <p:fltVal val="0"/>
                                          </p:val>
                                        </p:tav>
                                        <p:tav tm="100000">
                                          <p:val>
                                            <p:strVal val="#ppt_w"/>
                                          </p:val>
                                        </p:tav>
                                      </p:tavLst>
                                    </p:anim>
                                    <p:anim calcmode="lin" valueType="num">
                                      <p:cBhvr>
                                        <p:cTn id="226" dur="1000" fill="hold"/>
                                        <p:tgtEl>
                                          <p:spTgt spid="83"/>
                                        </p:tgtEl>
                                        <p:attrNameLst>
                                          <p:attrName>ppt_h</p:attrName>
                                        </p:attrNameLst>
                                      </p:cBhvr>
                                      <p:tavLst>
                                        <p:tav tm="0">
                                          <p:val>
                                            <p:fltVal val="0"/>
                                          </p:val>
                                        </p:tav>
                                        <p:tav tm="100000">
                                          <p:val>
                                            <p:strVal val="#ppt_h"/>
                                          </p:val>
                                        </p:tav>
                                      </p:tavLst>
                                    </p:anim>
                                    <p:anim calcmode="lin" valueType="num">
                                      <p:cBhvr>
                                        <p:cTn id="227" dur="1000" fill="hold"/>
                                        <p:tgtEl>
                                          <p:spTgt spid="83"/>
                                        </p:tgtEl>
                                        <p:attrNameLst>
                                          <p:attrName>style.rotation</p:attrName>
                                        </p:attrNameLst>
                                      </p:cBhvr>
                                      <p:tavLst>
                                        <p:tav tm="0">
                                          <p:val>
                                            <p:fltVal val="360"/>
                                          </p:val>
                                        </p:tav>
                                        <p:tav tm="100000">
                                          <p:val>
                                            <p:fltVal val="0"/>
                                          </p:val>
                                        </p:tav>
                                      </p:tavLst>
                                    </p:anim>
                                    <p:animEffect transition="in" filter="fade">
                                      <p:cBhvr>
                                        <p:cTn id="228" dur="1000"/>
                                        <p:tgtEl>
                                          <p:spTgt spid="83"/>
                                        </p:tgtEl>
                                      </p:cBhvr>
                                    </p:animEffect>
                                  </p:childTnLst>
                                </p:cTn>
                              </p:par>
                            </p:childTnLst>
                          </p:cTn>
                        </p:par>
                      </p:childTnLst>
                    </p:cTn>
                  </p:par>
                  <p:par>
                    <p:cTn id="229" fill="hold">
                      <p:stCondLst>
                        <p:cond delay="indefinite"/>
                      </p:stCondLst>
                      <p:childTnLst>
                        <p:par>
                          <p:cTn id="230" fill="hold">
                            <p:stCondLst>
                              <p:cond delay="0"/>
                            </p:stCondLst>
                            <p:childTnLst>
                              <p:par>
                                <p:cTn id="231" presetID="10" presetClass="exit" presetSubtype="0" fill="hold" grpId="1" nodeType="clickEffect">
                                  <p:stCondLst>
                                    <p:cond delay="0"/>
                                  </p:stCondLst>
                                  <p:childTnLst>
                                    <p:animEffect transition="out" filter="fade">
                                      <p:cBhvr>
                                        <p:cTn id="232" dur="1000"/>
                                        <p:tgtEl>
                                          <p:spTgt spid="93"/>
                                        </p:tgtEl>
                                      </p:cBhvr>
                                    </p:animEffect>
                                    <p:set>
                                      <p:cBhvr>
                                        <p:cTn id="233" dur="1" fill="hold">
                                          <p:stCondLst>
                                            <p:cond delay="999"/>
                                          </p:stCondLst>
                                        </p:cTn>
                                        <p:tgtEl>
                                          <p:spTgt spid="93"/>
                                        </p:tgtEl>
                                        <p:attrNameLst>
                                          <p:attrName>style.visibility</p:attrName>
                                        </p:attrNameLst>
                                      </p:cBhvr>
                                      <p:to>
                                        <p:strVal val="hidden"/>
                                      </p:to>
                                    </p:set>
                                  </p:childTnLst>
                                </p:cTn>
                              </p:par>
                              <p:par>
                                <p:cTn id="234" presetID="49" presetClass="entr" presetSubtype="0" decel="100000" fill="hold" grpId="0" nodeType="withEffect">
                                  <p:stCondLst>
                                    <p:cond delay="0"/>
                                  </p:stCondLst>
                                  <p:childTnLst>
                                    <p:set>
                                      <p:cBhvr>
                                        <p:cTn id="235" dur="1" fill="hold">
                                          <p:stCondLst>
                                            <p:cond delay="0"/>
                                          </p:stCondLst>
                                        </p:cTn>
                                        <p:tgtEl>
                                          <p:spTgt spid="94"/>
                                        </p:tgtEl>
                                        <p:attrNameLst>
                                          <p:attrName>style.visibility</p:attrName>
                                        </p:attrNameLst>
                                      </p:cBhvr>
                                      <p:to>
                                        <p:strVal val="visible"/>
                                      </p:to>
                                    </p:set>
                                    <p:anim calcmode="lin" valueType="num">
                                      <p:cBhvr>
                                        <p:cTn id="236" dur="1000" fill="hold"/>
                                        <p:tgtEl>
                                          <p:spTgt spid="94"/>
                                        </p:tgtEl>
                                        <p:attrNameLst>
                                          <p:attrName>ppt_w</p:attrName>
                                        </p:attrNameLst>
                                      </p:cBhvr>
                                      <p:tavLst>
                                        <p:tav tm="0">
                                          <p:val>
                                            <p:fltVal val="0"/>
                                          </p:val>
                                        </p:tav>
                                        <p:tav tm="100000">
                                          <p:val>
                                            <p:strVal val="#ppt_w"/>
                                          </p:val>
                                        </p:tav>
                                      </p:tavLst>
                                    </p:anim>
                                    <p:anim calcmode="lin" valueType="num">
                                      <p:cBhvr>
                                        <p:cTn id="237" dur="1000" fill="hold"/>
                                        <p:tgtEl>
                                          <p:spTgt spid="94"/>
                                        </p:tgtEl>
                                        <p:attrNameLst>
                                          <p:attrName>ppt_h</p:attrName>
                                        </p:attrNameLst>
                                      </p:cBhvr>
                                      <p:tavLst>
                                        <p:tav tm="0">
                                          <p:val>
                                            <p:fltVal val="0"/>
                                          </p:val>
                                        </p:tav>
                                        <p:tav tm="100000">
                                          <p:val>
                                            <p:strVal val="#ppt_h"/>
                                          </p:val>
                                        </p:tav>
                                      </p:tavLst>
                                    </p:anim>
                                    <p:anim calcmode="lin" valueType="num">
                                      <p:cBhvr>
                                        <p:cTn id="238" dur="1000" fill="hold"/>
                                        <p:tgtEl>
                                          <p:spTgt spid="94"/>
                                        </p:tgtEl>
                                        <p:attrNameLst>
                                          <p:attrName>style.rotation</p:attrName>
                                        </p:attrNameLst>
                                      </p:cBhvr>
                                      <p:tavLst>
                                        <p:tav tm="0">
                                          <p:val>
                                            <p:fltVal val="360"/>
                                          </p:val>
                                        </p:tav>
                                        <p:tav tm="100000">
                                          <p:val>
                                            <p:fltVal val="0"/>
                                          </p:val>
                                        </p:tav>
                                      </p:tavLst>
                                    </p:anim>
                                    <p:animEffect transition="in" filter="fade">
                                      <p:cBhvr>
                                        <p:cTn id="239" dur="1000"/>
                                        <p:tgtEl>
                                          <p:spTgt spid="94"/>
                                        </p:tgtEl>
                                      </p:cBhvr>
                                    </p:animEffect>
                                  </p:childTnLst>
                                </p:cTn>
                              </p:par>
                            </p:childTnLst>
                          </p:cTn>
                        </p:par>
                      </p:childTnLst>
                    </p:cTn>
                  </p:par>
                  <p:par>
                    <p:cTn id="240" fill="hold">
                      <p:stCondLst>
                        <p:cond delay="indefinite"/>
                      </p:stCondLst>
                      <p:childTnLst>
                        <p:par>
                          <p:cTn id="241" fill="hold">
                            <p:stCondLst>
                              <p:cond delay="0"/>
                            </p:stCondLst>
                            <p:childTnLst>
                              <p:par>
                                <p:cTn id="242" presetID="22" presetClass="entr" presetSubtype="1" fill="hold" grpId="0" nodeType="clickEffect">
                                  <p:stCondLst>
                                    <p:cond delay="0"/>
                                  </p:stCondLst>
                                  <p:childTnLst>
                                    <p:set>
                                      <p:cBhvr>
                                        <p:cTn id="243" dur="1" fill="hold">
                                          <p:stCondLst>
                                            <p:cond delay="0"/>
                                          </p:stCondLst>
                                        </p:cTn>
                                        <p:tgtEl>
                                          <p:spTgt spid="109"/>
                                        </p:tgtEl>
                                        <p:attrNameLst>
                                          <p:attrName>style.visibility</p:attrName>
                                        </p:attrNameLst>
                                      </p:cBhvr>
                                      <p:to>
                                        <p:strVal val="visible"/>
                                      </p:to>
                                    </p:set>
                                    <p:animEffect transition="in" filter="wipe(up)">
                                      <p:cBhvr>
                                        <p:cTn id="244" dur="2000"/>
                                        <p:tgtEl>
                                          <p:spTgt spid="109"/>
                                        </p:tgtEl>
                                      </p:cBhvr>
                                    </p:animEffect>
                                  </p:childTnLst>
                                </p:cTn>
                              </p:par>
                            </p:childTnLst>
                          </p:cTn>
                        </p:par>
                        <p:par>
                          <p:cTn id="245" fill="hold">
                            <p:stCondLst>
                              <p:cond delay="2000"/>
                            </p:stCondLst>
                            <p:childTnLst>
                              <p:par>
                                <p:cTn id="246" presetID="49" presetClass="entr" presetSubtype="0" decel="100000" fill="hold" grpId="0" nodeType="afterEffect">
                                  <p:stCondLst>
                                    <p:cond delay="0"/>
                                  </p:stCondLst>
                                  <p:childTnLst>
                                    <p:set>
                                      <p:cBhvr>
                                        <p:cTn id="247" dur="1" fill="hold">
                                          <p:stCondLst>
                                            <p:cond delay="0"/>
                                          </p:stCondLst>
                                        </p:cTn>
                                        <p:tgtEl>
                                          <p:spTgt spid="97"/>
                                        </p:tgtEl>
                                        <p:attrNameLst>
                                          <p:attrName>style.visibility</p:attrName>
                                        </p:attrNameLst>
                                      </p:cBhvr>
                                      <p:to>
                                        <p:strVal val="visible"/>
                                      </p:to>
                                    </p:set>
                                    <p:anim calcmode="lin" valueType="num">
                                      <p:cBhvr>
                                        <p:cTn id="248" dur="1000" fill="hold"/>
                                        <p:tgtEl>
                                          <p:spTgt spid="97"/>
                                        </p:tgtEl>
                                        <p:attrNameLst>
                                          <p:attrName>ppt_w</p:attrName>
                                        </p:attrNameLst>
                                      </p:cBhvr>
                                      <p:tavLst>
                                        <p:tav tm="0">
                                          <p:val>
                                            <p:fltVal val="0"/>
                                          </p:val>
                                        </p:tav>
                                        <p:tav tm="100000">
                                          <p:val>
                                            <p:strVal val="#ppt_w"/>
                                          </p:val>
                                        </p:tav>
                                      </p:tavLst>
                                    </p:anim>
                                    <p:anim calcmode="lin" valueType="num">
                                      <p:cBhvr>
                                        <p:cTn id="249" dur="1000" fill="hold"/>
                                        <p:tgtEl>
                                          <p:spTgt spid="97"/>
                                        </p:tgtEl>
                                        <p:attrNameLst>
                                          <p:attrName>ppt_h</p:attrName>
                                        </p:attrNameLst>
                                      </p:cBhvr>
                                      <p:tavLst>
                                        <p:tav tm="0">
                                          <p:val>
                                            <p:fltVal val="0"/>
                                          </p:val>
                                        </p:tav>
                                        <p:tav tm="100000">
                                          <p:val>
                                            <p:strVal val="#ppt_h"/>
                                          </p:val>
                                        </p:tav>
                                      </p:tavLst>
                                    </p:anim>
                                    <p:anim calcmode="lin" valueType="num">
                                      <p:cBhvr>
                                        <p:cTn id="250" dur="1000" fill="hold"/>
                                        <p:tgtEl>
                                          <p:spTgt spid="97"/>
                                        </p:tgtEl>
                                        <p:attrNameLst>
                                          <p:attrName>style.rotation</p:attrName>
                                        </p:attrNameLst>
                                      </p:cBhvr>
                                      <p:tavLst>
                                        <p:tav tm="0">
                                          <p:val>
                                            <p:fltVal val="360"/>
                                          </p:val>
                                        </p:tav>
                                        <p:tav tm="100000">
                                          <p:val>
                                            <p:fltVal val="0"/>
                                          </p:val>
                                        </p:tav>
                                      </p:tavLst>
                                    </p:anim>
                                    <p:animEffect transition="in" filter="fade">
                                      <p:cBhvr>
                                        <p:cTn id="251" dur="1000"/>
                                        <p:tgtEl>
                                          <p:spTgt spid="97"/>
                                        </p:tgtEl>
                                      </p:cBhvr>
                                    </p:animEffect>
                                  </p:childTnLst>
                                </p:cTn>
                              </p:par>
                              <p:par>
                                <p:cTn id="252" presetID="53" presetClass="entr" presetSubtype="0" fill="hold" grpId="1" nodeType="withEffect">
                                  <p:stCondLst>
                                    <p:cond delay="0"/>
                                  </p:stCondLst>
                                  <p:childTnLst>
                                    <p:set>
                                      <p:cBhvr>
                                        <p:cTn id="253" dur="1" fill="hold">
                                          <p:stCondLst>
                                            <p:cond delay="0"/>
                                          </p:stCondLst>
                                        </p:cTn>
                                        <p:tgtEl>
                                          <p:spTgt spid="96"/>
                                        </p:tgtEl>
                                        <p:attrNameLst>
                                          <p:attrName>style.visibility</p:attrName>
                                        </p:attrNameLst>
                                      </p:cBhvr>
                                      <p:to>
                                        <p:strVal val="visible"/>
                                      </p:to>
                                    </p:set>
                                    <p:anim calcmode="lin" valueType="num">
                                      <p:cBhvr>
                                        <p:cTn id="254" dur="1000" fill="hold"/>
                                        <p:tgtEl>
                                          <p:spTgt spid="96"/>
                                        </p:tgtEl>
                                        <p:attrNameLst>
                                          <p:attrName>ppt_w</p:attrName>
                                        </p:attrNameLst>
                                      </p:cBhvr>
                                      <p:tavLst>
                                        <p:tav tm="0">
                                          <p:val>
                                            <p:fltVal val="0"/>
                                          </p:val>
                                        </p:tav>
                                        <p:tav tm="100000">
                                          <p:val>
                                            <p:strVal val="#ppt_w"/>
                                          </p:val>
                                        </p:tav>
                                      </p:tavLst>
                                    </p:anim>
                                    <p:anim calcmode="lin" valueType="num">
                                      <p:cBhvr>
                                        <p:cTn id="255" dur="1000" fill="hold"/>
                                        <p:tgtEl>
                                          <p:spTgt spid="96"/>
                                        </p:tgtEl>
                                        <p:attrNameLst>
                                          <p:attrName>ppt_h</p:attrName>
                                        </p:attrNameLst>
                                      </p:cBhvr>
                                      <p:tavLst>
                                        <p:tav tm="0">
                                          <p:val>
                                            <p:fltVal val="0"/>
                                          </p:val>
                                        </p:tav>
                                        <p:tav tm="100000">
                                          <p:val>
                                            <p:strVal val="#ppt_h"/>
                                          </p:val>
                                        </p:tav>
                                      </p:tavLst>
                                    </p:anim>
                                    <p:animEffect transition="in" filter="fade">
                                      <p:cBhvr>
                                        <p:cTn id="256" dur="1000"/>
                                        <p:tgtEl>
                                          <p:spTgt spid="96"/>
                                        </p:tgtEl>
                                      </p:cBhvr>
                                    </p:animEffect>
                                  </p:childTnLst>
                                </p:cTn>
                              </p:par>
                            </p:childTnLst>
                          </p:cTn>
                        </p:par>
                        <p:par>
                          <p:cTn id="257" fill="hold">
                            <p:stCondLst>
                              <p:cond delay="3000"/>
                            </p:stCondLst>
                            <p:childTnLst>
                              <p:par>
                                <p:cTn id="258" presetID="10" presetClass="entr" presetSubtype="0" fill="hold" nodeType="afterEffect">
                                  <p:stCondLst>
                                    <p:cond delay="0"/>
                                  </p:stCondLst>
                                  <p:childTnLst>
                                    <p:set>
                                      <p:cBhvr>
                                        <p:cTn id="259" dur="1" fill="hold">
                                          <p:stCondLst>
                                            <p:cond delay="0"/>
                                          </p:stCondLst>
                                        </p:cTn>
                                        <p:tgtEl>
                                          <p:spTgt spid="108"/>
                                        </p:tgtEl>
                                        <p:attrNameLst>
                                          <p:attrName>style.visibility</p:attrName>
                                        </p:attrNameLst>
                                      </p:cBhvr>
                                      <p:to>
                                        <p:strVal val="visible"/>
                                      </p:to>
                                    </p:set>
                                    <p:animEffect transition="in" filter="fade">
                                      <p:cBhvr>
                                        <p:cTn id="260" dur="1000"/>
                                        <p:tgtEl>
                                          <p:spTgt spid="108"/>
                                        </p:tgtEl>
                                      </p:cBhvr>
                                    </p:animEffect>
                                  </p:childTnLst>
                                </p:cTn>
                              </p:par>
                            </p:childTnLst>
                          </p:cTn>
                        </p:par>
                      </p:childTnLst>
                    </p:cTn>
                  </p:par>
                  <p:par>
                    <p:cTn id="261" fill="hold">
                      <p:stCondLst>
                        <p:cond delay="indefinite"/>
                      </p:stCondLst>
                      <p:childTnLst>
                        <p:par>
                          <p:cTn id="262" fill="hold">
                            <p:stCondLst>
                              <p:cond delay="0"/>
                            </p:stCondLst>
                            <p:childTnLst>
                              <p:par>
                                <p:cTn id="263" presetID="10" presetClass="exit" presetSubtype="0" fill="hold" nodeType="clickEffect">
                                  <p:stCondLst>
                                    <p:cond delay="0"/>
                                  </p:stCondLst>
                                  <p:childTnLst>
                                    <p:animEffect transition="out" filter="fade">
                                      <p:cBhvr>
                                        <p:cTn id="264" dur="1000"/>
                                        <p:tgtEl>
                                          <p:spTgt spid="108"/>
                                        </p:tgtEl>
                                      </p:cBhvr>
                                    </p:animEffect>
                                    <p:set>
                                      <p:cBhvr>
                                        <p:cTn id="265" dur="1" fill="hold">
                                          <p:stCondLst>
                                            <p:cond delay="999"/>
                                          </p:stCondLst>
                                        </p:cTn>
                                        <p:tgtEl>
                                          <p:spTgt spid="108"/>
                                        </p:tgtEl>
                                        <p:attrNameLst>
                                          <p:attrName>style.visibility</p:attrName>
                                        </p:attrNameLst>
                                      </p:cBhvr>
                                      <p:to>
                                        <p:strVal val="hidden"/>
                                      </p:to>
                                    </p:set>
                                  </p:childTnLst>
                                </p:cTn>
                              </p:par>
                            </p:childTnLst>
                          </p:cTn>
                        </p:par>
                        <p:par>
                          <p:cTn id="266" fill="hold">
                            <p:stCondLst>
                              <p:cond delay="1000"/>
                            </p:stCondLst>
                            <p:childTnLst>
                              <p:par>
                                <p:cTn id="267" presetID="10" presetClass="exit" presetSubtype="0" fill="hold" grpId="1" nodeType="afterEffect">
                                  <p:stCondLst>
                                    <p:cond delay="0"/>
                                  </p:stCondLst>
                                  <p:childTnLst>
                                    <p:animEffect transition="out" filter="fade">
                                      <p:cBhvr>
                                        <p:cTn id="268" dur="1000"/>
                                        <p:tgtEl>
                                          <p:spTgt spid="94"/>
                                        </p:tgtEl>
                                      </p:cBhvr>
                                    </p:animEffect>
                                    <p:set>
                                      <p:cBhvr>
                                        <p:cTn id="269" dur="1" fill="hold">
                                          <p:stCondLst>
                                            <p:cond delay="999"/>
                                          </p:stCondLst>
                                        </p:cTn>
                                        <p:tgtEl>
                                          <p:spTgt spid="94"/>
                                        </p:tgtEl>
                                        <p:attrNameLst>
                                          <p:attrName>style.visibility</p:attrName>
                                        </p:attrNameLst>
                                      </p:cBhvr>
                                      <p:to>
                                        <p:strVal val="hidden"/>
                                      </p:to>
                                    </p:set>
                                  </p:childTnLst>
                                </p:cTn>
                              </p:par>
                              <p:par>
                                <p:cTn id="270" presetID="49" presetClass="entr" presetSubtype="0" decel="100000" fill="hold" grpId="0" nodeType="withEffect">
                                  <p:stCondLst>
                                    <p:cond delay="0"/>
                                  </p:stCondLst>
                                  <p:childTnLst>
                                    <p:set>
                                      <p:cBhvr>
                                        <p:cTn id="271" dur="1" fill="hold">
                                          <p:stCondLst>
                                            <p:cond delay="0"/>
                                          </p:stCondLst>
                                        </p:cTn>
                                        <p:tgtEl>
                                          <p:spTgt spid="95"/>
                                        </p:tgtEl>
                                        <p:attrNameLst>
                                          <p:attrName>style.visibility</p:attrName>
                                        </p:attrNameLst>
                                      </p:cBhvr>
                                      <p:to>
                                        <p:strVal val="visible"/>
                                      </p:to>
                                    </p:set>
                                    <p:anim calcmode="lin" valueType="num">
                                      <p:cBhvr>
                                        <p:cTn id="272" dur="1000" fill="hold"/>
                                        <p:tgtEl>
                                          <p:spTgt spid="95"/>
                                        </p:tgtEl>
                                        <p:attrNameLst>
                                          <p:attrName>ppt_w</p:attrName>
                                        </p:attrNameLst>
                                      </p:cBhvr>
                                      <p:tavLst>
                                        <p:tav tm="0">
                                          <p:val>
                                            <p:fltVal val="0"/>
                                          </p:val>
                                        </p:tav>
                                        <p:tav tm="100000">
                                          <p:val>
                                            <p:strVal val="#ppt_w"/>
                                          </p:val>
                                        </p:tav>
                                      </p:tavLst>
                                    </p:anim>
                                    <p:anim calcmode="lin" valueType="num">
                                      <p:cBhvr>
                                        <p:cTn id="273" dur="1000" fill="hold"/>
                                        <p:tgtEl>
                                          <p:spTgt spid="95"/>
                                        </p:tgtEl>
                                        <p:attrNameLst>
                                          <p:attrName>ppt_h</p:attrName>
                                        </p:attrNameLst>
                                      </p:cBhvr>
                                      <p:tavLst>
                                        <p:tav tm="0">
                                          <p:val>
                                            <p:fltVal val="0"/>
                                          </p:val>
                                        </p:tav>
                                        <p:tav tm="100000">
                                          <p:val>
                                            <p:strVal val="#ppt_h"/>
                                          </p:val>
                                        </p:tav>
                                      </p:tavLst>
                                    </p:anim>
                                    <p:anim calcmode="lin" valueType="num">
                                      <p:cBhvr>
                                        <p:cTn id="274" dur="1000" fill="hold"/>
                                        <p:tgtEl>
                                          <p:spTgt spid="95"/>
                                        </p:tgtEl>
                                        <p:attrNameLst>
                                          <p:attrName>style.rotation</p:attrName>
                                        </p:attrNameLst>
                                      </p:cBhvr>
                                      <p:tavLst>
                                        <p:tav tm="0">
                                          <p:val>
                                            <p:fltVal val="360"/>
                                          </p:val>
                                        </p:tav>
                                        <p:tav tm="100000">
                                          <p:val>
                                            <p:fltVal val="0"/>
                                          </p:val>
                                        </p:tav>
                                      </p:tavLst>
                                    </p:anim>
                                    <p:animEffect transition="in" filter="fade">
                                      <p:cBhvr>
                                        <p:cTn id="275" dur="1000"/>
                                        <p:tgtEl>
                                          <p:spTgt spid="95"/>
                                        </p:tgtEl>
                                      </p:cBhvr>
                                    </p:animEffect>
                                  </p:childTnLst>
                                </p:cTn>
                              </p:par>
                            </p:childTnLst>
                          </p:cTn>
                        </p:par>
                      </p:childTnLst>
                    </p:cTn>
                  </p:par>
                  <p:par>
                    <p:cTn id="276" fill="hold">
                      <p:stCondLst>
                        <p:cond delay="indefinite"/>
                      </p:stCondLst>
                      <p:childTnLst>
                        <p:par>
                          <p:cTn id="277" fill="hold">
                            <p:stCondLst>
                              <p:cond delay="0"/>
                            </p:stCondLst>
                            <p:childTnLst>
                              <p:par>
                                <p:cTn id="278" presetID="22" presetClass="entr" presetSubtype="2" fill="hold" grpId="0" nodeType="clickEffect">
                                  <p:stCondLst>
                                    <p:cond delay="0"/>
                                  </p:stCondLst>
                                  <p:childTnLst>
                                    <p:set>
                                      <p:cBhvr>
                                        <p:cTn id="279" dur="1" fill="hold">
                                          <p:stCondLst>
                                            <p:cond delay="0"/>
                                          </p:stCondLst>
                                        </p:cTn>
                                        <p:tgtEl>
                                          <p:spTgt spid="111"/>
                                        </p:tgtEl>
                                        <p:attrNameLst>
                                          <p:attrName>style.visibility</p:attrName>
                                        </p:attrNameLst>
                                      </p:cBhvr>
                                      <p:to>
                                        <p:strVal val="visible"/>
                                      </p:to>
                                    </p:set>
                                    <p:animEffect transition="in" filter="wipe(right)">
                                      <p:cBhvr>
                                        <p:cTn id="280" dur="2000"/>
                                        <p:tgtEl>
                                          <p:spTgt spid="111"/>
                                        </p:tgtEl>
                                      </p:cBhvr>
                                    </p:animEffect>
                                  </p:childTnLst>
                                </p:cTn>
                              </p:par>
                            </p:childTnLst>
                          </p:cTn>
                        </p:par>
                        <p:par>
                          <p:cTn id="281" fill="hold">
                            <p:stCondLst>
                              <p:cond delay="2000"/>
                            </p:stCondLst>
                            <p:childTnLst>
                              <p:par>
                                <p:cTn id="282" presetID="53" presetClass="entr" presetSubtype="0" fill="hold" grpId="1" nodeType="afterEffect">
                                  <p:stCondLst>
                                    <p:cond delay="0"/>
                                  </p:stCondLst>
                                  <p:childTnLst>
                                    <p:set>
                                      <p:cBhvr>
                                        <p:cTn id="283" dur="1" fill="hold">
                                          <p:stCondLst>
                                            <p:cond delay="0"/>
                                          </p:stCondLst>
                                        </p:cTn>
                                        <p:tgtEl>
                                          <p:spTgt spid="84"/>
                                        </p:tgtEl>
                                        <p:attrNameLst>
                                          <p:attrName>style.visibility</p:attrName>
                                        </p:attrNameLst>
                                      </p:cBhvr>
                                      <p:to>
                                        <p:strVal val="visible"/>
                                      </p:to>
                                    </p:set>
                                    <p:anim calcmode="lin" valueType="num">
                                      <p:cBhvr>
                                        <p:cTn id="284" dur="1000" fill="hold"/>
                                        <p:tgtEl>
                                          <p:spTgt spid="84"/>
                                        </p:tgtEl>
                                        <p:attrNameLst>
                                          <p:attrName>ppt_w</p:attrName>
                                        </p:attrNameLst>
                                      </p:cBhvr>
                                      <p:tavLst>
                                        <p:tav tm="0">
                                          <p:val>
                                            <p:fltVal val="0"/>
                                          </p:val>
                                        </p:tav>
                                        <p:tav tm="100000">
                                          <p:val>
                                            <p:strVal val="#ppt_w"/>
                                          </p:val>
                                        </p:tav>
                                      </p:tavLst>
                                    </p:anim>
                                    <p:anim calcmode="lin" valueType="num">
                                      <p:cBhvr>
                                        <p:cTn id="285" dur="1000" fill="hold"/>
                                        <p:tgtEl>
                                          <p:spTgt spid="84"/>
                                        </p:tgtEl>
                                        <p:attrNameLst>
                                          <p:attrName>ppt_h</p:attrName>
                                        </p:attrNameLst>
                                      </p:cBhvr>
                                      <p:tavLst>
                                        <p:tav tm="0">
                                          <p:val>
                                            <p:fltVal val="0"/>
                                          </p:val>
                                        </p:tav>
                                        <p:tav tm="100000">
                                          <p:val>
                                            <p:strVal val="#ppt_h"/>
                                          </p:val>
                                        </p:tav>
                                      </p:tavLst>
                                    </p:anim>
                                    <p:animEffect transition="in" filter="fade">
                                      <p:cBhvr>
                                        <p:cTn id="286" dur="1000"/>
                                        <p:tgtEl>
                                          <p:spTgt spid="84"/>
                                        </p:tgtEl>
                                      </p:cBhvr>
                                    </p:animEffect>
                                  </p:childTnLst>
                                </p:cTn>
                              </p:par>
                              <p:par>
                                <p:cTn id="287" presetID="49" presetClass="entr" presetSubtype="0" decel="100000" fill="hold" grpId="0" nodeType="withEffect">
                                  <p:stCondLst>
                                    <p:cond delay="0"/>
                                  </p:stCondLst>
                                  <p:childTnLst>
                                    <p:set>
                                      <p:cBhvr>
                                        <p:cTn id="288" dur="1" fill="hold">
                                          <p:stCondLst>
                                            <p:cond delay="0"/>
                                          </p:stCondLst>
                                        </p:cTn>
                                        <p:tgtEl>
                                          <p:spTgt spid="85"/>
                                        </p:tgtEl>
                                        <p:attrNameLst>
                                          <p:attrName>style.visibility</p:attrName>
                                        </p:attrNameLst>
                                      </p:cBhvr>
                                      <p:to>
                                        <p:strVal val="visible"/>
                                      </p:to>
                                    </p:set>
                                    <p:anim calcmode="lin" valueType="num">
                                      <p:cBhvr>
                                        <p:cTn id="289" dur="1000" fill="hold"/>
                                        <p:tgtEl>
                                          <p:spTgt spid="85"/>
                                        </p:tgtEl>
                                        <p:attrNameLst>
                                          <p:attrName>ppt_w</p:attrName>
                                        </p:attrNameLst>
                                      </p:cBhvr>
                                      <p:tavLst>
                                        <p:tav tm="0">
                                          <p:val>
                                            <p:fltVal val="0"/>
                                          </p:val>
                                        </p:tav>
                                        <p:tav tm="100000">
                                          <p:val>
                                            <p:strVal val="#ppt_w"/>
                                          </p:val>
                                        </p:tav>
                                      </p:tavLst>
                                    </p:anim>
                                    <p:anim calcmode="lin" valueType="num">
                                      <p:cBhvr>
                                        <p:cTn id="290" dur="1000" fill="hold"/>
                                        <p:tgtEl>
                                          <p:spTgt spid="85"/>
                                        </p:tgtEl>
                                        <p:attrNameLst>
                                          <p:attrName>ppt_h</p:attrName>
                                        </p:attrNameLst>
                                      </p:cBhvr>
                                      <p:tavLst>
                                        <p:tav tm="0">
                                          <p:val>
                                            <p:fltVal val="0"/>
                                          </p:val>
                                        </p:tav>
                                        <p:tav tm="100000">
                                          <p:val>
                                            <p:strVal val="#ppt_h"/>
                                          </p:val>
                                        </p:tav>
                                      </p:tavLst>
                                    </p:anim>
                                    <p:anim calcmode="lin" valueType="num">
                                      <p:cBhvr>
                                        <p:cTn id="291" dur="1000" fill="hold"/>
                                        <p:tgtEl>
                                          <p:spTgt spid="85"/>
                                        </p:tgtEl>
                                        <p:attrNameLst>
                                          <p:attrName>style.rotation</p:attrName>
                                        </p:attrNameLst>
                                      </p:cBhvr>
                                      <p:tavLst>
                                        <p:tav tm="0">
                                          <p:val>
                                            <p:fltVal val="360"/>
                                          </p:val>
                                        </p:tav>
                                        <p:tav tm="100000">
                                          <p:val>
                                            <p:fltVal val="0"/>
                                          </p:val>
                                        </p:tav>
                                      </p:tavLst>
                                    </p:anim>
                                    <p:animEffect transition="in" filter="fade">
                                      <p:cBhvr>
                                        <p:cTn id="292" dur="1000"/>
                                        <p:tgtEl>
                                          <p:spTgt spid="85"/>
                                        </p:tgtEl>
                                      </p:cBhvr>
                                    </p:animEffect>
                                  </p:childTnLst>
                                </p:cTn>
                              </p:par>
                            </p:childTnLst>
                          </p:cTn>
                        </p:par>
                        <p:par>
                          <p:cTn id="293" fill="hold">
                            <p:stCondLst>
                              <p:cond delay="3000"/>
                            </p:stCondLst>
                            <p:childTnLst>
                              <p:par>
                                <p:cTn id="294" presetID="10" presetClass="entr" presetSubtype="0" fill="hold" nodeType="afterEffect">
                                  <p:stCondLst>
                                    <p:cond delay="0"/>
                                  </p:stCondLst>
                                  <p:childTnLst>
                                    <p:set>
                                      <p:cBhvr>
                                        <p:cTn id="295" dur="1" fill="hold">
                                          <p:stCondLst>
                                            <p:cond delay="0"/>
                                          </p:stCondLst>
                                        </p:cTn>
                                        <p:tgtEl>
                                          <p:spTgt spid="103"/>
                                        </p:tgtEl>
                                        <p:attrNameLst>
                                          <p:attrName>style.visibility</p:attrName>
                                        </p:attrNameLst>
                                      </p:cBhvr>
                                      <p:to>
                                        <p:strVal val="visible"/>
                                      </p:to>
                                    </p:set>
                                    <p:animEffect transition="in" filter="fade">
                                      <p:cBhvr>
                                        <p:cTn id="296" dur="1000"/>
                                        <p:tgtEl>
                                          <p:spTgt spid="103"/>
                                        </p:tgtEl>
                                      </p:cBhvr>
                                    </p:animEffect>
                                  </p:childTnLst>
                                </p:cTn>
                              </p:par>
                            </p:childTnLst>
                          </p:cTn>
                        </p:par>
                      </p:childTnLst>
                    </p:cTn>
                  </p:par>
                  <p:par>
                    <p:cTn id="297" fill="hold">
                      <p:stCondLst>
                        <p:cond delay="indefinite"/>
                      </p:stCondLst>
                      <p:childTnLst>
                        <p:par>
                          <p:cTn id="298" fill="hold">
                            <p:stCondLst>
                              <p:cond delay="0"/>
                            </p:stCondLst>
                            <p:childTnLst>
                              <p:par>
                                <p:cTn id="299" presetID="10" presetClass="exit" presetSubtype="0" fill="hold" nodeType="clickEffect">
                                  <p:stCondLst>
                                    <p:cond delay="0"/>
                                  </p:stCondLst>
                                  <p:childTnLst>
                                    <p:animEffect transition="out" filter="fade">
                                      <p:cBhvr>
                                        <p:cTn id="300" dur="1000"/>
                                        <p:tgtEl>
                                          <p:spTgt spid="103"/>
                                        </p:tgtEl>
                                      </p:cBhvr>
                                    </p:animEffect>
                                    <p:set>
                                      <p:cBhvr>
                                        <p:cTn id="301" dur="1" fill="hold">
                                          <p:stCondLst>
                                            <p:cond delay="999"/>
                                          </p:stCondLst>
                                        </p:cTn>
                                        <p:tgtEl>
                                          <p:spTgt spid="103"/>
                                        </p:tgtEl>
                                        <p:attrNameLst>
                                          <p:attrName>style.visibility</p:attrName>
                                        </p:attrNameLst>
                                      </p:cBhvr>
                                      <p:to>
                                        <p:strVal val="hidden"/>
                                      </p:to>
                                    </p:set>
                                  </p:childTnLst>
                                </p:cTn>
                              </p:par>
                            </p:childTnLst>
                          </p:cTn>
                        </p:par>
                        <p:par>
                          <p:cTn id="302" fill="hold">
                            <p:stCondLst>
                              <p:cond delay="1000"/>
                            </p:stCondLst>
                            <p:childTnLst>
                              <p:par>
                                <p:cTn id="303" presetID="10" presetClass="exit" presetSubtype="0" fill="hold" grpId="1" nodeType="afterEffect">
                                  <p:stCondLst>
                                    <p:cond delay="0"/>
                                  </p:stCondLst>
                                  <p:childTnLst>
                                    <p:animEffect transition="out" filter="fade">
                                      <p:cBhvr>
                                        <p:cTn id="304" dur="1000"/>
                                        <p:tgtEl>
                                          <p:spTgt spid="95"/>
                                        </p:tgtEl>
                                      </p:cBhvr>
                                    </p:animEffect>
                                    <p:set>
                                      <p:cBhvr>
                                        <p:cTn id="305" dur="1" fill="hold">
                                          <p:stCondLst>
                                            <p:cond delay="999"/>
                                          </p:stCondLst>
                                        </p:cTn>
                                        <p:tgtEl>
                                          <p:spTgt spid="95"/>
                                        </p:tgtEl>
                                        <p:attrNameLst>
                                          <p:attrName>style.visibility</p:attrName>
                                        </p:attrNameLst>
                                      </p:cBhvr>
                                      <p:to>
                                        <p:strVal val="hidden"/>
                                      </p:to>
                                    </p:set>
                                  </p:childTnLst>
                                </p:cTn>
                              </p:par>
                              <p:par>
                                <p:cTn id="306" presetID="49" presetClass="entr" presetSubtype="0" decel="100000" fill="hold" grpId="0" nodeType="withEffect">
                                  <p:stCondLst>
                                    <p:cond delay="0"/>
                                  </p:stCondLst>
                                  <p:childTnLst>
                                    <p:set>
                                      <p:cBhvr>
                                        <p:cTn id="307" dur="1" fill="hold">
                                          <p:stCondLst>
                                            <p:cond delay="0"/>
                                          </p:stCondLst>
                                        </p:cTn>
                                        <p:tgtEl>
                                          <p:spTgt spid="100"/>
                                        </p:tgtEl>
                                        <p:attrNameLst>
                                          <p:attrName>style.visibility</p:attrName>
                                        </p:attrNameLst>
                                      </p:cBhvr>
                                      <p:to>
                                        <p:strVal val="visible"/>
                                      </p:to>
                                    </p:set>
                                    <p:anim calcmode="lin" valueType="num">
                                      <p:cBhvr>
                                        <p:cTn id="308" dur="1000" fill="hold"/>
                                        <p:tgtEl>
                                          <p:spTgt spid="100"/>
                                        </p:tgtEl>
                                        <p:attrNameLst>
                                          <p:attrName>ppt_w</p:attrName>
                                        </p:attrNameLst>
                                      </p:cBhvr>
                                      <p:tavLst>
                                        <p:tav tm="0">
                                          <p:val>
                                            <p:fltVal val="0"/>
                                          </p:val>
                                        </p:tav>
                                        <p:tav tm="100000">
                                          <p:val>
                                            <p:strVal val="#ppt_w"/>
                                          </p:val>
                                        </p:tav>
                                      </p:tavLst>
                                    </p:anim>
                                    <p:anim calcmode="lin" valueType="num">
                                      <p:cBhvr>
                                        <p:cTn id="309" dur="1000" fill="hold"/>
                                        <p:tgtEl>
                                          <p:spTgt spid="100"/>
                                        </p:tgtEl>
                                        <p:attrNameLst>
                                          <p:attrName>ppt_h</p:attrName>
                                        </p:attrNameLst>
                                      </p:cBhvr>
                                      <p:tavLst>
                                        <p:tav tm="0">
                                          <p:val>
                                            <p:fltVal val="0"/>
                                          </p:val>
                                        </p:tav>
                                        <p:tav tm="100000">
                                          <p:val>
                                            <p:strVal val="#ppt_h"/>
                                          </p:val>
                                        </p:tav>
                                      </p:tavLst>
                                    </p:anim>
                                    <p:anim calcmode="lin" valueType="num">
                                      <p:cBhvr>
                                        <p:cTn id="310" dur="1000" fill="hold"/>
                                        <p:tgtEl>
                                          <p:spTgt spid="100"/>
                                        </p:tgtEl>
                                        <p:attrNameLst>
                                          <p:attrName>style.rotation</p:attrName>
                                        </p:attrNameLst>
                                      </p:cBhvr>
                                      <p:tavLst>
                                        <p:tav tm="0">
                                          <p:val>
                                            <p:fltVal val="360"/>
                                          </p:val>
                                        </p:tav>
                                        <p:tav tm="100000">
                                          <p:val>
                                            <p:fltVal val="0"/>
                                          </p:val>
                                        </p:tav>
                                      </p:tavLst>
                                    </p:anim>
                                    <p:animEffect transition="in" filter="fade">
                                      <p:cBhvr>
                                        <p:cTn id="311" dur="1000"/>
                                        <p:tgtEl>
                                          <p:spTgt spid="100"/>
                                        </p:tgtEl>
                                      </p:cBhvr>
                                    </p:animEffect>
                                  </p:childTnLst>
                                </p:cTn>
                              </p:par>
                            </p:childTnLst>
                          </p:cTn>
                        </p:par>
                        <p:par>
                          <p:cTn id="312" fill="hold">
                            <p:stCondLst>
                              <p:cond delay="2000"/>
                            </p:stCondLst>
                            <p:childTnLst>
                              <p:par>
                                <p:cTn id="313" presetID="10" presetClass="exit" presetSubtype="0" fill="hold" grpId="1" nodeType="afterEffect">
                                  <p:stCondLst>
                                    <p:cond delay="0"/>
                                  </p:stCondLst>
                                  <p:childTnLst>
                                    <p:animEffect transition="out" filter="fade">
                                      <p:cBhvr>
                                        <p:cTn id="314" dur="1000"/>
                                        <p:tgtEl>
                                          <p:spTgt spid="100"/>
                                        </p:tgtEl>
                                      </p:cBhvr>
                                    </p:animEffect>
                                    <p:set>
                                      <p:cBhvr>
                                        <p:cTn id="315" dur="1" fill="hold">
                                          <p:stCondLst>
                                            <p:cond delay="999"/>
                                          </p:stCondLst>
                                        </p:cTn>
                                        <p:tgtEl>
                                          <p:spTgt spid="100"/>
                                        </p:tgtEl>
                                        <p:attrNameLst>
                                          <p:attrName>style.visibility</p:attrName>
                                        </p:attrNameLst>
                                      </p:cBhvr>
                                      <p:to>
                                        <p:strVal val="hidden"/>
                                      </p:to>
                                    </p:set>
                                  </p:childTnLst>
                                </p:cTn>
                              </p:par>
                              <p:par>
                                <p:cTn id="316" presetID="49" presetClass="entr" presetSubtype="0" decel="100000" fill="hold" grpId="0" nodeType="withEffect">
                                  <p:stCondLst>
                                    <p:cond delay="0"/>
                                  </p:stCondLst>
                                  <p:childTnLst>
                                    <p:set>
                                      <p:cBhvr>
                                        <p:cTn id="317" dur="1" fill="hold">
                                          <p:stCondLst>
                                            <p:cond delay="0"/>
                                          </p:stCondLst>
                                        </p:cTn>
                                        <p:tgtEl>
                                          <p:spTgt spid="101"/>
                                        </p:tgtEl>
                                        <p:attrNameLst>
                                          <p:attrName>style.visibility</p:attrName>
                                        </p:attrNameLst>
                                      </p:cBhvr>
                                      <p:to>
                                        <p:strVal val="visible"/>
                                      </p:to>
                                    </p:set>
                                    <p:anim calcmode="lin" valueType="num">
                                      <p:cBhvr>
                                        <p:cTn id="318" dur="1000" fill="hold"/>
                                        <p:tgtEl>
                                          <p:spTgt spid="101"/>
                                        </p:tgtEl>
                                        <p:attrNameLst>
                                          <p:attrName>ppt_w</p:attrName>
                                        </p:attrNameLst>
                                      </p:cBhvr>
                                      <p:tavLst>
                                        <p:tav tm="0">
                                          <p:val>
                                            <p:fltVal val="0"/>
                                          </p:val>
                                        </p:tav>
                                        <p:tav tm="100000">
                                          <p:val>
                                            <p:strVal val="#ppt_w"/>
                                          </p:val>
                                        </p:tav>
                                      </p:tavLst>
                                    </p:anim>
                                    <p:anim calcmode="lin" valueType="num">
                                      <p:cBhvr>
                                        <p:cTn id="319" dur="1000" fill="hold"/>
                                        <p:tgtEl>
                                          <p:spTgt spid="101"/>
                                        </p:tgtEl>
                                        <p:attrNameLst>
                                          <p:attrName>ppt_h</p:attrName>
                                        </p:attrNameLst>
                                      </p:cBhvr>
                                      <p:tavLst>
                                        <p:tav tm="0">
                                          <p:val>
                                            <p:fltVal val="0"/>
                                          </p:val>
                                        </p:tav>
                                        <p:tav tm="100000">
                                          <p:val>
                                            <p:strVal val="#ppt_h"/>
                                          </p:val>
                                        </p:tav>
                                      </p:tavLst>
                                    </p:anim>
                                    <p:anim calcmode="lin" valueType="num">
                                      <p:cBhvr>
                                        <p:cTn id="320" dur="1000" fill="hold"/>
                                        <p:tgtEl>
                                          <p:spTgt spid="101"/>
                                        </p:tgtEl>
                                        <p:attrNameLst>
                                          <p:attrName>style.rotation</p:attrName>
                                        </p:attrNameLst>
                                      </p:cBhvr>
                                      <p:tavLst>
                                        <p:tav tm="0">
                                          <p:val>
                                            <p:fltVal val="360"/>
                                          </p:val>
                                        </p:tav>
                                        <p:tav tm="100000">
                                          <p:val>
                                            <p:fltVal val="0"/>
                                          </p:val>
                                        </p:tav>
                                      </p:tavLst>
                                    </p:anim>
                                    <p:animEffect transition="in" filter="fade">
                                      <p:cBhvr>
                                        <p:cTn id="321" dur="1000"/>
                                        <p:tgtEl>
                                          <p:spTgt spid="101"/>
                                        </p:tgtEl>
                                      </p:cBhvr>
                                    </p:animEffect>
                                  </p:childTnLst>
                                </p:cTn>
                              </p:par>
                            </p:childTnLst>
                          </p:cTn>
                        </p:par>
                      </p:childTnLst>
                    </p:cTn>
                  </p:par>
                  <p:par>
                    <p:cTn id="322" fill="hold">
                      <p:stCondLst>
                        <p:cond delay="indefinite"/>
                      </p:stCondLst>
                      <p:childTnLst>
                        <p:par>
                          <p:cTn id="323" fill="hold">
                            <p:stCondLst>
                              <p:cond delay="0"/>
                            </p:stCondLst>
                            <p:childTnLst>
                              <p:par>
                                <p:cTn id="324" presetID="22" presetClass="entr" presetSubtype="8" fill="hold" grpId="0" nodeType="clickEffect">
                                  <p:stCondLst>
                                    <p:cond delay="0"/>
                                  </p:stCondLst>
                                  <p:childTnLst>
                                    <p:set>
                                      <p:cBhvr>
                                        <p:cTn id="325" dur="1" fill="hold">
                                          <p:stCondLst>
                                            <p:cond delay="0"/>
                                          </p:stCondLst>
                                        </p:cTn>
                                        <p:tgtEl>
                                          <p:spTgt spid="110"/>
                                        </p:tgtEl>
                                        <p:attrNameLst>
                                          <p:attrName>style.visibility</p:attrName>
                                        </p:attrNameLst>
                                      </p:cBhvr>
                                      <p:to>
                                        <p:strVal val="visible"/>
                                      </p:to>
                                    </p:set>
                                    <p:animEffect transition="in" filter="wipe(left)">
                                      <p:cBhvr>
                                        <p:cTn id="326" dur="2000"/>
                                        <p:tgtEl>
                                          <p:spTgt spid="110"/>
                                        </p:tgtEl>
                                      </p:cBhvr>
                                    </p:animEffect>
                                  </p:childTnLst>
                                </p:cTn>
                              </p:par>
                            </p:childTnLst>
                          </p:cTn>
                        </p:par>
                        <p:par>
                          <p:cTn id="327" fill="hold">
                            <p:stCondLst>
                              <p:cond delay="2000"/>
                            </p:stCondLst>
                            <p:childTnLst>
                              <p:par>
                                <p:cTn id="328" presetID="49" presetClass="entr" presetSubtype="0" decel="100000" fill="hold" grpId="0" nodeType="afterEffect">
                                  <p:stCondLst>
                                    <p:cond delay="0"/>
                                  </p:stCondLst>
                                  <p:childTnLst>
                                    <p:set>
                                      <p:cBhvr>
                                        <p:cTn id="329" dur="1" fill="hold">
                                          <p:stCondLst>
                                            <p:cond delay="0"/>
                                          </p:stCondLst>
                                        </p:cTn>
                                        <p:tgtEl>
                                          <p:spTgt spid="99"/>
                                        </p:tgtEl>
                                        <p:attrNameLst>
                                          <p:attrName>style.visibility</p:attrName>
                                        </p:attrNameLst>
                                      </p:cBhvr>
                                      <p:to>
                                        <p:strVal val="visible"/>
                                      </p:to>
                                    </p:set>
                                    <p:anim calcmode="lin" valueType="num">
                                      <p:cBhvr>
                                        <p:cTn id="330" dur="1000" fill="hold"/>
                                        <p:tgtEl>
                                          <p:spTgt spid="99"/>
                                        </p:tgtEl>
                                        <p:attrNameLst>
                                          <p:attrName>ppt_w</p:attrName>
                                        </p:attrNameLst>
                                      </p:cBhvr>
                                      <p:tavLst>
                                        <p:tav tm="0">
                                          <p:val>
                                            <p:fltVal val="0"/>
                                          </p:val>
                                        </p:tav>
                                        <p:tav tm="100000">
                                          <p:val>
                                            <p:strVal val="#ppt_w"/>
                                          </p:val>
                                        </p:tav>
                                      </p:tavLst>
                                    </p:anim>
                                    <p:anim calcmode="lin" valueType="num">
                                      <p:cBhvr>
                                        <p:cTn id="331" dur="1000" fill="hold"/>
                                        <p:tgtEl>
                                          <p:spTgt spid="99"/>
                                        </p:tgtEl>
                                        <p:attrNameLst>
                                          <p:attrName>ppt_h</p:attrName>
                                        </p:attrNameLst>
                                      </p:cBhvr>
                                      <p:tavLst>
                                        <p:tav tm="0">
                                          <p:val>
                                            <p:fltVal val="0"/>
                                          </p:val>
                                        </p:tav>
                                        <p:tav tm="100000">
                                          <p:val>
                                            <p:strVal val="#ppt_h"/>
                                          </p:val>
                                        </p:tav>
                                      </p:tavLst>
                                    </p:anim>
                                    <p:anim calcmode="lin" valueType="num">
                                      <p:cBhvr>
                                        <p:cTn id="332" dur="1000" fill="hold"/>
                                        <p:tgtEl>
                                          <p:spTgt spid="99"/>
                                        </p:tgtEl>
                                        <p:attrNameLst>
                                          <p:attrName>style.rotation</p:attrName>
                                        </p:attrNameLst>
                                      </p:cBhvr>
                                      <p:tavLst>
                                        <p:tav tm="0">
                                          <p:val>
                                            <p:fltVal val="360"/>
                                          </p:val>
                                        </p:tav>
                                        <p:tav tm="100000">
                                          <p:val>
                                            <p:fltVal val="0"/>
                                          </p:val>
                                        </p:tav>
                                      </p:tavLst>
                                    </p:anim>
                                    <p:animEffect transition="in" filter="fade">
                                      <p:cBhvr>
                                        <p:cTn id="333" dur="1000"/>
                                        <p:tgtEl>
                                          <p:spTgt spid="99"/>
                                        </p:tgtEl>
                                      </p:cBhvr>
                                    </p:animEffect>
                                  </p:childTnLst>
                                </p:cTn>
                              </p:par>
                              <p:par>
                                <p:cTn id="334" presetID="53" presetClass="entr" presetSubtype="0" fill="hold" grpId="1" nodeType="withEffect">
                                  <p:stCondLst>
                                    <p:cond delay="0"/>
                                  </p:stCondLst>
                                  <p:childTnLst>
                                    <p:set>
                                      <p:cBhvr>
                                        <p:cTn id="335" dur="1" fill="hold">
                                          <p:stCondLst>
                                            <p:cond delay="0"/>
                                          </p:stCondLst>
                                        </p:cTn>
                                        <p:tgtEl>
                                          <p:spTgt spid="98"/>
                                        </p:tgtEl>
                                        <p:attrNameLst>
                                          <p:attrName>style.visibility</p:attrName>
                                        </p:attrNameLst>
                                      </p:cBhvr>
                                      <p:to>
                                        <p:strVal val="visible"/>
                                      </p:to>
                                    </p:set>
                                    <p:anim calcmode="lin" valueType="num">
                                      <p:cBhvr>
                                        <p:cTn id="336" dur="1000" fill="hold"/>
                                        <p:tgtEl>
                                          <p:spTgt spid="98"/>
                                        </p:tgtEl>
                                        <p:attrNameLst>
                                          <p:attrName>ppt_w</p:attrName>
                                        </p:attrNameLst>
                                      </p:cBhvr>
                                      <p:tavLst>
                                        <p:tav tm="0">
                                          <p:val>
                                            <p:fltVal val="0"/>
                                          </p:val>
                                        </p:tav>
                                        <p:tav tm="100000">
                                          <p:val>
                                            <p:strVal val="#ppt_w"/>
                                          </p:val>
                                        </p:tav>
                                      </p:tavLst>
                                    </p:anim>
                                    <p:anim calcmode="lin" valueType="num">
                                      <p:cBhvr>
                                        <p:cTn id="337" dur="1000" fill="hold"/>
                                        <p:tgtEl>
                                          <p:spTgt spid="98"/>
                                        </p:tgtEl>
                                        <p:attrNameLst>
                                          <p:attrName>ppt_h</p:attrName>
                                        </p:attrNameLst>
                                      </p:cBhvr>
                                      <p:tavLst>
                                        <p:tav tm="0">
                                          <p:val>
                                            <p:fltVal val="0"/>
                                          </p:val>
                                        </p:tav>
                                        <p:tav tm="100000">
                                          <p:val>
                                            <p:strVal val="#ppt_h"/>
                                          </p:val>
                                        </p:tav>
                                      </p:tavLst>
                                    </p:anim>
                                    <p:animEffect transition="in" filter="fade">
                                      <p:cBhvr>
                                        <p:cTn id="338" dur="1000"/>
                                        <p:tgtEl>
                                          <p:spTgt spid="98"/>
                                        </p:tgtEl>
                                      </p:cBhvr>
                                    </p:animEffect>
                                  </p:childTnLst>
                                </p:cTn>
                              </p:par>
                              <p:par>
                                <p:cTn id="339" presetID="10" presetClass="entr" presetSubtype="0" fill="hold" nodeType="withEffect">
                                  <p:stCondLst>
                                    <p:cond delay="0"/>
                                  </p:stCondLst>
                                  <p:childTnLst>
                                    <p:set>
                                      <p:cBhvr>
                                        <p:cTn id="340" dur="1" fill="hold">
                                          <p:stCondLst>
                                            <p:cond delay="0"/>
                                          </p:stCondLst>
                                        </p:cTn>
                                        <p:tgtEl>
                                          <p:spTgt spid="105"/>
                                        </p:tgtEl>
                                        <p:attrNameLst>
                                          <p:attrName>style.visibility</p:attrName>
                                        </p:attrNameLst>
                                      </p:cBhvr>
                                      <p:to>
                                        <p:strVal val="visible"/>
                                      </p:to>
                                    </p:set>
                                    <p:animEffect transition="in" filter="fade">
                                      <p:cBhvr>
                                        <p:cTn id="341" dur="1000"/>
                                        <p:tgtEl>
                                          <p:spTgt spid="105"/>
                                        </p:tgtEl>
                                      </p:cBhvr>
                                    </p:animEffect>
                                  </p:childTnLst>
                                </p:cTn>
                              </p:par>
                            </p:childTnLst>
                          </p:cTn>
                        </p:par>
                      </p:childTnLst>
                    </p:cTn>
                  </p:par>
                  <p:par>
                    <p:cTn id="342" fill="hold">
                      <p:stCondLst>
                        <p:cond delay="indefinite"/>
                      </p:stCondLst>
                      <p:childTnLst>
                        <p:par>
                          <p:cTn id="343" fill="hold">
                            <p:stCondLst>
                              <p:cond delay="0"/>
                            </p:stCondLst>
                            <p:childTnLst>
                              <p:par>
                                <p:cTn id="344" presetID="10" presetClass="exit" presetSubtype="0" fill="hold" nodeType="clickEffect">
                                  <p:stCondLst>
                                    <p:cond delay="0"/>
                                  </p:stCondLst>
                                  <p:childTnLst>
                                    <p:animEffect transition="out" filter="fade">
                                      <p:cBhvr>
                                        <p:cTn id="345" dur="1000"/>
                                        <p:tgtEl>
                                          <p:spTgt spid="105"/>
                                        </p:tgtEl>
                                      </p:cBhvr>
                                    </p:animEffect>
                                    <p:set>
                                      <p:cBhvr>
                                        <p:cTn id="346" dur="1" fill="hold">
                                          <p:stCondLst>
                                            <p:cond delay="999"/>
                                          </p:stCondLst>
                                        </p:cTn>
                                        <p:tgtEl>
                                          <p:spTgt spid="105"/>
                                        </p:tgtEl>
                                        <p:attrNameLst>
                                          <p:attrName>style.visibility</p:attrName>
                                        </p:attrNameLst>
                                      </p:cBhvr>
                                      <p:to>
                                        <p:strVal val="hidden"/>
                                      </p:to>
                                    </p:set>
                                  </p:childTnLst>
                                </p:cTn>
                              </p:par>
                              <p:par>
                                <p:cTn id="347" presetID="10" presetClass="exit" presetSubtype="0" fill="hold" grpId="2" nodeType="withEffect">
                                  <p:stCondLst>
                                    <p:cond delay="0"/>
                                  </p:stCondLst>
                                  <p:childTnLst>
                                    <p:animEffect transition="out" filter="fade">
                                      <p:cBhvr>
                                        <p:cTn id="348" dur="2000"/>
                                        <p:tgtEl>
                                          <p:spTgt spid="78"/>
                                        </p:tgtEl>
                                      </p:cBhvr>
                                    </p:animEffect>
                                    <p:set>
                                      <p:cBhvr>
                                        <p:cTn id="349" dur="1" fill="hold">
                                          <p:stCondLst>
                                            <p:cond delay="1999"/>
                                          </p:stCondLst>
                                        </p:cTn>
                                        <p:tgtEl>
                                          <p:spTgt spid="78"/>
                                        </p:tgtEl>
                                        <p:attrNameLst>
                                          <p:attrName>style.visibility</p:attrName>
                                        </p:attrNameLst>
                                      </p:cBhvr>
                                      <p:to>
                                        <p:strVal val="hidden"/>
                                      </p:to>
                                    </p:set>
                                  </p:childTnLst>
                                </p:cTn>
                              </p:par>
                              <p:par>
                                <p:cTn id="350" presetID="10" presetClass="exit" presetSubtype="0" fill="hold" grpId="2" nodeType="withEffect">
                                  <p:stCondLst>
                                    <p:cond delay="0"/>
                                  </p:stCondLst>
                                  <p:childTnLst>
                                    <p:animEffect transition="out" filter="fade">
                                      <p:cBhvr>
                                        <p:cTn id="351" dur="2000"/>
                                        <p:tgtEl>
                                          <p:spTgt spid="80"/>
                                        </p:tgtEl>
                                      </p:cBhvr>
                                    </p:animEffect>
                                    <p:set>
                                      <p:cBhvr>
                                        <p:cTn id="352" dur="1" fill="hold">
                                          <p:stCondLst>
                                            <p:cond delay="1999"/>
                                          </p:stCondLst>
                                        </p:cTn>
                                        <p:tgtEl>
                                          <p:spTgt spid="80"/>
                                        </p:tgtEl>
                                        <p:attrNameLst>
                                          <p:attrName>style.visibility</p:attrName>
                                        </p:attrNameLst>
                                      </p:cBhvr>
                                      <p:to>
                                        <p:strVal val="hidden"/>
                                      </p:to>
                                    </p:set>
                                  </p:childTnLst>
                                </p:cTn>
                              </p:par>
                              <p:par>
                                <p:cTn id="353" presetID="10" presetClass="exit" presetSubtype="0" fill="hold" grpId="2" nodeType="withEffect">
                                  <p:stCondLst>
                                    <p:cond delay="0"/>
                                  </p:stCondLst>
                                  <p:childTnLst>
                                    <p:animEffect transition="out" filter="fade">
                                      <p:cBhvr>
                                        <p:cTn id="354" dur="2000"/>
                                        <p:tgtEl>
                                          <p:spTgt spid="76"/>
                                        </p:tgtEl>
                                      </p:cBhvr>
                                    </p:animEffect>
                                    <p:set>
                                      <p:cBhvr>
                                        <p:cTn id="355" dur="1" fill="hold">
                                          <p:stCondLst>
                                            <p:cond delay="1999"/>
                                          </p:stCondLst>
                                        </p:cTn>
                                        <p:tgtEl>
                                          <p:spTgt spid="76"/>
                                        </p:tgtEl>
                                        <p:attrNameLst>
                                          <p:attrName>style.visibility</p:attrName>
                                        </p:attrNameLst>
                                      </p:cBhvr>
                                      <p:to>
                                        <p:strVal val="hidden"/>
                                      </p:to>
                                    </p:set>
                                  </p:childTnLst>
                                </p:cTn>
                              </p:par>
                              <p:par>
                                <p:cTn id="356" presetID="10" presetClass="exit" presetSubtype="0" fill="hold" grpId="2" nodeType="withEffect">
                                  <p:stCondLst>
                                    <p:cond delay="0"/>
                                  </p:stCondLst>
                                  <p:childTnLst>
                                    <p:animEffect transition="out" filter="fade">
                                      <p:cBhvr>
                                        <p:cTn id="357" dur="2000"/>
                                        <p:tgtEl>
                                          <p:spTgt spid="82"/>
                                        </p:tgtEl>
                                      </p:cBhvr>
                                    </p:animEffect>
                                    <p:set>
                                      <p:cBhvr>
                                        <p:cTn id="358" dur="1" fill="hold">
                                          <p:stCondLst>
                                            <p:cond delay="1999"/>
                                          </p:stCondLst>
                                        </p:cTn>
                                        <p:tgtEl>
                                          <p:spTgt spid="82"/>
                                        </p:tgtEl>
                                        <p:attrNameLst>
                                          <p:attrName>style.visibility</p:attrName>
                                        </p:attrNameLst>
                                      </p:cBhvr>
                                      <p:to>
                                        <p:strVal val="hidden"/>
                                      </p:to>
                                    </p:set>
                                  </p:childTnLst>
                                </p:cTn>
                              </p:par>
                              <p:par>
                                <p:cTn id="359" presetID="10" presetClass="exit" presetSubtype="0" fill="hold" grpId="2" nodeType="withEffect">
                                  <p:stCondLst>
                                    <p:cond delay="0"/>
                                  </p:stCondLst>
                                  <p:childTnLst>
                                    <p:animEffect transition="out" filter="fade">
                                      <p:cBhvr>
                                        <p:cTn id="360" dur="2000"/>
                                        <p:tgtEl>
                                          <p:spTgt spid="98"/>
                                        </p:tgtEl>
                                      </p:cBhvr>
                                    </p:animEffect>
                                    <p:set>
                                      <p:cBhvr>
                                        <p:cTn id="361" dur="1" fill="hold">
                                          <p:stCondLst>
                                            <p:cond delay="1999"/>
                                          </p:stCondLst>
                                        </p:cTn>
                                        <p:tgtEl>
                                          <p:spTgt spid="98"/>
                                        </p:tgtEl>
                                        <p:attrNameLst>
                                          <p:attrName>style.visibility</p:attrName>
                                        </p:attrNameLst>
                                      </p:cBhvr>
                                      <p:to>
                                        <p:strVal val="hidden"/>
                                      </p:to>
                                    </p:set>
                                  </p:childTnLst>
                                </p:cTn>
                              </p:par>
                              <p:par>
                                <p:cTn id="362" presetID="10" presetClass="exit" presetSubtype="0" fill="hold" grpId="2" nodeType="withEffect">
                                  <p:stCondLst>
                                    <p:cond delay="0"/>
                                  </p:stCondLst>
                                  <p:childTnLst>
                                    <p:animEffect transition="out" filter="fade">
                                      <p:cBhvr>
                                        <p:cTn id="363" dur="2000"/>
                                        <p:tgtEl>
                                          <p:spTgt spid="96"/>
                                        </p:tgtEl>
                                      </p:cBhvr>
                                    </p:animEffect>
                                    <p:set>
                                      <p:cBhvr>
                                        <p:cTn id="364" dur="1" fill="hold">
                                          <p:stCondLst>
                                            <p:cond delay="1999"/>
                                          </p:stCondLst>
                                        </p:cTn>
                                        <p:tgtEl>
                                          <p:spTgt spid="96"/>
                                        </p:tgtEl>
                                        <p:attrNameLst>
                                          <p:attrName>style.visibility</p:attrName>
                                        </p:attrNameLst>
                                      </p:cBhvr>
                                      <p:to>
                                        <p:strVal val="hidden"/>
                                      </p:to>
                                    </p:set>
                                  </p:childTnLst>
                                </p:cTn>
                              </p:par>
                              <p:par>
                                <p:cTn id="365" presetID="10" presetClass="exit" presetSubtype="0" fill="hold" grpId="2" nodeType="withEffect">
                                  <p:stCondLst>
                                    <p:cond delay="0"/>
                                  </p:stCondLst>
                                  <p:childTnLst>
                                    <p:animEffect transition="out" filter="fade">
                                      <p:cBhvr>
                                        <p:cTn id="366" dur="2000"/>
                                        <p:tgtEl>
                                          <p:spTgt spid="84"/>
                                        </p:tgtEl>
                                      </p:cBhvr>
                                    </p:animEffect>
                                    <p:set>
                                      <p:cBhvr>
                                        <p:cTn id="367" dur="1" fill="hold">
                                          <p:stCondLst>
                                            <p:cond delay="1999"/>
                                          </p:stCondLst>
                                        </p:cTn>
                                        <p:tgtEl>
                                          <p:spTgt spid="84"/>
                                        </p:tgtEl>
                                        <p:attrNameLst>
                                          <p:attrName>style.visibility</p:attrName>
                                        </p:attrNameLst>
                                      </p:cBhvr>
                                      <p:to>
                                        <p:strVal val="hidden"/>
                                      </p:to>
                                    </p:set>
                                  </p:childTnLst>
                                </p:cTn>
                              </p:par>
                            </p:childTnLst>
                          </p:cTn>
                        </p:par>
                        <p:par>
                          <p:cTn id="368" fill="hold">
                            <p:stCondLst>
                              <p:cond delay="2000"/>
                            </p:stCondLst>
                            <p:childTnLst>
                              <p:par>
                                <p:cTn id="369" presetID="22" presetClass="entr" presetSubtype="8" fill="hold" nodeType="afterEffect">
                                  <p:stCondLst>
                                    <p:cond delay="0"/>
                                  </p:stCondLst>
                                  <p:childTnLst>
                                    <p:set>
                                      <p:cBhvr>
                                        <p:cTn id="370" dur="1" fill="hold">
                                          <p:stCondLst>
                                            <p:cond delay="0"/>
                                          </p:stCondLst>
                                        </p:cTn>
                                        <p:tgtEl>
                                          <p:spTgt spid="112"/>
                                        </p:tgtEl>
                                        <p:attrNameLst>
                                          <p:attrName>style.visibility</p:attrName>
                                        </p:attrNameLst>
                                      </p:cBhvr>
                                      <p:to>
                                        <p:strVal val="visible"/>
                                      </p:to>
                                    </p:set>
                                    <p:animEffect transition="in" filter="wipe(left)">
                                      <p:cBhvr>
                                        <p:cTn id="371" dur="10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P spid="116" grpId="0" animBg="1"/>
      <p:bldP spid="62" grpId="0" animBg="1"/>
      <p:bldP spid="43" grpId="0" animBg="1"/>
      <p:bldP spid="44" grpId="0" animBg="1"/>
      <p:bldP spid="45" grpId="0" animBg="1"/>
      <p:bldP spid="49" grpId="0" animBg="1"/>
      <p:bldP spid="56" grpId="0" animBg="1"/>
      <p:bldP spid="57" grpId="0" animBg="1"/>
      <p:bldP spid="64" grpId="0" animBg="1"/>
      <p:bldP spid="54" grpId="0" animBg="1"/>
      <p:bldP spid="73" grpId="0" animBg="1"/>
      <p:bldP spid="76" grpId="1" animBg="1"/>
      <p:bldP spid="76" grpId="2" animBg="1"/>
      <p:bldP spid="77" grpId="0" animBg="1"/>
      <p:bldP spid="78" grpId="1" animBg="1"/>
      <p:bldP spid="78" grpId="2" animBg="1"/>
      <p:bldP spid="79" grpId="0" animBg="1"/>
      <p:bldP spid="80" grpId="1" animBg="1"/>
      <p:bldP spid="80" grpId="2" animBg="1"/>
      <p:bldP spid="81" grpId="0" animBg="1"/>
      <p:bldP spid="82" grpId="1" animBg="1"/>
      <p:bldP spid="82" grpId="2" animBg="1"/>
      <p:bldP spid="83" grpId="0" animBg="1"/>
      <p:bldP spid="84" grpId="1" animBg="1"/>
      <p:bldP spid="84" grpId="2" animBg="1"/>
      <p:bldP spid="86" grpId="0" animBg="1"/>
      <p:bldP spid="86" grpId="1" animBg="1"/>
      <p:bldP spid="75" grpId="0" animBg="1"/>
      <p:bldP spid="75" grpId="1" animBg="1"/>
      <p:bldP spid="75" grpId="2" animBg="1"/>
      <p:bldP spid="75" grpId="3" animBg="1"/>
      <p:bldP spid="75" grpId="4" animBg="1"/>
      <p:bldP spid="74" grpId="0" animBg="1"/>
      <p:bldP spid="74" grpId="2" animBg="1"/>
      <p:bldP spid="74" grpId="3" animBg="1"/>
      <p:bldP spid="74" grpId="4" animBg="1"/>
      <p:bldP spid="74" grpId="5" animBg="1"/>
      <p:bldP spid="88" grpId="0" animBg="1"/>
      <p:bldP spid="88" grpId="1" animBg="1"/>
      <p:bldP spid="89" grpId="0" animBg="1"/>
      <p:bldP spid="89" grpId="1" animBg="1"/>
      <p:bldP spid="90" grpId="0" animBg="1"/>
      <p:bldP spid="90" grpId="1" animBg="1"/>
      <p:bldP spid="91" grpId="0" animBg="1"/>
      <p:bldP spid="91" grpId="1" animBg="1"/>
      <p:bldP spid="92" grpId="0" animBg="1"/>
      <p:bldP spid="92" grpId="1" animBg="1"/>
      <p:bldP spid="93" grpId="0" animBg="1"/>
      <p:bldP spid="93" grpId="1" animBg="1"/>
      <p:bldP spid="94" grpId="0" animBg="1"/>
      <p:bldP spid="94" grpId="1" animBg="1"/>
      <p:bldP spid="95" grpId="0" animBg="1"/>
      <p:bldP spid="95" grpId="1" animBg="1"/>
      <p:bldP spid="96" grpId="1" animBg="1"/>
      <p:bldP spid="96" grpId="2" animBg="1"/>
      <p:bldP spid="98" grpId="1" animBg="1"/>
      <p:bldP spid="98" grpId="2" animBg="1"/>
      <p:bldP spid="100" grpId="0" animBg="1"/>
      <p:bldP spid="100" grpId="1" animBg="1"/>
      <p:bldP spid="101" grpId="0" animBg="1"/>
      <p:bldP spid="109" grpId="0" animBg="1"/>
      <p:bldP spid="110" grpId="0" animBg="1"/>
      <p:bldP spid="111" grpId="0" animBg="1"/>
      <p:bldP spid="97" grpId="0" animBg="1"/>
      <p:bldP spid="99" grpId="0" animBg="1"/>
      <p:bldP spid="85" grpId="0" animBg="1"/>
      <p:bldP spid="106" grpId="0" animBg="1"/>
      <p:bldP spid="87"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3" name="Rectangle 62"/>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28" name="Picture 27"/>
          <p:cNvPicPr>
            <a:picLocks noChangeAspect="1" noChangeArrowheads="1"/>
          </p:cNvPicPr>
          <p:nvPr/>
        </p:nvPicPr>
        <p:blipFill>
          <a:blip r:embed="rId3"/>
          <a:srcRect l="3307" r="755"/>
          <a:stretch>
            <a:fillRect/>
          </a:stretch>
        </p:blipFill>
        <p:spPr bwMode="auto">
          <a:xfrm>
            <a:off x="0" y="1026328"/>
            <a:ext cx="9144000" cy="5831672"/>
          </a:xfrm>
          <a:prstGeom prst="rect">
            <a:avLst/>
          </a:prstGeom>
          <a:noFill/>
          <a:ln w="9525">
            <a:noFill/>
            <a:miter lim="800000"/>
            <a:headEnd/>
            <a:tailEnd/>
          </a:ln>
          <a:effectLst/>
        </p:spPr>
      </p:pic>
      <p:sp>
        <p:nvSpPr>
          <p:cNvPr id="56" name="Freeform 55"/>
          <p:cNvSpPr/>
          <p:nvPr/>
        </p:nvSpPr>
        <p:spPr>
          <a:xfrm>
            <a:off x="342900" y="1485900"/>
            <a:ext cx="1551214" cy="1363435"/>
          </a:xfrm>
          <a:custGeom>
            <a:avLst/>
            <a:gdLst>
              <a:gd name="connsiteX0" fmla="*/ 0 w 1551214"/>
              <a:gd name="connsiteY0" fmla="*/ 947057 h 1363435"/>
              <a:gd name="connsiteX1" fmla="*/ 163286 w 1551214"/>
              <a:gd name="connsiteY1" fmla="*/ 1045029 h 1363435"/>
              <a:gd name="connsiteX2" fmla="*/ 163286 w 1551214"/>
              <a:gd name="connsiteY2" fmla="*/ 1240971 h 1363435"/>
              <a:gd name="connsiteX3" fmla="*/ 244929 w 1551214"/>
              <a:gd name="connsiteY3" fmla="*/ 1355271 h 1363435"/>
              <a:gd name="connsiteX4" fmla="*/ 473529 w 1551214"/>
              <a:gd name="connsiteY4" fmla="*/ 1289957 h 1363435"/>
              <a:gd name="connsiteX5" fmla="*/ 636814 w 1551214"/>
              <a:gd name="connsiteY5" fmla="*/ 1338943 h 1363435"/>
              <a:gd name="connsiteX6" fmla="*/ 1028700 w 1551214"/>
              <a:gd name="connsiteY6" fmla="*/ 1240971 h 1363435"/>
              <a:gd name="connsiteX7" fmla="*/ 1224643 w 1551214"/>
              <a:gd name="connsiteY7" fmla="*/ 1191986 h 1363435"/>
              <a:gd name="connsiteX8" fmla="*/ 1273629 w 1551214"/>
              <a:gd name="connsiteY8" fmla="*/ 1077686 h 1363435"/>
              <a:gd name="connsiteX9" fmla="*/ 1077686 w 1551214"/>
              <a:gd name="connsiteY9" fmla="*/ 930729 h 1363435"/>
              <a:gd name="connsiteX10" fmla="*/ 963386 w 1551214"/>
              <a:gd name="connsiteY10" fmla="*/ 783771 h 1363435"/>
              <a:gd name="connsiteX11" fmla="*/ 947057 w 1551214"/>
              <a:gd name="connsiteY11" fmla="*/ 571500 h 1363435"/>
              <a:gd name="connsiteX12" fmla="*/ 1028700 w 1551214"/>
              <a:gd name="connsiteY12" fmla="*/ 375557 h 1363435"/>
              <a:gd name="connsiteX13" fmla="*/ 1224643 w 1551214"/>
              <a:gd name="connsiteY13" fmla="*/ 359229 h 1363435"/>
              <a:gd name="connsiteX14" fmla="*/ 1387929 w 1551214"/>
              <a:gd name="connsiteY14" fmla="*/ 277586 h 1363435"/>
              <a:gd name="connsiteX15" fmla="*/ 1551214 w 1551214"/>
              <a:gd name="connsiteY15" fmla="*/ 0 h 1363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1214" h="1363435">
                <a:moveTo>
                  <a:pt x="0" y="947057"/>
                </a:moveTo>
                <a:cubicBezTo>
                  <a:pt x="68036" y="971550"/>
                  <a:pt x="136072" y="996044"/>
                  <a:pt x="163286" y="1045029"/>
                </a:cubicBezTo>
                <a:cubicBezTo>
                  <a:pt x="190500" y="1094014"/>
                  <a:pt x="149679" y="1189264"/>
                  <a:pt x="163286" y="1240971"/>
                </a:cubicBezTo>
                <a:cubicBezTo>
                  <a:pt x="176893" y="1292678"/>
                  <a:pt x="193222" y="1347107"/>
                  <a:pt x="244929" y="1355271"/>
                </a:cubicBezTo>
                <a:cubicBezTo>
                  <a:pt x="296636" y="1363435"/>
                  <a:pt x="408215" y="1292678"/>
                  <a:pt x="473529" y="1289957"/>
                </a:cubicBezTo>
                <a:cubicBezTo>
                  <a:pt x="538843" y="1287236"/>
                  <a:pt x="544286" y="1347107"/>
                  <a:pt x="636814" y="1338943"/>
                </a:cubicBezTo>
                <a:cubicBezTo>
                  <a:pt x="729342" y="1330779"/>
                  <a:pt x="1028700" y="1240971"/>
                  <a:pt x="1028700" y="1240971"/>
                </a:cubicBezTo>
                <a:cubicBezTo>
                  <a:pt x="1126672" y="1216478"/>
                  <a:pt x="1183822" y="1219200"/>
                  <a:pt x="1224643" y="1191986"/>
                </a:cubicBezTo>
                <a:cubicBezTo>
                  <a:pt x="1265465" y="1164772"/>
                  <a:pt x="1298122" y="1121229"/>
                  <a:pt x="1273629" y="1077686"/>
                </a:cubicBezTo>
                <a:cubicBezTo>
                  <a:pt x="1249136" y="1034143"/>
                  <a:pt x="1129393" y="979715"/>
                  <a:pt x="1077686" y="930729"/>
                </a:cubicBezTo>
                <a:cubicBezTo>
                  <a:pt x="1025979" y="881743"/>
                  <a:pt x="985158" y="843643"/>
                  <a:pt x="963386" y="783771"/>
                </a:cubicBezTo>
                <a:cubicBezTo>
                  <a:pt x="941614" y="723899"/>
                  <a:pt x="936171" y="639536"/>
                  <a:pt x="947057" y="571500"/>
                </a:cubicBezTo>
                <a:cubicBezTo>
                  <a:pt x="957943" y="503464"/>
                  <a:pt x="982436" y="410936"/>
                  <a:pt x="1028700" y="375557"/>
                </a:cubicBezTo>
                <a:cubicBezTo>
                  <a:pt x="1074964" y="340179"/>
                  <a:pt x="1164772" y="375557"/>
                  <a:pt x="1224643" y="359229"/>
                </a:cubicBezTo>
                <a:cubicBezTo>
                  <a:pt x="1284514" y="342901"/>
                  <a:pt x="1333501" y="337457"/>
                  <a:pt x="1387929" y="277586"/>
                </a:cubicBezTo>
                <a:cubicBezTo>
                  <a:pt x="1442357" y="217715"/>
                  <a:pt x="1496785" y="108857"/>
                  <a:pt x="1551214" y="0"/>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Freeform 56"/>
          <p:cNvSpPr/>
          <p:nvPr/>
        </p:nvSpPr>
        <p:spPr>
          <a:xfrm>
            <a:off x="4669971" y="1823357"/>
            <a:ext cx="4082143" cy="3679371"/>
          </a:xfrm>
          <a:custGeom>
            <a:avLst/>
            <a:gdLst>
              <a:gd name="connsiteX0" fmla="*/ 4082143 w 4082143"/>
              <a:gd name="connsiteY0" fmla="*/ 3614057 h 3679371"/>
              <a:gd name="connsiteX1" fmla="*/ 3739243 w 4082143"/>
              <a:gd name="connsiteY1" fmla="*/ 3646714 h 3679371"/>
              <a:gd name="connsiteX2" fmla="*/ 3477986 w 4082143"/>
              <a:gd name="connsiteY2" fmla="*/ 3646714 h 3679371"/>
              <a:gd name="connsiteX3" fmla="*/ 3233058 w 4082143"/>
              <a:gd name="connsiteY3" fmla="*/ 3450772 h 3679371"/>
              <a:gd name="connsiteX4" fmla="*/ 2841172 w 4082143"/>
              <a:gd name="connsiteY4" fmla="*/ 3548743 h 3679371"/>
              <a:gd name="connsiteX5" fmla="*/ 2726872 w 4082143"/>
              <a:gd name="connsiteY5" fmla="*/ 3450772 h 3679371"/>
              <a:gd name="connsiteX6" fmla="*/ 2612572 w 4082143"/>
              <a:gd name="connsiteY6" fmla="*/ 3205843 h 3679371"/>
              <a:gd name="connsiteX7" fmla="*/ 2514600 w 4082143"/>
              <a:gd name="connsiteY7" fmla="*/ 2944586 h 3679371"/>
              <a:gd name="connsiteX8" fmla="*/ 2416629 w 4082143"/>
              <a:gd name="connsiteY8" fmla="*/ 2503714 h 3679371"/>
              <a:gd name="connsiteX9" fmla="*/ 2057400 w 4082143"/>
              <a:gd name="connsiteY9" fmla="*/ 2193472 h 3679371"/>
              <a:gd name="connsiteX10" fmla="*/ 1877786 w 4082143"/>
              <a:gd name="connsiteY10" fmla="*/ 2193472 h 3679371"/>
              <a:gd name="connsiteX11" fmla="*/ 1567543 w 4082143"/>
              <a:gd name="connsiteY11" fmla="*/ 1964872 h 3679371"/>
              <a:gd name="connsiteX12" fmla="*/ 1338943 w 4082143"/>
              <a:gd name="connsiteY12" fmla="*/ 1540329 h 3679371"/>
              <a:gd name="connsiteX13" fmla="*/ 1191986 w 4082143"/>
              <a:gd name="connsiteY13" fmla="*/ 1393372 h 3679371"/>
              <a:gd name="connsiteX14" fmla="*/ 1175658 w 4082143"/>
              <a:gd name="connsiteY14" fmla="*/ 968829 h 3679371"/>
              <a:gd name="connsiteX15" fmla="*/ 1110343 w 4082143"/>
              <a:gd name="connsiteY15" fmla="*/ 625929 h 3679371"/>
              <a:gd name="connsiteX16" fmla="*/ 930729 w 4082143"/>
              <a:gd name="connsiteY16" fmla="*/ 283029 h 3679371"/>
              <a:gd name="connsiteX17" fmla="*/ 783772 w 4082143"/>
              <a:gd name="connsiteY17" fmla="*/ 250372 h 3679371"/>
              <a:gd name="connsiteX18" fmla="*/ 653143 w 4082143"/>
              <a:gd name="connsiteY18" fmla="*/ 70757 h 3679371"/>
              <a:gd name="connsiteX19" fmla="*/ 326572 w 4082143"/>
              <a:gd name="connsiteY19" fmla="*/ 5443 h 3679371"/>
              <a:gd name="connsiteX20" fmla="*/ 0 w 4082143"/>
              <a:gd name="connsiteY20" fmla="*/ 103414 h 367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82143" h="3679371">
                <a:moveTo>
                  <a:pt x="4082143" y="3614057"/>
                </a:moveTo>
                <a:cubicBezTo>
                  <a:pt x="3961039" y="3627664"/>
                  <a:pt x="3839936" y="3641271"/>
                  <a:pt x="3739243" y="3646714"/>
                </a:cubicBezTo>
                <a:cubicBezTo>
                  <a:pt x="3638550" y="3652157"/>
                  <a:pt x="3562350" y="3679371"/>
                  <a:pt x="3477986" y="3646714"/>
                </a:cubicBezTo>
                <a:cubicBezTo>
                  <a:pt x="3393622" y="3614057"/>
                  <a:pt x="3339194" y="3467101"/>
                  <a:pt x="3233058" y="3450772"/>
                </a:cubicBezTo>
                <a:cubicBezTo>
                  <a:pt x="3126922" y="3434444"/>
                  <a:pt x="2925536" y="3548743"/>
                  <a:pt x="2841172" y="3548743"/>
                </a:cubicBezTo>
                <a:cubicBezTo>
                  <a:pt x="2756808" y="3548743"/>
                  <a:pt x="2764972" y="3507922"/>
                  <a:pt x="2726872" y="3450772"/>
                </a:cubicBezTo>
                <a:cubicBezTo>
                  <a:pt x="2688772" y="3393622"/>
                  <a:pt x="2647951" y="3290207"/>
                  <a:pt x="2612572" y="3205843"/>
                </a:cubicBezTo>
                <a:cubicBezTo>
                  <a:pt x="2577193" y="3121479"/>
                  <a:pt x="2547257" y="3061607"/>
                  <a:pt x="2514600" y="2944586"/>
                </a:cubicBezTo>
                <a:cubicBezTo>
                  <a:pt x="2481943" y="2827565"/>
                  <a:pt x="2492829" y="2628900"/>
                  <a:pt x="2416629" y="2503714"/>
                </a:cubicBezTo>
                <a:cubicBezTo>
                  <a:pt x="2340429" y="2378528"/>
                  <a:pt x="2147207" y="2245179"/>
                  <a:pt x="2057400" y="2193472"/>
                </a:cubicBezTo>
                <a:cubicBezTo>
                  <a:pt x="1967593" y="2141765"/>
                  <a:pt x="1959429" y="2231572"/>
                  <a:pt x="1877786" y="2193472"/>
                </a:cubicBezTo>
                <a:cubicBezTo>
                  <a:pt x="1796143" y="2155372"/>
                  <a:pt x="1657350" y="2073729"/>
                  <a:pt x="1567543" y="1964872"/>
                </a:cubicBezTo>
                <a:cubicBezTo>
                  <a:pt x="1477736" y="1856015"/>
                  <a:pt x="1401536" y="1635579"/>
                  <a:pt x="1338943" y="1540329"/>
                </a:cubicBezTo>
                <a:cubicBezTo>
                  <a:pt x="1276350" y="1445079"/>
                  <a:pt x="1219200" y="1488622"/>
                  <a:pt x="1191986" y="1393372"/>
                </a:cubicBezTo>
                <a:cubicBezTo>
                  <a:pt x="1164772" y="1298122"/>
                  <a:pt x="1189265" y="1096736"/>
                  <a:pt x="1175658" y="968829"/>
                </a:cubicBezTo>
                <a:cubicBezTo>
                  <a:pt x="1162051" y="840922"/>
                  <a:pt x="1151164" y="740229"/>
                  <a:pt x="1110343" y="625929"/>
                </a:cubicBezTo>
                <a:cubicBezTo>
                  <a:pt x="1069522" y="511629"/>
                  <a:pt x="985157" y="345622"/>
                  <a:pt x="930729" y="283029"/>
                </a:cubicBezTo>
                <a:cubicBezTo>
                  <a:pt x="876301" y="220436"/>
                  <a:pt x="830036" y="285751"/>
                  <a:pt x="783772" y="250372"/>
                </a:cubicBezTo>
                <a:cubicBezTo>
                  <a:pt x="737508" y="214993"/>
                  <a:pt x="729343" y="111578"/>
                  <a:pt x="653143" y="70757"/>
                </a:cubicBezTo>
                <a:cubicBezTo>
                  <a:pt x="576943" y="29936"/>
                  <a:pt x="435429" y="0"/>
                  <a:pt x="326572" y="5443"/>
                </a:cubicBezTo>
                <a:cubicBezTo>
                  <a:pt x="217715" y="10886"/>
                  <a:pt x="48986" y="62593"/>
                  <a:pt x="0" y="103414"/>
                </a:cubicBezTo>
              </a:path>
            </a:pathLst>
          </a:custGeom>
          <a:ln w="101600">
            <a:solidFill>
              <a:srgbClr val="774F27"/>
            </a:solidFill>
            <a:prstDash val="sysDot"/>
          </a:ln>
          <a:effectLst>
            <a:outerShdw dist="50800" dir="15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87" name="TextBox 86"/>
          <p:cNvSpPr txBox="1"/>
          <p:nvPr/>
        </p:nvSpPr>
        <p:spPr>
          <a:xfrm>
            <a:off x="0" y="685800"/>
            <a:ext cx="9144000" cy="584775"/>
          </a:xfrm>
          <a:prstGeom prst="rect">
            <a:avLst/>
          </a:prstGeom>
        </p:spPr>
        <p:txBody>
          <a:bodyPr wrap="square" rtlCol="0">
            <a:spAutoFit/>
          </a:bodyPr>
          <a:lstStyle/>
          <a:p>
            <a:pPr algn="ctr"/>
            <a:r>
              <a:rPr lang="en-US" sz="3200" b="1" dirty="0">
                <a:solidFill>
                  <a:srgbClr val="002060"/>
                </a:solidFill>
                <a:effectLst>
                  <a:outerShdw dist="50800" dir="7200000" algn="ctr" rotWithShape="0">
                    <a:schemeClr val="tx1"/>
                  </a:outerShdw>
                </a:effectLst>
              </a:rPr>
              <a:t>Hudson By Company             </a:t>
            </a:r>
            <a:r>
              <a:rPr lang="en-US" sz="3200" b="1" dirty="0">
                <a:solidFill>
                  <a:srgbClr val="774F27"/>
                </a:solidFill>
                <a:effectLst>
                  <a:outerShdw dist="50800" dir="7200000" algn="ctr" rotWithShape="0">
                    <a:schemeClr val="tx1"/>
                  </a:outerShdw>
                </a:effectLst>
              </a:rPr>
              <a:t>American Fur Company</a:t>
            </a:r>
            <a:endParaRPr lang="en-US" sz="3200" b="1" dirty="0">
              <a:effectLst>
                <a:outerShdw dist="50800" dir="7200000" algn="ctr" rotWithShape="0">
                  <a:schemeClr val="tx1"/>
                </a:outerShdw>
              </a:effectLst>
            </a:endParaRPr>
          </a:p>
        </p:txBody>
      </p:sp>
      <p:sp useBgFill="1">
        <p:nvSpPr>
          <p:cNvPr id="108" name="TextBox 107"/>
          <p:cNvSpPr txBox="1"/>
          <p:nvPr/>
        </p:nvSpPr>
        <p:spPr>
          <a:xfrm>
            <a:off x="0" y="609600"/>
            <a:ext cx="9144000" cy="646331"/>
          </a:xfrm>
          <a:prstGeom prst="rect">
            <a:avLst/>
          </a:prstGeom>
        </p:spPr>
        <p:txBody>
          <a:bodyPr wrap="square" rtlCol="0">
            <a:spAutoFit/>
          </a:bodyPr>
          <a:lstStyle/>
          <a:p>
            <a:pPr algn="ctr"/>
            <a:r>
              <a:rPr lang="en-US" sz="3600" b="1" dirty="0">
                <a:effectLst>
                  <a:outerShdw dist="50800" dir="7200000" algn="ctr" rotWithShape="0">
                    <a:schemeClr val="accent6">
                      <a:lumMod val="75000"/>
                    </a:schemeClr>
                  </a:outerShdw>
                </a:effectLst>
              </a:rPr>
              <a:t>Rocky Mountain Fur Company</a:t>
            </a:r>
          </a:p>
        </p:txBody>
      </p:sp>
      <p:grpSp>
        <p:nvGrpSpPr>
          <p:cNvPr id="2" name="Group 1"/>
          <p:cNvGrpSpPr/>
          <p:nvPr/>
        </p:nvGrpSpPr>
        <p:grpSpPr>
          <a:xfrm>
            <a:off x="228600" y="6320135"/>
            <a:ext cx="2590800" cy="537865"/>
            <a:chOff x="3352800" y="6320135"/>
            <a:chExt cx="2590800" cy="537865"/>
          </a:xfrm>
        </p:grpSpPr>
        <p:grpSp>
          <p:nvGrpSpPr>
            <p:cNvPr id="3" name="Group 22"/>
            <p:cNvGrpSpPr/>
            <p:nvPr/>
          </p:nvGrpSpPr>
          <p:grpSpPr>
            <a:xfrm>
              <a:off x="3352800" y="6320135"/>
              <a:ext cx="2590800" cy="537865"/>
              <a:chOff x="6553200" y="4419600"/>
              <a:chExt cx="2590800" cy="537865"/>
            </a:xfrm>
          </p:grpSpPr>
          <p:sp>
            <p:nvSpPr>
              <p:cNvPr id="6" name="TextBox 5"/>
              <p:cNvSpPr txBox="1"/>
              <p:nvPr/>
            </p:nvSpPr>
            <p:spPr>
              <a:xfrm>
                <a:off x="6553200" y="4495800"/>
                <a:ext cx="2590800" cy="461665"/>
              </a:xfrm>
              <a:prstGeom prst="rect">
                <a:avLst/>
              </a:prstGeom>
              <a:solidFill>
                <a:schemeClr val="bg1"/>
              </a:solidFill>
              <a:ln>
                <a:solidFill>
                  <a:schemeClr val="tx2">
                    <a:lumMod val="50000"/>
                  </a:schemeClr>
                </a:solidFill>
              </a:ln>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7" name="5-Point Star 6"/>
              <p:cNvSpPr/>
              <p:nvPr/>
            </p:nvSpPr>
            <p:spPr>
              <a:xfrm>
                <a:off x="6629400" y="4419600"/>
                <a:ext cx="457200" cy="533400"/>
              </a:xfrm>
              <a:prstGeom prst="star5">
                <a:avLst/>
              </a:prstGeom>
              <a:solidFill>
                <a:schemeClr val="accent1">
                  <a:lumMod val="50000"/>
                </a:schemeClr>
              </a:solidFill>
              <a:l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5" name="Rectangle 4"/>
            <p:cNvSpPr/>
            <p:nvPr/>
          </p:nvSpPr>
          <p:spPr>
            <a:xfrm>
              <a:off x="3352800" y="6400800"/>
              <a:ext cx="2590800" cy="457200"/>
            </a:xfrm>
            <a:prstGeom prst="rect">
              <a:avLst/>
            </a:prstGeom>
            <a:noFill/>
            <a:ln w="508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19"/>
          <p:cNvGrpSpPr/>
          <p:nvPr/>
        </p:nvGrpSpPr>
        <p:grpSpPr>
          <a:xfrm>
            <a:off x="6781800" y="6324600"/>
            <a:ext cx="2133600" cy="533400"/>
            <a:chOff x="6781800" y="6324600"/>
            <a:chExt cx="2133600" cy="533400"/>
          </a:xfrm>
        </p:grpSpPr>
        <p:sp>
          <p:nvSpPr>
            <p:cNvPr id="10" name="TextBox 9"/>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19" name="5-Point Star 18"/>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5-Point Star 23"/>
          <p:cNvSpPr/>
          <p:nvPr/>
        </p:nvSpPr>
        <p:spPr>
          <a:xfrm>
            <a:off x="1447800" y="16002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5" name="5-Point Star 24"/>
          <p:cNvSpPr/>
          <p:nvPr/>
        </p:nvSpPr>
        <p:spPr>
          <a:xfrm>
            <a:off x="1295400" y="2133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7" name="5-Point Star 26"/>
          <p:cNvSpPr/>
          <p:nvPr/>
        </p:nvSpPr>
        <p:spPr>
          <a:xfrm>
            <a:off x="990600" y="2453413"/>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31" name="Rectangle 30"/>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5-Point Star 41"/>
          <p:cNvSpPr/>
          <p:nvPr/>
        </p:nvSpPr>
        <p:spPr>
          <a:xfrm>
            <a:off x="6872381" y="4191000"/>
            <a:ext cx="494607"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5-Point Star 49"/>
          <p:cNvSpPr/>
          <p:nvPr/>
        </p:nvSpPr>
        <p:spPr>
          <a:xfrm>
            <a:off x="4738779" y="1583405"/>
            <a:ext cx="494607"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5-Point Star 57"/>
          <p:cNvSpPr/>
          <p:nvPr/>
        </p:nvSpPr>
        <p:spPr>
          <a:xfrm>
            <a:off x="5181600" y="16002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5-Point Star 64"/>
          <p:cNvSpPr/>
          <p:nvPr/>
        </p:nvSpPr>
        <p:spPr>
          <a:xfrm>
            <a:off x="1752600" y="12192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55" name="5-Point Star 54"/>
          <p:cNvSpPr/>
          <p:nvPr/>
        </p:nvSpPr>
        <p:spPr>
          <a:xfrm>
            <a:off x="6553200" y="3733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10"/>
          <p:cNvGrpSpPr/>
          <p:nvPr/>
        </p:nvGrpSpPr>
        <p:grpSpPr>
          <a:xfrm>
            <a:off x="4191000" y="5867400"/>
            <a:ext cx="2590800" cy="990600"/>
            <a:chOff x="6934200" y="5867400"/>
            <a:chExt cx="2590800" cy="990600"/>
          </a:xfrm>
        </p:grpSpPr>
        <p:sp>
          <p:nvSpPr>
            <p:cNvPr id="68" name="TextBox 67"/>
            <p:cNvSpPr txBox="1"/>
            <p:nvPr/>
          </p:nvSpPr>
          <p:spPr>
            <a:xfrm>
              <a:off x="6934200" y="5943600"/>
              <a:ext cx="2590800" cy="461665"/>
            </a:xfrm>
            <a:prstGeom prst="rect">
              <a:avLst/>
            </a:prstGeom>
            <a:solidFill>
              <a:schemeClr val="bg1"/>
            </a:solidFill>
          </p:spPr>
          <p:txBody>
            <a:bodyPr wrap="square" rtlCol="0">
              <a:spAutoFit/>
            </a:bodyPr>
            <a:lstStyle/>
            <a:p>
              <a:r>
                <a:rPr lang="en-US" sz="2400" b="1" dirty="0"/>
                <a:t>        Rocky Mt. Fur</a:t>
              </a:r>
            </a:p>
          </p:txBody>
        </p:sp>
        <p:sp>
          <p:nvSpPr>
            <p:cNvPr id="69" name="5-Point Star 68"/>
            <p:cNvSpPr/>
            <p:nvPr/>
          </p:nvSpPr>
          <p:spPr>
            <a:xfrm>
              <a:off x="7010400" y="5867400"/>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71" name="5-Point Star 70"/>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p:cNvSpPr/>
            <p:nvPr/>
          </p:nvSpPr>
          <p:spPr>
            <a:xfrm>
              <a:off x="6934200" y="5943600"/>
              <a:ext cx="2590800" cy="9144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 name="5-Point Star 60"/>
          <p:cNvSpPr/>
          <p:nvPr/>
        </p:nvSpPr>
        <p:spPr>
          <a:xfrm>
            <a:off x="305419" y="258487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77" name="5-Point Star 76"/>
          <p:cNvSpPr/>
          <p:nvPr/>
        </p:nvSpPr>
        <p:spPr>
          <a:xfrm>
            <a:off x="4572000" y="1724952"/>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5-Point Star 78"/>
          <p:cNvSpPr/>
          <p:nvPr/>
        </p:nvSpPr>
        <p:spPr>
          <a:xfrm>
            <a:off x="5392815" y="1819292"/>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5-Point Star 80"/>
          <p:cNvSpPr/>
          <p:nvPr/>
        </p:nvSpPr>
        <p:spPr>
          <a:xfrm>
            <a:off x="5498235" y="2036502"/>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5-Point Star 82"/>
          <p:cNvSpPr/>
          <p:nvPr/>
        </p:nvSpPr>
        <p:spPr>
          <a:xfrm>
            <a:off x="4495800" y="20574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5-Point Star 45"/>
          <p:cNvSpPr/>
          <p:nvPr/>
        </p:nvSpPr>
        <p:spPr>
          <a:xfrm>
            <a:off x="5562600" y="28956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5-Point Star 39"/>
          <p:cNvSpPr/>
          <p:nvPr/>
        </p:nvSpPr>
        <p:spPr>
          <a:xfrm>
            <a:off x="5864868" y="33528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108"/>
          <p:cNvSpPr/>
          <p:nvPr/>
        </p:nvSpPr>
        <p:spPr>
          <a:xfrm>
            <a:off x="1710267" y="2494844"/>
            <a:ext cx="519288" cy="1560690"/>
          </a:xfrm>
          <a:custGeom>
            <a:avLst/>
            <a:gdLst>
              <a:gd name="connsiteX0" fmla="*/ 0 w 519288"/>
              <a:gd name="connsiteY0" fmla="*/ 11289 h 1560690"/>
              <a:gd name="connsiteX1" fmla="*/ 220133 w 519288"/>
              <a:gd name="connsiteY1" fmla="*/ 62089 h 1560690"/>
              <a:gd name="connsiteX2" fmla="*/ 338666 w 519288"/>
              <a:gd name="connsiteY2" fmla="*/ 383823 h 1560690"/>
              <a:gd name="connsiteX3" fmla="*/ 321733 w 519288"/>
              <a:gd name="connsiteY3" fmla="*/ 603956 h 1560690"/>
              <a:gd name="connsiteX4" fmla="*/ 169333 w 519288"/>
              <a:gd name="connsiteY4" fmla="*/ 841023 h 1560690"/>
              <a:gd name="connsiteX5" fmla="*/ 152400 w 519288"/>
              <a:gd name="connsiteY5" fmla="*/ 1027289 h 1560690"/>
              <a:gd name="connsiteX6" fmla="*/ 101600 w 519288"/>
              <a:gd name="connsiteY6" fmla="*/ 1162756 h 1560690"/>
              <a:gd name="connsiteX7" fmla="*/ 270933 w 519288"/>
              <a:gd name="connsiteY7" fmla="*/ 1467556 h 1560690"/>
              <a:gd name="connsiteX8" fmla="*/ 491066 w 519288"/>
              <a:gd name="connsiteY8" fmla="*/ 1518356 h 1560690"/>
              <a:gd name="connsiteX9" fmla="*/ 423333 w 519288"/>
              <a:gd name="connsiteY9" fmla="*/ 1552223 h 156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9288" h="1560690">
                <a:moveTo>
                  <a:pt x="0" y="11289"/>
                </a:moveTo>
                <a:cubicBezTo>
                  <a:pt x="81844" y="5644"/>
                  <a:pt x="163689" y="0"/>
                  <a:pt x="220133" y="62089"/>
                </a:cubicBezTo>
                <a:cubicBezTo>
                  <a:pt x="276577" y="124178"/>
                  <a:pt x="321733" y="293512"/>
                  <a:pt x="338666" y="383823"/>
                </a:cubicBezTo>
                <a:cubicBezTo>
                  <a:pt x="355599" y="474134"/>
                  <a:pt x="349955" y="527756"/>
                  <a:pt x="321733" y="603956"/>
                </a:cubicBezTo>
                <a:cubicBezTo>
                  <a:pt x="293511" y="680156"/>
                  <a:pt x="197555" y="770468"/>
                  <a:pt x="169333" y="841023"/>
                </a:cubicBezTo>
                <a:cubicBezTo>
                  <a:pt x="141111" y="911579"/>
                  <a:pt x="163689" y="973667"/>
                  <a:pt x="152400" y="1027289"/>
                </a:cubicBezTo>
                <a:cubicBezTo>
                  <a:pt x="141111" y="1080911"/>
                  <a:pt x="81845" y="1089378"/>
                  <a:pt x="101600" y="1162756"/>
                </a:cubicBezTo>
                <a:cubicBezTo>
                  <a:pt x="121356" y="1236134"/>
                  <a:pt x="206022" y="1408289"/>
                  <a:pt x="270933" y="1467556"/>
                </a:cubicBezTo>
                <a:cubicBezTo>
                  <a:pt x="335844" y="1526823"/>
                  <a:pt x="465666" y="1504245"/>
                  <a:pt x="491066" y="1518356"/>
                </a:cubicBezTo>
                <a:cubicBezTo>
                  <a:pt x="516466" y="1532467"/>
                  <a:pt x="519288" y="1560690"/>
                  <a:pt x="423333" y="1552223"/>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Freeform 109"/>
          <p:cNvSpPr/>
          <p:nvPr/>
        </p:nvSpPr>
        <p:spPr>
          <a:xfrm>
            <a:off x="2167467" y="3894667"/>
            <a:ext cx="1303866" cy="400755"/>
          </a:xfrm>
          <a:custGeom>
            <a:avLst/>
            <a:gdLst>
              <a:gd name="connsiteX0" fmla="*/ 0 w 1303866"/>
              <a:gd name="connsiteY0" fmla="*/ 186266 h 400755"/>
              <a:gd name="connsiteX1" fmla="*/ 203200 w 1303866"/>
              <a:gd name="connsiteY1" fmla="*/ 186266 h 400755"/>
              <a:gd name="connsiteX2" fmla="*/ 338666 w 1303866"/>
              <a:gd name="connsiteY2" fmla="*/ 355600 h 400755"/>
              <a:gd name="connsiteX3" fmla="*/ 728133 w 1303866"/>
              <a:gd name="connsiteY3" fmla="*/ 372533 h 400755"/>
              <a:gd name="connsiteX4" fmla="*/ 795866 w 1303866"/>
              <a:gd name="connsiteY4" fmla="*/ 186266 h 400755"/>
              <a:gd name="connsiteX5" fmla="*/ 880533 w 1303866"/>
              <a:gd name="connsiteY5" fmla="*/ 84666 h 400755"/>
              <a:gd name="connsiteX6" fmla="*/ 1168400 w 1303866"/>
              <a:gd name="connsiteY6" fmla="*/ 101600 h 400755"/>
              <a:gd name="connsiteX7" fmla="*/ 1236133 w 1303866"/>
              <a:gd name="connsiteY7" fmla="*/ 169333 h 400755"/>
              <a:gd name="connsiteX8" fmla="*/ 1303866 w 1303866"/>
              <a:gd name="connsiteY8" fmla="*/ 0 h 40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866" h="400755">
                <a:moveTo>
                  <a:pt x="0" y="186266"/>
                </a:moveTo>
                <a:cubicBezTo>
                  <a:pt x="73378" y="172155"/>
                  <a:pt x="146756" y="158044"/>
                  <a:pt x="203200" y="186266"/>
                </a:cubicBezTo>
                <a:cubicBezTo>
                  <a:pt x="259644" y="214488"/>
                  <a:pt x="251177" y="324556"/>
                  <a:pt x="338666" y="355600"/>
                </a:cubicBezTo>
                <a:cubicBezTo>
                  <a:pt x="426155" y="386644"/>
                  <a:pt x="651933" y="400755"/>
                  <a:pt x="728133" y="372533"/>
                </a:cubicBezTo>
                <a:cubicBezTo>
                  <a:pt x="804333" y="344311"/>
                  <a:pt x="770466" y="234244"/>
                  <a:pt x="795866" y="186266"/>
                </a:cubicBezTo>
                <a:cubicBezTo>
                  <a:pt x="821266" y="138288"/>
                  <a:pt x="818444" y="98777"/>
                  <a:pt x="880533" y="84666"/>
                </a:cubicBezTo>
                <a:cubicBezTo>
                  <a:pt x="942622" y="70555"/>
                  <a:pt x="1109133" y="87489"/>
                  <a:pt x="1168400" y="101600"/>
                </a:cubicBezTo>
                <a:cubicBezTo>
                  <a:pt x="1227667" y="115711"/>
                  <a:pt x="1213555" y="186266"/>
                  <a:pt x="1236133" y="169333"/>
                </a:cubicBezTo>
                <a:cubicBezTo>
                  <a:pt x="1258711" y="152400"/>
                  <a:pt x="1292577" y="33867"/>
                  <a:pt x="1303866" y="0"/>
                </a:cubicBezTo>
              </a:path>
            </a:pathLst>
          </a:custGeom>
          <a:ln w="101600">
            <a:solidFill>
              <a:srgbClr val="002060"/>
            </a:solidFill>
            <a:prstDash val="sysDot"/>
          </a:ln>
          <a:effectLst>
            <a:outerShdw dist="50800" dir="12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Freeform 110"/>
          <p:cNvSpPr/>
          <p:nvPr/>
        </p:nvSpPr>
        <p:spPr>
          <a:xfrm>
            <a:off x="4639733" y="4182533"/>
            <a:ext cx="2302934" cy="787401"/>
          </a:xfrm>
          <a:custGeom>
            <a:avLst/>
            <a:gdLst>
              <a:gd name="connsiteX0" fmla="*/ 2302934 w 2302934"/>
              <a:gd name="connsiteY0" fmla="*/ 406400 h 787401"/>
              <a:gd name="connsiteX1" fmla="*/ 2167467 w 2302934"/>
              <a:gd name="connsiteY1" fmla="*/ 406400 h 787401"/>
              <a:gd name="connsiteX2" fmla="*/ 1862667 w 2302934"/>
              <a:gd name="connsiteY2" fmla="*/ 728134 h 787401"/>
              <a:gd name="connsiteX3" fmla="*/ 1608667 w 2302934"/>
              <a:gd name="connsiteY3" fmla="*/ 762000 h 787401"/>
              <a:gd name="connsiteX4" fmla="*/ 1303867 w 2302934"/>
              <a:gd name="connsiteY4" fmla="*/ 643467 h 787401"/>
              <a:gd name="connsiteX5" fmla="*/ 931334 w 2302934"/>
              <a:gd name="connsiteY5" fmla="*/ 643467 h 787401"/>
              <a:gd name="connsiteX6" fmla="*/ 609600 w 2302934"/>
              <a:gd name="connsiteY6" fmla="*/ 474134 h 787401"/>
              <a:gd name="connsiteX7" fmla="*/ 287867 w 2302934"/>
              <a:gd name="connsiteY7" fmla="*/ 321734 h 787401"/>
              <a:gd name="connsiteX8" fmla="*/ 135467 w 2302934"/>
              <a:gd name="connsiteY8" fmla="*/ 67734 h 787401"/>
              <a:gd name="connsiteX9" fmla="*/ 0 w 2302934"/>
              <a:gd name="connsiteY9" fmla="*/ 0 h 78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2934" h="787401">
                <a:moveTo>
                  <a:pt x="2302934" y="406400"/>
                </a:moveTo>
                <a:cubicBezTo>
                  <a:pt x="2271889" y="379589"/>
                  <a:pt x="2240845" y="352778"/>
                  <a:pt x="2167467" y="406400"/>
                </a:cubicBezTo>
                <a:cubicBezTo>
                  <a:pt x="2094089" y="460022"/>
                  <a:pt x="1955800" y="668867"/>
                  <a:pt x="1862667" y="728134"/>
                </a:cubicBezTo>
                <a:cubicBezTo>
                  <a:pt x="1769534" y="787401"/>
                  <a:pt x="1701800" y="776111"/>
                  <a:pt x="1608667" y="762000"/>
                </a:cubicBezTo>
                <a:cubicBezTo>
                  <a:pt x="1515534" y="747889"/>
                  <a:pt x="1416756" y="663222"/>
                  <a:pt x="1303867" y="643467"/>
                </a:cubicBezTo>
                <a:cubicBezTo>
                  <a:pt x="1190978" y="623712"/>
                  <a:pt x="1047045" y="671689"/>
                  <a:pt x="931334" y="643467"/>
                </a:cubicBezTo>
                <a:cubicBezTo>
                  <a:pt x="815623" y="615245"/>
                  <a:pt x="716844" y="527756"/>
                  <a:pt x="609600" y="474134"/>
                </a:cubicBezTo>
                <a:cubicBezTo>
                  <a:pt x="502356" y="420512"/>
                  <a:pt x="366889" y="389467"/>
                  <a:pt x="287867" y="321734"/>
                </a:cubicBezTo>
                <a:cubicBezTo>
                  <a:pt x="208845" y="254001"/>
                  <a:pt x="183445" y="121356"/>
                  <a:pt x="135467" y="67734"/>
                </a:cubicBezTo>
                <a:cubicBezTo>
                  <a:pt x="87489" y="14112"/>
                  <a:pt x="43744" y="7056"/>
                  <a:pt x="0" y="0"/>
                </a:cubicBezTo>
              </a:path>
            </a:pathLst>
          </a:custGeom>
          <a:ln w="101600">
            <a:solidFill>
              <a:srgbClr val="774F27"/>
            </a:solidFill>
            <a:prstDash val="sysDot"/>
          </a:ln>
          <a:effectLst>
            <a:outerShdw dist="50800" dir="13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5-Point Star 96"/>
          <p:cNvSpPr/>
          <p:nvPr/>
        </p:nvSpPr>
        <p:spPr>
          <a:xfrm>
            <a:off x="1752600" y="35814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99" name="5-Point Star 98"/>
          <p:cNvSpPr/>
          <p:nvPr/>
        </p:nvSpPr>
        <p:spPr>
          <a:xfrm>
            <a:off x="2971800" y="3657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85" name="5-Point Star 84"/>
          <p:cNvSpPr/>
          <p:nvPr/>
        </p:nvSpPr>
        <p:spPr>
          <a:xfrm>
            <a:off x="4495800" y="38100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a:off x="3810000" y="5943600"/>
            <a:ext cx="3124200" cy="457200"/>
          </a:xfrm>
          <a:prstGeom prst="ellipse">
            <a:avLst/>
          </a:prstGeom>
          <a:noFill/>
          <a:ln w="76200">
            <a:solidFill>
              <a:schemeClr val="tx1"/>
            </a:solidFill>
          </a:ln>
          <a:effectLst>
            <a:outerShdw dist="63500" dir="7200000" algn="ctr" rotWithShape="0">
              <a:schemeClr val="bg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p:cNvSpPr txBox="1"/>
          <p:nvPr/>
        </p:nvSpPr>
        <p:spPr>
          <a:xfrm>
            <a:off x="4495800" y="5105400"/>
            <a:ext cx="577402" cy="1107996"/>
          </a:xfrm>
          <a:prstGeom prst="rect">
            <a:avLst/>
          </a:prstGeom>
          <a:noFill/>
        </p:spPr>
        <p:txBody>
          <a:bodyPr wrap="none" rtlCol="0">
            <a:spAutoFit/>
          </a:bodyPr>
          <a:lstStyle/>
          <a:p>
            <a:r>
              <a:rPr lang="en-US" sz="6600" b="1" dirty="0"/>
              <a:t>?</a:t>
            </a:r>
          </a:p>
        </p:txBody>
      </p:sp>
      <p:sp useBgFill="1">
        <p:nvSpPr>
          <p:cNvPr id="114" name="TextBox 113"/>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sp useBgFill="1">
        <p:nvSpPr>
          <p:cNvPr id="113" name="TextBox 112"/>
          <p:cNvSpPr txBox="1"/>
          <p:nvPr/>
        </p:nvSpPr>
        <p:spPr>
          <a:xfrm>
            <a:off x="0" y="1194911"/>
            <a:ext cx="9144000" cy="5663089"/>
          </a:xfrm>
          <a:prstGeom prst="rect">
            <a:avLst/>
          </a:prstGeom>
        </p:spPr>
        <p:txBody>
          <a:bodyPr wrap="square" rtlCol="0">
            <a:spAutoFit/>
          </a:bodyPr>
          <a:lstStyle/>
          <a:p>
            <a:pPr marL="514350" indent="-514350">
              <a:buAutoNum type="arabicParenR"/>
            </a:pPr>
            <a:r>
              <a:rPr lang="en-US" sz="3200" b="1" dirty="0"/>
              <a:t>initiates annual ‘Mountain Man Rendezvous’</a:t>
            </a:r>
          </a:p>
          <a:p>
            <a:r>
              <a:rPr lang="en-US" sz="3200" b="1" dirty="0"/>
              <a:t>      - deliver supplies to the Rocky Mountains </a:t>
            </a:r>
          </a:p>
          <a:p>
            <a:r>
              <a:rPr lang="en-US" sz="3200" b="1" dirty="0"/>
              <a:t>      - trappers exchange furs for supplies &amp; continue</a:t>
            </a:r>
          </a:p>
          <a:p>
            <a:r>
              <a:rPr lang="en-US" sz="3200" b="1" dirty="0"/>
              <a:t>         working in the mountains for several years</a:t>
            </a:r>
          </a:p>
          <a:p>
            <a:r>
              <a:rPr lang="en-US" sz="3200" b="1" dirty="0"/>
              <a:t>2) Jean Baptist Charbonneau is a trapper/guide</a:t>
            </a:r>
          </a:p>
          <a:p>
            <a:r>
              <a:rPr lang="en-US" sz="3200" b="1" dirty="0"/>
              <a:t>     for the RMFC:  1833-1840</a:t>
            </a:r>
          </a:p>
          <a:p>
            <a:r>
              <a:rPr lang="en-US" sz="3200" b="1" dirty="0"/>
              <a:t>3) Partner </a:t>
            </a:r>
            <a:r>
              <a:rPr lang="en-US" sz="3200" b="1" dirty="0" err="1"/>
              <a:t>Jedadiah</a:t>
            </a:r>
            <a:r>
              <a:rPr lang="en-US" sz="3200" b="1" dirty="0"/>
              <a:t> Smith’s </a:t>
            </a:r>
          </a:p>
          <a:p>
            <a:r>
              <a:rPr lang="en-US" sz="3200" b="1" dirty="0"/>
              <a:t>     explorations of the west    </a:t>
            </a:r>
          </a:p>
          <a:p>
            <a:r>
              <a:rPr lang="en-US" sz="3200" b="1" dirty="0"/>
              <a:t>     lead to settlers’ use of </a:t>
            </a:r>
          </a:p>
          <a:p>
            <a:r>
              <a:rPr lang="en-US" sz="3200" b="1" dirty="0"/>
              <a:t>     the South Pass</a:t>
            </a:r>
          </a:p>
          <a:p>
            <a:endParaRPr lang="en-US" sz="1000" b="1" dirty="0"/>
          </a:p>
          <a:p>
            <a:r>
              <a:rPr lang="en-US" sz="3200" b="1" dirty="0"/>
              <a:t>     </a:t>
            </a:r>
          </a:p>
        </p:txBody>
      </p:sp>
      <p:pic>
        <p:nvPicPr>
          <p:cNvPr id="158722" name="Picture 2"/>
          <p:cNvPicPr>
            <a:picLocks noChangeAspect="1" noChangeArrowheads="1"/>
          </p:cNvPicPr>
          <p:nvPr/>
        </p:nvPicPr>
        <p:blipFill>
          <a:blip r:embed="rId4"/>
          <a:srcRect t="16423" r="1266"/>
          <a:stretch>
            <a:fillRect/>
          </a:stretch>
        </p:blipFill>
        <p:spPr bwMode="auto">
          <a:xfrm>
            <a:off x="533400" y="3341077"/>
            <a:ext cx="8153400" cy="3516923"/>
          </a:xfrm>
          <a:prstGeom prst="rect">
            <a:avLst/>
          </a:prstGeom>
          <a:noFill/>
          <a:ln w="9525">
            <a:noFill/>
            <a:miter lim="800000"/>
            <a:headEnd/>
            <a:tailEnd/>
          </a:ln>
          <a:effectLst/>
        </p:spPr>
      </p:pic>
      <p:pic>
        <p:nvPicPr>
          <p:cNvPr id="158726" name="Picture 6" descr="Related image"/>
          <p:cNvPicPr>
            <a:picLocks noChangeAspect="1" noChangeArrowheads="1"/>
          </p:cNvPicPr>
          <p:nvPr/>
        </p:nvPicPr>
        <p:blipFill>
          <a:blip r:embed="rId5"/>
          <a:srcRect/>
          <a:stretch>
            <a:fillRect/>
          </a:stretch>
        </p:blipFill>
        <p:spPr bwMode="auto">
          <a:xfrm>
            <a:off x="4876800" y="3733801"/>
            <a:ext cx="1972235" cy="2895600"/>
          </a:xfrm>
          <a:prstGeom prst="rect">
            <a:avLst/>
          </a:prstGeom>
          <a:noFill/>
          <a:ln w="50800">
            <a:solidFill>
              <a:schemeClr val="bg2">
                <a:lumMod val="25000"/>
              </a:schemeClr>
            </a:solidFill>
          </a:ln>
        </p:spPr>
      </p:pic>
      <p:sp>
        <p:nvSpPr>
          <p:cNvPr id="60" name="Rounded Rectangle 59"/>
          <p:cNvSpPr/>
          <p:nvPr/>
        </p:nvSpPr>
        <p:spPr>
          <a:xfrm>
            <a:off x="457200" y="3200400"/>
            <a:ext cx="4495800" cy="533400"/>
          </a:xfrm>
          <a:prstGeom prst="round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rot="21203277">
            <a:off x="104333" y="2514600"/>
            <a:ext cx="505267" cy="923330"/>
          </a:xfrm>
          <a:prstGeom prst="rect">
            <a:avLst/>
          </a:prstGeom>
          <a:noFill/>
        </p:spPr>
        <p:txBody>
          <a:bodyPr wrap="none" rtlCol="0">
            <a:spAutoFit/>
          </a:bodyPr>
          <a:lstStyle/>
          <a:p>
            <a:r>
              <a:rPr lang="en-US" sz="5400" dirty="0">
                <a:solidFill>
                  <a:srgbClr val="FF0000"/>
                </a:solidFill>
                <a:effectLst>
                  <a:outerShdw dist="50800" dir="7200000" algn="ctr" rotWithShape="0">
                    <a:schemeClr val="tx1"/>
                  </a:outerShdw>
                </a:effectLst>
              </a:rPr>
              <a:t>?</a:t>
            </a:r>
          </a:p>
        </p:txBody>
      </p:sp>
      <p:sp>
        <p:nvSpPr>
          <p:cNvPr id="53" name="TextBox 52"/>
          <p:cNvSpPr txBox="1"/>
          <p:nvPr/>
        </p:nvSpPr>
        <p:spPr>
          <a:xfrm rot="20947467">
            <a:off x="4037088" y="4327615"/>
            <a:ext cx="2352567" cy="1015663"/>
          </a:xfrm>
          <a:prstGeom prst="rect">
            <a:avLst/>
          </a:prstGeom>
          <a:noFill/>
        </p:spPr>
        <p:txBody>
          <a:bodyPr wrap="none" rtlCol="0">
            <a:spAutoFit/>
          </a:bodyPr>
          <a:lstStyle/>
          <a:p>
            <a:r>
              <a:rPr lang="en-US" sz="6000" dirty="0">
                <a:solidFill>
                  <a:srgbClr val="FF0000"/>
                </a:solidFill>
                <a:effectLst>
                  <a:outerShdw dist="50800" dir="7200000" algn="ctr" rotWithShape="0">
                    <a:schemeClr val="tx1"/>
                  </a:outerShdw>
                </a:effectLst>
              </a:rPr>
              <a:t>‘Pomp’</a:t>
            </a:r>
          </a:p>
        </p:txBody>
      </p:sp>
      <p:cxnSp>
        <p:nvCxnSpPr>
          <p:cNvPr id="59" name="Straight Connector 58"/>
          <p:cNvCxnSpPr/>
          <p:nvPr/>
        </p:nvCxnSpPr>
        <p:spPr>
          <a:xfrm>
            <a:off x="1219200" y="6096000"/>
            <a:ext cx="1828800" cy="1588"/>
          </a:xfrm>
          <a:prstGeom prst="line">
            <a:avLst/>
          </a:prstGeom>
          <a:ln w="1016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57346" name="Picture 2" descr="Jean Baptiste Charbonneau.jpg"/>
          <p:cNvPicPr>
            <a:picLocks noChangeAspect="1" noChangeArrowheads="1"/>
          </p:cNvPicPr>
          <p:nvPr/>
        </p:nvPicPr>
        <p:blipFill>
          <a:blip r:embed="rId6"/>
          <a:srcRect l="17946" t="11189" r="22090" b="29137"/>
          <a:stretch>
            <a:fillRect/>
          </a:stretch>
        </p:blipFill>
        <p:spPr bwMode="auto">
          <a:xfrm>
            <a:off x="7010400" y="3733800"/>
            <a:ext cx="2036888" cy="2898648"/>
          </a:xfrm>
          <a:prstGeom prst="rect">
            <a:avLst/>
          </a:prstGeom>
          <a:noFill/>
          <a:ln w="50800">
            <a:solidFill>
              <a:schemeClr val="bg2">
                <a:lumMod val="25000"/>
              </a:schemeClr>
            </a:solidFill>
          </a:ln>
        </p:spPr>
      </p:pic>
      <p:pic>
        <p:nvPicPr>
          <p:cNvPr id="62" name="Picture 2" descr="Picture"/>
          <p:cNvPicPr>
            <a:picLocks noChangeAspect="1" noChangeArrowheads="1"/>
          </p:cNvPicPr>
          <p:nvPr/>
        </p:nvPicPr>
        <p:blipFill>
          <a:blip r:embed="rId7"/>
          <a:srcRect l="10112" r="4994" b="32929"/>
          <a:stretch>
            <a:fillRect/>
          </a:stretch>
        </p:blipFill>
        <p:spPr bwMode="auto">
          <a:xfrm>
            <a:off x="1664446" y="4191000"/>
            <a:ext cx="2196353" cy="2286000"/>
          </a:xfrm>
          <a:prstGeom prst="rect">
            <a:avLst/>
          </a:prstGeom>
          <a:noFill/>
          <a:ln w="76200">
            <a:solidFill>
              <a:schemeClr val="bg2">
                <a:lumMod val="25000"/>
              </a:schemeClr>
            </a:solid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2000"/>
                                        <p:tgtEl>
                                          <p:spTgt spid="105"/>
                                        </p:tgtEl>
                                      </p:cBhvr>
                                    </p:animEffect>
                                    <p:set>
                                      <p:cBhvr>
                                        <p:cTn id="7" dur="1" fill="hold">
                                          <p:stCondLst>
                                            <p:cond delay="1999"/>
                                          </p:stCondLst>
                                        </p:cTn>
                                        <p:tgtEl>
                                          <p:spTgt spid="10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87"/>
                                        </p:tgtEl>
                                      </p:cBhvr>
                                    </p:animEffect>
                                    <p:set>
                                      <p:cBhvr>
                                        <p:cTn id="10" dur="1" fill="hold">
                                          <p:stCondLst>
                                            <p:cond delay="999"/>
                                          </p:stCondLst>
                                        </p:cTn>
                                        <p:tgtEl>
                                          <p:spTgt spid="87"/>
                                        </p:tgtEl>
                                        <p:attrNameLst>
                                          <p:attrName>style.visibility</p:attrName>
                                        </p:attrNameLst>
                                      </p:cBhvr>
                                      <p:to>
                                        <p:strVal val="hidden"/>
                                      </p:to>
                                    </p:set>
                                  </p:childTnLst>
                                </p:cTn>
                              </p:par>
                              <p:par>
                                <p:cTn id="11" presetID="10" presetClass="entr" presetSubtype="0" fill="hold" grpId="0" nodeType="withEffect">
                                  <p:stCondLst>
                                    <p:cond delay="500"/>
                                  </p:stCondLst>
                                  <p:childTnLst>
                                    <p:set>
                                      <p:cBhvr>
                                        <p:cTn id="12" dur="1" fill="hold">
                                          <p:stCondLst>
                                            <p:cond delay="0"/>
                                          </p:stCondLst>
                                        </p:cTn>
                                        <p:tgtEl>
                                          <p:spTgt spid="113">
                                            <p:bg/>
                                          </p:spTgt>
                                        </p:tgtEl>
                                        <p:attrNameLst>
                                          <p:attrName>style.visibility</p:attrName>
                                        </p:attrNameLst>
                                      </p:cBhvr>
                                      <p:to>
                                        <p:strVal val="visible"/>
                                      </p:to>
                                    </p:set>
                                    <p:animEffect transition="in" filter="fade">
                                      <p:cBhvr>
                                        <p:cTn id="13" dur="1000"/>
                                        <p:tgtEl>
                                          <p:spTgt spid="113">
                                            <p:bg/>
                                          </p:spTgt>
                                        </p:tgtEl>
                                      </p:cBhvr>
                                    </p:animEffect>
                                  </p:childTnLst>
                                </p:cTn>
                              </p:par>
                              <p:par>
                                <p:cTn id="14" presetID="42" presetClass="entr" presetSubtype="0" fill="hold" grpId="0" nodeType="withEffect">
                                  <p:stCondLst>
                                    <p:cond delay="500"/>
                                  </p:stCondLst>
                                  <p:childTnLst>
                                    <p:set>
                                      <p:cBhvr>
                                        <p:cTn id="15" dur="1" fill="hold">
                                          <p:stCondLst>
                                            <p:cond delay="0"/>
                                          </p:stCondLst>
                                        </p:cTn>
                                        <p:tgtEl>
                                          <p:spTgt spid="108"/>
                                        </p:tgtEl>
                                        <p:attrNameLst>
                                          <p:attrName>style.visibility</p:attrName>
                                        </p:attrNameLst>
                                      </p:cBhvr>
                                      <p:to>
                                        <p:strVal val="visible"/>
                                      </p:to>
                                    </p:set>
                                    <p:animEffect transition="in" filter="fade">
                                      <p:cBhvr>
                                        <p:cTn id="16" dur="1000"/>
                                        <p:tgtEl>
                                          <p:spTgt spid="108"/>
                                        </p:tgtEl>
                                      </p:cBhvr>
                                    </p:animEffect>
                                    <p:anim calcmode="lin" valueType="num">
                                      <p:cBhvr>
                                        <p:cTn id="17" dur="1000" fill="hold"/>
                                        <p:tgtEl>
                                          <p:spTgt spid="108"/>
                                        </p:tgtEl>
                                        <p:attrNameLst>
                                          <p:attrName>ppt_x</p:attrName>
                                        </p:attrNameLst>
                                      </p:cBhvr>
                                      <p:tavLst>
                                        <p:tav tm="0">
                                          <p:val>
                                            <p:strVal val="#ppt_x"/>
                                          </p:val>
                                        </p:tav>
                                        <p:tav tm="100000">
                                          <p:val>
                                            <p:strVal val="#ppt_x"/>
                                          </p:val>
                                        </p:tav>
                                      </p:tavLst>
                                    </p:anim>
                                    <p:anim calcmode="lin" valueType="num">
                                      <p:cBhvr>
                                        <p:cTn id="18" dur="1000" fill="hold"/>
                                        <p:tgtEl>
                                          <p:spTgt spid="108"/>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13">
                                            <p:txEl>
                                              <p:pRg st="0" end="0"/>
                                            </p:txEl>
                                          </p:spTgt>
                                        </p:tgtEl>
                                        <p:attrNameLst>
                                          <p:attrName>style.visibility</p:attrName>
                                        </p:attrNameLst>
                                      </p:cBhvr>
                                      <p:to>
                                        <p:strVal val="visible"/>
                                      </p:to>
                                    </p:set>
                                    <p:animEffect transition="in" filter="fade">
                                      <p:cBhvr>
                                        <p:cTn id="23" dur="1000"/>
                                        <p:tgtEl>
                                          <p:spTgt spid="113">
                                            <p:txEl>
                                              <p:pRg st="0" end="0"/>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58722"/>
                                        </p:tgtEl>
                                        <p:attrNameLst>
                                          <p:attrName>style.visibility</p:attrName>
                                        </p:attrNameLst>
                                      </p:cBhvr>
                                      <p:to>
                                        <p:strVal val="visible"/>
                                      </p:to>
                                    </p:set>
                                    <p:animEffect transition="in" filter="fade">
                                      <p:cBhvr>
                                        <p:cTn id="26" dur="1000"/>
                                        <p:tgtEl>
                                          <p:spTgt spid="15872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13">
                                            <p:txEl>
                                              <p:pRg st="1" end="1"/>
                                            </p:txEl>
                                          </p:spTgt>
                                        </p:tgtEl>
                                        <p:attrNameLst>
                                          <p:attrName>style.visibility</p:attrName>
                                        </p:attrNameLst>
                                      </p:cBhvr>
                                      <p:to>
                                        <p:strVal val="visible"/>
                                      </p:to>
                                    </p:set>
                                    <p:animEffect transition="in" filter="fade">
                                      <p:cBhvr>
                                        <p:cTn id="31" dur="1000"/>
                                        <p:tgtEl>
                                          <p:spTgt spid="113">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13">
                                            <p:txEl>
                                              <p:pRg st="2" end="2"/>
                                            </p:txEl>
                                          </p:spTgt>
                                        </p:tgtEl>
                                        <p:attrNameLst>
                                          <p:attrName>style.visibility</p:attrName>
                                        </p:attrNameLst>
                                      </p:cBhvr>
                                      <p:to>
                                        <p:strVal val="visible"/>
                                      </p:to>
                                    </p:set>
                                    <p:animEffect transition="in" filter="fade">
                                      <p:cBhvr>
                                        <p:cTn id="36" dur="1000"/>
                                        <p:tgtEl>
                                          <p:spTgt spid="113">
                                            <p:txEl>
                                              <p:pRg st="2" end="2"/>
                                            </p:txEl>
                                          </p:spTgt>
                                        </p:tgtEl>
                                      </p:cBhvr>
                                    </p:animEffect>
                                  </p:childTnLst>
                                </p:cTn>
                              </p:par>
                              <p:par>
                                <p:cTn id="37" presetID="10" presetClass="entr" presetSubtype="0" fill="hold" nodeType="withEffect">
                                  <p:stCondLst>
                                    <p:cond delay="0"/>
                                  </p:stCondLst>
                                  <p:childTnLst>
                                    <p:set>
                                      <p:cBhvr>
                                        <p:cTn id="38" dur="1" fill="hold">
                                          <p:stCondLst>
                                            <p:cond delay="0"/>
                                          </p:stCondLst>
                                        </p:cTn>
                                        <p:tgtEl>
                                          <p:spTgt spid="113">
                                            <p:txEl>
                                              <p:pRg st="3" end="3"/>
                                            </p:txEl>
                                          </p:spTgt>
                                        </p:tgtEl>
                                        <p:attrNameLst>
                                          <p:attrName>style.visibility</p:attrName>
                                        </p:attrNameLst>
                                      </p:cBhvr>
                                      <p:to>
                                        <p:strVal val="visible"/>
                                      </p:to>
                                    </p:set>
                                    <p:animEffect transition="in" filter="fade">
                                      <p:cBhvr>
                                        <p:cTn id="39" dur="1000"/>
                                        <p:tgtEl>
                                          <p:spTgt spid="113">
                                            <p:txEl>
                                              <p:pRg st="3" end="3"/>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nodeType="clickEffect">
                                  <p:stCondLst>
                                    <p:cond delay="0"/>
                                  </p:stCondLst>
                                  <p:childTnLst>
                                    <p:animEffect transition="out" filter="fade">
                                      <p:cBhvr>
                                        <p:cTn id="43" dur="1000"/>
                                        <p:tgtEl>
                                          <p:spTgt spid="158722"/>
                                        </p:tgtEl>
                                      </p:cBhvr>
                                    </p:animEffect>
                                    <p:set>
                                      <p:cBhvr>
                                        <p:cTn id="44" dur="1" fill="hold">
                                          <p:stCondLst>
                                            <p:cond delay="999"/>
                                          </p:stCondLst>
                                        </p:cTn>
                                        <p:tgtEl>
                                          <p:spTgt spid="158722"/>
                                        </p:tgtEl>
                                        <p:attrNameLst>
                                          <p:attrName>style.visibility</p:attrName>
                                        </p:attrNameLst>
                                      </p:cBhvr>
                                      <p:to>
                                        <p:strVal val="hidden"/>
                                      </p:to>
                                    </p:set>
                                  </p:childTnLst>
                                </p:cTn>
                              </p:par>
                            </p:childTnLst>
                          </p:cTn>
                        </p:par>
                        <p:par>
                          <p:cTn id="45" fill="hold">
                            <p:stCondLst>
                              <p:cond delay="1000"/>
                            </p:stCondLst>
                            <p:childTnLst>
                              <p:par>
                                <p:cTn id="46" presetID="10" presetClass="entr" presetSubtype="0" fill="hold" nodeType="afterEffect">
                                  <p:stCondLst>
                                    <p:cond delay="0"/>
                                  </p:stCondLst>
                                  <p:childTnLst>
                                    <p:set>
                                      <p:cBhvr>
                                        <p:cTn id="47" dur="1" fill="hold">
                                          <p:stCondLst>
                                            <p:cond delay="0"/>
                                          </p:stCondLst>
                                        </p:cTn>
                                        <p:tgtEl>
                                          <p:spTgt spid="113">
                                            <p:txEl>
                                              <p:pRg st="4" end="4"/>
                                            </p:txEl>
                                          </p:spTgt>
                                        </p:tgtEl>
                                        <p:attrNameLst>
                                          <p:attrName>style.visibility</p:attrName>
                                        </p:attrNameLst>
                                      </p:cBhvr>
                                      <p:to>
                                        <p:strVal val="visible"/>
                                      </p:to>
                                    </p:set>
                                    <p:animEffect transition="in" filter="fade">
                                      <p:cBhvr>
                                        <p:cTn id="48" dur="1000"/>
                                        <p:tgtEl>
                                          <p:spTgt spid="113">
                                            <p:txEl>
                                              <p:pRg st="4" end="4"/>
                                            </p:txEl>
                                          </p:spTgt>
                                        </p:tgtEl>
                                      </p:cBhvr>
                                    </p:animEffect>
                                  </p:childTnLst>
                                </p:cTn>
                              </p:par>
                              <p:par>
                                <p:cTn id="49" presetID="10" presetClass="entr" presetSubtype="0" fill="hold" nodeType="withEffect">
                                  <p:stCondLst>
                                    <p:cond delay="0"/>
                                  </p:stCondLst>
                                  <p:childTnLst>
                                    <p:set>
                                      <p:cBhvr>
                                        <p:cTn id="50" dur="1" fill="hold">
                                          <p:stCondLst>
                                            <p:cond delay="0"/>
                                          </p:stCondLst>
                                        </p:cTn>
                                        <p:tgtEl>
                                          <p:spTgt spid="113">
                                            <p:txEl>
                                              <p:pRg st="5" end="5"/>
                                            </p:txEl>
                                          </p:spTgt>
                                        </p:tgtEl>
                                        <p:attrNameLst>
                                          <p:attrName>style.visibility</p:attrName>
                                        </p:attrNameLst>
                                      </p:cBhvr>
                                      <p:to>
                                        <p:strVal val="visible"/>
                                      </p:to>
                                    </p:set>
                                    <p:animEffect transition="in" filter="fade">
                                      <p:cBhvr>
                                        <p:cTn id="51" dur="1000"/>
                                        <p:tgtEl>
                                          <p:spTgt spid="113">
                                            <p:txEl>
                                              <p:pRg st="5" end="5"/>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57346"/>
                                        </p:tgtEl>
                                        <p:attrNameLst>
                                          <p:attrName>style.visibility</p:attrName>
                                        </p:attrNameLst>
                                      </p:cBhvr>
                                      <p:to>
                                        <p:strVal val="visible"/>
                                      </p:to>
                                    </p:set>
                                    <p:animEffect transition="in" filter="fade">
                                      <p:cBhvr>
                                        <p:cTn id="54" dur="1000"/>
                                        <p:tgtEl>
                                          <p:spTgt spid="57346"/>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2"/>
                                        </p:tgtEl>
                                        <p:attrNameLst>
                                          <p:attrName>style.visibility</p:attrName>
                                        </p:attrNameLst>
                                      </p:cBhvr>
                                      <p:to>
                                        <p:strVal val="visible"/>
                                      </p:to>
                                    </p:set>
                                    <p:animEffect transition="in" filter="fade">
                                      <p:cBhvr>
                                        <p:cTn id="59" dur="1000"/>
                                        <p:tgtEl>
                                          <p:spTgt spid="52"/>
                                        </p:tgtEl>
                                      </p:cBhvr>
                                    </p:animEffect>
                                  </p:childTnLst>
                                </p:cTn>
                              </p:par>
                            </p:childTnLst>
                          </p:cTn>
                        </p:par>
                        <p:par>
                          <p:cTn id="60" fill="hold">
                            <p:stCondLst>
                              <p:cond delay="1000"/>
                            </p:stCondLst>
                            <p:childTnLst>
                              <p:par>
                                <p:cTn id="61" presetID="22" presetClass="entr" presetSubtype="8" fill="hold" grpId="0" nodeType="afterEffect">
                                  <p:stCondLst>
                                    <p:cond delay="0"/>
                                  </p:stCondLst>
                                  <p:childTnLst>
                                    <p:set>
                                      <p:cBhvr>
                                        <p:cTn id="62" dur="1" fill="hold">
                                          <p:stCondLst>
                                            <p:cond delay="0"/>
                                          </p:stCondLst>
                                        </p:cTn>
                                        <p:tgtEl>
                                          <p:spTgt spid="60"/>
                                        </p:tgtEl>
                                        <p:attrNameLst>
                                          <p:attrName>style.visibility</p:attrName>
                                        </p:attrNameLst>
                                      </p:cBhvr>
                                      <p:to>
                                        <p:strVal val="visible"/>
                                      </p:to>
                                    </p:set>
                                    <p:animEffect transition="in" filter="wipe(left)">
                                      <p:cBhvr>
                                        <p:cTn id="63" dur="1000"/>
                                        <p:tgtEl>
                                          <p:spTgt spid="60"/>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0" fill="hold" grpId="0" nodeType="clickEffect">
                                  <p:stCondLst>
                                    <p:cond delay="0"/>
                                  </p:stCondLst>
                                  <p:childTnLst>
                                    <p:set>
                                      <p:cBhvr>
                                        <p:cTn id="67" dur="1" fill="hold">
                                          <p:stCondLst>
                                            <p:cond delay="0"/>
                                          </p:stCondLst>
                                        </p:cTn>
                                        <p:tgtEl>
                                          <p:spTgt spid="53"/>
                                        </p:tgtEl>
                                        <p:attrNameLst>
                                          <p:attrName>style.visibility</p:attrName>
                                        </p:attrNameLst>
                                      </p:cBhvr>
                                      <p:to>
                                        <p:strVal val="visible"/>
                                      </p:to>
                                    </p:set>
                                    <p:anim calcmode="lin" valueType="num">
                                      <p:cBhvr>
                                        <p:cTn id="68" dur="1000" fill="hold"/>
                                        <p:tgtEl>
                                          <p:spTgt spid="53"/>
                                        </p:tgtEl>
                                        <p:attrNameLst>
                                          <p:attrName>ppt_w</p:attrName>
                                        </p:attrNameLst>
                                      </p:cBhvr>
                                      <p:tavLst>
                                        <p:tav tm="0">
                                          <p:val>
                                            <p:fltVal val="0"/>
                                          </p:val>
                                        </p:tav>
                                        <p:tav tm="100000">
                                          <p:val>
                                            <p:strVal val="#ppt_w"/>
                                          </p:val>
                                        </p:tav>
                                      </p:tavLst>
                                    </p:anim>
                                    <p:anim calcmode="lin" valueType="num">
                                      <p:cBhvr>
                                        <p:cTn id="69" dur="1000" fill="hold"/>
                                        <p:tgtEl>
                                          <p:spTgt spid="53"/>
                                        </p:tgtEl>
                                        <p:attrNameLst>
                                          <p:attrName>ppt_h</p:attrName>
                                        </p:attrNameLst>
                                      </p:cBhvr>
                                      <p:tavLst>
                                        <p:tav tm="0">
                                          <p:val>
                                            <p:fltVal val="0"/>
                                          </p:val>
                                        </p:tav>
                                        <p:tav tm="100000">
                                          <p:val>
                                            <p:strVal val="#ppt_h"/>
                                          </p:val>
                                        </p:tav>
                                      </p:tavLst>
                                    </p:anim>
                                    <p:animEffect transition="in" filter="fade">
                                      <p:cBhvr>
                                        <p:cTn id="70" dur="1000"/>
                                        <p:tgtEl>
                                          <p:spTgt spid="53"/>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nodeType="clickEffect">
                                  <p:stCondLst>
                                    <p:cond delay="0"/>
                                  </p:stCondLst>
                                  <p:childTnLst>
                                    <p:set>
                                      <p:cBhvr>
                                        <p:cTn id="74" dur="1" fill="hold">
                                          <p:stCondLst>
                                            <p:cond delay="0"/>
                                          </p:stCondLst>
                                        </p:cTn>
                                        <p:tgtEl>
                                          <p:spTgt spid="62"/>
                                        </p:tgtEl>
                                        <p:attrNameLst>
                                          <p:attrName>style.visibility</p:attrName>
                                        </p:attrNameLst>
                                      </p:cBhvr>
                                      <p:to>
                                        <p:strVal val="visible"/>
                                      </p:to>
                                    </p:set>
                                    <p:animEffect transition="in" filter="fade">
                                      <p:cBhvr>
                                        <p:cTn id="75" dur="1000"/>
                                        <p:tgtEl>
                                          <p:spTgt spid="6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1" nodeType="clickEffect">
                                  <p:stCondLst>
                                    <p:cond delay="0"/>
                                  </p:stCondLst>
                                  <p:childTnLst>
                                    <p:animEffect transition="out" filter="fade">
                                      <p:cBhvr>
                                        <p:cTn id="79" dur="1000"/>
                                        <p:tgtEl>
                                          <p:spTgt spid="60"/>
                                        </p:tgtEl>
                                      </p:cBhvr>
                                    </p:animEffect>
                                    <p:set>
                                      <p:cBhvr>
                                        <p:cTn id="80" dur="1" fill="hold">
                                          <p:stCondLst>
                                            <p:cond delay="999"/>
                                          </p:stCondLst>
                                        </p:cTn>
                                        <p:tgtEl>
                                          <p:spTgt spid="60"/>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1000"/>
                                        <p:tgtEl>
                                          <p:spTgt spid="62"/>
                                        </p:tgtEl>
                                      </p:cBhvr>
                                    </p:animEffect>
                                    <p:set>
                                      <p:cBhvr>
                                        <p:cTn id="83" dur="1" fill="hold">
                                          <p:stCondLst>
                                            <p:cond delay="999"/>
                                          </p:stCondLst>
                                        </p:cTn>
                                        <p:tgtEl>
                                          <p:spTgt spid="62"/>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1000"/>
                                        <p:tgtEl>
                                          <p:spTgt spid="53"/>
                                        </p:tgtEl>
                                      </p:cBhvr>
                                    </p:animEffect>
                                    <p:set>
                                      <p:cBhvr>
                                        <p:cTn id="86" dur="1" fill="hold">
                                          <p:stCondLst>
                                            <p:cond delay="999"/>
                                          </p:stCondLst>
                                        </p:cTn>
                                        <p:tgtEl>
                                          <p:spTgt spid="53"/>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52"/>
                                        </p:tgtEl>
                                      </p:cBhvr>
                                    </p:animEffect>
                                    <p:set>
                                      <p:cBhvr>
                                        <p:cTn id="89" dur="1" fill="hold">
                                          <p:stCondLst>
                                            <p:cond delay="999"/>
                                          </p:stCondLst>
                                        </p:cTn>
                                        <p:tgtEl>
                                          <p:spTgt spid="52"/>
                                        </p:tgtEl>
                                        <p:attrNameLst>
                                          <p:attrName>style.visibility</p:attrName>
                                        </p:attrNameLst>
                                      </p:cBhvr>
                                      <p:to>
                                        <p:strVal val="hidden"/>
                                      </p:to>
                                    </p:set>
                                  </p:childTnLst>
                                </p:cTn>
                              </p:par>
                            </p:childTnLst>
                          </p:cTn>
                        </p:par>
                        <p:par>
                          <p:cTn id="90" fill="hold">
                            <p:stCondLst>
                              <p:cond delay="1000"/>
                            </p:stCondLst>
                            <p:childTnLst>
                              <p:par>
                                <p:cTn id="91" presetID="10" presetClass="entr" presetSubtype="0" fill="hold" nodeType="afterEffect">
                                  <p:stCondLst>
                                    <p:cond delay="0"/>
                                  </p:stCondLst>
                                  <p:childTnLst>
                                    <p:set>
                                      <p:cBhvr>
                                        <p:cTn id="92" dur="1" fill="hold">
                                          <p:stCondLst>
                                            <p:cond delay="0"/>
                                          </p:stCondLst>
                                        </p:cTn>
                                        <p:tgtEl>
                                          <p:spTgt spid="113">
                                            <p:txEl>
                                              <p:pRg st="6" end="6"/>
                                            </p:txEl>
                                          </p:spTgt>
                                        </p:tgtEl>
                                        <p:attrNameLst>
                                          <p:attrName>style.visibility</p:attrName>
                                        </p:attrNameLst>
                                      </p:cBhvr>
                                      <p:to>
                                        <p:strVal val="visible"/>
                                      </p:to>
                                    </p:set>
                                    <p:animEffect transition="in" filter="fade">
                                      <p:cBhvr>
                                        <p:cTn id="93" dur="1000"/>
                                        <p:tgtEl>
                                          <p:spTgt spid="113">
                                            <p:txEl>
                                              <p:pRg st="6" end="6"/>
                                            </p:txEl>
                                          </p:spTgt>
                                        </p:tgtEl>
                                      </p:cBhvr>
                                    </p:animEffect>
                                  </p:childTnLst>
                                </p:cTn>
                              </p:par>
                              <p:par>
                                <p:cTn id="94" presetID="10" presetClass="entr" presetSubtype="0" fill="hold" nodeType="withEffect">
                                  <p:stCondLst>
                                    <p:cond delay="0"/>
                                  </p:stCondLst>
                                  <p:childTnLst>
                                    <p:set>
                                      <p:cBhvr>
                                        <p:cTn id="95" dur="1" fill="hold">
                                          <p:stCondLst>
                                            <p:cond delay="0"/>
                                          </p:stCondLst>
                                        </p:cTn>
                                        <p:tgtEl>
                                          <p:spTgt spid="158726"/>
                                        </p:tgtEl>
                                        <p:attrNameLst>
                                          <p:attrName>style.visibility</p:attrName>
                                        </p:attrNameLst>
                                      </p:cBhvr>
                                      <p:to>
                                        <p:strVal val="visible"/>
                                      </p:to>
                                    </p:set>
                                    <p:animEffect transition="in" filter="fade">
                                      <p:cBhvr>
                                        <p:cTn id="96" dur="1000"/>
                                        <p:tgtEl>
                                          <p:spTgt spid="158726"/>
                                        </p:tgtEl>
                                      </p:cBhvr>
                                    </p:animEffect>
                                  </p:childTnLst>
                                </p:cTn>
                              </p:par>
                              <p:par>
                                <p:cTn id="97" presetID="10" presetClass="entr" presetSubtype="0" fill="hold" nodeType="withEffect">
                                  <p:stCondLst>
                                    <p:cond delay="0"/>
                                  </p:stCondLst>
                                  <p:childTnLst>
                                    <p:set>
                                      <p:cBhvr>
                                        <p:cTn id="98" dur="1" fill="hold">
                                          <p:stCondLst>
                                            <p:cond delay="0"/>
                                          </p:stCondLst>
                                        </p:cTn>
                                        <p:tgtEl>
                                          <p:spTgt spid="113">
                                            <p:txEl>
                                              <p:pRg st="7" end="7"/>
                                            </p:txEl>
                                          </p:spTgt>
                                        </p:tgtEl>
                                        <p:attrNameLst>
                                          <p:attrName>style.visibility</p:attrName>
                                        </p:attrNameLst>
                                      </p:cBhvr>
                                      <p:to>
                                        <p:strVal val="visible"/>
                                      </p:to>
                                    </p:set>
                                    <p:animEffect transition="in" filter="fade">
                                      <p:cBhvr>
                                        <p:cTn id="99" dur="1000"/>
                                        <p:tgtEl>
                                          <p:spTgt spid="113">
                                            <p:txEl>
                                              <p:pRg st="7" end="7"/>
                                            </p:txEl>
                                          </p:spTgt>
                                        </p:tgtEl>
                                      </p:cBhvr>
                                    </p:animEffect>
                                  </p:childTnLst>
                                </p:cTn>
                              </p:par>
                              <p:par>
                                <p:cTn id="100" presetID="10" presetClass="entr" presetSubtype="0" fill="hold" nodeType="withEffect">
                                  <p:stCondLst>
                                    <p:cond delay="0"/>
                                  </p:stCondLst>
                                  <p:childTnLst>
                                    <p:set>
                                      <p:cBhvr>
                                        <p:cTn id="101" dur="1" fill="hold">
                                          <p:stCondLst>
                                            <p:cond delay="0"/>
                                          </p:stCondLst>
                                        </p:cTn>
                                        <p:tgtEl>
                                          <p:spTgt spid="113">
                                            <p:txEl>
                                              <p:pRg st="8" end="8"/>
                                            </p:txEl>
                                          </p:spTgt>
                                        </p:tgtEl>
                                        <p:attrNameLst>
                                          <p:attrName>style.visibility</p:attrName>
                                        </p:attrNameLst>
                                      </p:cBhvr>
                                      <p:to>
                                        <p:strVal val="visible"/>
                                      </p:to>
                                    </p:set>
                                    <p:animEffect transition="in" filter="fade">
                                      <p:cBhvr>
                                        <p:cTn id="102" dur="1000"/>
                                        <p:tgtEl>
                                          <p:spTgt spid="113">
                                            <p:txEl>
                                              <p:pRg st="8" end="8"/>
                                            </p:txEl>
                                          </p:spTgt>
                                        </p:tgtEl>
                                      </p:cBhvr>
                                    </p:animEffect>
                                  </p:childTnLst>
                                </p:cTn>
                              </p:par>
                              <p:par>
                                <p:cTn id="103" presetID="10" presetClass="entr" presetSubtype="0" fill="hold" nodeType="withEffect">
                                  <p:stCondLst>
                                    <p:cond delay="0"/>
                                  </p:stCondLst>
                                  <p:childTnLst>
                                    <p:set>
                                      <p:cBhvr>
                                        <p:cTn id="104" dur="1" fill="hold">
                                          <p:stCondLst>
                                            <p:cond delay="0"/>
                                          </p:stCondLst>
                                        </p:cTn>
                                        <p:tgtEl>
                                          <p:spTgt spid="113">
                                            <p:txEl>
                                              <p:pRg st="9" end="9"/>
                                            </p:txEl>
                                          </p:spTgt>
                                        </p:tgtEl>
                                        <p:attrNameLst>
                                          <p:attrName>style.visibility</p:attrName>
                                        </p:attrNameLst>
                                      </p:cBhvr>
                                      <p:to>
                                        <p:strVal val="visible"/>
                                      </p:to>
                                    </p:set>
                                    <p:animEffect transition="in" filter="fade">
                                      <p:cBhvr>
                                        <p:cTn id="105" dur="1000"/>
                                        <p:tgtEl>
                                          <p:spTgt spid="113">
                                            <p:txEl>
                                              <p:pRg st="9" end="9"/>
                                            </p:txEl>
                                          </p:spTgt>
                                        </p:tgtEl>
                                      </p:cBhvr>
                                    </p:animEffect>
                                  </p:childTnLst>
                                </p:cTn>
                              </p:par>
                              <p:par>
                                <p:cTn id="106" presetID="10" presetClass="entr" presetSubtype="0" fill="hold" nodeType="withEffect">
                                  <p:stCondLst>
                                    <p:cond delay="0"/>
                                  </p:stCondLst>
                                  <p:childTnLst>
                                    <p:set>
                                      <p:cBhvr>
                                        <p:cTn id="107" dur="1" fill="hold">
                                          <p:stCondLst>
                                            <p:cond delay="0"/>
                                          </p:stCondLst>
                                        </p:cTn>
                                        <p:tgtEl>
                                          <p:spTgt spid="113">
                                            <p:txEl>
                                              <p:pRg st="11" end="11"/>
                                            </p:txEl>
                                          </p:spTgt>
                                        </p:tgtEl>
                                        <p:attrNameLst>
                                          <p:attrName>style.visibility</p:attrName>
                                        </p:attrNameLst>
                                      </p:cBhvr>
                                      <p:to>
                                        <p:strVal val="visible"/>
                                      </p:to>
                                    </p:set>
                                    <p:animEffect transition="in" filter="fade">
                                      <p:cBhvr>
                                        <p:cTn id="108" dur="1000"/>
                                        <p:tgtEl>
                                          <p:spTgt spid="113">
                                            <p:txEl>
                                              <p:pRg st="11" end="11"/>
                                            </p:txEl>
                                          </p:spTgt>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nodeType="clickEffect">
                                  <p:stCondLst>
                                    <p:cond delay="0"/>
                                  </p:stCondLst>
                                  <p:childTnLst>
                                    <p:set>
                                      <p:cBhvr>
                                        <p:cTn id="112" dur="1" fill="hold">
                                          <p:stCondLst>
                                            <p:cond delay="0"/>
                                          </p:stCondLst>
                                        </p:cTn>
                                        <p:tgtEl>
                                          <p:spTgt spid="59"/>
                                        </p:tgtEl>
                                        <p:attrNameLst>
                                          <p:attrName>style.visibility</p:attrName>
                                        </p:attrNameLst>
                                      </p:cBhvr>
                                      <p:to>
                                        <p:strVal val="visible"/>
                                      </p:to>
                                    </p:set>
                                    <p:animEffect transition="in" filter="wipe(left)">
                                      <p:cBhvr>
                                        <p:cTn id="113" dur="1000"/>
                                        <p:tgtEl>
                                          <p:spTgt spid="59"/>
                                        </p:tgtEl>
                                      </p:cBhvr>
                                    </p:animEffect>
                                  </p:childTnLst>
                                </p:cTn>
                              </p:par>
                            </p:childTnLst>
                          </p:cTn>
                        </p:par>
                      </p:childTnLst>
                    </p:cTn>
                  </p:par>
                  <p:par>
                    <p:cTn id="114" fill="hold">
                      <p:stCondLst>
                        <p:cond delay="indefinite"/>
                      </p:stCondLst>
                      <p:childTnLst>
                        <p:par>
                          <p:cTn id="115" fill="hold">
                            <p:stCondLst>
                              <p:cond delay="0"/>
                            </p:stCondLst>
                            <p:childTnLst>
                              <p:par>
                                <p:cTn id="116" presetID="10" presetClass="exit" presetSubtype="0" fill="hold" nodeType="clickEffect">
                                  <p:stCondLst>
                                    <p:cond delay="0"/>
                                  </p:stCondLst>
                                  <p:childTnLst>
                                    <p:animEffect transition="out" filter="fade">
                                      <p:cBhvr>
                                        <p:cTn id="117" dur="1000"/>
                                        <p:tgtEl>
                                          <p:spTgt spid="158722"/>
                                        </p:tgtEl>
                                      </p:cBhvr>
                                    </p:animEffect>
                                    <p:set>
                                      <p:cBhvr>
                                        <p:cTn id="118" dur="1" fill="hold">
                                          <p:stCondLst>
                                            <p:cond delay="999"/>
                                          </p:stCondLst>
                                        </p:cTn>
                                        <p:tgtEl>
                                          <p:spTgt spid="158722"/>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1000"/>
                                        <p:tgtEl>
                                          <p:spTgt spid="113">
                                            <p:txEl>
                                              <p:pRg st="0" end="0"/>
                                            </p:txEl>
                                          </p:spTgt>
                                        </p:tgtEl>
                                      </p:cBhvr>
                                    </p:animEffect>
                                    <p:set>
                                      <p:cBhvr>
                                        <p:cTn id="121" dur="1" fill="hold">
                                          <p:stCondLst>
                                            <p:cond delay="999"/>
                                          </p:stCondLst>
                                        </p:cTn>
                                        <p:tgtEl>
                                          <p:spTgt spid="113">
                                            <p:txEl>
                                              <p:pRg st="0" end="0"/>
                                            </p:txEl>
                                          </p:spTgt>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1000"/>
                                        <p:tgtEl>
                                          <p:spTgt spid="113">
                                            <p:txEl>
                                              <p:pRg st="1" end="1"/>
                                            </p:txEl>
                                          </p:spTgt>
                                        </p:tgtEl>
                                      </p:cBhvr>
                                    </p:animEffect>
                                    <p:set>
                                      <p:cBhvr>
                                        <p:cTn id="124" dur="1" fill="hold">
                                          <p:stCondLst>
                                            <p:cond delay="999"/>
                                          </p:stCondLst>
                                        </p:cTn>
                                        <p:tgtEl>
                                          <p:spTgt spid="113">
                                            <p:txEl>
                                              <p:pRg st="1" end="1"/>
                                            </p:txEl>
                                          </p:spTgt>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1000"/>
                                        <p:tgtEl>
                                          <p:spTgt spid="113">
                                            <p:txEl>
                                              <p:pRg st="2" end="2"/>
                                            </p:txEl>
                                          </p:spTgt>
                                        </p:tgtEl>
                                      </p:cBhvr>
                                    </p:animEffect>
                                    <p:set>
                                      <p:cBhvr>
                                        <p:cTn id="127" dur="1" fill="hold">
                                          <p:stCondLst>
                                            <p:cond delay="999"/>
                                          </p:stCondLst>
                                        </p:cTn>
                                        <p:tgtEl>
                                          <p:spTgt spid="113">
                                            <p:txEl>
                                              <p:pRg st="2" end="2"/>
                                            </p:txEl>
                                          </p:spTgt>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1000"/>
                                        <p:tgtEl>
                                          <p:spTgt spid="113">
                                            <p:txEl>
                                              <p:pRg st="3" end="3"/>
                                            </p:txEl>
                                          </p:spTgt>
                                        </p:tgtEl>
                                      </p:cBhvr>
                                    </p:animEffect>
                                    <p:set>
                                      <p:cBhvr>
                                        <p:cTn id="130" dur="1" fill="hold">
                                          <p:stCondLst>
                                            <p:cond delay="999"/>
                                          </p:stCondLst>
                                        </p:cTn>
                                        <p:tgtEl>
                                          <p:spTgt spid="113">
                                            <p:txEl>
                                              <p:pRg st="3" end="3"/>
                                            </p:txEl>
                                          </p:spTgt>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1000"/>
                                        <p:tgtEl>
                                          <p:spTgt spid="113">
                                            <p:txEl>
                                              <p:pRg st="4" end="4"/>
                                            </p:txEl>
                                          </p:spTgt>
                                        </p:tgtEl>
                                      </p:cBhvr>
                                    </p:animEffect>
                                    <p:set>
                                      <p:cBhvr>
                                        <p:cTn id="133" dur="1" fill="hold">
                                          <p:stCondLst>
                                            <p:cond delay="999"/>
                                          </p:stCondLst>
                                        </p:cTn>
                                        <p:tgtEl>
                                          <p:spTgt spid="113">
                                            <p:txEl>
                                              <p:pRg st="4" end="4"/>
                                            </p:txEl>
                                          </p:spTgt>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1000"/>
                                        <p:tgtEl>
                                          <p:spTgt spid="113">
                                            <p:txEl>
                                              <p:pRg st="5" end="5"/>
                                            </p:txEl>
                                          </p:spTgt>
                                        </p:tgtEl>
                                      </p:cBhvr>
                                    </p:animEffect>
                                    <p:set>
                                      <p:cBhvr>
                                        <p:cTn id="136" dur="1" fill="hold">
                                          <p:stCondLst>
                                            <p:cond delay="999"/>
                                          </p:stCondLst>
                                        </p:cTn>
                                        <p:tgtEl>
                                          <p:spTgt spid="113">
                                            <p:txEl>
                                              <p:pRg st="5" end="5"/>
                                            </p:txEl>
                                          </p:spTgt>
                                        </p:tgtEl>
                                        <p:attrNameLst>
                                          <p:attrName>style.visibility</p:attrName>
                                        </p:attrNameLst>
                                      </p:cBhvr>
                                      <p:to>
                                        <p:strVal val="hidden"/>
                                      </p:to>
                                    </p:set>
                                  </p:childTnLst>
                                </p:cTn>
                              </p:par>
                              <p:par>
                                <p:cTn id="137" presetID="10" presetClass="exit" presetSubtype="0" fill="hold" grpId="1" nodeType="withEffect">
                                  <p:stCondLst>
                                    <p:cond delay="0"/>
                                  </p:stCondLst>
                                  <p:childTnLst>
                                    <p:animEffect transition="out" filter="fade">
                                      <p:cBhvr>
                                        <p:cTn id="138" dur="1000"/>
                                        <p:tgtEl>
                                          <p:spTgt spid="113">
                                            <p:txEl>
                                              <p:pRg st="6" end="6"/>
                                            </p:txEl>
                                          </p:spTgt>
                                        </p:tgtEl>
                                      </p:cBhvr>
                                    </p:animEffect>
                                    <p:set>
                                      <p:cBhvr>
                                        <p:cTn id="139" dur="1" fill="hold">
                                          <p:stCondLst>
                                            <p:cond delay="999"/>
                                          </p:stCondLst>
                                        </p:cTn>
                                        <p:tgtEl>
                                          <p:spTgt spid="113">
                                            <p:txEl>
                                              <p:pRg st="6" end="6"/>
                                            </p:txEl>
                                          </p:spTgt>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1000"/>
                                        <p:tgtEl>
                                          <p:spTgt spid="113">
                                            <p:txEl>
                                              <p:pRg st="7" end="7"/>
                                            </p:txEl>
                                          </p:spTgt>
                                        </p:tgtEl>
                                      </p:cBhvr>
                                    </p:animEffect>
                                    <p:set>
                                      <p:cBhvr>
                                        <p:cTn id="142" dur="1" fill="hold">
                                          <p:stCondLst>
                                            <p:cond delay="999"/>
                                          </p:stCondLst>
                                        </p:cTn>
                                        <p:tgtEl>
                                          <p:spTgt spid="113">
                                            <p:txEl>
                                              <p:pRg st="7" end="7"/>
                                            </p:txEl>
                                          </p:spTgt>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1000"/>
                                        <p:tgtEl>
                                          <p:spTgt spid="113">
                                            <p:txEl>
                                              <p:pRg st="8" end="8"/>
                                            </p:txEl>
                                          </p:spTgt>
                                        </p:tgtEl>
                                      </p:cBhvr>
                                    </p:animEffect>
                                    <p:set>
                                      <p:cBhvr>
                                        <p:cTn id="145" dur="1" fill="hold">
                                          <p:stCondLst>
                                            <p:cond delay="999"/>
                                          </p:stCondLst>
                                        </p:cTn>
                                        <p:tgtEl>
                                          <p:spTgt spid="113">
                                            <p:txEl>
                                              <p:pRg st="8" end="8"/>
                                            </p:txEl>
                                          </p:spTgt>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1000"/>
                                        <p:tgtEl>
                                          <p:spTgt spid="113">
                                            <p:txEl>
                                              <p:pRg st="9" end="9"/>
                                            </p:txEl>
                                          </p:spTgt>
                                        </p:tgtEl>
                                      </p:cBhvr>
                                    </p:animEffect>
                                    <p:set>
                                      <p:cBhvr>
                                        <p:cTn id="148" dur="1" fill="hold">
                                          <p:stCondLst>
                                            <p:cond delay="999"/>
                                          </p:stCondLst>
                                        </p:cTn>
                                        <p:tgtEl>
                                          <p:spTgt spid="113">
                                            <p:txEl>
                                              <p:pRg st="9" end="9"/>
                                            </p:txEl>
                                          </p:spTgt>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1000"/>
                                        <p:tgtEl>
                                          <p:spTgt spid="113">
                                            <p:txEl>
                                              <p:pRg st="11" end="11"/>
                                            </p:txEl>
                                          </p:spTgt>
                                        </p:tgtEl>
                                      </p:cBhvr>
                                    </p:animEffect>
                                    <p:set>
                                      <p:cBhvr>
                                        <p:cTn id="151" dur="1" fill="hold">
                                          <p:stCondLst>
                                            <p:cond delay="999"/>
                                          </p:stCondLst>
                                        </p:cTn>
                                        <p:tgtEl>
                                          <p:spTgt spid="113">
                                            <p:txEl>
                                              <p:pRg st="11" end="11"/>
                                            </p:txEl>
                                          </p:spTgt>
                                        </p:tgtEl>
                                        <p:attrNameLst>
                                          <p:attrName>style.visibility</p:attrName>
                                        </p:attrNameLst>
                                      </p:cBhvr>
                                      <p:to>
                                        <p:strVal val="hidden"/>
                                      </p:to>
                                    </p:set>
                                  </p:childTnLst>
                                </p:cTn>
                              </p:par>
                              <p:par>
                                <p:cTn id="152" presetID="10" presetClass="exit" presetSubtype="0" fill="hold" grpId="1" nodeType="withEffect">
                                  <p:stCondLst>
                                    <p:cond delay="0"/>
                                  </p:stCondLst>
                                  <p:childTnLst>
                                    <p:animEffect transition="out" filter="fade">
                                      <p:cBhvr>
                                        <p:cTn id="153" dur="1000"/>
                                        <p:tgtEl>
                                          <p:spTgt spid="113">
                                            <p:bg/>
                                          </p:spTgt>
                                        </p:tgtEl>
                                      </p:cBhvr>
                                    </p:animEffect>
                                    <p:set>
                                      <p:cBhvr>
                                        <p:cTn id="154" dur="1" fill="hold">
                                          <p:stCondLst>
                                            <p:cond delay="999"/>
                                          </p:stCondLst>
                                        </p:cTn>
                                        <p:tgtEl>
                                          <p:spTgt spid="113">
                                            <p:bg/>
                                          </p:spTgt>
                                        </p:tgtEl>
                                        <p:attrNameLst>
                                          <p:attrName>style.visibility</p:attrName>
                                        </p:attrNameLst>
                                      </p:cBhvr>
                                      <p:to>
                                        <p:strVal val="hidden"/>
                                      </p:to>
                                    </p:set>
                                  </p:childTnLst>
                                </p:cTn>
                              </p:par>
                              <p:par>
                                <p:cTn id="155" presetID="10" presetClass="exit" presetSubtype="0" fill="hold" nodeType="withEffect">
                                  <p:stCondLst>
                                    <p:cond delay="0"/>
                                  </p:stCondLst>
                                  <p:childTnLst>
                                    <p:animEffect transition="out" filter="fade">
                                      <p:cBhvr>
                                        <p:cTn id="156" dur="1000"/>
                                        <p:tgtEl>
                                          <p:spTgt spid="59"/>
                                        </p:tgtEl>
                                      </p:cBhvr>
                                    </p:animEffect>
                                    <p:set>
                                      <p:cBhvr>
                                        <p:cTn id="157" dur="1" fill="hold">
                                          <p:stCondLst>
                                            <p:cond delay="999"/>
                                          </p:stCondLst>
                                        </p:cTn>
                                        <p:tgtEl>
                                          <p:spTgt spid="59"/>
                                        </p:tgtEl>
                                        <p:attrNameLst>
                                          <p:attrName>style.visibility</p:attrName>
                                        </p:attrNameLst>
                                      </p:cBhvr>
                                      <p:to>
                                        <p:strVal val="hidden"/>
                                      </p:to>
                                    </p:set>
                                  </p:childTnLst>
                                </p:cTn>
                              </p:par>
                              <p:par>
                                <p:cTn id="158" presetID="10" presetClass="exit" presetSubtype="0" fill="hold" nodeType="withEffect">
                                  <p:stCondLst>
                                    <p:cond delay="0"/>
                                  </p:stCondLst>
                                  <p:childTnLst>
                                    <p:animEffect transition="out" filter="fade">
                                      <p:cBhvr>
                                        <p:cTn id="159" dur="1000"/>
                                        <p:tgtEl>
                                          <p:spTgt spid="158726"/>
                                        </p:tgtEl>
                                      </p:cBhvr>
                                    </p:animEffect>
                                    <p:set>
                                      <p:cBhvr>
                                        <p:cTn id="160" dur="1" fill="hold">
                                          <p:stCondLst>
                                            <p:cond delay="999"/>
                                          </p:stCondLst>
                                        </p:cTn>
                                        <p:tgtEl>
                                          <p:spTgt spid="158726"/>
                                        </p:tgtEl>
                                        <p:attrNameLst>
                                          <p:attrName>style.visibility</p:attrName>
                                        </p:attrNameLst>
                                      </p:cBhvr>
                                      <p:to>
                                        <p:strVal val="hidden"/>
                                      </p:to>
                                    </p:set>
                                  </p:childTnLst>
                                </p:cTn>
                              </p:par>
                              <p:par>
                                <p:cTn id="161" presetID="10" presetClass="exit" presetSubtype="0" fill="hold" nodeType="withEffect">
                                  <p:stCondLst>
                                    <p:cond delay="0"/>
                                  </p:stCondLst>
                                  <p:childTnLst>
                                    <p:animEffect transition="out" filter="fade">
                                      <p:cBhvr>
                                        <p:cTn id="162" dur="1000"/>
                                        <p:tgtEl>
                                          <p:spTgt spid="57346"/>
                                        </p:tgtEl>
                                      </p:cBhvr>
                                    </p:animEffect>
                                    <p:set>
                                      <p:cBhvr>
                                        <p:cTn id="163" dur="1" fill="hold">
                                          <p:stCondLst>
                                            <p:cond delay="999"/>
                                          </p:stCondLst>
                                        </p:cTn>
                                        <p:tgtEl>
                                          <p:spTgt spid="573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108" grpId="0" animBg="1"/>
      <p:bldP spid="105" grpId="0"/>
      <p:bldP spid="113" grpId="0" build="allAtOnce" animBg="1"/>
      <p:bldP spid="113" grpId="1" build="allAtOnce" animBg="1"/>
      <p:bldP spid="60" grpId="0" animBg="1"/>
      <p:bldP spid="60" grpId="1" animBg="1"/>
      <p:bldP spid="52" grpId="0"/>
      <p:bldP spid="52" grpId="1"/>
      <p:bldP spid="53" grpId="0"/>
      <p:bldP spid="53" grpId="1"/>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79653"/>
            <a:ext cx="9144000" cy="5355312"/>
          </a:xfrm>
          <a:prstGeom prst="rect">
            <a:avLst/>
          </a:prstGeom>
        </p:spPr>
        <p:txBody>
          <a:bodyPr wrap="square">
            <a:spAutoFit/>
          </a:bodyPr>
          <a:lstStyle/>
          <a:p>
            <a:r>
              <a:rPr lang="en-US" dirty="0">
                <a:hlinkClick r:id="rId2"/>
              </a:rPr>
              <a:t>http://www.lewis-clark.org/article/2868</a:t>
            </a:r>
            <a:endParaRPr lang="en-US" dirty="0"/>
          </a:p>
          <a:p>
            <a:r>
              <a:rPr lang="en-US" dirty="0"/>
              <a:t>ROCKY MOUNTAIN FUR COMPANY (ASHLEY &amp; HENRY)</a:t>
            </a:r>
          </a:p>
          <a:p>
            <a:r>
              <a:rPr lang="en-US" dirty="0"/>
              <a:t>	In 1823 William H. Ashley and Andrew Henry founded a large party to ascend the Missouri to a point near its source, but the expedition was attacked by the </a:t>
            </a:r>
            <a:r>
              <a:rPr lang="en-US" dirty="0" err="1"/>
              <a:t>Arikaras</a:t>
            </a:r>
            <a:r>
              <a:rPr lang="en-US" dirty="0"/>
              <a:t> and forced back downriver. To avoid such conflicts, Ashley initiated what was to become a fur-trade landmark: the rendezvous. In the spring of 1825 he carried goods to the Rockies and there exchanged them for the furs obtained by the daring and resourceful "mountain men" who thereafter assembled annually to meet him. These trade fairs lasted for only 16 years (until 1840), but they became the stuff of legend because of the colorful individuals involved and their antics during the rendezvous, men that included such notables as John </a:t>
            </a:r>
            <a:r>
              <a:rPr lang="en-US" dirty="0" err="1"/>
              <a:t>Colter</a:t>
            </a:r>
            <a:r>
              <a:rPr lang="en-US" dirty="0"/>
              <a:t> and Jim Bridger.</a:t>
            </a:r>
          </a:p>
          <a:p>
            <a:r>
              <a:rPr lang="en-US" dirty="0"/>
              <a:t>The men traded the pelts they'd obtained the previous winter, refitted themselves for yet another year and, contrary to popular belief, returned to the mountains in groups, breaking into small parties only to run their traps. Within three years Ashley became rich, and in 1826 he retired and successfully ran for Congress.</a:t>
            </a:r>
          </a:p>
          <a:p>
            <a:r>
              <a:rPr lang="en-US" dirty="0"/>
              <a:t>	The famous mountain man rendezvous that began with General William Ashley in July 1825 continued through 1840, creating an indelible image of this annual fusion of cultures. American and Native American trappers met for 16 summers in locales centered on Jackson Hole to exchange their winter catches for supplies for the following year. Ashley carried away the equivalent of one million dollars' worth of furs from just the first two rendezvous.</a:t>
            </a: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7017306"/>
          </a:xfrm>
          <a:prstGeom prst="rect">
            <a:avLst/>
          </a:prstGeom>
        </p:spPr>
        <p:txBody>
          <a:bodyPr wrap="square">
            <a:spAutoFit/>
          </a:bodyPr>
          <a:lstStyle/>
          <a:p>
            <a:r>
              <a:rPr lang="en-US" dirty="0">
                <a:hlinkClick r:id="rId2"/>
              </a:rPr>
              <a:t>https://en.wikipedia.org/wiki/Rocky_Mountain_Rendezvous</a:t>
            </a:r>
            <a:endParaRPr lang="en-US" dirty="0"/>
          </a:p>
          <a:p>
            <a:r>
              <a:rPr lang="en-US" dirty="0"/>
              <a:t>	</a:t>
            </a:r>
            <a:r>
              <a:rPr lang="en-US" b="1" dirty="0"/>
              <a:t> Rocky Mountain Rendezvous</a:t>
            </a:r>
            <a:r>
              <a:rPr lang="en-US" dirty="0"/>
              <a:t> (in trapper jargon) was an annual gathering (1825–1840) at various locations held by a fur trading company at which trappers and mountain men sold their furs and hides and replenished their supplies. The large fur companies put together teamster driven mule trains which packed in whiskey and supplies into a pre-announced location each spring-summer and set up a trading fair—the rendezvous—and at the season's end, packed furs out, normally the British Companies to Fort Vancouver in the Pacific Northwest, and to one of the northern Missouri River ports such as St. Joseph, Missouri, if an American overland fur trading company.</a:t>
            </a:r>
          </a:p>
          <a:p>
            <a:r>
              <a:rPr lang="en-US" dirty="0"/>
              <a:t>Rendezvous were known to be lively, joyous places, where all were allowed- free trappers, Indians, native trapper wives and children, travelers and later on, even tourists who would venture from even as far as Europe to observe the festivities. James </a:t>
            </a:r>
            <a:r>
              <a:rPr lang="en-US" dirty="0" err="1"/>
              <a:t>Beckwourth</a:t>
            </a:r>
            <a:r>
              <a:rPr lang="en-US" dirty="0"/>
              <a:t> describes: </a:t>
            </a:r>
            <a:r>
              <a:rPr lang="en-US" i="1" dirty="0"/>
              <a:t>"Mirth, songs, dancing, shouting, trading, running, jumping, singing, racing, target-shooting, yarns, frolic, with all sorts of extravagances that white men or Indians could invent."</a:t>
            </a:r>
            <a:endParaRPr lang="en-US" dirty="0"/>
          </a:p>
          <a:p>
            <a:r>
              <a:rPr lang="en-US" dirty="0"/>
              <a:t>Rendezvous are still celebrated as gatherings of like-minded individuals or clubs in many walks of life. The fur trading rendezvous are celebrated by traditional black-powder rifle clubs all over the US and Canada. These gatherings range from small gatherings sponsored by local clubs to large gatherings like the Pacific Primitive Rendezvous and others. These gatherings include much of the same activities of the originals, centering on the shooting of muzzle-loaded rifles, trade guns and shotguns, the throwing of knives and tomahawks and primitive archery, as well as cooking, dancing, singing, the telling of tall tales and of past rendezvous. Personas taken on by participants include trappers, traders, housewives, Native Americans, frontiersmen, free-trappers and many others, including soldiers.</a:t>
            </a:r>
          </a:p>
          <a:p>
            <a:endParaRPr lang="en-US" dirty="0"/>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rendezvous"/>
          <p:cNvPicPr>
            <a:picLocks noChangeAspect="1" noChangeArrowheads="1"/>
          </p:cNvPicPr>
          <p:nvPr/>
        </p:nvPicPr>
        <p:blipFill>
          <a:blip r:embed="rId2"/>
          <a:srcRect/>
          <a:stretch>
            <a:fillRect/>
          </a:stretch>
        </p:blipFill>
        <p:spPr bwMode="auto">
          <a:xfrm>
            <a:off x="0" y="1320798"/>
            <a:ext cx="9144000" cy="5537201"/>
          </a:xfrm>
          <a:prstGeom prst="rect">
            <a:avLst/>
          </a:prstGeom>
          <a:noFill/>
        </p:spPr>
      </p:pic>
      <p:sp>
        <p:nvSpPr>
          <p:cNvPr id="3" name="Rectangle 2"/>
          <p:cNvSpPr/>
          <p:nvPr/>
        </p:nvSpPr>
        <p:spPr>
          <a:xfrm>
            <a:off x="0" y="0"/>
            <a:ext cx="9144000" cy="923330"/>
          </a:xfrm>
          <a:prstGeom prst="rect">
            <a:avLst/>
          </a:prstGeom>
        </p:spPr>
        <p:txBody>
          <a:bodyPr wrap="square">
            <a:spAutoFit/>
          </a:bodyPr>
          <a:lstStyle/>
          <a:p>
            <a:r>
              <a:rPr lang="en-US" dirty="0">
                <a:hlinkClick r:id="rId3"/>
              </a:rPr>
              <a:t>http://www.lewis-clark.org/article/2868</a:t>
            </a:r>
            <a:endParaRPr lang="en-US" dirty="0"/>
          </a:p>
          <a:p>
            <a:endParaRPr lang="en-US" dirty="0"/>
          </a:p>
          <a:p>
            <a:pPr algn="ctr"/>
            <a:r>
              <a:rPr lang="en-US" dirty="0"/>
              <a:t>The Rendezvous</a:t>
            </a: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0" y="0"/>
            <a:ext cx="9183019" cy="6872288"/>
            <a:chOff x="0" y="0"/>
            <a:chExt cx="9183019" cy="6872288"/>
          </a:xfrm>
        </p:grpSpPr>
        <p:pic>
          <p:nvPicPr>
            <p:cNvPr id="1026" name="Picture 2"/>
            <p:cNvPicPr>
              <a:picLocks noChangeAspect="1" noChangeArrowheads="1"/>
            </p:cNvPicPr>
            <p:nvPr/>
          </p:nvPicPr>
          <p:blipFill>
            <a:blip r:embed="rId2"/>
            <a:srcRect/>
            <a:stretch>
              <a:fillRect/>
            </a:stretch>
          </p:blipFill>
          <p:spPr bwMode="auto">
            <a:xfrm>
              <a:off x="0" y="0"/>
              <a:ext cx="9158288" cy="6872288"/>
            </a:xfrm>
            <a:prstGeom prst="rect">
              <a:avLst/>
            </a:prstGeom>
            <a:noFill/>
            <a:ln w="9525">
              <a:noFill/>
              <a:miter lim="800000"/>
              <a:headEnd/>
              <a:tailEnd/>
            </a:ln>
            <a:effectLst/>
          </p:spPr>
        </p:pic>
        <p:sp useBgFill="1">
          <p:nvSpPr>
            <p:cNvPr id="6" name="TextBox 5"/>
            <p:cNvSpPr txBox="1"/>
            <p:nvPr/>
          </p:nvSpPr>
          <p:spPr>
            <a:xfrm>
              <a:off x="0" y="0"/>
              <a:ext cx="9144000" cy="769441"/>
            </a:xfrm>
            <a:prstGeom prst="rect">
              <a:avLst/>
            </a:prstGeom>
          </p:spPr>
          <p:txBody>
            <a:bodyPr wrap="square" rtlCol="0">
              <a:spAutoFit/>
            </a:bodyPr>
            <a:lstStyle/>
            <a:p>
              <a:pPr algn="ctr"/>
              <a:r>
                <a:rPr lang="en-US" sz="4400" b="1" dirty="0"/>
                <a:t>American Development</a:t>
              </a:r>
            </a:p>
          </p:txBody>
        </p:sp>
        <p:grpSp>
          <p:nvGrpSpPr>
            <p:cNvPr id="2" name="Group 6"/>
            <p:cNvGrpSpPr/>
            <p:nvPr/>
          </p:nvGrpSpPr>
          <p:grpSpPr>
            <a:xfrm>
              <a:off x="7315200" y="5481935"/>
              <a:ext cx="1828800" cy="533400"/>
              <a:chOff x="9448800" y="609600"/>
              <a:chExt cx="1828800" cy="533400"/>
            </a:xfrm>
          </p:grpSpPr>
          <p:pic>
            <p:nvPicPr>
              <p:cNvPr id="8" name="Picture 2" descr="Image result for north america political boundaries 1763"/>
              <p:cNvPicPr>
                <a:picLocks noChangeAspect="1" noChangeArrowheads="1"/>
              </p:cNvPicPr>
              <p:nvPr/>
            </p:nvPicPr>
            <p:blipFill>
              <a:blip r:embed="rId3"/>
              <a:srcRect l="19084" t="18911" r="71416" b="75144"/>
              <a:stretch>
                <a:fillRect/>
              </a:stretch>
            </p:blipFill>
            <p:spPr bwMode="auto">
              <a:xfrm>
                <a:off x="9448800" y="609600"/>
                <a:ext cx="1828800" cy="533400"/>
              </a:xfrm>
              <a:prstGeom prst="rect">
                <a:avLst/>
              </a:prstGeom>
              <a:noFill/>
              <a:ln w="25400">
                <a:solidFill>
                  <a:schemeClr val="tx1"/>
                </a:solidFill>
              </a:ln>
            </p:spPr>
          </p:pic>
          <p:sp>
            <p:nvSpPr>
              <p:cNvPr id="9" name="TextBox 8"/>
              <p:cNvSpPr txBox="1"/>
              <p:nvPr/>
            </p:nvSpPr>
            <p:spPr>
              <a:xfrm>
                <a:off x="9521132" y="614065"/>
                <a:ext cx="1680268" cy="523220"/>
              </a:xfrm>
              <a:prstGeom prst="rect">
                <a:avLst/>
              </a:prstGeom>
              <a:noFill/>
            </p:spPr>
            <p:txBody>
              <a:bodyPr wrap="none" rtlCol="0">
                <a:spAutoFit/>
              </a:bodyPr>
              <a:lstStyle/>
              <a:p>
                <a:r>
                  <a:rPr lang="en-US" sz="2800" b="1" dirty="0"/>
                  <a:t>DISPUTED</a:t>
                </a:r>
              </a:p>
            </p:txBody>
          </p:sp>
        </p:grpSp>
        <p:grpSp>
          <p:nvGrpSpPr>
            <p:cNvPr id="3" name="Group 14"/>
            <p:cNvGrpSpPr/>
            <p:nvPr/>
          </p:nvGrpSpPr>
          <p:grpSpPr>
            <a:xfrm>
              <a:off x="7315200" y="4191000"/>
              <a:ext cx="1867819" cy="685800"/>
              <a:chOff x="7352381" y="4796136"/>
              <a:chExt cx="1867819" cy="685800"/>
            </a:xfrm>
          </p:grpSpPr>
          <p:pic>
            <p:nvPicPr>
              <p:cNvPr id="10" name="Picture 2" descr="Image result for north america political boundaries 1763"/>
              <p:cNvPicPr>
                <a:picLocks noChangeAspect="1" noChangeArrowheads="1"/>
              </p:cNvPicPr>
              <p:nvPr/>
            </p:nvPicPr>
            <p:blipFill>
              <a:blip r:embed="rId3"/>
              <a:srcRect l="34917" t="35049" r="54000" b="59855"/>
              <a:stretch>
                <a:fillRect/>
              </a:stretch>
            </p:blipFill>
            <p:spPr bwMode="auto">
              <a:xfrm>
                <a:off x="7352381" y="4796136"/>
                <a:ext cx="1828800" cy="685800"/>
              </a:xfrm>
              <a:prstGeom prst="rect">
                <a:avLst/>
              </a:prstGeom>
              <a:noFill/>
              <a:ln w="25400">
                <a:solidFill>
                  <a:schemeClr val="tx1"/>
                </a:solidFill>
              </a:ln>
            </p:spPr>
          </p:pic>
          <p:sp>
            <p:nvSpPr>
              <p:cNvPr id="11" name="TextBox 10"/>
              <p:cNvSpPr txBox="1"/>
              <p:nvPr/>
            </p:nvSpPr>
            <p:spPr>
              <a:xfrm>
                <a:off x="7352381" y="4820960"/>
                <a:ext cx="1867819" cy="584775"/>
              </a:xfrm>
              <a:prstGeom prst="rect">
                <a:avLst/>
              </a:prstGeom>
              <a:noFill/>
            </p:spPr>
            <p:txBody>
              <a:bodyPr wrap="none" rtlCol="0">
                <a:spAutoFit/>
              </a:bodyPr>
              <a:lstStyle/>
              <a:p>
                <a:r>
                  <a:rPr lang="en-US" sz="3200" b="1" dirty="0"/>
                  <a:t>ENGLAND</a:t>
                </a:r>
              </a:p>
            </p:txBody>
          </p:sp>
        </p:grpSp>
        <p:grpSp>
          <p:nvGrpSpPr>
            <p:cNvPr id="4" name="Group 13"/>
            <p:cNvGrpSpPr/>
            <p:nvPr/>
          </p:nvGrpSpPr>
          <p:grpSpPr>
            <a:xfrm>
              <a:off x="7315200" y="4876800"/>
              <a:ext cx="1828800" cy="609600"/>
              <a:chOff x="7352381" y="4186535"/>
              <a:chExt cx="1828800" cy="609600"/>
            </a:xfrm>
          </p:grpSpPr>
          <p:pic>
            <p:nvPicPr>
              <p:cNvPr id="12" name="Picture 2" descr="Image result for north america political boundaries 1763"/>
              <p:cNvPicPr preferRelativeResize="0">
                <a:picLocks noChangeArrowheads="1"/>
              </p:cNvPicPr>
              <p:nvPr/>
            </p:nvPicPr>
            <p:blipFill>
              <a:blip r:embed="rId3"/>
              <a:srcRect l="34125" t="52885" r="61125" b="40320"/>
              <a:stretch>
                <a:fillRect/>
              </a:stretch>
            </p:blipFill>
            <p:spPr bwMode="auto">
              <a:xfrm>
                <a:off x="7352381" y="4186535"/>
                <a:ext cx="1828800" cy="585216"/>
              </a:xfrm>
              <a:prstGeom prst="rect">
                <a:avLst/>
              </a:prstGeom>
              <a:noFill/>
              <a:ln w="25400">
                <a:solidFill>
                  <a:schemeClr val="tx1"/>
                </a:solidFill>
              </a:ln>
            </p:spPr>
          </p:pic>
          <p:sp>
            <p:nvSpPr>
              <p:cNvPr id="13" name="TextBox 12"/>
              <p:cNvSpPr txBox="1"/>
              <p:nvPr/>
            </p:nvSpPr>
            <p:spPr>
              <a:xfrm>
                <a:off x="7428581" y="4211360"/>
                <a:ext cx="1752600" cy="584775"/>
              </a:xfrm>
              <a:prstGeom prst="rect">
                <a:avLst/>
              </a:prstGeom>
              <a:noFill/>
            </p:spPr>
            <p:txBody>
              <a:bodyPr wrap="square" rtlCol="0">
                <a:spAutoFit/>
              </a:bodyPr>
              <a:lstStyle/>
              <a:p>
                <a:pPr algn="ctr"/>
                <a:r>
                  <a:rPr lang="en-US" sz="3200" b="1" dirty="0"/>
                  <a:t>SPAIN</a:t>
                </a:r>
              </a:p>
            </p:txBody>
          </p:sp>
        </p:grpSp>
        <p:sp useBgFill="1">
          <p:nvSpPr>
            <p:cNvPr id="16" name="TextBox 15"/>
            <p:cNvSpPr txBox="1"/>
            <p:nvPr/>
          </p:nvSpPr>
          <p:spPr>
            <a:xfrm>
              <a:off x="0" y="736937"/>
              <a:ext cx="2640466" cy="769441"/>
            </a:xfrm>
            <a:prstGeom prst="rect">
              <a:avLst/>
            </a:prstGeom>
          </p:spPr>
          <p:txBody>
            <a:bodyPr wrap="none" rtlCol="0">
              <a:spAutoFit/>
            </a:bodyPr>
            <a:lstStyle/>
            <a:p>
              <a:r>
                <a:rPr lang="en-US" sz="4400" b="1" dirty="0"/>
                <a:t>1763-1775</a:t>
              </a:r>
            </a:p>
          </p:txBody>
        </p:sp>
      </p:grpSp>
      <p:grpSp>
        <p:nvGrpSpPr>
          <p:cNvPr id="28" name="Group 27"/>
          <p:cNvGrpSpPr/>
          <p:nvPr/>
        </p:nvGrpSpPr>
        <p:grpSpPr>
          <a:xfrm rot="600000">
            <a:off x="160127" y="819278"/>
            <a:ext cx="8305800" cy="12280285"/>
            <a:chOff x="0" y="-617532"/>
            <a:chExt cx="9144000" cy="13651862"/>
          </a:xfrm>
        </p:grpSpPr>
        <p:sp useBgFill="1">
          <p:nvSpPr>
            <p:cNvPr id="29" name="Rectangle 28"/>
            <p:cNvSpPr/>
            <p:nvPr/>
          </p:nvSpPr>
          <p:spPr>
            <a:xfrm>
              <a:off x="0" y="-617532"/>
              <a:ext cx="9144000" cy="13651862"/>
            </a:xfrm>
            <a:prstGeom prst="rect">
              <a:avLst/>
            </a:prstGeom>
            <a:ln w="76200">
              <a:solidFill>
                <a:schemeClr val="tx1">
                  <a:lumMod val="65000"/>
                  <a:lumOff val="35000"/>
                </a:schemeClr>
              </a:solidFill>
            </a:ln>
          </p:spPr>
          <p:txBody>
            <a:bodyPr wrap="square">
              <a:spAutoFit/>
            </a:bodyPr>
            <a:lstStyle/>
            <a:p>
              <a:r>
                <a:rPr lang="en-US" dirty="0">
                  <a:hlinkClick r:id="rId4"/>
                </a:rPr>
                <a:t>https://en.wikipedia.org/wiki/Seven_Years_War</a:t>
              </a:r>
              <a:endParaRPr lang="en-US" dirty="0"/>
            </a:p>
            <a:p>
              <a:r>
                <a:rPr lang="en-US" dirty="0"/>
                <a:t>	 The </a:t>
              </a:r>
              <a:r>
                <a:rPr lang="en-US" b="1" dirty="0"/>
                <a:t>Seven Years' War</a:t>
              </a:r>
              <a:r>
                <a:rPr lang="en-US" dirty="0"/>
                <a:t> was a global conflict</a:t>
              </a:r>
            </a:p>
            <a:p>
              <a:r>
                <a:rPr lang="en-US" dirty="0"/>
                <a:t> fought between 1756 and 1763. It involved every </a:t>
              </a:r>
            </a:p>
            <a:p>
              <a:r>
                <a:rPr lang="en-US" dirty="0"/>
                <a:t>European great power of the time and spanned five</a:t>
              </a:r>
            </a:p>
            <a:p>
              <a:r>
                <a:rPr lang="en-US" dirty="0"/>
                <a:t> continents, affecting Europe, the Americas, West </a:t>
              </a:r>
            </a:p>
            <a:p>
              <a:r>
                <a:rPr lang="en-US" dirty="0"/>
                <a:t>Africa, India, and the Philippines. The conflict split </a:t>
              </a:r>
            </a:p>
            <a:p>
              <a:r>
                <a:rPr lang="en-US" dirty="0"/>
                <a:t>Europe into two coalitions, led by the Kingdom of </a:t>
              </a:r>
            </a:p>
            <a:p>
              <a:r>
                <a:rPr lang="en-US" dirty="0"/>
                <a:t>Great Britain (including the Kingdom of Prussia, </a:t>
              </a:r>
            </a:p>
            <a:p>
              <a:r>
                <a:rPr lang="en-US" dirty="0"/>
                <a:t>the Kingdom of Portugal, the Electorate of </a:t>
              </a:r>
              <a:r>
                <a:rPr lang="en-US" dirty="0" err="1"/>
                <a:t>Bruns</a:t>
              </a:r>
              <a:r>
                <a:rPr lang="en-US" dirty="0"/>
                <a:t>-</a:t>
              </a:r>
            </a:p>
            <a:p>
              <a:r>
                <a:rPr lang="en-US" dirty="0"/>
                <a:t>wick-</a:t>
              </a:r>
              <a:r>
                <a:rPr lang="en-US" dirty="0" err="1"/>
                <a:t>Lüneburg</a:t>
              </a:r>
              <a:r>
                <a:rPr lang="en-US" dirty="0"/>
                <a:t>, and other small German states) on </a:t>
              </a:r>
            </a:p>
            <a:p>
              <a:r>
                <a:rPr lang="en-US" dirty="0"/>
                <a:t>one side and the Kingdom of France (including the</a:t>
              </a:r>
            </a:p>
            <a:p>
              <a:r>
                <a:rPr lang="en-US" dirty="0"/>
                <a:t> Austrian-led Holy Roman Empire), the Russian</a:t>
              </a:r>
            </a:p>
            <a:p>
              <a:r>
                <a:rPr lang="en-US" dirty="0"/>
                <a:t> Empire (until 1762), the Kingdom </a:t>
              </a:r>
            </a:p>
            <a:p>
              <a:r>
                <a:rPr lang="en-US" dirty="0"/>
                <a:t>of Spain, and the Swedish Empire on the other. </a:t>
              </a:r>
            </a:p>
            <a:p>
              <a:r>
                <a:rPr lang="en-US" dirty="0"/>
                <a:t>Meanwhile, in India, some regional polities within the increasingly fragmented </a:t>
              </a:r>
              <a:r>
                <a:rPr lang="en-US" dirty="0" err="1"/>
                <a:t>Mughal</a:t>
              </a:r>
              <a:r>
                <a:rPr lang="en-US" dirty="0"/>
                <a:t> Empire, with the support of the French, tried to crush a British attempt to conquer</a:t>
              </a:r>
            </a:p>
            <a:p>
              <a:r>
                <a:rPr lang="en-US" dirty="0"/>
                <a:t>Bengal. The war's extent has led some historians to describe it as "World War Zero", similar in scale to other world wars.</a:t>
              </a:r>
            </a:p>
            <a:p>
              <a:r>
                <a:rPr lang="en-US" dirty="0"/>
                <a:t>	 Although Anglo-French skirmishes over their American colonies had begun with what became the French and Indian War in 1754, the large-scale conflict that drew in most of the European powers was centered on Austria's desire to recover Silesia from the Prussians. Seeing the opportunity to curtail Britain's and Prussia's ever-growing might, France and Austria put aside their ancient rivalry to form a grand coalition of their own, bringing most of the other European powers to their side. Faced with this sudden turn of events, Britain aligned itself with Prussia, in a series of political </a:t>
              </a:r>
              <a:r>
                <a:rPr lang="en-US" dirty="0" err="1"/>
                <a:t>manoeuvres</a:t>
              </a:r>
              <a:r>
                <a:rPr lang="en-US" dirty="0"/>
                <a:t> known as the Diplomatic Revolution. However, French efforts ended in failure when the Anglo-Prussian coalition prevailed, and Britain's rise as among the world's predominant powers destroyed France's supremacy in Europe, thus altering the European balance of power.</a:t>
              </a:r>
            </a:p>
            <a:p>
              <a:r>
                <a:rPr lang="en-US" dirty="0"/>
                <a:t>	 The Anglo-French hostilities were ended in 1763 by the Treaty of Paris, which involved a complex series of land exchanges, the most important being France's cession to Spain of Louisiana, and to Great Britain the rest of New France except for the islands of St. Pierre and Miquelon. Faced with the choice of regaining either New France or its Caribbean island colonies of Guadeloupe and Martinique, France chose the latter to retain these lucrative sources of sugar,</a:t>
              </a:r>
              <a:r>
                <a:rPr lang="en-US" baseline="30000" dirty="0"/>
                <a:t> </a:t>
              </a:r>
              <a:r>
                <a:rPr lang="en-US" dirty="0"/>
                <a:t>writing off New France as an unproductive, costly territory. France also returned Menorca to the British. Spain lost control of Florida to Great Britain, but it received from the French the </a:t>
              </a:r>
              <a:r>
                <a:rPr lang="en-US" dirty="0" err="1"/>
                <a:t>Île</a:t>
              </a:r>
              <a:r>
                <a:rPr lang="en-US" dirty="0"/>
                <a:t> </a:t>
              </a:r>
              <a:r>
                <a:rPr lang="en-US" dirty="0" err="1"/>
                <a:t>d'Orléans</a:t>
              </a:r>
              <a:r>
                <a:rPr lang="en-US" dirty="0"/>
                <a:t> and all of the former French holdings west of the Mississippi River. The exchanges suited the British as well, as their own Caribbean islands already supplied ample sugar, and, with the acquisition of New France and Florida, they now controlled all of North America east of the Mississippi.</a:t>
              </a:r>
            </a:p>
            <a:p>
              <a:endParaRPr lang="en-US" dirty="0"/>
            </a:p>
            <a:p>
              <a:r>
                <a:rPr lang="en-US" dirty="0"/>
                <a:t>(more on-line)</a:t>
              </a:r>
            </a:p>
          </p:txBody>
        </p:sp>
        <p:pic>
          <p:nvPicPr>
            <p:cNvPr id="30" name="Picture 2" descr="Seven Years' War Collage.jpg"/>
            <p:cNvPicPr>
              <a:picLocks noChangeAspect="1" noChangeArrowheads="1"/>
            </p:cNvPicPr>
            <p:nvPr/>
          </p:nvPicPr>
          <p:blipFill>
            <a:blip r:embed="rId5"/>
            <a:srcRect t="51000" r="51042"/>
            <a:stretch>
              <a:fillRect/>
            </a:stretch>
          </p:blipFill>
          <p:spPr bwMode="auto">
            <a:xfrm>
              <a:off x="5505543" y="250536"/>
              <a:ext cx="3301518" cy="3304328"/>
            </a:xfrm>
            <a:prstGeom prst="rect">
              <a:avLst/>
            </a:prstGeom>
            <a:noFill/>
            <a:ln w="76200">
              <a:solidFill>
                <a:schemeClr val="tx1">
                  <a:lumMod val="65000"/>
                  <a:lumOff val="35000"/>
                </a:schemeClr>
              </a:solidFill>
            </a:ln>
          </p:spPr>
        </p:pic>
      </p:grpSp>
      <p:sp>
        <p:nvSpPr>
          <p:cNvPr id="26" name="TextBox 25"/>
          <p:cNvSpPr txBox="1"/>
          <p:nvPr/>
        </p:nvSpPr>
        <p:spPr>
          <a:xfrm rot="20642703">
            <a:off x="1042930" y="2141127"/>
            <a:ext cx="5416868" cy="707886"/>
          </a:xfrm>
          <a:prstGeom prst="rect">
            <a:avLst/>
          </a:prstGeom>
          <a:solidFill>
            <a:srgbClr val="C89800"/>
          </a:solidFill>
        </p:spPr>
        <p:txBody>
          <a:bodyPr wrap="none" rtlCol="0">
            <a:spAutoFit/>
          </a:bodyPr>
          <a:lstStyle/>
          <a:p>
            <a:r>
              <a:rPr lang="en-US" sz="4000" b="1" dirty="0">
                <a:effectLst>
                  <a:outerShdw dist="50800" dir="7200000" algn="ctr" rotWithShape="0">
                    <a:schemeClr val="bg1"/>
                  </a:outerShdw>
                </a:effectLst>
                <a:latin typeface="Comic Sans MS" pitchFamily="66" charset="0"/>
              </a:rPr>
              <a:t>Want to learn more?</a:t>
            </a:r>
          </a:p>
        </p:txBody>
      </p:sp>
      <p:sp useBgFill="1">
        <p:nvSpPr>
          <p:cNvPr id="27" name="TextBox 26"/>
          <p:cNvSpPr txBox="1"/>
          <p:nvPr/>
        </p:nvSpPr>
        <p:spPr>
          <a:xfrm>
            <a:off x="0" y="3711714"/>
            <a:ext cx="9144000" cy="707886"/>
          </a:xfrm>
          <a:prstGeom prst="rect">
            <a:avLst/>
          </a:prstGeom>
        </p:spPr>
        <p:txBody>
          <a:bodyPr wrap="square" rtlCol="0">
            <a:spAutoFit/>
          </a:bodyPr>
          <a:lstStyle/>
          <a:p>
            <a:pPr algn="ctr"/>
            <a:r>
              <a:rPr lang="en-US" sz="4000" b="1" dirty="0">
                <a:effectLst>
                  <a:outerShdw dist="50800" dir="7200000" algn="ctr" rotWithShape="0">
                    <a:schemeClr val="bg1"/>
                  </a:outerShdw>
                </a:effectLst>
                <a:latin typeface="Comic Sans MS" pitchFamily="66" charset="0"/>
              </a:rPr>
              <a:t>Check out our hidden slides!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childTnLst>
                                </p:cTn>
                              </p:par>
                              <p:par>
                                <p:cTn id="8" presetID="10" presetClass="exit" presetSubtype="0" fill="hold" nodeType="withEffect">
                                  <p:stCondLst>
                                    <p:cond delay="0"/>
                                  </p:stCondLst>
                                  <p:childTnLst>
                                    <p:animEffect transition="out" filter="fade">
                                      <p:cBhvr>
                                        <p:cTn id="9" dur="1000"/>
                                        <p:tgtEl>
                                          <p:spTgt spid="21"/>
                                        </p:tgtEl>
                                      </p:cBhvr>
                                    </p:animEffect>
                                    <p:set>
                                      <p:cBhvr>
                                        <p:cTn id="10" dur="1" fill="hold">
                                          <p:stCondLst>
                                            <p:cond delay="999"/>
                                          </p:stCondLst>
                                        </p:cTn>
                                        <p:tgtEl>
                                          <p:spTgt spid="21"/>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1000"/>
                                        <p:tgtEl>
                                          <p:spTgt spid="26"/>
                                        </p:tgtEl>
                                      </p:cBhvr>
                                    </p:animEffect>
                                    <p:set>
                                      <p:cBhvr>
                                        <p:cTn id="15" dur="1" fill="hold">
                                          <p:stCondLst>
                                            <p:cond delay="999"/>
                                          </p:stCondLst>
                                        </p:cTn>
                                        <p:tgtEl>
                                          <p:spTgt spid="26"/>
                                        </p:tgtEl>
                                        <p:attrNameLst>
                                          <p:attrName>style.visibility</p:attrName>
                                        </p:attrNameLst>
                                      </p:cBhvr>
                                      <p:to>
                                        <p:strVal val="hidden"/>
                                      </p:to>
                                    </p:set>
                                  </p:childTnLst>
                                </p:cTn>
                              </p:par>
                              <p:par>
                                <p:cTn id="16" presetID="64" presetClass="path" presetSubtype="0" accel="50000" decel="50000" fill="hold" grpId="1" nodeType="withEffect">
                                  <p:stCondLst>
                                    <p:cond delay="0"/>
                                  </p:stCondLst>
                                  <p:childTnLst>
                                    <p:animMotion origin="layout" path="M 2.5E-6 -4.39306E-6 L -0.00052 -0.53988 " pathEditMode="relative" rAng="0" ptsTypes="AA">
                                      <p:cBhvr>
                                        <p:cTn id="17" dur="1000" fill="hold"/>
                                        <p:tgtEl>
                                          <p:spTgt spid="27"/>
                                        </p:tgtEl>
                                        <p:attrNameLst>
                                          <p:attrName>ppt_x</p:attrName>
                                          <p:attrName>ppt_y</p:attrName>
                                        </p:attrNameLst>
                                      </p:cBhvr>
                                      <p:rCtr x="0" y="-270"/>
                                    </p:animMotion>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10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8" presetClass="emph" presetSubtype="0" fill="hold" nodeType="clickEffect">
                                  <p:stCondLst>
                                    <p:cond delay="0"/>
                                  </p:stCondLst>
                                  <p:childTnLst>
                                    <p:animRot by="-600000">
                                      <p:cBhvr>
                                        <p:cTn id="25" dur="1000" fill="hold"/>
                                        <p:tgtEl>
                                          <p:spTgt spid="28"/>
                                        </p:tgtEl>
                                        <p:attrNameLst>
                                          <p:attrName>r</p:attrName>
                                        </p:attrNameLst>
                                      </p:cBhvr>
                                    </p:animRot>
                                  </p:childTnLst>
                                </p:cTn>
                              </p:par>
                              <p:par>
                                <p:cTn id="26" presetID="64" presetClass="path" presetSubtype="0" accel="50000" decel="50000" fill="hold" nodeType="withEffect">
                                  <p:stCondLst>
                                    <p:cond delay="0"/>
                                  </p:stCondLst>
                                  <p:childTnLst>
                                    <p:animMotion origin="layout" path="M -1.38889E-6 -4.81481E-6 L -0.00503 -0.88148 " pathEditMode="relative" rAng="0" ptsTypes="AA">
                                      <p:cBhvr>
                                        <p:cTn id="27" dur="3000" fill="hold"/>
                                        <p:tgtEl>
                                          <p:spTgt spid="28"/>
                                        </p:tgtEl>
                                        <p:attrNameLst>
                                          <p:attrName>ppt_x</p:attrName>
                                          <p:attrName>ppt_y</p:attrName>
                                        </p:attrNameLst>
                                      </p:cBhvr>
                                      <p:rCtr x="-3" y="-441"/>
                                    </p:animMotion>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1000"/>
                                        <p:tgtEl>
                                          <p:spTgt spid="28"/>
                                        </p:tgtEl>
                                      </p:cBhvr>
                                    </p:animEffect>
                                    <p:set>
                                      <p:cBhvr>
                                        <p:cTn id="32" dur="1" fill="hold">
                                          <p:stCondLst>
                                            <p:cond delay="999"/>
                                          </p:stCondLst>
                                        </p:cTn>
                                        <p:tgtEl>
                                          <p:spTgt spid="28"/>
                                        </p:tgtEl>
                                        <p:attrNameLst>
                                          <p:attrName>style.visibility</p:attrName>
                                        </p:attrNameLst>
                                      </p:cBhvr>
                                      <p:to>
                                        <p:strVal val="hidden"/>
                                      </p:to>
                                    </p:set>
                                  </p:childTnLst>
                                </p:cTn>
                              </p:par>
                              <p:par>
                                <p:cTn id="33" presetID="10" presetClass="exit" presetSubtype="0" fill="hold" grpId="2" nodeType="withEffect">
                                  <p:stCondLst>
                                    <p:cond delay="0"/>
                                  </p:stCondLst>
                                  <p:childTnLst>
                                    <p:animEffect transition="out" filter="fade">
                                      <p:cBhvr>
                                        <p:cTn id="34" dur="1000"/>
                                        <p:tgtEl>
                                          <p:spTgt spid="27"/>
                                        </p:tgtEl>
                                      </p:cBhvr>
                                    </p:animEffect>
                                    <p:set>
                                      <p:cBhvr>
                                        <p:cTn id="35" dur="1" fill="hold">
                                          <p:stCondLst>
                                            <p:cond delay="999"/>
                                          </p:stCondLst>
                                        </p:cTn>
                                        <p:tgtEl>
                                          <p:spTgt spid="27"/>
                                        </p:tgtEl>
                                        <p:attrNameLst>
                                          <p:attrName>style.visibility</p:attrName>
                                        </p:attrNameLst>
                                      </p:cBhvr>
                                      <p:to>
                                        <p:strVal val="hidden"/>
                                      </p:to>
                                    </p:set>
                                  </p:childTnLst>
                                </p:cTn>
                              </p:par>
                              <p:par>
                                <p:cTn id="36" presetID="10" presetClass="entr" presetSubtype="0" fill="hold"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1" animBg="1"/>
      <p:bldP spid="27" grpId="0" animBg="1"/>
      <p:bldP spid="27" grpId="1" animBg="1"/>
      <p:bldP spid="27" grpId="2" animBg="1"/>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1449288"/>
          </a:xfrm>
          <a:prstGeom prst="rect">
            <a:avLst/>
          </a:prstGeom>
        </p:spPr>
        <p:txBody>
          <a:bodyPr wrap="square">
            <a:spAutoFit/>
          </a:bodyPr>
          <a:lstStyle/>
          <a:p>
            <a:r>
              <a:rPr lang="en-US" dirty="0">
                <a:hlinkClick r:id="rId2"/>
              </a:rPr>
              <a:t>https://en.wikipedia.org/wiki/Jean_Baptiste_Charbonneau</a:t>
            </a:r>
            <a:endParaRPr lang="en-US" dirty="0"/>
          </a:p>
          <a:p>
            <a:r>
              <a:rPr lang="en-US" dirty="0"/>
              <a:t>	From 1833–1840 Charbonneau worked in the fur trade in the Rocky Mountain Trapping System</a:t>
            </a:r>
            <a:r>
              <a:rPr lang="en-US" baseline="30000" dirty="0"/>
              <a:t> </a:t>
            </a:r>
            <a:r>
              <a:rPr lang="en-US" dirty="0"/>
              <a:t>with other mountain men, such as Jim Bridger, James </a:t>
            </a:r>
            <a:r>
              <a:rPr lang="en-US" dirty="0" err="1"/>
              <a:t>Beckwourth</a:t>
            </a:r>
            <a:r>
              <a:rPr lang="en-US" dirty="0"/>
              <a:t> and Joe Meek.</a:t>
            </a:r>
            <a:r>
              <a:rPr lang="en-US" baseline="30000" dirty="0"/>
              <a:t> </a:t>
            </a:r>
            <a:r>
              <a:rPr lang="en-US" dirty="0"/>
              <a:t>From 1840–42 he worked from Fort Saint </a:t>
            </a:r>
            <a:r>
              <a:rPr lang="en-US" dirty="0" err="1"/>
              <a:t>Vrain</a:t>
            </a:r>
            <a:r>
              <a:rPr lang="en-US" dirty="0"/>
              <a:t>, floating bison hides and tongues 2,000 miles (3,200 km) down the South Platte River to St. Louis. On one of the voyages, he camped with Captain John C. </a:t>
            </a:r>
            <a:r>
              <a:rPr lang="en-US" dirty="0" err="1"/>
              <a:t>Frémont</a:t>
            </a:r>
            <a:r>
              <a:rPr lang="en-US" dirty="0"/>
              <a:t> on his cartographic expedition. In 1843, he guided Sir William Drummond Stewart, a Scottish baronet, on his second long trip to the American West, which was a lavish hunting expedition.</a:t>
            </a:r>
          </a:p>
          <a:p>
            <a:r>
              <a:rPr lang="en-US" dirty="0"/>
              <a:t>Seeking employment again, in 1844 Charbonneau went to Bent's Fort in Colorado, where he was a chief hunter, and worked also as a trader with southern Plains Indians. William Boggs, a traveler who met him, wrote that Charbonneau "…wore his hair long, [and] was…very high strung…" He reported, "…it was said </a:t>
            </a:r>
            <a:r>
              <a:rPr lang="en-US" dirty="0" err="1"/>
              <a:t>Charbenau</a:t>
            </a:r>
            <a:r>
              <a:rPr lang="en-US" dirty="0"/>
              <a:t> (sic) was the best man on foot on the plains or in the Rocky Mountains.</a:t>
            </a:r>
          </a:p>
          <a:p>
            <a:r>
              <a:rPr lang="en-US" dirty="0"/>
              <a:t>	In October 1846, Charbonneau, Antoine </a:t>
            </a:r>
            <a:r>
              <a:rPr lang="en-US" dirty="0" err="1"/>
              <a:t>Leroux</a:t>
            </a:r>
            <a:r>
              <a:rPr lang="en-US" dirty="0"/>
              <a:t> and Pauline Weaver were hired as scouts by General Stephen W. Kearny. Charbonneau's experience with military marches, such as with James William </a:t>
            </a:r>
            <a:r>
              <a:rPr lang="en-US" dirty="0" err="1"/>
              <a:t>Abert</a:t>
            </a:r>
            <a:r>
              <a:rPr lang="en-US" dirty="0"/>
              <a:t> in August 1845, along the Canadian River, and his fluency in Indian languages qualified him for the position. Kearny directed him to join Colonel Philip St. George Cooke on an arduous march from Santa Fe, New Mexico, to San Diego, California, a distance of 1,100 miles (1,800 km). Their mission was to build the first wagon road to Southern California and to guide some 20 huge Murphy supply wagons to the west coast for the military during the Mexican–American War.</a:t>
            </a:r>
          </a:p>
          <a:p>
            <a:r>
              <a:rPr lang="en-US" dirty="0"/>
              <a:t>A contingent of soldiers made up of some 339 Mormon men and four Mormon women, known as the Mormon Battalion, were the builders of that new road over the uncharted southwest from Santa Fe to San Diego and Los Angeles. A memorial to the historic trek of the Mormon Battalion and their guide Charbonneau has been erected at the San Pedro River, one mile (1.6 km) north of the U.S.–Mexico border near the present-day town of </a:t>
            </a:r>
            <a:r>
              <a:rPr lang="en-US" dirty="0" err="1"/>
              <a:t>Palominas</a:t>
            </a:r>
            <a:r>
              <a:rPr lang="en-US" dirty="0"/>
              <a:t>, Arizona. Other monuments or historic markers are in Tucson, Arizona and in California at Box Canyon near Warner Springs, at Temecula, at Old Town San Diego and at Fort Moore in Los Angeles. Colonel Cooke's diary mentions Charbonneau some 29 times from November 16, 1846, to January 21, 1847. Eight of the twenty wagons reached Mission San Luis Rey de </a:t>
            </a:r>
            <a:r>
              <a:rPr lang="en-US" dirty="0" err="1"/>
              <a:t>Francia</a:t>
            </a:r>
            <a:r>
              <a:rPr lang="en-US" dirty="0"/>
              <a:t>, four miles (6 km) from today's Oceanside, California, and the leaders counted the expedition as a success.</a:t>
            </a:r>
          </a:p>
          <a:p>
            <a:r>
              <a:rPr lang="en-US" dirty="0"/>
              <a:t>Cooke wrote of the Mormon Battalion, "History may be searched in vain for an equal march of infantry.“</a:t>
            </a:r>
            <a:r>
              <a:rPr lang="en-US" baseline="30000" dirty="0"/>
              <a:t> </a:t>
            </a:r>
            <a:r>
              <a:rPr lang="en-US" dirty="0"/>
              <a:t>Known as Cooke's Road or the Gila Trail but more currently known as the Mormon Battalion Trail, the wagon road was used by settlers, miners, stagecoaches of the Butterfield Stage line and cattlemen driving longhorns to feed the gold camps. Parts of the route became the Southern Pacific Railroad and U.S. Route 66. Currently, the Boy Scouts of America gives an award for those who hike sections of this historic trail. In February 1848, knowledge gained about the region was used as the basis of the Treaty of Guadalupe Hidalgo, which established the United States-Mexico border in December 1853, following the Mexican-American War.</a:t>
            </a:r>
          </a:p>
          <a:p>
            <a:endParaRPr lang="en-US" dirty="0"/>
          </a:p>
        </p:txBody>
      </p:sp>
    </p:spTree>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233297"/>
          </a:xfrm>
          <a:prstGeom prst="rect">
            <a:avLst/>
          </a:prstGeom>
        </p:spPr>
        <p:txBody>
          <a:bodyPr wrap="square">
            <a:spAutoFit/>
          </a:bodyPr>
          <a:lstStyle/>
          <a:p>
            <a:r>
              <a:rPr lang="en-US" dirty="0">
                <a:hlinkClick r:id="rId2"/>
              </a:rPr>
              <a:t>https://en.wikipedia.org/wiki/Jedediah_Smith</a:t>
            </a:r>
            <a:endParaRPr lang="en-US" dirty="0"/>
          </a:p>
          <a:p>
            <a:r>
              <a:rPr lang="en-US" dirty="0"/>
              <a:t>	</a:t>
            </a:r>
            <a:r>
              <a:rPr lang="en-US" b="1" dirty="0"/>
              <a:t> </a:t>
            </a:r>
            <a:r>
              <a:rPr lang="en-US" b="1" dirty="0" err="1"/>
              <a:t>Jedediah</a:t>
            </a:r>
            <a:r>
              <a:rPr lang="en-US" b="1" dirty="0"/>
              <a:t> Strong Smith</a:t>
            </a:r>
            <a:r>
              <a:rPr lang="en-US" dirty="0"/>
              <a:t> (January 6, 1799 – May 27, 1831), was a clerk, frontiersman, hunter, trapper, author, cartographer, and explorer of the Rocky Mountains, the North American West, and the Southwest during the early 19th century. After 75 years of obscurity following his death, Smith was rediscovered as the American whose explorations led to the use of the 20-mile (32 km)-wide South Pass as the dominant point of crossing the Continental Divide for pioneers on the Oregon Trail.</a:t>
            </a:r>
          </a:p>
          <a:p>
            <a:r>
              <a:rPr lang="en-US" dirty="0"/>
              <a:t>	 Coming from a modest family background, Smith traveled to St. Louis and joined William H. Ashley and Andrew Henry's fur trading company in 1822. Smith led the first documented exploration from the Salt Lake frontier to the Colorado River. From there, Smith's party became the first United States citizens to cross the Mojave Desert into what is now the state of California but which at that time was part of Mexico. On the return journey, Smith and his companions were likewise the first U. S. citizens to explore and cross the Sierra Nevada and the treacherous Great Basin Desert. In the following year, Smith and his companions were the first U. S. explorers to travel north from California (on land) to reach the Oregon Country. Surviving three Native American massacres and one bear mauling, </a:t>
            </a:r>
            <a:r>
              <a:rPr lang="en-US" dirty="0" err="1"/>
              <a:t>Jedediah</a:t>
            </a:r>
            <a:r>
              <a:rPr lang="en-US" dirty="0"/>
              <a:t> Smith's explorations and documented travels were important resources to later American westward expansion.</a:t>
            </a:r>
          </a:p>
          <a:p>
            <a:r>
              <a:rPr lang="en-US" dirty="0"/>
              <a:t>	According to Maurice S. Sullivan Smith was "the first white man to cross the future state of Nevada, the first to conquer the High Sierra of California, and the first to explore the entire Pacific Slope from Lower California to the banks of the Columbia River". He was known for his many systematic recorded observations on nature and topography. His expeditions also raised doubts about the existence of the legendary Buenaventura River. </a:t>
            </a:r>
            <a:r>
              <a:rPr lang="en-US" dirty="0" err="1"/>
              <a:t>Jedediah</a:t>
            </a:r>
            <a:r>
              <a:rPr lang="en-US" dirty="0"/>
              <a:t> Smith's explorations were the main basis for accurate Pacific-West maps. He and his partners, Jackson and Sublette, produced a map that, in a eulogy for Smith printed in the </a:t>
            </a:r>
            <a:r>
              <a:rPr lang="en-US" i="1" dirty="0"/>
              <a:t>Illinois Magazine</a:t>
            </a:r>
            <a:r>
              <a:rPr lang="en-US" dirty="0"/>
              <a:t> for June 1832, the unknown author claimed "This map is now probably the best extant, of the Rocky Mountains, and the country on both sides, from the States to the Pacific." This map has been called "a landmark in mapping of the American West" The original map is lost, its content was overlaid and annotated by George Gibbs on an 1845 base map by John C. </a:t>
            </a:r>
            <a:r>
              <a:rPr lang="en-US" dirty="0" err="1"/>
              <a:t>Frémont</a:t>
            </a:r>
            <a:r>
              <a:rPr lang="en-US" dirty="0"/>
              <a:t>, which is on file at the American Geographical Society Library, at the University of Wisconsin-Milwaukee.</a:t>
            </a:r>
          </a:p>
          <a:p>
            <a:r>
              <a:rPr lang="en-US" dirty="0"/>
              <a:t>	</a:t>
            </a:r>
          </a:p>
          <a:p>
            <a:r>
              <a:rPr lang="en-US" dirty="0"/>
              <a:t>		</a:t>
            </a:r>
          </a:p>
          <a:p>
            <a:endParaRPr lang="en-US" dirty="0"/>
          </a:p>
        </p:txBody>
      </p:sp>
    </p:spTree>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3" name="Rectangle 132"/>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28" name="Picture 27"/>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p:nvSpPr>
          <p:cNvPr id="96" name="TextBox 95"/>
          <p:cNvSpPr txBox="1"/>
          <p:nvPr/>
        </p:nvSpPr>
        <p:spPr>
          <a:xfrm rot="19860000">
            <a:off x="2032898" y="3186177"/>
            <a:ext cx="877163"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Boise</a:t>
            </a:r>
          </a:p>
        </p:txBody>
      </p:sp>
      <p:sp>
        <p:nvSpPr>
          <p:cNvPr id="115" name="Freeform 114"/>
          <p:cNvSpPr/>
          <p:nvPr/>
        </p:nvSpPr>
        <p:spPr>
          <a:xfrm>
            <a:off x="342900" y="1485900"/>
            <a:ext cx="1551214" cy="1363435"/>
          </a:xfrm>
          <a:custGeom>
            <a:avLst/>
            <a:gdLst>
              <a:gd name="connsiteX0" fmla="*/ 0 w 1551214"/>
              <a:gd name="connsiteY0" fmla="*/ 947057 h 1363435"/>
              <a:gd name="connsiteX1" fmla="*/ 163286 w 1551214"/>
              <a:gd name="connsiteY1" fmla="*/ 1045029 h 1363435"/>
              <a:gd name="connsiteX2" fmla="*/ 163286 w 1551214"/>
              <a:gd name="connsiteY2" fmla="*/ 1240971 h 1363435"/>
              <a:gd name="connsiteX3" fmla="*/ 244929 w 1551214"/>
              <a:gd name="connsiteY3" fmla="*/ 1355271 h 1363435"/>
              <a:gd name="connsiteX4" fmla="*/ 473529 w 1551214"/>
              <a:gd name="connsiteY4" fmla="*/ 1289957 h 1363435"/>
              <a:gd name="connsiteX5" fmla="*/ 636814 w 1551214"/>
              <a:gd name="connsiteY5" fmla="*/ 1338943 h 1363435"/>
              <a:gd name="connsiteX6" fmla="*/ 1028700 w 1551214"/>
              <a:gd name="connsiteY6" fmla="*/ 1240971 h 1363435"/>
              <a:gd name="connsiteX7" fmla="*/ 1224643 w 1551214"/>
              <a:gd name="connsiteY7" fmla="*/ 1191986 h 1363435"/>
              <a:gd name="connsiteX8" fmla="*/ 1273629 w 1551214"/>
              <a:gd name="connsiteY8" fmla="*/ 1077686 h 1363435"/>
              <a:gd name="connsiteX9" fmla="*/ 1077686 w 1551214"/>
              <a:gd name="connsiteY9" fmla="*/ 930729 h 1363435"/>
              <a:gd name="connsiteX10" fmla="*/ 963386 w 1551214"/>
              <a:gd name="connsiteY10" fmla="*/ 783771 h 1363435"/>
              <a:gd name="connsiteX11" fmla="*/ 947057 w 1551214"/>
              <a:gd name="connsiteY11" fmla="*/ 571500 h 1363435"/>
              <a:gd name="connsiteX12" fmla="*/ 1028700 w 1551214"/>
              <a:gd name="connsiteY12" fmla="*/ 375557 h 1363435"/>
              <a:gd name="connsiteX13" fmla="*/ 1224643 w 1551214"/>
              <a:gd name="connsiteY13" fmla="*/ 359229 h 1363435"/>
              <a:gd name="connsiteX14" fmla="*/ 1387929 w 1551214"/>
              <a:gd name="connsiteY14" fmla="*/ 277586 h 1363435"/>
              <a:gd name="connsiteX15" fmla="*/ 1551214 w 1551214"/>
              <a:gd name="connsiteY15" fmla="*/ 0 h 1363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1214" h="1363435">
                <a:moveTo>
                  <a:pt x="0" y="947057"/>
                </a:moveTo>
                <a:cubicBezTo>
                  <a:pt x="68036" y="971550"/>
                  <a:pt x="136072" y="996044"/>
                  <a:pt x="163286" y="1045029"/>
                </a:cubicBezTo>
                <a:cubicBezTo>
                  <a:pt x="190500" y="1094014"/>
                  <a:pt x="149679" y="1189264"/>
                  <a:pt x="163286" y="1240971"/>
                </a:cubicBezTo>
                <a:cubicBezTo>
                  <a:pt x="176893" y="1292678"/>
                  <a:pt x="193222" y="1347107"/>
                  <a:pt x="244929" y="1355271"/>
                </a:cubicBezTo>
                <a:cubicBezTo>
                  <a:pt x="296636" y="1363435"/>
                  <a:pt x="408215" y="1292678"/>
                  <a:pt x="473529" y="1289957"/>
                </a:cubicBezTo>
                <a:cubicBezTo>
                  <a:pt x="538843" y="1287236"/>
                  <a:pt x="544286" y="1347107"/>
                  <a:pt x="636814" y="1338943"/>
                </a:cubicBezTo>
                <a:cubicBezTo>
                  <a:pt x="729342" y="1330779"/>
                  <a:pt x="1028700" y="1240971"/>
                  <a:pt x="1028700" y="1240971"/>
                </a:cubicBezTo>
                <a:cubicBezTo>
                  <a:pt x="1126672" y="1216478"/>
                  <a:pt x="1183822" y="1219200"/>
                  <a:pt x="1224643" y="1191986"/>
                </a:cubicBezTo>
                <a:cubicBezTo>
                  <a:pt x="1265465" y="1164772"/>
                  <a:pt x="1298122" y="1121229"/>
                  <a:pt x="1273629" y="1077686"/>
                </a:cubicBezTo>
                <a:cubicBezTo>
                  <a:pt x="1249136" y="1034143"/>
                  <a:pt x="1129393" y="979715"/>
                  <a:pt x="1077686" y="930729"/>
                </a:cubicBezTo>
                <a:cubicBezTo>
                  <a:pt x="1025979" y="881743"/>
                  <a:pt x="985158" y="843643"/>
                  <a:pt x="963386" y="783771"/>
                </a:cubicBezTo>
                <a:cubicBezTo>
                  <a:pt x="941614" y="723899"/>
                  <a:pt x="936171" y="639536"/>
                  <a:pt x="947057" y="571500"/>
                </a:cubicBezTo>
                <a:cubicBezTo>
                  <a:pt x="957943" y="503464"/>
                  <a:pt x="982436" y="410936"/>
                  <a:pt x="1028700" y="375557"/>
                </a:cubicBezTo>
                <a:cubicBezTo>
                  <a:pt x="1074964" y="340179"/>
                  <a:pt x="1164772" y="375557"/>
                  <a:pt x="1224643" y="359229"/>
                </a:cubicBezTo>
                <a:cubicBezTo>
                  <a:pt x="1284514" y="342901"/>
                  <a:pt x="1333501" y="337457"/>
                  <a:pt x="1387929" y="277586"/>
                </a:cubicBezTo>
                <a:cubicBezTo>
                  <a:pt x="1442357" y="217715"/>
                  <a:pt x="1496785" y="108857"/>
                  <a:pt x="1551214" y="0"/>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6" name="Freeform 115"/>
          <p:cNvSpPr/>
          <p:nvPr/>
        </p:nvSpPr>
        <p:spPr>
          <a:xfrm>
            <a:off x="4669971" y="1823357"/>
            <a:ext cx="4082143" cy="3679371"/>
          </a:xfrm>
          <a:custGeom>
            <a:avLst/>
            <a:gdLst>
              <a:gd name="connsiteX0" fmla="*/ 4082143 w 4082143"/>
              <a:gd name="connsiteY0" fmla="*/ 3614057 h 3679371"/>
              <a:gd name="connsiteX1" fmla="*/ 3739243 w 4082143"/>
              <a:gd name="connsiteY1" fmla="*/ 3646714 h 3679371"/>
              <a:gd name="connsiteX2" fmla="*/ 3477986 w 4082143"/>
              <a:gd name="connsiteY2" fmla="*/ 3646714 h 3679371"/>
              <a:gd name="connsiteX3" fmla="*/ 3233058 w 4082143"/>
              <a:gd name="connsiteY3" fmla="*/ 3450772 h 3679371"/>
              <a:gd name="connsiteX4" fmla="*/ 2841172 w 4082143"/>
              <a:gd name="connsiteY4" fmla="*/ 3548743 h 3679371"/>
              <a:gd name="connsiteX5" fmla="*/ 2726872 w 4082143"/>
              <a:gd name="connsiteY5" fmla="*/ 3450772 h 3679371"/>
              <a:gd name="connsiteX6" fmla="*/ 2612572 w 4082143"/>
              <a:gd name="connsiteY6" fmla="*/ 3205843 h 3679371"/>
              <a:gd name="connsiteX7" fmla="*/ 2514600 w 4082143"/>
              <a:gd name="connsiteY7" fmla="*/ 2944586 h 3679371"/>
              <a:gd name="connsiteX8" fmla="*/ 2416629 w 4082143"/>
              <a:gd name="connsiteY8" fmla="*/ 2503714 h 3679371"/>
              <a:gd name="connsiteX9" fmla="*/ 2057400 w 4082143"/>
              <a:gd name="connsiteY9" fmla="*/ 2193472 h 3679371"/>
              <a:gd name="connsiteX10" fmla="*/ 1877786 w 4082143"/>
              <a:gd name="connsiteY10" fmla="*/ 2193472 h 3679371"/>
              <a:gd name="connsiteX11" fmla="*/ 1567543 w 4082143"/>
              <a:gd name="connsiteY11" fmla="*/ 1964872 h 3679371"/>
              <a:gd name="connsiteX12" fmla="*/ 1338943 w 4082143"/>
              <a:gd name="connsiteY12" fmla="*/ 1540329 h 3679371"/>
              <a:gd name="connsiteX13" fmla="*/ 1191986 w 4082143"/>
              <a:gd name="connsiteY13" fmla="*/ 1393372 h 3679371"/>
              <a:gd name="connsiteX14" fmla="*/ 1175658 w 4082143"/>
              <a:gd name="connsiteY14" fmla="*/ 968829 h 3679371"/>
              <a:gd name="connsiteX15" fmla="*/ 1110343 w 4082143"/>
              <a:gd name="connsiteY15" fmla="*/ 625929 h 3679371"/>
              <a:gd name="connsiteX16" fmla="*/ 930729 w 4082143"/>
              <a:gd name="connsiteY16" fmla="*/ 283029 h 3679371"/>
              <a:gd name="connsiteX17" fmla="*/ 783772 w 4082143"/>
              <a:gd name="connsiteY17" fmla="*/ 250372 h 3679371"/>
              <a:gd name="connsiteX18" fmla="*/ 653143 w 4082143"/>
              <a:gd name="connsiteY18" fmla="*/ 70757 h 3679371"/>
              <a:gd name="connsiteX19" fmla="*/ 326572 w 4082143"/>
              <a:gd name="connsiteY19" fmla="*/ 5443 h 3679371"/>
              <a:gd name="connsiteX20" fmla="*/ 0 w 4082143"/>
              <a:gd name="connsiteY20" fmla="*/ 103414 h 367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82143" h="3679371">
                <a:moveTo>
                  <a:pt x="4082143" y="3614057"/>
                </a:moveTo>
                <a:cubicBezTo>
                  <a:pt x="3961039" y="3627664"/>
                  <a:pt x="3839936" y="3641271"/>
                  <a:pt x="3739243" y="3646714"/>
                </a:cubicBezTo>
                <a:cubicBezTo>
                  <a:pt x="3638550" y="3652157"/>
                  <a:pt x="3562350" y="3679371"/>
                  <a:pt x="3477986" y="3646714"/>
                </a:cubicBezTo>
                <a:cubicBezTo>
                  <a:pt x="3393622" y="3614057"/>
                  <a:pt x="3339194" y="3467101"/>
                  <a:pt x="3233058" y="3450772"/>
                </a:cubicBezTo>
                <a:cubicBezTo>
                  <a:pt x="3126922" y="3434444"/>
                  <a:pt x="2925536" y="3548743"/>
                  <a:pt x="2841172" y="3548743"/>
                </a:cubicBezTo>
                <a:cubicBezTo>
                  <a:pt x="2756808" y="3548743"/>
                  <a:pt x="2764972" y="3507922"/>
                  <a:pt x="2726872" y="3450772"/>
                </a:cubicBezTo>
                <a:cubicBezTo>
                  <a:pt x="2688772" y="3393622"/>
                  <a:pt x="2647951" y="3290207"/>
                  <a:pt x="2612572" y="3205843"/>
                </a:cubicBezTo>
                <a:cubicBezTo>
                  <a:pt x="2577193" y="3121479"/>
                  <a:pt x="2547257" y="3061607"/>
                  <a:pt x="2514600" y="2944586"/>
                </a:cubicBezTo>
                <a:cubicBezTo>
                  <a:pt x="2481943" y="2827565"/>
                  <a:pt x="2492829" y="2628900"/>
                  <a:pt x="2416629" y="2503714"/>
                </a:cubicBezTo>
                <a:cubicBezTo>
                  <a:pt x="2340429" y="2378528"/>
                  <a:pt x="2147207" y="2245179"/>
                  <a:pt x="2057400" y="2193472"/>
                </a:cubicBezTo>
                <a:cubicBezTo>
                  <a:pt x="1967593" y="2141765"/>
                  <a:pt x="1959429" y="2231572"/>
                  <a:pt x="1877786" y="2193472"/>
                </a:cubicBezTo>
                <a:cubicBezTo>
                  <a:pt x="1796143" y="2155372"/>
                  <a:pt x="1657350" y="2073729"/>
                  <a:pt x="1567543" y="1964872"/>
                </a:cubicBezTo>
                <a:cubicBezTo>
                  <a:pt x="1477736" y="1856015"/>
                  <a:pt x="1401536" y="1635579"/>
                  <a:pt x="1338943" y="1540329"/>
                </a:cubicBezTo>
                <a:cubicBezTo>
                  <a:pt x="1276350" y="1445079"/>
                  <a:pt x="1219200" y="1488622"/>
                  <a:pt x="1191986" y="1393372"/>
                </a:cubicBezTo>
                <a:cubicBezTo>
                  <a:pt x="1164772" y="1298122"/>
                  <a:pt x="1189265" y="1096736"/>
                  <a:pt x="1175658" y="968829"/>
                </a:cubicBezTo>
                <a:cubicBezTo>
                  <a:pt x="1162051" y="840922"/>
                  <a:pt x="1151164" y="740229"/>
                  <a:pt x="1110343" y="625929"/>
                </a:cubicBezTo>
                <a:cubicBezTo>
                  <a:pt x="1069522" y="511629"/>
                  <a:pt x="985157" y="345622"/>
                  <a:pt x="930729" y="283029"/>
                </a:cubicBezTo>
                <a:cubicBezTo>
                  <a:pt x="876301" y="220436"/>
                  <a:pt x="830036" y="285751"/>
                  <a:pt x="783772" y="250372"/>
                </a:cubicBezTo>
                <a:cubicBezTo>
                  <a:pt x="737508" y="214993"/>
                  <a:pt x="729343" y="111578"/>
                  <a:pt x="653143" y="70757"/>
                </a:cubicBezTo>
                <a:cubicBezTo>
                  <a:pt x="576943" y="29936"/>
                  <a:pt x="435429" y="0"/>
                  <a:pt x="326572" y="5443"/>
                </a:cubicBezTo>
                <a:cubicBezTo>
                  <a:pt x="217715" y="10886"/>
                  <a:pt x="48986" y="62593"/>
                  <a:pt x="0" y="103414"/>
                </a:cubicBezTo>
              </a:path>
            </a:pathLst>
          </a:custGeom>
          <a:ln w="101600">
            <a:solidFill>
              <a:srgbClr val="774F27"/>
            </a:solidFill>
            <a:prstDash val="sysDot"/>
          </a:ln>
          <a:effectLst>
            <a:outerShdw dist="50800" dir="15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108" name="TextBox 107"/>
          <p:cNvSpPr txBox="1"/>
          <p:nvPr/>
        </p:nvSpPr>
        <p:spPr>
          <a:xfrm>
            <a:off x="0" y="609600"/>
            <a:ext cx="9144000" cy="646331"/>
          </a:xfrm>
          <a:prstGeom prst="rect">
            <a:avLst/>
          </a:prstGeom>
        </p:spPr>
        <p:txBody>
          <a:bodyPr wrap="square" rtlCol="0">
            <a:spAutoFit/>
          </a:bodyPr>
          <a:lstStyle/>
          <a:p>
            <a:pPr algn="ctr"/>
            <a:r>
              <a:rPr lang="en-US" sz="3600" b="1" dirty="0">
                <a:effectLst>
                  <a:outerShdw dist="50800" dir="7200000" algn="ctr" rotWithShape="0">
                    <a:schemeClr val="accent6">
                      <a:lumMod val="75000"/>
                    </a:schemeClr>
                  </a:outerShdw>
                </a:effectLst>
              </a:rPr>
              <a:t>Rocky Mountain Fur Company</a:t>
            </a:r>
          </a:p>
        </p:txBody>
      </p:sp>
      <p:sp>
        <p:nvSpPr>
          <p:cNvPr id="62" name="TextBox 61"/>
          <p:cNvSpPr txBox="1"/>
          <p:nvPr/>
        </p:nvSpPr>
        <p:spPr>
          <a:xfrm rot="19200000">
            <a:off x="396850" y="1714090"/>
            <a:ext cx="1532279"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Vancouver</a:t>
            </a:r>
          </a:p>
        </p:txBody>
      </p:sp>
      <p:grpSp>
        <p:nvGrpSpPr>
          <p:cNvPr id="3" name="Group 1"/>
          <p:cNvGrpSpPr/>
          <p:nvPr/>
        </p:nvGrpSpPr>
        <p:grpSpPr>
          <a:xfrm>
            <a:off x="228600" y="6320135"/>
            <a:ext cx="2590800" cy="537865"/>
            <a:chOff x="3352800" y="6320135"/>
            <a:chExt cx="2590800" cy="537865"/>
          </a:xfrm>
        </p:grpSpPr>
        <p:grpSp>
          <p:nvGrpSpPr>
            <p:cNvPr id="4" name="Group 22"/>
            <p:cNvGrpSpPr/>
            <p:nvPr/>
          </p:nvGrpSpPr>
          <p:grpSpPr>
            <a:xfrm>
              <a:off x="3352800" y="6320135"/>
              <a:ext cx="2590800" cy="537865"/>
              <a:chOff x="6553200" y="4419600"/>
              <a:chExt cx="2590800" cy="537865"/>
            </a:xfrm>
          </p:grpSpPr>
          <p:sp>
            <p:nvSpPr>
              <p:cNvPr id="6" name="TextBox 5"/>
              <p:cNvSpPr txBox="1"/>
              <p:nvPr/>
            </p:nvSpPr>
            <p:spPr>
              <a:xfrm>
                <a:off x="6553200" y="4495800"/>
                <a:ext cx="2590800" cy="461665"/>
              </a:xfrm>
              <a:prstGeom prst="rect">
                <a:avLst/>
              </a:prstGeom>
              <a:solidFill>
                <a:schemeClr val="bg1"/>
              </a:solidFill>
              <a:ln>
                <a:solidFill>
                  <a:schemeClr val="tx2">
                    <a:lumMod val="50000"/>
                  </a:schemeClr>
                </a:solidFill>
              </a:ln>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7" name="5-Point Star 6"/>
              <p:cNvSpPr/>
              <p:nvPr/>
            </p:nvSpPr>
            <p:spPr>
              <a:xfrm>
                <a:off x="6629400" y="4419600"/>
                <a:ext cx="457200" cy="533400"/>
              </a:xfrm>
              <a:prstGeom prst="star5">
                <a:avLst/>
              </a:prstGeom>
              <a:solidFill>
                <a:schemeClr val="accent1">
                  <a:lumMod val="50000"/>
                </a:schemeClr>
              </a:solidFill>
              <a:l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5" name="Rectangle 4"/>
            <p:cNvSpPr/>
            <p:nvPr/>
          </p:nvSpPr>
          <p:spPr>
            <a:xfrm>
              <a:off x="3352800" y="6400800"/>
              <a:ext cx="2590800" cy="457200"/>
            </a:xfrm>
            <a:prstGeom prst="rect">
              <a:avLst/>
            </a:prstGeom>
            <a:noFill/>
            <a:ln w="508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19"/>
          <p:cNvGrpSpPr/>
          <p:nvPr/>
        </p:nvGrpSpPr>
        <p:grpSpPr>
          <a:xfrm>
            <a:off x="6781800" y="6324600"/>
            <a:ext cx="2133600" cy="533400"/>
            <a:chOff x="6781800" y="6324600"/>
            <a:chExt cx="2133600" cy="533400"/>
          </a:xfrm>
        </p:grpSpPr>
        <p:sp>
          <p:nvSpPr>
            <p:cNvPr id="10" name="TextBox 9"/>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19" name="5-Point Star 18"/>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5-Point Star 23"/>
          <p:cNvSpPr/>
          <p:nvPr/>
        </p:nvSpPr>
        <p:spPr>
          <a:xfrm>
            <a:off x="1447800" y="16002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5" name="5-Point Star 24"/>
          <p:cNvSpPr/>
          <p:nvPr/>
        </p:nvSpPr>
        <p:spPr>
          <a:xfrm>
            <a:off x="1295400" y="2133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31" name="Rectangle 30"/>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5-Point Star 41"/>
          <p:cNvSpPr/>
          <p:nvPr/>
        </p:nvSpPr>
        <p:spPr>
          <a:xfrm>
            <a:off x="6872381" y="4191000"/>
            <a:ext cx="494607"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5-Point Star 49"/>
          <p:cNvSpPr/>
          <p:nvPr/>
        </p:nvSpPr>
        <p:spPr>
          <a:xfrm>
            <a:off x="4738779" y="1583405"/>
            <a:ext cx="494607"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5-Point Star 57"/>
          <p:cNvSpPr/>
          <p:nvPr/>
        </p:nvSpPr>
        <p:spPr>
          <a:xfrm>
            <a:off x="5181600" y="16002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5-Point Star 64"/>
          <p:cNvSpPr/>
          <p:nvPr/>
        </p:nvSpPr>
        <p:spPr>
          <a:xfrm>
            <a:off x="1752600" y="12192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54" name="TextBox 53"/>
          <p:cNvSpPr txBox="1"/>
          <p:nvPr/>
        </p:nvSpPr>
        <p:spPr>
          <a:xfrm rot="19879460">
            <a:off x="6849070" y="3213153"/>
            <a:ext cx="1951827" cy="461665"/>
          </a:xfrm>
          <a:prstGeom prst="rect">
            <a:avLst/>
          </a:prstGeom>
          <a:solidFill>
            <a:schemeClr val="bg1"/>
          </a:solidFill>
        </p:spPr>
        <p:txBody>
          <a:bodyPr wrap="square" rtlCol="0">
            <a:spAutoFit/>
          </a:bodyPr>
          <a:lstStyle/>
          <a:p>
            <a:r>
              <a:rPr lang="en-US" sz="2400" b="1" dirty="0">
                <a:solidFill>
                  <a:srgbClr val="FF0000"/>
                </a:solidFill>
                <a:effectLst>
                  <a:outerShdw dist="50800" dir="7200000" algn="ctr" rotWithShape="0">
                    <a:schemeClr val="tx1"/>
                  </a:outerShdw>
                </a:effectLst>
              </a:rPr>
              <a:t>Leavenworth</a:t>
            </a:r>
          </a:p>
        </p:txBody>
      </p:sp>
      <p:sp>
        <p:nvSpPr>
          <p:cNvPr id="55" name="5-Point Star 54"/>
          <p:cNvSpPr/>
          <p:nvPr/>
        </p:nvSpPr>
        <p:spPr>
          <a:xfrm>
            <a:off x="6553200" y="3733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10"/>
          <p:cNvGrpSpPr/>
          <p:nvPr/>
        </p:nvGrpSpPr>
        <p:grpSpPr>
          <a:xfrm>
            <a:off x="4191000" y="5867400"/>
            <a:ext cx="2590800" cy="990600"/>
            <a:chOff x="6934200" y="5867400"/>
            <a:chExt cx="2590800" cy="990600"/>
          </a:xfrm>
        </p:grpSpPr>
        <p:sp>
          <p:nvSpPr>
            <p:cNvPr id="68" name="TextBox 67"/>
            <p:cNvSpPr txBox="1"/>
            <p:nvPr/>
          </p:nvSpPr>
          <p:spPr>
            <a:xfrm>
              <a:off x="6934200" y="5943600"/>
              <a:ext cx="2590800" cy="461665"/>
            </a:xfrm>
            <a:prstGeom prst="rect">
              <a:avLst/>
            </a:prstGeom>
            <a:solidFill>
              <a:schemeClr val="bg1"/>
            </a:solidFill>
          </p:spPr>
          <p:txBody>
            <a:bodyPr wrap="square" rtlCol="0">
              <a:spAutoFit/>
            </a:bodyPr>
            <a:lstStyle/>
            <a:p>
              <a:r>
                <a:rPr lang="en-US" sz="2400" b="1" dirty="0"/>
                <a:t>        Rocky Mt. Fur</a:t>
              </a:r>
            </a:p>
          </p:txBody>
        </p:sp>
        <p:sp>
          <p:nvSpPr>
            <p:cNvPr id="69" name="5-Point Star 68"/>
            <p:cNvSpPr/>
            <p:nvPr/>
          </p:nvSpPr>
          <p:spPr>
            <a:xfrm>
              <a:off x="7010400" y="5867400"/>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71" name="5-Point Star 70"/>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p:cNvSpPr/>
            <p:nvPr/>
          </p:nvSpPr>
          <p:spPr>
            <a:xfrm>
              <a:off x="6934200" y="5943600"/>
              <a:ext cx="2590800" cy="9144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 name="5-Point Star 60"/>
          <p:cNvSpPr/>
          <p:nvPr/>
        </p:nvSpPr>
        <p:spPr>
          <a:xfrm>
            <a:off x="305419" y="258487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77" name="5-Point Star 76"/>
          <p:cNvSpPr/>
          <p:nvPr/>
        </p:nvSpPr>
        <p:spPr>
          <a:xfrm>
            <a:off x="4572000" y="1724952"/>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5-Point Star 78"/>
          <p:cNvSpPr/>
          <p:nvPr/>
        </p:nvSpPr>
        <p:spPr>
          <a:xfrm>
            <a:off x="5392815" y="1819292"/>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5-Point Star 80"/>
          <p:cNvSpPr/>
          <p:nvPr/>
        </p:nvSpPr>
        <p:spPr>
          <a:xfrm>
            <a:off x="5498235" y="2036502"/>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5-Point Star 82"/>
          <p:cNvSpPr/>
          <p:nvPr/>
        </p:nvSpPr>
        <p:spPr>
          <a:xfrm>
            <a:off x="4495800" y="20574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TextBox 83"/>
          <p:cNvSpPr txBox="1"/>
          <p:nvPr/>
        </p:nvSpPr>
        <p:spPr>
          <a:xfrm rot="19879460">
            <a:off x="4763581" y="3553779"/>
            <a:ext cx="1167307" cy="461665"/>
          </a:xfrm>
          <a:prstGeom prst="rect">
            <a:avLst/>
          </a:prstGeom>
          <a:solidFill>
            <a:schemeClr val="bg1"/>
          </a:solidFill>
        </p:spPr>
        <p:txBody>
          <a:bodyPr wrap="none" rtlCol="0">
            <a:spAutoFit/>
          </a:bodyPr>
          <a:lstStyle/>
          <a:p>
            <a:r>
              <a:rPr lang="en-US" sz="2400" b="1" dirty="0">
                <a:solidFill>
                  <a:srgbClr val="774F27"/>
                </a:solidFill>
                <a:effectLst>
                  <a:outerShdw dist="50800" dir="7200000" algn="ctr" rotWithShape="0">
                    <a:schemeClr val="tx1"/>
                  </a:outerShdw>
                </a:effectLst>
              </a:rPr>
              <a:t>William</a:t>
            </a:r>
          </a:p>
        </p:txBody>
      </p:sp>
      <p:sp>
        <p:nvSpPr>
          <p:cNvPr id="46" name="5-Point Star 45"/>
          <p:cNvSpPr/>
          <p:nvPr/>
        </p:nvSpPr>
        <p:spPr>
          <a:xfrm>
            <a:off x="5562600" y="28956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5-Point Star 39"/>
          <p:cNvSpPr/>
          <p:nvPr/>
        </p:nvSpPr>
        <p:spPr>
          <a:xfrm>
            <a:off x="5864868" y="33528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TextBox 97"/>
          <p:cNvSpPr txBox="1"/>
          <p:nvPr/>
        </p:nvSpPr>
        <p:spPr>
          <a:xfrm rot="19860000">
            <a:off x="3423272" y="3357742"/>
            <a:ext cx="681597"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Hall</a:t>
            </a:r>
          </a:p>
        </p:txBody>
      </p:sp>
      <p:sp>
        <p:nvSpPr>
          <p:cNvPr id="109" name="Freeform 108"/>
          <p:cNvSpPr/>
          <p:nvPr/>
        </p:nvSpPr>
        <p:spPr>
          <a:xfrm>
            <a:off x="1710267" y="2494844"/>
            <a:ext cx="519288" cy="1560690"/>
          </a:xfrm>
          <a:custGeom>
            <a:avLst/>
            <a:gdLst>
              <a:gd name="connsiteX0" fmla="*/ 0 w 519288"/>
              <a:gd name="connsiteY0" fmla="*/ 11289 h 1560690"/>
              <a:gd name="connsiteX1" fmla="*/ 220133 w 519288"/>
              <a:gd name="connsiteY1" fmla="*/ 62089 h 1560690"/>
              <a:gd name="connsiteX2" fmla="*/ 338666 w 519288"/>
              <a:gd name="connsiteY2" fmla="*/ 383823 h 1560690"/>
              <a:gd name="connsiteX3" fmla="*/ 321733 w 519288"/>
              <a:gd name="connsiteY3" fmla="*/ 603956 h 1560690"/>
              <a:gd name="connsiteX4" fmla="*/ 169333 w 519288"/>
              <a:gd name="connsiteY4" fmla="*/ 841023 h 1560690"/>
              <a:gd name="connsiteX5" fmla="*/ 152400 w 519288"/>
              <a:gd name="connsiteY5" fmla="*/ 1027289 h 1560690"/>
              <a:gd name="connsiteX6" fmla="*/ 101600 w 519288"/>
              <a:gd name="connsiteY6" fmla="*/ 1162756 h 1560690"/>
              <a:gd name="connsiteX7" fmla="*/ 270933 w 519288"/>
              <a:gd name="connsiteY7" fmla="*/ 1467556 h 1560690"/>
              <a:gd name="connsiteX8" fmla="*/ 491066 w 519288"/>
              <a:gd name="connsiteY8" fmla="*/ 1518356 h 1560690"/>
              <a:gd name="connsiteX9" fmla="*/ 423333 w 519288"/>
              <a:gd name="connsiteY9" fmla="*/ 1552223 h 156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9288" h="1560690">
                <a:moveTo>
                  <a:pt x="0" y="11289"/>
                </a:moveTo>
                <a:cubicBezTo>
                  <a:pt x="81844" y="5644"/>
                  <a:pt x="163689" y="0"/>
                  <a:pt x="220133" y="62089"/>
                </a:cubicBezTo>
                <a:cubicBezTo>
                  <a:pt x="276577" y="124178"/>
                  <a:pt x="321733" y="293512"/>
                  <a:pt x="338666" y="383823"/>
                </a:cubicBezTo>
                <a:cubicBezTo>
                  <a:pt x="355599" y="474134"/>
                  <a:pt x="349955" y="527756"/>
                  <a:pt x="321733" y="603956"/>
                </a:cubicBezTo>
                <a:cubicBezTo>
                  <a:pt x="293511" y="680156"/>
                  <a:pt x="197555" y="770468"/>
                  <a:pt x="169333" y="841023"/>
                </a:cubicBezTo>
                <a:cubicBezTo>
                  <a:pt x="141111" y="911579"/>
                  <a:pt x="163689" y="973667"/>
                  <a:pt x="152400" y="1027289"/>
                </a:cubicBezTo>
                <a:cubicBezTo>
                  <a:pt x="141111" y="1080911"/>
                  <a:pt x="81845" y="1089378"/>
                  <a:pt x="101600" y="1162756"/>
                </a:cubicBezTo>
                <a:cubicBezTo>
                  <a:pt x="121356" y="1236134"/>
                  <a:pt x="206022" y="1408289"/>
                  <a:pt x="270933" y="1467556"/>
                </a:cubicBezTo>
                <a:cubicBezTo>
                  <a:pt x="335844" y="1526823"/>
                  <a:pt x="465666" y="1504245"/>
                  <a:pt x="491066" y="1518356"/>
                </a:cubicBezTo>
                <a:cubicBezTo>
                  <a:pt x="516466" y="1532467"/>
                  <a:pt x="519288" y="1560690"/>
                  <a:pt x="423333" y="1552223"/>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Freeform 109"/>
          <p:cNvSpPr/>
          <p:nvPr/>
        </p:nvSpPr>
        <p:spPr>
          <a:xfrm>
            <a:off x="2167467" y="3894667"/>
            <a:ext cx="1303866" cy="400755"/>
          </a:xfrm>
          <a:custGeom>
            <a:avLst/>
            <a:gdLst>
              <a:gd name="connsiteX0" fmla="*/ 0 w 1303866"/>
              <a:gd name="connsiteY0" fmla="*/ 186266 h 400755"/>
              <a:gd name="connsiteX1" fmla="*/ 203200 w 1303866"/>
              <a:gd name="connsiteY1" fmla="*/ 186266 h 400755"/>
              <a:gd name="connsiteX2" fmla="*/ 338666 w 1303866"/>
              <a:gd name="connsiteY2" fmla="*/ 355600 h 400755"/>
              <a:gd name="connsiteX3" fmla="*/ 728133 w 1303866"/>
              <a:gd name="connsiteY3" fmla="*/ 372533 h 400755"/>
              <a:gd name="connsiteX4" fmla="*/ 795866 w 1303866"/>
              <a:gd name="connsiteY4" fmla="*/ 186266 h 400755"/>
              <a:gd name="connsiteX5" fmla="*/ 880533 w 1303866"/>
              <a:gd name="connsiteY5" fmla="*/ 84666 h 400755"/>
              <a:gd name="connsiteX6" fmla="*/ 1168400 w 1303866"/>
              <a:gd name="connsiteY6" fmla="*/ 101600 h 400755"/>
              <a:gd name="connsiteX7" fmla="*/ 1236133 w 1303866"/>
              <a:gd name="connsiteY7" fmla="*/ 169333 h 400755"/>
              <a:gd name="connsiteX8" fmla="*/ 1303866 w 1303866"/>
              <a:gd name="connsiteY8" fmla="*/ 0 h 40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866" h="400755">
                <a:moveTo>
                  <a:pt x="0" y="186266"/>
                </a:moveTo>
                <a:cubicBezTo>
                  <a:pt x="73378" y="172155"/>
                  <a:pt x="146756" y="158044"/>
                  <a:pt x="203200" y="186266"/>
                </a:cubicBezTo>
                <a:cubicBezTo>
                  <a:pt x="259644" y="214488"/>
                  <a:pt x="251177" y="324556"/>
                  <a:pt x="338666" y="355600"/>
                </a:cubicBezTo>
                <a:cubicBezTo>
                  <a:pt x="426155" y="386644"/>
                  <a:pt x="651933" y="400755"/>
                  <a:pt x="728133" y="372533"/>
                </a:cubicBezTo>
                <a:cubicBezTo>
                  <a:pt x="804333" y="344311"/>
                  <a:pt x="770466" y="234244"/>
                  <a:pt x="795866" y="186266"/>
                </a:cubicBezTo>
                <a:cubicBezTo>
                  <a:pt x="821266" y="138288"/>
                  <a:pt x="818444" y="98777"/>
                  <a:pt x="880533" y="84666"/>
                </a:cubicBezTo>
                <a:cubicBezTo>
                  <a:pt x="942622" y="70555"/>
                  <a:pt x="1109133" y="87489"/>
                  <a:pt x="1168400" y="101600"/>
                </a:cubicBezTo>
                <a:cubicBezTo>
                  <a:pt x="1227667" y="115711"/>
                  <a:pt x="1213555" y="186266"/>
                  <a:pt x="1236133" y="169333"/>
                </a:cubicBezTo>
                <a:cubicBezTo>
                  <a:pt x="1258711" y="152400"/>
                  <a:pt x="1292577" y="33867"/>
                  <a:pt x="1303866" y="0"/>
                </a:cubicBezTo>
              </a:path>
            </a:pathLst>
          </a:custGeom>
          <a:ln w="101600">
            <a:solidFill>
              <a:srgbClr val="002060"/>
            </a:solidFill>
            <a:prstDash val="sysDot"/>
          </a:ln>
          <a:effectLst>
            <a:outerShdw dist="50800" dir="12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Freeform 110"/>
          <p:cNvSpPr/>
          <p:nvPr/>
        </p:nvSpPr>
        <p:spPr>
          <a:xfrm>
            <a:off x="4639733" y="4182533"/>
            <a:ext cx="2302934" cy="787401"/>
          </a:xfrm>
          <a:custGeom>
            <a:avLst/>
            <a:gdLst>
              <a:gd name="connsiteX0" fmla="*/ 2302934 w 2302934"/>
              <a:gd name="connsiteY0" fmla="*/ 406400 h 787401"/>
              <a:gd name="connsiteX1" fmla="*/ 2167467 w 2302934"/>
              <a:gd name="connsiteY1" fmla="*/ 406400 h 787401"/>
              <a:gd name="connsiteX2" fmla="*/ 1862667 w 2302934"/>
              <a:gd name="connsiteY2" fmla="*/ 728134 h 787401"/>
              <a:gd name="connsiteX3" fmla="*/ 1608667 w 2302934"/>
              <a:gd name="connsiteY3" fmla="*/ 762000 h 787401"/>
              <a:gd name="connsiteX4" fmla="*/ 1303867 w 2302934"/>
              <a:gd name="connsiteY4" fmla="*/ 643467 h 787401"/>
              <a:gd name="connsiteX5" fmla="*/ 931334 w 2302934"/>
              <a:gd name="connsiteY5" fmla="*/ 643467 h 787401"/>
              <a:gd name="connsiteX6" fmla="*/ 609600 w 2302934"/>
              <a:gd name="connsiteY6" fmla="*/ 474134 h 787401"/>
              <a:gd name="connsiteX7" fmla="*/ 287867 w 2302934"/>
              <a:gd name="connsiteY7" fmla="*/ 321734 h 787401"/>
              <a:gd name="connsiteX8" fmla="*/ 135467 w 2302934"/>
              <a:gd name="connsiteY8" fmla="*/ 67734 h 787401"/>
              <a:gd name="connsiteX9" fmla="*/ 0 w 2302934"/>
              <a:gd name="connsiteY9" fmla="*/ 0 h 78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2934" h="787401">
                <a:moveTo>
                  <a:pt x="2302934" y="406400"/>
                </a:moveTo>
                <a:cubicBezTo>
                  <a:pt x="2271889" y="379589"/>
                  <a:pt x="2240845" y="352778"/>
                  <a:pt x="2167467" y="406400"/>
                </a:cubicBezTo>
                <a:cubicBezTo>
                  <a:pt x="2094089" y="460022"/>
                  <a:pt x="1955800" y="668867"/>
                  <a:pt x="1862667" y="728134"/>
                </a:cubicBezTo>
                <a:cubicBezTo>
                  <a:pt x="1769534" y="787401"/>
                  <a:pt x="1701800" y="776111"/>
                  <a:pt x="1608667" y="762000"/>
                </a:cubicBezTo>
                <a:cubicBezTo>
                  <a:pt x="1515534" y="747889"/>
                  <a:pt x="1416756" y="663222"/>
                  <a:pt x="1303867" y="643467"/>
                </a:cubicBezTo>
                <a:cubicBezTo>
                  <a:pt x="1190978" y="623712"/>
                  <a:pt x="1047045" y="671689"/>
                  <a:pt x="931334" y="643467"/>
                </a:cubicBezTo>
                <a:cubicBezTo>
                  <a:pt x="815623" y="615245"/>
                  <a:pt x="716844" y="527756"/>
                  <a:pt x="609600" y="474134"/>
                </a:cubicBezTo>
                <a:cubicBezTo>
                  <a:pt x="502356" y="420512"/>
                  <a:pt x="366889" y="389467"/>
                  <a:pt x="287867" y="321734"/>
                </a:cubicBezTo>
                <a:cubicBezTo>
                  <a:pt x="208845" y="254001"/>
                  <a:pt x="183445" y="121356"/>
                  <a:pt x="135467" y="67734"/>
                </a:cubicBezTo>
                <a:cubicBezTo>
                  <a:pt x="87489" y="14112"/>
                  <a:pt x="43744" y="7056"/>
                  <a:pt x="0" y="0"/>
                </a:cubicBezTo>
              </a:path>
            </a:pathLst>
          </a:custGeom>
          <a:ln w="101600">
            <a:solidFill>
              <a:srgbClr val="774F27"/>
            </a:solidFill>
            <a:prstDash val="sysDot"/>
          </a:ln>
          <a:effectLst>
            <a:outerShdw dist="50800" dir="13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5-Point Star 96"/>
          <p:cNvSpPr/>
          <p:nvPr/>
        </p:nvSpPr>
        <p:spPr>
          <a:xfrm>
            <a:off x="1752600" y="35814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99" name="5-Point Star 98"/>
          <p:cNvSpPr/>
          <p:nvPr/>
        </p:nvSpPr>
        <p:spPr>
          <a:xfrm>
            <a:off x="2971800" y="3657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85" name="5-Point Star 84"/>
          <p:cNvSpPr/>
          <p:nvPr/>
        </p:nvSpPr>
        <p:spPr>
          <a:xfrm>
            <a:off x="4495800" y="38100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a:off x="3810000" y="5943600"/>
            <a:ext cx="3124200" cy="457200"/>
          </a:xfrm>
          <a:prstGeom prst="ellipse">
            <a:avLst/>
          </a:prstGeom>
          <a:noFill/>
          <a:ln w="76200">
            <a:solidFill>
              <a:schemeClr val="tx1"/>
            </a:solidFill>
          </a:ln>
          <a:effectLst>
            <a:outerShdw dist="63500" dir="7200000" algn="ctr" rotWithShape="0">
              <a:schemeClr val="bg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18"/>
          <p:cNvGrpSpPr/>
          <p:nvPr/>
        </p:nvGrpSpPr>
        <p:grpSpPr>
          <a:xfrm>
            <a:off x="3657600" y="4191000"/>
            <a:ext cx="475488" cy="326136"/>
            <a:chOff x="3657600" y="4191000"/>
            <a:chExt cx="475488" cy="326136"/>
          </a:xfrm>
        </p:grpSpPr>
        <p:cxnSp>
          <p:nvCxnSpPr>
            <p:cNvPr id="120" name="Straight Connector 119"/>
            <p:cNvCxnSpPr/>
            <p:nvPr/>
          </p:nvCxnSpPr>
          <p:spPr>
            <a:xfrm flipV="1">
              <a:off x="3657600" y="4191000"/>
              <a:ext cx="457200" cy="76200"/>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flipV="1">
              <a:off x="3675888" y="4443984"/>
              <a:ext cx="457200" cy="73152"/>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p:nvSpPr>
          <p:cNvPr id="123" name="Freeform 122"/>
          <p:cNvSpPr/>
          <p:nvPr/>
        </p:nvSpPr>
        <p:spPr>
          <a:xfrm>
            <a:off x="7119257" y="4718957"/>
            <a:ext cx="1583872" cy="740229"/>
          </a:xfrm>
          <a:custGeom>
            <a:avLst/>
            <a:gdLst>
              <a:gd name="connsiteX0" fmla="*/ 1583872 w 1583872"/>
              <a:gd name="connsiteY0" fmla="*/ 865414 h 968829"/>
              <a:gd name="connsiteX1" fmla="*/ 1322614 w 1583872"/>
              <a:gd name="connsiteY1" fmla="*/ 963386 h 968829"/>
              <a:gd name="connsiteX2" fmla="*/ 947057 w 1583872"/>
              <a:gd name="connsiteY2" fmla="*/ 898072 h 968829"/>
              <a:gd name="connsiteX3" fmla="*/ 783772 w 1583872"/>
              <a:gd name="connsiteY3" fmla="*/ 734786 h 968829"/>
              <a:gd name="connsiteX4" fmla="*/ 555172 w 1583872"/>
              <a:gd name="connsiteY4" fmla="*/ 800100 h 968829"/>
              <a:gd name="connsiteX5" fmla="*/ 342900 w 1583872"/>
              <a:gd name="connsiteY5" fmla="*/ 816429 h 968829"/>
              <a:gd name="connsiteX6" fmla="*/ 179614 w 1583872"/>
              <a:gd name="connsiteY6" fmla="*/ 653143 h 968829"/>
              <a:gd name="connsiteX7" fmla="*/ 97972 w 1583872"/>
              <a:gd name="connsiteY7" fmla="*/ 424543 h 968829"/>
              <a:gd name="connsiteX8" fmla="*/ 0 w 1583872"/>
              <a:gd name="connsiteY8" fmla="*/ 0 h 968829"/>
              <a:gd name="connsiteX0" fmla="*/ 1583872 w 1583872"/>
              <a:gd name="connsiteY0" fmla="*/ 636814 h 740229"/>
              <a:gd name="connsiteX1" fmla="*/ 1322614 w 1583872"/>
              <a:gd name="connsiteY1" fmla="*/ 734786 h 740229"/>
              <a:gd name="connsiteX2" fmla="*/ 947057 w 1583872"/>
              <a:gd name="connsiteY2" fmla="*/ 669472 h 740229"/>
              <a:gd name="connsiteX3" fmla="*/ 783772 w 1583872"/>
              <a:gd name="connsiteY3" fmla="*/ 506186 h 740229"/>
              <a:gd name="connsiteX4" fmla="*/ 555172 w 1583872"/>
              <a:gd name="connsiteY4" fmla="*/ 571500 h 740229"/>
              <a:gd name="connsiteX5" fmla="*/ 342900 w 1583872"/>
              <a:gd name="connsiteY5" fmla="*/ 587829 h 740229"/>
              <a:gd name="connsiteX6" fmla="*/ 179614 w 1583872"/>
              <a:gd name="connsiteY6" fmla="*/ 424543 h 740229"/>
              <a:gd name="connsiteX7" fmla="*/ 97972 w 1583872"/>
              <a:gd name="connsiteY7" fmla="*/ 195943 h 740229"/>
              <a:gd name="connsiteX8" fmla="*/ 0 w 1583872"/>
              <a:gd name="connsiteY8" fmla="*/ 0 h 74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3872" h="740229">
                <a:moveTo>
                  <a:pt x="1583872" y="636814"/>
                </a:moveTo>
                <a:cubicBezTo>
                  <a:pt x="1506311" y="683078"/>
                  <a:pt x="1428750" y="729343"/>
                  <a:pt x="1322614" y="734786"/>
                </a:cubicBezTo>
                <a:cubicBezTo>
                  <a:pt x="1216478" y="740229"/>
                  <a:pt x="1036864" y="707572"/>
                  <a:pt x="947057" y="669472"/>
                </a:cubicBezTo>
                <a:cubicBezTo>
                  <a:pt x="857250" y="631372"/>
                  <a:pt x="849086" y="522515"/>
                  <a:pt x="783772" y="506186"/>
                </a:cubicBezTo>
                <a:cubicBezTo>
                  <a:pt x="718458" y="489857"/>
                  <a:pt x="628651" y="557893"/>
                  <a:pt x="555172" y="571500"/>
                </a:cubicBezTo>
                <a:cubicBezTo>
                  <a:pt x="481693" y="585107"/>
                  <a:pt x="405493" y="612322"/>
                  <a:pt x="342900" y="587829"/>
                </a:cubicBezTo>
                <a:cubicBezTo>
                  <a:pt x="280307" y="563336"/>
                  <a:pt x="220435" y="489857"/>
                  <a:pt x="179614" y="424543"/>
                </a:cubicBezTo>
                <a:cubicBezTo>
                  <a:pt x="138793" y="359229"/>
                  <a:pt x="127908" y="266700"/>
                  <a:pt x="97972" y="195943"/>
                </a:cubicBezTo>
                <a:cubicBezTo>
                  <a:pt x="68036" y="125186"/>
                  <a:pt x="34018" y="157843"/>
                  <a:pt x="0" y="0"/>
                </a:cubicBezTo>
              </a:path>
            </a:pathLst>
          </a:custGeom>
          <a:ln w="101600">
            <a:solidFill>
              <a:srgbClr val="774F27"/>
            </a:solidFill>
            <a:prstDash val="sysDot"/>
          </a:ln>
          <a:effectLst>
            <a:outerShdw dist="50800" dir="15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TextBox 123"/>
          <p:cNvSpPr txBox="1"/>
          <p:nvPr/>
        </p:nvSpPr>
        <p:spPr>
          <a:xfrm>
            <a:off x="3124200" y="4800600"/>
            <a:ext cx="1785489" cy="523220"/>
          </a:xfrm>
          <a:prstGeom prst="rect">
            <a:avLst/>
          </a:prstGeom>
          <a:solidFill>
            <a:schemeClr val="bg1"/>
          </a:solidFill>
        </p:spPr>
        <p:txBody>
          <a:bodyPr wrap="none" rtlCol="0">
            <a:spAutoFit/>
          </a:bodyPr>
          <a:lstStyle/>
          <a:p>
            <a:r>
              <a:rPr lang="en-US" sz="2800" b="1" dirty="0">
                <a:solidFill>
                  <a:srgbClr val="FF0000"/>
                </a:solidFill>
                <a:effectLst>
                  <a:outerShdw dist="50800" dir="5400000" algn="ctr" rotWithShape="0">
                    <a:schemeClr val="tx1"/>
                  </a:outerShdw>
                </a:effectLst>
              </a:rPr>
              <a:t>South Pass</a:t>
            </a:r>
          </a:p>
        </p:txBody>
      </p:sp>
      <p:sp>
        <p:nvSpPr>
          <p:cNvPr id="125" name="Freeform 124"/>
          <p:cNvSpPr/>
          <p:nvPr/>
        </p:nvSpPr>
        <p:spPr>
          <a:xfrm>
            <a:off x="620486" y="2530929"/>
            <a:ext cx="996043" cy="348343"/>
          </a:xfrm>
          <a:custGeom>
            <a:avLst/>
            <a:gdLst>
              <a:gd name="connsiteX0" fmla="*/ 0 w 996043"/>
              <a:gd name="connsiteY0" fmla="*/ 310242 h 348343"/>
              <a:gd name="connsiteX1" fmla="*/ 326571 w 996043"/>
              <a:gd name="connsiteY1" fmla="*/ 342900 h 348343"/>
              <a:gd name="connsiteX2" fmla="*/ 653143 w 996043"/>
              <a:gd name="connsiteY2" fmla="*/ 277585 h 348343"/>
              <a:gd name="connsiteX3" fmla="*/ 816428 w 996043"/>
              <a:gd name="connsiteY3" fmla="*/ 163285 h 348343"/>
              <a:gd name="connsiteX4" fmla="*/ 996043 w 996043"/>
              <a:gd name="connsiteY4" fmla="*/ 0 h 348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043" h="348343">
                <a:moveTo>
                  <a:pt x="0" y="310242"/>
                </a:moveTo>
                <a:cubicBezTo>
                  <a:pt x="108857" y="329292"/>
                  <a:pt x="217714" y="348343"/>
                  <a:pt x="326571" y="342900"/>
                </a:cubicBezTo>
                <a:cubicBezTo>
                  <a:pt x="435428" y="337457"/>
                  <a:pt x="571500" y="307521"/>
                  <a:pt x="653143" y="277585"/>
                </a:cubicBezTo>
                <a:cubicBezTo>
                  <a:pt x="734786" y="247649"/>
                  <a:pt x="759278" y="209549"/>
                  <a:pt x="816428" y="163285"/>
                </a:cubicBezTo>
                <a:cubicBezTo>
                  <a:pt x="873578" y="117021"/>
                  <a:pt x="934810" y="58510"/>
                  <a:pt x="996043" y="0"/>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129" name="Rectangle 128"/>
          <p:cNvSpPr/>
          <p:nvPr/>
        </p:nvSpPr>
        <p:spPr>
          <a:xfrm>
            <a:off x="0" y="5602069"/>
            <a:ext cx="9144000" cy="646331"/>
          </a:xfrm>
          <a:prstGeom prst="rect">
            <a:avLst/>
          </a:prstGeom>
        </p:spPr>
        <p:txBody>
          <a:bodyPr wrap="square">
            <a:spAutoFit/>
          </a:bodyPr>
          <a:lstStyle/>
          <a:p>
            <a:pPr algn="ctr"/>
            <a:r>
              <a:rPr lang="en-US" sz="3600" b="1" dirty="0">
                <a:latin typeface="Calibri" pitchFamily="34" charset="0"/>
                <a:ea typeface="Calibri" pitchFamily="34" charset="0"/>
                <a:cs typeface="Times New Roman" pitchFamily="18" charset="0"/>
              </a:rPr>
              <a:t>with a wagon-accessible pass over the Rockies, </a:t>
            </a:r>
            <a:endParaRPr lang="en-US" sz="3600" dirty="0"/>
          </a:p>
        </p:txBody>
      </p:sp>
      <p:sp useBgFill="1">
        <p:nvSpPr>
          <p:cNvPr id="130" name="Rectangle 129"/>
          <p:cNvSpPr/>
          <p:nvPr/>
        </p:nvSpPr>
        <p:spPr>
          <a:xfrm>
            <a:off x="0" y="6211669"/>
            <a:ext cx="9144000" cy="646331"/>
          </a:xfrm>
          <a:prstGeom prst="rect">
            <a:avLst/>
          </a:prstGeom>
        </p:spPr>
        <p:txBody>
          <a:bodyPr wrap="square">
            <a:spAutoFit/>
          </a:bodyPr>
          <a:lstStyle/>
          <a:p>
            <a:pPr algn="ctr"/>
            <a:r>
              <a:rPr lang="en-US" sz="3600" b="1" dirty="0">
                <a:latin typeface="Calibri" pitchFamily="34" charset="0"/>
                <a:ea typeface="Calibri" pitchFamily="34" charset="0"/>
                <a:cs typeface="Times New Roman" pitchFamily="18" charset="0"/>
              </a:rPr>
              <a:t>and trading posts for service along the way</a:t>
            </a:r>
            <a:endParaRPr lang="en-US" sz="3600" dirty="0"/>
          </a:p>
        </p:txBody>
      </p:sp>
      <p:sp>
        <p:nvSpPr>
          <p:cNvPr id="63" name="TextBox 62"/>
          <p:cNvSpPr txBox="1"/>
          <p:nvPr/>
        </p:nvSpPr>
        <p:spPr>
          <a:xfrm rot="19218314">
            <a:off x="1191313" y="1772845"/>
            <a:ext cx="1520927" cy="461665"/>
          </a:xfrm>
          <a:prstGeom prst="rect">
            <a:avLst/>
          </a:prstGeom>
          <a:solidFill>
            <a:schemeClr val="bg1"/>
          </a:solidFill>
        </p:spPr>
        <p:txBody>
          <a:bodyPr wrap="square" rtlCol="0">
            <a:spAutoFit/>
          </a:bodyPr>
          <a:lstStyle/>
          <a:p>
            <a:r>
              <a:rPr lang="en-US" sz="2400" b="1" dirty="0">
                <a:solidFill>
                  <a:srgbClr val="336699"/>
                </a:solidFill>
                <a:effectLst>
                  <a:outerShdw dist="50800" dir="7200000" algn="ctr" rotWithShape="0">
                    <a:schemeClr val="tx1"/>
                  </a:outerShdw>
                </a:effectLst>
              </a:rPr>
              <a:t>Nez Perce</a:t>
            </a:r>
          </a:p>
        </p:txBody>
      </p:sp>
      <p:sp>
        <p:nvSpPr>
          <p:cNvPr id="27" name="5-Point Star 26"/>
          <p:cNvSpPr/>
          <p:nvPr/>
        </p:nvSpPr>
        <p:spPr>
          <a:xfrm>
            <a:off x="990600" y="2453413"/>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114" name="TextBox 113"/>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12" name="Group 63"/>
          <p:cNvGrpSpPr/>
          <p:nvPr/>
        </p:nvGrpSpPr>
        <p:grpSpPr>
          <a:xfrm>
            <a:off x="5648634" y="685800"/>
            <a:ext cx="3366812" cy="2341418"/>
            <a:chOff x="63500" y="3186113"/>
            <a:chExt cx="4737100" cy="3505200"/>
          </a:xfrm>
        </p:grpSpPr>
        <p:pic>
          <p:nvPicPr>
            <p:cNvPr id="66" name="Picture 6"/>
            <p:cNvPicPr>
              <a:picLocks noChangeAspect="1" noChangeArrowheads="1"/>
            </p:cNvPicPr>
            <p:nvPr/>
          </p:nvPicPr>
          <p:blipFill>
            <a:blip r:embed="rId3">
              <a:lum bright="10000"/>
            </a:blip>
            <a:srcRect/>
            <a:stretch>
              <a:fillRect/>
            </a:stretch>
          </p:blipFill>
          <p:spPr bwMode="auto">
            <a:xfrm>
              <a:off x="63500" y="3276600"/>
              <a:ext cx="4737100" cy="3414713"/>
            </a:xfrm>
            <a:prstGeom prst="rect">
              <a:avLst/>
            </a:prstGeom>
            <a:noFill/>
            <a:ln w="50800">
              <a:solidFill>
                <a:srgbClr val="FF0000"/>
              </a:solidFill>
              <a:miter lim="800000"/>
              <a:headEnd/>
              <a:tailEnd/>
            </a:ln>
            <a:effectLst/>
          </p:spPr>
        </p:pic>
        <p:sp>
          <p:nvSpPr>
            <p:cNvPr id="67" name="TextBox 66"/>
            <p:cNvSpPr txBox="1"/>
            <p:nvPr/>
          </p:nvSpPr>
          <p:spPr>
            <a:xfrm>
              <a:off x="2301143" y="3186113"/>
              <a:ext cx="1811393" cy="461665"/>
            </a:xfrm>
            <a:prstGeom prst="rect">
              <a:avLst/>
            </a:prstGeom>
            <a:noFill/>
          </p:spPr>
          <p:txBody>
            <a:bodyPr wrap="none" rtlCol="0">
              <a:spAutoFit/>
            </a:bodyPr>
            <a:lstStyle/>
            <a:p>
              <a:r>
                <a:rPr lang="en-US" sz="2400" dirty="0"/>
                <a:t>Leavenworth</a:t>
              </a:r>
            </a:p>
          </p:txBody>
        </p:sp>
      </p:grpSp>
      <p:grpSp>
        <p:nvGrpSpPr>
          <p:cNvPr id="13" name="Group 72"/>
          <p:cNvGrpSpPr/>
          <p:nvPr/>
        </p:nvGrpSpPr>
        <p:grpSpPr>
          <a:xfrm>
            <a:off x="5109539" y="762000"/>
            <a:ext cx="3424861" cy="2161309"/>
            <a:chOff x="76200" y="1143000"/>
            <a:chExt cx="4495800" cy="2743200"/>
          </a:xfrm>
        </p:grpSpPr>
        <p:pic>
          <p:nvPicPr>
            <p:cNvPr id="74" name="Picture 2" descr="https://upload.wikimedia.org/wikipedia/commons/thumb/0/08/Alfred_Jacob_Miller_-_Fort_Laramie_-_Walters_37194049.jpg/800px-Alfred_Jacob_Miller_-_Fort_Laramie_-_Walters_37194049.jpg"/>
            <p:cNvPicPr>
              <a:picLocks noChangeAspect="1" noChangeArrowheads="1"/>
            </p:cNvPicPr>
            <p:nvPr/>
          </p:nvPicPr>
          <p:blipFill>
            <a:blip r:embed="rId4"/>
            <a:srcRect t="24742" r="41000" b="27148"/>
            <a:stretch>
              <a:fillRect/>
            </a:stretch>
          </p:blipFill>
          <p:spPr bwMode="auto">
            <a:xfrm>
              <a:off x="76200" y="1219200"/>
              <a:ext cx="4495800" cy="2667000"/>
            </a:xfrm>
            <a:prstGeom prst="rect">
              <a:avLst/>
            </a:prstGeom>
            <a:noFill/>
            <a:ln w="50800">
              <a:solidFill>
                <a:srgbClr val="774F27"/>
              </a:solidFill>
            </a:ln>
          </p:spPr>
        </p:pic>
        <p:sp>
          <p:nvSpPr>
            <p:cNvPr id="75" name="TextBox 74"/>
            <p:cNvSpPr txBox="1"/>
            <p:nvPr/>
          </p:nvSpPr>
          <p:spPr>
            <a:xfrm>
              <a:off x="1547350" y="1143000"/>
              <a:ext cx="2384114" cy="461665"/>
            </a:xfrm>
            <a:prstGeom prst="rect">
              <a:avLst/>
            </a:prstGeom>
            <a:noFill/>
          </p:spPr>
          <p:txBody>
            <a:bodyPr wrap="none" rtlCol="0">
              <a:spAutoFit/>
            </a:bodyPr>
            <a:lstStyle/>
            <a:p>
              <a:r>
                <a:rPr lang="en-US" sz="2400" dirty="0"/>
                <a:t>William (Laramie)</a:t>
              </a:r>
            </a:p>
          </p:txBody>
        </p:sp>
      </p:grpSp>
      <p:grpSp>
        <p:nvGrpSpPr>
          <p:cNvPr id="14" name="Group 75"/>
          <p:cNvGrpSpPr/>
          <p:nvPr/>
        </p:nvGrpSpPr>
        <p:grpSpPr>
          <a:xfrm>
            <a:off x="3052139" y="838200"/>
            <a:ext cx="5020056" cy="2057400"/>
            <a:chOff x="1093195" y="4031566"/>
            <a:chExt cx="6589807" cy="2806498"/>
          </a:xfrm>
        </p:grpSpPr>
        <p:pic>
          <p:nvPicPr>
            <p:cNvPr id="78" name="Picture 4" descr="http://www.savagesandscoundrels.org/media/2164/Fort%20Hall_Place%20Wide.jpg"/>
            <p:cNvPicPr>
              <a:picLocks noChangeAspect="1" noChangeArrowheads="1"/>
            </p:cNvPicPr>
            <p:nvPr/>
          </p:nvPicPr>
          <p:blipFill>
            <a:blip r:embed="rId5"/>
            <a:srcRect l="14233" r="13414"/>
            <a:stretch>
              <a:fillRect/>
            </a:stretch>
          </p:blipFill>
          <p:spPr bwMode="auto">
            <a:xfrm>
              <a:off x="1093195" y="4031566"/>
              <a:ext cx="6589807" cy="2806498"/>
            </a:xfrm>
            <a:prstGeom prst="rect">
              <a:avLst/>
            </a:prstGeom>
            <a:noFill/>
            <a:ln w="50800">
              <a:solidFill>
                <a:srgbClr val="002060"/>
              </a:solidFill>
            </a:ln>
          </p:spPr>
        </p:pic>
        <p:sp>
          <p:nvSpPr>
            <p:cNvPr id="80" name="TextBox 79"/>
            <p:cNvSpPr txBox="1"/>
            <p:nvPr/>
          </p:nvSpPr>
          <p:spPr>
            <a:xfrm>
              <a:off x="6882783" y="4135512"/>
              <a:ext cx="665567" cy="461664"/>
            </a:xfrm>
            <a:prstGeom prst="rect">
              <a:avLst/>
            </a:prstGeom>
            <a:noFill/>
          </p:spPr>
          <p:txBody>
            <a:bodyPr wrap="none" rtlCol="0">
              <a:spAutoFit/>
            </a:bodyPr>
            <a:lstStyle/>
            <a:p>
              <a:r>
                <a:rPr lang="en-US" sz="2400" dirty="0"/>
                <a:t>Hall</a:t>
              </a:r>
            </a:p>
          </p:txBody>
        </p:sp>
      </p:grpSp>
      <p:grpSp>
        <p:nvGrpSpPr>
          <p:cNvPr id="15" name="Group 81"/>
          <p:cNvGrpSpPr/>
          <p:nvPr/>
        </p:nvGrpSpPr>
        <p:grpSpPr>
          <a:xfrm>
            <a:off x="3713231" y="685800"/>
            <a:ext cx="3834708" cy="2286000"/>
            <a:chOff x="4856252" y="1524000"/>
            <a:chExt cx="5227414" cy="2875936"/>
          </a:xfrm>
        </p:grpSpPr>
        <p:pic>
          <p:nvPicPr>
            <p:cNvPr id="86" name="Picture 6" descr="Fortboise.jpg"/>
            <p:cNvPicPr>
              <a:picLocks noChangeAspect="1" noChangeArrowheads="1"/>
            </p:cNvPicPr>
            <p:nvPr/>
          </p:nvPicPr>
          <p:blipFill>
            <a:blip r:embed="rId6"/>
            <a:srcRect r="11600"/>
            <a:stretch>
              <a:fillRect/>
            </a:stretch>
          </p:blipFill>
          <p:spPr bwMode="auto">
            <a:xfrm>
              <a:off x="4856252" y="1600200"/>
              <a:ext cx="5083731" cy="2799736"/>
            </a:xfrm>
            <a:prstGeom prst="rect">
              <a:avLst/>
            </a:prstGeom>
            <a:noFill/>
            <a:ln w="50800">
              <a:solidFill>
                <a:srgbClr val="002060"/>
              </a:solidFill>
            </a:ln>
          </p:spPr>
        </p:pic>
        <p:sp>
          <p:nvSpPr>
            <p:cNvPr id="87" name="TextBox 86"/>
            <p:cNvSpPr txBox="1"/>
            <p:nvPr/>
          </p:nvSpPr>
          <p:spPr>
            <a:xfrm>
              <a:off x="8825629" y="1524000"/>
              <a:ext cx="1258037" cy="585959"/>
            </a:xfrm>
            <a:prstGeom prst="rect">
              <a:avLst/>
            </a:prstGeom>
            <a:noFill/>
          </p:spPr>
          <p:txBody>
            <a:bodyPr wrap="square" rtlCol="0">
              <a:spAutoFit/>
            </a:bodyPr>
            <a:lstStyle/>
            <a:p>
              <a:r>
                <a:rPr lang="en-US" sz="2400" dirty="0"/>
                <a:t>Boise</a:t>
              </a:r>
            </a:p>
          </p:txBody>
        </p:sp>
      </p:grpSp>
      <p:grpSp>
        <p:nvGrpSpPr>
          <p:cNvPr id="16" name="Group 87"/>
          <p:cNvGrpSpPr/>
          <p:nvPr/>
        </p:nvGrpSpPr>
        <p:grpSpPr>
          <a:xfrm>
            <a:off x="3344205" y="762000"/>
            <a:ext cx="3594134" cy="2133600"/>
            <a:chOff x="4262491" y="685800"/>
            <a:chExt cx="5018088" cy="2854325"/>
          </a:xfrm>
        </p:grpSpPr>
        <p:pic>
          <p:nvPicPr>
            <p:cNvPr id="89" name="Picture 4"/>
            <p:cNvPicPr>
              <a:picLocks noChangeAspect="1" noChangeArrowheads="1"/>
            </p:cNvPicPr>
            <p:nvPr/>
          </p:nvPicPr>
          <p:blipFill>
            <a:blip r:embed="rId7"/>
            <a:srcRect/>
            <a:stretch>
              <a:fillRect/>
            </a:stretch>
          </p:blipFill>
          <p:spPr bwMode="auto">
            <a:xfrm>
              <a:off x="4262491" y="685800"/>
              <a:ext cx="5018088" cy="2854325"/>
            </a:xfrm>
            <a:prstGeom prst="rect">
              <a:avLst/>
            </a:prstGeom>
            <a:noFill/>
            <a:ln w="9525">
              <a:noFill/>
              <a:miter lim="800000"/>
              <a:headEnd/>
              <a:tailEnd/>
            </a:ln>
            <a:effectLst/>
          </p:spPr>
        </p:pic>
        <p:sp>
          <p:nvSpPr>
            <p:cNvPr id="90" name="TextBox 89"/>
            <p:cNvSpPr txBox="1"/>
            <p:nvPr/>
          </p:nvSpPr>
          <p:spPr>
            <a:xfrm>
              <a:off x="7330486" y="685800"/>
              <a:ext cx="1418145" cy="461665"/>
            </a:xfrm>
            <a:prstGeom prst="rect">
              <a:avLst/>
            </a:prstGeom>
            <a:noFill/>
          </p:spPr>
          <p:txBody>
            <a:bodyPr wrap="none" rtlCol="0">
              <a:spAutoFit/>
            </a:bodyPr>
            <a:lstStyle/>
            <a:p>
              <a:r>
                <a:rPr lang="en-US" sz="2400" dirty="0"/>
                <a:t>Nez Perce</a:t>
              </a:r>
            </a:p>
          </p:txBody>
        </p:sp>
      </p:grpSp>
      <p:grpSp>
        <p:nvGrpSpPr>
          <p:cNvPr id="17" name="Group 90"/>
          <p:cNvGrpSpPr/>
          <p:nvPr/>
        </p:nvGrpSpPr>
        <p:grpSpPr>
          <a:xfrm>
            <a:off x="2819399" y="762000"/>
            <a:ext cx="3723103" cy="2133600"/>
            <a:chOff x="2196639" y="4267200"/>
            <a:chExt cx="4887303" cy="2708031"/>
          </a:xfrm>
        </p:grpSpPr>
        <p:pic>
          <p:nvPicPr>
            <p:cNvPr id="92" name="Picture 3"/>
            <p:cNvPicPr>
              <a:picLocks noChangeAspect="1" noChangeArrowheads="1"/>
            </p:cNvPicPr>
            <p:nvPr/>
          </p:nvPicPr>
          <p:blipFill>
            <a:blip r:embed="rId8"/>
            <a:srcRect l="12505"/>
            <a:stretch>
              <a:fillRect/>
            </a:stretch>
          </p:blipFill>
          <p:spPr bwMode="auto">
            <a:xfrm>
              <a:off x="2196639" y="4343400"/>
              <a:ext cx="4887303" cy="2631831"/>
            </a:xfrm>
            <a:prstGeom prst="rect">
              <a:avLst/>
            </a:prstGeom>
            <a:noFill/>
            <a:ln w="50800">
              <a:solidFill>
                <a:srgbClr val="002060"/>
              </a:solidFill>
              <a:miter lim="800000"/>
              <a:headEnd/>
              <a:tailEnd/>
            </a:ln>
            <a:effectLst/>
          </p:spPr>
        </p:pic>
        <p:sp>
          <p:nvSpPr>
            <p:cNvPr id="93" name="TextBox 92"/>
            <p:cNvSpPr txBox="1"/>
            <p:nvPr/>
          </p:nvSpPr>
          <p:spPr>
            <a:xfrm>
              <a:off x="5197401" y="4267200"/>
              <a:ext cx="1500475" cy="461665"/>
            </a:xfrm>
            <a:prstGeom prst="rect">
              <a:avLst/>
            </a:prstGeom>
            <a:noFill/>
          </p:spPr>
          <p:txBody>
            <a:bodyPr wrap="none" rtlCol="0">
              <a:spAutoFit/>
            </a:bodyPr>
            <a:lstStyle/>
            <a:p>
              <a:r>
                <a:rPr lang="en-US" sz="2400" dirty="0"/>
                <a:t>Vancouver</a:t>
              </a:r>
            </a:p>
          </p:txBody>
        </p:sp>
      </p:grpSp>
      <p:sp useBgFill="1">
        <p:nvSpPr>
          <p:cNvPr id="82" name="Rectangle 81"/>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Traders and Trappers fade into history!</a:t>
            </a:r>
            <a:endParaRPr lang="en-US" sz="4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103"/>
                                        </p:tgtEl>
                                      </p:cBhvr>
                                    </p:animEffect>
                                    <p:set>
                                      <p:cBhvr>
                                        <p:cTn id="7" dur="1" fill="hold">
                                          <p:stCondLst>
                                            <p:cond delay="999"/>
                                          </p:stCondLst>
                                        </p:cTn>
                                        <p:tgtEl>
                                          <p:spTgt spid="103"/>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9"/>
                                        </p:tgtEl>
                                      </p:cBhvr>
                                    </p:animEffect>
                                    <p:set>
                                      <p:cBhvr>
                                        <p:cTn id="10" dur="1" fill="hold">
                                          <p:stCondLst>
                                            <p:cond delay="999"/>
                                          </p:stCondLst>
                                        </p:cTn>
                                        <p:tgtEl>
                                          <p:spTgt spid="9"/>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3"/>
                                        </p:tgtEl>
                                      </p:cBhvr>
                                    </p:animEffect>
                                    <p:set>
                                      <p:cBhvr>
                                        <p:cTn id="13" dur="1" fill="hold">
                                          <p:stCondLst>
                                            <p:cond delay="999"/>
                                          </p:stCondLst>
                                        </p:cTn>
                                        <p:tgtEl>
                                          <p:spTgt spid="3"/>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1000"/>
                                        <p:tgtEl>
                                          <p:spTgt spid="8"/>
                                        </p:tgtEl>
                                      </p:cBhvr>
                                    </p:animEffect>
                                    <p:set>
                                      <p:cBhvr>
                                        <p:cTn id="16" dur="1" fill="hold">
                                          <p:stCondLst>
                                            <p:cond delay="999"/>
                                          </p:stCondLst>
                                        </p:cTn>
                                        <p:tgtEl>
                                          <p:spTgt spid="8"/>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108"/>
                                        </p:tgtEl>
                                      </p:cBhvr>
                                    </p:animEffect>
                                    <p:set>
                                      <p:cBhvr>
                                        <p:cTn id="19" dur="1" fill="hold">
                                          <p:stCondLst>
                                            <p:cond delay="999"/>
                                          </p:stCondLst>
                                        </p:cTn>
                                        <p:tgtEl>
                                          <p:spTgt spid="108"/>
                                        </p:tgtEl>
                                        <p:attrNameLst>
                                          <p:attrName>style.visibility</p:attrName>
                                        </p:attrNameLst>
                                      </p:cBhvr>
                                      <p:to>
                                        <p:strVal val="hidden"/>
                                      </p:to>
                                    </p:set>
                                  </p:childTnLst>
                                </p:cTn>
                              </p:par>
                              <p:par>
                                <p:cTn id="20" presetID="10" presetClass="entr" presetSubtype="0" fill="hold" grpId="0" nodeType="withEffect">
                                  <p:stCondLst>
                                    <p:cond delay="500"/>
                                  </p:stCondLst>
                                  <p:childTnLst>
                                    <p:set>
                                      <p:cBhvr>
                                        <p:cTn id="21" dur="1" fill="hold">
                                          <p:stCondLst>
                                            <p:cond delay="0"/>
                                          </p:stCondLst>
                                        </p:cTn>
                                        <p:tgtEl>
                                          <p:spTgt spid="129"/>
                                        </p:tgtEl>
                                        <p:attrNameLst>
                                          <p:attrName>style.visibility</p:attrName>
                                        </p:attrNameLst>
                                      </p:cBhvr>
                                      <p:to>
                                        <p:strVal val="visible"/>
                                      </p:to>
                                    </p:set>
                                    <p:animEffect transition="in" filter="fade">
                                      <p:cBhvr>
                                        <p:cTn id="22" dur="1000"/>
                                        <p:tgtEl>
                                          <p:spTgt spid="129"/>
                                        </p:tgtEl>
                                      </p:cBhvr>
                                    </p:animEffect>
                                  </p:childTnLst>
                                </p:cTn>
                              </p:par>
                            </p:childTnLst>
                          </p:cTn>
                        </p:par>
                        <p:par>
                          <p:cTn id="23" fill="hold">
                            <p:stCondLst>
                              <p:cond delay="1500"/>
                            </p:stCondLst>
                            <p:childTnLst>
                              <p:par>
                                <p:cTn id="24" presetID="3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800" decel="100000"/>
                                        <p:tgtEl>
                                          <p:spTgt spid="11"/>
                                        </p:tgtEl>
                                      </p:cBhvr>
                                    </p:animEffect>
                                    <p:anim calcmode="lin" valueType="num">
                                      <p:cBhvr>
                                        <p:cTn id="27" dur="800" decel="100000" fill="hold"/>
                                        <p:tgtEl>
                                          <p:spTgt spid="11"/>
                                        </p:tgtEl>
                                        <p:attrNameLst>
                                          <p:attrName>style.rotation</p:attrName>
                                        </p:attrNameLst>
                                      </p:cBhvr>
                                      <p:tavLst>
                                        <p:tav tm="0">
                                          <p:val>
                                            <p:fltVal val="-90"/>
                                          </p:val>
                                        </p:tav>
                                        <p:tav tm="100000">
                                          <p:val>
                                            <p:fltVal val="0"/>
                                          </p:val>
                                        </p:tav>
                                      </p:tavLst>
                                    </p:anim>
                                    <p:anim calcmode="lin" valueType="num">
                                      <p:cBhvr>
                                        <p:cTn id="28" dur="800" decel="100000" fill="hold"/>
                                        <p:tgtEl>
                                          <p:spTgt spid="11"/>
                                        </p:tgtEl>
                                        <p:attrNameLst>
                                          <p:attrName>ppt_x</p:attrName>
                                        </p:attrNameLst>
                                      </p:cBhvr>
                                      <p:tavLst>
                                        <p:tav tm="0">
                                          <p:val>
                                            <p:strVal val="#ppt_x+0.4"/>
                                          </p:val>
                                        </p:tav>
                                        <p:tav tm="100000">
                                          <p:val>
                                            <p:strVal val="#ppt_x-0.05"/>
                                          </p:val>
                                        </p:tav>
                                      </p:tavLst>
                                    </p:anim>
                                    <p:anim calcmode="lin" valueType="num">
                                      <p:cBhvr>
                                        <p:cTn id="29" dur="800" decel="100000" fill="hold"/>
                                        <p:tgtEl>
                                          <p:spTgt spid="11"/>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par>
                                <p:cTn id="32" presetID="53" presetClass="entr" presetSubtype="0" fill="hold" grpId="0" nodeType="withEffect">
                                  <p:stCondLst>
                                    <p:cond delay="0"/>
                                  </p:stCondLst>
                                  <p:childTnLst>
                                    <p:set>
                                      <p:cBhvr>
                                        <p:cTn id="33" dur="1" fill="hold">
                                          <p:stCondLst>
                                            <p:cond delay="0"/>
                                          </p:stCondLst>
                                        </p:cTn>
                                        <p:tgtEl>
                                          <p:spTgt spid="124"/>
                                        </p:tgtEl>
                                        <p:attrNameLst>
                                          <p:attrName>style.visibility</p:attrName>
                                        </p:attrNameLst>
                                      </p:cBhvr>
                                      <p:to>
                                        <p:strVal val="visible"/>
                                      </p:to>
                                    </p:set>
                                    <p:anim calcmode="lin" valueType="num">
                                      <p:cBhvr>
                                        <p:cTn id="34" dur="1000" fill="hold"/>
                                        <p:tgtEl>
                                          <p:spTgt spid="124"/>
                                        </p:tgtEl>
                                        <p:attrNameLst>
                                          <p:attrName>ppt_w</p:attrName>
                                        </p:attrNameLst>
                                      </p:cBhvr>
                                      <p:tavLst>
                                        <p:tav tm="0">
                                          <p:val>
                                            <p:fltVal val="0"/>
                                          </p:val>
                                        </p:tav>
                                        <p:tav tm="100000">
                                          <p:val>
                                            <p:strVal val="#ppt_w"/>
                                          </p:val>
                                        </p:tav>
                                      </p:tavLst>
                                    </p:anim>
                                    <p:anim calcmode="lin" valueType="num">
                                      <p:cBhvr>
                                        <p:cTn id="35" dur="1000" fill="hold"/>
                                        <p:tgtEl>
                                          <p:spTgt spid="124"/>
                                        </p:tgtEl>
                                        <p:attrNameLst>
                                          <p:attrName>ppt_h</p:attrName>
                                        </p:attrNameLst>
                                      </p:cBhvr>
                                      <p:tavLst>
                                        <p:tav tm="0">
                                          <p:val>
                                            <p:fltVal val="0"/>
                                          </p:val>
                                        </p:tav>
                                        <p:tav tm="100000">
                                          <p:val>
                                            <p:strVal val="#ppt_h"/>
                                          </p:val>
                                        </p:tav>
                                      </p:tavLst>
                                    </p:anim>
                                    <p:animEffect transition="in" filter="fade">
                                      <p:cBhvr>
                                        <p:cTn id="36" dur="1000"/>
                                        <p:tgtEl>
                                          <p:spTgt spid="124"/>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30"/>
                                        </p:tgtEl>
                                        <p:attrNameLst>
                                          <p:attrName>style.visibility</p:attrName>
                                        </p:attrNameLst>
                                      </p:cBhvr>
                                      <p:to>
                                        <p:strVal val="visible"/>
                                      </p:to>
                                    </p:set>
                                    <p:animEffect transition="in" filter="fade">
                                      <p:cBhvr>
                                        <p:cTn id="41" dur="1000"/>
                                        <p:tgtEl>
                                          <p:spTgt spid="130"/>
                                        </p:tgtEl>
                                      </p:cBhvr>
                                    </p:animEffect>
                                  </p:childTnLst>
                                </p:cTn>
                              </p:par>
                            </p:childTnLst>
                          </p:cTn>
                        </p:par>
                        <p:par>
                          <p:cTn id="42" fill="hold">
                            <p:stCondLst>
                              <p:cond delay="1000"/>
                            </p:stCondLst>
                            <p:childTnLst>
                              <p:par>
                                <p:cTn id="43" presetID="10" presetClass="exit" presetSubtype="0" fill="hold" grpId="0" nodeType="afterEffect">
                                  <p:stCondLst>
                                    <p:cond delay="0"/>
                                  </p:stCondLst>
                                  <p:childTnLst>
                                    <p:animEffect transition="out" filter="fade">
                                      <p:cBhvr>
                                        <p:cTn id="44" dur="1000"/>
                                        <p:tgtEl>
                                          <p:spTgt spid="116"/>
                                        </p:tgtEl>
                                      </p:cBhvr>
                                    </p:animEffect>
                                    <p:set>
                                      <p:cBhvr>
                                        <p:cTn id="45" dur="1" fill="hold">
                                          <p:stCondLst>
                                            <p:cond delay="999"/>
                                          </p:stCondLst>
                                        </p:cTn>
                                        <p:tgtEl>
                                          <p:spTgt spid="116"/>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123"/>
                                        </p:tgtEl>
                                        <p:attrNameLst>
                                          <p:attrName>style.visibility</p:attrName>
                                        </p:attrNameLst>
                                      </p:cBhvr>
                                      <p:to>
                                        <p:strVal val="visible"/>
                                      </p:to>
                                    </p:set>
                                    <p:animEffect transition="in" filter="fade">
                                      <p:cBhvr>
                                        <p:cTn id="48" dur="500"/>
                                        <p:tgtEl>
                                          <p:spTgt spid="123"/>
                                        </p:tgtEl>
                                      </p:cBhvr>
                                    </p:animEffect>
                                  </p:childTnLst>
                                </p:cTn>
                              </p:par>
                              <p:par>
                                <p:cTn id="49" presetID="10" presetClass="exit" presetSubtype="0" fill="hold" grpId="0" nodeType="withEffect">
                                  <p:stCondLst>
                                    <p:cond delay="0"/>
                                  </p:stCondLst>
                                  <p:childTnLst>
                                    <p:animEffect transition="out" filter="fade">
                                      <p:cBhvr>
                                        <p:cTn id="50" dur="1000"/>
                                        <p:tgtEl>
                                          <p:spTgt spid="40"/>
                                        </p:tgtEl>
                                      </p:cBhvr>
                                    </p:animEffect>
                                    <p:set>
                                      <p:cBhvr>
                                        <p:cTn id="51" dur="1" fill="hold">
                                          <p:stCondLst>
                                            <p:cond delay="999"/>
                                          </p:stCondLst>
                                        </p:cTn>
                                        <p:tgtEl>
                                          <p:spTgt spid="40"/>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1000"/>
                                        <p:tgtEl>
                                          <p:spTgt spid="46"/>
                                        </p:tgtEl>
                                      </p:cBhvr>
                                    </p:animEffect>
                                    <p:set>
                                      <p:cBhvr>
                                        <p:cTn id="54" dur="1" fill="hold">
                                          <p:stCondLst>
                                            <p:cond delay="999"/>
                                          </p:stCondLst>
                                        </p:cTn>
                                        <p:tgtEl>
                                          <p:spTgt spid="46"/>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1000"/>
                                        <p:tgtEl>
                                          <p:spTgt spid="58"/>
                                        </p:tgtEl>
                                      </p:cBhvr>
                                    </p:animEffect>
                                    <p:set>
                                      <p:cBhvr>
                                        <p:cTn id="57" dur="1" fill="hold">
                                          <p:stCondLst>
                                            <p:cond delay="999"/>
                                          </p:stCondLst>
                                        </p:cTn>
                                        <p:tgtEl>
                                          <p:spTgt spid="5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1000"/>
                                        <p:tgtEl>
                                          <p:spTgt spid="79"/>
                                        </p:tgtEl>
                                      </p:cBhvr>
                                    </p:animEffect>
                                    <p:set>
                                      <p:cBhvr>
                                        <p:cTn id="60" dur="1" fill="hold">
                                          <p:stCondLst>
                                            <p:cond delay="999"/>
                                          </p:stCondLst>
                                        </p:cTn>
                                        <p:tgtEl>
                                          <p:spTgt spid="7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1000"/>
                                        <p:tgtEl>
                                          <p:spTgt spid="81"/>
                                        </p:tgtEl>
                                      </p:cBhvr>
                                    </p:animEffect>
                                    <p:set>
                                      <p:cBhvr>
                                        <p:cTn id="63" dur="1" fill="hold">
                                          <p:stCondLst>
                                            <p:cond delay="999"/>
                                          </p:stCondLst>
                                        </p:cTn>
                                        <p:tgtEl>
                                          <p:spTgt spid="81"/>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1000"/>
                                        <p:tgtEl>
                                          <p:spTgt spid="50"/>
                                        </p:tgtEl>
                                      </p:cBhvr>
                                    </p:animEffect>
                                    <p:set>
                                      <p:cBhvr>
                                        <p:cTn id="66" dur="1" fill="hold">
                                          <p:stCondLst>
                                            <p:cond delay="999"/>
                                          </p:stCondLst>
                                        </p:cTn>
                                        <p:tgtEl>
                                          <p:spTgt spid="50"/>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1000"/>
                                        <p:tgtEl>
                                          <p:spTgt spid="83"/>
                                        </p:tgtEl>
                                      </p:cBhvr>
                                    </p:animEffect>
                                    <p:set>
                                      <p:cBhvr>
                                        <p:cTn id="69" dur="1" fill="hold">
                                          <p:stCondLst>
                                            <p:cond delay="999"/>
                                          </p:stCondLst>
                                        </p:cTn>
                                        <p:tgtEl>
                                          <p:spTgt spid="83"/>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1000"/>
                                        <p:tgtEl>
                                          <p:spTgt spid="77"/>
                                        </p:tgtEl>
                                      </p:cBhvr>
                                    </p:animEffect>
                                    <p:set>
                                      <p:cBhvr>
                                        <p:cTn id="72" dur="1" fill="hold">
                                          <p:stCondLst>
                                            <p:cond delay="999"/>
                                          </p:stCondLst>
                                        </p:cTn>
                                        <p:tgtEl>
                                          <p:spTgt spid="77"/>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1000"/>
                                        <p:tgtEl>
                                          <p:spTgt spid="25"/>
                                        </p:tgtEl>
                                      </p:cBhvr>
                                    </p:animEffect>
                                    <p:set>
                                      <p:cBhvr>
                                        <p:cTn id="75" dur="1" fill="hold">
                                          <p:stCondLst>
                                            <p:cond delay="999"/>
                                          </p:stCondLst>
                                        </p:cTn>
                                        <p:tgtEl>
                                          <p:spTgt spid="25"/>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1000"/>
                                        <p:tgtEl>
                                          <p:spTgt spid="24"/>
                                        </p:tgtEl>
                                      </p:cBhvr>
                                    </p:animEffect>
                                    <p:set>
                                      <p:cBhvr>
                                        <p:cTn id="78" dur="1" fill="hold">
                                          <p:stCondLst>
                                            <p:cond delay="999"/>
                                          </p:stCondLst>
                                        </p:cTn>
                                        <p:tgtEl>
                                          <p:spTgt spid="24"/>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1000"/>
                                        <p:tgtEl>
                                          <p:spTgt spid="65"/>
                                        </p:tgtEl>
                                      </p:cBhvr>
                                    </p:animEffect>
                                    <p:set>
                                      <p:cBhvr>
                                        <p:cTn id="81" dur="1" fill="hold">
                                          <p:stCondLst>
                                            <p:cond delay="999"/>
                                          </p:stCondLst>
                                        </p:cTn>
                                        <p:tgtEl>
                                          <p:spTgt spid="65"/>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1000"/>
                                        <p:tgtEl>
                                          <p:spTgt spid="42"/>
                                        </p:tgtEl>
                                      </p:cBhvr>
                                    </p:animEffect>
                                    <p:set>
                                      <p:cBhvr>
                                        <p:cTn id="84" dur="1" fill="hold">
                                          <p:stCondLst>
                                            <p:cond delay="999"/>
                                          </p:stCondLst>
                                        </p:cTn>
                                        <p:tgtEl>
                                          <p:spTgt spid="42"/>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1000"/>
                                        <p:tgtEl>
                                          <p:spTgt spid="115"/>
                                        </p:tgtEl>
                                      </p:cBhvr>
                                    </p:animEffect>
                                    <p:set>
                                      <p:cBhvr>
                                        <p:cTn id="87" dur="1" fill="hold">
                                          <p:stCondLst>
                                            <p:cond delay="999"/>
                                          </p:stCondLst>
                                        </p:cTn>
                                        <p:tgtEl>
                                          <p:spTgt spid="115"/>
                                        </p:tgtEl>
                                        <p:attrNameLst>
                                          <p:attrName>style.visibility</p:attrName>
                                        </p:attrNameLst>
                                      </p:cBhvr>
                                      <p:to>
                                        <p:strVal val="hidden"/>
                                      </p:to>
                                    </p:set>
                                  </p:childTnLst>
                                </p:cTn>
                              </p:par>
                              <p:par>
                                <p:cTn id="88" presetID="10" presetClass="entr" presetSubtype="0" fill="hold" grpId="0" nodeType="withEffect">
                                  <p:stCondLst>
                                    <p:cond delay="0"/>
                                  </p:stCondLst>
                                  <p:childTnLst>
                                    <p:set>
                                      <p:cBhvr>
                                        <p:cTn id="89" dur="1" fill="hold">
                                          <p:stCondLst>
                                            <p:cond delay="0"/>
                                          </p:stCondLst>
                                        </p:cTn>
                                        <p:tgtEl>
                                          <p:spTgt spid="125"/>
                                        </p:tgtEl>
                                        <p:attrNameLst>
                                          <p:attrName>style.visibility</p:attrName>
                                        </p:attrNameLst>
                                      </p:cBhvr>
                                      <p:to>
                                        <p:strVal val="visible"/>
                                      </p:to>
                                    </p:set>
                                    <p:animEffect transition="in" filter="fade">
                                      <p:cBhvr>
                                        <p:cTn id="90" dur="1000"/>
                                        <p:tgtEl>
                                          <p:spTgt spid="125"/>
                                        </p:tgtEl>
                                      </p:cBhvr>
                                    </p:animEffect>
                                  </p:childTnLst>
                                </p:cTn>
                              </p:par>
                            </p:childTnLst>
                          </p:cTn>
                        </p:par>
                        <p:par>
                          <p:cTn id="91" fill="hold">
                            <p:stCondLst>
                              <p:cond delay="2000"/>
                            </p:stCondLst>
                            <p:childTnLst>
                              <p:par>
                                <p:cTn id="92" presetID="8" presetClass="emph" presetSubtype="0" fill="hold" grpId="0" nodeType="afterEffect">
                                  <p:stCondLst>
                                    <p:cond delay="0"/>
                                  </p:stCondLst>
                                  <p:childTnLst>
                                    <p:animRot by="21600000">
                                      <p:cBhvr>
                                        <p:cTn id="93" dur="1000" fill="hold"/>
                                        <p:tgtEl>
                                          <p:spTgt spid="55"/>
                                        </p:tgtEl>
                                        <p:attrNameLst>
                                          <p:attrName>r</p:attrName>
                                        </p:attrNameLst>
                                      </p:cBhvr>
                                    </p:animRot>
                                  </p:childTnLst>
                                </p:cTn>
                              </p:par>
                              <p:par>
                                <p:cTn id="94" presetID="53" presetClass="entr" presetSubtype="0" fill="hold" grpId="0" nodeType="withEffect">
                                  <p:stCondLst>
                                    <p:cond delay="0"/>
                                  </p:stCondLst>
                                  <p:childTnLst>
                                    <p:set>
                                      <p:cBhvr>
                                        <p:cTn id="95" dur="1" fill="hold">
                                          <p:stCondLst>
                                            <p:cond delay="0"/>
                                          </p:stCondLst>
                                        </p:cTn>
                                        <p:tgtEl>
                                          <p:spTgt spid="54"/>
                                        </p:tgtEl>
                                        <p:attrNameLst>
                                          <p:attrName>style.visibility</p:attrName>
                                        </p:attrNameLst>
                                      </p:cBhvr>
                                      <p:to>
                                        <p:strVal val="visible"/>
                                      </p:to>
                                    </p:set>
                                    <p:anim calcmode="lin" valueType="num">
                                      <p:cBhvr>
                                        <p:cTn id="96" dur="1000" fill="hold"/>
                                        <p:tgtEl>
                                          <p:spTgt spid="54"/>
                                        </p:tgtEl>
                                        <p:attrNameLst>
                                          <p:attrName>ppt_w</p:attrName>
                                        </p:attrNameLst>
                                      </p:cBhvr>
                                      <p:tavLst>
                                        <p:tav tm="0">
                                          <p:val>
                                            <p:fltVal val="0"/>
                                          </p:val>
                                        </p:tav>
                                        <p:tav tm="100000">
                                          <p:val>
                                            <p:strVal val="#ppt_w"/>
                                          </p:val>
                                        </p:tav>
                                      </p:tavLst>
                                    </p:anim>
                                    <p:anim calcmode="lin" valueType="num">
                                      <p:cBhvr>
                                        <p:cTn id="97" dur="1000" fill="hold"/>
                                        <p:tgtEl>
                                          <p:spTgt spid="54"/>
                                        </p:tgtEl>
                                        <p:attrNameLst>
                                          <p:attrName>ppt_h</p:attrName>
                                        </p:attrNameLst>
                                      </p:cBhvr>
                                      <p:tavLst>
                                        <p:tav tm="0">
                                          <p:val>
                                            <p:fltVal val="0"/>
                                          </p:val>
                                        </p:tav>
                                        <p:tav tm="100000">
                                          <p:val>
                                            <p:strVal val="#ppt_h"/>
                                          </p:val>
                                        </p:tav>
                                      </p:tavLst>
                                    </p:anim>
                                    <p:animEffect transition="in" filter="fade">
                                      <p:cBhvr>
                                        <p:cTn id="98" dur="1000"/>
                                        <p:tgtEl>
                                          <p:spTgt spid="54"/>
                                        </p:tgtEl>
                                      </p:cBhvr>
                                    </p:animEffect>
                                  </p:childTnLst>
                                </p:cTn>
                              </p:par>
                              <p:par>
                                <p:cTn id="99" presetID="10" presetClass="entr" presetSubtype="0" fill="hold" nodeType="withEffect">
                                  <p:stCondLst>
                                    <p:cond delay="0"/>
                                  </p:stCondLst>
                                  <p:childTnLst>
                                    <p:set>
                                      <p:cBhvr>
                                        <p:cTn id="100" dur="1" fill="hold">
                                          <p:stCondLst>
                                            <p:cond delay="0"/>
                                          </p:stCondLst>
                                        </p:cTn>
                                        <p:tgtEl>
                                          <p:spTgt spid="12"/>
                                        </p:tgtEl>
                                        <p:attrNameLst>
                                          <p:attrName>style.visibility</p:attrName>
                                        </p:attrNameLst>
                                      </p:cBhvr>
                                      <p:to>
                                        <p:strVal val="visible"/>
                                      </p:to>
                                    </p:set>
                                    <p:animEffect transition="in" filter="fade">
                                      <p:cBhvr>
                                        <p:cTn id="101" dur="1000"/>
                                        <p:tgtEl>
                                          <p:spTgt spid="12"/>
                                        </p:tgtEl>
                                      </p:cBhvr>
                                    </p:animEffect>
                                  </p:childTnLst>
                                </p:cTn>
                              </p:par>
                            </p:childTnLst>
                          </p:cTn>
                        </p:par>
                      </p:childTnLst>
                    </p:cTn>
                  </p:par>
                  <p:par>
                    <p:cTn id="102" fill="hold">
                      <p:stCondLst>
                        <p:cond delay="indefinite"/>
                      </p:stCondLst>
                      <p:childTnLst>
                        <p:par>
                          <p:cTn id="103" fill="hold">
                            <p:stCondLst>
                              <p:cond delay="0"/>
                            </p:stCondLst>
                            <p:childTnLst>
                              <p:par>
                                <p:cTn id="104" presetID="8" presetClass="emph" presetSubtype="0" fill="hold" grpId="0" nodeType="clickEffect">
                                  <p:stCondLst>
                                    <p:cond delay="0"/>
                                  </p:stCondLst>
                                  <p:childTnLst>
                                    <p:animRot by="21600000">
                                      <p:cBhvr>
                                        <p:cTn id="105" dur="1000" fill="hold"/>
                                        <p:tgtEl>
                                          <p:spTgt spid="85"/>
                                        </p:tgtEl>
                                        <p:attrNameLst>
                                          <p:attrName>r</p:attrName>
                                        </p:attrNameLst>
                                      </p:cBhvr>
                                    </p:animRot>
                                  </p:childTnLst>
                                </p:cTn>
                              </p:par>
                              <p:par>
                                <p:cTn id="106" presetID="53" presetClass="entr" presetSubtype="0" fill="hold" grpId="0" nodeType="withEffect">
                                  <p:stCondLst>
                                    <p:cond delay="0"/>
                                  </p:stCondLst>
                                  <p:childTnLst>
                                    <p:set>
                                      <p:cBhvr>
                                        <p:cTn id="107" dur="1" fill="hold">
                                          <p:stCondLst>
                                            <p:cond delay="0"/>
                                          </p:stCondLst>
                                        </p:cTn>
                                        <p:tgtEl>
                                          <p:spTgt spid="84"/>
                                        </p:tgtEl>
                                        <p:attrNameLst>
                                          <p:attrName>style.visibility</p:attrName>
                                        </p:attrNameLst>
                                      </p:cBhvr>
                                      <p:to>
                                        <p:strVal val="visible"/>
                                      </p:to>
                                    </p:set>
                                    <p:anim calcmode="lin" valueType="num">
                                      <p:cBhvr>
                                        <p:cTn id="108" dur="1000" fill="hold"/>
                                        <p:tgtEl>
                                          <p:spTgt spid="84"/>
                                        </p:tgtEl>
                                        <p:attrNameLst>
                                          <p:attrName>ppt_w</p:attrName>
                                        </p:attrNameLst>
                                      </p:cBhvr>
                                      <p:tavLst>
                                        <p:tav tm="0">
                                          <p:val>
                                            <p:fltVal val="0"/>
                                          </p:val>
                                        </p:tav>
                                        <p:tav tm="100000">
                                          <p:val>
                                            <p:strVal val="#ppt_w"/>
                                          </p:val>
                                        </p:tav>
                                      </p:tavLst>
                                    </p:anim>
                                    <p:anim calcmode="lin" valueType="num">
                                      <p:cBhvr>
                                        <p:cTn id="109" dur="1000" fill="hold"/>
                                        <p:tgtEl>
                                          <p:spTgt spid="84"/>
                                        </p:tgtEl>
                                        <p:attrNameLst>
                                          <p:attrName>ppt_h</p:attrName>
                                        </p:attrNameLst>
                                      </p:cBhvr>
                                      <p:tavLst>
                                        <p:tav tm="0">
                                          <p:val>
                                            <p:fltVal val="0"/>
                                          </p:val>
                                        </p:tav>
                                        <p:tav tm="100000">
                                          <p:val>
                                            <p:strVal val="#ppt_h"/>
                                          </p:val>
                                        </p:tav>
                                      </p:tavLst>
                                    </p:anim>
                                    <p:animEffect transition="in" filter="fade">
                                      <p:cBhvr>
                                        <p:cTn id="110" dur="1000"/>
                                        <p:tgtEl>
                                          <p:spTgt spid="84"/>
                                        </p:tgtEl>
                                      </p:cBhvr>
                                    </p:animEffect>
                                  </p:childTnLst>
                                </p:cTn>
                              </p:par>
                              <p:par>
                                <p:cTn id="111" presetID="10" presetClass="entr" presetSubtype="0" fill="hold" nodeType="withEffect">
                                  <p:stCondLst>
                                    <p:cond delay="0"/>
                                  </p:stCondLst>
                                  <p:childTnLst>
                                    <p:set>
                                      <p:cBhvr>
                                        <p:cTn id="112" dur="1" fill="hold">
                                          <p:stCondLst>
                                            <p:cond delay="0"/>
                                          </p:stCondLst>
                                        </p:cTn>
                                        <p:tgtEl>
                                          <p:spTgt spid="13"/>
                                        </p:tgtEl>
                                        <p:attrNameLst>
                                          <p:attrName>style.visibility</p:attrName>
                                        </p:attrNameLst>
                                      </p:cBhvr>
                                      <p:to>
                                        <p:strVal val="visible"/>
                                      </p:to>
                                    </p:set>
                                    <p:animEffect transition="in" filter="fade">
                                      <p:cBhvr>
                                        <p:cTn id="113" dur="1000"/>
                                        <p:tgtEl>
                                          <p:spTgt spid="13"/>
                                        </p:tgtEl>
                                      </p:cBhvr>
                                    </p:animEffect>
                                  </p:childTnLst>
                                </p:cTn>
                              </p:par>
                            </p:childTnLst>
                          </p:cTn>
                        </p:par>
                      </p:childTnLst>
                    </p:cTn>
                  </p:par>
                  <p:par>
                    <p:cTn id="114" fill="hold">
                      <p:stCondLst>
                        <p:cond delay="indefinite"/>
                      </p:stCondLst>
                      <p:childTnLst>
                        <p:par>
                          <p:cTn id="115" fill="hold">
                            <p:stCondLst>
                              <p:cond delay="0"/>
                            </p:stCondLst>
                            <p:childTnLst>
                              <p:par>
                                <p:cTn id="116" presetID="8" presetClass="emph" presetSubtype="0" fill="hold" grpId="0" nodeType="clickEffect">
                                  <p:stCondLst>
                                    <p:cond delay="0"/>
                                  </p:stCondLst>
                                  <p:childTnLst>
                                    <p:animRot by="21600000">
                                      <p:cBhvr>
                                        <p:cTn id="117" dur="1000" fill="hold"/>
                                        <p:tgtEl>
                                          <p:spTgt spid="99"/>
                                        </p:tgtEl>
                                        <p:attrNameLst>
                                          <p:attrName>r</p:attrName>
                                        </p:attrNameLst>
                                      </p:cBhvr>
                                    </p:animRot>
                                  </p:childTnLst>
                                </p:cTn>
                              </p:par>
                              <p:par>
                                <p:cTn id="118" presetID="53" presetClass="entr" presetSubtype="0" fill="hold" grpId="0" nodeType="withEffect">
                                  <p:stCondLst>
                                    <p:cond delay="0"/>
                                  </p:stCondLst>
                                  <p:childTnLst>
                                    <p:set>
                                      <p:cBhvr>
                                        <p:cTn id="119" dur="1" fill="hold">
                                          <p:stCondLst>
                                            <p:cond delay="0"/>
                                          </p:stCondLst>
                                        </p:cTn>
                                        <p:tgtEl>
                                          <p:spTgt spid="98"/>
                                        </p:tgtEl>
                                        <p:attrNameLst>
                                          <p:attrName>style.visibility</p:attrName>
                                        </p:attrNameLst>
                                      </p:cBhvr>
                                      <p:to>
                                        <p:strVal val="visible"/>
                                      </p:to>
                                    </p:set>
                                    <p:anim calcmode="lin" valueType="num">
                                      <p:cBhvr>
                                        <p:cTn id="120" dur="1000" fill="hold"/>
                                        <p:tgtEl>
                                          <p:spTgt spid="98"/>
                                        </p:tgtEl>
                                        <p:attrNameLst>
                                          <p:attrName>ppt_w</p:attrName>
                                        </p:attrNameLst>
                                      </p:cBhvr>
                                      <p:tavLst>
                                        <p:tav tm="0">
                                          <p:val>
                                            <p:fltVal val="0"/>
                                          </p:val>
                                        </p:tav>
                                        <p:tav tm="100000">
                                          <p:val>
                                            <p:strVal val="#ppt_w"/>
                                          </p:val>
                                        </p:tav>
                                      </p:tavLst>
                                    </p:anim>
                                    <p:anim calcmode="lin" valueType="num">
                                      <p:cBhvr>
                                        <p:cTn id="121" dur="1000" fill="hold"/>
                                        <p:tgtEl>
                                          <p:spTgt spid="98"/>
                                        </p:tgtEl>
                                        <p:attrNameLst>
                                          <p:attrName>ppt_h</p:attrName>
                                        </p:attrNameLst>
                                      </p:cBhvr>
                                      <p:tavLst>
                                        <p:tav tm="0">
                                          <p:val>
                                            <p:fltVal val="0"/>
                                          </p:val>
                                        </p:tav>
                                        <p:tav tm="100000">
                                          <p:val>
                                            <p:strVal val="#ppt_h"/>
                                          </p:val>
                                        </p:tav>
                                      </p:tavLst>
                                    </p:anim>
                                    <p:animEffect transition="in" filter="fade">
                                      <p:cBhvr>
                                        <p:cTn id="122" dur="1000"/>
                                        <p:tgtEl>
                                          <p:spTgt spid="98"/>
                                        </p:tgtEl>
                                      </p:cBhvr>
                                    </p:animEffect>
                                  </p:childTnLst>
                                </p:cTn>
                              </p:par>
                              <p:par>
                                <p:cTn id="123" presetID="10" presetClass="entr" presetSubtype="0" fill="hold" nodeType="withEffect">
                                  <p:stCondLst>
                                    <p:cond delay="0"/>
                                  </p:stCondLst>
                                  <p:childTnLst>
                                    <p:set>
                                      <p:cBhvr>
                                        <p:cTn id="124" dur="1" fill="hold">
                                          <p:stCondLst>
                                            <p:cond delay="0"/>
                                          </p:stCondLst>
                                        </p:cTn>
                                        <p:tgtEl>
                                          <p:spTgt spid="14"/>
                                        </p:tgtEl>
                                        <p:attrNameLst>
                                          <p:attrName>style.visibility</p:attrName>
                                        </p:attrNameLst>
                                      </p:cBhvr>
                                      <p:to>
                                        <p:strVal val="visible"/>
                                      </p:to>
                                    </p:set>
                                    <p:animEffect transition="in" filter="fade">
                                      <p:cBhvr>
                                        <p:cTn id="125" dur="1000"/>
                                        <p:tgtEl>
                                          <p:spTgt spid="14"/>
                                        </p:tgtEl>
                                      </p:cBhvr>
                                    </p:animEffect>
                                  </p:childTnLst>
                                </p:cTn>
                              </p:par>
                            </p:childTnLst>
                          </p:cTn>
                        </p:par>
                      </p:childTnLst>
                    </p:cTn>
                  </p:par>
                  <p:par>
                    <p:cTn id="126" fill="hold">
                      <p:stCondLst>
                        <p:cond delay="indefinite"/>
                      </p:stCondLst>
                      <p:childTnLst>
                        <p:par>
                          <p:cTn id="127" fill="hold">
                            <p:stCondLst>
                              <p:cond delay="0"/>
                            </p:stCondLst>
                            <p:childTnLst>
                              <p:par>
                                <p:cTn id="128" presetID="8" presetClass="emph" presetSubtype="0" fill="hold" grpId="0" nodeType="clickEffect">
                                  <p:stCondLst>
                                    <p:cond delay="0"/>
                                  </p:stCondLst>
                                  <p:childTnLst>
                                    <p:animRot by="21600000">
                                      <p:cBhvr>
                                        <p:cTn id="129" dur="1000" fill="hold"/>
                                        <p:tgtEl>
                                          <p:spTgt spid="97"/>
                                        </p:tgtEl>
                                        <p:attrNameLst>
                                          <p:attrName>r</p:attrName>
                                        </p:attrNameLst>
                                      </p:cBhvr>
                                    </p:animRot>
                                  </p:childTnLst>
                                </p:cTn>
                              </p:par>
                              <p:par>
                                <p:cTn id="130" presetID="53" presetClass="entr" presetSubtype="0" fill="hold" grpId="0"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1000" fill="hold"/>
                                        <p:tgtEl>
                                          <p:spTgt spid="96"/>
                                        </p:tgtEl>
                                        <p:attrNameLst>
                                          <p:attrName>ppt_w</p:attrName>
                                        </p:attrNameLst>
                                      </p:cBhvr>
                                      <p:tavLst>
                                        <p:tav tm="0">
                                          <p:val>
                                            <p:fltVal val="0"/>
                                          </p:val>
                                        </p:tav>
                                        <p:tav tm="100000">
                                          <p:val>
                                            <p:strVal val="#ppt_w"/>
                                          </p:val>
                                        </p:tav>
                                      </p:tavLst>
                                    </p:anim>
                                    <p:anim calcmode="lin" valueType="num">
                                      <p:cBhvr>
                                        <p:cTn id="133" dur="1000" fill="hold"/>
                                        <p:tgtEl>
                                          <p:spTgt spid="96"/>
                                        </p:tgtEl>
                                        <p:attrNameLst>
                                          <p:attrName>ppt_h</p:attrName>
                                        </p:attrNameLst>
                                      </p:cBhvr>
                                      <p:tavLst>
                                        <p:tav tm="0">
                                          <p:val>
                                            <p:fltVal val="0"/>
                                          </p:val>
                                        </p:tav>
                                        <p:tav tm="100000">
                                          <p:val>
                                            <p:strVal val="#ppt_h"/>
                                          </p:val>
                                        </p:tav>
                                      </p:tavLst>
                                    </p:anim>
                                    <p:animEffect transition="in" filter="fade">
                                      <p:cBhvr>
                                        <p:cTn id="134" dur="1000"/>
                                        <p:tgtEl>
                                          <p:spTgt spid="96"/>
                                        </p:tgtEl>
                                      </p:cBhvr>
                                    </p:animEffect>
                                  </p:childTnLst>
                                </p:cTn>
                              </p:par>
                              <p:par>
                                <p:cTn id="135" presetID="10" presetClass="entr" presetSubtype="0" fill="hold" nodeType="withEffect">
                                  <p:stCondLst>
                                    <p:cond delay="0"/>
                                  </p:stCondLst>
                                  <p:childTnLst>
                                    <p:set>
                                      <p:cBhvr>
                                        <p:cTn id="136" dur="1" fill="hold">
                                          <p:stCondLst>
                                            <p:cond delay="0"/>
                                          </p:stCondLst>
                                        </p:cTn>
                                        <p:tgtEl>
                                          <p:spTgt spid="15"/>
                                        </p:tgtEl>
                                        <p:attrNameLst>
                                          <p:attrName>style.visibility</p:attrName>
                                        </p:attrNameLst>
                                      </p:cBhvr>
                                      <p:to>
                                        <p:strVal val="visible"/>
                                      </p:to>
                                    </p:set>
                                    <p:animEffect transition="in" filter="fade">
                                      <p:cBhvr>
                                        <p:cTn id="137" dur="1000"/>
                                        <p:tgtEl>
                                          <p:spTgt spid="15"/>
                                        </p:tgtEl>
                                      </p:cBhvr>
                                    </p:animEffect>
                                  </p:childTnLst>
                                </p:cTn>
                              </p:par>
                            </p:childTnLst>
                          </p:cTn>
                        </p:par>
                      </p:childTnLst>
                    </p:cTn>
                  </p:par>
                  <p:par>
                    <p:cTn id="138" fill="hold">
                      <p:stCondLst>
                        <p:cond delay="indefinite"/>
                      </p:stCondLst>
                      <p:childTnLst>
                        <p:par>
                          <p:cTn id="139" fill="hold">
                            <p:stCondLst>
                              <p:cond delay="0"/>
                            </p:stCondLst>
                            <p:childTnLst>
                              <p:par>
                                <p:cTn id="140" presetID="8" presetClass="emph" presetSubtype="0" fill="hold" grpId="0" nodeType="clickEffect">
                                  <p:stCondLst>
                                    <p:cond delay="0"/>
                                  </p:stCondLst>
                                  <p:childTnLst>
                                    <p:animRot by="21600000">
                                      <p:cBhvr>
                                        <p:cTn id="141" dur="1000" fill="hold"/>
                                        <p:tgtEl>
                                          <p:spTgt spid="27"/>
                                        </p:tgtEl>
                                        <p:attrNameLst>
                                          <p:attrName>r</p:attrName>
                                        </p:attrNameLst>
                                      </p:cBhvr>
                                    </p:animRot>
                                  </p:childTnLst>
                                </p:cTn>
                              </p:par>
                              <p:par>
                                <p:cTn id="142" presetID="53" presetClass="entr" presetSubtype="0" fill="hold" grpId="0" nodeType="withEffect">
                                  <p:stCondLst>
                                    <p:cond delay="0"/>
                                  </p:stCondLst>
                                  <p:childTnLst>
                                    <p:set>
                                      <p:cBhvr>
                                        <p:cTn id="143" dur="1" fill="hold">
                                          <p:stCondLst>
                                            <p:cond delay="0"/>
                                          </p:stCondLst>
                                        </p:cTn>
                                        <p:tgtEl>
                                          <p:spTgt spid="63"/>
                                        </p:tgtEl>
                                        <p:attrNameLst>
                                          <p:attrName>style.visibility</p:attrName>
                                        </p:attrNameLst>
                                      </p:cBhvr>
                                      <p:to>
                                        <p:strVal val="visible"/>
                                      </p:to>
                                    </p:set>
                                    <p:anim calcmode="lin" valueType="num">
                                      <p:cBhvr>
                                        <p:cTn id="144" dur="1000" fill="hold"/>
                                        <p:tgtEl>
                                          <p:spTgt spid="63"/>
                                        </p:tgtEl>
                                        <p:attrNameLst>
                                          <p:attrName>ppt_w</p:attrName>
                                        </p:attrNameLst>
                                      </p:cBhvr>
                                      <p:tavLst>
                                        <p:tav tm="0">
                                          <p:val>
                                            <p:fltVal val="0"/>
                                          </p:val>
                                        </p:tav>
                                        <p:tav tm="100000">
                                          <p:val>
                                            <p:strVal val="#ppt_w"/>
                                          </p:val>
                                        </p:tav>
                                      </p:tavLst>
                                    </p:anim>
                                    <p:anim calcmode="lin" valueType="num">
                                      <p:cBhvr>
                                        <p:cTn id="145" dur="1000" fill="hold"/>
                                        <p:tgtEl>
                                          <p:spTgt spid="63"/>
                                        </p:tgtEl>
                                        <p:attrNameLst>
                                          <p:attrName>ppt_h</p:attrName>
                                        </p:attrNameLst>
                                      </p:cBhvr>
                                      <p:tavLst>
                                        <p:tav tm="0">
                                          <p:val>
                                            <p:fltVal val="0"/>
                                          </p:val>
                                        </p:tav>
                                        <p:tav tm="100000">
                                          <p:val>
                                            <p:strVal val="#ppt_h"/>
                                          </p:val>
                                        </p:tav>
                                      </p:tavLst>
                                    </p:anim>
                                    <p:animEffect transition="in" filter="fade">
                                      <p:cBhvr>
                                        <p:cTn id="146" dur="1000"/>
                                        <p:tgtEl>
                                          <p:spTgt spid="63"/>
                                        </p:tgtEl>
                                      </p:cBhvr>
                                    </p:animEffect>
                                  </p:childTnLst>
                                </p:cTn>
                              </p:par>
                              <p:par>
                                <p:cTn id="147" presetID="10" presetClass="entr" presetSubtype="0" fill="hold" nodeType="withEffect">
                                  <p:stCondLst>
                                    <p:cond delay="0"/>
                                  </p:stCondLst>
                                  <p:childTnLst>
                                    <p:set>
                                      <p:cBhvr>
                                        <p:cTn id="148" dur="1" fill="hold">
                                          <p:stCondLst>
                                            <p:cond delay="0"/>
                                          </p:stCondLst>
                                        </p:cTn>
                                        <p:tgtEl>
                                          <p:spTgt spid="16"/>
                                        </p:tgtEl>
                                        <p:attrNameLst>
                                          <p:attrName>style.visibility</p:attrName>
                                        </p:attrNameLst>
                                      </p:cBhvr>
                                      <p:to>
                                        <p:strVal val="visible"/>
                                      </p:to>
                                    </p:set>
                                    <p:animEffect transition="in" filter="fade">
                                      <p:cBhvr>
                                        <p:cTn id="149" dur="1000"/>
                                        <p:tgtEl>
                                          <p:spTgt spid="16"/>
                                        </p:tgtEl>
                                      </p:cBhvr>
                                    </p:animEffect>
                                  </p:childTnLst>
                                </p:cTn>
                              </p:par>
                            </p:childTnLst>
                          </p:cTn>
                        </p:par>
                      </p:childTnLst>
                    </p:cTn>
                  </p:par>
                  <p:par>
                    <p:cTn id="150" fill="hold">
                      <p:stCondLst>
                        <p:cond delay="indefinite"/>
                      </p:stCondLst>
                      <p:childTnLst>
                        <p:par>
                          <p:cTn id="151" fill="hold">
                            <p:stCondLst>
                              <p:cond delay="0"/>
                            </p:stCondLst>
                            <p:childTnLst>
                              <p:par>
                                <p:cTn id="152" presetID="8" presetClass="emph" presetSubtype="0" fill="hold" grpId="0" nodeType="clickEffect">
                                  <p:stCondLst>
                                    <p:cond delay="0"/>
                                  </p:stCondLst>
                                  <p:childTnLst>
                                    <p:animRot by="21600000">
                                      <p:cBhvr>
                                        <p:cTn id="153" dur="1000" fill="hold"/>
                                        <p:tgtEl>
                                          <p:spTgt spid="61"/>
                                        </p:tgtEl>
                                        <p:attrNameLst>
                                          <p:attrName>r</p:attrName>
                                        </p:attrNameLst>
                                      </p:cBhvr>
                                    </p:animRot>
                                  </p:childTnLst>
                                </p:cTn>
                              </p:par>
                              <p:par>
                                <p:cTn id="154" presetID="53" presetClass="entr" presetSubtype="0" fill="hold" grpId="0" nodeType="withEffect">
                                  <p:stCondLst>
                                    <p:cond delay="0"/>
                                  </p:stCondLst>
                                  <p:childTnLst>
                                    <p:set>
                                      <p:cBhvr>
                                        <p:cTn id="155" dur="1" fill="hold">
                                          <p:stCondLst>
                                            <p:cond delay="0"/>
                                          </p:stCondLst>
                                        </p:cTn>
                                        <p:tgtEl>
                                          <p:spTgt spid="62"/>
                                        </p:tgtEl>
                                        <p:attrNameLst>
                                          <p:attrName>style.visibility</p:attrName>
                                        </p:attrNameLst>
                                      </p:cBhvr>
                                      <p:to>
                                        <p:strVal val="visible"/>
                                      </p:to>
                                    </p:set>
                                    <p:anim calcmode="lin" valueType="num">
                                      <p:cBhvr>
                                        <p:cTn id="156" dur="1000" fill="hold"/>
                                        <p:tgtEl>
                                          <p:spTgt spid="62"/>
                                        </p:tgtEl>
                                        <p:attrNameLst>
                                          <p:attrName>ppt_w</p:attrName>
                                        </p:attrNameLst>
                                      </p:cBhvr>
                                      <p:tavLst>
                                        <p:tav tm="0">
                                          <p:val>
                                            <p:fltVal val="0"/>
                                          </p:val>
                                        </p:tav>
                                        <p:tav tm="100000">
                                          <p:val>
                                            <p:strVal val="#ppt_w"/>
                                          </p:val>
                                        </p:tav>
                                      </p:tavLst>
                                    </p:anim>
                                    <p:anim calcmode="lin" valueType="num">
                                      <p:cBhvr>
                                        <p:cTn id="157" dur="1000" fill="hold"/>
                                        <p:tgtEl>
                                          <p:spTgt spid="62"/>
                                        </p:tgtEl>
                                        <p:attrNameLst>
                                          <p:attrName>ppt_h</p:attrName>
                                        </p:attrNameLst>
                                      </p:cBhvr>
                                      <p:tavLst>
                                        <p:tav tm="0">
                                          <p:val>
                                            <p:fltVal val="0"/>
                                          </p:val>
                                        </p:tav>
                                        <p:tav tm="100000">
                                          <p:val>
                                            <p:strVal val="#ppt_h"/>
                                          </p:val>
                                        </p:tav>
                                      </p:tavLst>
                                    </p:anim>
                                    <p:animEffect transition="in" filter="fade">
                                      <p:cBhvr>
                                        <p:cTn id="158" dur="1000"/>
                                        <p:tgtEl>
                                          <p:spTgt spid="62"/>
                                        </p:tgtEl>
                                      </p:cBhvr>
                                    </p:animEffect>
                                  </p:childTnLst>
                                </p:cTn>
                              </p:par>
                              <p:par>
                                <p:cTn id="159" presetID="10" presetClass="entr" presetSubtype="0" fill="hold" nodeType="withEffect">
                                  <p:stCondLst>
                                    <p:cond delay="0"/>
                                  </p:stCondLst>
                                  <p:childTnLst>
                                    <p:set>
                                      <p:cBhvr>
                                        <p:cTn id="160" dur="1" fill="hold">
                                          <p:stCondLst>
                                            <p:cond delay="0"/>
                                          </p:stCondLst>
                                        </p:cTn>
                                        <p:tgtEl>
                                          <p:spTgt spid="17"/>
                                        </p:tgtEl>
                                        <p:attrNameLst>
                                          <p:attrName>style.visibility</p:attrName>
                                        </p:attrNameLst>
                                      </p:cBhvr>
                                      <p:to>
                                        <p:strVal val="visible"/>
                                      </p:to>
                                    </p:set>
                                    <p:animEffect transition="in" filter="fade">
                                      <p:cBhvr>
                                        <p:cTn id="161" dur="1000"/>
                                        <p:tgtEl>
                                          <p:spTgt spid="17"/>
                                        </p:tgtEl>
                                      </p:cBhvr>
                                    </p:animEffect>
                                  </p:childTnLst>
                                </p:cTn>
                              </p:par>
                            </p:childTnLst>
                          </p:cTn>
                        </p:par>
                      </p:childTnLst>
                    </p:cTn>
                  </p:par>
                  <p:par>
                    <p:cTn id="162" fill="hold">
                      <p:stCondLst>
                        <p:cond delay="indefinite"/>
                      </p:stCondLst>
                      <p:childTnLst>
                        <p:par>
                          <p:cTn id="163" fill="hold">
                            <p:stCondLst>
                              <p:cond delay="0"/>
                            </p:stCondLst>
                            <p:childTnLst>
                              <p:par>
                                <p:cTn id="164" presetID="10" presetClass="exit" presetSubtype="0" fill="hold" nodeType="clickEffect">
                                  <p:stCondLst>
                                    <p:cond delay="0"/>
                                  </p:stCondLst>
                                  <p:childTnLst>
                                    <p:animEffect transition="out" filter="fade">
                                      <p:cBhvr>
                                        <p:cTn id="165" dur="1000"/>
                                        <p:tgtEl>
                                          <p:spTgt spid="16"/>
                                        </p:tgtEl>
                                      </p:cBhvr>
                                    </p:animEffect>
                                    <p:set>
                                      <p:cBhvr>
                                        <p:cTn id="166" dur="1" fill="hold">
                                          <p:stCondLst>
                                            <p:cond delay="999"/>
                                          </p:stCondLst>
                                        </p:cTn>
                                        <p:tgtEl>
                                          <p:spTgt spid="16"/>
                                        </p:tgtEl>
                                        <p:attrNameLst>
                                          <p:attrName>style.visibility</p:attrName>
                                        </p:attrNameLst>
                                      </p:cBhvr>
                                      <p:to>
                                        <p:strVal val="hidden"/>
                                      </p:to>
                                    </p:set>
                                  </p:childTnLst>
                                </p:cTn>
                              </p:par>
                              <p:par>
                                <p:cTn id="167" presetID="10" presetClass="exit" presetSubtype="0" fill="hold" nodeType="withEffect">
                                  <p:stCondLst>
                                    <p:cond delay="0"/>
                                  </p:stCondLst>
                                  <p:childTnLst>
                                    <p:animEffect transition="out" filter="fade">
                                      <p:cBhvr>
                                        <p:cTn id="168" dur="1000"/>
                                        <p:tgtEl>
                                          <p:spTgt spid="15"/>
                                        </p:tgtEl>
                                      </p:cBhvr>
                                    </p:animEffect>
                                    <p:set>
                                      <p:cBhvr>
                                        <p:cTn id="169" dur="1" fill="hold">
                                          <p:stCondLst>
                                            <p:cond delay="999"/>
                                          </p:stCondLst>
                                        </p:cTn>
                                        <p:tgtEl>
                                          <p:spTgt spid="15"/>
                                        </p:tgtEl>
                                        <p:attrNameLst>
                                          <p:attrName>style.visibility</p:attrName>
                                        </p:attrNameLst>
                                      </p:cBhvr>
                                      <p:to>
                                        <p:strVal val="hidden"/>
                                      </p:to>
                                    </p:set>
                                  </p:childTnLst>
                                </p:cTn>
                              </p:par>
                              <p:par>
                                <p:cTn id="170" presetID="10" presetClass="exit" presetSubtype="0" fill="hold" nodeType="withEffect">
                                  <p:stCondLst>
                                    <p:cond delay="0"/>
                                  </p:stCondLst>
                                  <p:childTnLst>
                                    <p:animEffect transition="out" filter="fade">
                                      <p:cBhvr>
                                        <p:cTn id="171" dur="1000"/>
                                        <p:tgtEl>
                                          <p:spTgt spid="13"/>
                                        </p:tgtEl>
                                      </p:cBhvr>
                                    </p:animEffect>
                                    <p:set>
                                      <p:cBhvr>
                                        <p:cTn id="172" dur="1" fill="hold">
                                          <p:stCondLst>
                                            <p:cond delay="999"/>
                                          </p:stCondLst>
                                        </p:cTn>
                                        <p:tgtEl>
                                          <p:spTgt spid="13"/>
                                        </p:tgtEl>
                                        <p:attrNameLst>
                                          <p:attrName>style.visibility</p:attrName>
                                        </p:attrNameLst>
                                      </p:cBhvr>
                                      <p:to>
                                        <p:strVal val="hidden"/>
                                      </p:to>
                                    </p:set>
                                  </p:childTnLst>
                                </p:cTn>
                              </p:par>
                              <p:par>
                                <p:cTn id="173" presetID="10" presetClass="exit" presetSubtype="0" fill="hold" nodeType="withEffect">
                                  <p:stCondLst>
                                    <p:cond delay="0"/>
                                  </p:stCondLst>
                                  <p:childTnLst>
                                    <p:animEffect transition="out" filter="fade">
                                      <p:cBhvr>
                                        <p:cTn id="174" dur="1000"/>
                                        <p:tgtEl>
                                          <p:spTgt spid="17"/>
                                        </p:tgtEl>
                                      </p:cBhvr>
                                    </p:animEffect>
                                    <p:set>
                                      <p:cBhvr>
                                        <p:cTn id="175" dur="1" fill="hold">
                                          <p:stCondLst>
                                            <p:cond delay="999"/>
                                          </p:stCondLst>
                                        </p:cTn>
                                        <p:tgtEl>
                                          <p:spTgt spid="17"/>
                                        </p:tgtEl>
                                        <p:attrNameLst>
                                          <p:attrName>style.visibility</p:attrName>
                                        </p:attrNameLst>
                                      </p:cBhvr>
                                      <p:to>
                                        <p:strVal val="hidden"/>
                                      </p:to>
                                    </p:set>
                                  </p:childTnLst>
                                </p:cTn>
                              </p:par>
                              <p:par>
                                <p:cTn id="176" presetID="10" presetClass="exit" presetSubtype="0" fill="hold" nodeType="withEffect">
                                  <p:stCondLst>
                                    <p:cond delay="0"/>
                                  </p:stCondLst>
                                  <p:childTnLst>
                                    <p:animEffect transition="out" filter="fade">
                                      <p:cBhvr>
                                        <p:cTn id="177" dur="1000"/>
                                        <p:tgtEl>
                                          <p:spTgt spid="12"/>
                                        </p:tgtEl>
                                      </p:cBhvr>
                                    </p:animEffect>
                                    <p:set>
                                      <p:cBhvr>
                                        <p:cTn id="178" dur="1" fill="hold">
                                          <p:stCondLst>
                                            <p:cond delay="999"/>
                                          </p:stCondLst>
                                        </p:cTn>
                                        <p:tgtEl>
                                          <p:spTgt spid="12"/>
                                        </p:tgtEl>
                                        <p:attrNameLst>
                                          <p:attrName>style.visibility</p:attrName>
                                        </p:attrNameLst>
                                      </p:cBhvr>
                                      <p:to>
                                        <p:strVal val="hidden"/>
                                      </p:to>
                                    </p:set>
                                  </p:childTnLst>
                                </p:cTn>
                              </p:par>
                              <p:par>
                                <p:cTn id="179" presetID="10" presetClass="exit" presetSubtype="0" fill="hold" nodeType="withEffect">
                                  <p:stCondLst>
                                    <p:cond delay="0"/>
                                  </p:stCondLst>
                                  <p:childTnLst>
                                    <p:animEffect transition="out" filter="fade">
                                      <p:cBhvr>
                                        <p:cTn id="180" dur="1000"/>
                                        <p:tgtEl>
                                          <p:spTgt spid="14"/>
                                        </p:tgtEl>
                                      </p:cBhvr>
                                    </p:animEffect>
                                    <p:set>
                                      <p:cBhvr>
                                        <p:cTn id="181" dur="1" fill="hold">
                                          <p:stCondLst>
                                            <p:cond delay="999"/>
                                          </p:stCondLst>
                                        </p:cTn>
                                        <p:tgtEl>
                                          <p:spTgt spid="14"/>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1000"/>
                                        <p:tgtEl>
                                          <p:spTgt spid="130"/>
                                        </p:tgtEl>
                                      </p:cBhvr>
                                    </p:animEffect>
                                    <p:set>
                                      <p:cBhvr>
                                        <p:cTn id="184" dur="1" fill="hold">
                                          <p:stCondLst>
                                            <p:cond delay="999"/>
                                          </p:stCondLst>
                                        </p:cTn>
                                        <p:tgtEl>
                                          <p:spTgt spid="130"/>
                                        </p:tgtEl>
                                        <p:attrNameLst>
                                          <p:attrName>style.visibility</p:attrName>
                                        </p:attrNameLst>
                                      </p:cBhvr>
                                      <p:to>
                                        <p:strVal val="hidden"/>
                                      </p:to>
                                    </p:set>
                                  </p:childTnLst>
                                </p:cTn>
                              </p:par>
                              <p:par>
                                <p:cTn id="185" presetID="10" presetClass="exit" presetSubtype="0" fill="hold" grpId="1" nodeType="withEffect">
                                  <p:stCondLst>
                                    <p:cond delay="0"/>
                                  </p:stCondLst>
                                  <p:childTnLst>
                                    <p:animEffect transition="out" filter="fade">
                                      <p:cBhvr>
                                        <p:cTn id="186" dur="1000"/>
                                        <p:tgtEl>
                                          <p:spTgt spid="129"/>
                                        </p:tgtEl>
                                      </p:cBhvr>
                                    </p:animEffect>
                                    <p:set>
                                      <p:cBhvr>
                                        <p:cTn id="187" dur="1" fill="hold">
                                          <p:stCondLst>
                                            <p:cond delay="999"/>
                                          </p:stCondLst>
                                        </p:cTn>
                                        <p:tgtEl>
                                          <p:spTgt spid="129"/>
                                        </p:tgtEl>
                                        <p:attrNameLst>
                                          <p:attrName>style.visibility</p:attrName>
                                        </p:attrNameLst>
                                      </p:cBhvr>
                                      <p:to>
                                        <p:strVal val="hidden"/>
                                      </p:to>
                                    </p:set>
                                  </p:childTnLst>
                                </p:cTn>
                              </p:par>
                            </p:childTnLst>
                          </p:cTn>
                        </p:par>
                        <p:par>
                          <p:cTn id="188" fill="hold">
                            <p:stCondLst>
                              <p:cond delay="1000"/>
                            </p:stCondLst>
                            <p:childTnLst>
                              <p:par>
                                <p:cTn id="189" presetID="53" presetClass="entr" presetSubtype="0" fill="hold" grpId="0" nodeType="afterEffect">
                                  <p:stCondLst>
                                    <p:cond delay="0"/>
                                  </p:stCondLst>
                                  <p:childTnLst>
                                    <p:set>
                                      <p:cBhvr>
                                        <p:cTn id="190" dur="1" fill="hold">
                                          <p:stCondLst>
                                            <p:cond delay="0"/>
                                          </p:stCondLst>
                                        </p:cTn>
                                        <p:tgtEl>
                                          <p:spTgt spid="82"/>
                                        </p:tgtEl>
                                        <p:attrNameLst>
                                          <p:attrName>style.visibility</p:attrName>
                                        </p:attrNameLst>
                                      </p:cBhvr>
                                      <p:to>
                                        <p:strVal val="visible"/>
                                      </p:to>
                                    </p:set>
                                    <p:anim calcmode="lin" valueType="num">
                                      <p:cBhvr>
                                        <p:cTn id="191" dur="1000" fill="hold"/>
                                        <p:tgtEl>
                                          <p:spTgt spid="82"/>
                                        </p:tgtEl>
                                        <p:attrNameLst>
                                          <p:attrName>ppt_w</p:attrName>
                                        </p:attrNameLst>
                                      </p:cBhvr>
                                      <p:tavLst>
                                        <p:tav tm="0">
                                          <p:val>
                                            <p:fltVal val="0"/>
                                          </p:val>
                                        </p:tav>
                                        <p:tav tm="100000">
                                          <p:val>
                                            <p:strVal val="#ppt_w"/>
                                          </p:val>
                                        </p:tav>
                                      </p:tavLst>
                                    </p:anim>
                                    <p:anim calcmode="lin" valueType="num">
                                      <p:cBhvr>
                                        <p:cTn id="192" dur="1000" fill="hold"/>
                                        <p:tgtEl>
                                          <p:spTgt spid="82"/>
                                        </p:tgtEl>
                                        <p:attrNameLst>
                                          <p:attrName>ppt_h</p:attrName>
                                        </p:attrNameLst>
                                      </p:cBhvr>
                                      <p:tavLst>
                                        <p:tav tm="0">
                                          <p:val>
                                            <p:fltVal val="0"/>
                                          </p:val>
                                        </p:tav>
                                        <p:tav tm="100000">
                                          <p:val>
                                            <p:strVal val="#ppt_h"/>
                                          </p:val>
                                        </p:tav>
                                      </p:tavLst>
                                    </p:anim>
                                    <p:animEffect transition="in" filter="fade">
                                      <p:cBhvr>
                                        <p:cTn id="193" dur="1000"/>
                                        <p:tgtEl>
                                          <p:spTgt spid="82"/>
                                        </p:tgtEl>
                                      </p:cBhvr>
                                    </p:animEffect>
                                  </p:childTnLst>
                                </p:cTn>
                              </p:par>
                              <p:par>
                                <p:cTn id="194" presetID="10" presetClass="exit" presetSubtype="0" fill="hold" grpId="0" nodeType="withEffect">
                                  <p:stCondLst>
                                    <p:cond delay="0"/>
                                  </p:stCondLst>
                                  <p:childTnLst>
                                    <p:animEffect transition="out" filter="fade">
                                      <p:cBhvr>
                                        <p:cTn id="195" dur="2000"/>
                                        <p:tgtEl>
                                          <p:spTgt spid="133"/>
                                        </p:tgtEl>
                                      </p:cBhvr>
                                    </p:animEffect>
                                    <p:set>
                                      <p:cBhvr>
                                        <p:cTn id="196" dur="1" fill="hold">
                                          <p:stCondLst>
                                            <p:cond delay="1999"/>
                                          </p:stCondLst>
                                        </p:cTn>
                                        <p:tgtEl>
                                          <p:spTgt spid="133"/>
                                        </p:tgtEl>
                                        <p:attrNameLst>
                                          <p:attrName>style.visibility</p:attrName>
                                        </p:attrNameLst>
                                      </p:cBhvr>
                                      <p:to>
                                        <p:strVal val="hidden"/>
                                      </p:to>
                                    </p:set>
                                  </p:childTnLst>
                                </p:cTn>
                              </p:par>
                              <p:par>
                                <p:cTn id="197" presetID="10" presetClass="exit" presetSubtype="0" fill="hold" grpId="0" nodeType="withEffect">
                                  <p:stCondLst>
                                    <p:cond delay="0"/>
                                  </p:stCondLst>
                                  <p:childTnLst>
                                    <p:animEffect transition="out" filter="fade">
                                      <p:cBhvr>
                                        <p:cTn id="198" dur="2000"/>
                                        <p:tgtEl>
                                          <p:spTgt spid="114"/>
                                        </p:tgtEl>
                                      </p:cBhvr>
                                    </p:animEffect>
                                    <p:set>
                                      <p:cBhvr>
                                        <p:cTn id="199" dur="1" fill="hold">
                                          <p:stCondLst>
                                            <p:cond delay="1999"/>
                                          </p:stCondLst>
                                        </p:cTn>
                                        <p:tgtEl>
                                          <p:spTgt spid="1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96" grpId="0" animBg="1"/>
      <p:bldP spid="115" grpId="0" animBg="1"/>
      <p:bldP spid="116" grpId="0" animBg="1"/>
      <p:bldP spid="108" grpId="0" animBg="1"/>
      <p:bldP spid="62" grpId="0" animBg="1"/>
      <p:bldP spid="24" grpId="0" animBg="1"/>
      <p:bldP spid="25" grpId="0" animBg="1"/>
      <p:bldP spid="42" grpId="0" animBg="1"/>
      <p:bldP spid="50" grpId="0" animBg="1"/>
      <p:bldP spid="58" grpId="0" animBg="1"/>
      <p:bldP spid="65" grpId="0" animBg="1"/>
      <p:bldP spid="54" grpId="0" animBg="1"/>
      <p:bldP spid="55" grpId="0" animBg="1"/>
      <p:bldP spid="61" grpId="0" animBg="1"/>
      <p:bldP spid="77" grpId="0" animBg="1"/>
      <p:bldP spid="79" grpId="0" animBg="1"/>
      <p:bldP spid="81" grpId="0" animBg="1"/>
      <p:bldP spid="83" grpId="0" animBg="1"/>
      <p:bldP spid="84" grpId="0" animBg="1"/>
      <p:bldP spid="46" grpId="0" animBg="1"/>
      <p:bldP spid="40" grpId="0" animBg="1"/>
      <p:bldP spid="98" grpId="0" animBg="1"/>
      <p:bldP spid="97" grpId="0" animBg="1"/>
      <p:bldP spid="99" grpId="0" animBg="1"/>
      <p:bldP spid="85" grpId="0" animBg="1"/>
      <p:bldP spid="103" grpId="0" animBg="1"/>
      <p:bldP spid="123" grpId="0" animBg="1"/>
      <p:bldP spid="124" grpId="0" animBg="1"/>
      <p:bldP spid="125" grpId="0" animBg="1"/>
      <p:bldP spid="129" grpId="0" animBg="1"/>
      <p:bldP spid="129" grpId="1" animBg="1"/>
      <p:bldP spid="130" grpId="0" animBg="1"/>
      <p:bldP spid="130" grpId="1" animBg="1"/>
      <p:bldP spid="63" grpId="0" animBg="1"/>
      <p:bldP spid="27" grpId="0" animBg="1"/>
      <p:bldP spid="114" grpId="0" animBg="1"/>
      <p:bldP spid="82" grpId="0" animBg="1"/>
    </p:bld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0" y="0"/>
          <a:ext cx="9144000" cy="12849709"/>
        </p:xfrm>
        <a:graphic>
          <a:graphicData uri="http://schemas.openxmlformats.org/drawingml/2006/table">
            <a:tbl>
              <a:tblPr/>
              <a:tblGrid>
                <a:gridCol w="3673929">
                  <a:extLst>
                    <a:ext uri="{9D8B030D-6E8A-4147-A177-3AD203B41FA5}">
                      <a16:colId xmlns:a16="http://schemas.microsoft.com/office/drawing/2014/main" xmlns="" val="20000"/>
                    </a:ext>
                  </a:extLst>
                </a:gridCol>
                <a:gridCol w="1916033">
                  <a:extLst>
                    <a:ext uri="{9D8B030D-6E8A-4147-A177-3AD203B41FA5}">
                      <a16:colId xmlns:a16="http://schemas.microsoft.com/office/drawing/2014/main" xmlns="" val="20001"/>
                    </a:ext>
                  </a:extLst>
                </a:gridCol>
                <a:gridCol w="3554038">
                  <a:extLst>
                    <a:ext uri="{9D8B030D-6E8A-4147-A177-3AD203B41FA5}">
                      <a16:colId xmlns:a16="http://schemas.microsoft.com/office/drawing/2014/main" xmlns="" val="20002"/>
                    </a:ext>
                  </a:extLst>
                </a:gridCol>
              </a:tblGrid>
              <a:tr h="374119">
                <a:tc>
                  <a:txBody>
                    <a:bodyPr/>
                    <a:lstStyle/>
                    <a:p>
                      <a:pPr marL="0" marR="0" indent="0" algn="r" defTabSz="914400" rtl="0" eaLnBrk="1" fontAlgn="b" latinLnBrk="0" hangingPunct="1">
                        <a:lnSpc>
                          <a:spcPct val="100000"/>
                        </a:lnSpc>
                        <a:spcBef>
                          <a:spcPts val="0"/>
                        </a:spcBef>
                        <a:spcAft>
                          <a:spcPts val="0"/>
                        </a:spcAft>
                        <a:buClrTx/>
                        <a:buSzTx/>
                        <a:buFontTx/>
                        <a:buNone/>
                        <a:tabLst/>
                        <a:defRPr/>
                      </a:pPr>
                      <a:r>
                        <a:rPr lang="en-US" sz="2000" b="1" i="0" u="none" strike="noStrike" baseline="0" dirty="0">
                          <a:solidFill>
                            <a:srgbClr val="000000"/>
                          </a:solidFill>
                          <a:latin typeface="+mn-lt"/>
                        </a:rPr>
                        <a:t>    </a:t>
                      </a:r>
                      <a:r>
                        <a:rPr lang="en-US" sz="2000" b="1" i="0" u="none" strike="noStrike" dirty="0">
                          <a:solidFill>
                            <a:srgbClr val="000000"/>
                          </a:solidFill>
                          <a:latin typeface="+mn-lt"/>
                        </a:rPr>
                        <a:t>TRADING POSTS &amp; FORTS </a:t>
                      </a:r>
                    </a:p>
                  </a:txBody>
                  <a:tcPr marL="1831" marR="1831" marT="1831" marB="0" anchor="b">
                    <a:lnL>
                      <a:noFill/>
                    </a:lnL>
                    <a:lnR>
                      <a:noFill/>
                    </a:lnR>
                    <a:lnT>
                      <a:noFill/>
                    </a:lnT>
                    <a:lnB>
                      <a:noFill/>
                    </a:lnB>
                  </a:tcPr>
                </a:tc>
                <a:tc>
                  <a:txBody>
                    <a:bodyPr/>
                    <a:lstStyle/>
                    <a:p>
                      <a:pPr algn="l" fontAlgn="b"/>
                      <a:r>
                        <a:rPr lang="en-US" sz="2000" b="1" i="0" u="none" strike="noStrike" dirty="0">
                          <a:solidFill>
                            <a:srgbClr val="000000"/>
                          </a:solidFill>
                          <a:latin typeface="Calibri"/>
                        </a:rPr>
                        <a:t>  1806-1869</a:t>
                      </a:r>
                    </a:p>
                  </a:txBody>
                  <a:tcPr marL="1831" marR="1831" marT="1831" marB="0" anchor="b">
                    <a:lnL>
                      <a:noFill/>
                    </a:lnL>
                    <a:lnR>
                      <a:noFill/>
                    </a:lnR>
                    <a:lnT>
                      <a:noFill/>
                    </a:lnT>
                    <a:lnB>
                      <a:noFill/>
                    </a:lnB>
                  </a:tcPr>
                </a:tc>
                <a:tc>
                  <a:txBody>
                    <a:bodyPr/>
                    <a:lstStyle/>
                    <a:p>
                      <a:pPr algn="l" fontAlgn="b"/>
                      <a:endParaRPr lang="en-US" sz="2000" b="0" i="0" u="none" strike="noStrike" dirty="0">
                        <a:solidFill>
                          <a:srgbClr val="000000"/>
                        </a:solidFill>
                        <a:latin typeface="Calibri"/>
                      </a:endParaRPr>
                    </a:p>
                  </a:txBody>
                  <a:tcPr marL="1831" marR="1831" marT="1831" marB="0" anchor="b">
                    <a:lnL>
                      <a:noFill/>
                    </a:lnL>
                    <a:lnR>
                      <a:noFill/>
                    </a:lnR>
                    <a:lnT>
                      <a:noFill/>
                    </a:lnT>
                    <a:lnB>
                      <a:noFill/>
                    </a:lnB>
                  </a:tcPr>
                </a:tc>
                <a:extLst>
                  <a:ext uri="{0D108BD9-81ED-4DB2-BD59-A6C34878D82A}">
                    <a16:rowId xmlns:a16="http://schemas.microsoft.com/office/drawing/2014/main" xmlns="" val="10000"/>
                  </a:ext>
                </a:extLst>
              </a:tr>
              <a:tr h="187991">
                <a:tc>
                  <a:txBody>
                    <a:bodyPr/>
                    <a:lstStyle/>
                    <a:p>
                      <a:pPr algn="l" fontAlgn="b"/>
                      <a:endParaRPr lang="en-US" sz="1200" b="0" i="0" u="none" strike="noStrike">
                        <a:solidFill>
                          <a:srgbClr val="000000"/>
                        </a:solidFill>
                        <a:latin typeface="Calibri"/>
                      </a:endParaRPr>
                    </a:p>
                  </a:txBody>
                  <a:tcPr marL="1831" marR="1831" marT="1831" marB="0" anchor="b">
                    <a:lnL>
                      <a:noFill/>
                    </a:lnL>
                    <a:lnR>
                      <a:noFill/>
                    </a:lnR>
                    <a:lnT>
                      <a:noFill/>
                    </a:lnT>
                    <a:lnB>
                      <a:noFill/>
                    </a:lnB>
                  </a:tcPr>
                </a:tc>
                <a:tc>
                  <a:txBody>
                    <a:bodyPr/>
                    <a:lstStyle/>
                    <a:p>
                      <a:pPr algn="l" fontAlgn="b"/>
                      <a:endParaRPr lang="en-US" sz="1200" b="0" i="0" u="none" strike="noStrike">
                        <a:solidFill>
                          <a:srgbClr val="000000"/>
                        </a:solidFill>
                        <a:latin typeface="Calibri"/>
                      </a:endParaRPr>
                    </a:p>
                  </a:txBody>
                  <a:tcPr marL="1831" marR="1831" marT="1831" marB="0" anchor="b">
                    <a:lnL>
                      <a:noFill/>
                    </a:lnL>
                    <a:lnR>
                      <a:noFill/>
                    </a:lnR>
                    <a:lnT>
                      <a:noFill/>
                    </a:lnT>
                    <a:lnB>
                      <a:noFill/>
                    </a:lnB>
                  </a:tcPr>
                </a:tc>
                <a:tc>
                  <a:txBody>
                    <a:bodyPr/>
                    <a:lstStyle/>
                    <a:p>
                      <a:pPr algn="l" fontAlgn="b"/>
                      <a:endParaRPr lang="en-US" sz="1200" b="0" i="0" u="none" strike="noStrike" dirty="0">
                        <a:solidFill>
                          <a:srgbClr val="000000"/>
                        </a:solidFill>
                        <a:latin typeface="Calibri"/>
                      </a:endParaRPr>
                    </a:p>
                  </a:txBody>
                  <a:tcPr marL="1831" marR="1831" marT="1831" marB="0" anchor="b">
                    <a:lnL>
                      <a:noFill/>
                    </a:lnL>
                    <a:lnR>
                      <a:noFill/>
                    </a:lnR>
                    <a:lnT>
                      <a:noFill/>
                    </a:lnT>
                    <a:lnB>
                      <a:noFill/>
                    </a:lnB>
                  </a:tcPr>
                </a:tc>
                <a:extLst>
                  <a:ext uri="{0D108BD9-81ED-4DB2-BD59-A6C34878D82A}">
                    <a16:rowId xmlns:a16="http://schemas.microsoft.com/office/drawing/2014/main" xmlns="" val="10001"/>
                  </a:ext>
                </a:extLst>
              </a:tr>
              <a:tr h="187991">
                <a:tc>
                  <a:txBody>
                    <a:bodyPr/>
                    <a:lstStyle/>
                    <a:p>
                      <a:pPr algn="ctr" fontAlgn="ctr"/>
                      <a:r>
                        <a:rPr lang="en-US" sz="1600" b="1" i="0" u="none" strike="noStrike">
                          <a:solidFill>
                            <a:srgbClr val="000000"/>
                          </a:solidFill>
                          <a:latin typeface="Calibri"/>
                        </a:rPr>
                        <a:t>COMPANY</a:t>
                      </a:r>
                    </a:p>
                  </a:txBody>
                  <a:tcPr marL="1831" marR="1831" marT="1831" marB="0" anchor="ctr">
                    <a:lnL>
                      <a:noFill/>
                    </a:lnL>
                    <a:lnR>
                      <a:noFill/>
                    </a:lnR>
                    <a:lnT>
                      <a:noFill/>
                    </a:lnT>
                    <a:lnB w="19050" cap="flat" cmpd="sng" algn="ctr">
                      <a:solidFill>
                        <a:srgbClr val="000000"/>
                      </a:solidFill>
                      <a:prstDash val="solid"/>
                      <a:round/>
                      <a:headEnd type="none" w="med" len="med"/>
                      <a:tailEnd type="none" w="med" len="med"/>
                    </a:lnB>
                  </a:tcPr>
                </a:tc>
                <a:tc gridSpan="2">
                  <a:txBody>
                    <a:bodyPr/>
                    <a:lstStyle/>
                    <a:p>
                      <a:pPr algn="l" fontAlgn="ctr"/>
                      <a:r>
                        <a:rPr lang="en-US" sz="1600" b="1" i="0" u="none" strike="noStrike" dirty="0">
                          <a:solidFill>
                            <a:srgbClr val="000000"/>
                          </a:solidFill>
                          <a:latin typeface="Calibri"/>
                        </a:rPr>
                        <a:t>DATES           NAME              LOCATION</a:t>
                      </a:r>
                    </a:p>
                  </a:txBody>
                  <a:tcPr marL="1831" marR="1831" marT="1831" marB="0" anchor="ctr">
                    <a:lnL>
                      <a:noFill/>
                    </a:lnL>
                    <a:lnR>
                      <a:noFill/>
                    </a:lnR>
                    <a:lnT>
                      <a:noFill/>
                    </a:lnT>
                    <a:lnB w="1905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xmlns="" val="10002"/>
                  </a:ext>
                </a:extLst>
              </a:tr>
              <a:tr h="187991">
                <a:tc>
                  <a:txBody>
                    <a:bodyPr/>
                    <a:lstStyle/>
                    <a:p>
                      <a:pPr algn="l" fontAlgn="b"/>
                      <a:r>
                        <a:rPr lang="en-US" sz="1200" b="0" i="0" u="none" strike="noStrike">
                          <a:solidFill>
                            <a:srgbClr val="000000"/>
                          </a:solidFill>
                          <a:latin typeface="Calibri"/>
                        </a:rPr>
                        <a:t>Missouri Fur Co - Manuel Lisa </a:t>
                      </a:r>
                    </a:p>
                  </a:txBody>
                  <a:tcPr marL="1831" marR="1831" marT="1831" marB="0" anchor="b">
                    <a:lnL>
                      <a:noFill/>
                    </a:lnL>
                    <a:lnR>
                      <a:noFill/>
                    </a:lnR>
                    <a:lnT w="19050" cap="flat" cmpd="sng" algn="ctr">
                      <a:solidFill>
                        <a:srgbClr val="000000"/>
                      </a:solidFill>
                      <a:prstDash val="solid"/>
                      <a:round/>
                      <a:headEnd type="none" w="med" len="med"/>
                      <a:tailEnd type="none" w="med" len="med"/>
                    </a:lnT>
                    <a:lnB>
                      <a:noFill/>
                    </a:lnB>
                    <a:solidFill>
                      <a:srgbClr val="75923C"/>
                    </a:solidFill>
                  </a:tcPr>
                </a:tc>
                <a:tc gridSpan="2">
                  <a:txBody>
                    <a:bodyPr/>
                    <a:lstStyle/>
                    <a:p>
                      <a:pPr algn="l" rtl="0" fontAlgn="ctr"/>
                      <a:r>
                        <a:rPr lang="en-US" sz="1200" b="0" i="0" u="none" strike="noStrike">
                          <a:solidFill>
                            <a:srgbClr val="000000"/>
                          </a:solidFill>
                          <a:latin typeface="Calibri"/>
                        </a:rPr>
                        <a:t>1807-1813: Fort Raymond (Lisa) - confluence of Big Horn R &amp; Yellowstone  R ND</a:t>
                      </a:r>
                    </a:p>
                  </a:txBody>
                  <a:tcPr marL="1831" marR="1831" marT="1831" marB="0" anchor="ctr">
                    <a:lnL>
                      <a:noFill/>
                    </a:lnL>
                    <a:lnR>
                      <a:noFill/>
                    </a:lnR>
                    <a:lnT w="19050" cap="flat" cmpd="sng" algn="ctr">
                      <a:solidFill>
                        <a:srgbClr val="000000"/>
                      </a:solidFill>
                      <a:prstDash val="solid"/>
                      <a:round/>
                      <a:headEnd type="none" w="med" len="med"/>
                      <a:tailEnd type="none" w="med" len="med"/>
                    </a:lnT>
                    <a:lnB>
                      <a:noFill/>
                    </a:lnB>
                    <a:solidFill>
                      <a:srgbClr val="75923C"/>
                    </a:solidFill>
                  </a:tcPr>
                </a:tc>
                <a:tc hMerge="1">
                  <a:txBody>
                    <a:bodyPr/>
                    <a:lstStyle/>
                    <a:p>
                      <a:endParaRPr lang="en-US"/>
                    </a:p>
                  </a:txBody>
                  <a:tcPr/>
                </a:tc>
                <a:extLst>
                  <a:ext uri="{0D108BD9-81ED-4DB2-BD59-A6C34878D82A}">
                    <a16:rowId xmlns:a16="http://schemas.microsoft.com/office/drawing/2014/main" xmlns="" val="10003"/>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fr-FR" sz="1200" b="0" i="0" u="none" strike="noStrike">
                          <a:solidFill>
                            <a:srgbClr val="FFFFFF"/>
                          </a:solidFill>
                          <a:latin typeface="Calibri"/>
                        </a:rPr>
                        <a:t>1808- 1822: Fort Osage – Sibley MO  </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04"/>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fr-FR" sz="1200" b="0" i="0" u="none" strike="noStrike">
                          <a:solidFill>
                            <a:srgbClr val="FFFFFF"/>
                          </a:solidFill>
                          <a:latin typeface="Calibri"/>
                        </a:rPr>
                        <a:t>1808-1813: Fort Madison – Madison IA</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05"/>
                  </a:ext>
                </a:extLst>
              </a:tr>
              <a:tr h="187991">
                <a:tc>
                  <a:txBody>
                    <a:bodyPr/>
                    <a:lstStyle/>
                    <a:p>
                      <a:pPr algn="l" fontAlgn="b"/>
                      <a:r>
                        <a:rPr lang="en-US" sz="1200" b="0" i="0" u="none" strike="noStrike">
                          <a:solidFill>
                            <a:srgbClr val="000000"/>
                          </a:solidFill>
                          <a:latin typeface="Calibri"/>
                        </a:rPr>
                        <a:t>Missouri Fur Co - Manuel Lisa </a:t>
                      </a:r>
                    </a:p>
                  </a:txBody>
                  <a:tcPr marL="1831" marR="1831" marT="1831" marB="0" anchor="b">
                    <a:lnL>
                      <a:noFill/>
                    </a:lnL>
                    <a:lnR>
                      <a:noFill/>
                    </a:lnR>
                    <a:lnT>
                      <a:noFill/>
                    </a:lnT>
                    <a:lnB>
                      <a:noFill/>
                    </a:lnB>
                    <a:solidFill>
                      <a:srgbClr val="75923C"/>
                    </a:solidFill>
                  </a:tcPr>
                </a:tc>
                <a:tc gridSpan="2">
                  <a:txBody>
                    <a:bodyPr/>
                    <a:lstStyle/>
                    <a:p>
                      <a:pPr algn="l" rtl="0" fontAlgn="ctr"/>
                      <a:r>
                        <a:rPr lang="en-US" sz="1200" b="0" i="0" u="none" strike="noStrike">
                          <a:solidFill>
                            <a:srgbClr val="000000"/>
                          </a:solidFill>
                          <a:latin typeface="Calibri"/>
                        </a:rPr>
                        <a:t>1809-1812: Fort Mandan  - Missouri R @ Knife R.  </a:t>
                      </a:r>
                    </a:p>
                  </a:txBody>
                  <a:tcPr marL="1831" marR="1831" marT="1831" marB="0" anchor="ctr">
                    <a:lnL>
                      <a:noFill/>
                    </a:lnL>
                    <a:lnR>
                      <a:noFill/>
                    </a:lnR>
                    <a:lnT>
                      <a:noFill/>
                    </a:lnT>
                    <a:lnB>
                      <a:noFill/>
                    </a:lnB>
                    <a:solidFill>
                      <a:srgbClr val="75923C"/>
                    </a:solidFill>
                  </a:tcPr>
                </a:tc>
                <a:tc hMerge="1">
                  <a:txBody>
                    <a:bodyPr/>
                    <a:lstStyle/>
                    <a:p>
                      <a:endParaRPr lang="en-US"/>
                    </a:p>
                  </a:txBody>
                  <a:tcPr/>
                </a:tc>
                <a:extLst>
                  <a:ext uri="{0D108BD9-81ED-4DB2-BD59-A6C34878D82A}">
                    <a16:rowId xmlns:a16="http://schemas.microsoft.com/office/drawing/2014/main" xmlns="" val="10006"/>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en-US" sz="1200" b="0" i="0" u="none" strike="noStrike">
                          <a:solidFill>
                            <a:srgbClr val="FFFFFF"/>
                          </a:solidFill>
                          <a:latin typeface="Calibri"/>
                        </a:rPr>
                        <a:t>1809-1826: Fort Belle Fontaine – St Louis – 1</a:t>
                      </a:r>
                      <a:r>
                        <a:rPr lang="en-US" sz="1200" b="0" i="0" u="none" strike="noStrike" baseline="30000">
                          <a:solidFill>
                            <a:srgbClr val="FFFFFF"/>
                          </a:solidFill>
                          <a:latin typeface="Calibri"/>
                        </a:rPr>
                        <a:t>st</a:t>
                      </a:r>
                      <a:r>
                        <a:rPr lang="en-US" sz="1200" b="0" i="0" u="none" strike="noStrike">
                          <a:solidFill>
                            <a:srgbClr val="FFFFFF"/>
                          </a:solidFill>
                          <a:latin typeface="Calibri"/>
                        </a:rPr>
                        <a:t> military in Louisiana  </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07"/>
                  </a:ext>
                </a:extLst>
              </a:tr>
              <a:tr h="187991">
                <a:tc>
                  <a:txBody>
                    <a:bodyPr/>
                    <a:lstStyle/>
                    <a:p>
                      <a:pPr algn="l" fontAlgn="b"/>
                      <a:r>
                        <a:rPr lang="en-US" sz="1200" b="0" i="0" u="none" strike="noStrike">
                          <a:solidFill>
                            <a:srgbClr val="000000"/>
                          </a:solidFill>
                          <a:latin typeface="Calibri"/>
                        </a:rPr>
                        <a:t>Missouri Fur Co - Manuel Lisa </a:t>
                      </a:r>
                    </a:p>
                  </a:txBody>
                  <a:tcPr marL="1831" marR="1831" marT="1831" marB="0" anchor="b">
                    <a:lnL>
                      <a:noFill/>
                    </a:lnL>
                    <a:lnR>
                      <a:noFill/>
                    </a:lnR>
                    <a:lnT>
                      <a:noFill/>
                    </a:lnT>
                    <a:lnB>
                      <a:noFill/>
                    </a:lnB>
                    <a:solidFill>
                      <a:srgbClr val="75923C"/>
                    </a:solidFill>
                  </a:tcPr>
                </a:tc>
                <a:tc gridSpan="2">
                  <a:txBody>
                    <a:bodyPr/>
                    <a:lstStyle/>
                    <a:p>
                      <a:pPr algn="l" rtl="0" fontAlgn="ctr"/>
                      <a:r>
                        <a:rPr lang="en-US" sz="1200" b="0" i="0" u="none" strike="noStrike">
                          <a:solidFill>
                            <a:srgbClr val="000000"/>
                          </a:solidFill>
                          <a:latin typeface="Calibri"/>
                        </a:rPr>
                        <a:t>1810-1810: 2</a:t>
                      </a:r>
                      <a:r>
                        <a:rPr lang="en-US" sz="1200" b="0" i="0" u="none" strike="noStrike" baseline="30000">
                          <a:solidFill>
                            <a:srgbClr val="000000"/>
                          </a:solidFill>
                          <a:latin typeface="Calibri"/>
                        </a:rPr>
                        <a:t>nd</a:t>
                      </a:r>
                      <a:r>
                        <a:rPr lang="en-US" sz="1200" b="0" i="0" u="none" strike="noStrike">
                          <a:solidFill>
                            <a:srgbClr val="000000"/>
                          </a:solidFill>
                          <a:latin typeface="Calibri"/>
                        </a:rPr>
                        <a:t> Fort Henry – west of Continental Divide @ Snake R</a:t>
                      </a:r>
                    </a:p>
                  </a:txBody>
                  <a:tcPr marL="1831" marR="1831" marT="1831" marB="0" anchor="ctr">
                    <a:lnL>
                      <a:noFill/>
                    </a:lnL>
                    <a:lnR>
                      <a:noFill/>
                    </a:lnR>
                    <a:lnT>
                      <a:noFill/>
                    </a:lnT>
                    <a:lnB>
                      <a:noFill/>
                    </a:lnB>
                    <a:solidFill>
                      <a:srgbClr val="75923C"/>
                    </a:solidFill>
                  </a:tcPr>
                </a:tc>
                <a:tc hMerge="1">
                  <a:txBody>
                    <a:bodyPr/>
                    <a:lstStyle/>
                    <a:p>
                      <a:endParaRPr lang="en-US"/>
                    </a:p>
                  </a:txBody>
                  <a:tcPr/>
                </a:tc>
                <a:extLst>
                  <a:ext uri="{0D108BD9-81ED-4DB2-BD59-A6C34878D82A}">
                    <a16:rowId xmlns:a16="http://schemas.microsoft.com/office/drawing/2014/main" xmlns="" val="10008"/>
                  </a:ext>
                </a:extLst>
              </a:tr>
              <a:tr h="187991">
                <a:tc>
                  <a:txBody>
                    <a:bodyPr/>
                    <a:lstStyle/>
                    <a:p>
                      <a:pPr algn="l" fontAlgn="b"/>
                      <a:r>
                        <a:rPr lang="en-US" sz="1200" b="0" i="0" u="none" strike="noStrike">
                          <a:solidFill>
                            <a:srgbClr val="000000"/>
                          </a:solidFill>
                          <a:latin typeface="Calibri"/>
                        </a:rPr>
                        <a:t>Missouri Fur Co - Manuel Lisa </a:t>
                      </a:r>
                    </a:p>
                  </a:txBody>
                  <a:tcPr marL="1831" marR="1831" marT="1831" marB="0" anchor="b">
                    <a:lnL>
                      <a:noFill/>
                    </a:lnL>
                    <a:lnR>
                      <a:noFill/>
                    </a:lnR>
                    <a:lnT>
                      <a:noFill/>
                    </a:lnT>
                    <a:lnB>
                      <a:noFill/>
                    </a:lnB>
                    <a:solidFill>
                      <a:srgbClr val="75923C"/>
                    </a:solidFill>
                  </a:tcPr>
                </a:tc>
                <a:tc gridSpan="2">
                  <a:txBody>
                    <a:bodyPr/>
                    <a:lstStyle/>
                    <a:p>
                      <a:pPr algn="l" rtl="0" fontAlgn="ctr"/>
                      <a:r>
                        <a:rPr lang="en-US" sz="1200" b="0" i="0" u="none" strike="noStrike">
                          <a:solidFill>
                            <a:srgbClr val="000000"/>
                          </a:solidFill>
                          <a:latin typeface="Calibri"/>
                        </a:rPr>
                        <a:t>1810-1810: Fort Henry – headwaters of Missouri at 3 forks</a:t>
                      </a:r>
                    </a:p>
                  </a:txBody>
                  <a:tcPr marL="1831" marR="1831" marT="1831" marB="0" anchor="ctr">
                    <a:lnL>
                      <a:noFill/>
                    </a:lnL>
                    <a:lnR>
                      <a:noFill/>
                    </a:lnR>
                    <a:lnT>
                      <a:noFill/>
                    </a:lnT>
                    <a:lnB>
                      <a:noFill/>
                    </a:lnB>
                    <a:solidFill>
                      <a:srgbClr val="75923C"/>
                    </a:solidFill>
                  </a:tcPr>
                </a:tc>
                <a:tc hMerge="1">
                  <a:txBody>
                    <a:bodyPr/>
                    <a:lstStyle/>
                    <a:p>
                      <a:endParaRPr lang="en-US"/>
                    </a:p>
                  </a:txBody>
                  <a:tcPr/>
                </a:tc>
                <a:extLst>
                  <a:ext uri="{0D108BD9-81ED-4DB2-BD59-A6C34878D82A}">
                    <a16:rowId xmlns:a16="http://schemas.microsoft.com/office/drawing/2014/main" xmlns="" val="10009"/>
                  </a:ext>
                </a:extLst>
              </a:tr>
              <a:tr h="187991">
                <a:tc>
                  <a:txBody>
                    <a:bodyPr/>
                    <a:lstStyle/>
                    <a:p>
                      <a:pPr algn="l" fontAlgn="b"/>
                      <a:r>
                        <a:rPr lang="en-US" sz="1200" b="0" i="0" u="none" strike="noStrike">
                          <a:solidFill>
                            <a:srgbClr val="000000"/>
                          </a:solidFill>
                          <a:latin typeface="Calibri"/>
                        </a:rPr>
                        <a:t>North West Company</a:t>
                      </a:r>
                    </a:p>
                  </a:txBody>
                  <a:tcPr marL="1831" marR="1831" marT="1831" marB="0" anchor="b">
                    <a:lnL>
                      <a:noFill/>
                    </a:lnL>
                    <a:lnR>
                      <a:noFill/>
                    </a:lnR>
                    <a:lnT>
                      <a:noFill/>
                    </a:lnT>
                    <a:lnB>
                      <a:noFill/>
                    </a:lnB>
                    <a:solidFill>
                      <a:srgbClr val="C5D9F1"/>
                    </a:solidFill>
                  </a:tcPr>
                </a:tc>
                <a:tc gridSpan="2">
                  <a:txBody>
                    <a:bodyPr/>
                    <a:lstStyle/>
                    <a:p>
                      <a:pPr algn="l" fontAlgn="b"/>
                      <a:r>
                        <a:rPr lang="en-US" sz="1200" b="0" i="0" u="none" strike="noStrike">
                          <a:solidFill>
                            <a:srgbClr val="000000"/>
                          </a:solidFill>
                          <a:latin typeface="Calibri"/>
                        </a:rPr>
                        <a:t>1810-1825: Spokane House  – Spokane/Little Spokane Rivers</a:t>
                      </a:r>
                    </a:p>
                  </a:txBody>
                  <a:tcPr marL="1831" marR="1831" marT="1831" marB="0" anchor="b">
                    <a:lnL>
                      <a:noFill/>
                    </a:lnL>
                    <a:lnR>
                      <a:noFill/>
                    </a:lnR>
                    <a:lnT>
                      <a:noFill/>
                    </a:lnT>
                    <a:lnB>
                      <a:noFill/>
                    </a:lnB>
                    <a:solidFill>
                      <a:srgbClr val="C5D9F1"/>
                    </a:solidFill>
                  </a:tcPr>
                </a:tc>
                <a:tc hMerge="1">
                  <a:txBody>
                    <a:bodyPr/>
                    <a:lstStyle/>
                    <a:p>
                      <a:endParaRPr lang="en-US"/>
                    </a:p>
                  </a:txBody>
                  <a:tcPr/>
                </a:tc>
                <a:extLst>
                  <a:ext uri="{0D108BD9-81ED-4DB2-BD59-A6C34878D82A}">
                    <a16:rowId xmlns:a16="http://schemas.microsoft.com/office/drawing/2014/main" xmlns="" val="10010"/>
                  </a:ext>
                </a:extLst>
              </a:tr>
              <a:tr h="187991">
                <a:tc>
                  <a:txBody>
                    <a:bodyPr/>
                    <a:lstStyle/>
                    <a:p>
                      <a:pPr algn="l" fontAlgn="b"/>
                      <a:r>
                        <a:rPr lang="en-US" sz="1200" b="0" i="0" u="none" strike="noStrike">
                          <a:solidFill>
                            <a:srgbClr val="000000"/>
                          </a:solidFill>
                          <a:latin typeface="Calibri"/>
                        </a:rPr>
                        <a:t>Pacific Fur Co - John Jacob Astor</a:t>
                      </a:r>
                    </a:p>
                  </a:txBody>
                  <a:tcPr marL="1831" marR="1831" marT="1831" marB="0" anchor="b">
                    <a:lnL>
                      <a:noFill/>
                    </a:lnL>
                    <a:lnR>
                      <a:noFill/>
                    </a:lnR>
                    <a:lnT>
                      <a:noFill/>
                    </a:lnT>
                    <a:lnB>
                      <a:noFill/>
                    </a:lnB>
                    <a:solidFill>
                      <a:srgbClr val="538ED5"/>
                    </a:solidFill>
                  </a:tcPr>
                </a:tc>
                <a:tc gridSpan="2">
                  <a:txBody>
                    <a:bodyPr/>
                    <a:lstStyle/>
                    <a:p>
                      <a:pPr algn="l" fontAlgn="b"/>
                      <a:r>
                        <a:rPr lang="en-US" sz="1200" b="0" i="0" u="none" strike="noStrike">
                          <a:solidFill>
                            <a:srgbClr val="000000"/>
                          </a:solidFill>
                          <a:latin typeface="Calibri"/>
                        </a:rPr>
                        <a:t>1811: John Jacob Astor’s sea/land expedition </a:t>
                      </a:r>
                    </a:p>
                  </a:txBody>
                  <a:tcPr marL="1831" marR="1831" marT="1831" marB="0" anchor="b">
                    <a:lnL>
                      <a:noFill/>
                    </a:lnL>
                    <a:lnR>
                      <a:noFill/>
                    </a:lnR>
                    <a:lnT>
                      <a:noFill/>
                    </a:lnT>
                    <a:lnB>
                      <a:noFill/>
                    </a:lnB>
                    <a:solidFill>
                      <a:srgbClr val="538ED5"/>
                    </a:solidFill>
                  </a:tcPr>
                </a:tc>
                <a:tc hMerge="1">
                  <a:txBody>
                    <a:bodyPr/>
                    <a:lstStyle/>
                    <a:p>
                      <a:endParaRPr lang="en-US"/>
                    </a:p>
                  </a:txBody>
                  <a:tcPr/>
                </a:tc>
                <a:extLst>
                  <a:ext uri="{0D108BD9-81ED-4DB2-BD59-A6C34878D82A}">
                    <a16:rowId xmlns:a16="http://schemas.microsoft.com/office/drawing/2014/main" xmlns="" val="10011"/>
                  </a:ext>
                </a:extLst>
              </a:tr>
              <a:tr h="374119">
                <a:tc>
                  <a:txBody>
                    <a:bodyPr/>
                    <a:lstStyle/>
                    <a:p>
                      <a:pPr algn="l" fontAlgn="b"/>
                      <a:r>
                        <a:rPr lang="en-US" sz="1200" b="0" i="0" u="none" strike="noStrike">
                          <a:solidFill>
                            <a:srgbClr val="000000"/>
                          </a:solidFill>
                          <a:latin typeface="Calibri"/>
                        </a:rPr>
                        <a:t>Pacific Fur Co - John Jacob Astor</a:t>
                      </a:r>
                    </a:p>
                  </a:txBody>
                  <a:tcPr marL="1831" marR="1831" marT="1831" marB="0" anchor="b">
                    <a:lnL>
                      <a:noFill/>
                    </a:lnL>
                    <a:lnR>
                      <a:noFill/>
                    </a:lnR>
                    <a:lnT>
                      <a:noFill/>
                    </a:lnT>
                    <a:lnB>
                      <a:noFill/>
                    </a:lnB>
                    <a:solidFill>
                      <a:srgbClr val="538ED5"/>
                    </a:solidFill>
                  </a:tcPr>
                </a:tc>
                <a:tc gridSpan="2">
                  <a:txBody>
                    <a:bodyPr/>
                    <a:lstStyle/>
                    <a:p>
                      <a:pPr algn="l" fontAlgn="b"/>
                      <a:r>
                        <a:rPr lang="en-US" sz="1200" b="0" i="0" u="none" strike="noStrike">
                          <a:solidFill>
                            <a:srgbClr val="000000"/>
                          </a:solidFill>
                          <a:latin typeface="Calibri"/>
                        </a:rPr>
                        <a:t>1811-1813: Fort Astoria -- mouth of Columbia R - 1813-1825 renamed George w/HBC</a:t>
                      </a:r>
                    </a:p>
                  </a:txBody>
                  <a:tcPr marL="1831" marR="1831" marT="1831" marB="0" anchor="b">
                    <a:lnL>
                      <a:noFill/>
                    </a:lnL>
                    <a:lnR>
                      <a:noFill/>
                    </a:lnR>
                    <a:lnT>
                      <a:noFill/>
                    </a:lnT>
                    <a:lnB>
                      <a:noFill/>
                    </a:lnB>
                    <a:solidFill>
                      <a:srgbClr val="538ED5"/>
                    </a:solidFill>
                  </a:tcPr>
                </a:tc>
                <a:tc hMerge="1">
                  <a:txBody>
                    <a:bodyPr/>
                    <a:lstStyle/>
                    <a:p>
                      <a:endParaRPr lang="en-US"/>
                    </a:p>
                  </a:txBody>
                  <a:tcPr/>
                </a:tc>
                <a:extLst>
                  <a:ext uri="{0D108BD9-81ED-4DB2-BD59-A6C34878D82A}">
                    <a16:rowId xmlns:a16="http://schemas.microsoft.com/office/drawing/2014/main" xmlns="" val="10012"/>
                  </a:ext>
                </a:extLst>
              </a:tr>
              <a:tr h="187991">
                <a:tc>
                  <a:txBody>
                    <a:bodyPr/>
                    <a:lstStyle/>
                    <a:p>
                      <a:pPr algn="l" fontAlgn="b"/>
                      <a:r>
                        <a:rPr lang="en-US" sz="1200" b="0" i="0" u="none" strike="noStrike">
                          <a:solidFill>
                            <a:srgbClr val="000000"/>
                          </a:solidFill>
                          <a:latin typeface="Calibri"/>
                        </a:rPr>
                        <a:t>Pacific Fur Co - John Jacob Astor</a:t>
                      </a:r>
                    </a:p>
                  </a:txBody>
                  <a:tcPr marL="1831" marR="1831" marT="1831" marB="0" anchor="b">
                    <a:lnL>
                      <a:noFill/>
                    </a:lnL>
                    <a:lnR>
                      <a:noFill/>
                    </a:lnR>
                    <a:lnT>
                      <a:noFill/>
                    </a:lnT>
                    <a:lnB>
                      <a:noFill/>
                    </a:lnB>
                    <a:solidFill>
                      <a:srgbClr val="538ED5"/>
                    </a:solidFill>
                  </a:tcPr>
                </a:tc>
                <a:tc gridSpan="2">
                  <a:txBody>
                    <a:bodyPr/>
                    <a:lstStyle/>
                    <a:p>
                      <a:pPr algn="l" fontAlgn="b"/>
                      <a:r>
                        <a:rPr lang="en-US" sz="1200" b="0" i="0" u="none" strike="noStrike">
                          <a:solidFill>
                            <a:srgbClr val="000000"/>
                          </a:solidFill>
                          <a:latin typeface="Calibri"/>
                        </a:rPr>
                        <a:t>1811-1813: Fort Okanogan - Okanagon &amp; Columbia Rivers - till 1860 w/HBC</a:t>
                      </a:r>
                    </a:p>
                  </a:txBody>
                  <a:tcPr marL="1831" marR="1831" marT="1831" marB="0" anchor="b">
                    <a:lnL>
                      <a:noFill/>
                    </a:lnL>
                    <a:lnR>
                      <a:noFill/>
                    </a:lnR>
                    <a:lnT>
                      <a:noFill/>
                    </a:lnT>
                    <a:lnB>
                      <a:noFill/>
                    </a:lnB>
                    <a:solidFill>
                      <a:srgbClr val="538ED5"/>
                    </a:solidFill>
                  </a:tcPr>
                </a:tc>
                <a:tc hMerge="1">
                  <a:txBody>
                    <a:bodyPr/>
                    <a:lstStyle/>
                    <a:p>
                      <a:endParaRPr lang="en-US"/>
                    </a:p>
                  </a:txBody>
                  <a:tcPr/>
                </a:tc>
                <a:extLst>
                  <a:ext uri="{0D108BD9-81ED-4DB2-BD59-A6C34878D82A}">
                    <a16:rowId xmlns:a16="http://schemas.microsoft.com/office/drawing/2014/main" xmlns="" val="10013"/>
                  </a:ext>
                </a:extLst>
              </a:tr>
              <a:tr h="187991">
                <a:tc>
                  <a:txBody>
                    <a:bodyPr/>
                    <a:lstStyle/>
                    <a:p>
                      <a:pPr algn="l" fontAlgn="b"/>
                      <a:r>
                        <a:rPr lang="en-US" sz="1200" b="0" i="0" u="none" strike="noStrike">
                          <a:solidFill>
                            <a:srgbClr val="000000"/>
                          </a:solidFill>
                          <a:latin typeface="Calibri"/>
                        </a:rPr>
                        <a:t>Pacific Fur Co - John Jacob Astor</a:t>
                      </a:r>
                    </a:p>
                  </a:txBody>
                  <a:tcPr marL="1831" marR="1831" marT="1831" marB="0" anchor="b">
                    <a:lnL>
                      <a:noFill/>
                    </a:lnL>
                    <a:lnR>
                      <a:noFill/>
                    </a:lnR>
                    <a:lnT>
                      <a:noFill/>
                    </a:lnT>
                    <a:lnB>
                      <a:noFill/>
                    </a:lnB>
                    <a:solidFill>
                      <a:srgbClr val="538ED5"/>
                    </a:solidFill>
                  </a:tcPr>
                </a:tc>
                <a:tc gridSpan="2">
                  <a:txBody>
                    <a:bodyPr/>
                    <a:lstStyle/>
                    <a:p>
                      <a:pPr algn="l" fontAlgn="b"/>
                      <a:r>
                        <a:rPr lang="en-US" sz="1200" b="0" i="0" u="none" strike="noStrike">
                          <a:solidFill>
                            <a:srgbClr val="000000"/>
                          </a:solidFill>
                          <a:latin typeface="Calibri"/>
                        </a:rPr>
                        <a:t>1812: Robert Stuart discovers land route via South Pass</a:t>
                      </a:r>
                    </a:p>
                  </a:txBody>
                  <a:tcPr marL="1831" marR="1831" marT="1831" marB="0" anchor="b">
                    <a:lnL>
                      <a:noFill/>
                    </a:lnL>
                    <a:lnR>
                      <a:noFill/>
                    </a:lnR>
                    <a:lnT>
                      <a:noFill/>
                    </a:lnT>
                    <a:lnB>
                      <a:noFill/>
                    </a:lnB>
                    <a:solidFill>
                      <a:srgbClr val="538ED5"/>
                    </a:solidFill>
                  </a:tcPr>
                </a:tc>
                <a:tc hMerge="1">
                  <a:txBody>
                    <a:bodyPr/>
                    <a:lstStyle/>
                    <a:p>
                      <a:endParaRPr lang="en-US"/>
                    </a:p>
                  </a:txBody>
                  <a:tcPr/>
                </a:tc>
                <a:extLst>
                  <a:ext uri="{0D108BD9-81ED-4DB2-BD59-A6C34878D82A}">
                    <a16:rowId xmlns:a16="http://schemas.microsoft.com/office/drawing/2014/main" xmlns="" val="10014"/>
                  </a:ext>
                </a:extLst>
              </a:tr>
              <a:tr h="187991">
                <a:tc>
                  <a:txBody>
                    <a:bodyPr/>
                    <a:lstStyle/>
                    <a:p>
                      <a:pPr algn="l" fontAlgn="b"/>
                      <a:r>
                        <a:rPr lang="en-US" sz="1200" b="0" i="0" u="none" strike="noStrike">
                          <a:solidFill>
                            <a:srgbClr val="000000"/>
                          </a:solidFill>
                          <a:latin typeface="Calibri"/>
                        </a:rPr>
                        <a:t>Missouri Fur Co - Manuel Lisa </a:t>
                      </a:r>
                    </a:p>
                  </a:txBody>
                  <a:tcPr marL="1831" marR="1831" marT="1831" marB="0" anchor="b">
                    <a:lnL>
                      <a:noFill/>
                    </a:lnL>
                    <a:lnR>
                      <a:noFill/>
                    </a:lnR>
                    <a:lnT>
                      <a:noFill/>
                    </a:lnT>
                    <a:lnB>
                      <a:noFill/>
                    </a:lnB>
                    <a:solidFill>
                      <a:srgbClr val="75923C"/>
                    </a:solidFill>
                  </a:tcPr>
                </a:tc>
                <a:tc gridSpan="2">
                  <a:txBody>
                    <a:bodyPr/>
                    <a:lstStyle/>
                    <a:p>
                      <a:pPr algn="l" rtl="0" fontAlgn="ctr"/>
                      <a:r>
                        <a:rPr lang="en-US" sz="1200" b="0" i="0" u="none" strike="noStrike">
                          <a:solidFill>
                            <a:srgbClr val="000000"/>
                          </a:solidFill>
                          <a:latin typeface="Calibri"/>
                        </a:rPr>
                        <a:t>1812-????: Cedar Island – Missouri R in Southeast SD</a:t>
                      </a:r>
                    </a:p>
                  </a:txBody>
                  <a:tcPr marL="1831" marR="1831" marT="1831" marB="0" anchor="ctr">
                    <a:lnL>
                      <a:noFill/>
                    </a:lnL>
                    <a:lnR>
                      <a:noFill/>
                    </a:lnR>
                    <a:lnT>
                      <a:noFill/>
                    </a:lnT>
                    <a:lnB>
                      <a:noFill/>
                    </a:lnB>
                    <a:solidFill>
                      <a:srgbClr val="75923C"/>
                    </a:solidFill>
                  </a:tcPr>
                </a:tc>
                <a:tc hMerge="1">
                  <a:txBody>
                    <a:bodyPr/>
                    <a:lstStyle/>
                    <a:p>
                      <a:endParaRPr lang="en-US"/>
                    </a:p>
                  </a:txBody>
                  <a:tcPr/>
                </a:tc>
                <a:extLst>
                  <a:ext uri="{0D108BD9-81ED-4DB2-BD59-A6C34878D82A}">
                    <a16:rowId xmlns:a16="http://schemas.microsoft.com/office/drawing/2014/main" xmlns="" val="10015"/>
                  </a:ext>
                </a:extLst>
              </a:tr>
              <a:tr h="187991">
                <a:tc>
                  <a:txBody>
                    <a:bodyPr/>
                    <a:lstStyle/>
                    <a:p>
                      <a:pPr algn="l" fontAlgn="b"/>
                      <a:r>
                        <a:rPr lang="en-US" sz="1200" b="0" i="0" u="none" strike="noStrike">
                          <a:solidFill>
                            <a:srgbClr val="000000"/>
                          </a:solidFill>
                          <a:latin typeface="Calibri"/>
                        </a:rPr>
                        <a:t>Missouri Fur Co - Manuel Lisa </a:t>
                      </a:r>
                    </a:p>
                  </a:txBody>
                  <a:tcPr marL="1831" marR="1831" marT="1831" marB="0" anchor="b">
                    <a:lnL>
                      <a:noFill/>
                    </a:lnL>
                    <a:lnR>
                      <a:noFill/>
                    </a:lnR>
                    <a:lnT>
                      <a:noFill/>
                    </a:lnT>
                    <a:lnB>
                      <a:noFill/>
                    </a:lnB>
                    <a:solidFill>
                      <a:srgbClr val="75923C"/>
                    </a:solidFill>
                  </a:tcPr>
                </a:tc>
                <a:tc gridSpan="2">
                  <a:txBody>
                    <a:bodyPr/>
                    <a:lstStyle/>
                    <a:p>
                      <a:pPr algn="l" fontAlgn="b"/>
                      <a:r>
                        <a:rPr lang="fr-FR" sz="1200" b="0" i="0" u="none" strike="noStrike">
                          <a:solidFill>
                            <a:srgbClr val="000000"/>
                          </a:solidFill>
                          <a:latin typeface="Calibri"/>
                        </a:rPr>
                        <a:t>1812-1813: Fort Manuel – Missouri R on SD-ND border</a:t>
                      </a:r>
                    </a:p>
                  </a:txBody>
                  <a:tcPr marL="1831" marR="1831" marT="1831" marB="0" anchor="b">
                    <a:lnL>
                      <a:noFill/>
                    </a:lnL>
                    <a:lnR>
                      <a:noFill/>
                    </a:lnR>
                    <a:lnT>
                      <a:noFill/>
                    </a:lnT>
                    <a:lnB>
                      <a:noFill/>
                    </a:lnB>
                    <a:solidFill>
                      <a:srgbClr val="75923C"/>
                    </a:solidFill>
                  </a:tcPr>
                </a:tc>
                <a:tc hMerge="1">
                  <a:txBody>
                    <a:bodyPr/>
                    <a:lstStyle/>
                    <a:p>
                      <a:endParaRPr lang="en-US"/>
                    </a:p>
                  </a:txBody>
                  <a:tcPr/>
                </a:tc>
                <a:extLst>
                  <a:ext uri="{0D108BD9-81ED-4DB2-BD59-A6C34878D82A}">
                    <a16:rowId xmlns:a16="http://schemas.microsoft.com/office/drawing/2014/main" xmlns="" val="10016"/>
                  </a:ext>
                </a:extLst>
              </a:tr>
              <a:tr h="187991">
                <a:tc>
                  <a:txBody>
                    <a:bodyPr/>
                    <a:lstStyle/>
                    <a:p>
                      <a:pPr algn="l" fontAlgn="b"/>
                      <a:r>
                        <a:rPr lang="en-US" sz="1200" b="0" i="0" u="none" strike="noStrike">
                          <a:solidFill>
                            <a:srgbClr val="000000"/>
                          </a:solidFill>
                          <a:latin typeface="Calibri"/>
                        </a:rPr>
                        <a:t>North West Company</a:t>
                      </a:r>
                    </a:p>
                  </a:txBody>
                  <a:tcPr marL="1831" marR="1831" marT="1831" marB="0" anchor="b">
                    <a:lnL>
                      <a:noFill/>
                    </a:lnL>
                    <a:lnR>
                      <a:noFill/>
                    </a:lnR>
                    <a:lnT>
                      <a:noFill/>
                    </a:lnT>
                    <a:lnB>
                      <a:noFill/>
                    </a:lnB>
                    <a:solidFill>
                      <a:srgbClr val="C5D9F1"/>
                    </a:solidFill>
                  </a:tcPr>
                </a:tc>
                <a:tc gridSpan="2">
                  <a:txBody>
                    <a:bodyPr/>
                    <a:lstStyle/>
                    <a:p>
                      <a:pPr algn="l" fontAlgn="b"/>
                      <a:r>
                        <a:rPr lang="en-US" sz="1200" b="0" i="0" u="none" strike="noStrike">
                          <a:solidFill>
                            <a:srgbClr val="000000"/>
                          </a:solidFill>
                          <a:latin typeface="Calibri"/>
                        </a:rPr>
                        <a:t>1813-1848: Fort George  – former F. Astoria bought from Astor</a:t>
                      </a:r>
                    </a:p>
                  </a:txBody>
                  <a:tcPr marL="1831" marR="1831" marT="1831" marB="0" anchor="b">
                    <a:lnL>
                      <a:noFill/>
                    </a:lnL>
                    <a:lnR>
                      <a:noFill/>
                    </a:lnR>
                    <a:lnT>
                      <a:noFill/>
                    </a:lnT>
                    <a:lnB>
                      <a:noFill/>
                    </a:lnB>
                    <a:solidFill>
                      <a:srgbClr val="C5D9F1"/>
                    </a:solidFill>
                  </a:tcPr>
                </a:tc>
                <a:tc hMerge="1">
                  <a:txBody>
                    <a:bodyPr/>
                    <a:lstStyle/>
                    <a:p>
                      <a:endParaRPr lang="en-US"/>
                    </a:p>
                  </a:txBody>
                  <a:tcPr/>
                </a:tc>
                <a:extLst>
                  <a:ext uri="{0D108BD9-81ED-4DB2-BD59-A6C34878D82A}">
                    <a16:rowId xmlns:a16="http://schemas.microsoft.com/office/drawing/2014/main" xmlns="" val="10017"/>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sv-SE" sz="1200" b="0" i="0" u="none" strike="noStrike">
                          <a:solidFill>
                            <a:srgbClr val="FFFFFF"/>
                          </a:solidFill>
                          <a:latin typeface="Calibri"/>
                        </a:rPr>
                        <a:t>1817-1824, 1838-1871:  Fort Smith – Fort Smith AR</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18"/>
                  </a:ext>
                </a:extLst>
              </a:tr>
              <a:tr h="187991">
                <a:tc>
                  <a:txBody>
                    <a:bodyPr/>
                    <a:lstStyle/>
                    <a:p>
                      <a:pPr algn="l" fontAlgn="b"/>
                      <a:r>
                        <a:rPr lang="en-US" sz="1200" b="0" i="0" u="none" strike="noStrike">
                          <a:solidFill>
                            <a:srgbClr val="000000"/>
                          </a:solidFill>
                          <a:latin typeface="Calibri"/>
                        </a:rPr>
                        <a:t>North West Company</a:t>
                      </a:r>
                    </a:p>
                  </a:txBody>
                  <a:tcPr marL="1831" marR="1831" marT="1831" marB="0" anchor="b">
                    <a:lnL>
                      <a:noFill/>
                    </a:lnL>
                    <a:lnR>
                      <a:noFill/>
                    </a:lnR>
                    <a:lnT>
                      <a:noFill/>
                    </a:lnT>
                    <a:lnB>
                      <a:noFill/>
                    </a:lnB>
                    <a:solidFill>
                      <a:srgbClr val="C5D9F1"/>
                    </a:solidFill>
                  </a:tcPr>
                </a:tc>
                <a:tc gridSpan="2">
                  <a:txBody>
                    <a:bodyPr/>
                    <a:lstStyle/>
                    <a:p>
                      <a:pPr algn="l" fontAlgn="b"/>
                      <a:r>
                        <a:rPr lang="en-US" sz="1200" b="0" i="0" u="none" strike="noStrike">
                          <a:solidFill>
                            <a:srgbClr val="000000"/>
                          </a:solidFill>
                          <a:latin typeface="Calibri"/>
                        </a:rPr>
                        <a:t>1818-1857: Fort Nez Perce  – Wallula WA</a:t>
                      </a:r>
                    </a:p>
                  </a:txBody>
                  <a:tcPr marL="1831" marR="1831" marT="1831" marB="0" anchor="b">
                    <a:lnL>
                      <a:noFill/>
                    </a:lnL>
                    <a:lnR>
                      <a:noFill/>
                    </a:lnR>
                    <a:lnT>
                      <a:noFill/>
                    </a:lnT>
                    <a:lnB>
                      <a:noFill/>
                    </a:lnB>
                    <a:solidFill>
                      <a:srgbClr val="C5D9F1"/>
                    </a:solidFill>
                  </a:tcPr>
                </a:tc>
                <a:tc hMerge="1">
                  <a:txBody>
                    <a:bodyPr/>
                    <a:lstStyle/>
                    <a:p>
                      <a:endParaRPr lang="en-US"/>
                    </a:p>
                  </a:txBody>
                  <a:tcPr/>
                </a:tc>
                <a:extLst>
                  <a:ext uri="{0D108BD9-81ED-4DB2-BD59-A6C34878D82A}">
                    <a16:rowId xmlns:a16="http://schemas.microsoft.com/office/drawing/2014/main" xmlns="" val="10019"/>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en-US" sz="1200" b="0" i="0" u="none" strike="noStrike">
                          <a:solidFill>
                            <a:srgbClr val="FFFFFF"/>
                          </a:solidFill>
                          <a:latin typeface="Calibri"/>
                        </a:rPr>
                        <a:t>1819-1827: Fort Atkinson - east of Fort Calhoun, NE</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20"/>
                  </a:ext>
                </a:extLst>
              </a:tr>
              <a:tr h="187991">
                <a:tc>
                  <a:txBody>
                    <a:bodyPr/>
                    <a:lstStyle/>
                    <a:p>
                      <a:pPr algn="l" fontAlgn="b"/>
                      <a:r>
                        <a:rPr lang="en-US" sz="1200" b="0" i="0" u="none" strike="noStrike">
                          <a:solidFill>
                            <a:srgbClr val="000000"/>
                          </a:solidFill>
                          <a:latin typeface="Calibri"/>
                        </a:rPr>
                        <a:t>North West Company</a:t>
                      </a:r>
                    </a:p>
                  </a:txBody>
                  <a:tcPr marL="1831" marR="1831" marT="1831" marB="0" anchor="b">
                    <a:lnL>
                      <a:noFill/>
                    </a:lnL>
                    <a:lnR>
                      <a:noFill/>
                    </a:lnR>
                    <a:lnT>
                      <a:noFill/>
                    </a:lnT>
                    <a:lnB>
                      <a:noFill/>
                    </a:lnB>
                    <a:solidFill>
                      <a:srgbClr val="C5D9F1"/>
                    </a:solidFill>
                  </a:tcPr>
                </a:tc>
                <a:tc gridSpan="2">
                  <a:txBody>
                    <a:bodyPr/>
                    <a:lstStyle/>
                    <a:p>
                      <a:pPr algn="l" fontAlgn="b"/>
                      <a:r>
                        <a:rPr lang="en-US" sz="1200" b="0" i="0" u="none" strike="noStrike">
                          <a:solidFill>
                            <a:srgbClr val="000000"/>
                          </a:solidFill>
                          <a:latin typeface="Calibri"/>
                        </a:rPr>
                        <a:t>1821: HBC merges w/Northwest Co  acquiring NWC forts</a:t>
                      </a:r>
                    </a:p>
                  </a:txBody>
                  <a:tcPr marL="1831" marR="1831" marT="1831" marB="0" anchor="b">
                    <a:lnL>
                      <a:noFill/>
                    </a:lnL>
                    <a:lnR>
                      <a:noFill/>
                    </a:lnR>
                    <a:lnT>
                      <a:noFill/>
                    </a:lnT>
                    <a:lnB>
                      <a:noFill/>
                    </a:lnB>
                    <a:solidFill>
                      <a:srgbClr val="C5D9F1"/>
                    </a:solidFill>
                  </a:tcPr>
                </a:tc>
                <a:tc hMerge="1">
                  <a:txBody>
                    <a:bodyPr/>
                    <a:lstStyle/>
                    <a:p>
                      <a:endParaRPr lang="en-US"/>
                    </a:p>
                  </a:txBody>
                  <a:tcPr/>
                </a:tc>
                <a:extLst>
                  <a:ext uri="{0D108BD9-81ED-4DB2-BD59-A6C34878D82A}">
                    <a16:rowId xmlns:a16="http://schemas.microsoft.com/office/drawing/2014/main" xmlns="" val="10021"/>
                  </a:ext>
                </a:extLst>
              </a:tr>
              <a:tr h="187991">
                <a:tc>
                  <a:txBody>
                    <a:bodyPr/>
                    <a:lstStyle/>
                    <a:p>
                      <a:pPr algn="l" fontAlgn="b"/>
                      <a:r>
                        <a:rPr lang="en-US" sz="1200" b="0" i="0" u="none" strike="noStrike">
                          <a:solidFill>
                            <a:srgbClr val="FFFFFF"/>
                          </a:solidFill>
                          <a:latin typeface="Calibri"/>
                        </a:rPr>
                        <a:t>Hudson Bay Company</a:t>
                      </a:r>
                    </a:p>
                  </a:txBody>
                  <a:tcPr marL="1831" marR="1831" marT="1831" marB="0" anchor="b">
                    <a:lnL>
                      <a:noFill/>
                    </a:lnL>
                    <a:lnR>
                      <a:noFill/>
                    </a:lnR>
                    <a:lnT>
                      <a:noFill/>
                    </a:lnT>
                    <a:lnB>
                      <a:noFill/>
                    </a:lnB>
                    <a:solidFill>
                      <a:srgbClr val="254061"/>
                    </a:solidFill>
                  </a:tcPr>
                </a:tc>
                <a:tc gridSpan="2">
                  <a:txBody>
                    <a:bodyPr/>
                    <a:lstStyle/>
                    <a:p>
                      <a:pPr algn="l" fontAlgn="b"/>
                      <a:r>
                        <a:rPr lang="en-US" sz="1200" b="0" i="0" u="none" strike="noStrike">
                          <a:solidFill>
                            <a:srgbClr val="FFFFFF"/>
                          </a:solidFill>
                          <a:latin typeface="Calibri"/>
                        </a:rPr>
                        <a:t>1821: HBC merges w/Northwest Co  acquiring NWC forts</a:t>
                      </a:r>
                    </a:p>
                  </a:txBody>
                  <a:tcPr marL="1831" marR="1831" marT="1831" marB="0" anchor="b">
                    <a:lnL>
                      <a:noFill/>
                    </a:lnL>
                    <a:lnR>
                      <a:noFill/>
                    </a:lnR>
                    <a:lnT>
                      <a:noFill/>
                    </a:lnT>
                    <a:lnB>
                      <a:noFill/>
                    </a:lnB>
                    <a:solidFill>
                      <a:srgbClr val="254061"/>
                    </a:solidFill>
                  </a:tcPr>
                </a:tc>
                <a:tc hMerge="1">
                  <a:txBody>
                    <a:bodyPr/>
                    <a:lstStyle/>
                    <a:p>
                      <a:endParaRPr lang="en-US"/>
                    </a:p>
                  </a:txBody>
                  <a:tcPr/>
                </a:tc>
                <a:extLst>
                  <a:ext uri="{0D108BD9-81ED-4DB2-BD59-A6C34878D82A}">
                    <a16:rowId xmlns:a16="http://schemas.microsoft.com/office/drawing/2014/main" xmlns="" val="10022"/>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rtl="0" fontAlgn="b"/>
                      <a:r>
                        <a:rPr lang="en-US" sz="1200" b="0" i="0" u="none" strike="noStrike">
                          <a:solidFill>
                            <a:srgbClr val="FFFFFF"/>
                          </a:solidFill>
                          <a:latin typeface="Calibri"/>
                        </a:rPr>
                        <a:t>1822-1840: Cabane's Post (Fort Robidoux) - Council Bluffs, IA, Omaha,NE </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23"/>
                  </a:ext>
                </a:extLst>
              </a:tr>
              <a:tr h="187991">
                <a:tc>
                  <a:txBody>
                    <a:bodyPr/>
                    <a:lstStyle/>
                    <a:p>
                      <a:pPr algn="l" fontAlgn="b"/>
                      <a:r>
                        <a:rPr lang="en-US" sz="1200" b="0" i="0" u="none" strike="noStrike">
                          <a:solidFill>
                            <a:srgbClr val="000000"/>
                          </a:solidFill>
                          <a:latin typeface="Calibri"/>
                        </a:rPr>
                        <a:t>Columbia Fur Co – former HBC trappers</a:t>
                      </a:r>
                    </a:p>
                  </a:txBody>
                  <a:tcPr marL="1831" marR="1831" marT="1831" marB="0" anchor="b">
                    <a:lnL>
                      <a:noFill/>
                    </a:lnL>
                    <a:lnR>
                      <a:noFill/>
                    </a:lnR>
                    <a:lnT>
                      <a:noFill/>
                    </a:lnT>
                    <a:lnB>
                      <a:noFill/>
                    </a:lnB>
                    <a:solidFill>
                      <a:srgbClr val="948B54"/>
                    </a:solidFill>
                  </a:tcPr>
                </a:tc>
                <a:tc gridSpan="2">
                  <a:txBody>
                    <a:bodyPr/>
                    <a:lstStyle/>
                    <a:p>
                      <a:pPr algn="l" fontAlgn="b"/>
                      <a:r>
                        <a:rPr lang="en-US" sz="1200" b="0" i="0" u="none" strike="noStrike">
                          <a:solidFill>
                            <a:srgbClr val="000000"/>
                          </a:solidFill>
                          <a:latin typeface="Calibri"/>
                        </a:rPr>
                        <a:t>1822-1827: Fort Lookout (later Kiowa)-  Missouri R @ Chamberlain, SD</a:t>
                      </a:r>
                    </a:p>
                  </a:txBody>
                  <a:tcPr marL="1831" marR="1831" marT="1831" marB="0" anchor="b">
                    <a:lnL>
                      <a:noFill/>
                    </a:lnL>
                    <a:lnR>
                      <a:noFill/>
                    </a:lnR>
                    <a:lnT>
                      <a:noFill/>
                    </a:lnT>
                    <a:lnB>
                      <a:noFill/>
                    </a:lnB>
                    <a:solidFill>
                      <a:srgbClr val="948B54"/>
                    </a:solidFill>
                  </a:tcPr>
                </a:tc>
                <a:tc hMerge="1">
                  <a:txBody>
                    <a:bodyPr/>
                    <a:lstStyle/>
                    <a:p>
                      <a:endParaRPr lang="en-US"/>
                    </a:p>
                  </a:txBody>
                  <a:tcPr/>
                </a:tc>
                <a:extLst>
                  <a:ext uri="{0D108BD9-81ED-4DB2-BD59-A6C34878D82A}">
                    <a16:rowId xmlns:a16="http://schemas.microsoft.com/office/drawing/2014/main" xmlns="" val="10024"/>
                  </a:ext>
                </a:extLst>
              </a:tr>
              <a:tr h="187991">
                <a:tc>
                  <a:txBody>
                    <a:bodyPr/>
                    <a:lstStyle/>
                    <a:p>
                      <a:pPr algn="l" fontAlgn="b"/>
                      <a:r>
                        <a:rPr lang="en-US" sz="1200" b="0" i="0" u="none" strike="noStrike">
                          <a:solidFill>
                            <a:srgbClr val="000000"/>
                          </a:solidFill>
                          <a:latin typeface="Calibri"/>
                        </a:rPr>
                        <a:t>Columbia Fur Co – former HBC trappers</a:t>
                      </a:r>
                    </a:p>
                  </a:txBody>
                  <a:tcPr marL="1831" marR="1831" marT="1831" marB="0" anchor="b">
                    <a:lnL>
                      <a:noFill/>
                    </a:lnL>
                    <a:lnR>
                      <a:noFill/>
                    </a:lnR>
                    <a:lnT>
                      <a:noFill/>
                    </a:lnT>
                    <a:lnB>
                      <a:noFill/>
                    </a:lnB>
                    <a:solidFill>
                      <a:srgbClr val="948B54"/>
                    </a:solidFill>
                  </a:tcPr>
                </a:tc>
                <a:tc gridSpan="2">
                  <a:txBody>
                    <a:bodyPr/>
                    <a:lstStyle/>
                    <a:p>
                      <a:pPr algn="l" fontAlgn="b"/>
                      <a:r>
                        <a:rPr lang="fr-FR" sz="1200" b="0" i="0" u="none" strike="noStrike">
                          <a:solidFill>
                            <a:srgbClr val="000000"/>
                          </a:solidFill>
                          <a:latin typeface="Calibri"/>
                        </a:rPr>
                        <a:t>1822-1827: Fort Tecumseh – Teton R @ Missouri R</a:t>
                      </a:r>
                    </a:p>
                  </a:txBody>
                  <a:tcPr marL="1831" marR="1831" marT="1831" marB="0" anchor="b">
                    <a:lnL>
                      <a:noFill/>
                    </a:lnL>
                    <a:lnR>
                      <a:noFill/>
                    </a:lnR>
                    <a:lnT>
                      <a:noFill/>
                    </a:lnT>
                    <a:lnB>
                      <a:noFill/>
                    </a:lnB>
                    <a:solidFill>
                      <a:srgbClr val="948B54"/>
                    </a:solidFill>
                  </a:tcPr>
                </a:tc>
                <a:tc hMerge="1">
                  <a:txBody>
                    <a:bodyPr/>
                    <a:lstStyle/>
                    <a:p>
                      <a:endParaRPr lang="en-US"/>
                    </a:p>
                  </a:txBody>
                  <a:tcPr/>
                </a:tc>
                <a:extLst>
                  <a:ext uri="{0D108BD9-81ED-4DB2-BD59-A6C34878D82A}">
                    <a16:rowId xmlns:a16="http://schemas.microsoft.com/office/drawing/2014/main" xmlns="" val="10025"/>
                  </a:ext>
                </a:extLst>
              </a:tr>
              <a:tr h="187991">
                <a:tc>
                  <a:txBody>
                    <a:bodyPr/>
                    <a:lstStyle/>
                    <a:p>
                      <a:pPr algn="l" fontAlgn="b"/>
                      <a:r>
                        <a:rPr lang="en-US" sz="1200" b="0" i="0" u="none" strike="noStrike">
                          <a:solidFill>
                            <a:srgbClr val="000000"/>
                          </a:solidFill>
                          <a:latin typeface="Calibri"/>
                        </a:rPr>
                        <a:t>Columbia Fur Co – former HBC trappers</a:t>
                      </a:r>
                    </a:p>
                  </a:txBody>
                  <a:tcPr marL="1831" marR="1831" marT="1831" marB="0" anchor="b">
                    <a:lnL>
                      <a:noFill/>
                    </a:lnL>
                    <a:lnR>
                      <a:noFill/>
                    </a:lnR>
                    <a:lnT>
                      <a:noFill/>
                    </a:lnT>
                    <a:lnB>
                      <a:noFill/>
                    </a:lnB>
                    <a:solidFill>
                      <a:srgbClr val="948B54"/>
                    </a:solidFill>
                  </a:tcPr>
                </a:tc>
                <a:tc gridSpan="2">
                  <a:txBody>
                    <a:bodyPr/>
                    <a:lstStyle/>
                    <a:p>
                      <a:pPr algn="l" fontAlgn="b"/>
                      <a:r>
                        <a:rPr lang="en-US" sz="1200" b="0" i="0" u="none" strike="noStrike">
                          <a:solidFill>
                            <a:srgbClr val="000000"/>
                          </a:solidFill>
                          <a:latin typeface="Calibri"/>
                        </a:rPr>
                        <a:t>1823-1826: Fort Tilton – Missouri R at Mandan Villages</a:t>
                      </a:r>
                    </a:p>
                  </a:txBody>
                  <a:tcPr marL="1831" marR="1831" marT="1831" marB="0" anchor="b">
                    <a:lnL>
                      <a:noFill/>
                    </a:lnL>
                    <a:lnR>
                      <a:noFill/>
                    </a:lnR>
                    <a:lnT>
                      <a:noFill/>
                    </a:lnT>
                    <a:lnB>
                      <a:noFill/>
                    </a:lnB>
                    <a:solidFill>
                      <a:srgbClr val="948B54"/>
                    </a:solidFill>
                  </a:tcPr>
                </a:tc>
                <a:tc hMerge="1">
                  <a:txBody>
                    <a:bodyPr/>
                    <a:lstStyle/>
                    <a:p>
                      <a:endParaRPr lang="en-US"/>
                    </a:p>
                  </a:txBody>
                  <a:tcPr/>
                </a:tc>
                <a:extLst>
                  <a:ext uri="{0D108BD9-81ED-4DB2-BD59-A6C34878D82A}">
                    <a16:rowId xmlns:a16="http://schemas.microsoft.com/office/drawing/2014/main" xmlns="" val="10026"/>
                  </a:ext>
                </a:extLst>
              </a:tr>
              <a:tr h="187991">
                <a:tc>
                  <a:txBody>
                    <a:bodyPr/>
                    <a:lstStyle/>
                    <a:p>
                      <a:pPr algn="l" fontAlgn="b"/>
                      <a:r>
                        <a:rPr lang="en-US" sz="1200" b="0" i="0" u="none" strike="noStrike">
                          <a:solidFill>
                            <a:srgbClr val="000000"/>
                          </a:solidFill>
                          <a:latin typeface="Calibri"/>
                        </a:rPr>
                        <a:t>Rocky Mt Fur Co - Henry/Ashley</a:t>
                      </a:r>
                    </a:p>
                  </a:txBody>
                  <a:tcPr marL="1831" marR="1831" marT="1831" marB="0" anchor="b">
                    <a:lnL>
                      <a:noFill/>
                    </a:lnL>
                    <a:lnR>
                      <a:noFill/>
                    </a:lnR>
                    <a:lnT>
                      <a:noFill/>
                    </a:lnT>
                    <a:lnB>
                      <a:noFill/>
                    </a:lnB>
                    <a:solidFill>
                      <a:srgbClr val="C2D69A"/>
                    </a:solidFill>
                  </a:tcPr>
                </a:tc>
                <a:tc gridSpan="2">
                  <a:txBody>
                    <a:bodyPr/>
                    <a:lstStyle/>
                    <a:p>
                      <a:pPr algn="l" fontAlgn="b"/>
                      <a:r>
                        <a:rPr lang="en-US" sz="1200" b="0" i="0" u="none" strike="noStrike">
                          <a:solidFill>
                            <a:srgbClr val="000000"/>
                          </a:solidFill>
                          <a:latin typeface="Calibri"/>
                        </a:rPr>
                        <a:t>1823-1830: Jedediah Smith explores the Am west for RMFC</a:t>
                      </a:r>
                    </a:p>
                  </a:txBody>
                  <a:tcPr marL="1831" marR="1831" marT="1831" marB="0" anchor="b">
                    <a:lnL>
                      <a:noFill/>
                    </a:lnL>
                    <a:lnR>
                      <a:noFill/>
                    </a:lnR>
                    <a:lnT>
                      <a:noFill/>
                    </a:lnT>
                    <a:lnB>
                      <a:noFill/>
                    </a:lnB>
                    <a:solidFill>
                      <a:srgbClr val="C2D69A"/>
                    </a:solidFill>
                  </a:tcPr>
                </a:tc>
                <a:tc hMerge="1">
                  <a:txBody>
                    <a:bodyPr/>
                    <a:lstStyle/>
                    <a:p>
                      <a:endParaRPr lang="en-US"/>
                    </a:p>
                  </a:txBody>
                  <a:tcPr/>
                </a:tc>
                <a:extLst>
                  <a:ext uri="{0D108BD9-81ED-4DB2-BD59-A6C34878D82A}">
                    <a16:rowId xmlns:a16="http://schemas.microsoft.com/office/drawing/2014/main" xmlns="" val="10027"/>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rtl="0" fontAlgn="b"/>
                      <a:r>
                        <a:rPr lang="en-US" sz="1200" b="0" i="0" u="none" strike="noStrike">
                          <a:solidFill>
                            <a:srgbClr val="FFFFFF"/>
                          </a:solidFill>
                          <a:latin typeface="Calibri"/>
                        </a:rPr>
                        <a:t>1824-1867: Fort Union – Yellowstone R @ Missouri R</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28"/>
                  </a:ext>
                </a:extLst>
              </a:tr>
              <a:tr h="187991">
                <a:tc>
                  <a:txBody>
                    <a:bodyPr/>
                    <a:lstStyle/>
                    <a:p>
                      <a:pPr algn="l" fontAlgn="b"/>
                      <a:r>
                        <a:rPr lang="en-US" sz="1200" b="0" i="0" u="none" strike="noStrike">
                          <a:solidFill>
                            <a:srgbClr val="FFFFFF"/>
                          </a:solidFill>
                          <a:latin typeface="Calibri"/>
                        </a:rPr>
                        <a:t>Hudson Bay Company</a:t>
                      </a:r>
                    </a:p>
                  </a:txBody>
                  <a:tcPr marL="1831" marR="1831" marT="1831" marB="0" anchor="b">
                    <a:lnL>
                      <a:noFill/>
                    </a:lnL>
                    <a:lnR>
                      <a:noFill/>
                    </a:lnR>
                    <a:lnT>
                      <a:noFill/>
                    </a:lnT>
                    <a:lnB>
                      <a:noFill/>
                    </a:lnB>
                    <a:solidFill>
                      <a:srgbClr val="254061"/>
                    </a:solidFill>
                  </a:tcPr>
                </a:tc>
                <a:tc gridSpan="2">
                  <a:txBody>
                    <a:bodyPr/>
                    <a:lstStyle/>
                    <a:p>
                      <a:pPr algn="l" fontAlgn="b"/>
                      <a:r>
                        <a:rPr lang="en-US" sz="1200" b="0" i="0" u="none" strike="noStrike">
                          <a:solidFill>
                            <a:srgbClr val="FFFFFF"/>
                          </a:solidFill>
                          <a:latin typeface="Calibri"/>
                        </a:rPr>
                        <a:t>1825-1846: Fort Colvile – Columbia R. @ Kettle Falls;</a:t>
                      </a:r>
                    </a:p>
                  </a:txBody>
                  <a:tcPr marL="1831" marR="1831" marT="1831" marB="0" anchor="b">
                    <a:lnL>
                      <a:noFill/>
                    </a:lnL>
                    <a:lnR>
                      <a:noFill/>
                    </a:lnR>
                    <a:lnT>
                      <a:noFill/>
                    </a:lnT>
                    <a:lnB>
                      <a:noFill/>
                    </a:lnB>
                    <a:solidFill>
                      <a:srgbClr val="254061"/>
                    </a:solidFill>
                  </a:tcPr>
                </a:tc>
                <a:tc hMerge="1">
                  <a:txBody>
                    <a:bodyPr/>
                    <a:lstStyle/>
                    <a:p>
                      <a:endParaRPr lang="en-US"/>
                    </a:p>
                  </a:txBody>
                  <a:tcPr/>
                </a:tc>
                <a:extLst>
                  <a:ext uri="{0D108BD9-81ED-4DB2-BD59-A6C34878D82A}">
                    <a16:rowId xmlns:a16="http://schemas.microsoft.com/office/drawing/2014/main" xmlns="" val="10029"/>
                  </a:ext>
                </a:extLst>
              </a:tr>
              <a:tr h="187991">
                <a:tc>
                  <a:txBody>
                    <a:bodyPr/>
                    <a:lstStyle/>
                    <a:p>
                      <a:pPr algn="l" fontAlgn="b"/>
                      <a:r>
                        <a:rPr lang="en-US" sz="1200" b="0" i="0" u="none" strike="noStrike">
                          <a:solidFill>
                            <a:srgbClr val="FFFFFF"/>
                          </a:solidFill>
                          <a:latin typeface="Calibri"/>
                        </a:rPr>
                        <a:t>Hudson Bay Company</a:t>
                      </a:r>
                    </a:p>
                  </a:txBody>
                  <a:tcPr marL="1831" marR="1831" marT="1831" marB="0" anchor="b">
                    <a:lnL>
                      <a:noFill/>
                    </a:lnL>
                    <a:lnR>
                      <a:noFill/>
                    </a:lnR>
                    <a:lnT>
                      <a:noFill/>
                    </a:lnT>
                    <a:lnB>
                      <a:noFill/>
                    </a:lnB>
                    <a:solidFill>
                      <a:srgbClr val="254061"/>
                    </a:solidFill>
                  </a:tcPr>
                </a:tc>
                <a:tc gridSpan="2">
                  <a:txBody>
                    <a:bodyPr/>
                    <a:lstStyle/>
                    <a:p>
                      <a:pPr algn="l" fontAlgn="b"/>
                      <a:r>
                        <a:rPr lang="en-US" sz="1200" b="0" i="0" u="none" strike="noStrike">
                          <a:solidFill>
                            <a:srgbClr val="FFFFFF"/>
                          </a:solidFill>
                          <a:latin typeface="Calibri"/>
                        </a:rPr>
                        <a:t>1825-1846: Fort Vancouver – mouth of Columbia R</a:t>
                      </a:r>
                    </a:p>
                  </a:txBody>
                  <a:tcPr marL="1831" marR="1831" marT="1831" marB="0" anchor="b">
                    <a:lnL>
                      <a:noFill/>
                    </a:lnL>
                    <a:lnR>
                      <a:noFill/>
                    </a:lnR>
                    <a:lnT>
                      <a:noFill/>
                    </a:lnT>
                    <a:lnB>
                      <a:noFill/>
                    </a:lnB>
                    <a:solidFill>
                      <a:srgbClr val="254061"/>
                    </a:solidFill>
                  </a:tcPr>
                </a:tc>
                <a:tc hMerge="1">
                  <a:txBody>
                    <a:bodyPr/>
                    <a:lstStyle/>
                    <a:p>
                      <a:endParaRPr lang="en-US"/>
                    </a:p>
                  </a:txBody>
                  <a:tcPr/>
                </a:tc>
                <a:extLst>
                  <a:ext uri="{0D108BD9-81ED-4DB2-BD59-A6C34878D82A}">
                    <a16:rowId xmlns:a16="http://schemas.microsoft.com/office/drawing/2014/main" xmlns="" val="10030"/>
                  </a:ext>
                </a:extLst>
              </a:tr>
              <a:tr h="187991">
                <a:tc>
                  <a:txBody>
                    <a:bodyPr/>
                    <a:lstStyle/>
                    <a:p>
                      <a:pPr algn="l" fontAlgn="b"/>
                      <a:r>
                        <a:rPr lang="en-US" sz="1200" b="0" i="0" u="none" strike="noStrike">
                          <a:solidFill>
                            <a:srgbClr val="000000"/>
                          </a:solidFill>
                          <a:latin typeface="Calibri"/>
                        </a:rPr>
                        <a:t>Columbia Fur Co – former HBC trappers</a:t>
                      </a:r>
                    </a:p>
                  </a:txBody>
                  <a:tcPr marL="1831" marR="1831" marT="1831" marB="0" anchor="b">
                    <a:lnL>
                      <a:noFill/>
                    </a:lnL>
                    <a:lnR>
                      <a:noFill/>
                    </a:lnR>
                    <a:lnT>
                      <a:noFill/>
                    </a:lnT>
                    <a:lnB>
                      <a:noFill/>
                    </a:lnB>
                    <a:solidFill>
                      <a:srgbClr val="948B54"/>
                    </a:solidFill>
                  </a:tcPr>
                </a:tc>
                <a:tc gridSpan="2">
                  <a:txBody>
                    <a:bodyPr/>
                    <a:lstStyle/>
                    <a:p>
                      <a:pPr algn="l" fontAlgn="b"/>
                      <a:r>
                        <a:rPr lang="en-US" sz="1200" b="0" i="0" u="none" strike="noStrike">
                          <a:solidFill>
                            <a:srgbClr val="000000"/>
                          </a:solidFill>
                          <a:latin typeface="Calibri"/>
                        </a:rPr>
                        <a:t>1826-1827: Fort Floyd – White Earth River @ Missouri R</a:t>
                      </a:r>
                    </a:p>
                  </a:txBody>
                  <a:tcPr marL="1831" marR="1831" marT="1831" marB="0" anchor="b">
                    <a:lnL>
                      <a:noFill/>
                    </a:lnL>
                    <a:lnR>
                      <a:noFill/>
                    </a:lnR>
                    <a:lnT>
                      <a:noFill/>
                    </a:lnT>
                    <a:lnB>
                      <a:noFill/>
                    </a:lnB>
                    <a:solidFill>
                      <a:srgbClr val="948B54"/>
                    </a:solidFill>
                  </a:tcPr>
                </a:tc>
                <a:tc hMerge="1">
                  <a:txBody>
                    <a:bodyPr/>
                    <a:lstStyle/>
                    <a:p>
                      <a:endParaRPr lang="en-US"/>
                    </a:p>
                  </a:txBody>
                  <a:tcPr/>
                </a:tc>
                <a:extLst>
                  <a:ext uri="{0D108BD9-81ED-4DB2-BD59-A6C34878D82A}">
                    <a16:rowId xmlns:a16="http://schemas.microsoft.com/office/drawing/2014/main" xmlns="" val="10031"/>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rtl="0" fontAlgn="b"/>
                      <a:r>
                        <a:rPr lang="en-US" sz="1200" b="0" i="0" u="none" strike="noStrike">
                          <a:solidFill>
                            <a:srgbClr val="FFFFFF"/>
                          </a:solidFill>
                          <a:latin typeface="Calibri"/>
                        </a:rPr>
                        <a:t>1827 – American Fur Company buys Columbia Fur Company</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32"/>
                  </a:ext>
                </a:extLst>
              </a:tr>
              <a:tr h="187991">
                <a:tc>
                  <a:txBody>
                    <a:bodyPr/>
                    <a:lstStyle/>
                    <a:p>
                      <a:pPr algn="l" fontAlgn="b"/>
                      <a:r>
                        <a:rPr lang="en-US" sz="1200" b="0" i="0" u="none" strike="noStrike">
                          <a:solidFill>
                            <a:srgbClr val="000000"/>
                          </a:solidFill>
                          <a:latin typeface="Calibri"/>
                        </a:rPr>
                        <a:t>Columbia Fur Co – former HBC trappers</a:t>
                      </a:r>
                    </a:p>
                  </a:txBody>
                  <a:tcPr marL="1831" marR="1831" marT="1831" marB="0" anchor="b">
                    <a:lnL>
                      <a:noFill/>
                    </a:lnL>
                    <a:lnR>
                      <a:noFill/>
                    </a:lnR>
                    <a:lnT>
                      <a:noFill/>
                    </a:lnT>
                    <a:lnB>
                      <a:noFill/>
                    </a:lnB>
                    <a:solidFill>
                      <a:srgbClr val="948B54"/>
                    </a:solidFill>
                  </a:tcPr>
                </a:tc>
                <a:tc gridSpan="2">
                  <a:txBody>
                    <a:bodyPr/>
                    <a:lstStyle/>
                    <a:p>
                      <a:pPr algn="l" fontAlgn="b"/>
                      <a:r>
                        <a:rPr lang="en-US" sz="1200" b="0" i="0" u="none" strike="noStrike">
                          <a:solidFill>
                            <a:srgbClr val="000000"/>
                          </a:solidFill>
                          <a:latin typeface="Calibri"/>
                        </a:rPr>
                        <a:t>1827 – American Fur Co buys Columbia Fur Co</a:t>
                      </a:r>
                    </a:p>
                  </a:txBody>
                  <a:tcPr marL="1831" marR="1831" marT="1831" marB="0" anchor="b">
                    <a:lnL>
                      <a:noFill/>
                    </a:lnL>
                    <a:lnR>
                      <a:noFill/>
                    </a:lnR>
                    <a:lnT>
                      <a:noFill/>
                    </a:lnT>
                    <a:lnB>
                      <a:noFill/>
                    </a:lnB>
                    <a:solidFill>
                      <a:srgbClr val="948B54"/>
                    </a:solidFill>
                  </a:tcPr>
                </a:tc>
                <a:tc hMerge="1">
                  <a:txBody>
                    <a:bodyPr/>
                    <a:lstStyle/>
                    <a:p>
                      <a:endParaRPr lang="en-US"/>
                    </a:p>
                  </a:txBody>
                  <a:tcPr/>
                </a:tc>
                <a:extLst>
                  <a:ext uri="{0D108BD9-81ED-4DB2-BD59-A6C34878D82A}">
                    <a16:rowId xmlns:a16="http://schemas.microsoft.com/office/drawing/2014/main" xmlns="" val="10033"/>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rtl="0" fontAlgn="b"/>
                      <a:r>
                        <a:rPr lang="en-US" sz="1200" b="0" i="0" u="none" strike="noStrike">
                          <a:solidFill>
                            <a:srgbClr val="FFFFFF"/>
                          </a:solidFill>
                          <a:latin typeface="Calibri"/>
                        </a:rPr>
                        <a:t>1827-1832: Fort Tecumseh – purchased from Columbia FC</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34"/>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rtl="0" fontAlgn="b"/>
                      <a:r>
                        <a:rPr lang="en-US" sz="1200" b="0" i="0" u="none" strike="noStrike">
                          <a:solidFill>
                            <a:srgbClr val="FFFFFF"/>
                          </a:solidFill>
                          <a:latin typeface="Calibri"/>
                        </a:rPr>
                        <a:t>1827-1841: Fort Kiowa (Lookout) - purchased Fort Lookout from Columbia FC</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35"/>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en-US" sz="1200" b="0" i="0" u="none" strike="noStrike">
                          <a:solidFill>
                            <a:srgbClr val="FFFFFF"/>
                          </a:solidFill>
                          <a:latin typeface="Calibri"/>
                        </a:rPr>
                        <a:t>1827-today: Fort Leavenworth – Leavenworth KS</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36"/>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rtl="0" fontAlgn="b"/>
                      <a:r>
                        <a:rPr lang="sv-SE" sz="1200" b="0" i="0" u="none" strike="noStrike">
                          <a:solidFill>
                            <a:srgbClr val="FFFFFF"/>
                          </a:solidFill>
                          <a:latin typeface="Calibri"/>
                        </a:rPr>
                        <a:t>1831-1832: Fort Piegan – Loma MT</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37"/>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rtl="0" fontAlgn="b"/>
                      <a:r>
                        <a:rPr lang="en-US" sz="1200" b="0" i="0" u="none" strike="noStrike">
                          <a:solidFill>
                            <a:srgbClr val="FFFFFF"/>
                          </a:solidFill>
                          <a:latin typeface="Calibri"/>
                        </a:rPr>
                        <a:t>1831-1860: Fort Clark - Washburn, ND (near Mandan village)</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38"/>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rtl="0" fontAlgn="b"/>
                      <a:r>
                        <a:rPr lang="fr-FR" sz="1200" b="0" i="0" u="none" strike="noStrike">
                          <a:solidFill>
                            <a:srgbClr val="FFFFFF"/>
                          </a:solidFill>
                          <a:latin typeface="Calibri"/>
                        </a:rPr>
                        <a:t>1832-1854: Fort Pierre Chouteau - Pierre, SD Bad Rivier @ Missouri</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39"/>
                  </a:ext>
                </a:extLst>
              </a:tr>
              <a:tr h="187991">
                <a:tc>
                  <a:txBody>
                    <a:bodyPr/>
                    <a:lstStyle/>
                    <a:p>
                      <a:pPr algn="l" fontAlgn="b"/>
                      <a:r>
                        <a:rPr lang="en-US" sz="1200" b="0" i="0" u="none" strike="noStrike">
                          <a:solidFill>
                            <a:srgbClr val="000000"/>
                          </a:solidFill>
                          <a:latin typeface="Calibri"/>
                        </a:rPr>
                        <a:t>Rocky Mt Fur Co - Henry/Ashley</a:t>
                      </a:r>
                    </a:p>
                  </a:txBody>
                  <a:tcPr marL="1831" marR="1831" marT="1831" marB="0" anchor="b">
                    <a:lnL>
                      <a:noFill/>
                    </a:lnL>
                    <a:lnR>
                      <a:noFill/>
                    </a:lnR>
                    <a:lnT>
                      <a:noFill/>
                    </a:lnT>
                    <a:lnB>
                      <a:noFill/>
                    </a:lnB>
                    <a:solidFill>
                      <a:srgbClr val="C2D69A"/>
                    </a:solidFill>
                  </a:tcPr>
                </a:tc>
                <a:tc gridSpan="2">
                  <a:txBody>
                    <a:bodyPr/>
                    <a:lstStyle/>
                    <a:p>
                      <a:pPr algn="l" fontAlgn="b"/>
                      <a:r>
                        <a:rPr lang="fr-FR" sz="1200" b="0" i="0" u="none" strike="noStrike">
                          <a:solidFill>
                            <a:srgbClr val="000000"/>
                          </a:solidFill>
                          <a:latin typeface="Calibri"/>
                        </a:rPr>
                        <a:t>1833-1840: Jean Charbonneau traps/guides for RMFC</a:t>
                      </a:r>
                    </a:p>
                  </a:txBody>
                  <a:tcPr marL="1831" marR="1831" marT="1831" marB="0" anchor="b">
                    <a:lnL>
                      <a:noFill/>
                    </a:lnL>
                    <a:lnR>
                      <a:noFill/>
                    </a:lnR>
                    <a:lnT>
                      <a:noFill/>
                    </a:lnT>
                    <a:lnB>
                      <a:noFill/>
                    </a:lnB>
                    <a:solidFill>
                      <a:srgbClr val="C2D69A"/>
                    </a:solidFill>
                  </a:tcPr>
                </a:tc>
                <a:tc hMerge="1">
                  <a:txBody>
                    <a:bodyPr/>
                    <a:lstStyle/>
                    <a:p>
                      <a:endParaRPr lang="en-US"/>
                    </a:p>
                  </a:txBody>
                  <a:tcPr/>
                </a:tc>
                <a:extLst>
                  <a:ext uri="{0D108BD9-81ED-4DB2-BD59-A6C34878D82A}">
                    <a16:rowId xmlns:a16="http://schemas.microsoft.com/office/drawing/2014/main" xmlns="" val="10040"/>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fontAlgn="b"/>
                      <a:r>
                        <a:rPr lang="sv-SE" sz="1200" b="0" i="0" u="none" strike="noStrike">
                          <a:solidFill>
                            <a:srgbClr val="FFFFFF"/>
                          </a:solidFill>
                          <a:latin typeface="Calibri"/>
                        </a:rPr>
                        <a:t>1833-1844: Fort McKenzie - near Fort Benton, Montana</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41"/>
                  </a:ext>
                </a:extLst>
              </a:tr>
              <a:tr h="187991">
                <a:tc>
                  <a:txBody>
                    <a:bodyPr/>
                    <a:lstStyle/>
                    <a:p>
                      <a:pPr algn="l" fontAlgn="b"/>
                      <a:r>
                        <a:rPr lang="en-US" sz="1200" b="0" i="0" u="none" strike="noStrike">
                          <a:solidFill>
                            <a:srgbClr val="FFFFFF"/>
                          </a:solidFill>
                          <a:latin typeface="Calibri"/>
                        </a:rPr>
                        <a:t>Hudson Bay Company</a:t>
                      </a:r>
                    </a:p>
                  </a:txBody>
                  <a:tcPr marL="1831" marR="1831" marT="1831" marB="0" anchor="b">
                    <a:lnL>
                      <a:noFill/>
                    </a:lnL>
                    <a:lnR>
                      <a:noFill/>
                    </a:lnR>
                    <a:lnT>
                      <a:noFill/>
                    </a:lnT>
                    <a:lnB>
                      <a:noFill/>
                    </a:lnB>
                    <a:solidFill>
                      <a:srgbClr val="254061"/>
                    </a:solidFill>
                  </a:tcPr>
                </a:tc>
                <a:tc gridSpan="2">
                  <a:txBody>
                    <a:bodyPr/>
                    <a:lstStyle/>
                    <a:p>
                      <a:pPr algn="l" fontAlgn="b"/>
                      <a:r>
                        <a:rPr lang="en-US" sz="1200" b="0" i="0" u="none" strike="noStrike">
                          <a:solidFill>
                            <a:srgbClr val="FFFFFF"/>
                          </a:solidFill>
                          <a:latin typeface="Calibri"/>
                        </a:rPr>
                        <a:t>1834-1854: (Old) Fort Boise - mouth of Boise R. at Snake River</a:t>
                      </a:r>
                    </a:p>
                  </a:txBody>
                  <a:tcPr marL="1831" marR="1831" marT="1831" marB="0" anchor="b">
                    <a:lnL>
                      <a:noFill/>
                    </a:lnL>
                    <a:lnR>
                      <a:noFill/>
                    </a:lnR>
                    <a:lnT>
                      <a:noFill/>
                    </a:lnT>
                    <a:lnB>
                      <a:noFill/>
                    </a:lnB>
                    <a:solidFill>
                      <a:srgbClr val="254061"/>
                    </a:solidFill>
                  </a:tcPr>
                </a:tc>
                <a:tc hMerge="1">
                  <a:txBody>
                    <a:bodyPr/>
                    <a:lstStyle/>
                    <a:p>
                      <a:endParaRPr lang="en-US"/>
                    </a:p>
                  </a:txBody>
                  <a:tcPr/>
                </a:tc>
                <a:extLst>
                  <a:ext uri="{0D108BD9-81ED-4DB2-BD59-A6C34878D82A}">
                    <a16:rowId xmlns:a16="http://schemas.microsoft.com/office/drawing/2014/main" xmlns="" val="10042"/>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fontAlgn="b"/>
                      <a:r>
                        <a:rPr lang="en-US" sz="1200" b="0" i="0" u="none" strike="noStrike">
                          <a:solidFill>
                            <a:srgbClr val="FFFFFF"/>
                          </a:solidFill>
                          <a:latin typeface="Calibri"/>
                        </a:rPr>
                        <a:t>1835-1849: Fort William (John) confluence Laramie &amp; North Platte</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43"/>
                  </a:ext>
                </a:extLst>
              </a:tr>
              <a:tr h="187991">
                <a:tc>
                  <a:txBody>
                    <a:bodyPr/>
                    <a:lstStyle/>
                    <a:p>
                      <a:pPr algn="l" fontAlgn="b"/>
                      <a:r>
                        <a:rPr lang="en-US" sz="1200" b="0" i="0" u="none" strike="noStrike">
                          <a:solidFill>
                            <a:srgbClr val="FFFFFF"/>
                          </a:solidFill>
                          <a:latin typeface="Calibri"/>
                        </a:rPr>
                        <a:t>Hudson Bay Company</a:t>
                      </a:r>
                    </a:p>
                  </a:txBody>
                  <a:tcPr marL="1831" marR="1831" marT="1831" marB="0" anchor="b">
                    <a:lnL>
                      <a:noFill/>
                    </a:lnL>
                    <a:lnR>
                      <a:noFill/>
                    </a:lnR>
                    <a:lnT>
                      <a:noFill/>
                    </a:lnT>
                    <a:lnB>
                      <a:noFill/>
                    </a:lnB>
                    <a:solidFill>
                      <a:srgbClr val="254061"/>
                    </a:solidFill>
                  </a:tcPr>
                </a:tc>
                <a:tc gridSpan="2">
                  <a:txBody>
                    <a:bodyPr/>
                    <a:lstStyle/>
                    <a:p>
                      <a:pPr algn="l" fontAlgn="b"/>
                      <a:r>
                        <a:rPr lang="en-US" sz="1200" b="0" i="0" u="none" strike="noStrike">
                          <a:solidFill>
                            <a:srgbClr val="FFFFFF"/>
                          </a:solidFill>
                          <a:latin typeface="Calibri"/>
                        </a:rPr>
                        <a:t>1837-1863: Fort Hall – Snake R, Bannock Cty ID</a:t>
                      </a:r>
                    </a:p>
                  </a:txBody>
                  <a:tcPr marL="1831" marR="1831" marT="1831" marB="0" anchor="b">
                    <a:lnL>
                      <a:noFill/>
                    </a:lnL>
                    <a:lnR>
                      <a:noFill/>
                    </a:lnR>
                    <a:lnT>
                      <a:noFill/>
                    </a:lnT>
                    <a:lnB>
                      <a:noFill/>
                    </a:lnB>
                    <a:solidFill>
                      <a:srgbClr val="254061"/>
                    </a:solidFill>
                  </a:tcPr>
                </a:tc>
                <a:tc hMerge="1">
                  <a:txBody>
                    <a:bodyPr/>
                    <a:lstStyle/>
                    <a:p>
                      <a:endParaRPr lang="en-US"/>
                    </a:p>
                  </a:txBody>
                  <a:tcPr/>
                </a:tc>
                <a:extLst>
                  <a:ext uri="{0D108BD9-81ED-4DB2-BD59-A6C34878D82A}">
                    <a16:rowId xmlns:a16="http://schemas.microsoft.com/office/drawing/2014/main" xmlns="" val="10044"/>
                  </a:ext>
                </a:extLst>
              </a:tr>
              <a:tr h="388349">
                <a:tc>
                  <a:txBody>
                    <a:bodyPr/>
                    <a:lstStyle/>
                    <a:p>
                      <a:pPr algn="ctr" fontAlgn="b"/>
                      <a:r>
                        <a:rPr lang="en-US" sz="1600" b="1" i="0" u="none" strike="noStrike" dirty="0">
                          <a:solidFill>
                            <a:schemeClr val="bg1"/>
                          </a:solidFill>
                          <a:latin typeface="+mn-lt"/>
                        </a:rPr>
                        <a:t>early settlers on Oregon Trail</a:t>
                      </a:r>
                    </a:p>
                  </a:txBody>
                  <a:tcPr marL="1831" marR="1831" marT="1831" marB="0" anchor="b">
                    <a:lnL>
                      <a:noFill/>
                    </a:lnL>
                    <a:lnR>
                      <a:noFill/>
                    </a:lnR>
                    <a:lnT>
                      <a:noFill/>
                    </a:lnT>
                    <a:lnB>
                      <a:noFill/>
                    </a:lnB>
                  </a:tcPr>
                </a:tc>
                <a:tc>
                  <a:txBody>
                    <a:bodyPr/>
                    <a:lstStyle/>
                    <a:p>
                      <a:pPr algn="r" fontAlgn="b"/>
                      <a:endParaRPr lang="en-US" sz="2000" b="1" i="0" u="none" strike="noStrike" dirty="0">
                        <a:solidFill>
                          <a:srgbClr val="FF0000"/>
                        </a:solidFill>
                        <a:latin typeface="Calibri"/>
                      </a:endParaRPr>
                    </a:p>
                  </a:txBody>
                  <a:tcPr marL="1831" marR="1831" marT="1831" marB="0" anchor="b">
                    <a:lnL>
                      <a:noFill/>
                    </a:lnL>
                    <a:lnR>
                      <a:noFill/>
                    </a:lnR>
                    <a:lnT>
                      <a:noFill/>
                    </a:lnT>
                    <a:lnB>
                      <a:noFill/>
                    </a:lnB>
                  </a:tcPr>
                </a:tc>
                <a:tc>
                  <a:txBody>
                    <a:bodyPr/>
                    <a:lstStyle/>
                    <a:p>
                      <a:pPr algn="l" fontAlgn="b"/>
                      <a:endParaRPr lang="en-US" sz="2000" b="0" i="0" u="none" strike="noStrike" dirty="0">
                        <a:solidFill>
                          <a:srgbClr val="FFFFFF"/>
                        </a:solidFill>
                        <a:latin typeface="Calibri"/>
                      </a:endParaRPr>
                    </a:p>
                  </a:txBody>
                  <a:tcPr marL="1831" marR="1831" marT="1831" marB="0" anchor="b">
                    <a:lnL>
                      <a:noFill/>
                    </a:lnL>
                    <a:lnR>
                      <a:noFill/>
                    </a:lnR>
                    <a:lnT>
                      <a:noFill/>
                    </a:lnT>
                    <a:lnB>
                      <a:noFill/>
                    </a:lnB>
                  </a:tcPr>
                </a:tc>
                <a:extLst>
                  <a:ext uri="{0D108BD9-81ED-4DB2-BD59-A6C34878D82A}">
                    <a16:rowId xmlns:a16="http://schemas.microsoft.com/office/drawing/2014/main" xmlns="" val="10045"/>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en-US" sz="1200" b="0" i="0" u="none" strike="noStrike" dirty="0">
                          <a:solidFill>
                            <a:srgbClr val="FFFFFF"/>
                          </a:solidFill>
                          <a:latin typeface="Calibri"/>
                        </a:rPr>
                        <a:t>1838-1849: Fort Lee (Drum) – The </a:t>
                      </a:r>
                      <a:r>
                        <a:rPr lang="en-US" sz="1200" b="0" i="0" u="none" strike="noStrike" dirty="0" err="1">
                          <a:solidFill>
                            <a:srgbClr val="FFFFFF"/>
                          </a:solidFill>
                          <a:latin typeface="Calibri"/>
                        </a:rPr>
                        <a:t>Dalles</a:t>
                      </a:r>
                      <a:r>
                        <a:rPr lang="en-US" sz="1200" b="0" i="0" u="none" strike="noStrike" dirty="0">
                          <a:solidFill>
                            <a:srgbClr val="FFFFFF"/>
                          </a:solidFill>
                          <a:latin typeface="Calibri"/>
                        </a:rPr>
                        <a:t> OR</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46"/>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en-US" sz="1200" b="0" i="0" u="none" strike="noStrike">
                          <a:solidFill>
                            <a:srgbClr val="FFFFFF"/>
                          </a:solidFill>
                          <a:latin typeface="Calibri"/>
                        </a:rPr>
                        <a:t>1842-1845: Freemont's 1st, 2nd, 3rd Expeditions </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47"/>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en-US" sz="1200" b="0" i="0" u="none" strike="noStrike">
                          <a:solidFill>
                            <a:srgbClr val="FFFFFF"/>
                          </a:solidFill>
                          <a:latin typeface="Calibri"/>
                        </a:rPr>
                        <a:t>1842-1890: Fort Bridger - Blacks Fork of Green River; F Bridger WY</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48"/>
                  </a:ext>
                </a:extLst>
              </a:tr>
              <a:tr h="187991">
                <a:tc>
                  <a:txBody>
                    <a:bodyPr/>
                    <a:lstStyle/>
                    <a:p>
                      <a:pPr algn="l" fontAlgn="b"/>
                      <a:r>
                        <a:rPr lang="en-US" sz="1200" b="0" i="0" u="none" strike="noStrike">
                          <a:solidFill>
                            <a:srgbClr val="FFFFFF"/>
                          </a:solidFill>
                          <a:latin typeface="Calibri"/>
                        </a:rPr>
                        <a:t>Hudson Bay Company</a:t>
                      </a:r>
                    </a:p>
                  </a:txBody>
                  <a:tcPr marL="1831" marR="1831" marT="1831" marB="0" anchor="b">
                    <a:lnL>
                      <a:noFill/>
                    </a:lnL>
                    <a:lnR>
                      <a:noFill/>
                    </a:lnR>
                    <a:lnT>
                      <a:noFill/>
                    </a:lnT>
                    <a:lnB>
                      <a:noFill/>
                    </a:lnB>
                    <a:solidFill>
                      <a:srgbClr val="254061"/>
                    </a:solidFill>
                  </a:tcPr>
                </a:tc>
                <a:tc gridSpan="2">
                  <a:txBody>
                    <a:bodyPr/>
                    <a:lstStyle/>
                    <a:p>
                      <a:pPr algn="l" fontAlgn="b"/>
                      <a:r>
                        <a:rPr lang="fr-FR" sz="1200" b="0" i="0" u="none" strike="noStrike">
                          <a:solidFill>
                            <a:srgbClr val="FFFFFF"/>
                          </a:solidFill>
                          <a:latin typeface="Calibri"/>
                        </a:rPr>
                        <a:t>1843-1864: Fort Victoria – Vancouver Island, replaced F. Vancouver </a:t>
                      </a:r>
                    </a:p>
                  </a:txBody>
                  <a:tcPr marL="1831" marR="1831" marT="1831" marB="0" anchor="b">
                    <a:lnL>
                      <a:noFill/>
                    </a:lnL>
                    <a:lnR>
                      <a:noFill/>
                    </a:lnR>
                    <a:lnT>
                      <a:noFill/>
                    </a:lnT>
                    <a:lnB>
                      <a:noFill/>
                    </a:lnB>
                    <a:solidFill>
                      <a:srgbClr val="254061"/>
                    </a:solidFill>
                  </a:tcPr>
                </a:tc>
                <a:tc hMerge="1">
                  <a:txBody>
                    <a:bodyPr/>
                    <a:lstStyle/>
                    <a:p>
                      <a:endParaRPr lang="en-US"/>
                    </a:p>
                  </a:txBody>
                  <a:tcPr/>
                </a:tc>
                <a:extLst>
                  <a:ext uri="{0D108BD9-81ED-4DB2-BD59-A6C34878D82A}">
                    <a16:rowId xmlns:a16="http://schemas.microsoft.com/office/drawing/2014/main" xmlns="" val="10049"/>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fontAlgn="b"/>
                      <a:r>
                        <a:rPr lang="en-US" sz="1200" b="0" i="0" u="none" strike="noStrike">
                          <a:solidFill>
                            <a:srgbClr val="FFFFFF"/>
                          </a:solidFill>
                          <a:latin typeface="Calibri"/>
                        </a:rPr>
                        <a:t>1845-1862: Fort Berthold 1 – White Shield ND</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50"/>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en-US" sz="1200" b="0" i="0" u="none" strike="noStrike">
                          <a:solidFill>
                            <a:srgbClr val="FFFFFF"/>
                          </a:solidFill>
                          <a:latin typeface="Calibri"/>
                        </a:rPr>
                        <a:t>1848-1871: Fort Childs (Kearney) – Kearney NE</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51"/>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en-US" sz="1200" b="0" i="0" u="none" strike="noStrike">
                          <a:solidFill>
                            <a:srgbClr val="FFFFFF"/>
                          </a:solidFill>
                          <a:latin typeface="Calibri"/>
                        </a:rPr>
                        <a:t>1849-1867:  Fort  Dalles – The Dalles OR</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52"/>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fr-FR" sz="1200" b="0" i="0" u="none" strike="noStrike">
                          <a:solidFill>
                            <a:srgbClr val="FFFFFF"/>
                          </a:solidFill>
                          <a:latin typeface="Calibri"/>
                        </a:rPr>
                        <a:t>1849-1890: Fort Laramie (formerly William) - Laramie &amp; N. Platte Rivers</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53"/>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fontAlgn="b"/>
                      <a:r>
                        <a:rPr lang="en-US" sz="1200" b="0" i="0" u="none" strike="noStrike">
                          <a:solidFill>
                            <a:srgbClr val="FFFFFF"/>
                          </a:solidFill>
                          <a:latin typeface="Calibri"/>
                        </a:rPr>
                        <a:t>1853-1857: Fort Supply –Robertson WY</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54"/>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fr-FR" sz="1200" b="0" i="0" u="none" strike="noStrike">
                          <a:solidFill>
                            <a:srgbClr val="FFFFFF"/>
                          </a:solidFill>
                          <a:latin typeface="Calibri"/>
                        </a:rPr>
                        <a:t>1855-1857: Fort Bennett (formerly AFC’s Fort Pierre Chouteau</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55"/>
                  </a:ext>
                </a:extLst>
              </a:tr>
              <a:tr h="187991">
                <a:tc>
                  <a:txBody>
                    <a:bodyPr/>
                    <a:lstStyle/>
                    <a:p>
                      <a:pPr algn="l" fontAlgn="b"/>
                      <a:r>
                        <a:rPr lang="en-US" sz="1200" b="0" i="0" u="none" strike="noStrike">
                          <a:solidFill>
                            <a:srgbClr val="FFFFFF"/>
                          </a:solidFill>
                          <a:latin typeface="Calibri"/>
                        </a:rPr>
                        <a:t>Hudson Bay Company</a:t>
                      </a:r>
                    </a:p>
                  </a:txBody>
                  <a:tcPr marL="1831" marR="1831" marT="1831" marB="0" anchor="b">
                    <a:lnL>
                      <a:noFill/>
                    </a:lnL>
                    <a:lnR>
                      <a:noFill/>
                    </a:lnR>
                    <a:lnT>
                      <a:noFill/>
                    </a:lnT>
                    <a:lnB>
                      <a:noFill/>
                    </a:lnB>
                    <a:solidFill>
                      <a:srgbClr val="254061"/>
                    </a:solidFill>
                  </a:tcPr>
                </a:tc>
                <a:tc gridSpan="2">
                  <a:txBody>
                    <a:bodyPr/>
                    <a:lstStyle/>
                    <a:p>
                      <a:pPr algn="l" fontAlgn="b"/>
                      <a:r>
                        <a:rPr lang="fr-FR" sz="1200" b="0" i="0" u="none" strike="noStrike">
                          <a:solidFill>
                            <a:srgbClr val="FFFFFF"/>
                          </a:solidFill>
                          <a:latin typeface="Calibri"/>
                        </a:rPr>
                        <a:t>1856-1860: Fort Shephard  (Fort Pend Oreille) – Columbia R @  Pend Oreille R  </a:t>
                      </a:r>
                    </a:p>
                  </a:txBody>
                  <a:tcPr marL="1831" marR="1831" marT="1831" marB="0" anchor="b">
                    <a:lnL>
                      <a:noFill/>
                    </a:lnL>
                    <a:lnR>
                      <a:noFill/>
                    </a:lnR>
                    <a:lnT>
                      <a:noFill/>
                    </a:lnT>
                    <a:lnB>
                      <a:noFill/>
                    </a:lnB>
                    <a:solidFill>
                      <a:srgbClr val="254061"/>
                    </a:solidFill>
                  </a:tcPr>
                </a:tc>
                <a:tc hMerge="1">
                  <a:txBody>
                    <a:bodyPr/>
                    <a:lstStyle/>
                    <a:p>
                      <a:endParaRPr lang="en-US"/>
                    </a:p>
                  </a:txBody>
                  <a:tcPr/>
                </a:tc>
                <a:extLst>
                  <a:ext uri="{0D108BD9-81ED-4DB2-BD59-A6C34878D82A}">
                    <a16:rowId xmlns:a16="http://schemas.microsoft.com/office/drawing/2014/main" xmlns="" val="10056"/>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en-US" sz="1200" b="0" i="0" u="none" strike="noStrike">
                          <a:solidFill>
                            <a:srgbClr val="FFFFFF"/>
                          </a:solidFill>
                          <a:latin typeface="Calibri"/>
                        </a:rPr>
                        <a:t>1856-1870: Fort Lookout – Reliance, Lyman County, SD</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57"/>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pl-PL" sz="1200" b="0" i="0" u="none" strike="noStrike">
                          <a:solidFill>
                            <a:srgbClr val="FFFFFF"/>
                          </a:solidFill>
                          <a:latin typeface="Calibri"/>
                        </a:rPr>
                        <a:t>1856-1910: Fort Walla Walla – Walla Walla Wa </a:t>
                      </a:r>
                      <a:r>
                        <a:rPr lang="pl-PL" sz="1200" b="0" i="0" u="none" strike="noStrike">
                          <a:solidFill>
                            <a:srgbClr val="FFFFFF"/>
                          </a:solidFill>
                          <a:latin typeface="Arial"/>
                        </a:rPr>
                        <a:t> </a:t>
                      </a:r>
                      <a:endParaRPr lang="pl-PL" sz="1200" b="0" i="0" u="none" strike="noStrike">
                        <a:solidFill>
                          <a:srgbClr val="FFFFFF"/>
                        </a:solidFill>
                        <a:latin typeface="Calibri"/>
                      </a:endParaRP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58"/>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en-US" sz="1200" b="0" i="0" u="none" strike="noStrike">
                          <a:solidFill>
                            <a:srgbClr val="FFFFFF"/>
                          </a:solidFill>
                          <a:latin typeface="Calibri"/>
                        </a:rPr>
                        <a:t>1858-1867: Fort Caspar – Casper WY (Mormon Ferry Post)</a:t>
                      </a:r>
                      <a:r>
                        <a:rPr lang="en-US" sz="1200" b="0" i="0" u="none" strike="noStrike">
                          <a:solidFill>
                            <a:srgbClr val="FFFFFF"/>
                          </a:solidFill>
                          <a:latin typeface="Arial"/>
                        </a:rPr>
                        <a:t> </a:t>
                      </a:r>
                      <a:endParaRPr lang="en-US" sz="1200" b="0" i="0" u="none" strike="noStrike">
                        <a:solidFill>
                          <a:srgbClr val="FFFFFF"/>
                        </a:solidFill>
                        <a:latin typeface="Calibri"/>
                      </a:endParaRP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59"/>
                  </a:ext>
                </a:extLst>
              </a:tr>
              <a:tr h="187991">
                <a:tc>
                  <a:txBody>
                    <a:bodyPr/>
                    <a:lstStyle/>
                    <a:p>
                      <a:pPr algn="l" fontAlgn="b"/>
                      <a:r>
                        <a:rPr lang="en-US" sz="1200" b="0" i="0" u="none" strike="noStrike">
                          <a:solidFill>
                            <a:srgbClr val="FFFFFF"/>
                          </a:solidFill>
                          <a:latin typeface="Calibri"/>
                        </a:rPr>
                        <a:t>American Fur Co, Western Dept – John Jacob Astor</a:t>
                      </a:r>
                    </a:p>
                  </a:txBody>
                  <a:tcPr marL="1831" marR="1831" marT="1831" marB="0" anchor="b">
                    <a:lnL>
                      <a:noFill/>
                    </a:lnL>
                    <a:lnR>
                      <a:noFill/>
                    </a:lnR>
                    <a:lnT>
                      <a:noFill/>
                    </a:lnT>
                    <a:lnB>
                      <a:noFill/>
                    </a:lnB>
                    <a:solidFill>
                      <a:srgbClr val="4A452A"/>
                    </a:solidFill>
                  </a:tcPr>
                </a:tc>
                <a:tc gridSpan="2">
                  <a:txBody>
                    <a:bodyPr/>
                    <a:lstStyle/>
                    <a:p>
                      <a:pPr algn="l" fontAlgn="b"/>
                      <a:r>
                        <a:rPr lang="en-US" sz="1200" b="0" i="0" u="none" strike="noStrike">
                          <a:solidFill>
                            <a:srgbClr val="FFFFFF"/>
                          </a:solidFill>
                          <a:latin typeface="Calibri"/>
                        </a:rPr>
                        <a:t>1862-1874: Fort Berthold 2 (formerly F. Atkinson)</a:t>
                      </a:r>
                    </a:p>
                  </a:txBody>
                  <a:tcPr marL="1831" marR="1831" marT="1831" marB="0" anchor="b">
                    <a:lnL>
                      <a:noFill/>
                    </a:lnL>
                    <a:lnR>
                      <a:noFill/>
                    </a:lnR>
                    <a:lnT>
                      <a:noFill/>
                    </a:lnT>
                    <a:lnB>
                      <a:noFill/>
                    </a:lnB>
                    <a:solidFill>
                      <a:srgbClr val="4A452A"/>
                    </a:solidFill>
                  </a:tcPr>
                </a:tc>
                <a:tc hMerge="1">
                  <a:txBody>
                    <a:bodyPr/>
                    <a:lstStyle/>
                    <a:p>
                      <a:endParaRPr lang="en-US"/>
                    </a:p>
                  </a:txBody>
                  <a:tcPr/>
                </a:tc>
                <a:extLst>
                  <a:ext uri="{0D108BD9-81ED-4DB2-BD59-A6C34878D82A}">
                    <a16:rowId xmlns:a16="http://schemas.microsoft.com/office/drawing/2014/main" xmlns="" val="10060"/>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en-US" sz="1200" b="0" i="0" u="none" strike="noStrike">
                          <a:solidFill>
                            <a:srgbClr val="FFFFFF"/>
                          </a:solidFill>
                          <a:latin typeface="Calibri"/>
                        </a:rPr>
                        <a:t>1863-1865: Camp Conner -Soda Springs ID</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61"/>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en-US" sz="1200" b="0" i="0" u="none" strike="noStrike">
                          <a:solidFill>
                            <a:srgbClr val="FFFFFF"/>
                          </a:solidFill>
                          <a:latin typeface="Calibri"/>
                        </a:rPr>
                        <a:t>1863-1880: Fort McPherson (Cottonwood) – North Platte NE</a:t>
                      </a:r>
                      <a:r>
                        <a:rPr lang="en-US" sz="1200" b="0" i="0" u="none" strike="noStrike">
                          <a:solidFill>
                            <a:srgbClr val="FFFFFF"/>
                          </a:solidFill>
                          <a:latin typeface="Arial"/>
                        </a:rPr>
                        <a:t> </a:t>
                      </a:r>
                      <a:endParaRPr lang="en-US" sz="1200" b="0" i="0" u="none" strike="noStrike">
                        <a:solidFill>
                          <a:srgbClr val="FFFFFF"/>
                        </a:solidFill>
                        <a:latin typeface="Calibri"/>
                      </a:endParaRP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62"/>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en-US" sz="1200" b="0" i="0" u="none" strike="noStrike">
                          <a:solidFill>
                            <a:srgbClr val="FFFFFF"/>
                          </a:solidFill>
                          <a:latin typeface="Calibri"/>
                        </a:rPr>
                        <a:t>1867-1882: Fort Fetterman – Douglas WY</a:t>
                      </a:r>
                      <a:r>
                        <a:rPr lang="en-US" sz="1200" b="0" i="0" u="none" strike="noStrike">
                          <a:solidFill>
                            <a:srgbClr val="FFFFFF"/>
                          </a:solidFill>
                          <a:latin typeface="Arial"/>
                        </a:rPr>
                        <a:t> </a:t>
                      </a:r>
                      <a:endParaRPr lang="en-US" sz="1200" b="0" i="0" u="none" strike="noStrike">
                        <a:solidFill>
                          <a:srgbClr val="FFFFFF"/>
                        </a:solidFill>
                        <a:latin typeface="Calibri"/>
                      </a:endParaRP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63"/>
                  </a:ext>
                </a:extLst>
              </a:tr>
              <a:tr h="187991">
                <a:tc>
                  <a:txBody>
                    <a:bodyPr/>
                    <a:lstStyle/>
                    <a:p>
                      <a:pPr algn="l" fontAlgn="b"/>
                      <a:r>
                        <a:rPr lang="en-US" sz="1200" b="0" i="0" u="none" strike="noStrike">
                          <a:solidFill>
                            <a:srgbClr val="FFFFFF"/>
                          </a:solidFill>
                          <a:latin typeface="Calibri"/>
                        </a:rPr>
                        <a:t>US Military Exploration, Forts, &amp; Protection </a:t>
                      </a:r>
                    </a:p>
                  </a:txBody>
                  <a:tcPr marL="1831" marR="1831" marT="1831" marB="0" anchor="b">
                    <a:lnL>
                      <a:noFill/>
                    </a:lnL>
                    <a:lnR>
                      <a:noFill/>
                    </a:lnR>
                    <a:lnT>
                      <a:noFill/>
                    </a:lnT>
                    <a:lnB>
                      <a:noFill/>
                    </a:lnB>
                    <a:solidFill>
                      <a:srgbClr val="FF5050"/>
                    </a:solidFill>
                  </a:tcPr>
                </a:tc>
                <a:tc gridSpan="2">
                  <a:txBody>
                    <a:bodyPr/>
                    <a:lstStyle/>
                    <a:p>
                      <a:pPr algn="l" rtl="0" fontAlgn="b"/>
                      <a:r>
                        <a:rPr lang="en-US" sz="1200" b="0" i="0" u="none" strike="noStrike" dirty="0">
                          <a:solidFill>
                            <a:srgbClr val="FFFFFF"/>
                          </a:solidFill>
                          <a:latin typeface="Calibri"/>
                        </a:rPr>
                        <a:t>1869-1909: Fort  Washakie (Brown) – Fort Washakie WY</a:t>
                      </a:r>
                    </a:p>
                  </a:txBody>
                  <a:tcPr marL="1831" marR="1831" marT="1831" marB="0" anchor="b">
                    <a:lnL>
                      <a:noFill/>
                    </a:lnL>
                    <a:lnR>
                      <a:noFill/>
                    </a:lnR>
                    <a:lnT>
                      <a:noFill/>
                    </a:lnT>
                    <a:lnB>
                      <a:noFill/>
                    </a:lnB>
                    <a:solidFill>
                      <a:srgbClr val="FF5050"/>
                    </a:solidFill>
                  </a:tcPr>
                </a:tc>
                <a:tc hMerge="1">
                  <a:txBody>
                    <a:bodyPr/>
                    <a:lstStyle/>
                    <a:p>
                      <a:endParaRPr lang="en-US"/>
                    </a:p>
                  </a:txBody>
                  <a:tcPr/>
                </a:tc>
                <a:extLst>
                  <a:ext uri="{0D108BD9-81ED-4DB2-BD59-A6C34878D82A}">
                    <a16:rowId xmlns:a16="http://schemas.microsoft.com/office/drawing/2014/main" xmlns="" val="10064"/>
                  </a:ext>
                </a:extLst>
              </a:tr>
            </a:tbl>
          </a:graphicData>
        </a:graphic>
      </p:graphicFrame>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p:nvSpPr>
          <p:cNvPr id="96" name="TextBox 95"/>
          <p:cNvSpPr txBox="1"/>
          <p:nvPr/>
        </p:nvSpPr>
        <p:spPr>
          <a:xfrm rot="19860000">
            <a:off x="2032898" y="3186177"/>
            <a:ext cx="877163"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Boise</a:t>
            </a:r>
          </a:p>
        </p:txBody>
      </p:sp>
      <p:sp>
        <p:nvSpPr>
          <p:cNvPr id="62" name="TextBox 61"/>
          <p:cNvSpPr txBox="1"/>
          <p:nvPr/>
        </p:nvSpPr>
        <p:spPr>
          <a:xfrm rot="19200000">
            <a:off x="396850" y="1714090"/>
            <a:ext cx="1532279"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Vancouver</a:t>
            </a:r>
          </a:p>
        </p:txBody>
      </p:sp>
      <p:sp useBgFill="1">
        <p:nvSpPr>
          <p:cNvPr id="31" name="Rectangle 30"/>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p:cNvSpPr txBox="1"/>
          <p:nvPr/>
        </p:nvSpPr>
        <p:spPr>
          <a:xfrm rot="19879460">
            <a:off x="6849070" y="3213153"/>
            <a:ext cx="1951827" cy="461665"/>
          </a:xfrm>
          <a:prstGeom prst="rect">
            <a:avLst/>
          </a:prstGeom>
          <a:solidFill>
            <a:schemeClr val="bg1"/>
          </a:solidFill>
        </p:spPr>
        <p:txBody>
          <a:bodyPr wrap="square" rtlCol="0">
            <a:spAutoFit/>
          </a:bodyPr>
          <a:lstStyle/>
          <a:p>
            <a:r>
              <a:rPr lang="en-US" sz="2400" b="1" dirty="0">
                <a:solidFill>
                  <a:srgbClr val="FF0000"/>
                </a:solidFill>
                <a:effectLst>
                  <a:outerShdw dist="50800" dir="7200000" algn="ctr" rotWithShape="0">
                    <a:schemeClr val="tx1"/>
                  </a:outerShdw>
                </a:effectLst>
              </a:rPr>
              <a:t>Leavenworth</a:t>
            </a:r>
          </a:p>
        </p:txBody>
      </p:sp>
      <p:sp>
        <p:nvSpPr>
          <p:cNvPr id="55" name="5-Point Star 54"/>
          <p:cNvSpPr/>
          <p:nvPr/>
        </p:nvSpPr>
        <p:spPr>
          <a:xfrm>
            <a:off x="6553200" y="3733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5-Point Star 60"/>
          <p:cNvSpPr/>
          <p:nvPr/>
        </p:nvSpPr>
        <p:spPr>
          <a:xfrm>
            <a:off x="305419" y="258487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84" name="TextBox 83"/>
          <p:cNvSpPr txBox="1"/>
          <p:nvPr/>
        </p:nvSpPr>
        <p:spPr>
          <a:xfrm rot="19879460">
            <a:off x="4763581" y="3553779"/>
            <a:ext cx="1167307" cy="461665"/>
          </a:xfrm>
          <a:prstGeom prst="rect">
            <a:avLst/>
          </a:prstGeom>
          <a:solidFill>
            <a:schemeClr val="bg1"/>
          </a:solidFill>
        </p:spPr>
        <p:txBody>
          <a:bodyPr wrap="none" rtlCol="0">
            <a:spAutoFit/>
          </a:bodyPr>
          <a:lstStyle/>
          <a:p>
            <a:r>
              <a:rPr lang="en-US" sz="2400" b="1" dirty="0">
                <a:solidFill>
                  <a:srgbClr val="774F27"/>
                </a:solidFill>
                <a:effectLst>
                  <a:outerShdw dist="50800" dir="7200000" algn="ctr" rotWithShape="0">
                    <a:schemeClr val="tx1"/>
                  </a:outerShdw>
                </a:effectLst>
              </a:rPr>
              <a:t>William</a:t>
            </a:r>
          </a:p>
        </p:txBody>
      </p:sp>
      <p:sp>
        <p:nvSpPr>
          <p:cNvPr id="98" name="TextBox 97"/>
          <p:cNvSpPr txBox="1"/>
          <p:nvPr/>
        </p:nvSpPr>
        <p:spPr>
          <a:xfrm rot="19860000">
            <a:off x="3423272" y="3357742"/>
            <a:ext cx="681597"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Hall</a:t>
            </a:r>
          </a:p>
        </p:txBody>
      </p:sp>
      <p:sp>
        <p:nvSpPr>
          <p:cNvPr id="109" name="Freeform 108"/>
          <p:cNvSpPr/>
          <p:nvPr/>
        </p:nvSpPr>
        <p:spPr>
          <a:xfrm>
            <a:off x="1710267" y="2494844"/>
            <a:ext cx="519288" cy="1560690"/>
          </a:xfrm>
          <a:custGeom>
            <a:avLst/>
            <a:gdLst>
              <a:gd name="connsiteX0" fmla="*/ 0 w 519288"/>
              <a:gd name="connsiteY0" fmla="*/ 11289 h 1560690"/>
              <a:gd name="connsiteX1" fmla="*/ 220133 w 519288"/>
              <a:gd name="connsiteY1" fmla="*/ 62089 h 1560690"/>
              <a:gd name="connsiteX2" fmla="*/ 338666 w 519288"/>
              <a:gd name="connsiteY2" fmla="*/ 383823 h 1560690"/>
              <a:gd name="connsiteX3" fmla="*/ 321733 w 519288"/>
              <a:gd name="connsiteY3" fmla="*/ 603956 h 1560690"/>
              <a:gd name="connsiteX4" fmla="*/ 169333 w 519288"/>
              <a:gd name="connsiteY4" fmla="*/ 841023 h 1560690"/>
              <a:gd name="connsiteX5" fmla="*/ 152400 w 519288"/>
              <a:gd name="connsiteY5" fmla="*/ 1027289 h 1560690"/>
              <a:gd name="connsiteX6" fmla="*/ 101600 w 519288"/>
              <a:gd name="connsiteY6" fmla="*/ 1162756 h 1560690"/>
              <a:gd name="connsiteX7" fmla="*/ 270933 w 519288"/>
              <a:gd name="connsiteY7" fmla="*/ 1467556 h 1560690"/>
              <a:gd name="connsiteX8" fmla="*/ 491066 w 519288"/>
              <a:gd name="connsiteY8" fmla="*/ 1518356 h 1560690"/>
              <a:gd name="connsiteX9" fmla="*/ 423333 w 519288"/>
              <a:gd name="connsiteY9" fmla="*/ 1552223 h 156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9288" h="1560690">
                <a:moveTo>
                  <a:pt x="0" y="11289"/>
                </a:moveTo>
                <a:cubicBezTo>
                  <a:pt x="81844" y="5644"/>
                  <a:pt x="163689" y="0"/>
                  <a:pt x="220133" y="62089"/>
                </a:cubicBezTo>
                <a:cubicBezTo>
                  <a:pt x="276577" y="124178"/>
                  <a:pt x="321733" y="293512"/>
                  <a:pt x="338666" y="383823"/>
                </a:cubicBezTo>
                <a:cubicBezTo>
                  <a:pt x="355599" y="474134"/>
                  <a:pt x="349955" y="527756"/>
                  <a:pt x="321733" y="603956"/>
                </a:cubicBezTo>
                <a:cubicBezTo>
                  <a:pt x="293511" y="680156"/>
                  <a:pt x="197555" y="770468"/>
                  <a:pt x="169333" y="841023"/>
                </a:cubicBezTo>
                <a:cubicBezTo>
                  <a:pt x="141111" y="911579"/>
                  <a:pt x="163689" y="973667"/>
                  <a:pt x="152400" y="1027289"/>
                </a:cubicBezTo>
                <a:cubicBezTo>
                  <a:pt x="141111" y="1080911"/>
                  <a:pt x="81845" y="1089378"/>
                  <a:pt x="101600" y="1162756"/>
                </a:cubicBezTo>
                <a:cubicBezTo>
                  <a:pt x="121356" y="1236134"/>
                  <a:pt x="206022" y="1408289"/>
                  <a:pt x="270933" y="1467556"/>
                </a:cubicBezTo>
                <a:cubicBezTo>
                  <a:pt x="335844" y="1526823"/>
                  <a:pt x="465666" y="1504245"/>
                  <a:pt x="491066" y="1518356"/>
                </a:cubicBezTo>
                <a:cubicBezTo>
                  <a:pt x="516466" y="1532467"/>
                  <a:pt x="519288" y="1560690"/>
                  <a:pt x="423333" y="1552223"/>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Freeform 109"/>
          <p:cNvSpPr/>
          <p:nvPr/>
        </p:nvSpPr>
        <p:spPr>
          <a:xfrm>
            <a:off x="2167467" y="3894667"/>
            <a:ext cx="1303866" cy="400755"/>
          </a:xfrm>
          <a:custGeom>
            <a:avLst/>
            <a:gdLst>
              <a:gd name="connsiteX0" fmla="*/ 0 w 1303866"/>
              <a:gd name="connsiteY0" fmla="*/ 186266 h 400755"/>
              <a:gd name="connsiteX1" fmla="*/ 203200 w 1303866"/>
              <a:gd name="connsiteY1" fmla="*/ 186266 h 400755"/>
              <a:gd name="connsiteX2" fmla="*/ 338666 w 1303866"/>
              <a:gd name="connsiteY2" fmla="*/ 355600 h 400755"/>
              <a:gd name="connsiteX3" fmla="*/ 728133 w 1303866"/>
              <a:gd name="connsiteY3" fmla="*/ 372533 h 400755"/>
              <a:gd name="connsiteX4" fmla="*/ 795866 w 1303866"/>
              <a:gd name="connsiteY4" fmla="*/ 186266 h 400755"/>
              <a:gd name="connsiteX5" fmla="*/ 880533 w 1303866"/>
              <a:gd name="connsiteY5" fmla="*/ 84666 h 400755"/>
              <a:gd name="connsiteX6" fmla="*/ 1168400 w 1303866"/>
              <a:gd name="connsiteY6" fmla="*/ 101600 h 400755"/>
              <a:gd name="connsiteX7" fmla="*/ 1236133 w 1303866"/>
              <a:gd name="connsiteY7" fmla="*/ 169333 h 400755"/>
              <a:gd name="connsiteX8" fmla="*/ 1303866 w 1303866"/>
              <a:gd name="connsiteY8" fmla="*/ 0 h 40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866" h="400755">
                <a:moveTo>
                  <a:pt x="0" y="186266"/>
                </a:moveTo>
                <a:cubicBezTo>
                  <a:pt x="73378" y="172155"/>
                  <a:pt x="146756" y="158044"/>
                  <a:pt x="203200" y="186266"/>
                </a:cubicBezTo>
                <a:cubicBezTo>
                  <a:pt x="259644" y="214488"/>
                  <a:pt x="251177" y="324556"/>
                  <a:pt x="338666" y="355600"/>
                </a:cubicBezTo>
                <a:cubicBezTo>
                  <a:pt x="426155" y="386644"/>
                  <a:pt x="651933" y="400755"/>
                  <a:pt x="728133" y="372533"/>
                </a:cubicBezTo>
                <a:cubicBezTo>
                  <a:pt x="804333" y="344311"/>
                  <a:pt x="770466" y="234244"/>
                  <a:pt x="795866" y="186266"/>
                </a:cubicBezTo>
                <a:cubicBezTo>
                  <a:pt x="821266" y="138288"/>
                  <a:pt x="818444" y="98777"/>
                  <a:pt x="880533" y="84666"/>
                </a:cubicBezTo>
                <a:cubicBezTo>
                  <a:pt x="942622" y="70555"/>
                  <a:pt x="1109133" y="87489"/>
                  <a:pt x="1168400" y="101600"/>
                </a:cubicBezTo>
                <a:cubicBezTo>
                  <a:pt x="1227667" y="115711"/>
                  <a:pt x="1213555" y="186266"/>
                  <a:pt x="1236133" y="169333"/>
                </a:cubicBezTo>
                <a:cubicBezTo>
                  <a:pt x="1258711" y="152400"/>
                  <a:pt x="1292577" y="33867"/>
                  <a:pt x="1303866" y="0"/>
                </a:cubicBezTo>
              </a:path>
            </a:pathLst>
          </a:custGeom>
          <a:ln w="101600">
            <a:solidFill>
              <a:srgbClr val="002060"/>
            </a:solidFill>
            <a:prstDash val="sysDot"/>
          </a:ln>
          <a:effectLst>
            <a:outerShdw dist="50800" dir="12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Freeform 110"/>
          <p:cNvSpPr/>
          <p:nvPr/>
        </p:nvSpPr>
        <p:spPr>
          <a:xfrm>
            <a:off x="4639733" y="4182533"/>
            <a:ext cx="2302934" cy="787401"/>
          </a:xfrm>
          <a:custGeom>
            <a:avLst/>
            <a:gdLst>
              <a:gd name="connsiteX0" fmla="*/ 2302934 w 2302934"/>
              <a:gd name="connsiteY0" fmla="*/ 406400 h 787401"/>
              <a:gd name="connsiteX1" fmla="*/ 2167467 w 2302934"/>
              <a:gd name="connsiteY1" fmla="*/ 406400 h 787401"/>
              <a:gd name="connsiteX2" fmla="*/ 1862667 w 2302934"/>
              <a:gd name="connsiteY2" fmla="*/ 728134 h 787401"/>
              <a:gd name="connsiteX3" fmla="*/ 1608667 w 2302934"/>
              <a:gd name="connsiteY3" fmla="*/ 762000 h 787401"/>
              <a:gd name="connsiteX4" fmla="*/ 1303867 w 2302934"/>
              <a:gd name="connsiteY4" fmla="*/ 643467 h 787401"/>
              <a:gd name="connsiteX5" fmla="*/ 931334 w 2302934"/>
              <a:gd name="connsiteY5" fmla="*/ 643467 h 787401"/>
              <a:gd name="connsiteX6" fmla="*/ 609600 w 2302934"/>
              <a:gd name="connsiteY6" fmla="*/ 474134 h 787401"/>
              <a:gd name="connsiteX7" fmla="*/ 287867 w 2302934"/>
              <a:gd name="connsiteY7" fmla="*/ 321734 h 787401"/>
              <a:gd name="connsiteX8" fmla="*/ 135467 w 2302934"/>
              <a:gd name="connsiteY8" fmla="*/ 67734 h 787401"/>
              <a:gd name="connsiteX9" fmla="*/ 0 w 2302934"/>
              <a:gd name="connsiteY9" fmla="*/ 0 h 78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2934" h="787401">
                <a:moveTo>
                  <a:pt x="2302934" y="406400"/>
                </a:moveTo>
                <a:cubicBezTo>
                  <a:pt x="2271889" y="379589"/>
                  <a:pt x="2240845" y="352778"/>
                  <a:pt x="2167467" y="406400"/>
                </a:cubicBezTo>
                <a:cubicBezTo>
                  <a:pt x="2094089" y="460022"/>
                  <a:pt x="1955800" y="668867"/>
                  <a:pt x="1862667" y="728134"/>
                </a:cubicBezTo>
                <a:cubicBezTo>
                  <a:pt x="1769534" y="787401"/>
                  <a:pt x="1701800" y="776111"/>
                  <a:pt x="1608667" y="762000"/>
                </a:cubicBezTo>
                <a:cubicBezTo>
                  <a:pt x="1515534" y="747889"/>
                  <a:pt x="1416756" y="663222"/>
                  <a:pt x="1303867" y="643467"/>
                </a:cubicBezTo>
                <a:cubicBezTo>
                  <a:pt x="1190978" y="623712"/>
                  <a:pt x="1047045" y="671689"/>
                  <a:pt x="931334" y="643467"/>
                </a:cubicBezTo>
                <a:cubicBezTo>
                  <a:pt x="815623" y="615245"/>
                  <a:pt x="716844" y="527756"/>
                  <a:pt x="609600" y="474134"/>
                </a:cubicBezTo>
                <a:cubicBezTo>
                  <a:pt x="502356" y="420512"/>
                  <a:pt x="366889" y="389467"/>
                  <a:pt x="287867" y="321734"/>
                </a:cubicBezTo>
                <a:cubicBezTo>
                  <a:pt x="208845" y="254001"/>
                  <a:pt x="183445" y="121356"/>
                  <a:pt x="135467" y="67734"/>
                </a:cubicBezTo>
                <a:cubicBezTo>
                  <a:pt x="87489" y="14112"/>
                  <a:pt x="43744" y="7056"/>
                  <a:pt x="0" y="0"/>
                </a:cubicBezTo>
              </a:path>
            </a:pathLst>
          </a:custGeom>
          <a:ln w="101600">
            <a:solidFill>
              <a:srgbClr val="774F27"/>
            </a:solidFill>
            <a:prstDash val="sysDot"/>
          </a:ln>
          <a:effectLst>
            <a:outerShdw dist="50800" dir="13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5-Point Star 96"/>
          <p:cNvSpPr/>
          <p:nvPr/>
        </p:nvSpPr>
        <p:spPr>
          <a:xfrm>
            <a:off x="1752600" y="35814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99" name="5-Point Star 98"/>
          <p:cNvSpPr/>
          <p:nvPr/>
        </p:nvSpPr>
        <p:spPr>
          <a:xfrm>
            <a:off x="2971800" y="3657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85" name="5-Point Star 84"/>
          <p:cNvSpPr/>
          <p:nvPr/>
        </p:nvSpPr>
        <p:spPr>
          <a:xfrm>
            <a:off x="4495800" y="38100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118"/>
          <p:cNvGrpSpPr/>
          <p:nvPr/>
        </p:nvGrpSpPr>
        <p:grpSpPr>
          <a:xfrm>
            <a:off x="3657600" y="4191000"/>
            <a:ext cx="475488" cy="326136"/>
            <a:chOff x="3657600" y="4191000"/>
            <a:chExt cx="475488" cy="326136"/>
          </a:xfrm>
        </p:grpSpPr>
        <p:cxnSp>
          <p:nvCxnSpPr>
            <p:cNvPr id="120" name="Straight Connector 119"/>
            <p:cNvCxnSpPr/>
            <p:nvPr/>
          </p:nvCxnSpPr>
          <p:spPr>
            <a:xfrm flipV="1">
              <a:off x="3657600" y="4191000"/>
              <a:ext cx="457200" cy="76200"/>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flipV="1">
              <a:off x="3675888" y="4443984"/>
              <a:ext cx="457200" cy="73152"/>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p:nvSpPr>
          <p:cNvPr id="123" name="Freeform 122"/>
          <p:cNvSpPr/>
          <p:nvPr/>
        </p:nvSpPr>
        <p:spPr>
          <a:xfrm>
            <a:off x="7119257" y="4718957"/>
            <a:ext cx="1583872" cy="740229"/>
          </a:xfrm>
          <a:custGeom>
            <a:avLst/>
            <a:gdLst>
              <a:gd name="connsiteX0" fmla="*/ 1583872 w 1583872"/>
              <a:gd name="connsiteY0" fmla="*/ 865414 h 968829"/>
              <a:gd name="connsiteX1" fmla="*/ 1322614 w 1583872"/>
              <a:gd name="connsiteY1" fmla="*/ 963386 h 968829"/>
              <a:gd name="connsiteX2" fmla="*/ 947057 w 1583872"/>
              <a:gd name="connsiteY2" fmla="*/ 898072 h 968829"/>
              <a:gd name="connsiteX3" fmla="*/ 783772 w 1583872"/>
              <a:gd name="connsiteY3" fmla="*/ 734786 h 968829"/>
              <a:gd name="connsiteX4" fmla="*/ 555172 w 1583872"/>
              <a:gd name="connsiteY4" fmla="*/ 800100 h 968829"/>
              <a:gd name="connsiteX5" fmla="*/ 342900 w 1583872"/>
              <a:gd name="connsiteY5" fmla="*/ 816429 h 968829"/>
              <a:gd name="connsiteX6" fmla="*/ 179614 w 1583872"/>
              <a:gd name="connsiteY6" fmla="*/ 653143 h 968829"/>
              <a:gd name="connsiteX7" fmla="*/ 97972 w 1583872"/>
              <a:gd name="connsiteY7" fmla="*/ 424543 h 968829"/>
              <a:gd name="connsiteX8" fmla="*/ 0 w 1583872"/>
              <a:gd name="connsiteY8" fmla="*/ 0 h 968829"/>
              <a:gd name="connsiteX0" fmla="*/ 1583872 w 1583872"/>
              <a:gd name="connsiteY0" fmla="*/ 636814 h 740229"/>
              <a:gd name="connsiteX1" fmla="*/ 1322614 w 1583872"/>
              <a:gd name="connsiteY1" fmla="*/ 734786 h 740229"/>
              <a:gd name="connsiteX2" fmla="*/ 947057 w 1583872"/>
              <a:gd name="connsiteY2" fmla="*/ 669472 h 740229"/>
              <a:gd name="connsiteX3" fmla="*/ 783772 w 1583872"/>
              <a:gd name="connsiteY3" fmla="*/ 506186 h 740229"/>
              <a:gd name="connsiteX4" fmla="*/ 555172 w 1583872"/>
              <a:gd name="connsiteY4" fmla="*/ 571500 h 740229"/>
              <a:gd name="connsiteX5" fmla="*/ 342900 w 1583872"/>
              <a:gd name="connsiteY5" fmla="*/ 587829 h 740229"/>
              <a:gd name="connsiteX6" fmla="*/ 179614 w 1583872"/>
              <a:gd name="connsiteY6" fmla="*/ 424543 h 740229"/>
              <a:gd name="connsiteX7" fmla="*/ 97972 w 1583872"/>
              <a:gd name="connsiteY7" fmla="*/ 195943 h 740229"/>
              <a:gd name="connsiteX8" fmla="*/ 0 w 1583872"/>
              <a:gd name="connsiteY8" fmla="*/ 0 h 74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3872" h="740229">
                <a:moveTo>
                  <a:pt x="1583872" y="636814"/>
                </a:moveTo>
                <a:cubicBezTo>
                  <a:pt x="1506311" y="683078"/>
                  <a:pt x="1428750" y="729343"/>
                  <a:pt x="1322614" y="734786"/>
                </a:cubicBezTo>
                <a:cubicBezTo>
                  <a:pt x="1216478" y="740229"/>
                  <a:pt x="1036864" y="707572"/>
                  <a:pt x="947057" y="669472"/>
                </a:cubicBezTo>
                <a:cubicBezTo>
                  <a:pt x="857250" y="631372"/>
                  <a:pt x="849086" y="522515"/>
                  <a:pt x="783772" y="506186"/>
                </a:cubicBezTo>
                <a:cubicBezTo>
                  <a:pt x="718458" y="489857"/>
                  <a:pt x="628651" y="557893"/>
                  <a:pt x="555172" y="571500"/>
                </a:cubicBezTo>
                <a:cubicBezTo>
                  <a:pt x="481693" y="585107"/>
                  <a:pt x="405493" y="612322"/>
                  <a:pt x="342900" y="587829"/>
                </a:cubicBezTo>
                <a:cubicBezTo>
                  <a:pt x="280307" y="563336"/>
                  <a:pt x="220435" y="489857"/>
                  <a:pt x="179614" y="424543"/>
                </a:cubicBezTo>
                <a:cubicBezTo>
                  <a:pt x="138793" y="359229"/>
                  <a:pt x="127908" y="266700"/>
                  <a:pt x="97972" y="195943"/>
                </a:cubicBezTo>
                <a:cubicBezTo>
                  <a:pt x="68036" y="125186"/>
                  <a:pt x="34018" y="157843"/>
                  <a:pt x="0" y="0"/>
                </a:cubicBezTo>
              </a:path>
            </a:pathLst>
          </a:custGeom>
          <a:ln w="101600">
            <a:solidFill>
              <a:srgbClr val="774F27"/>
            </a:solidFill>
            <a:prstDash val="sysDot"/>
          </a:ln>
          <a:effectLst>
            <a:outerShdw dist="50800" dir="15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TextBox 123"/>
          <p:cNvSpPr txBox="1"/>
          <p:nvPr/>
        </p:nvSpPr>
        <p:spPr>
          <a:xfrm>
            <a:off x="3124200" y="4800600"/>
            <a:ext cx="1785489" cy="523220"/>
          </a:xfrm>
          <a:prstGeom prst="rect">
            <a:avLst/>
          </a:prstGeom>
          <a:solidFill>
            <a:schemeClr val="bg1"/>
          </a:solidFill>
        </p:spPr>
        <p:txBody>
          <a:bodyPr wrap="none" rtlCol="0">
            <a:spAutoFit/>
          </a:bodyPr>
          <a:lstStyle/>
          <a:p>
            <a:r>
              <a:rPr lang="en-US" sz="2800" b="1" dirty="0">
                <a:solidFill>
                  <a:srgbClr val="FF0000"/>
                </a:solidFill>
                <a:effectLst>
                  <a:outerShdw dist="50800" dir="5400000" algn="ctr" rotWithShape="0">
                    <a:schemeClr val="tx1"/>
                  </a:outerShdw>
                </a:effectLst>
              </a:rPr>
              <a:t>South Pass</a:t>
            </a:r>
          </a:p>
        </p:txBody>
      </p:sp>
      <p:sp>
        <p:nvSpPr>
          <p:cNvPr id="125" name="Freeform 124"/>
          <p:cNvSpPr/>
          <p:nvPr/>
        </p:nvSpPr>
        <p:spPr>
          <a:xfrm>
            <a:off x="620486" y="2530929"/>
            <a:ext cx="996043" cy="348343"/>
          </a:xfrm>
          <a:custGeom>
            <a:avLst/>
            <a:gdLst>
              <a:gd name="connsiteX0" fmla="*/ 0 w 996043"/>
              <a:gd name="connsiteY0" fmla="*/ 310242 h 348343"/>
              <a:gd name="connsiteX1" fmla="*/ 326571 w 996043"/>
              <a:gd name="connsiteY1" fmla="*/ 342900 h 348343"/>
              <a:gd name="connsiteX2" fmla="*/ 653143 w 996043"/>
              <a:gd name="connsiteY2" fmla="*/ 277585 h 348343"/>
              <a:gd name="connsiteX3" fmla="*/ 816428 w 996043"/>
              <a:gd name="connsiteY3" fmla="*/ 163285 h 348343"/>
              <a:gd name="connsiteX4" fmla="*/ 996043 w 996043"/>
              <a:gd name="connsiteY4" fmla="*/ 0 h 348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043" h="348343">
                <a:moveTo>
                  <a:pt x="0" y="310242"/>
                </a:moveTo>
                <a:cubicBezTo>
                  <a:pt x="108857" y="329292"/>
                  <a:pt x="217714" y="348343"/>
                  <a:pt x="326571" y="342900"/>
                </a:cubicBezTo>
                <a:cubicBezTo>
                  <a:pt x="435428" y="337457"/>
                  <a:pt x="571500" y="307521"/>
                  <a:pt x="653143" y="277585"/>
                </a:cubicBezTo>
                <a:cubicBezTo>
                  <a:pt x="734786" y="247649"/>
                  <a:pt x="759278" y="209549"/>
                  <a:pt x="816428" y="163285"/>
                </a:cubicBezTo>
                <a:cubicBezTo>
                  <a:pt x="873578" y="117021"/>
                  <a:pt x="934810" y="58510"/>
                  <a:pt x="996043" y="0"/>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 name="TextBox 62"/>
          <p:cNvSpPr txBox="1"/>
          <p:nvPr/>
        </p:nvSpPr>
        <p:spPr>
          <a:xfrm rot="19218314">
            <a:off x="1191313" y="1772845"/>
            <a:ext cx="1520927" cy="461665"/>
          </a:xfrm>
          <a:prstGeom prst="rect">
            <a:avLst/>
          </a:prstGeom>
          <a:solidFill>
            <a:schemeClr val="bg1"/>
          </a:solidFill>
        </p:spPr>
        <p:txBody>
          <a:bodyPr wrap="square" rtlCol="0">
            <a:spAutoFit/>
          </a:bodyPr>
          <a:lstStyle/>
          <a:p>
            <a:r>
              <a:rPr lang="en-US" sz="2400" b="1" dirty="0">
                <a:solidFill>
                  <a:srgbClr val="336699"/>
                </a:solidFill>
                <a:effectLst>
                  <a:outerShdw dist="50800" dir="7200000" algn="ctr" rotWithShape="0">
                    <a:schemeClr val="tx1"/>
                  </a:outerShdw>
                </a:effectLst>
              </a:rPr>
              <a:t>Nez Perce</a:t>
            </a:r>
          </a:p>
        </p:txBody>
      </p:sp>
      <p:sp>
        <p:nvSpPr>
          <p:cNvPr id="27" name="5-Point Star 26"/>
          <p:cNvSpPr/>
          <p:nvPr/>
        </p:nvSpPr>
        <p:spPr>
          <a:xfrm>
            <a:off x="990600" y="2453413"/>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114" name="TextBox 113"/>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sp useBgFill="1">
        <p:nvSpPr>
          <p:cNvPr id="82" name="Rectangle 81"/>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Traders and Trappers fade into history!</a:t>
            </a:r>
            <a:endParaRPr lang="en-US" sz="4000" dirty="0"/>
          </a:p>
        </p:txBody>
      </p:sp>
      <p:grpSp>
        <p:nvGrpSpPr>
          <p:cNvPr id="88" name="Group 87"/>
          <p:cNvGrpSpPr/>
          <p:nvPr/>
        </p:nvGrpSpPr>
        <p:grpSpPr>
          <a:xfrm>
            <a:off x="6473952" y="1981200"/>
            <a:ext cx="2441448" cy="3052465"/>
            <a:chOff x="6705600" y="838200"/>
            <a:chExt cx="2441448" cy="3052465"/>
          </a:xfrm>
        </p:grpSpPr>
        <p:pic>
          <p:nvPicPr>
            <p:cNvPr id="91" name="Picture 2" descr="Image result for manuel lisa fur trader"/>
            <p:cNvPicPr>
              <a:picLocks noChangeAspect="1" noChangeArrowheads="1"/>
            </p:cNvPicPr>
            <p:nvPr/>
          </p:nvPicPr>
          <p:blipFill>
            <a:blip r:embed="rId3"/>
            <a:srcRect l="18750" t="1895" r="12500"/>
            <a:stretch>
              <a:fillRect/>
            </a:stretch>
          </p:blipFill>
          <p:spPr bwMode="auto">
            <a:xfrm>
              <a:off x="6781800" y="838200"/>
              <a:ext cx="2286000" cy="2510270"/>
            </a:xfrm>
            <a:prstGeom prst="rect">
              <a:avLst/>
            </a:prstGeom>
            <a:solidFill>
              <a:schemeClr val="accent3">
                <a:lumMod val="75000"/>
              </a:schemeClr>
            </a:solidFill>
            <a:ln w="76200">
              <a:solidFill>
                <a:schemeClr val="accent3">
                  <a:lumMod val="75000"/>
                </a:schemeClr>
              </a:solidFill>
            </a:ln>
          </p:spPr>
        </p:pic>
        <p:sp>
          <p:nvSpPr>
            <p:cNvPr id="94" name="TextBox 93"/>
            <p:cNvSpPr txBox="1"/>
            <p:nvPr/>
          </p:nvSpPr>
          <p:spPr>
            <a:xfrm>
              <a:off x="6705600" y="3429000"/>
              <a:ext cx="2441448" cy="461665"/>
            </a:xfrm>
            <a:prstGeom prst="rect">
              <a:avLst/>
            </a:prstGeom>
            <a:solidFill>
              <a:schemeClr val="accent3">
                <a:lumMod val="75000"/>
              </a:schemeClr>
            </a:solidFill>
          </p:spPr>
          <p:txBody>
            <a:bodyPr wrap="square" rtlCol="0">
              <a:spAutoFit/>
            </a:bodyPr>
            <a:lstStyle/>
            <a:p>
              <a:pPr algn="ctr"/>
              <a:r>
                <a:rPr lang="en-US" sz="2400" b="1" dirty="0">
                  <a:solidFill>
                    <a:schemeClr val="bg1"/>
                  </a:solidFill>
                  <a:effectLst>
                    <a:outerShdw dist="50800" dir="7200000" algn="ctr" rotWithShape="0">
                      <a:schemeClr val="tx1"/>
                    </a:outerShdw>
                  </a:effectLst>
                </a:rPr>
                <a:t>Manual Lisa</a:t>
              </a:r>
            </a:p>
          </p:txBody>
        </p:sp>
      </p:grpSp>
      <p:grpSp>
        <p:nvGrpSpPr>
          <p:cNvPr id="95" name="Group 11"/>
          <p:cNvGrpSpPr/>
          <p:nvPr/>
        </p:nvGrpSpPr>
        <p:grpSpPr>
          <a:xfrm>
            <a:off x="109728" y="990600"/>
            <a:ext cx="2633472" cy="3357265"/>
            <a:chOff x="3035808" y="838200"/>
            <a:chExt cx="2633472" cy="3357265"/>
          </a:xfrm>
        </p:grpSpPr>
        <p:pic>
          <p:nvPicPr>
            <p:cNvPr id="100" name="Picture 9"/>
            <p:cNvPicPr>
              <a:picLocks noChangeAspect="1" noChangeArrowheads="1"/>
            </p:cNvPicPr>
            <p:nvPr/>
          </p:nvPicPr>
          <p:blipFill>
            <a:blip r:embed="rId4"/>
            <a:srcRect/>
            <a:stretch>
              <a:fillRect/>
            </a:stretch>
          </p:blipFill>
          <p:spPr bwMode="auto">
            <a:xfrm>
              <a:off x="3124200" y="838200"/>
              <a:ext cx="2451100" cy="2835275"/>
            </a:xfrm>
            <a:prstGeom prst="rect">
              <a:avLst/>
            </a:prstGeom>
            <a:noFill/>
            <a:ln w="76200">
              <a:solidFill>
                <a:srgbClr val="007FDE"/>
              </a:solidFill>
              <a:miter lim="800000"/>
              <a:headEnd/>
              <a:tailEnd/>
            </a:ln>
            <a:effectLst/>
          </p:spPr>
        </p:pic>
        <p:sp>
          <p:nvSpPr>
            <p:cNvPr id="101" name="TextBox 100"/>
            <p:cNvSpPr txBox="1"/>
            <p:nvPr/>
          </p:nvSpPr>
          <p:spPr>
            <a:xfrm>
              <a:off x="3035808" y="3733800"/>
              <a:ext cx="2633472" cy="461665"/>
            </a:xfrm>
            <a:prstGeom prst="rect">
              <a:avLst/>
            </a:prstGeom>
            <a:solidFill>
              <a:srgbClr val="007FDE"/>
            </a:solidFill>
          </p:spPr>
          <p:txBody>
            <a:bodyPr wrap="square" rtlCol="0">
              <a:spAutoFit/>
            </a:bodyPr>
            <a:lstStyle/>
            <a:p>
              <a:pPr algn="ctr"/>
              <a:r>
                <a:rPr lang="en-US" sz="2400" b="1" dirty="0">
                  <a:solidFill>
                    <a:schemeClr val="bg1"/>
                  </a:solidFill>
                  <a:effectLst>
                    <a:outerShdw dist="50800" dir="7200000" algn="ctr" rotWithShape="0">
                      <a:schemeClr val="tx1"/>
                    </a:outerShdw>
                  </a:effectLst>
                </a:rPr>
                <a:t>John Jacob Astor</a:t>
              </a:r>
            </a:p>
          </p:txBody>
        </p:sp>
      </p:grpSp>
      <p:grpSp>
        <p:nvGrpSpPr>
          <p:cNvPr id="102" name="Group 12"/>
          <p:cNvGrpSpPr/>
          <p:nvPr/>
        </p:nvGrpSpPr>
        <p:grpSpPr>
          <a:xfrm>
            <a:off x="1905000" y="3124200"/>
            <a:ext cx="2496312" cy="3128665"/>
            <a:chOff x="173736" y="1905000"/>
            <a:chExt cx="2496312" cy="3128665"/>
          </a:xfrm>
        </p:grpSpPr>
        <p:pic>
          <p:nvPicPr>
            <p:cNvPr id="104" name="Picture 4" descr="http://thefurtrapper.com/wp-content/uploads/2015/11/R.jpg"/>
            <p:cNvPicPr>
              <a:picLocks noChangeAspect="1" noChangeArrowheads="1"/>
            </p:cNvPicPr>
            <p:nvPr/>
          </p:nvPicPr>
          <p:blipFill>
            <a:blip r:embed="rId5"/>
            <a:srcRect l="8000" t="8191" r="16000" b="34471"/>
            <a:stretch>
              <a:fillRect/>
            </a:stretch>
          </p:blipFill>
          <p:spPr bwMode="auto">
            <a:xfrm>
              <a:off x="246743" y="1905000"/>
              <a:ext cx="2344057" cy="2590800"/>
            </a:xfrm>
            <a:prstGeom prst="rect">
              <a:avLst/>
            </a:prstGeom>
            <a:noFill/>
            <a:ln w="76200">
              <a:solidFill>
                <a:srgbClr val="007FDE"/>
              </a:solidFill>
            </a:ln>
          </p:spPr>
        </p:pic>
        <p:sp>
          <p:nvSpPr>
            <p:cNvPr id="105" name="TextBox 104"/>
            <p:cNvSpPr txBox="1"/>
            <p:nvPr/>
          </p:nvSpPr>
          <p:spPr>
            <a:xfrm>
              <a:off x="173736" y="4572000"/>
              <a:ext cx="2496312" cy="461665"/>
            </a:xfrm>
            <a:prstGeom prst="rect">
              <a:avLst/>
            </a:prstGeom>
            <a:solidFill>
              <a:srgbClr val="007FDE"/>
            </a:solidFill>
          </p:spPr>
          <p:txBody>
            <a:bodyPr wrap="square" rtlCol="0">
              <a:spAutoFit/>
            </a:bodyPr>
            <a:lstStyle/>
            <a:p>
              <a:pPr algn="ctr"/>
              <a:r>
                <a:rPr lang="en-US" sz="2400" b="1" dirty="0">
                  <a:solidFill>
                    <a:schemeClr val="bg1"/>
                  </a:solidFill>
                  <a:effectLst>
                    <a:outerShdw dist="50800" dir="7200000" algn="ctr" rotWithShape="0">
                      <a:schemeClr val="tx1"/>
                    </a:outerShdw>
                  </a:effectLst>
                </a:rPr>
                <a:t>Robert Stuart</a:t>
              </a:r>
            </a:p>
          </p:txBody>
        </p:sp>
      </p:grpSp>
      <p:grpSp>
        <p:nvGrpSpPr>
          <p:cNvPr id="43" name="Group 42"/>
          <p:cNvGrpSpPr/>
          <p:nvPr/>
        </p:nvGrpSpPr>
        <p:grpSpPr>
          <a:xfrm>
            <a:off x="4087368" y="838200"/>
            <a:ext cx="2130552" cy="3222486"/>
            <a:chOff x="8278368" y="152400"/>
            <a:chExt cx="2130552" cy="3222486"/>
          </a:xfrm>
        </p:grpSpPr>
        <p:pic>
          <p:nvPicPr>
            <p:cNvPr id="42" name="Picture 2" descr="Jean Baptiste Charbonneau.jpg"/>
            <p:cNvPicPr>
              <a:picLocks noChangeAspect="1" noChangeArrowheads="1"/>
            </p:cNvPicPr>
            <p:nvPr/>
          </p:nvPicPr>
          <p:blipFill>
            <a:blip r:embed="rId6"/>
            <a:srcRect l="17946" t="11189" r="22090" b="29137"/>
            <a:stretch>
              <a:fillRect/>
            </a:stretch>
          </p:blipFill>
          <p:spPr bwMode="auto">
            <a:xfrm>
              <a:off x="8326312" y="152400"/>
              <a:ext cx="2036888" cy="2898648"/>
            </a:xfrm>
            <a:prstGeom prst="rect">
              <a:avLst/>
            </a:prstGeom>
            <a:noFill/>
            <a:ln w="50800">
              <a:solidFill>
                <a:schemeClr val="bg2">
                  <a:lumMod val="25000"/>
                </a:schemeClr>
              </a:solidFill>
            </a:ln>
          </p:spPr>
        </p:pic>
        <p:sp>
          <p:nvSpPr>
            <p:cNvPr id="118" name="TextBox 117"/>
            <p:cNvSpPr txBox="1"/>
            <p:nvPr/>
          </p:nvSpPr>
          <p:spPr>
            <a:xfrm>
              <a:off x="8278368" y="2667000"/>
              <a:ext cx="2130552" cy="707886"/>
            </a:xfrm>
            <a:prstGeom prst="rect">
              <a:avLst/>
            </a:prstGeom>
            <a:solidFill>
              <a:schemeClr val="bg2">
                <a:lumMod val="25000"/>
              </a:schemeClr>
            </a:solidFill>
          </p:spPr>
          <p:txBody>
            <a:bodyPr wrap="square" rtlCol="0">
              <a:spAutoFit/>
            </a:bodyPr>
            <a:lstStyle/>
            <a:p>
              <a:pPr algn="ctr"/>
              <a:r>
                <a:rPr lang="en-US" sz="2000" b="1" dirty="0">
                  <a:solidFill>
                    <a:schemeClr val="bg1"/>
                  </a:solidFill>
                  <a:effectLst>
                    <a:outerShdw dist="50800" dir="7200000" algn="ctr" rotWithShape="0">
                      <a:schemeClr val="tx1"/>
                    </a:outerShdw>
                  </a:effectLst>
                </a:rPr>
                <a:t>‘Pomp’ Charbonneau</a:t>
              </a:r>
            </a:p>
          </p:txBody>
        </p:sp>
      </p:grpSp>
      <p:grpSp>
        <p:nvGrpSpPr>
          <p:cNvPr id="106" name="Group 15"/>
          <p:cNvGrpSpPr/>
          <p:nvPr/>
        </p:nvGrpSpPr>
        <p:grpSpPr>
          <a:xfrm>
            <a:off x="4953000" y="3276600"/>
            <a:ext cx="2057400" cy="3341876"/>
            <a:chOff x="2706624" y="3048000"/>
            <a:chExt cx="2057400" cy="3341876"/>
          </a:xfrm>
        </p:grpSpPr>
        <p:pic>
          <p:nvPicPr>
            <p:cNvPr id="107" name="Picture 6" descr="Related image"/>
            <p:cNvPicPr>
              <a:picLocks noChangeAspect="1" noChangeArrowheads="1"/>
            </p:cNvPicPr>
            <p:nvPr/>
          </p:nvPicPr>
          <p:blipFill>
            <a:blip r:embed="rId7"/>
            <a:srcRect/>
            <a:stretch>
              <a:fillRect/>
            </a:stretch>
          </p:blipFill>
          <p:spPr bwMode="auto">
            <a:xfrm>
              <a:off x="2743200" y="3048000"/>
              <a:ext cx="1972235" cy="2895600"/>
            </a:xfrm>
            <a:prstGeom prst="rect">
              <a:avLst/>
            </a:prstGeom>
            <a:noFill/>
            <a:ln w="50800">
              <a:solidFill>
                <a:schemeClr val="bg2">
                  <a:lumMod val="25000"/>
                </a:schemeClr>
              </a:solidFill>
            </a:ln>
          </p:spPr>
        </p:pic>
        <p:sp>
          <p:nvSpPr>
            <p:cNvPr id="112" name="TextBox 111"/>
            <p:cNvSpPr txBox="1"/>
            <p:nvPr/>
          </p:nvSpPr>
          <p:spPr>
            <a:xfrm>
              <a:off x="2706624" y="5943600"/>
              <a:ext cx="2057400" cy="446276"/>
            </a:xfrm>
            <a:prstGeom prst="rect">
              <a:avLst/>
            </a:prstGeom>
            <a:solidFill>
              <a:schemeClr val="bg2">
                <a:lumMod val="25000"/>
              </a:schemeClr>
            </a:solidFill>
          </p:spPr>
          <p:txBody>
            <a:bodyPr wrap="square" rtlCol="0">
              <a:spAutoFit/>
            </a:bodyPr>
            <a:lstStyle/>
            <a:p>
              <a:pPr algn="ctr"/>
              <a:r>
                <a:rPr lang="en-US" sz="2300" b="1" dirty="0" err="1">
                  <a:solidFill>
                    <a:schemeClr val="bg1"/>
                  </a:solidFill>
                  <a:effectLst>
                    <a:outerShdw dist="50800" dir="7200000" algn="ctr" rotWithShape="0">
                      <a:schemeClr val="tx1"/>
                    </a:outerShdw>
                  </a:effectLst>
                </a:rPr>
                <a:t>Jedediah</a:t>
              </a:r>
              <a:r>
                <a:rPr lang="en-US" sz="2300" b="1" dirty="0">
                  <a:solidFill>
                    <a:schemeClr val="bg1"/>
                  </a:solidFill>
                  <a:effectLst>
                    <a:outerShdw dist="50800" dir="7200000" algn="ctr" rotWithShape="0">
                      <a:schemeClr val="tx1"/>
                    </a:outerShdw>
                  </a:effectLst>
                </a:rPr>
                <a:t> Smith</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10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2"/>
                                        </p:tgtEl>
                                        <p:attrNameLst>
                                          <p:attrName>style.visibility</p:attrName>
                                        </p:attrNameLst>
                                      </p:cBhvr>
                                      <p:to>
                                        <p:strVal val="visible"/>
                                      </p:to>
                                    </p:set>
                                    <p:animEffect transition="in" filter="fade">
                                      <p:cBhvr>
                                        <p:cTn id="17" dur="1000"/>
                                        <p:tgtEl>
                                          <p:spTgt spid="10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100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06"/>
                                        </p:tgtEl>
                                        <p:attrNameLst>
                                          <p:attrName>style.visibility</p:attrName>
                                        </p:attrNameLst>
                                      </p:cBhvr>
                                      <p:to>
                                        <p:strVal val="visible"/>
                                      </p:to>
                                    </p:set>
                                    <p:animEffect transition="in" filter="fade">
                                      <p:cBhvr>
                                        <p:cTn id="27" dur="1000"/>
                                        <p:tgtEl>
                                          <p:spTgt spid="106"/>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xit" presetSubtype="0" fill="hold" nodeType="clickEffect">
                                  <p:stCondLst>
                                    <p:cond delay="0"/>
                                  </p:stCondLst>
                                  <p:childTnLst>
                                    <p:anim calcmode="lin" valueType="num">
                                      <p:cBhvr>
                                        <p:cTn id="31" dur="1000"/>
                                        <p:tgtEl>
                                          <p:spTgt spid="88"/>
                                        </p:tgtEl>
                                        <p:attrNameLst>
                                          <p:attrName>ppt_w</p:attrName>
                                        </p:attrNameLst>
                                      </p:cBhvr>
                                      <p:tavLst>
                                        <p:tav tm="0">
                                          <p:val>
                                            <p:strVal val="ppt_w"/>
                                          </p:val>
                                        </p:tav>
                                        <p:tav tm="100000">
                                          <p:val>
                                            <p:fltVal val="0"/>
                                          </p:val>
                                        </p:tav>
                                      </p:tavLst>
                                    </p:anim>
                                    <p:anim calcmode="lin" valueType="num">
                                      <p:cBhvr>
                                        <p:cTn id="32" dur="1000"/>
                                        <p:tgtEl>
                                          <p:spTgt spid="88"/>
                                        </p:tgtEl>
                                        <p:attrNameLst>
                                          <p:attrName>ppt_h</p:attrName>
                                        </p:attrNameLst>
                                      </p:cBhvr>
                                      <p:tavLst>
                                        <p:tav tm="0">
                                          <p:val>
                                            <p:strVal val="ppt_h"/>
                                          </p:val>
                                        </p:tav>
                                        <p:tav tm="100000">
                                          <p:val>
                                            <p:fltVal val="0"/>
                                          </p:val>
                                        </p:tav>
                                      </p:tavLst>
                                    </p:anim>
                                    <p:animEffect transition="out" filter="fade">
                                      <p:cBhvr>
                                        <p:cTn id="33" dur="1000"/>
                                        <p:tgtEl>
                                          <p:spTgt spid="88"/>
                                        </p:tgtEl>
                                      </p:cBhvr>
                                    </p:animEffect>
                                    <p:set>
                                      <p:cBhvr>
                                        <p:cTn id="34" dur="1" fill="hold">
                                          <p:stCondLst>
                                            <p:cond delay="999"/>
                                          </p:stCondLst>
                                        </p:cTn>
                                        <p:tgtEl>
                                          <p:spTgt spid="88"/>
                                        </p:tgtEl>
                                        <p:attrNameLst>
                                          <p:attrName>style.visibility</p:attrName>
                                        </p:attrNameLst>
                                      </p:cBhvr>
                                      <p:to>
                                        <p:strVal val="hidden"/>
                                      </p:to>
                                    </p:set>
                                  </p:childTnLst>
                                </p:cTn>
                              </p:par>
                              <p:par>
                                <p:cTn id="35" presetID="53" presetClass="exit" presetSubtype="0" fill="hold" nodeType="withEffect">
                                  <p:stCondLst>
                                    <p:cond delay="0"/>
                                  </p:stCondLst>
                                  <p:childTnLst>
                                    <p:anim calcmode="lin" valueType="num">
                                      <p:cBhvr>
                                        <p:cTn id="36" dur="1000"/>
                                        <p:tgtEl>
                                          <p:spTgt spid="95"/>
                                        </p:tgtEl>
                                        <p:attrNameLst>
                                          <p:attrName>ppt_w</p:attrName>
                                        </p:attrNameLst>
                                      </p:cBhvr>
                                      <p:tavLst>
                                        <p:tav tm="0">
                                          <p:val>
                                            <p:strVal val="ppt_w"/>
                                          </p:val>
                                        </p:tav>
                                        <p:tav tm="100000">
                                          <p:val>
                                            <p:fltVal val="0"/>
                                          </p:val>
                                        </p:tav>
                                      </p:tavLst>
                                    </p:anim>
                                    <p:anim calcmode="lin" valueType="num">
                                      <p:cBhvr>
                                        <p:cTn id="37" dur="1000"/>
                                        <p:tgtEl>
                                          <p:spTgt spid="95"/>
                                        </p:tgtEl>
                                        <p:attrNameLst>
                                          <p:attrName>ppt_h</p:attrName>
                                        </p:attrNameLst>
                                      </p:cBhvr>
                                      <p:tavLst>
                                        <p:tav tm="0">
                                          <p:val>
                                            <p:strVal val="ppt_h"/>
                                          </p:val>
                                        </p:tav>
                                        <p:tav tm="100000">
                                          <p:val>
                                            <p:fltVal val="0"/>
                                          </p:val>
                                        </p:tav>
                                      </p:tavLst>
                                    </p:anim>
                                    <p:animEffect transition="out" filter="fade">
                                      <p:cBhvr>
                                        <p:cTn id="38" dur="1000"/>
                                        <p:tgtEl>
                                          <p:spTgt spid="95"/>
                                        </p:tgtEl>
                                      </p:cBhvr>
                                    </p:animEffect>
                                    <p:set>
                                      <p:cBhvr>
                                        <p:cTn id="39" dur="1" fill="hold">
                                          <p:stCondLst>
                                            <p:cond delay="999"/>
                                          </p:stCondLst>
                                        </p:cTn>
                                        <p:tgtEl>
                                          <p:spTgt spid="95"/>
                                        </p:tgtEl>
                                        <p:attrNameLst>
                                          <p:attrName>style.visibility</p:attrName>
                                        </p:attrNameLst>
                                      </p:cBhvr>
                                      <p:to>
                                        <p:strVal val="hidden"/>
                                      </p:to>
                                    </p:set>
                                  </p:childTnLst>
                                </p:cTn>
                              </p:par>
                              <p:par>
                                <p:cTn id="40" presetID="53" presetClass="exit" presetSubtype="0" fill="hold" nodeType="withEffect">
                                  <p:stCondLst>
                                    <p:cond delay="0"/>
                                  </p:stCondLst>
                                  <p:childTnLst>
                                    <p:anim calcmode="lin" valueType="num">
                                      <p:cBhvr>
                                        <p:cTn id="41" dur="1000"/>
                                        <p:tgtEl>
                                          <p:spTgt spid="106"/>
                                        </p:tgtEl>
                                        <p:attrNameLst>
                                          <p:attrName>ppt_w</p:attrName>
                                        </p:attrNameLst>
                                      </p:cBhvr>
                                      <p:tavLst>
                                        <p:tav tm="0">
                                          <p:val>
                                            <p:strVal val="ppt_w"/>
                                          </p:val>
                                        </p:tav>
                                        <p:tav tm="100000">
                                          <p:val>
                                            <p:fltVal val="0"/>
                                          </p:val>
                                        </p:tav>
                                      </p:tavLst>
                                    </p:anim>
                                    <p:anim calcmode="lin" valueType="num">
                                      <p:cBhvr>
                                        <p:cTn id="42" dur="1000"/>
                                        <p:tgtEl>
                                          <p:spTgt spid="106"/>
                                        </p:tgtEl>
                                        <p:attrNameLst>
                                          <p:attrName>ppt_h</p:attrName>
                                        </p:attrNameLst>
                                      </p:cBhvr>
                                      <p:tavLst>
                                        <p:tav tm="0">
                                          <p:val>
                                            <p:strVal val="ppt_h"/>
                                          </p:val>
                                        </p:tav>
                                        <p:tav tm="100000">
                                          <p:val>
                                            <p:fltVal val="0"/>
                                          </p:val>
                                        </p:tav>
                                      </p:tavLst>
                                    </p:anim>
                                    <p:animEffect transition="out" filter="fade">
                                      <p:cBhvr>
                                        <p:cTn id="43" dur="1000"/>
                                        <p:tgtEl>
                                          <p:spTgt spid="106"/>
                                        </p:tgtEl>
                                      </p:cBhvr>
                                    </p:animEffect>
                                    <p:set>
                                      <p:cBhvr>
                                        <p:cTn id="44" dur="1" fill="hold">
                                          <p:stCondLst>
                                            <p:cond delay="999"/>
                                          </p:stCondLst>
                                        </p:cTn>
                                        <p:tgtEl>
                                          <p:spTgt spid="106"/>
                                        </p:tgtEl>
                                        <p:attrNameLst>
                                          <p:attrName>style.visibility</p:attrName>
                                        </p:attrNameLst>
                                      </p:cBhvr>
                                      <p:to>
                                        <p:strVal val="hidden"/>
                                      </p:to>
                                    </p:set>
                                  </p:childTnLst>
                                </p:cTn>
                              </p:par>
                              <p:par>
                                <p:cTn id="45" presetID="53" presetClass="exit" presetSubtype="0" fill="hold" nodeType="withEffect">
                                  <p:stCondLst>
                                    <p:cond delay="0"/>
                                  </p:stCondLst>
                                  <p:childTnLst>
                                    <p:anim calcmode="lin" valueType="num">
                                      <p:cBhvr>
                                        <p:cTn id="46" dur="1000"/>
                                        <p:tgtEl>
                                          <p:spTgt spid="102"/>
                                        </p:tgtEl>
                                        <p:attrNameLst>
                                          <p:attrName>ppt_w</p:attrName>
                                        </p:attrNameLst>
                                      </p:cBhvr>
                                      <p:tavLst>
                                        <p:tav tm="0">
                                          <p:val>
                                            <p:strVal val="ppt_w"/>
                                          </p:val>
                                        </p:tav>
                                        <p:tav tm="100000">
                                          <p:val>
                                            <p:fltVal val="0"/>
                                          </p:val>
                                        </p:tav>
                                      </p:tavLst>
                                    </p:anim>
                                    <p:anim calcmode="lin" valueType="num">
                                      <p:cBhvr>
                                        <p:cTn id="47" dur="1000"/>
                                        <p:tgtEl>
                                          <p:spTgt spid="102"/>
                                        </p:tgtEl>
                                        <p:attrNameLst>
                                          <p:attrName>ppt_h</p:attrName>
                                        </p:attrNameLst>
                                      </p:cBhvr>
                                      <p:tavLst>
                                        <p:tav tm="0">
                                          <p:val>
                                            <p:strVal val="ppt_h"/>
                                          </p:val>
                                        </p:tav>
                                        <p:tav tm="100000">
                                          <p:val>
                                            <p:fltVal val="0"/>
                                          </p:val>
                                        </p:tav>
                                      </p:tavLst>
                                    </p:anim>
                                    <p:animEffect transition="out" filter="fade">
                                      <p:cBhvr>
                                        <p:cTn id="48" dur="1000"/>
                                        <p:tgtEl>
                                          <p:spTgt spid="102"/>
                                        </p:tgtEl>
                                      </p:cBhvr>
                                    </p:animEffect>
                                    <p:set>
                                      <p:cBhvr>
                                        <p:cTn id="49" dur="1" fill="hold">
                                          <p:stCondLst>
                                            <p:cond delay="999"/>
                                          </p:stCondLst>
                                        </p:cTn>
                                        <p:tgtEl>
                                          <p:spTgt spid="102"/>
                                        </p:tgtEl>
                                        <p:attrNameLst>
                                          <p:attrName>style.visibility</p:attrName>
                                        </p:attrNameLst>
                                      </p:cBhvr>
                                      <p:to>
                                        <p:strVal val="hidden"/>
                                      </p:to>
                                    </p:set>
                                  </p:childTnLst>
                                </p:cTn>
                              </p:par>
                              <p:par>
                                <p:cTn id="50" presetID="53" presetClass="exit" presetSubtype="0" fill="hold" nodeType="withEffect">
                                  <p:stCondLst>
                                    <p:cond delay="0"/>
                                  </p:stCondLst>
                                  <p:childTnLst>
                                    <p:anim calcmode="lin" valueType="num">
                                      <p:cBhvr>
                                        <p:cTn id="51" dur="1000"/>
                                        <p:tgtEl>
                                          <p:spTgt spid="43"/>
                                        </p:tgtEl>
                                        <p:attrNameLst>
                                          <p:attrName>ppt_w</p:attrName>
                                        </p:attrNameLst>
                                      </p:cBhvr>
                                      <p:tavLst>
                                        <p:tav tm="0">
                                          <p:val>
                                            <p:strVal val="ppt_w"/>
                                          </p:val>
                                        </p:tav>
                                        <p:tav tm="100000">
                                          <p:val>
                                            <p:fltVal val="0"/>
                                          </p:val>
                                        </p:tav>
                                      </p:tavLst>
                                    </p:anim>
                                    <p:anim calcmode="lin" valueType="num">
                                      <p:cBhvr>
                                        <p:cTn id="52" dur="1000"/>
                                        <p:tgtEl>
                                          <p:spTgt spid="43"/>
                                        </p:tgtEl>
                                        <p:attrNameLst>
                                          <p:attrName>ppt_h</p:attrName>
                                        </p:attrNameLst>
                                      </p:cBhvr>
                                      <p:tavLst>
                                        <p:tav tm="0">
                                          <p:val>
                                            <p:strVal val="ppt_h"/>
                                          </p:val>
                                        </p:tav>
                                        <p:tav tm="100000">
                                          <p:val>
                                            <p:fltVal val="0"/>
                                          </p:val>
                                        </p:tav>
                                      </p:tavLst>
                                    </p:anim>
                                    <p:animEffect transition="out" filter="fade">
                                      <p:cBhvr>
                                        <p:cTn id="53" dur="1000"/>
                                        <p:tgtEl>
                                          <p:spTgt spid="43"/>
                                        </p:tgtEl>
                                      </p:cBhvr>
                                    </p:animEffect>
                                    <p:set>
                                      <p:cBhvr>
                                        <p:cTn id="54" dur="1" fill="hold">
                                          <p:stCondLst>
                                            <p:cond delay="999"/>
                                          </p:stCondLst>
                                        </p:cTn>
                                        <p:tgtEl>
                                          <p:spTgt spid="43"/>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1000"/>
                                        <p:tgtEl>
                                          <p:spTgt spid="82"/>
                                        </p:tgtEl>
                                      </p:cBhvr>
                                    </p:animEffect>
                                    <p:set>
                                      <p:cBhvr>
                                        <p:cTn id="57" dur="1" fill="hold">
                                          <p:stCondLst>
                                            <p:cond delay="999"/>
                                          </p:stCondLst>
                                        </p:cTn>
                                        <p:tgtEl>
                                          <p:spTgt spid="82"/>
                                        </p:tgtEl>
                                        <p:attrNameLst>
                                          <p:attrName>style.visibility</p:attrName>
                                        </p:attrNameLst>
                                      </p:cBhvr>
                                      <p:to>
                                        <p:strVal val="hidden"/>
                                      </p:to>
                                    </p:set>
                                  </p:childTnLst>
                                </p:cTn>
                              </p:par>
                            </p:childTnLst>
                          </p:cTn>
                        </p:par>
                        <p:par>
                          <p:cTn id="58" fill="hold">
                            <p:stCondLst>
                              <p:cond delay="1000"/>
                            </p:stCondLst>
                            <p:childTnLst>
                              <p:par>
                                <p:cTn id="59" presetID="49" presetClass="entr" presetSubtype="0" decel="100000" fill="hold" grpId="0" nodeType="afterEffect">
                                  <p:stCondLst>
                                    <p:cond delay="0"/>
                                  </p:stCondLst>
                                  <p:childTnLst>
                                    <p:set>
                                      <p:cBhvr>
                                        <p:cTn id="60" dur="1" fill="hold">
                                          <p:stCondLst>
                                            <p:cond delay="0"/>
                                          </p:stCondLst>
                                        </p:cTn>
                                        <p:tgtEl>
                                          <p:spTgt spid="114"/>
                                        </p:tgtEl>
                                        <p:attrNameLst>
                                          <p:attrName>style.visibility</p:attrName>
                                        </p:attrNameLst>
                                      </p:cBhvr>
                                      <p:to>
                                        <p:strVal val="visible"/>
                                      </p:to>
                                    </p:set>
                                    <p:anim calcmode="lin" valueType="num">
                                      <p:cBhvr>
                                        <p:cTn id="61" dur="1000" fill="hold"/>
                                        <p:tgtEl>
                                          <p:spTgt spid="114"/>
                                        </p:tgtEl>
                                        <p:attrNameLst>
                                          <p:attrName>ppt_w</p:attrName>
                                        </p:attrNameLst>
                                      </p:cBhvr>
                                      <p:tavLst>
                                        <p:tav tm="0">
                                          <p:val>
                                            <p:fltVal val="0"/>
                                          </p:val>
                                        </p:tav>
                                        <p:tav tm="100000">
                                          <p:val>
                                            <p:strVal val="#ppt_w"/>
                                          </p:val>
                                        </p:tav>
                                      </p:tavLst>
                                    </p:anim>
                                    <p:anim calcmode="lin" valueType="num">
                                      <p:cBhvr>
                                        <p:cTn id="62" dur="1000" fill="hold"/>
                                        <p:tgtEl>
                                          <p:spTgt spid="114"/>
                                        </p:tgtEl>
                                        <p:attrNameLst>
                                          <p:attrName>ppt_h</p:attrName>
                                        </p:attrNameLst>
                                      </p:cBhvr>
                                      <p:tavLst>
                                        <p:tav tm="0">
                                          <p:val>
                                            <p:fltVal val="0"/>
                                          </p:val>
                                        </p:tav>
                                        <p:tav tm="100000">
                                          <p:val>
                                            <p:strVal val="#ppt_h"/>
                                          </p:val>
                                        </p:tav>
                                      </p:tavLst>
                                    </p:anim>
                                    <p:anim calcmode="lin" valueType="num">
                                      <p:cBhvr>
                                        <p:cTn id="63" dur="1000" fill="hold"/>
                                        <p:tgtEl>
                                          <p:spTgt spid="114"/>
                                        </p:tgtEl>
                                        <p:attrNameLst>
                                          <p:attrName>style.rotation</p:attrName>
                                        </p:attrNameLst>
                                      </p:cBhvr>
                                      <p:tavLst>
                                        <p:tav tm="0">
                                          <p:val>
                                            <p:fltVal val="360"/>
                                          </p:val>
                                        </p:tav>
                                        <p:tav tm="100000">
                                          <p:val>
                                            <p:fltVal val="0"/>
                                          </p:val>
                                        </p:tav>
                                      </p:tavLst>
                                    </p:anim>
                                    <p:animEffect transition="in" filter="fade">
                                      <p:cBhvr>
                                        <p:cTn id="64" dur="1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82"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1" name="Rectangle 130"/>
          <p:cNvSpPr/>
          <p:nvPr/>
        </p:nvSpPr>
        <p:spPr>
          <a:xfrm>
            <a:off x="0" y="7203"/>
            <a:ext cx="9144000" cy="830997"/>
          </a:xfrm>
          <a:prstGeom prst="rect">
            <a:avLst/>
          </a:prstGeom>
        </p:spPr>
        <p:txBody>
          <a:bodyPr wrap="square">
            <a:spAutoFit/>
          </a:bodyPr>
          <a:lstStyle/>
          <a:p>
            <a:r>
              <a:rPr lang="en-US" sz="4800" b="1" dirty="0">
                <a:latin typeface="Calibri" pitchFamily="34" charset="0"/>
                <a:ea typeface="Calibri" pitchFamily="34" charset="0"/>
                <a:cs typeface="Times New Roman" pitchFamily="18" charset="0"/>
              </a:rPr>
              <a:t>   The Emigrant Trail awaits</a:t>
            </a:r>
            <a:endParaRPr lang="en-US" sz="4800" dirty="0"/>
          </a:p>
        </p:txBody>
      </p:sp>
      <p:pic>
        <p:nvPicPr>
          <p:cNvPr id="28" name="Picture 27"/>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p:nvSpPr>
          <p:cNvPr id="96" name="TextBox 95"/>
          <p:cNvSpPr txBox="1"/>
          <p:nvPr/>
        </p:nvSpPr>
        <p:spPr>
          <a:xfrm rot="19860000">
            <a:off x="2032898" y="3186177"/>
            <a:ext cx="877163"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Boise</a:t>
            </a:r>
          </a:p>
        </p:txBody>
      </p:sp>
      <p:grpSp>
        <p:nvGrpSpPr>
          <p:cNvPr id="2" name="Group 127"/>
          <p:cNvGrpSpPr/>
          <p:nvPr/>
        </p:nvGrpSpPr>
        <p:grpSpPr>
          <a:xfrm>
            <a:off x="522514" y="2509157"/>
            <a:ext cx="8131629" cy="2977243"/>
            <a:chOff x="522514" y="2509157"/>
            <a:chExt cx="8131629" cy="2977243"/>
          </a:xfrm>
        </p:grpSpPr>
        <p:sp>
          <p:nvSpPr>
            <p:cNvPr id="126" name="Freeform 125"/>
            <p:cNvSpPr/>
            <p:nvPr/>
          </p:nvSpPr>
          <p:spPr>
            <a:xfrm>
              <a:off x="522514" y="2509157"/>
              <a:ext cx="8131629" cy="2977243"/>
            </a:xfrm>
            <a:custGeom>
              <a:avLst/>
              <a:gdLst>
                <a:gd name="connsiteX0" fmla="*/ 8131629 w 8131629"/>
                <a:gd name="connsiteY0" fmla="*/ 2830286 h 2977243"/>
                <a:gd name="connsiteX1" fmla="*/ 7674429 w 8131629"/>
                <a:gd name="connsiteY1" fmla="*/ 2960914 h 2977243"/>
                <a:gd name="connsiteX2" fmla="*/ 7298872 w 8131629"/>
                <a:gd name="connsiteY2" fmla="*/ 2732314 h 2977243"/>
                <a:gd name="connsiteX3" fmla="*/ 6988629 w 8131629"/>
                <a:gd name="connsiteY3" fmla="*/ 2797629 h 2977243"/>
                <a:gd name="connsiteX4" fmla="*/ 6727372 w 8131629"/>
                <a:gd name="connsiteY4" fmla="*/ 2373086 h 2977243"/>
                <a:gd name="connsiteX5" fmla="*/ 6596743 w 8131629"/>
                <a:gd name="connsiteY5" fmla="*/ 2046514 h 2977243"/>
                <a:gd name="connsiteX6" fmla="*/ 6302829 w 8131629"/>
                <a:gd name="connsiteY6" fmla="*/ 2013857 h 2977243"/>
                <a:gd name="connsiteX7" fmla="*/ 5927272 w 8131629"/>
                <a:gd name="connsiteY7" fmla="*/ 2373086 h 2977243"/>
                <a:gd name="connsiteX8" fmla="*/ 5584372 w 8131629"/>
                <a:gd name="connsiteY8" fmla="*/ 2356757 h 2977243"/>
                <a:gd name="connsiteX9" fmla="*/ 5339443 w 8131629"/>
                <a:gd name="connsiteY9" fmla="*/ 2291443 h 2977243"/>
                <a:gd name="connsiteX10" fmla="*/ 4914900 w 8131629"/>
                <a:gd name="connsiteY10" fmla="*/ 2226129 h 2977243"/>
                <a:gd name="connsiteX11" fmla="*/ 4261757 w 8131629"/>
                <a:gd name="connsiteY11" fmla="*/ 1850572 h 2977243"/>
                <a:gd name="connsiteX12" fmla="*/ 4033157 w 8131629"/>
                <a:gd name="connsiteY12" fmla="*/ 1687286 h 2977243"/>
                <a:gd name="connsiteX13" fmla="*/ 3722915 w 8131629"/>
                <a:gd name="connsiteY13" fmla="*/ 1752600 h 2977243"/>
                <a:gd name="connsiteX14" fmla="*/ 3412672 w 8131629"/>
                <a:gd name="connsiteY14" fmla="*/ 1883229 h 2977243"/>
                <a:gd name="connsiteX15" fmla="*/ 2971800 w 8131629"/>
                <a:gd name="connsiteY15" fmla="*/ 1932214 h 2977243"/>
                <a:gd name="connsiteX16" fmla="*/ 2873829 w 8131629"/>
                <a:gd name="connsiteY16" fmla="*/ 1638300 h 2977243"/>
                <a:gd name="connsiteX17" fmla="*/ 2677886 w 8131629"/>
                <a:gd name="connsiteY17" fmla="*/ 1442357 h 2977243"/>
                <a:gd name="connsiteX18" fmla="*/ 2367643 w 8131629"/>
                <a:gd name="connsiteY18" fmla="*/ 1589314 h 2977243"/>
                <a:gd name="connsiteX19" fmla="*/ 2220686 w 8131629"/>
                <a:gd name="connsiteY19" fmla="*/ 1719943 h 2977243"/>
                <a:gd name="connsiteX20" fmla="*/ 1943100 w 8131629"/>
                <a:gd name="connsiteY20" fmla="*/ 1687286 h 2977243"/>
                <a:gd name="connsiteX21" fmla="*/ 1812472 w 8131629"/>
                <a:gd name="connsiteY21" fmla="*/ 1621972 h 2977243"/>
                <a:gd name="connsiteX22" fmla="*/ 1469572 w 8131629"/>
                <a:gd name="connsiteY22" fmla="*/ 1572986 h 2977243"/>
                <a:gd name="connsiteX23" fmla="*/ 1371600 w 8131629"/>
                <a:gd name="connsiteY23" fmla="*/ 1344386 h 2977243"/>
                <a:gd name="connsiteX24" fmla="*/ 1420586 w 8131629"/>
                <a:gd name="connsiteY24" fmla="*/ 870857 h 2977243"/>
                <a:gd name="connsiteX25" fmla="*/ 1583872 w 8131629"/>
                <a:gd name="connsiteY25" fmla="*/ 332014 h 2977243"/>
                <a:gd name="connsiteX26" fmla="*/ 1453243 w 8131629"/>
                <a:gd name="connsiteY26" fmla="*/ 168729 h 2977243"/>
                <a:gd name="connsiteX27" fmla="*/ 1338943 w 8131629"/>
                <a:gd name="connsiteY27" fmla="*/ 38100 h 2977243"/>
                <a:gd name="connsiteX28" fmla="*/ 1143000 w 8131629"/>
                <a:gd name="connsiteY28" fmla="*/ 38100 h 2977243"/>
                <a:gd name="connsiteX29" fmla="*/ 832757 w 8131629"/>
                <a:gd name="connsiteY29" fmla="*/ 266700 h 2977243"/>
                <a:gd name="connsiteX30" fmla="*/ 538843 w 8131629"/>
                <a:gd name="connsiteY30" fmla="*/ 381000 h 2977243"/>
                <a:gd name="connsiteX31" fmla="*/ 277586 w 8131629"/>
                <a:gd name="connsiteY31" fmla="*/ 397329 h 2977243"/>
                <a:gd name="connsiteX32" fmla="*/ 0 w 8131629"/>
                <a:gd name="connsiteY32" fmla="*/ 397329 h 297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131629" h="2977243">
                  <a:moveTo>
                    <a:pt x="8131629" y="2830286"/>
                  </a:moveTo>
                  <a:cubicBezTo>
                    <a:pt x="7972425" y="2903764"/>
                    <a:pt x="7813222" y="2977243"/>
                    <a:pt x="7674429" y="2960914"/>
                  </a:cubicBezTo>
                  <a:cubicBezTo>
                    <a:pt x="7535636" y="2944585"/>
                    <a:pt x="7413172" y="2759528"/>
                    <a:pt x="7298872" y="2732314"/>
                  </a:cubicBezTo>
                  <a:cubicBezTo>
                    <a:pt x="7184572" y="2705100"/>
                    <a:pt x="7083879" y="2857500"/>
                    <a:pt x="6988629" y="2797629"/>
                  </a:cubicBezTo>
                  <a:cubicBezTo>
                    <a:pt x="6893379" y="2737758"/>
                    <a:pt x="6792686" y="2498272"/>
                    <a:pt x="6727372" y="2373086"/>
                  </a:cubicBezTo>
                  <a:cubicBezTo>
                    <a:pt x="6662058" y="2247900"/>
                    <a:pt x="6667500" y="2106385"/>
                    <a:pt x="6596743" y="2046514"/>
                  </a:cubicBezTo>
                  <a:cubicBezTo>
                    <a:pt x="6525986" y="1986643"/>
                    <a:pt x="6414408" y="1959428"/>
                    <a:pt x="6302829" y="2013857"/>
                  </a:cubicBezTo>
                  <a:cubicBezTo>
                    <a:pt x="6191251" y="2068286"/>
                    <a:pt x="6047015" y="2315936"/>
                    <a:pt x="5927272" y="2373086"/>
                  </a:cubicBezTo>
                  <a:cubicBezTo>
                    <a:pt x="5807529" y="2430236"/>
                    <a:pt x="5682343" y="2370364"/>
                    <a:pt x="5584372" y="2356757"/>
                  </a:cubicBezTo>
                  <a:cubicBezTo>
                    <a:pt x="5486401" y="2343150"/>
                    <a:pt x="5451022" y="2313214"/>
                    <a:pt x="5339443" y="2291443"/>
                  </a:cubicBezTo>
                  <a:cubicBezTo>
                    <a:pt x="5227864" y="2269672"/>
                    <a:pt x="5094514" y="2299608"/>
                    <a:pt x="4914900" y="2226129"/>
                  </a:cubicBezTo>
                  <a:cubicBezTo>
                    <a:pt x="4735286" y="2152651"/>
                    <a:pt x="4408714" y="1940379"/>
                    <a:pt x="4261757" y="1850572"/>
                  </a:cubicBezTo>
                  <a:cubicBezTo>
                    <a:pt x="4114800" y="1760765"/>
                    <a:pt x="4122964" y="1703615"/>
                    <a:pt x="4033157" y="1687286"/>
                  </a:cubicBezTo>
                  <a:cubicBezTo>
                    <a:pt x="3943350" y="1670957"/>
                    <a:pt x="3826329" y="1719943"/>
                    <a:pt x="3722915" y="1752600"/>
                  </a:cubicBezTo>
                  <a:cubicBezTo>
                    <a:pt x="3619501" y="1785257"/>
                    <a:pt x="3537858" y="1853293"/>
                    <a:pt x="3412672" y="1883229"/>
                  </a:cubicBezTo>
                  <a:cubicBezTo>
                    <a:pt x="3287486" y="1913165"/>
                    <a:pt x="3061607" y="1973036"/>
                    <a:pt x="2971800" y="1932214"/>
                  </a:cubicBezTo>
                  <a:cubicBezTo>
                    <a:pt x="2881993" y="1891393"/>
                    <a:pt x="2922815" y="1719943"/>
                    <a:pt x="2873829" y="1638300"/>
                  </a:cubicBezTo>
                  <a:cubicBezTo>
                    <a:pt x="2824843" y="1556657"/>
                    <a:pt x="2762250" y="1450521"/>
                    <a:pt x="2677886" y="1442357"/>
                  </a:cubicBezTo>
                  <a:cubicBezTo>
                    <a:pt x="2593522" y="1434193"/>
                    <a:pt x="2443843" y="1543050"/>
                    <a:pt x="2367643" y="1589314"/>
                  </a:cubicBezTo>
                  <a:cubicBezTo>
                    <a:pt x="2291443" y="1635578"/>
                    <a:pt x="2291443" y="1703614"/>
                    <a:pt x="2220686" y="1719943"/>
                  </a:cubicBezTo>
                  <a:cubicBezTo>
                    <a:pt x="2149929" y="1736272"/>
                    <a:pt x="2011136" y="1703615"/>
                    <a:pt x="1943100" y="1687286"/>
                  </a:cubicBezTo>
                  <a:cubicBezTo>
                    <a:pt x="1875064" y="1670958"/>
                    <a:pt x="1891393" y="1641022"/>
                    <a:pt x="1812472" y="1621972"/>
                  </a:cubicBezTo>
                  <a:cubicBezTo>
                    <a:pt x="1733551" y="1602922"/>
                    <a:pt x="1543051" y="1619250"/>
                    <a:pt x="1469572" y="1572986"/>
                  </a:cubicBezTo>
                  <a:cubicBezTo>
                    <a:pt x="1396093" y="1526722"/>
                    <a:pt x="1379764" y="1461407"/>
                    <a:pt x="1371600" y="1344386"/>
                  </a:cubicBezTo>
                  <a:cubicBezTo>
                    <a:pt x="1363436" y="1227365"/>
                    <a:pt x="1385207" y="1039586"/>
                    <a:pt x="1420586" y="870857"/>
                  </a:cubicBezTo>
                  <a:cubicBezTo>
                    <a:pt x="1455965" y="702128"/>
                    <a:pt x="1578429" y="449035"/>
                    <a:pt x="1583872" y="332014"/>
                  </a:cubicBezTo>
                  <a:cubicBezTo>
                    <a:pt x="1589315" y="214993"/>
                    <a:pt x="1494065" y="217715"/>
                    <a:pt x="1453243" y="168729"/>
                  </a:cubicBezTo>
                  <a:cubicBezTo>
                    <a:pt x="1412422" y="119743"/>
                    <a:pt x="1390650" y="59871"/>
                    <a:pt x="1338943" y="38100"/>
                  </a:cubicBezTo>
                  <a:cubicBezTo>
                    <a:pt x="1287236" y="16329"/>
                    <a:pt x="1227364" y="0"/>
                    <a:pt x="1143000" y="38100"/>
                  </a:cubicBezTo>
                  <a:cubicBezTo>
                    <a:pt x="1058636" y="76200"/>
                    <a:pt x="933450" y="209550"/>
                    <a:pt x="832757" y="266700"/>
                  </a:cubicBezTo>
                  <a:cubicBezTo>
                    <a:pt x="732064" y="323850"/>
                    <a:pt x="631372" y="359229"/>
                    <a:pt x="538843" y="381000"/>
                  </a:cubicBezTo>
                  <a:cubicBezTo>
                    <a:pt x="446315" y="402772"/>
                    <a:pt x="367393" y="394608"/>
                    <a:pt x="277586" y="397329"/>
                  </a:cubicBezTo>
                  <a:cubicBezTo>
                    <a:pt x="187779" y="400050"/>
                    <a:pt x="93889" y="398689"/>
                    <a:pt x="0" y="397329"/>
                  </a:cubicBezTo>
                </a:path>
              </a:pathLst>
            </a:custGeom>
            <a:ln w="152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7" name="Freeform 126"/>
            <p:cNvSpPr/>
            <p:nvPr/>
          </p:nvSpPr>
          <p:spPr>
            <a:xfrm>
              <a:off x="6645729" y="4147457"/>
              <a:ext cx="114300" cy="604157"/>
            </a:xfrm>
            <a:custGeom>
              <a:avLst/>
              <a:gdLst>
                <a:gd name="connsiteX0" fmla="*/ 114300 w 114300"/>
                <a:gd name="connsiteY0" fmla="*/ 0 h 604157"/>
                <a:gd name="connsiteX1" fmla="*/ 32657 w 114300"/>
                <a:gd name="connsiteY1" fmla="*/ 457200 h 604157"/>
                <a:gd name="connsiteX2" fmla="*/ 0 w 114300"/>
                <a:gd name="connsiteY2" fmla="*/ 604157 h 604157"/>
              </a:gdLst>
              <a:ahLst/>
              <a:cxnLst>
                <a:cxn ang="0">
                  <a:pos x="connsiteX0" y="connsiteY0"/>
                </a:cxn>
                <a:cxn ang="0">
                  <a:pos x="connsiteX1" y="connsiteY1"/>
                </a:cxn>
                <a:cxn ang="0">
                  <a:pos x="connsiteX2" y="connsiteY2"/>
                </a:cxn>
              </a:cxnLst>
              <a:rect l="l" t="t" r="r" b="b"/>
              <a:pathLst>
                <a:path w="114300" h="604157">
                  <a:moveTo>
                    <a:pt x="114300" y="0"/>
                  </a:moveTo>
                  <a:cubicBezTo>
                    <a:pt x="83003" y="178253"/>
                    <a:pt x="51707" y="356507"/>
                    <a:pt x="32657" y="457200"/>
                  </a:cubicBezTo>
                  <a:cubicBezTo>
                    <a:pt x="13607" y="557893"/>
                    <a:pt x="6803" y="581025"/>
                    <a:pt x="0" y="604157"/>
                  </a:cubicBezTo>
                </a:path>
              </a:pathLst>
            </a:custGeom>
            <a:ln w="152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2" name="TextBox 61"/>
          <p:cNvSpPr txBox="1"/>
          <p:nvPr/>
        </p:nvSpPr>
        <p:spPr>
          <a:xfrm rot="19200000">
            <a:off x="396850" y="1714090"/>
            <a:ext cx="1532279"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Vancouver</a:t>
            </a:r>
          </a:p>
        </p:txBody>
      </p:sp>
      <p:sp>
        <p:nvSpPr>
          <p:cNvPr id="54" name="TextBox 53"/>
          <p:cNvSpPr txBox="1"/>
          <p:nvPr/>
        </p:nvSpPr>
        <p:spPr>
          <a:xfrm rot="19879460">
            <a:off x="6849070" y="3213153"/>
            <a:ext cx="1951827" cy="461665"/>
          </a:xfrm>
          <a:prstGeom prst="rect">
            <a:avLst/>
          </a:prstGeom>
          <a:solidFill>
            <a:schemeClr val="bg1"/>
          </a:solidFill>
        </p:spPr>
        <p:txBody>
          <a:bodyPr wrap="square" rtlCol="0">
            <a:spAutoFit/>
          </a:bodyPr>
          <a:lstStyle/>
          <a:p>
            <a:r>
              <a:rPr lang="en-US" sz="2400" b="1" dirty="0">
                <a:solidFill>
                  <a:srgbClr val="FF0000"/>
                </a:solidFill>
                <a:effectLst>
                  <a:outerShdw dist="50800" dir="7200000" algn="ctr" rotWithShape="0">
                    <a:schemeClr val="tx1"/>
                  </a:outerShdw>
                </a:effectLst>
              </a:rPr>
              <a:t>Leavenworth</a:t>
            </a:r>
          </a:p>
        </p:txBody>
      </p:sp>
      <p:sp>
        <p:nvSpPr>
          <p:cNvPr id="55" name="5-Point Star 54"/>
          <p:cNvSpPr/>
          <p:nvPr/>
        </p:nvSpPr>
        <p:spPr>
          <a:xfrm>
            <a:off x="6553200" y="3733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5-Point Star 60"/>
          <p:cNvSpPr/>
          <p:nvPr/>
        </p:nvSpPr>
        <p:spPr>
          <a:xfrm>
            <a:off x="305419" y="258487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84" name="TextBox 83"/>
          <p:cNvSpPr txBox="1"/>
          <p:nvPr/>
        </p:nvSpPr>
        <p:spPr>
          <a:xfrm rot="19879460">
            <a:off x="4763581" y="3553779"/>
            <a:ext cx="1167307" cy="461665"/>
          </a:xfrm>
          <a:prstGeom prst="rect">
            <a:avLst/>
          </a:prstGeom>
          <a:solidFill>
            <a:schemeClr val="bg1"/>
          </a:solidFill>
        </p:spPr>
        <p:txBody>
          <a:bodyPr wrap="none" rtlCol="0">
            <a:spAutoFit/>
          </a:bodyPr>
          <a:lstStyle/>
          <a:p>
            <a:r>
              <a:rPr lang="en-US" sz="2400" b="1" dirty="0">
                <a:solidFill>
                  <a:srgbClr val="774F27"/>
                </a:solidFill>
                <a:effectLst>
                  <a:outerShdw dist="50800" dir="7200000" algn="ctr" rotWithShape="0">
                    <a:schemeClr val="tx1"/>
                  </a:outerShdw>
                </a:effectLst>
              </a:rPr>
              <a:t>William</a:t>
            </a:r>
          </a:p>
        </p:txBody>
      </p:sp>
      <p:sp>
        <p:nvSpPr>
          <p:cNvPr id="98" name="TextBox 97"/>
          <p:cNvSpPr txBox="1"/>
          <p:nvPr/>
        </p:nvSpPr>
        <p:spPr>
          <a:xfrm rot="19860000">
            <a:off x="3423272" y="3357742"/>
            <a:ext cx="681597"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Hall</a:t>
            </a:r>
          </a:p>
        </p:txBody>
      </p:sp>
      <p:sp>
        <p:nvSpPr>
          <p:cNvPr id="109" name="Freeform 108"/>
          <p:cNvSpPr/>
          <p:nvPr/>
        </p:nvSpPr>
        <p:spPr>
          <a:xfrm>
            <a:off x="1710267" y="2494844"/>
            <a:ext cx="519288" cy="1560690"/>
          </a:xfrm>
          <a:custGeom>
            <a:avLst/>
            <a:gdLst>
              <a:gd name="connsiteX0" fmla="*/ 0 w 519288"/>
              <a:gd name="connsiteY0" fmla="*/ 11289 h 1560690"/>
              <a:gd name="connsiteX1" fmla="*/ 220133 w 519288"/>
              <a:gd name="connsiteY1" fmla="*/ 62089 h 1560690"/>
              <a:gd name="connsiteX2" fmla="*/ 338666 w 519288"/>
              <a:gd name="connsiteY2" fmla="*/ 383823 h 1560690"/>
              <a:gd name="connsiteX3" fmla="*/ 321733 w 519288"/>
              <a:gd name="connsiteY3" fmla="*/ 603956 h 1560690"/>
              <a:gd name="connsiteX4" fmla="*/ 169333 w 519288"/>
              <a:gd name="connsiteY4" fmla="*/ 841023 h 1560690"/>
              <a:gd name="connsiteX5" fmla="*/ 152400 w 519288"/>
              <a:gd name="connsiteY5" fmla="*/ 1027289 h 1560690"/>
              <a:gd name="connsiteX6" fmla="*/ 101600 w 519288"/>
              <a:gd name="connsiteY6" fmla="*/ 1162756 h 1560690"/>
              <a:gd name="connsiteX7" fmla="*/ 270933 w 519288"/>
              <a:gd name="connsiteY7" fmla="*/ 1467556 h 1560690"/>
              <a:gd name="connsiteX8" fmla="*/ 491066 w 519288"/>
              <a:gd name="connsiteY8" fmla="*/ 1518356 h 1560690"/>
              <a:gd name="connsiteX9" fmla="*/ 423333 w 519288"/>
              <a:gd name="connsiteY9" fmla="*/ 1552223 h 156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9288" h="1560690">
                <a:moveTo>
                  <a:pt x="0" y="11289"/>
                </a:moveTo>
                <a:cubicBezTo>
                  <a:pt x="81844" y="5644"/>
                  <a:pt x="163689" y="0"/>
                  <a:pt x="220133" y="62089"/>
                </a:cubicBezTo>
                <a:cubicBezTo>
                  <a:pt x="276577" y="124178"/>
                  <a:pt x="321733" y="293512"/>
                  <a:pt x="338666" y="383823"/>
                </a:cubicBezTo>
                <a:cubicBezTo>
                  <a:pt x="355599" y="474134"/>
                  <a:pt x="349955" y="527756"/>
                  <a:pt x="321733" y="603956"/>
                </a:cubicBezTo>
                <a:cubicBezTo>
                  <a:pt x="293511" y="680156"/>
                  <a:pt x="197555" y="770468"/>
                  <a:pt x="169333" y="841023"/>
                </a:cubicBezTo>
                <a:cubicBezTo>
                  <a:pt x="141111" y="911579"/>
                  <a:pt x="163689" y="973667"/>
                  <a:pt x="152400" y="1027289"/>
                </a:cubicBezTo>
                <a:cubicBezTo>
                  <a:pt x="141111" y="1080911"/>
                  <a:pt x="81845" y="1089378"/>
                  <a:pt x="101600" y="1162756"/>
                </a:cubicBezTo>
                <a:cubicBezTo>
                  <a:pt x="121356" y="1236134"/>
                  <a:pt x="206022" y="1408289"/>
                  <a:pt x="270933" y="1467556"/>
                </a:cubicBezTo>
                <a:cubicBezTo>
                  <a:pt x="335844" y="1526823"/>
                  <a:pt x="465666" y="1504245"/>
                  <a:pt x="491066" y="1518356"/>
                </a:cubicBezTo>
                <a:cubicBezTo>
                  <a:pt x="516466" y="1532467"/>
                  <a:pt x="519288" y="1560690"/>
                  <a:pt x="423333" y="1552223"/>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0" name="Freeform 109"/>
          <p:cNvSpPr/>
          <p:nvPr/>
        </p:nvSpPr>
        <p:spPr>
          <a:xfrm>
            <a:off x="2167467" y="3894667"/>
            <a:ext cx="1303866" cy="400755"/>
          </a:xfrm>
          <a:custGeom>
            <a:avLst/>
            <a:gdLst>
              <a:gd name="connsiteX0" fmla="*/ 0 w 1303866"/>
              <a:gd name="connsiteY0" fmla="*/ 186266 h 400755"/>
              <a:gd name="connsiteX1" fmla="*/ 203200 w 1303866"/>
              <a:gd name="connsiteY1" fmla="*/ 186266 h 400755"/>
              <a:gd name="connsiteX2" fmla="*/ 338666 w 1303866"/>
              <a:gd name="connsiteY2" fmla="*/ 355600 h 400755"/>
              <a:gd name="connsiteX3" fmla="*/ 728133 w 1303866"/>
              <a:gd name="connsiteY3" fmla="*/ 372533 h 400755"/>
              <a:gd name="connsiteX4" fmla="*/ 795866 w 1303866"/>
              <a:gd name="connsiteY4" fmla="*/ 186266 h 400755"/>
              <a:gd name="connsiteX5" fmla="*/ 880533 w 1303866"/>
              <a:gd name="connsiteY5" fmla="*/ 84666 h 400755"/>
              <a:gd name="connsiteX6" fmla="*/ 1168400 w 1303866"/>
              <a:gd name="connsiteY6" fmla="*/ 101600 h 400755"/>
              <a:gd name="connsiteX7" fmla="*/ 1236133 w 1303866"/>
              <a:gd name="connsiteY7" fmla="*/ 169333 h 400755"/>
              <a:gd name="connsiteX8" fmla="*/ 1303866 w 1303866"/>
              <a:gd name="connsiteY8" fmla="*/ 0 h 40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866" h="400755">
                <a:moveTo>
                  <a:pt x="0" y="186266"/>
                </a:moveTo>
                <a:cubicBezTo>
                  <a:pt x="73378" y="172155"/>
                  <a:pt x="146756" y="158044"/>
                  <a:pt x="203200" y="186266"/>
                </a:cubicBezTo>
                <a:cubicBezTo>
                  <a:pt x="259644" y="214488"/>
                  <a:pt x="251177" y="324556"/>
                  <a:pt x="338666" y="355600"/>
                </a:cubicBezTo>
                <a:cubicBezTo>
                  <a:pt x="426155" y="386644"/>
                  <a:pt x="651933" y="400755"/>
                  <a:pt x="728133" y="372533"/>
                </a:cubicBezTo>
                <a:cubicBezTo>
                  <a:pt x="804333" y="344311"/>
                  <a:pt x="770466" y="234244"/>
                  <a:pt x="795866" y="186266"/>
                </a:cubicBezTo>
                <a:cubicBezTo>
                  <a:pt x="821266" y="138288"/>
                  <a:pt x="818444" y="98777"/>
                  <a:pt x="880533" y="84666"/>
                </a:cubicBezTo>
                <a:cubicBezTo>
                  <a:pt x="942622" y="70555"/>
                  <a:pt x="1109133" y="87489"/>
                  <a:pt x="1168400" y="101600"/>
                </a:cubicBezTo>
                <a:cubicBezTo>
                  <a:pt x="1227667" y="115711"/>
                  <a:pt x="1213555" y="186266"/>
                  <a:pt x="1236133" y="169333"/>
                </a:cubicBezTo>
                <a:cubicBezTo>
                  <a:pt x="1258711" y="152400"/>
                  <a:pt x="1292577" y="33867"/>
                  <a:pt x="1303866" y="0"/>
                </a:cubicBezTo>
              </a:path>
            </a:pathLst>
          </a:custGeom>
          <a:ln w="101600">
            <a:solidFill>
              <a:srgbClr val="002060"/>
            </a:solidFill>
            <a:prstDash val="sysDot"/>
          </a:ln>
          <a:effectLst>
            <a:outerShdw dist="50800" dir="12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1" name="Freeform 110"/>
          <p:cNvSpPr/>
          <p:nvPr/>
        </p:nvSpPr>
        <p:spPr>
          <a:xfrm>
            <a:off x="4639733" y="4182533"/>
            <a:ext cx="2302934" cy="787401"/>
          </a:xfrm>
          <a:custGeom>
            <a:avLst/>
            <a:gdLst>
              <a:gd name="connsiteX0" fmla="*/ 2302934 w 2302934"/>
              <a:gd name="connsiteY0" fmla="*/ 406400 h 787401"/>
              <a:gd name="connsiteX1" fmla="*/ 2167467 w 2302934"/>
              <a:gd name="connsiteY1" fmla="*/ 406400 h 787401"/>
              <a:gd name="connsiteX2" fmla="*/ 1862667 w 2302934"/>
              <a:gd name="connsiteY2" fmla="*/ 728134 h 787401"/>
              <a:gd name="connsiteX3" fmla="*/ 1608667 w 2302934"/>
              <a:gd name="connsiteY3" fmla="*/ 762000 h 787401"/>
              <a:gd name="connsiteX4" fmla="*/ 1303867 w 2302934"/>
              <a:gd name="connsiteY4" fmla="*/ 643467 h 787401"/>
              <a:gd name="connsiteX5" fmla="*/ 931334 w 2302934"/>
              <a:gd name="connsiteY5" fmla="*/ 643467 h 787401"/>
              <a:gd name="connsiteX6" fmla="*/ 609600 w 2302934"/>
              <a:gd name="connsiteY6" fmla="*/ 474134 h 787401"/>
              <a:gd name="connsiteX7" fmla="*/ 287867 w 2302934"/>
              <a:gd name="connsiteY7" fmla="*/ 321734 h 787401"/>
              <a:gd name="connsiteX8" fmla="*/ 135467 w 2302934"/>
              <a:gd name="connsiteY8" fmla="*/ 67734 h 787401"/>
              <a:gd name="connsiteX9" fmla="*/ 0 w 2302934"/>
              <a:gd name="connsiteY9" fmla="*/ 0 h 78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2934" h="787401">
                <a:moveTo>
                  <a:pt x="2302934" y="406400"/>
                </a:moveTo>
                <a:cubicBezTo>
                  <a:pt x="2271889" y="379589"/>
                  <a:pt x="2240845" y="352778"/>
                  <a:pt x="2167467" y="406400"/>
                </a:cubicBezTo>
                <a:cubicBezTo>
                  <a:pt x="2094089" y="460022"/>
                  <a:pt x="1955800" y="668867"/>
                  <a:pt x="1862667" y="728134"/>
                </a:cubicBezTo>
                <a:cubicBezTo>
                  <a:pt x="1769534" y="787401"/>
                  <a:pt x="1701800" y="776111"/>
                  <a:pt x="1608667" y="762000"/>
                </a:cubicBezTo>
                <a:cubicBezTo>
                  <a:pt x="1515534" y="747889"/>
                  <a:pt x="1416756" y="663222"/>
                  <a:pt x="1303867" y="643467"/>
                </a:cubicBezTo>
                <a:cubicBezTo>
                  <a:pt x="1190978" y="623712"/>
                  <a:pt x="1047045" y="671689"/>
                  <a:pt x="931334" y="643467"/>
                </a:cubicBezTo>
                <a:cubicBezTo>
                  <a:pt x="815623" y="615245"/>
                  <a:pt x="716844" y="527756"/>
                  <a:pt x="609600" y="474134"/>
                </a:cubicBezTo>
                <a:cubicBezTo>
                  <a:pt x="502356" y="420512"/>
                  <a:pt x="366889" y="389467"/>
                  <a:pt x="287867" y="321734"/>
                </a:cubicBezTo>
                <a:cubicBezTo>
                  <a:pt x="208845" y="254001"/>
                  <a:pt x="183445" y="121356"/>
                  <a:pt x="135467" y="67734"/>
                </a:cubicBezTo>
                <a:cubicBezTo>
                  <a:pt x="87489" y="14112"/>
                  <a:pt x="43744" y="7056"/>
                  <a:pt x="0" y="0"/>
                </a:cubicBezTo>
              </a:path>
            </a:pathLst>
          </a:custGeom>
          <a:ln w="101600">
            <a:solidFill>
              <a:srgbClr val="774F27"/>
            </a:solidFill>
            <a:prstDash val="sysDot"/>
          </a:ln>
          <a:effectLst>
            <a:outerShdw dist="50800" dir="13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5-Point Star 96"/>
          <p:cNvSpPr/>
          <p:nvPr/>
        </p:nvSpPr>
        <p:spPr>
          <a:xfrm>
            <a:off x="1752600" y="35814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99" name="5-Point Star 98"/>
          <p:cNvSpPr/>
          <p:nvPr/>
        </p:nvSpPr>
        <p:spPr>
          <a:xfrm>
            <a:off x="2971800" y="3657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85" name="5-Point Star 84"/>
          <p:cNvSpPr/>
          <p:nvPr/>
        </p:nvSpPr>
        <p:spPr>
          <a:xfrm>
            <a:off x="4495800" y="38100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18"/>
          <p:cNvGrpSpPr/>
          <p:nvPr/>
        </p:nvGrpSpPr>
        <p:grpSpPr>
          <a:xfrm>
            <a:off x="3657600" y="4191000"/>
            <a:ext cx="475488" cy="326136"/>
            <a:chOff x="3657600" y="4191000"/>
            <a:chExt cx="475488" cy="326136"/>
          </a:xfrm>
        </p:grpSpPr>
        <p:cxnSp>
          <p:nvCxnSpPr>
            <p:cNvPr id="120" name="Straight Connector 119"/>
            <p:cNvCxnSpPr/>
            <p:nvPr/>
          </p:nvCxnSpPr>
          <p:spPr>
            <a:xfrm flipV="1">
              <a:off x="3657600" y="4191000"/>
              <a:ext cx="457200" cy="76200"/>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flipV="1">
              <a:off x="3675888" y="4443984"/>
              <a:ext cx="457200" cy="73152"/>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p:nvSpPr>
          <p:cNvPr id="123" name="Freeform 122"/>
          <p:cNvSpPr/>
          <p:nvPr/>
        </p:nvSpPr>
        <p:spPr>
          <a:xfrm>
            <a:off x="7119257" y="4718957"/>
            <a:ext cx="1583872" cy="740229"/>
          </a:xfrm>
          <a:custGeom>
            <a:avLst/>
            <a:gdLst>
              <a:gd name="connsiteX0" fmla="*/ 1583872 w 1583872"/>
              <a:gd name="connsiteY0" fmla="*/ 865414 h 968829"/>
              <a:gd name="connsiteX1" fmla="*/ 1322614 w 1583872"/>
              <a:gd name="connsiteY1" fmla="*/ 963386 h 968829"/>
              <a:gd name="connsiteX2" fmla="*/ 947057 w 1583872"/>
              <a:gd name="connsiteY2" fmla="*/ 898072 h 968829"/>
              <a:gd name="connsiteX3" fmla="*/ 783772 w 1583872"/>
              <a:gd name="connsiteY3" fmla="*/ 734786 h 968829"/>
              <a:gd name="connsiteX4" fmla="*/ 555172 w 1583872"/>
              <a:gd name="connsiteY4" fmla="*/ 800100 h 968829"/>
              <a:gd name="connsiteX5" fmla="*/ 342900 w 1583872"/>
              <a:gd name="connsiteY5" fmla="*/ 816429 h 968829"/>
              <a:gd name="connsiteX6" fmla="*/ 179614 w 1583872"/>
              <a:gd name="connsiteY6" fmla="*/ 653143 h 968829"/>
              <a:gd name="connsiteX7" fmla="*/ 97972 w 1583872"/>
              <a:gd name="connsiteY7" fmla="*/ 424543 h 968829"/>
              <a:gd name="connsiteX8" fmla="*/ 0 w 1583872"/>
              <a:gd name="connsiteY8" fmla="*/ 0 h 968829"/>
              <a:gd name="connsiteX0" fmla="*/ 1583872 w 1583872"/>
              <a:gd name="connsiteY0" fmla="*/ 636814 h 740229"/>
              <a:gd name="connsiteX1" fmla="*/ 1322614 w 1583872"/>
              <a:gd name="connsiteY1" fmla="*/ 734786 h 740229"/>
              <a:gd name="connsiteX2" fmla="*/ 947057 w 1583872"/>
              <a:gd name="connsiteY2" fmla="*/ 669472 h 740229"/>
              <a:gd name="connsiteX3" fmla="*/ 783772 w 1583872"/>
              <a:gd name="connsiteY3" fmla="*/ 506186 h 740229"/>
              <a:gd name="connsiteX4" fmla="*/ 555172 w 1583872"/>
              <a:gd name="connsiteY4" fmla="*/ 571500 h 740229"/>
              <a:gd name="connsiteX5" fmla="*/ 342900 w 1583872"/>
              <a:gd name="connsiteY5" fmla="*/ 587829 h 740229"/>
              <a:gd name="connsiteX6" fmla="*/ 179614 w 1583872"/>
              <a:gd name="connsiteY6" fmla="*/ 424543 h 740229"/>
              <a:gd name="connsiteX7" fmla="*/ 97972 w 1583872"/>
              <a:gd name="connsiteY7" fmla="*/ 195943 h 740229"/>
              <a:gd name="connsiteX8" fmla="*/ 0 w 1583872"/>
              <a:gd name="connsiteY8" fmla="*/ 0 h 74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3872" h="740229">
                <a:moveTo>
                  <a:pt x="1583872" y="636814"/>
                </a:moveTo>
                <a:cubicBezTo>
                  <a:pt x="1506311" y="683078"/>
                  <a:pt x="1428750" y="729343"/>
                  <a:pt x="1322614" y="734786"/>
                </a:cubicBezTo>
                <a:cubicBezTo>
                  <a:pt x="1216478" y="740229"/>
                  <a:pt x="1036864" y="707572"/>
                  <a:pt x="947057" y="669472"/>
                </a:cubicBezTo>
                <a:cubicBezTo>
                  <a:pt x="857250" y="631372"/>
                  <a:pt x="849086" y="522515"/>
                  <a:pt x="783772" y="506186"/>
                </a:cubicBezTo>
                <a:cubicBezTo>
                  <a:pt x="718458" y="489857"/>
                  <a:pt x="628651" y="557893"/>
                  <a:pt x="555172" y="571500"/>
                </a:cubicBezTo>
                <a:cubicBezTo>
                  <a:pt x="481693" y="585107"/>
                  <a:pt x="405493" y="612322"/>
                  <a:pt x="342900" y="587829"/>
                </a:cubicBezTo>
                <a:cubicBezTo>
                  <a:pt x="280307" y="563336"/>
                  <a:pt x="220435" y="489857"/>
                  <a:pt x="179614" y="424543"/>
                </a:cubicBezTo>
                <a:cubicBezTo>
                  <a:pt x="138793" y="359229"/>
                  <a:pt x="127908" y="266700"/>
                  <a:pt x="97972" y="195943"/>
                </a:cubicBezTo>
                <a:cubicBezTo>
                  <a:pt x="68036" y="125186"/>
                  <a:pt x="34018" y="157843"/>
                  <a:pt x="0" y="0"/>
                </a:cubicBezTo>
              </a:path>
            </a:pathLst>
          </a:custGeom>
          <a:ln w="101600">
            <a:solidFill>
              <a:srgbClr val="774F27"/>
            </a:solidFill>
            <a:prstDash val="sysDot"/>
          </a:ln>
          <a:effectLst>
            <a:outerShdw dist="50800" dir="15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TextBox 123"/>
          <p:cNvSpPr txBox="1"/>
          <p:nvPr/>
        </p:nvSpPr>
        <p:spPr>
          <a:xfrm>
            <a:off x="3124200" y="4800600"/>
            <a:ext cx="1785489" cy="523220"/>
          </a:xfrm>
          <a:prstGeom prst="rect">
            <a:avLst/>
          </a:prstGeom>
          <a:solidFill>
            <a:schemeClr val="bg1"/>
          </a:solidFill>
        </p:spPr>
        <p:txBody>
          <a:bodyPr wrap="none" rtlCol="0">
            <a:spAutoFit/>
          </a:bodyPr>
          <a:lstStyle/>
          <a:p>
            <a:r>
              <a:rPr lang="en-US" sz="2800" b="1" dirty="0">
                <a:solidFill>
                  <a:srgbClr val="FF0000"/>
                </a:solidFill>
                <a:effectLst>
                  <a:outerShdw dist="50800" dir="5400000" algn="ctr" rotWithShape="0">
                    <a:schemeClr val="tx1"/>
                  </a:outerShdw>
                </a:effectLst>
              </a:rPr>
              <a:t>South Pass</a:t>
            </a:r>
          </a:p>
        </p:txBody>
      </p:sp>
      <p:sp>
        <p:nvSpPr>
          <p:cNvPr id="125" name="Freeform 124"/>
          <p:cNvSpPr/>
          <p:nvPr/>
        </p:nvSpPr>
        <p:spPr>
          <a:xfrm>
            <a:off x="620486" y="2530929"/>
            <a:ext cx="996043" cy="348343"/>
          </a:xfrm>
          <a:custGeom>
            <a:avLst/>
            <a:gdLst>
              <a:gd name="connsiteX0" fmla="*/ 0 w 996043"/>
              <a:gd name="connsiteY0" fmla="*/ 310242 h 348343"/>
              <a:gd name="connsiteX1" fmla="*/ 326571 w 996043"/>
              <a:gd name="connsiteY1" fmla="*/ 342900 h 348343"/>
              <a:gd name="connsiteX2" fmla="*/ 653143 w 996043"/>
              <a:gd name="connsiteY2" fmla="*/ 277585 h 348343"/>
              <a:gd name="connsiteX3" fmla="*/ 816428 w 996043"/>
              <a:gd name="connsiteY3" fmla="*/ 163285 h 348343"/>
              <a:gd name="connsiteX4" fmla="*/ 996043 w 996043"/>
              <a:gd name="connsiteY4" fmla="*/ 0 h 348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043" h="348343">
                <a:moveTo>
                  <a:pt x="0" y="310242"/>
                </a:moveTo>
                <a:cubicBezTo>
                  <a:pt x="108857" y="329292"/>
                  <a:pt x="217714" y="348343"/>
                  <a:pt x="326571" y="342900"/>
                </a:cubicBezTo>
                <a:cubicBezTo>
                  <a:pt x="435428" y="337457"/>
                  <a:pt x="571500" y="307521"/>
                  <a:pt x="653143" y="277585"/>
                </a:cubicBezTo>
                <a:cubicBezTo>
                  <a:pt x="734786" y="247649"/>
                  <a:pt x="759278" y="209549"/>
                  <a:pt x="816428" y="163285"/>
                </a:cubicBezTo>
                <a:cubicBezTo>
                  <a:pt x="873578" y="117021"/>
                  <a:pt x="934810" y="58510"/>
                  <a:pt x="996043" y="0"/>
                </a:cubicBezTo>
              </a:path>
            </a:pathLst>
          </a:custGeom>
          <a:ln w="101600">
            <a:solidFill>
              <a:srgbClr val="00206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 name="TextBox 62"/>
          <p:cNvSpPr txBox="1"/>
          <p:nvPr/>
        </p:nvSpPr>
        <p:spPr>
          <a:xfrm rot="19218314">
            <a:off x="1191313" y="1772845"/>
            <a:ext cx="1520927" cy="461665"/>
          </a:xfrm>
          <a:prstGeom prst="rect">
            <a:avLst/>
          </a:prstGeom>
          <a:solidFill>
            <a:schemeClr val="bg1"/>
          </a:solidFill>
        </p:spPr>
        <p:txBody>
          <a:bodyPr wrap="square" rtlCol="0">
            <a:spAutoFit/>
          </a:bodyPr>
          <a:lstStyle/>
          <a:p>
            <a:r>
              <a:rPr lang="en-US" sz="2400" b="1" dirty="0">
                <a:solidFill>
                  <a:srgbClr val="336699"/>
                </a:solidFill>
                <a:effectLst>
                  <a:outerShdw dist="50800" dir="7200000" algn="ctr" rotWithShape="0">
                    <a:schemeClr val="tx1"/>
                  </a:outerShdw>
                </a:effectLst>
              </a:rPr>
              <a:t>Nez Perce</a:t>
            </a:r>
          </a:p>
        </p:txBody>
      </p:sp>
      <p:sp>
        <p:nvSpPr>
          <p:cNvPr id="27" name="5-Point Star 26"/>
          <p:cNvSpPr/>
          <p:nvPr/>
        </p:nvSpPr>
        <p:spPr>
          <a:xfrm>
            <a:off x="990600" y="2453413"/>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114" name="TextBox 113"/>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sp>
        <p:nvSpPr>
          <p:cNvPr id="132" name="Rectangle 131"/>
          <p:cNvSpPr/>
          <p:nvPr/>
        </p:nvSpPr>
        <p:spPr>
          <a:xfrm>
            <a:off x="0" y="838200"/>
            <a:ext cx="9144000" cy="646331"/>
          </a:xfrm>
          <a:prstGeom prst="rect">
            <a:avLst/>
          </a:prstGeom>
          <a:solidFill>
            <a:schemeClr val="bg1"/>
          </a:solidFill>
        </p:spPr>
        <p:txBody>
          <a:bodyPr wrap="square">
            <a:spAutoFit/>
          </a:bodyPr>
          <a:lstStyle/>
          <a:p>
            <a:pPr algn="ctr"/>
            <a:r>
              <a:rPr lang="en-US" sz="3600" b="1" dirty="0">
                <a:solidFill>
                  <a:srgbClr val="FF0000"/>
                </a:solidFill>
                <a:effectLst>
                  <a:outerShdw dist="50800" dir="5400000" algn="ctr" rotWithShape="0">
                    <a:schemeClr val="tx1"/>
                  </a:outerShdw>
                </a:effectLst>
                <a:latin typeface="Tempus Sans ITC" pitchFamily="82" charset="0"/>
                <a:cs typeface="Times New Roman" pitchFamily="18" charset="0"/>
              </a:rPr>
              <a:t>Who will lead us on these journeys?</a:t>
            </a:r>
            <a:endParaRPr lang="en-US" sz="3600" dirty="0">
              <a:solidFill>
                <a:srgbClr val="FF0000"/>
              </a:solidFill>
              <a:effectLst>
                <a:outerShdw dist="50800" dir="5400000" algn="ctr" rotWithShape="0">
                  <a:schemeClr val="tx1"/>
                </a:outerShdw>
              </a:effectLst>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fade">
                                      <p:cBhvr>
                                        <p:cTn id="7" dur="1000"/>
                                        <p:tgtEl>
                                          <p:spTgt spid="131"/>
                                        </p:tgtEl>
                                      </p:cBhvr>
                                    </p:animEffect>
                                    <p:anim calcmode="lin" valueType="num">
                                      <p:cBhvr>
                                        <p:cTn id="8" dur="1000" fill="hold"/>
                                        <p:tgtEl>
                                          <p:spTgt spid="131"/>
                                        </p:tgtEl>
                                        <p:attrNameLst>
                                          <p:attrName>ppt_x</p:attrName>
                                        </p:attrNameLst>
                                      </p:cBhvr>
                                      <p:tavLst>
                                        <p:tav tm="0">
                                          <p:val>
                                            <p:strVal val="#ppt_x"/>
                                          </p:val>
                                        </p:tav>
                                        <p:tav tm="100000">
                                          <p:val>
                                            <p:strVal val="#ppt_x"/>
                                          </p:val>
                                        </p:tav>
                                      </p:tavLst>
                                    </p:anim>
                                    <p:anim calcmode="lin" valueType="num">
                                      <p:cBhvr>
                                        <p:cTn id="9" dur="1000" fill="hold"/>
                                        <p:tgtEl>
                                          <p:spTgt spid="13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2"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right)">
                                      <p:cBhvr>
                                        <p:cTn id="13" dur="5000"/>
                                        <p:tgtEl>
                                          <p:spTgt spid="2"/>
                                        </p:tgtEl>
                                      </p:cBhvr>
                                    </p:animEffect>
                                  </p:childTnLst>
                                </p:cTn>
                              </p:par>
                              <p:par>
                                <p:cTn id="14" presetID="22" presetClass="exit" presetSubtype="2" fill="hold" grpId="1" nodeType="withEffect">
                                  <p:stCondLst>
                                    <p:cond delay="0"/>
                                  </p:stCondLst>
                                  <p:childTnLst>
                                    <p:animEffect transition="out" filter="wipe(right)">
                                      <p:cBhvr>
                                        <p:cTn id="15" dur="2000"/>
                                        <p:tgtEl>
                                          <p:spTgt spid="123"/>
                                        </p:tgtEl>
                                      </p:cBhvr>
                                    </p:animEffect>
                                    <p:set>
                                      <p:cBhvr>
                                        <p:cTn id="16" dur="1" fill="hold">
                                          <p:stCondLst>
                                            <p:cond delay="1999"/>
                                          </p:stCondLst>
                                        </p:cTn>
                                        <p:tgtEl>
                                          <p:spTgt spid="123"/>
                                        </p:tgtEl>
                                        <p:attrNameLst>
                                          <p:attrName>style.visibility</p:attrName>
                                        </p:attrNameLst>
                                      </p:cBhvr>
                                      <p:to>
                                        <p:strVal val="hidden"/>
                                      </p:to>
                                    </p:set>
                                  </p:childTnLst>
                                </p:cTn>
                              </p:par>
                              <p:par>
                                <p:cTn id="17" presetID="22" presetClass="exit" presetSubtype="2" fill="hold" grpId="0" nodeType="withEffect">
                                  <p:stCondLst>
                                    <p:cond delay="1000"/>
                                  </p:stCondLst>
                                  <p:childTnLst>
                                    <p:animEffect transition="out" filter="wipe(right)">
                                      <p:cBhvr>
                                        <p:cTn id="18" dur="2000"/>
                                        <p:tgtEl>
                                          <p:spTgt spid="111"/>
                                        </p:tgtEl>
                                      </p:cBhvr>
                                    </p:animEffect>
                                    <p:set>
                                      <p:cBhvr>
                                        <p:cTn id="19" dur="1" fill="hold">
                                          <p:stCondLst>
                                            <p:cond delay="1999"/>
                                          </p:stCondLst>
                                        </p:cTn>
                                        <p:tgtEl>
                                          <p:spTgt spid="111"/>
                                        </p:tgtEl>
                                        <p:attrNameLst>
                                          <p:attrName>style.visibility</p:attrName>
                                        </p:attrNameLst>
                                      </p:cBhvr>
                                      <p:to>
                                        <p:strVal val="hidden"/>
                                      </p:to>
                                    </p:set>
                                  </p:childTnLst>
                                </p:cTn>
                              </p:par>
                              <p:par>
                                <p:cTn id="20" presetID="22" presetClass="exit" presetSubtype="2" fill="hold" grpId="0" nodeType="withEffect">
                                  <p:stCondLst>
                                    <p:cond delay="2500"/>
                                  </p:stCondLst>
                                  <p:childTnLst>
                                    <p:animEffect transition="out" filter="wipe(right)">
                                      <p:cBhvr>
                                        <p:cTn id="21" dur="2000"/>
                                        <p:tgtEl>
                                          <p:spTgt spid="110"/>
                                        </p:tgtEl>
                                      </p:cBhvr>
                                    </p:animEffect>
                                    <p:set>
                                      <p:cBhvr>
                                        <p:cTn id="22" dur="1" fill="hold">
                                          <p:stCondLst>
                                            <p:cond delay="1999"/>
                                          </p:stCondLst>
                                        </p:cTn>
                                        <p:tgtEl>
                                          <p:spTgt spid="110"/>
                                        </p:tgtEl>
                                        <p:attrNameLst>
                                          <p:attrName>style.visibility</p:attrName>
                                        </p:attrNameLst>
                                      </p:cBhvr>
                                      <p:to>
                                        <p:strVal val="hidden"/>
                                      </p:to>
                                    </p:set>
                                  </p:childTnLst>
                                </p:cTn>
                              </p:par>
                              <p:par>
                                <p:cTn id="23" presetID="22" presetClass="exit" presetSubtype="2" fill="hold" grpId="0" nodeType="withEffect">
                                  <p:stCondLst>
                                    <p:cond delay="3500"/>
                                  </p:stCondLst>
                                  <p:childTnLst>
                                    <p:animEffect transition="out" filter="wipe(right)">
                                      <p:cBhvr>
                                        <p:cTn id="24" dur="2000"/>
                                        <p:tgtEl>
                                          <p:spTgt spid="109"/>
                                        </p:tgtEl>
                                      </p:cBhvr>
                                    </p:animEffect>
                                    <p:set>
                                      <p:cBhvr>
                                        <p:cTn id="25" dur="1" fill="hold">
                                          <p:stCondLst>
                                            <p:cond delay="1999"/>
                                          </p:stCondLst>
                                        </p:cTn>
                                        <p:tgtEl>
                                          <p:spTgt spid="109"/>
                                        </p:tgtEl>
                                        <p:attrNameLst>
                                          <p:attrName>style.visibility</p:attrName>
                                        </p:attrNameLst>
                                      </p:cBhvr>
                                      <p:to>
                                        <p:strVal val="hidden"/>
                                      </p:to>
                                    </p:set>
                                  </p:childTnLst>
                                </p:cTn>
                              </p:par>
                              <p:par>
                                <p:cTn id="26" presetID="22" presetClass="exit" presetSubtype="2" fill="hold" grpId="1" nodeType="withEffect">
                                  <p:stCondLst>
                                    <p:cond delay="6000"/>
                                  </p:stCondLst>
                                  <p:childTnLst>
                                    <p:animEffect transition="out" filter="wipe(right)">
                                      <p:cBhvr>
                                        <p:cTn id="27" dur="2000"/>
                                        <p:tgtEl>
                                          <p:spTgt spid="125"/>
                                        </p:tgtEl>
                                      </p:cBhvr>
                                    </p:animEffect>
                                    <p:set>
                                      <p:cBhvr>
                                        <p:cTn id="28" dur="1" fill="hold">
                                          <p:stCondLst>
                                            <p:cond delay="1999"/>
                                          </p:stCondLst>
                                        </p:cTn>
                                        <p:tgtEl>
                                          <p:spTgt spid="125"/>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32"/>
                                        </p:tgtEl>
                                        <p:attrNameLst>
                                          <p:attrName>style.visibility</p:attrName>
                                        </p:attrNameLst>
                                      </p:cBhvr>
                                      <p:to>
                                        <p:strVal val="visible"/>
                                      </p:to>
                                    </p:set>
                                    <p:animEffect transition="in" filter="fade">
                                      <p:cBhvr>
                                        <p:cTn id="33" dur="10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09" grpId="0" animBg="1"/>
      <p:bldP spid="110" grpId="0" animBg="1"/>
      <p:bldP spid="111" grpId="0" animBg="1"/>
      <p:bldP spid="123" grpId="1" animBg="1"/>
      <p:bldP spid="125" grpId="1" animBg="1"/>
      <p:bldP spid="132"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68997"/>
            <a:ext cx="9144000" cy="6926997"/>
            <a:chOff x="0" y="-68997"/>
            <a:chExt cx="9144000" cy="6926997"/>
          </a:xfrm>
        </p:grpSpPr>
        <p:grpSp>
          <p:nvGrpSpPr>
            <p:cNvPr id="10" name="Group 81"/>
            <p:cNvGrpSpPr/>
            <p:nvPr/>
          </p:nvGrpSpPr>
          <p:grpSpPr>
            <a:xfrm>
              <a:off x="0" y="0"/>
              <a:ext cx="9144000" cy="6858000"/>
              <a:chOff x="0" y="0"/>
              <a:chExt cx="9144000" cy="6858000"/>
            </a:xfrm>
          </p:grpSpPr>
          <p:sp useBgFill="1">
            <p:nvSpPr>
              <p:cNvPr id="12" name="Rectangle 11"/>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13" name="Picture 12"/>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p:nvSpPr>
              <p:cNvPr id="14" name="TextBox 13"/>
              <p:cNvSpPr txBox="1"/>
              <p:nvPr/>
            </p:nvSpPr>
            <p:spPr>
              <a:xfrm rot="19860000">
                <a:off x="2032898" y="3186177"/>
                <a:ext cx="877163"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Boise</a:t>
                </a:r>
              </a:p>
            </p:txBody>
          </p:sp>
          <p:grpSp>
            <p:nvGrpSpPr>
              <p:cNvPr id="15" name="Group 127"/>
              <p:cNvGrpSpPr/>
              <p:nvPr/>
            </p:nvGrpSpPr>
            <p:grpSpPr>
              <a:xfrm>
                <a:off x="522514" y="2509157"/>
                <a:ext cx="8131629" cy="2977243"/>
                <a:chOff x="522514" y="2509157"/>
                <a:chExt cx="8131629" cy="2977243"/>
              </a:xfrm>
            </p:grpSpPr>
            <p:sp>
              <p:nvSpPr>
                <p:cNvPr id="36" name="Freeform 35"/>
                <p:cNvSpPr/>
                <p:nvPr/>
              </p:nvSpPr>
              <p:spPr>
                <a:xfrm>
                  <a:off x="522514" y="2509157"/>
                  <a:ext cx="8131629" cy="2977243"/>
                </a:xfrm>
                <a:custGeom>
                  <a:avLst/>
                  <a:gdLst>
                    <a:gd name="connsiteX0" fmla="*/ 8131629 w 8131629"/>
                    <a:gd name="connsiteY0" fmla="*/ 2830286 h 2977243"/>
                    <a:gd name="connsiteX1" fmla="*/ 7674429 w 8131629"/>
                    <a:gd name="connsiteY1" fmla="*/ 2960914 h 2977243"/>
                    <a:gd name="connsiteX2" fmla="*/ 7298872 w 8131629"/>
                    <a:gd name="connsiteY2" fmla="*/ 2732314 h 2977243"/>
                    <a:gd name="connsiteX3" fmla="*/ 6988629 w 8131629"/>
                    <a:gd name="connsiteY3" fmla="*/ 2797629 h 2977243"/>
                    <a:gd name="connsiteX4" fmla="*/ 6727372 w 8131629"/>
                    <a:gd name="connsiteY4" fmla="*/ 2373086 h 2977243"/>
                    <a:gd name="connsiteX5" fmla="*/ 6596743 w 8131629"/>
                    <a:gd name="connsiteY5" fmla="*/ 2046514 h 2977243"/>
                    <a:gd name="connsiteX6" fmla="*/ 6302829 w 8131629"/>
                    <a:gd name="connsiteY6" fmla="*/ 2013857 h 2977243"/>
                    <a:gd name="connsiteX7" fmla="*/ 5927272 w 8131629"/>
                    <a:gd name="connsiteY7" fmla="*/ 2373086 h 2977243"/>
                    <a:gd name="connsiteX8" fmla="*/ 5584372 w 8131629"/>
                    <a:gd name="connsiteY8" fmla="*/ 2356757 h 2977243"/>
                    <a:gd name="connsiteX9" fmla="*/ 5339443 w 8131629"/>
                    <a:gd name="connsiteY9" fmla="*/ 2291443 h 2977243"/>
                    <a:gd name="connsiteX10" fmla="*/ 4914900 w 8131629"/>
                    <a:gd name="connsiteY10" fmla="*/ 2226129 h 2977243"/>
                    <a:gd name="connsiteX11" fmla="*/ 4261757 w 8131629"/>
                    <a:gd name="connsiteY11" fmla="*/ 1850572 h 2977243"/>
                    <a:gd name="connsiteX12" fmla="*/ 4033157 w 8131629"/>
                    <a:gd name="connsiteY12" fmla="*/ 1687286 h 2977243"/>
                    <a:gd name="connsiteX13" fmla="*/ 3722915 w 8131629"/>
                    <a:gd name="connsiteY13" fmla="*/ 1752600 h 2977243"/>
                    <a:gd name="connsiteX14" fmla="*/ 3412672 w 8131629"/>
                    <a:gd name="connsiteY14" fmla="*/ 1883229 h 2977243"/>
                    <a:gd name="connsiteX15" fmla="*/ 2971800 w 8131629"/>
                    <a:gd name="connsiteY15" fmla="*/ 1932214 h 2977243"/>
                    <a:gd name="connsiteX16" fmla="*/ 2873829 w 8131629"/>
                    <a:gd name="connsiteY16" fmla="*/ 1638300 h 2977243"/>
                    <a:gd name="connsiteX17" fmla="*/ 2677886 w 8131629"/>
                    <a:gd name="connsiteY17" fmla="*/ 1442357 h 2977243"/>
                    <a:gd name="connsiteX18" fmla="*/ 2367643 w 8131629"/>
                    <a:gd name="connsiteY18" fmla="*/ 1589314 h 2977243"/>
                    <a:gd name="connsiteX19" fmla="*/ 2220686 w 8131629"/>
                    <a:gd name="connsiteY19" fmla="*/ 1719943 h 2977243"/>
                    <a:gd name="connsiteX20" fmla="*/ 1943100 w 8131629"/>
                    <a:gd name="connsiteY20" fmla="*/ 1687286 h 2977243"/>
                    <a:gd name="connsiteX21" fmla="*/ 1812472 w 8131629"/>
                    <a:gd name="connsiteY21" fmla="*/ 1621972 h 2977243"/>
                    <a:gd name="connsiteX22" fmla="*/ 1469572 w 8131629"/>
                    <a:gd name="connsiteY22" fmla="*/ 1572986 h 2977243"/>
                    <a:gd name="connsiteX23" fmla="*/ 1371600 w 8131629"/>
                    <a:gd name="connsiteY23" fmla="*/ 1344386 h 2977243"/>
                    <a:gd name="connsiteX24" fmla="*/ 1420586 w 8131629"/>
                    <a:gd name="connsiteY24" fmla="*/ 870857 h 2977243"/>
                    <a:gd name="connsiteX25" fmla="*/ 1583872 w 8131629"/>
                    <a:gd name="connsiteY25" fmla="*/ 332014 h 2977243"/>
                    <a:gd name="connsiteX26" fmla="*/ 1453243 w 8131629"/>
                    <a:gd name="connsiteY26" fmla="*/ 168729 h 2977243"/>
                    <a:gd name="connsiteX27" fmla="*/ 1338943 w 8131629"/>
                    <a:gd name="connsiteY27" fmla="*/ 38100 h 2977243"/>
                    <a:gd name="connsiteX28" fmla="*/ 1143000 w 8131629"/>
                    <a:gd name="connsiteY28" fmla="*/ 38100 h 2977243"/>
                    <a:gd name="connsiteX29" fmla="*/ 832757 w 8131629"/>
                    <a:gd name="connsiteY29" fmla="*/ 266700 h 2977243"/>
                    <a:gd name="connsiteX30" fmla="*/ 538843 w 8131629"/>
                    <a:gd name="connsiteY30" fmla="*/ 381000 h 2977243"/>
                    <a:gd name="connsiteX31" fmla="*/ 277586 w 8131629"/>
                    <a:gd name="connsiteY31" fmla="*/ 397329 h 2977243"/>
                    <a:gd name="connsiteX32" fmla="*/ 0 w 8131629"/>
                    <a:gd name="connsiteY32" fmla="*/ 397329 h 297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131629" h="2977243">
                      <a:moveTo>
                        <a:pt x="8131629" y="2830286"/>
                      </a:moveTo>
                      <a:cubicBezTo>
                        <a:pt x="7972425" y="2903764"/>
                        <a:pt x="7813222" y="2977243"/>
                        <a:pt x="7674429" y="2960914"/>
                      </a:cubicBezTo>
                      <a:cubicBezTo>
                        <a:pt x="7535636" y="2944585"/>
                        <a:pt x="7413172" y="2759528"/>
                        <a:pt x="7298872" y="2732314"/>
                      </a:cubicBezTo>
                      <a:cubicBezTo>
                        <a:pt x="7184572" y="2705100"/>
                        <a:pt x="7083879" y="2857500"/>
                        <a:pt x="6988629" y="2797629"/>
                      </a:cubicBezTo>
                      <a:cubicBezTo>
                        <a:pt x="6893379" y="2737758"/>
                        <a:pt x="6792686" y="2498272"/>
                        <a:pt x="6727372" y="2373086"/>
                      </a:cubicBezTo>
                      <a:cubicBezTo>
                        <a:pt x="6662058" y="2247900"/>
                        <a:pt x="6667500" y="2106385"/>
                        <a:pt x="6596743" y="2046514"/>
                      </a:cubicBezTo>
                      <a:cubicBezTo>
                        <a:pt x="6525986" y="1986643"/>
                        <a:pt x="6414408" y="1959428"/>
                        <a:pt x="6302829" y="2013857"/>
                      </a:cubicBezTo>
                      <a:cubicBezTo>
                        <a:pt x="6191251" y="2068286"/>
                        <a:pt x="6047015" y="2315936"/>
                        <a:pt x="5927272" y="2373086"/>
                      </a:cubicBezTo>
                      <a:cubicBezTo>
                        <a:pt x="5807529" y="2430236"/>
                        <a:pt x="5682343" y="2370364"/>
                        <a:pt x="5584372" y="2356757"/>
                      </a:cubicBezTo>
                      <a:cubicBezTo>
                        <a:pt x="5486401" y="2343150"/>
                        <a:pt x="5451022" y="2313214"/>
                        <a:pt x="5339443" y="2291443"/>
                      </a:cubicBezTo>
                      <a:cubicBezTo>
                        <a:pt x="5227864" y="2269672"/>
                        <a:pt x="5094514" y="2299608"/>
                        <a:pt x="4914900" y="2226129"/>
                      </a:cubicBezTo>
                      <a:cubicBezTo>
                        <a:pt x="4735286" y="2152651"/>
                        <a:pt x="4408714" y="1940379"/>
                        <a:pt x="4261757" y="1850572"/>
                      </a:cubicBezTo>
                      <a:cubicBezTo>
                        <a:pt x="4114800" y="1760765"/>
                        <a:pt x="4122964" y="1703615"/>
                        <a:pt x="4033157" y="1687286"/>
                      </a:cubicBezTo>
                      <a:cubicBezTo>
                        <a:pt x="3943350" y="1670957"/>
                        <a:pt x="3826329" y="1719943"/>
                        <a:pt x="3722915" y="1752600"/>
                      </a:cubicBezTo>
                      <a:cubicBezTo>
                        <a:pt x="3619501" y="1785257"/>
                        <a:pt x="3537858" y="1853293"/>
                        <a:pt x="3412672" y="1883229"/>
                      </a:cubicBezTo>
                      <a:cubicBezTo>
                        <a:pt x="3287486" y="1913165"/>
                        <a:pt x="3061607" y="1973036"/>
                        <a:pt x="2971800" y="1932214"/>
                      </a:cubicBezTo>
                      <a:cubicBezTo>
                        <a:pt x="2881993" y="1891393"/>
                        <a:pt x="2922815" y="1719943"/>
                        <a:pt x="2873829" y="1638300"/>
                      </a:cubicBezTo>
                      <a:cubicBezTo>
                        <a:pt x="2824843" y="1556657"/>
                        <a:pt x="2762250" y="1450521"/>
                        <a:pt x="2677886" y="1442357"/>
                      </a:cubicBezTo>
                      <a:cubicBezTo>
                        <a:pt x="2593522" y="1434193"/>
                        <a:pt x="2443843" y="1543050"/>
                        <a:pt x="2367643" y="1589314"/>
                      </a:cubicBezTo>
                      <a:cubicBezTo>
                        <a:pt x="2291443" y="1635578"/>
                        <a:pt x="2291443" y="1703614"/>
                        <a:pt x="2220686" y="1719943"/>
                      </a:cubicBezTo>
                      <a:cubicBezTo>
                        <a:pt x="2149929" y="1736272"/>
                        <a:pt x="2011136" y="1703615"/>
                        <a:pt x="1943100" y="1687286"/>
                      </a:cubicBezTo>
                      <a:cubicBezTo>
                        <a:pt x="1875064" y="1670958"/>
                        <a:pt x="1891393" y="1641022"/>
                        <a:pt x="1812472" y="1621972"/>
                      </a:cubicBezTo>
                      <a:cubicBezTo>
                        <a:pt x="1733551" y="1602922"/>
                        <a:pt x="1543051" y="1619250"/>
                        <a:pt x="1469572" y="1572986"/>
                      </a:cubicBezTo>
                      <a:cubicBezTo>
                        <a:pt x="1396093" y="1526722"/>
                        <a:pt x="1379764" y="1461407"/>
                        <a:pt x="1371600" y="1344386"/>
                      </a:cubicBezTo>
                      <a:cubicBezTo>
                        <a:pt x="1363436" y="1227365"/>
                        <a:pt x="1385207" y="1039586"/>
                        <a:pt x="1420586" y="870857"/>
                      </a:cubicBezTo>
                      <a:cubicBezTo>
                        <a:pt x="1455965" y="702128"/>
                        <a:pt x="1578429" y="449035"/>
                        <a:pt x="1583872" y="332014"/>
                      </a:cubicBezTo>
                      <a:cubicBezTo>
                        <a:pt x="1589315" y="214993"/>
                        <a:pt x="1494065" y="217715"/>
                        <a:pt x="1453243" y="168729"/>
                      </a:cubicBezTo>
                      <a:cubicBezTo>
                        <a:pt x="1412422" y="119743"/>
                        <a:pt x="1390650" y="59871"/>
                        <a:pt x="1338943" y="38100"/>
                      </a:cubicBezTo>
                      <a:cubicBezTo>
                        <a:pt x="1287236" y="16329"/>
                        <a:pt x="1227364" y="0"/>
                        <a:pt x="1143000" y="38100"/>
                      </a:cubicBezTo>
                      <a:cubicBezTo>
                        <a:pt x="1058636" y="76200"/>
                        <a:pt x="933450" y="209550"/>
                        <a:pt x="832757" y="266700"/>
                      </a:cubicBezTo>
                      <a:cubicBezTo>
                        <a:pt x="732064" y="323850"/>
                        <a:pt x="631372" y="359229"/>
                        <a:pt x="538843" y="381000"/>
                      </a:cubicBezTo>
                      <a:cubicBezTo>
                        <a:pt x="446315" y="402772"/>
                        <a:pt x="367393" y="394608"/>
                        <a:pt x="277586" y="397329"/>
                      </a:cubicBezTo>
                      <a:cubicBezTo>
                        <a:pt x="187779" y="400050"/>
                        <a:pt x="93889" y="398689"/>
                        <a:pt x="0" y="397329"/>
                      </a:cubicBezTo>
                    </a:path>
                  </a:pathLst>
                </a:custGeom>
                <a:ln w="152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Freeform 36"/>
                <p:cNvSpPr/>
                <p:nvPr/>
              </p:nvSpPr>
              <p:spPr>
                <a:xfrm>
                  <a:off x="6645729" y="4147457"/>
                  <a:ext cx="114300" cy="604157"/>
                </a:xfrm>
                <a:custGeom>
                  <a:avLst/>
                  <a:gdLst>
                    <a:gd name="connsiteX0" fmla="*/ 114300 w 114300"/>
                    <a:gd name="connsiteY0" fmla="*/ 0 h 604157"/>
                    <a:gd name="connsiteX1" fmla="*/ 32657 w 114300"/>
                    <a:gd name="connsiteY1" fmla="*/ 457200 h 604157"/>
                    <a:gd name="connsiteX2" fmla="*/ 0 w 114300"/>
                    <a:gd name="connsiteY2" fmla="*/ 604157 h 604157"/>
                  </a:gdLst>
                  <a:ahLst/>
                  <a:cxnLst>
                    <a:cxn ang="0">
                      <a:pos x="connsiteX0" y="connsiteY0"/>
                    </a:cxn>
                    <a:cxn ang="0">
                      <a:pos x="connsiteX1" y="connsiteY1"/>
                    </a:cxn>
                    <a:cxn ang="0">
                      <a:pos x="connsiteX2" y="connsiteY2"/>
                    </a:cxn>
                  </a:cxnLst>
                  <a:rect l="l" t="t" r="r" b="b"/>
                  <a:pathLst>
                    <a:path w="114300" h="604157">
                      <a:moveTo>
                        <a:pt x="114300" y="0"/>
                      </a:moveTo>
                      <a:cubicBezTo>
                        <a:pt x="83003" y="178253"/>
                        <a:pt x="51707" y="356507"/>
                        <a:pt x="32657" y="457200"/>
                      </a:cubicBezTo>
                      <a:cubicBezTo>
                        <a:pt x="13607" y="557893"/>
                        <a:pt x="6803" y="581025"/>
                        <a:pt x="0" y="604157"/>
                      </a:cubicBezTo>
                    </a:path>
                  </a:pathLst>
                </a:custGeom>
                <a:ln w="152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6" name="TextBox 15"/>
              <p:cNvSpPr txBox="1"/>
              <p:nvPr/>
            </p:nvSpPr>
            <p:spPr>
              <a:xfrm rot="19200000">
                <a:off x="396850" y="1714090"/>
                <a:ext cx="1532279"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Vancouver</a:t>
                </a:r>
              </a:p>
            </p:txBody>
          </p:sp>
          <p:sp>
            <p:nvSpPr>
              <p:cNvPr id="17" name="5-Point Star 16"/>
              <p:cNvSpPr/>
              <p:nvPr/>
            </p:nvSpPr>
            <p:spPr>
              <a:xfrm>
                <a:off x="1295400" y="2133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18" name="Rectangle 17"/>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rot="19879460">
                <a:off x="6849070" y="3213153"/>
                <a:ext cx="1951827" cy="461665"/>
              </a:xfrm>
              <a:prstGeom prst="rect">
                <a:avLst/>
              </a:prstGeom>
              <a:solidFill>
                <a:schemeClr val="bg1"/>
              </a:solidFill>
            </p:spPr>
            <p:txBody>
              <a:bodyPr wrap="square" rtlCol="0">
                <a:spAutoFit/>
              </a:bodyPr>
              <a:lstStyle/>
              <a:p>
                <a:r>
                  <a:rPr lang="en-US" sz="2400" b="1" dirty="0">
                    <a:solidFill>
                      <a:srgbClr val="FF0000"/>
                    </a:solidFill>
                    <a:effectLst>
                      <a:outerShdw dist="50800" dir="7200000" algn="ctr" rotWithShape="0">
                        <a:schemeClr val="tx1"/>
                      </a:outerShdw>
                    </a:effectLst>
                  </a:rPr>
                  <a:t>Leavenworth</a:t>
                </a:r>
              </a:p>
            </p:txBody>
          </p:sp>
          <p:sp>
            <p:nvSpPr>
              <p:cNvPr id="21" name="5-Point Star 20"/>
              <p:cNvSpPr/>
              <p:nvPr/>
            </p:nvSpPr>
            <p:spPr>
              <a:xfrm>
                <a:off x="6553200" y="3733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5-Point Star 21"/>
              <p:cNvSpPr/>
              <p:nvPr/>
            </p:nvSpPr>
            <p:spPr>
              <a:xfrm>
                <a:off x="305419" y="258487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3" name="TextBox 22"/>
              <p:cNvSpPr txBox="1"/>
              <p:nvPr/>
            </p:nvSpPr>
            <p:spPr>
              <a:xfrm rot="19879460">
                <a:off x="4763581" y="3553779"/>
                <a:ext cx="1167307" cy="461665"/>
              </a:xfrm>
              <a:prstGeom prst="rect">
                <a:avLst/>
              </a:prstGeom>
              <a:solidFill>
                <a:schemeClr val="bg1"/>
              </a:solidFill>
            </p:spPr>
            <p:txBody>
              <a:bodyPr wrap="none" rtlCol="0">
                <a:spAutoFit/>
              </a:bodyPr>
              <a:lstStyle/>
              <a:p>
                <a:r>
                  <a:rPr lang="en-US" sz="2400" b="1" dirty="0">
                    <a:solidFill>
                      <a:srgbClr val="774F27"/>
                    </a:solidFill>
                    <a:effectLst>
                      <a:outerShdw dist="50800" dir="7200000" algn="ctr" rotWithShape="0">
                        <a:schemeClr val="tx1"/>
                      </a:outerShdw>
                    </a:effectLst>
                  </a:rPr>
                  <a:t>William</a:t>
                </a:r>
              </a:p>
            </p:txBody>
          </p:sp>
          <p:sp>
            <p:nvSpPr>
              <p:cNvPr id="24" name="TextBox 23"/>
              <p:cNvSpPr txBox="1"/>
              <p:nvPr/>
            </p:nvSpPr>
            <p:spPr>
              <a:xfrm rot="19860000">
                <a:off x="3423272" y="3357742"/>
                <a:ext cx="681597" cy="461665"/>
              </a:xfrm>
              <a:prstGeom prst="rect">
                <a:avLst/>
              </a:prstGeom>
              <a:solidFill>
                <a:schemeClr val="bg1"/>
              </a:solidFill>
            </p:spPr>
            <p:txBody>
              <a:bodyPr wrap="none" rtlCol="0">
                <a:spAutoFit/>
              </a:bodyPr>
              <a:lstStyle/>
              <a:p>
                <a:r>
                  <a:rPr lang="en-US" sz="2400" b="1" dirty="0">
                    <a:solidFill>
                      <a:srgbClr val="336699"/>
                    </a:solidFill>
                    <a:effectLst>
                      <a:outerShdw dist="50800" dir="7200000" algn="ctr" rotWithShape="0">
                        <a:schemeClr val="tx1"/>
                      </a:outerShdw>
                    </a:effectLst>
                  </a:rPr>
                  <a:t>Hall</a:t>
                </a:r>
              </a:p>
            </p:txBody>
          </p:sp>
          <p:sp>
            <p:nvSpPr>
              <p:cNvPr id="25" name="5-Point Star 24"/>
              <p:cNvSpPr/>
              <p:nvPr/>
            </p:nvSpPr>
            <p:spPr>
              <a:xfrm>
                <a:off x="1752600" y="35814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6" name="5-Point Star 25"/>
              <p:cNvSpPr/>
              <p:nvPr/>
            </p:nvSpPr>
            <p:spPr>
              <a:xfrm>
                <a:off x="2971800" y="3657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7" name="5-Point Star 26"/>
              <p:cNvSpPr/>
              <p:nvPr/>
            </p:nvSpPr>
            <p:spPr>
              <a:xfrm>
                <a:off x="4495800" y="38100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118"/>
              <p:cNvGrpSpPr/>
              <p:nvPr/>
            </p:nvGrpSpPr>
            <p:grpSpPr>
              <a:xfrm>
                <a:off x="3657600" y="4191000"/>
                <a:ext cx="475488" cy="326136"/>
                <a:chOff x="3657600" y="4191000"/>
                <a:chExt cx="475488" cy="326136"/>
              </a:xfrm>
            </p:grpSpPr>
            <p:cxnSp>
              <p:nvCxnSpPr>
                <p:cNvPr id="34" name="Straight Connector 33"/>
                <p:cNvCxnSpPr/>
                <p:nvPr/>
              </p:nvCxnSpPr>
              <p:spPr>
                <a:xfrm flipV="1">
                  <a:off x="3657600" y="4191000"/>
                  <a:ext cx="457200" cy="76200"/>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3675888" y="4443984"/>
                  <a:ext cx="457200" cy="73152"/>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p:nvSpPr>
              <p:cNvPr id="29" name="TextBox 28"/>
              <p:cNvSpPr txBox="1"/>
              <p:nvPr/>
            </p:nvSpPr>
            <p:spPr>
              <a:xfrm>
                <a:off x="3124200" y="4800600"/>
                <a:ext cx="1785489" cy="523220"/>
              </a:xfrm>
              <a:prstGeom prst="rect">
                <a:avLst/>
              </a:prstGeom>
              <a:solidFill>
                <a:schemeClr val="bg1"/>
              </a:solidFill>
            </p:spPr>
            <p:txBody>
              <a:bodyPr wrap="none" rtlCol="0">
                <a:spAutoFit/>
              </a:bodyPr>
              <a:lstStyle/>
              <a:p>
                <a:r>
                  <a:rPr lang="en-US" sz="2800" b="1" dirty="0">
                    <a:solidFill>
                      <a:srgbClr val="FF0000"/>
                    </a:solidFill>
                    <a:effectLst>
                      <a:outerShdw dist="50800" dir="5400000" algn="ctr" rotWithShape="0">
                        <a:schemeClr val="tx1"/>
                      </a:outerShdw>
                    </a:effectLst>
                  </a:rPr>
                  <a:t>South Pass</a:t>
                </a:r>
              </a:p>
            </p:txBody>
          </p:sp>
          <p:sp useBgFill="1">
            <p:nvSpPr>
              <p:cNvPr id="30" name="Rectangle 29"/>
              <p:cNvSpPr/>
              <p:nvPr/>
            </p:nvSpPr>
            <p:spPr>
              <a:xfrm>
                <a:off x="0" y="7203"/>
                <a:ext cx="9144000" cy="830997"/>
              </a:xfrm>
              <a:prstGeom prst="rect">
                <a:avLst/>
              </a:prstGeom>
            </p:spPr>
            <p:txBody>
              <a:bodyPr wrap="square">
                <a:spAutoFit/>
              </a:bodyPr>
              <a:lstStyle/>
              <a:p>
                <a:r>
                  <a:rPr lang="en-US" sz="4800" b="1" dirty="0">
                    <a:latin typeface="Calibri" pitchFamily="34" charset="0"/>
                    <a:ea typeface="Calibri" pitchFamily="34" charset="0"/>
                    <a:cs typeface="Times New Roman" pitchFamily="18" charset="0"/>
                  </a:rPr>
                  <a:t>   The Emigrant Trail awaits</a:t>
                </a:r>
                <a:endParaRPr lang="en-US" sz="4800" dirty="0"/>
              </a:p>
            </p:txBody>
          </p:sp>
          <p:sp>
            <p:nvSpPr>
              <p:cNvPr id="31" name="TextBox 30"/>
              <p:cNvSpPr txBox="1"/>
              <p:nvPr/>
            </p:nvSpPr>
            <p:spPr>
              <a:xfrm rot="19218314">
                <a:off x="1191313" y="1772845"/>
                <a:ext cx="1520927" cy="461665"/>
              </a:xfrm>
              <a:prstGeom prst="rect">
                <a:avLst/>
              </a:prstGeom>
              <a:solidFill>
                <a:schemeClr val="bg1"/>
              </a:solidFill>
            </p:spPr>
            <p:txBody>
              <a:bodyPr wrap="square" rtlCol="0">
                <a:spAutoFit/>
              </a:bodyPr>
              <a:lstStyle/>
              <a:p>
                <a:r>
                  <a:rPr lang="en-US" sz="2400" b="1" dirty="0">
                    <a:solidFill>
                      <a:srgbClr val="336699"/>
                    </a:solidFill>
                    <a:effectLst>
                      <a:outerShdw dist="50800" dir="7200000" algn="ctr" rotWithShape="0">
                        <a:schemeClr val="tx1"/>
                      </a:outerShdw>
                    </a:effectLst>
                  </a:rPr>
                  <a:t>Nez Perce</a:t>
                </a:r>
              </a:p>
            </p:txBody>
          </p:sp>
          <p:sp>
            <p:nvSpPr>
              <p:cNvPr id="32" name="5-Point Star 31"/>
              <p:cNvSpPr/>
              <p:nvPr/>
            </p:nvSpPr>
            <p:spPr>
              <a:xfrm>
                <a:off x="990600" y="2453413"/>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33" name="Rectangle 32"/>
              <p:cNvSpPr/>
              <p:nvPr/>
            </p:nvSpPr>
            <p:spPr>
              <a:xfrm>
                <a:off x="0" y="838200"/>
                <a:ext cx="9144000" cy="646331"/>
              </a:xfrm>
              <a:prstGeom prst="rect">
                <a:avLst/>
              </a:prstGeom>
              <a:solidFill>
                <a:schemeClr val="bg1"/>
              </a:solidFill>
            </p:spPr>
            <p:txBody>
              <a:bodyPr wrap="square">
                <a:spAutoFit/>
              </a:bodyPr>
              <a:lstStyle/>
              <a:p>
                <a:pPr algn="ctr"/>
                <a:r>
                  <a:rPr lang="en-US" sz="3600" b="1" dirty="0">
                    <a:solidFill>
                      <a:srgbClr val="FF0000"/>
                    </a:solidFill>
                    <a:effectLst>
                      <a:outerShdw dist="50800" dir="5400000" algn="ctr" rotWithShape="0">
                        <a:schemeClr val="tx1"/>
                      </a:outerShdw>
                    </a:effectLst>
                    <a:latin typeface="Tempus Sans ITC" pitchFamily="82" charset="0"/>
                    <a:cs typeface="Times New Roman" pitchFamily="18" charset="0"/>
                  </a:rPr>
                  <a:t>Who will lead us on these journeys?</a:t>
                </a:r>
                <a:endParaRPr lang="en-US" sz="3600" dirty="0">
                  <a:solidFill>
                    <a:srgbClr val="FF0000"/>
                  </a:solidFill>
                  <a:effectLst>
                    <a:outerShdw dist="50800" dir="5400000" algn="ctr" rotWithShape="0">
                      <a:schemeClr val="tx1"/>
                    </a:outerShdw>
                  </a:effectLst>
                  <a:latin typeface="Tempus Sans ITC" pitchFamily="82" charset="0"/>
                </a:endParaRPr>
              </a:p>
            </p:txBody>
          </p:sp>
        </p:grpSp>
        <p:sp useBgFill="1">
          <p:nvSpPr>
            <p:cNvPr id="11" name="TextBox 10"/>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grpSp>
        <p:nvGrpSpPr>
          <p:cNvPr id="41" name="Group 40"/>
          <p:cNvGrpSpPr/>
          <p:nvPr/>
        </p:nvGrpSpPr>
        <p:grpSpPr>
          <a:xfrm>
            <a:off x="0" y="914400"/>
            <a:ext cx="9906000" cy="5943600"/>
            <a:chOff x="0" y="914400"/>
            <a:chExt cx="9906000" cy="5943600"/>
          </a:xfrm>
        </p:grpSpPr>
        <p:sp useBgFill="1">
          <p:nvSpPr>
            <p:cNvPr id="40" name="Rectangle 39"/>
            <p:cNvSpPr/>
            <p:nvPr/>
          </p:nvSpPr>
          <p:spPr>
            <a:xfrm>
              <a:off x="0" y="914400"/>
              <a:ext cx="9144000" cy="5943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1066800" y="990600"/>
              <a:ext cx="8839200" cy="5755422"/>
            </a:xfrm>
            <a:prstGeom prst="rect">
              <a:avLst/>
            </a:prstGeom>
          </p:spPr>
          <p:txBody>
            <a:bodyPr wrap="square">
              <a:spAutoFit/>
            </a:bodyPr>
            <a:lstStyle/>
            <a:p>
              <a:pPr>
                <a:lnSpc>
                  <a:spcPct val="150000"/>
                </a:lnSpc>
              </a:pPr>
              <a:r>
                <a:rPr lang="en-US" sz="3200" b="1" dirty="0">
                  <a:latin typeface="Calibri" pitchFamily="34" charset="0"/>
                  <a:ea typeface="Calibri" pitchFamily="34" charset="0"/>
                  <a:cs typeface="Times New Roman" pitchFamily="18" charset="0"/>
                </a:rPr>
                <a:t>American Development   1775-1806</a:t>
              </a:r>
            </a:p>
            <a:p>
              <a:pPr lvl="0">
                <a:lnSpc>
                  <a:spcPct val="150000"/>
                </a:lnSpc>
              </a:pPr>
              <a:r>
                <a:rPr lang="en-US" sz="3200" b="1" dirty="0">
                  <a:latin typeface="Calibri" pitchFamily="34" charset="0"/>
                  <a:ea typeface="Calibri" pitchFamily="34" charset="0"/>
                  <a:cs typeface="Times New Roman" pitchFamily="18" charset="0"/>
                </a:rPr>
                <a:t>Native Americans of the West</a:t>
              </a:r>
            </a:p>
            <a:p>
              <a:pPr lvl="0">
                <a:lnSpc>
                  <a:spcPct val="150000"/>
                </a:lnSpc>
              </a:pPr>
              <a:r>
                <a:rPr lang="en-US" sz="3200" b="1" dirty="0">
                  <a:latin typeface="Calibri" pitchFamily="34" charset="0"/>
                  <a:ea typeface="Calibri" pitchFamily="34" charset="0"/>
                  <a:cs typeface="Times New Roman" pitchFamily="18" charset="0"/>
                </a:rPr>
                <a:t>Traders, Trappers, &amp; Forts: 1806-1836  </a:t>
              </a:r>
            </a:p>
            <a:p>
              <a:pPr lvl="0">
                <a:lnSpc>
                  <a:spcPct val="150000"/>
                </a:lnSpc>
              </a:pPr>
              <a:r>
                <a:rPr lang="en-US" sz="3200" b="1" dirty="0">
                  <a:latin typeface="Calibri" pitchFamily="34" charset="0"/>
                  <a:ea typeface="Calibri" pitchFamily="34" charset="0"/>
                  <a:cs typeface="Times New Roman" pitchFamily="18" charset="0"/>
                </a:rPr>
                <a:t>Our Guides on the Trails West . . . .</a:t>
              </a:r>
            </a:p>
            <a:p>
              <a:pPr lvl="0">
                <a:lnSpc>
                  <a:spcPct val="150000"/>
                </a:lnSpc>
              </a:pPr>
              <a:r>
                <a:rPr lang="en-US" sz="3200" b="1" dirty="0">
                  <a:latin typeface="Calibri" pitchFamily="34" charset="0"/>
                  <a:ea typeface="Calibri" pitchFamily="34" charset="0"/>
                  <a:cs typeface="Times New Roman" pitchFamily="18" charset="0"/>
                </a:rPr>
                <a:t>    	Oregon Trail . . . . 1836-1869</a:t>
              </a:r>
            </a:p>
            <a:p>
              <a:pPr lvl="0">
                <a:lnSpc>
                  <a:spcPct val="150000"/>
                </a:lnSpc>
              </a:pPr>
              <a:r>
                <a:rPr lang="en-US" sz="3200" b="1" dirty="0">
                  <a:latin typeface="Calibri" pitchFamily="34" charset="0"/>
                  <a:ea typeface="Calibri" pitchFamily="34" charset="0"/>
                  <a:cs typeface="Times New Roman" pitchFamily="18" charset="0"/>
                </a:rPr>
                <a:t>   	 Mormon Trail. . . 1846-1869</a:t>
              </a:r>
            </a:p>
            <a:p>
              <a:pPr lvl="0">
                <a:lnSpc>
                  <a:spcPct val="150000"/>
                </a:lnSpc>
              </a:pPr>
              <a:r>
                <a:rPr lang="en-US" sz="3200" b="1" dirty="0">
                  <a:latin typeface="Calibri" pitchFamily="34" charset="0"/>
                  <a:ea typeface="Calibri" pitchFamily="34" charset="0"/>
                  <a:cs typeface="Times New Roman" pitchFamily="18" charset="0"/>
                </a:rPr>
                <a:t>   	 California Trail</a:t>
              </a:r>
              <a:r>
                <a:rPr lang="en-US" sz="2000" b="1" dirty="0">
                  <a:latin typeface="Calibri" pitchFamily="34" charset="0"/>
                  <a:ea typeface="Calibri" pitchFamily="34" charset="0"/>
                  <a:cs typeface="Times New Roman" pitchFamily="18" charset="0"/>
                </a:rPr>
                <a:t> </a:t>
              </a:r>
              <a:r>
                <a:rPr lang="en-US" sz="3200" b="1" dirty="0">
                  <a:latin typeface="Calibri" pitchFamily="34" charset="0"/>
                  <a:ea typeface="Calibri" pitchFamily="34" charset="0"/>
                  <a:cs typeface="Times New Roman" pitchFamily="18" charset="0"/>
                </a:rPr>
                <a:t>. . 1843-1869</a:t>
              </a:r>
              <a:endParaRPr lang="en-US" sz="3200" b="1" dirty="0">
                <a:latin typeface="Calibri" pitchFamily="34" charset="0"/>
                <a:cs typeface="Times New Roman" pitchFamily="18" charset="0"/>
              </a:endParaRPr>
            </a:p>
            <a:p>
              <a:endParaRPr lang="en-US" sz="3200" b="1" dirty="0"/>
            </a:p>
          </p:txBody>
        </p:sp>
      </p:grpSp>
      <p:sp>
        <p:nvSpPr>
          <p:cNvPr id="2" name="TextBox 3"/>
          <p:cNvSpPr txBox="1">
            <a:spLocks noChangeArrowheads="1"/>
          </p:cNvSpPr>
          <p:nvPr/>
        </p:nvSpPr>
        <p:spPr bwMode="auto">
          <a:xfrm>
            <a:off x="0" y="0"/>
            <a:ext cx="9144000" cy="830997"/>
          </a:xfrm>
          <a:prstGeom prst="rect">
            <a:avLst/>
          </a:prstGeom>
          <a:noFill/>
          <a:ln w="9525">
            <a:noFill/>
            <a:miter lim="800000"/>
            <a:headEnd/>
            <a:tailEnd/>
          </a:ln>
        </p:spPr>
        <p:txBody>
          <a:bodyPr wrap="square">
            <a:spAutoFit/>
          </a:bodyPr>
          <a:lstStyle/>
          <a:p>
            <a:pPr algn="ctr">
              <a:defRPr/>
            </a:pPr>
            <a:r>
              <a:rPr lang="en-US" sz="4800" b="1" dirty="0">
                <a:solidFill>
                  <a:srgbClr val="0070C0"/>
                </a:solidFill>
                <a:effectLst>
                  <a:outerShdw dist="50800" dir="5400000" algn="ctr" rotWithShape="0">
                    <a:schemeClr val="tx1"/>
                  </a:outerShdw>
                </a:effectLst>
                <a:latin typeface="Calibri" pitchFamily="34" charset="0"/>
              </a:rPr>
              <a:t>Session 1: Before the Trails</a:t>
            </a:r>
          </a:p>
        </p:txBody>
      </p:sp>
      <p:sp>
        <p:nvSpPr>
          <p:cNvPr id="7" name="Rectangle 6"/>
          <p:cNvSpPr/>
          <p:nvPr/>
        </p:nvSpPr>
        <p:spPr>
          <a:xfrm>
            <a:off x="152400" y="3352800"/>
            <a:ext cx="6400800" cy="584775"/>
          </a:xfrm>
          <a:prstGeom prst="rect">
            <a:avLst/>
          </a:prstGeom>
          <a:noFill/>
        </p:spPr>
        <p:txBody>
          <a:bodyPr wrap="square">
            <a:spAutoFit/>
          </a:bodyPr>
          <a:lstStyle/>
          <a:p>
            <a:r>
              <a:rPr lang="en-US" sz="3200" b="1" dirty="0">
                <a:latin typeface="Calibri" pitchFamily="34" charset="0"/>
                <a:ea typeface="Calibri" pitchFamily="34" charset="0"/>
                <a:cs typeface="Times New Roman" pitchFamily="18" charset="0"/>
              </a:rPr>
              <a:t>    	Our Guides on the Trails West</a:t>
            </a:r>
            <a:endParaRPr lang="en-US" sz="3200" dirty="0"/>
          </a:p>
        </p:txBody>
      </p:sp>
      <p:cxnSp>
        <p:nvCxnSpPr>
          <p:cNvPr id="4" name="Straight Connector 3"/>
          <p:cNvCxnSpPr/>
          <p:nvPr/>
        </p:nvCxnSpPr>
        <p:spPr>
          <a:xfrm>
            <a:off x="1143000" y="3886200"/>
            <a:ext cx="5029200" cy="1588"/>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6" name="Rectangle 5"/>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pic>
        <p:nvPicPr>
          <p:cNvPr id="47105" name="Picture 1" descr="C:\Users\Sandra\AppData\Local\Microsoft\Windows\INetCache\IE\BVRDKKS1\117px-Bueno-verde[1].png"/>
          <p:cNvPicPr>
            <a:picLocks noChangeAspect="1" noChangeArrowheads="1"/>
          </p:cNvPicPr>
          <p:nvPr/>
        </p:nvPicPr>
        <p:blipFill>
          <a:blip r:embed="rId3"/>
          <a:srcRect/>
          <a:stretch>
            <a:fillRect/>
          </a:stretch>
        </p:blipFill>
        <p:spPr bwMode="auto">
          <a:xfrm>
            <a:off x="533400" y="978930"/>
            <a:ext cx="762000" cy="781539"/>
          </a:xfrm>
          <a:prstGeom prst="rect">
            <a:avLst/>
          </a:prstGeom>
          <a:noFill/>
        </p:spPr>
      </p:pic>
      <p:pic>
        <p:nvPicPr>
          <p:cNvPr id="38" name="Picture 1" descr="C:\Users\Sandra\AppData\Local\Microsoft\Windows\INetCache\IE\BVRDKKS1\117px-Bueno-verde[1].png"/>
          <p:cNvPicPr>
            <a:picLocks noChangeAspect="1" noChangeArrowheads="1"/>
          </p:cNvPicPr>
          <p:nvPr/>
        </p:nvPicPr>
        <p:blipFill>
          <a:blip r:embed="rId3"/>
          <a:srcRect/>
          <a:stretch>
            <a:fillRect/>
          </a:stretch>
        </p:blipFill>
        <p:spPr bwMode="auto">
          <a:xfrm>
            <a:off x="533400" y="1676400"/>
            <a:ext cx="762000" cy="781539"/>
          </a:xfrm>
          <a:prstGeom prst="rect">
            <a:avLst/>
          </a:prstGeom>
          <a:noFill/>
        </p:spPr>
      </p:pic>
      <p:pic>
        <p:nvPicPr>
          <p:cNvPr id="39" name="Picture 1" descr="C:\Users\Sandra\AppData\Local\Microsoft\Windows\INetCache\IE\BVRDKKS1\117px-Bueno-verde[1].png"/>
          <p:cNvPicPr>
            <a:picLocks noChangeAspect="1" noChangeArrowheads="1"/>
          </p:cNvPicPr>
          <p:nvPr/>
        </p:nvPicPr>
        <p:blipFill>
          <a:blip r:embed="rId3"/>
          <a:srcRect/>
          <a:stretch>
            <a:fillRect/>
          </a:stretch>
        </p:blipFill>
        <p:spPr bwMode="auto">
          <a:xfrm>
            <a:off x="533400" y="2438400"/>
            <a:ext cx="762000" cy="781539"/>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105"/>
                                        </p:tgtEl>
                                        <p:attrNameLst>
                                          <p:attrName>style.visibility</p:attrName>
                                        </p:attrNameLst>
                                      </p:cBhvr>
                                      <p:to>
                                        <p:strVal val="visible"/>
                                      </p:to>
                                    </p:set>
                                    <p:animEffect transition="in" filter="fade">
                                      <p:cBhvr>
                                        <p:cTn id="7" dur="1000"/>
                                        <p:tgtEl>
                                          <p:spTgt spid="47105"/>
                                        </p:tgtEl>
                                      </p:cBhvr>
                                    </p:animEffect>
                                  </p:childTnLst>
                                </p:cTn>
                              </p:par>
                              <p:par>
                                <p:cTn id="8" presetID="10" presetClass="entr" presetSubtype="0" fill="hold"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fade">
                                      <p:cBhvr>
                                        <p:cTn id="10" dur="1000"/>
                                        <p:tgtEl>
                                          <p:spTgt spid="38"/>
                                        </p:tgtEl>
                                      </p:cBhvr>
                                    </p:animEffect>
                                  </p:childTnLst>
                                </p:cTn>
                              </p:par>
                              <p:par>
                                <p:cTn id="11" presetID="10" presetClass="exit" presetSubtype="0" fill="hold" nodeType="withEffect">
                                  <p:stCondLst>
                                    <p:cond delay="0"/>
                                  </p:stCondLst>
                                  <p:childTnLst>
                                    <p:animEffect transition="out" filter="fade">
                                      <p:cBhvr>
                                        <p:cTn id="12" dur="1000"/>
                                        <p:tgtEl>
                                          <p:spTgt spid="9"/>
                                        </p:tgtEl>
                                      </p:cBhvr>
                                    </p:animEffect>
                                    <p:set>
                                      <p:cBhvr>
                                        <p:cTn id="13" dur="1" fill="hold">
                                          <p:stCondLst>
                                            <p:cond delay="999"/>
                                          </p:stCondLst>
                                        </p:cTn>
                                        <p:tgtEl>
                                          <p:spTgt spid="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left)">
                                      <p:cBhvr>
                                        <p:cTn id="24" dur="1000"/>
                                        <p:tgtEl>
                                          <p:spTgt spid="3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wipe(left)">
                                      <p:cBhvr>
                                        <p:cTn id="29" dur="10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4"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childTnLst>
                                </p:cTn>
                              </p:par>
                              <p:par>
                                <p:cTn id="35" presetID="10" presetClass="exit" presetSubtype="0" fill="hold" nodeType="withEffect">
                                  <p:stCondLst>
                                    <p:cond delay="0"/>
                                  </p:stCondLst>
                                  <p:childTnLst>
                                    <p:animEffect transition="out" filter="fade">
                                      <p:cBhvr>
                                        <p:cTn id="36" dur="1000"/>
                                        <p:tgtEl>
                                          <p:spTgt spid="47105"/>
                                        </p:tgtEl>
                                      </p:cBhvr>
                                    </p:animEffect>
                                    <p:set>
                                      <p:cBhvr>
                                        <p:cTn id="37" dur="1" fill="hold">
                                          <p:stCondLst>
                                            <p:cond delay="999"/>
                                          </p:stCondLst>
                                        </p:cTn>
                                        <p:tgtEl>
                                          <p:spTgt spid="47105"/>
                                        </p:tgtEl>
                                        <p:attrNameLst>
                                          <p:attrName>style.visibility</p:attrName>
                                        </p:attrNameLst>
                                      </p:cBhvr>
                                      <p:to>
                                        <p:strVal val="hidden"/>
                                      </p:to>
                                    </p:set>
                                  </p:childTnLst>
                                </p:cTn>
                              </p:par>
                              <p:par>
                                <p:cTn id="38" presetID="10" presetClass="exit" presetSubtype="0" fill="hold" nodeType="withEffect">
                                  <p:stCondLst>
                                    <p:cond delay="0"/>
                                  </p:stCondLst>
                                  <p:childTnLst>
                                    <p:animEffect transition="out" filter="fade">
                                      <p:cBhvr>
                                        <p:cTn id="39" dur="1000"/>
                                        <p:tgtEl>
                                          <p:spTgt spid="38"/>
                                        </p:tgtEl>
                                      </p:cBhvr>
                                    </p:animEffect>
                                    <p:set>
                                      <p:cBhvr>
                                        <p:cTn id="40" dur="1" fill="hold">
                                          <p:stCondLst>
                                            <p:cond delay="999"/>
                                          </p:stCondLst>
                                        </p:cTn>
                                        <p:tgtEl>
                                          <p:spTgt spid="38"/>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39"/>
                                        </p:tgtEl>
                                      </p:cBhvr>
                                    </p:animEffect>
                                    <p:set>
                                      <p:cBhvr>
                                        <p:cTn id="43" dur="1" fill="hold">
                                          <p:stCondLst>
                                            <p:cond delay="999"/>
                                          </p:stCondLst>
                                        </p:cTn>
                                        <p:tgtEl>
                                          <p:spTgt spid="39"/>
                                        </p:tgtEl>
                                        <p:attrNameLst>
                                          <p:attrName>style.visibility</p:attrName>
                                        </p:attrNameLst>
                                      </p:cBhvr>
                                      <p:to>
                                        <p:strVal val="hidden"/>
                                      </p:to>
                                    </p:set>
                                  </p:childTnLst>
                                </p:cTn>
                              </p:par>
                              <p:par>
                                <p:cTn id="44" presetID="64" presetClass="path" presetSubtype="0" accel="50000" decel="50000" fill="hold" grpId="1" nodeType="withEffect">
                                  <p:stCondLst>
                                    <p:cond delay="0"/>
                                  </p:stCondLst>
                                  <p:childTnLst>
                                    <p:animMotion origin="layout" path="M 3.33333E-6 -1.48148E-6 L 3.33333E-6 -0.47592 " pathEditMode="relative" rAng="0" ptsTypes="AA">
                                      <p:cBhvr>
                                        <p:cTn id="45" dur="1000" fill="hold"/>
                                        <p:tgtEl>
                                          <p:spTgt spid="7"/>
                                        </p:tgtEl>
                                        <p:attrNameLst>
                                          <p:attrName>ppt_x</p:attrName>
                                          <p:attrName>ppt_y</p:attrName>
                                        </p:attrNameLst>
                                      </p:cBhvr>
                                      <p:rCtr x="0" y="-238"/>
                                    </p:animMotion>
                                  </p:childTnLst>
                                </p:cTn>
                              </p:par>
                              <p:par>
                                <p:cTn id="46" presetID="6" presetClass="emph" presetSubtype="0" fill="hold" grpId="2" nodeType="withEffect">
                                  <p:stCondLst>
                                    <p:cond delay="0"/>
                                  </p:stCondLst>
                                  <p:childTnLst>
                                    <p:animScale>
                                      <p:cBhvr>
                                        <p:cTn id="47" dur="1000" fill="hold"/>
                                        <p:tgtEl>
                                          <p:spTgt spid="7"/>
                                        </p:tgtEl>
                                      </p:cBhvr>
                                      <p:by x="120000" y="120000"/>
                                    </p:animScale>
                                  </p:childTnLst>
                                </p:cTn>
                              </p:par>
                              <p:par>
                                <p:cTn id="48" presetID="10" presetClass="entr" presetSubtype="0" fill="hold" grpId="0" nodeType="with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fade">
                                      <p:cBhvr>
                                        <p:cTn id="50" dur="1000"/>
                                        <p:tgtEl>
                                          <p:spTgt spid="7"/>
                                        </p:tgtEl>
                                      </p:cBhvr>
                                    </p:animEffect>
                                  </p:childTnLst>
                                </p:cTn>
                              </p:par>
                              <p:par>
                                <p:cTn id="51" presetID="10" presetClass="exit" presetSubtype="0" fill="hold" grpId="0" nodeType="withEffect">
                                  <p:stCondLst>
                                    <p:cond delay="0"/>
                                  </p:stCondLst>
                                  <p:childTnLst>
                                    <p:animEffect transition="out" filter="fade">
                                      <p:cBhvr>
                                        <p:cTn id="52" dur="1000"/>
                                        <p:tgtEl>
                                          <p:spTgt spid="2"/>
                                        </p:tgtEl>
                                      </p:cBhvr>
                                    </p:animEffect>
                                    <p:set>
                                      <p:cBhvr>
                                        <p:cTn id="53" dur="1" fill="hold">
                                          <p:stCondLst>
                                            <p:cond delay="999"/>
                                          </p:stCondLst>
                                        </p:cTn>
                                        <p:tgtEl>
                                          <p:spTgt spid="2"/>
                                        </p:tgtEl>
                                        <p:attrNameLst>
                                          <p:attrName>style.visibility</p:attrName>
                                        </p:attrNameLst>
                                      </p:cBhvr>
                                      <p:to>
                                        <p:strVal val="hidden"/>
                                      </p:to>
                                    </p:set>
                                  </p:childTnLst>
                                </p:cTn>
                              </p:par>
                              <p:par>
                                <p:cTn id="54" presetID="10" presetClass="exit" presetSubtype="0" fill="hold" nodeType="withEffect">
                                  <p:stCondLst>
                                    <p:cond delay="0"/>
                                  </p:stCondLst>
                                  <p:childTnLst>
                                    <p:animEffect transition="out" filter="fade">
                                      <p:cBhvr>
                                        <p:cTn id="55" dur="1000"/>
                                        <p:tgtEl>
                                          <p:spTgt spid="4"/>
                                        </p:tgtEl>
                                      </p:cBhvr>
                                    </p:animEffect>
                                    <p:set>
                                      <p:cBhvr>
                                        <p:cTn id="56" dur="1" fill="hold">
                                          <p:stCondLst>
                                            <p:cond delay="999"/>
                                          </p:stCondLst>
                                        </p:cTn>
                                        <p:tgtEl>
                                          <p:spTgt spid="4"/>
                                        </p:tgtEl>
                                        <p:attrNameLst>
                                          <p:attrName>style.visibility</p:attrName>
                                        </p:attrNameLst>
                                      </p:cBhvr>
                                      <p:to>
                                        <p:strVal val="hidden"/>
                                      </p:to>
                                    </p:set>
                                  </p:childTnLst>
                                </p:cTn>
                              </p:par>
                              <p:par>
                                <p:cTn id="57" presetID="10" presetClass="exit" presetSubtype="0" fill="hold" nodeType="withEffect">
                                  <p:stCondLst>
                                    <p:cond delay="0"/>
                                  </p:stCondLst>
                                  <p:childTnLst>
                                    <p:animEffect transition="out" filter="fade">
                                      <p:cBhvr>
                                        <p:cTn id="58" dur="1000"/>
                                        <p:tgtEl>
                                          <p:spTgt spid="41"/>
                                        </p:tgtEl>
                                      </p:cBhvr>
                                    </p:animEffect>
                                    <p:set>
                                      <p:cBhvr>
                                        <p:cTn id="59" dur="1" fill="hold">
                                          <p:stCondLst>
                                            <p:cond delay="999"/>
                                          </p:stCondLst>
                                        </p:cTn>
                                        <p:tgtEl>
                                          <p:spTgt spid="41"/>
                                        </p:tgtEl>
                                        <p:attrNameLst>
                                          <p:attrName>style.visibility</p:attrName>
                                        </p:attrNameLst>
                                      </p:cBhvr>
                                      <p:to>
                                        <p:strVal val="hidden"/>
                                      </p:to>
                                    </p:set>
                                  </p:childTnLst>
                                </p:cTn>
                              </p:par>
                              <p:par>
                                <p:cTn id="60" presetID="10" presetClass="entr" presetSubtype="0" fill="hold" grpId="0" nodeType="withEffect">
                                  <p:stCondLst>
                                    <p:cond delay="50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childTnLst>
                                </p:cTn>
                              </p:par>
                              <p:par>
                                <p:cTn id="63" presetID="10" presetClass="exit" presetSubtype="0" fill="hold" grpId="3" nodeType="withEffect">
                                  <p:stCondLst>
                                    <p:cond delay="500"/>
                                  </p:stCondLst>
                                  <p:childTnLst>
                                    <p:animEffect transition="out" filter="fade">
                                      <p:cBhvr>
                                        <p:cTn id="64" dur="1000"/>
                                        <p:tgtEl>
                                          <p:spTgt spid="7"/>
                                        </p:tgtEl>
                                      </p:cBhvr>
                                    </p:animEffect>
                                    <p:set>
                                      <p:cBhvr>
                                        <p:cTn id="65" dur="1" fill="hold">
                                          <p:stCondLst>
                                            <p:cond delay="9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7" grpId="0"/>
      <p:bldP spid="7" grpId="1"/>
      <p:bldP spid="7" grpId="2"/>
      <p:bldP spid="7" grpId="3"/>
      <p:bldP spid="7" grpId="4"/>
      <p:bldP spid="6"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3" name="Group 1"/>
          <p:cNvGrpSpPr/>
          <p:nvPr/>
        </p:nvGrpSpPr>
        <p:grpSpPr>
          <a:xfrm>
            <a:off x="-228600" y="-144463"/>
            <a:ext cx="9984970" cy="7231063"/>
            <a:chOff x="-228600" y="-144463"/>
            <a:chExt cx="9984970" cy="7231063"/>
          </a:xfrm>
        </p:grpSpPr>
        <p:grpSp>
          <p:nvGrpSpPr>
            <p:cNvPr id="4" name="Group 21"/>
            <p:cNvGrpSpPr/>
            <p:nvPr/>
          </p:nvGrpSpPr>
          <p:grpSpPr>
            <a:xfrm>
              <a:off x="-228600" y="-144463"/>
              <a:ext cx="9984970" cy="7231063"/>
              <a:chOff x="-228600" y="-144463"/>
              <a:chExt cx="9984970" cy="7231063"/>
            </a:xfrm>
          </p:grpSpPr>
          <p:pic>
            <p:nvPicPr>
              <p:cNvPr id="98" name="Picture 2" descr="https://upload.wikimedia.org/wikipedia/commons/3/3c/United_States_1818-10-1818-12.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5" name="Group 35"/>
              <p:cNvGrpSpPr/>
              <p:nvPr/>
            </p:nvGrpSpPr>
            <p:grpSpPr>
              <a:xfrm>
                <a:off x="-228600" y="803564"/>
                <a:ext cx="9984970" cy="6283036"/>
                <a:chOff x="-228600" y="803564"/>
                <a:chExt cx="9984970" cy="6283036"/>
              </a:xfrm>
            </p:grpSpPr>
            <p:grpSp>
              <p:nvGrpSpPr>
                <p:cNvPr id="6" name="Group 35"/>
                <p:cNvGrpSpPr/>
                <p:nvPr/>
              </p:nvGrpSpPr>
              <p:grpSpPr>
                <a:xfrm>
                  <a:off x="-228600" y="1881447"/>
                  <a:ext cx="9984970" cy="5205153"/>
                  <a:chOff x="-228600" y="1881447"/>
                  <a:chExt cx="9984970" cy="5205153"/>
                </a:xfrm>
              </p:grpSpPr>
              <p:grpSp>
                <p:nvGrpSpPr>
                  <p:cNvPr id="7"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524000" y="41910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1" name="TextBox 7"/>
              <p:cNvSpPr txBox="1"/>
              <p:nvPr/>
            </p:nvSpPr>
            <p:spPr>
              <a:xfrm>
                <a:off x="1676400" y="3886200"/>
                <a:ext cx="888385" cy="461665"/>
              </a:xfrm>
              <a:prstGeom prst="rect">
                <a:avLst/>
              </a:prstGeom>
              <a:noFill/>
            </p:spPr>
            <p:txBody>
              <a:bodyPr wrap="none" rtlCol="0">
                <a:spAutoFit/>
              </a:bodyPr>
              <a:lstStyle/>
              <a:p>
                <a:r>
                  <a:rPr lang="en-US" sz="2400" b="1" dirty="0"/>
                  <a:t>Spain</a:t>
                </a:r>
              </a:p>
            </p:txBody>
          </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p:cNvGrpSpPr/>
          <p:nvPr/>
        </p:nvGrpSpPr>
        <p:grpSpPr>
          <a:xfrm>
            <a:off x="-152400" y="685800"/>
            <a:ext cx="9908770" cy="6400800"/>
            <a:chOff x="-152400" y="685800"/>
            <a:chExt cx="9908770" cy="6400800"/>
          </a:xfrm>
        </p:grpSpPr>
        <p:grpSp>
          <p:nvGrpSpPr>
            <p:cNvPr id="32"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4"/>
              <a:srcRect/>
              <a:stretch>
                <a:fillRect/>
              </a:stretch>
            </p:blipFill>
            <p:spPr bwMode="auto">
              <a:xfrm>
                <a:off x="-146304" y="685800"/>
                <a:ext cx="9373612" cy="6345936"/>
              </a:xfrm>
              <a:prstGeom prst="rect">
                <a:avLst/>
              </a:prstGeom>
              <a:noFill/>
            </p:spPr>
          </p:pic>
          <p:grpSp>
            <p:nvGrpSpPr>
              <p:cNvPr id="38" name="Group 38"/>
              <p:cNvGrpSpPr/>
              <p:nvPr/>
            </p:nvGrpSpPr>
            <p:grpSpPr>
              <a:xfrm>
                <a:off x="-152400" y="803565"/>
                <a:ext cx="9908770" cy="6283035"/>
                <a:chOff x="-152400" y="803565"/>
                <a:chExt cx="9908770" cy="6283035"/>
              </a:xfrm>
            </p:grpSpPr>
            <p:grpSp>
              <p:nvGrpSpPr>
                <p:cNvPr id="39" name="Group 35"/>
                <p:cNvGrpSpPr/>
                <p:nvPr/>
              </p:nvGrpSpPr>
              <p:grpSpPr>
                <a:xfrm>
                  <a:off x="-152400" y="803565"/>
                  <a:ext cx="9908770" cy="6283035"/>
                  <a:chOff x="-152400" y="803565"/>
                  <a:chExt cx="9908770" cy="6283035"/>
                </a:xfrm>
              </p:grpSpPr>
              <p:grpSp>
                <p:nvGrpSpPr>
                  <p:cNvPr id="41" name="Group 15"/>
                  <p:cNvGrpSpPr/>
                  <p:nvPr/>
                </p:nvGrpSpPr>
                <p:grpSpPr>
                  <a:xfrm>
                    <a:off x="-152400" y="1906385"/>
                    <a:ext cx="9908770" cy="5180215"/>
                    <a:chOff x="-152400" y="1906385"/>
                    <a:chExt cx="9908770" cy="5180215"/>
                  </a:xfrm>
                </p:grpSpPr>
                <p:grpSp>
                  <p:nvGrpSpPr>
                    <p:cNvPr id="44" name="Group 35"/>
                    <p:cNvGrpSpPr/>
                    <p:nvPr/>
                  </p:nvGrpSpPr>
                  <p:grpSpPr>
                    <a:xfrm>
                      <a:off x="-152400" y="1906385"/>
                      <a:ext cx="9908770" cy="5180215"/>
                      <a:chOff x="-152400" y="1906385"/>
                      <a:chExt cx="9908770" cy="5180215"/>
                    </a:xfrm>
                  </p:grpSpPr>
                  <p:grpSp>
                    <p:nvGrpSpPr>
                      <p:cNvPr id="46"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25998" y="803565"/>
                    <a:ext cx="5702762"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21723 w 5547360"/>
                      <a:gd name="connsiteY10" fmla="*/ 881148 h 1330035"/>
                      <a:gd name="connsiteX11" fmla="*/ 1288473 w 5547360"/>
                      <a:gd name="connsiteY11" fmla="*/ 665017 h 1330035"/>
                      <a:gd name="connsiteX12" fmla="*/ 1388225 w 5547360"/>
                      <a:gd name="connsiteY12" fmla="*/ 665017 h 1330035"/>
                      <a:gd name="connsiteX13" fmla="*/ 1687483 w 5547360"/>
                      <a:gd name="connsiteY13" fmla="*/ 502919 h 1330035"/>
                      <a:gd name="connsiteX14" fmla="*/ 1758142 w 5547360"/>
                      <a:gd name="connsiteY14" fmla="*/ 731519 h 1330035"/>
                      <a:gd name="connsiteX15" fmla="*/ 1983971 w 5547360"/>
                      <a:gd name="connsiteY15" fmla="*/ 655319 h 1330035"/>
                      <a:gd name="connsiteX16" fmla="*/ 2122714 w 5547360"/>
                      <a:gd name="connsiteY16" fmla="*/ 823849 h 1330035"/>
                      <a:gd name="connsiteX17" fmla="*/ 2116947 w 5547360"/>
                      <a:gd name="connsiteY17" fmla="*/ 761310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2806"/>
                      <a:gd name="connsiteX1" fmla="*/ 606829 w 5547360"/>
                      <a:gd name="connsiteY1" fmla="*/ 781395 h 1332806"/>
                      <a:gd name="connsiteX2" fmla="*/ 723207 w 5547360"/>
                      <a:gd name="connsiteY2" fmla="*/ 847897 h 1332806"/>
                      <a:gd name="connsiteX3" fmla="*/ 739833 w 5547360"/>
                      <a:gd name="connsiteY3" fmla="*/ 864523 h 1332806"/>
                      <a:gd name="connsiteX4" fmla="*/ 889462 w 5547360"/>
                      <a:gd name="connsiteY4" fmla="*/ 881148 h 1332806"/>
                      <a:gd name="connsiteX5" fmla="*/ 989214 w 5547360"/>
                      <a:gd name="connsiteY5" fmla="*/ 881148 h 1332806"/>
                      <a:gd name="connsiteX6" fmla="*/ 1055716 w 5547360"/>
                      <a:gd name="connsiteY6" fmla="*/ 1064028 h 1332806"/>
                      <a:gd name="connsiteX7" fmla="*/ 1122218 w 5547360"/>
                      <a:gd name="connsiteY7" fmla="*/ 1296784 h 1332806"/>
                      <a:gd name="connsiteX8" fmla="*/ 1221971 w 5547360"/>
                      <a:gd name="connsiteY8" fmla="*/ 1263533 h 1332806"/>
                      <a:gd name="connsiteX9" fmla="*/ 1321723 w 5547360"/>
                      <a:gd name="connsiteY9" fmla="*/ 881148 h 1332806"/>
                      <a:gd name="connsiteX10" fmla="*/ 1288473 w 5547360"/>
                      <a:gd name="connsiteY10" fmla="*/ 665017 h 1332806"/>
                      <a:gd name="connsiteX11" fmla="*/ 1388225 w 5547360"/>
                      <a:gd name="connsiteY11" fmla="*/ 665017 h 1332806"/>
                      <a:gd name="connsiteX12" fmla="*/ 1687483 w 5547360"/>
                      <a:gd name="connsiteY12" fmla="*/ 502919 h 1332806"/>
                      <a:gd name="connsiteX13" fmla="*/ 1758142 w 5547360"/>
                      <a:gd name="connsiteY13" fmla="*/ 731519 h 1332806"/>
                      <a:gd name="connsiteX14" fmla="*/ 1983971 w 5547360"/>
                      <a:gd name="connsiteY14" fmla="*/ 655319 h 1332806"/>
                      <a:gd name="connsiteX15" fmla="*/ 2122714 w 5547360"/>
                      <a:gd name="connsiteY15" fmla="*/ 823849 h 1332806"/>
                      <a:gd name="connsiteX16" fmla="*/ 2116947 w 5547360"/>
                      <a:gd name="connsiteY16" fmla="*/ 761310 h 1332806"/>
                      <a:gd name="connsiteX17" fmla="*/ 2050473 w 5547360"/>
                      <a:gd name="connsiteY17" fmla="*/ 1000297 h 1332806"/>
                      <a:gd name="connsiteX18" fmla="*/ 2851265 w 5547360"/>
                      <a:gd name="connsiteY18" fmla="*/ 864523 h 1332806"/>
                      <a:gd name="connsiteX19" fmla="*/ 3682538 w 5547360"/>
                      <a:gd name="connsiteY19" fmla="*/ 864523 h 1332806"/>
                      <a:gd name="connsiteX20" fmla="*/ 3948545 w 5547360"/>
                      <a:gd name="connsiteY20" fmla="*/ 1180406 h 1332806"/>
                      <a:gd name="connsiteX21" fmla="*/ 4197927 w 5547360"/>
                      <a:gd name="connsiteY21" fmla="*/ 1147155 h 1332806"/>
                      <a:gd name="connsiteX22" fmla="*/ 4530436 w 5547360"/>
                      <a:gd name="connsiteY22" fmla="*/ 1113904 h 1332806"/>
                      <a:gd name="connsiteX23" fmla="*/ 4594167 w 5547360"/>
                      <a:gd name="connsiteY23" fmla="*/ 1113904 h 1332806"/>
                      <a:gd name="connsiteX24" fmla="*/ 4814843 w 5547360"/>
                      <a:gd name="connsiteY24" fmla="*/ 778119 h 1332806"/>
                      <a:gd name="connsiteX25" fmla="*/ 4528595 w 5547360"/>
                      <a:gd name="connsiteY25" fmla="*/ 525594 h 1332806"/>
                      <a:gd name="connsiteX26" fmla="*/ 4698534 w 5547360"/>
                      <a:gd name="connsiteY26" fmla="*/ 488340 h 1332806"/>
                      <a:gd name="connsiteX27" fmla="*/ 4793673 w 5547360"/>
                      <a:gd name="connsiteY27" fmla="*/ 313112 h 1332806"/>
                      <a:gd name="connsiteX28" fmla="*/ 5062451 w 5547360"/>
                      <a:gd name="connsiteY28" fmla="*/ 382384 h 1332806"/>
                      <a:gd name="connsiteX29" fmla="*/ 5145578 w 5547360"/>
                      <a:gd name="connsiteY29" fmla="*/ 266006 h 1332806"/>
                      <a:gd name="connsiteX30" fmla="*/ 5178829 w 5547360"/>
                      <a:gd name="connsiteY30" fmla="*/ 133003 h 1332806"/>
                      <a:gd name="connsiteX31" fmla="*/ 5178829 w 5547360"/>
                      <a:gd name="connsiteY31" fmla="*/ 49875 h 1332806"/>
                      <a:gd name="connsiteX32" fmla="*/ 2320635 w 5547360"/>
                      <a:gd name="connsiteY32" fmla="*/ 0 h 1332806"/>
                      <a:gd name="connsiteX33" fmla="*/ 0 w 5547360"/>
                      <a:gd name="connsiteY33" fmla="*/ 224443 h 1332806"/>
                      <a:gd name="connsiteX0" fmla="*/ 0 w 5547360"/>
                      <a:gd name="connsiteY0" fmla="*/ 224443 h 1327264"/>
                      <a:gd name="connsiteX1" fmla="*/ 606829 w 5547360"/>
                      <a:gd name="connsiteY1" fmla="*/ 781395 h 1327264"/>
                      <a:gd name="connsiteX2" fmla="*/ 723207 w 5547360"/>
                      <a:gd name="connsiteY2" fmla="*/ 847897 h 1327264"/>
                      <a:gd name="connsiteX3" fmla="*/ 739833 w 5547360"/>
                      <a:gd name="connsiteY3" fmla="*/ 864523 h 1327264"/>
                      <a:gd name="connsiteX4" fmla="*/ 889462 w 5547360"/>
                      <a:gd name="connsiteY4" fmla="*/ 881148 h 1327264"/>
                      <a:gd name="connsiteX5" fmla="*/ 989214 w 5547360"/>
                      <a:gd name="connsiteY5" fmla="*/ 881148 h 1327264"/>
                      <a:gd name="connsiteX6" fmla="*/ 1055716 w 5547360"/>
                      <a:gd name="connsiteY6" fmla="*/ 1064028 h 1327264"/>
                      <a:gd name="connsiteX7" fmla="*/ 1122218 w 5547360"/>
                      <a:gd name="connsiteY7" fmla="*/ 1296784 h 1327264"/>
                      <a:gd name="connsiteX8" fmla="*/ 1321723 w 5547360"/>
                      <a:gd name="connsiteY8" fmla="*/ 881148 h 1327264"/>
                      <a:gd name="connsiteX9" fmla="*/ 1288473 w 5547360"/>
                      <a:gd name="connsiteY9" fmla="*/ 665017 h 1327264"/>
                      <a:gd name="connsiteX10" fmla="*/ 1388225 w 5547360"/>
                      <a:gd name="connsiteY10" fmla="*/ 665017 h 1327264"/>
                      <a:gd name="connsiteX11" fmla="*/ 1687483 w 5547360"/>
                      <a:gd name="connsiteY11" fmla="*/ 502919 h 1327264"/>
                      <a:gd name="connsiteX12" fmla="*/ 1758142 w 5547360"/>
                      <a:gd name="connsiteY12" fmla="*/ 731519 h 1327264"/>
                      <a:gd name="connsiteX13" fmla="*/ 1983971 w 5547360"/>
                      <a:gd name="connsiteY13" fmla="*/ 655319 h 1327264"/>
                      <a:gd name="connsiteX14" fmla="*/ 2122714 w 5547360"/>
                      <a:gd name="connsiteY14" fmla="*/ 823849 h 1327264"/>
                      <a:gd name="connsiteX15" fmla="*/ 2116947 w 5547360"/>
                      <a:gd name="connsiteY15" fmla="*/ 761310 h 1327264"/>
                      <a:gd name="connsiteX16" fmla="*/ 2050473 w 5547360"/>
                      <a:gd name="connsiteY16" fmla="*/ 1000297 h 1327264"/>
                      <a:gd name="connsiteX17" fmla="*/ 2851265 w 5547360"/>
                      <a:gd name="connsiteY17" fmla="*/ 864523 h 1327264"/>
                      <a:gd name="connsiteX18" fmla="*/ 3682538 w 5547360"/>
                      <a:gd name="connsiteY18" fmla="*/ 864523 h 1327264"/>
                      <a:gd name="connsiteX19" fmla="*/ 3948545 w 5547360"/>
                      <a:gd name="connsiteY19" fmla="*/ 1180406 h 1327264"/>
                      <a:gd name="connsiteX20" fmla="*/ 4197927 w 5547360"/>
                      <a:gd name="connsiteY20" fmla="*/ 1147155 h 1327264"/>
                      <a:gd name="connsiteX21" fmla="*/ 4530436 w 5547360"/>
                      <a:gd name="connsiteY21" fmla="*/ 1113904 h 1327264"/>
                      <a:gd name="connsiteX22" fmla="*/ 4594167 w 5547360"/>
                      <a:gd name="connsiteY22" fmla="*/ 1113904 h 1327264"/>
                      <a:gd name="connsiteX23" fmla="*/ 4814843 w 5547360"/>
                      <a:gd name="connsiteY23" fmla="*/ 778119 h 1327264"/>
                      <a:gd name="connsiteX24" fmla="*/ 4528595 w 5547360"/>
                      <a:gd name="connsiteY24" fmla="*/ 525594 h 1327264"/>
                      <a:gd name="connsiteX25" fmla="*/ 4698534 w 5547360"/>
                      <a:gd name="connsiteY25" fmla="*/ 488340 h 1327264"/>
                      <a:gd name="connsiteX26" fmla="*/ 4793673 w 5547360"/>
                      <a:gd name="connsiteY26" fmla="*/ 313112 h 1327264"/>
                      <a:gd name="connsiteX27" fmla="*/ 5062451 w 5547360"/>
                      <a:gd name="connsiteY27" fmla="*/ 382384 h 1327264"/>
                      <a:gd name="connsiteX28" fmla="*/ 5145578 w 5547360"/>
                      <a:gd name="connsiteY28" fmla="*/ 266006 h 1327264"/>
                      <a:gd name="connsiteX29" fmla="*/ 5178829 w 5547360"/>
                      <a:gd name="connsiteY29" fmla="*/ 133003 h 1327264"/>
                      <a:gd name="connsiteX30" fmla="*/ 5178829 w 5547360"/>
                      <a:gd name="connsiteY30" fmla="*/ 49875 h 1327264"/>
                      <a:gd name="connsiteX31" fmla="*/ 2320635 w 5547360"/>
                      <a:gd name="connsiteY31" fmla="*/ 0 h 1327264"/>
                      <a:gd name="connsiteX32" fmla="*/ 0 w 5547360"/>
                      <a:gd name="connsiteY32" fmla="*/ 224443 h 1327264"/>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881148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1321723 w 5547360"/>
                      <a:gd name="connsiteY2" fmla="*/ 881148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166485 w 5713845"/>
                      <a:gd name="connsiteY0" fmla="*/ 224443 h 1227511"/>
                      <a:gd name="connsiteX1" fmla="*/ 1488208 w 5713845"/>
                      <a:gd name="connsiteY1" fmla="*/ 881148 h 1227511"/>
                      <a:gd name="connsiteX2" fmla="*/ 1454958 w 5713845"/>
                      <a:gd name="connsiteY2" fmla="*/ 665017 h 1227511"/>
                      <a:gd name="connsiteX3" fmla="*/ 1554710 w 5713845"/>
                      <a:gd name="connsiteY3" fmla="*/ 665017 h 1227511"/>
                      <a:gd name="connsiteX4" fmla="*/ 1853968 w 5713845"/>
                      <a:gd name="connsiteY4" fmla="*/ 502919 h 1227511"/>
                      <a:gd name="connsiteX5" fmla="*/ 1924627 w 5713845"/>
                      <a:gd name="connsiteY5" fmla="*/ 731519 h 1227511"/>
                      <a:gd name="connsiteX6" fmla="*/ 2150456 w 5713845"/>
                      <a:gd name="connsiteY6" fmla="*/ 655319 h 1227511"/>
                      <a:gd name="connsiteX7" fmla="*/ 2289199 w 5713845"/>
                      <a:gd name="connsiteY7" fmla="*/ 823849 h 1227511"/>
                      <a:gd name="connsiteX8" fmla="*/ 2283432 w 5713845"/>
                      <a:gd name="connsiteY8" fmla="*/ 761310 h 1227511"/>
                      <a:gd name="connsiteX9" fmla="*/ 2216958 w 5713845"/>
                      <a:gd name="connsiteY9" fmla="*/ 1000297 h 1227511"/>
                      <a:gd name="connsiteX10" fmla="*/ 3017750 w 5713845"/>
                      <a:gd name="connsiteY10" fmla="*/ 864523 h 1227511"/>
                      <a:gd name="connsiteX11" fmla="*/ 3849023 w 5713845"/>
                      <a:gd name="connsiteY11" fmla="*/ 864523 h 1227511"/>
                      <a:gd name="connsiteX12" fmla="*/ 4115030 w 5713845"/>
                      <a:gd name="connsiteY12" fmla="*/ 1180406 h 1227511"/>
                      <a:gd name="connsiteX13" fmla="*/ 4364412 w 5713845"/>
                      <a:gd name="connsiteY13" fmla="*/ 1147155 h 1227511"/>
                      <a:gd name="connsiteX14" fmla="*/ 4696921 w 5713845"/>
                      <a:gd name="connsiteY14" fmla="*/ 1113904 h 1227511"/>
                      <a:gd name="connsiteX15" fmla="*/ 4760652 w 5713845"/>
                      <a:gd name="connsiteY15" fmla="*/ 1113904 h 1227511"/>
                      <a:gd name="connsiteX16" fmla="*/ 4981328 w 5713845"/>
                      <a:gd name="connsiteY16" fmla="*/ 778119 h 1227511"/>
                      <a:gd name="connsiteX17" fmla="*/ 4695080 w 5713845"/>
                      <a:gd name="connsiteY17" fmla="*/ 525594 h 1227511"/>
                      <a:gd name="connsiteX18" fmla="*/ 4865019 w 5713845"/>
                      <a:gd name="connsiteY18" fmla="*/ 488340 h 1227511"/>
                      <a:gd name="connsiteX19" fmla="*/ 4960158 w 5713845"/>
                      <a:gd name="connsiteY19" fmla="*/ 313112 h 1227511"/>
                      <a:gd name="connsiteX20" fmla="*/ 5228936 w 5713845"/>
                      <a:gd name="connsiteY20" fmla="*/ 382384 h 1227511"/>
                      <a:gd name="connsiteX21" fmla="*/ 5312063 w 5713845"/>
                      <a:gd name="connsiteY21" fmla="*/ 266006 h 1227511"/>
                      <a:gd name="connsiteX22" fmla="*/ 5345314 w 5713845"/>
                      <a:gd name="connsiteY22" fmla="*/ 133003 h 1227511"/>
                      <a:gd name="connsiteX23" fmla="*/ 5345314 w 5713845"/>
                      <a:gd name="connsiteY23" fmla="*/ 49875 h 1227511"/>
                      <a:gd name="connsiteX24" fmla="*/ 2487120 w 5713845"/>
                      <a:gd name="connsiteY24" fmla="*/ 0 h 1227511"/>
                      <a:gd name="connsiteX25" fmla="*/ 166485 w 5713845"/>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55402 w 5702762"/>
                      <a:gd name="connsiteY0" fmla="*/ 224443 h 1227511"/>
                      <a:gd name="connsiteX1" fmla="*/ 1543627 w 5702762"/>
                      <a:gd name="connsiteY1" fmla="*/ 665017 h 1227511"/>
                      <a:gd name="connsiteX2" fmla="*/ 1842885 w 5702762"/>
                      <a:gd name="connsiteY2" fmla="*/ 502919 h 1227511"/>
                      <a:gd name="connsiteX3" fmla="*/ 1913544 w 5702762"/>
                      <a:gd name="connsiteY3" fmla="*/ 731519 h 1227511"/>
                      <a:gd name="connsiteX4" fmla="*/ 2139373 w 5702762"/>
                      <a:gd name="connsiteY4" fmla="*/ 655319 h 1227511"/>
                      <a:gd name="connsiteX5" fmla="*/ 2278116 w 5702762"/>
                      <a:gd name="connsiteY5" fmla="*/ 823849 h 1227511"/>
                      <a:gd name="connsiteX6" fmla="*/ 2272349 w 5702762"/>
                      <a:gd name="connsiteY6" fmla="*/ 761310 h 1227511"/>
                      <a:gd name="connsiteX7" fmla="*/ 2205875 w 5702762"/>
                      <a:gd name="connsiteY7" fmla="*/ 1000297 h 1227511"/>
                      <a:gd name="connsiteX8" fmla="*/ 3006667 w 5702762"/>
                      <a:gd name="connsiteY8" fmla="*/ 864523 h 1227511"/>
                      <a:gd name="connsiteX9" fmla="*/ 3837940 w 5702762"/>
                      <a:gd name="connsiteY9" fmla="*/ 864523 h 1227511"/>
                      <a:gd name="connsiteX10" fmla="*/ 4103947 w 5702762"/>
                      <a:gd name="connsiteY10" fmla="*/ 1180406 h 1227511"/>
                      <a:gd name="connsiteX11" fmla="*/ 4353329 w 5702762"/>
                      <a:gd name="connsiteY11" fmla="*/ 1147155 h 1227511"/>
                      <a:gd name="connsiteX12" fmla="*/ 4685838 w 5702762"/>
                      <a:gd name="connsiteY12" fmla="*/ 1113904 h 1227511"/>
                      <a:gd name="connsiteX13" fmla="*/ 4749569 w 5702762"/>
                      <a:gd name="connsiteY13" fmla="*/ 1113904 h 1227511"/>
                      <a:gd name="connsiteX14" fmla="*/ 4970245 w 5702762"/>
                      <a:gd name="connsiteY14" fmla="*/ 778119 h 1227511"/>
                      <a:gd name="connsiteX15" fmla="*/ 4683997 w 5702762"/>
                      <a:gd name="connsiteY15" fmla="*/ 525594 h 1227511"/>
                      <a:gd name="connsiteX16" fmla="*/ 4853936 w 5702762"/>
                      <a:gd name="connsiteY16" fmla="*/ 488340 h 1227511"/>
                      <a:gd name="connsiteX17" fmla="*/ 4949075 w 5702762"/>
                      <a:gd name="connsiteY17" fmla="*/ 313112 h 1227511"/>
                      <a:gd name="connsiteX18" fmla="*/ 5217853 w 5702762"/>
                      <a:gd name="connsiteY18" fmla="*/ 382384 h 1227511"/>
                      <a:gd name="connsiteX19" fmla="*/ 5300980 w 5702762"/>
                      <a:gd name="connsiteY19" fmla="*/ 266006 h 1227511"/>
                      <a:gd name="connsiteX20" fmla="*/ 5334231 w 5702762"/>
                      <a:gd name="connsiteY20" fmla="*/ 133003 h 1227511"/>
                      <a:gd name="connsiteX21" fmla="*/ 5334231 w 5702762"/>
                      <a:gd name="connsiteY21" fmla="*/ 49875 h 1227511"/>
                      <a:gd name="connsiteX22" fmla="*/ 2476037 w 5702762"/>
                      <a:gd name="connsiteY22" fmla="*/ 0 h 1227511"/>
                      <a:gd name="connsiteX23" fmla="*/ 155402 w 5702762"/>
                      <a:gd name="connsiteY23"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02762" h="1227511">
                        <a:moveTo>
                          <a:pt x="155402" y="224443"/>
                        </a:moveTo>
                        <a:cubicBezTo>
                          <a:pt x="0" y="335279"/>
                          <a:pt x="1262380" y="618604"/>
                          <a:pt x="1543627" y="665017"/>
                        </a:cubicBezTo>
                        <a:cubicBezTo>
                          <a:pt x="1824874" y="711430"/>
                          <a:pt x="1781232" y="491835"/>
                          <a:pt x="1842885" y="502919"/>
                        </a:cubicBezTo>
                        <a:cubicBezTo>
                          <a:pt x="1904538" y="514003"/>
                          <a:pt x="1748325" y="640364"/>
                          <a:pt x="1913544" y="731519"/>
                        </a:cubicBezTo>
                        <a:cubicBezTo>
                          <a:pt x="1988359" y="731519"/>
                          <a:pt x="2028099" y="732216"/>
                          <a:pt x="2139373" y="655319"/>
                        </a:cubicBezTo>
                        <a:cubicBezTo>
                          <a:pt x="2174735" y="658007"/>
                          <a:pt x="2267032" y="766353"/>
                          <a:pt x="2278116" y="823849"/>
                        </a:cubicBezTo>
                        <a:cubicBezTo>
                          <a:pt x="2300279" y="854214"/>
                          <a:pt x="2284389" y="731902"/>
                          <a:pt x="2272349" y="761310"/>
                        </a:cubicBezTo>
                        <a:cubicBezTo>
                          <a:pt x="2260309" y="790718"/>
                          <a:pt x="2083489" y="983095"/>
                          <a:pt x="2205875" y="1000297"/>
                        </a:cubicBezTo>
                        <a:cubicBezTo>
                          <a:pt x="2328261" y="1017499"/>
                          <a:pt x="2734656" y="887152"/>
                          <a:pt x="3006667" y="864523"/>
                        </a:cubicBezTo>
                        <a:cubicBezTo>
                          <a:pt x="3278678" y="841894"/>
                          <a:pt x="3655060" y="811876"/>
                          <a:pt x="3837940" y="864523"/>
                        </a:cubicBezTo>
                        <a:cubicBezTo>
                          <a:pt x="4020820" y="917170"/>
                          <a:pt x="4018049" y="1133301"/>
                          <a:pt x="4103947" y="1180406"/>
                        </a:cubicBezTo>
                        <a:cubicBezTo>
                          <a:pt x="4189845" y="1227511"/>
                          <a:pt x="4256347" y="1158239"/>
                          <a:pt x="4353329" y="1147155"/>
                        </a:cubicBezTo>
                        <a:cubicBezTo>
                          <a:pt x="4450311" y="1136071"/>
                          <a:pt x="4619798" y="1119446"/>
                          <a:pt x="4685838" y="1113904"/>
                        </a:cubicBezTo>
                        <a:cubicBezTo>
                          <a:pt x="4751878" y="1108362"/>
                          <a:pt x="4498942" y="1027427"/>
                          <a:pt x="4749569" y="1113904"/>
                        </a:cubicBezTo>
                        <a:cubicBezTo>
                          <a:pt x="4746170" y="1070640"/>
                          <a:pt x="4929187" y="916052"/>
                          <a:pt x="4970245" y="778119"/>
                        </a:cubicBezTo>
                        <a:cubicBezTo>
                          <a:pt x="4785388" y="655496"/>
                          <a:pt x="4652582" y="586590"/>
                          <a:pt x="4683997" y="525594"/>
                        </a:cubicBezTo>
                        <a:cubicBezTo>
                          <a:pt x="4664908" y="493377"/>
                          <a:pt x="4838407" y="680444"/>
                          <a:pt x="4853936" y="488340"/>
                        </a:cubicBezTo>
                        <a:cubicBezTo>
                          <a:pt x="4930740" y="457587"/>
                          <a:pt x="4888422" y="330771"/>
                          <a:pt x="4949075" y="313112"/>
                        </a:cubicBezTo>
                        <a:cubicBezTo>
                          <a:pt x="5009728" y="295453"/>
                          <a:pt x="5159202" y="390235"/>
                          <a:pt x="5217853" y="382384"/>
                        </a:cubicBezTo>
                        <a:cubicBezTo>
                          <a:pt x="5276504" y="374533"/>
                          <a:pt x="5281584" y="307569"/>
                          <a:pt x="5300980" y="266006"/>
                        </a:cubicBezTo>
                        <a:cubicBezTo>
                          <a:pt x="5320376" y="224443"/>
                          <a:pt x="5328689" y="169025"/>
                          <a:pt x="5334231" y="133003"/>
                        </a:cubicBezTo>
                        <a:cubicBezTo>
                          <a:pt x="5339773" y="96981"/>
                          <a:pt x="5702762" y="33250"/>
                          <a:pt x="5334231" y="49875"/>
                        </a:cubicBezTo>
                        <a:lnTo>
                          <a:pt x="2476037" y="0"/>
                        </a:lnTo>
                        <a:lnTo>
                          <a:pt x="155402"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7"/>
            <p:cNvSpPr txBox="1"/>
            <p:nvPr/>
          </p:nvSpPr>
          <p:spPr>
            <a:xfrm>
              <a:off x="1295400" y="3505200"/>
              <a:ext cx="1112933" cy="461665"/>
            </a:xfrm>
            <a:prstGeom prst="rect">
              <a:avLst/>
            </a:prstGeom>
            <a:noFill/>
          </p:spPr>
          <p:txBody>
            <a:bodyPr wrap="none" rtlCol="0">
              <a:spAutoFit/>
            </a:bodyPr>
            <a:lstStyle/>
            <a:p>
              <a:r>
                <a:rPr lang="en-US" sz="2400" b="1" dirty="0"/>
                <a:t>Mexico</a:t>
              </a:r>
            </a:p>
          </p:txBody>
        </p:sp>
        <p:sp>
          <p:nvSpPr>
            <p:cNvPr id="35" name="TextBox 7"/>
            <p:cNvSpPr txBox="1"/>
            <p:nvPr/>
          </p:nvSpPr>
          <p:spPr>
            <a:xfrm>
              <a:off x="4038600" y="5029200"/>
              <a:ext cx="872996" cy="461665"/>
            </a:xfrm>
            <a:prstGeom prst="rect">
              <a:avLst/>
            </a:prstGeom>
            <a:noFill/>
          </p:spPr>
          <p:txBody>
            <a:bodyPr wrap="none" rtlCol="0">
              <a:spAutoFit/>
            </a:bodyPr>
            <a:lstStyle/>
            <a:p>
              <a:r>
                <a:rPr lang="en-US" sz="2400" b="1" dirty="0"/>
                <a:t>Texas</a:t>
              </a:r>
            </a:p>
          </p:txBody>
        </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48"/>
          <p:cNvGrpSpPr/>
          <p:nvPr/>
        </p:nvGrpSpPr>
        <p:grpSpPr>
          <a:xfrm>
            <a:off x="2090057" y="1322614"/>
            <a:ext cx="4463142" cy="277586"/>
            <a:chOff x="2090057" y="1322614"/>
            <a:chExt cx="4463142" cy="277586"/>
          </a:xfrm>
        </p:grpSpPr>
        <p:sp>
          <p:nvSpPr>
            <p:cNvPr id="70" name="Freeform 69"/>
            <p:cNvSpPr/>
            <p:nvPr/>
          </p:nvSpPr>
          <p:spPr>
            <a:xfrm>
              <a:off x="2090057" y="1322614"/>
              <a:ext cx="2792186" cy="220436"/>
            </a:xfrm>
            <a:custGeom>
              <a:avLst/>
              <a:gdLst>
                <a:gd name="connsiteX0" fmla="*/ 0 w 2792186"/>
                <a:gd name="connsiteY0" fmla="*/ 0 h 220436"/>
                <a:gd name="connsiteX1" fmla="*/ 1159329 w 2792186"/>
                <a:gd name="connsiteY1" fmla="*/ 163286 h 220436"/>
                <a:gd name="connsiteX2" fmla="*/ 2432957 w 2792186"/>
                <a:gd name="connsiteY2" fmla="*/ 212272 h 220436"/>
                <a:gd name="connsiteX3" fmla="*/ 2792186 w 2792186"/>
                <a:gd name="connsiteY3" fmla="*/ 212272 h 220436"/>
              </a:gdLst>
              <a:ahLst/>
              <a:cxnLst>
                <a:cxn ang="0">
                  <a:pos x="connsiteX0" y="connsiteY0"/>
                </a:cxn>
                <a:cxn ang="0">
                  <a:pos x="connsiteX1" y="connsiteY1"/>
                </a:cxn>
                <a:cxn ang="0">
                  <a:pos x="connsiteX2" y="connsiteY2"/>
                </a:cxn>
                <a:cxn ang="0">
                  <a:pos x="connsiteX3" y="connsiteY3"/>
                </a:cxn>
              </a:cxnLst>
              <a:rect l="l" t="t" r="r" b="b"/>
              <a:pathLst>
                <a:path w="2792186" h="220436">
                  <a:moveTo>
                    <a:pt x="0" y="0"/>
                  </a:moveTo>
                  <a:cubicBezTo>
                    <a:pt x="376918" y="63953"/>
                    <a:pt x="753836" y="127907"/>
                    <a:pt x="1159329" y="163286"/>
                  </a:cubicBezTo>
                  <a:cubicBezTo>
                    <a:pt x="1564822" y="198665"/>
                    <a:pt x="2160814" y="204108"/>
                    <a:pt x="2432957" y="212272"/>
                  </a:cubicBezTo>
                  <a:cubicBezTo>
                    <a:pt x="2705100" y="220436"/>
                    <a:pt x="2615293" y="204108"/>
                    <a:pt x="2792186" y="212272"/>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Freeform 70"/>
            <p:cNvSpPr/>
            <p:nvPr/>
          </p:nvSpPr>
          <p:spPr>
            <a:xfrm>
              <a:off x="4784270" y="1545336"/>
              <a:ext cx="1768929" cy="54864"/>
            </a:xfrm>
            <a:custGeom>
              <a:avLst/>
              <a:gdLst>
                <a:gd name="connsiteX0" fmla="*/ 0 w 3249386"/>
                <a:gd name="connsiteY0" fmla="*/ 65315 h 81643"/>
                <a:gd name="connsiteX1" fmla="*/ 2351315 w 3249386"/>
                <a:gd name="connsiteY1" fmla="*/ 81643 h 81643"/>
                <a:gd name="connsiteX2" fmla="*/ 3249386 w 3249386"/>
                <a:gd name="connsiteY2" fmla="*/ 0 h 81643"/>
                <a:gd name="connsiteX0" fmla="*/ 0 w 2351316"/>
                <a:gd name="connsiteY0" fmla="*/ 0 h 16328"/>
                <a:gd name="connsiteX1" fmla="*/ 2351315 w 2351316"/>
                <a:gd name="connsiteY1" fmla="*/ 16328 h 16328"/>
              </a:gdLst>
              <a:ahLst/>
              <a:cxnLst>
                <a:cxn ang="0">
                  <a:pos x="connsiteX0" y="connsiteY0"/>
                </a:cxn>
                <a:cxn ang="0">
                  <a:pos x="connsiteX1" y="connsiteY1"/>
                </a:cxn>
              </a:cxnLst>
              <a:rect l="l" t="t" r="r" b="b"/>
              <a:pathLst>
                <a:path w="2351316" h="16328">
                  <a:moveTo>
                    <a:pt x="0" y="0"/>
                  </a:moveTo>
                  <a:lnTo>
                    <a:pt x="2351315" y="16328"/>
                  </a:ln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8" name="TextBox 67"/>
          <p:cNvSpPr txBox="1"/>
          <p:nvPr/>
        </p:nvSpPr>
        <p:spPr>
          <a:xfrm>
            <a:off x="6480723" y="1290935"/>
            <a:ext cx="1748877" cy="461665"/>
          </a:xfrm>
          <a:prstGeom prst="rect">
            <a:avLst/>
          </a:prstGeom>
          <a:noFill/>
          <a:ln w="25400">
            <a:solidFill>
              <a:schemeClr val="tx1"/>
            </a:solidFill>
          </a:ln>
        </p:spPr>
        <p:txBody>
          <a:bodyPr wrap="none" rtlCol="0">
            <a:spAutoFit/>
          </a:bodyPr>
          <a:lstStyle/>
          <a:p>
            <a:r>
              <a:rPr lang="en-US" sz="2400" b="1" dirty="0"/>
              <a:t>49</a:t>
            </a:r>
            <a:r>
              <a:rPr lang="en-US" sz="2400" b="1" baseline="30000" dirty="0"/>
              <a:t>TH</a:t>
            </a:r>
            <a:r>
              <a:rPr lang="en-US" sz="2400" b="1" dirty="0"/>
              <a:t> parallel</a:t>
            </a:r>
          </a:p>
        </p:txBody>
      </p:sp>
      <p:grpSp>
        <p:nvGrpSpPr>
          <p:cNvPr id="115" name="Group 114"/>
          <p:cNvGrpSpPr/>
          <p:nvPr/>
        </p:nvGrpSpPr>
        <p:grpSpPr>
          <a:xfrm>
            <a:off x="2971800" y="2133600"/>
            <a:ext cx="2438400" cy="1143000"/>
            <a:chOff x="2971800" y="2133600"/>
            <a:chExt cx="2438400" cy="1143000"/>
          </a:xfrm>
        </p:grpSpPr>
        <p:pic>
          <p:nvPicPr>
            <p:cNvPr id="110" name="Picture 2" descr="https://upload.wikimedia.org/wikipedia/commons/9/96/United_States_1837-01-1837-03.png"/>
            <p:cNvPicPr>
              <a:picLocks noChangeAspect="1" noChangeArrowheads="1"/>
            </p:cNvPicPr>
            <p:nvPr/>
          </p:nvPicPr>
          <p:blipFill>
            <a:blip r:embed="rId4"/>
            <a:srcRect l="30013" t="21614" r="57793" b="68780"/>
            <a:stretch>
              <a:fillRect/>
            </a:stretch>
          </p:blipFill>
          <p:spPr bwMode="auto">
            <a:xfrm>
              <a:off x="4267200" y="2133600"/>
              <a:ext cx="1143000" cy="609600"/>
            </a:xfrm>
            <a:prstGeom prst="rect">
              <a:avLst/>
            </a:prstGeom>
            <a:noFill/>
          </p:spPr>
        </p:pic>
        <p:pic>
          <p:nvPicPr>
            <p:cNvPr id="114" name="Picture 2" descr="https://upload.wikimedia.org/wikipedia/commons/9/96/United_States_1837-01-1837-03.png"/>
            <p:cNvPicPr>
              <a:picLocks noChangeAspect="1" noChangeArrowheads="1"/>
            </p:cNvPicPr>
            <p:nvPr/>
          </p:nvPicPr>
          <p:blipFill>
            <a:blip r:embed="rId4"/>
            <a:srcRect l="30013" t="21614" r="57793" b="68780"/>
            <a:stretch>
              <a:fillRect/>
            </a:stretch>
          </p:blipFill>
          <p:spPr bwMode="auto">
            <a:xfrm>
              <a:off x="2971800" y="2667000"/>
              <a:ext cx="1143000" cy="609600"/>
            </a:xfrm>
            <a:prstGeom prst="rect">
              <a:avLst/>
            </a:prstGeom>
            <a:noFill/>
          </p:spPr>
        </p:pic>
      </p:grpSp>
      <p:sp>
        <p:nvSpPr>
          <p:cNvPr id="113" name="TextBox 112"/>
          <p:cNvSpPr txBox="1"/>
          <p:nvPr/>
        </p:nvSpPr>
        <p:spPr>
          <a:xfrm>
            <a:off x="609600" y="1088136"/>
            <a:ext cx="1436675" cy="1200329"/>
          </a:xfrm>
          <a:prstGeom prst="rect">
            <a:avLst/>
          </a:prstGeom>
          <a:noFill/>
        </p:spPr>
        <p:txBody>
          <a:bodyPr wrap="none" rtlCol="0">
            <a:spAutoFit/>
          </a:bodyPr>
          <a:lstStyle/>
          <a:p>
            <a:r>
              <a:rPr lang="en-US" sz="2400" b="1" dirty="0"/>
              <a:t>     shared</a:t>
            </a:r>
          </a:p>
          <a:p>
            <a:pPr algn="ctr"/>
            <a:r>
              <a:rPr lang="en-US" sz="2400" b="1" dirty="0"/>
              <a:t>OREGON</a:t>
            </a:r>
          </a:p>
          <a:p>
            <a:pPr algn="ctr"/>
            <a:r>
              <a:rPr lang="en-US" sz="2400" b="1" dirty="0"/>
              <a:t>COUNTRY</a:t>
            </a:r>
          </a:p>
        </p:txBody>
      </p:sp>
      <p:sp>
        <p:nvSpPr>
          <p:cNvPr id="52" name="Oval 51"/>
          <p:cNvSpPr/>
          <p:nvPr/>
        </p:nvSpPr>
        <p:spPr>
          <a:xfrm>
            <a:off x="6096000" y="2209800"/>
            <a:ext cx="685800" cy="990600"/>
          </a:xfrm>
          <a:prstGeom prst="ellipse">
            <a:avLst/>
          </a:prstGeom>
          <a:noFill/>
          <a:ln w="635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762000" y="6164759"/>
            <a:ext cx="4191000" cy="769441"/>
          </a:xfrm>
          <a:prstGeom prst="rect">
            <a:avLst/>
          </a:prstGeom>
          <a:noFill/>
        </p:spPr>
        <p:txBody>
          <a:bodyPr wrap="square" rtlCol="0">
            <a:spAutoFit/>
          </a:bodyPr>
          <a:lstStyle/>
          <a:p>
            <a:r>
              <a:rPr lang="en-US" sz="4400" b="1" dirty="0">
                <a:solidFill>
                  <a:srgbClr val="0051A2"/>
                </a:solidFill>
                <a:effectLst>
                  <a:outerShdw dist="50800" dir="5400000" algn="ctr" rotWithShape="0">
                    <a:schemeClr val="tx1"/>
                  </a:outerShdw>
                </a:effectLst>
              </a:rPr>
              <a:t>United States . . . </a:t>
            </a:r>
          </a:p>
        </p:txBody>
      </p:sp>
      <p:sp>
        <p:nvSpPr>
          <p:cNvPr id="30" name="TextBox 29"/>
          <p:cNvSpPr txBox="1"/>
          <p:nvPr/>
        </p:nvSpPr>
        <p:spPr>
          <a:xfrm>
            <a:off x="4724400" y="6010870"/>
            <a:ext cx="1600200" cy="923330"/>
          </a:xfrm>
          <a:prstGeom prst="rect">
            <a:avLst/>
          </a:prstGeom>
          <a:noFill/>
        </p:spPr>
        <p:txBody>
          <a:bodyPr wrap="square" rtlCol="0">
            <a:spAutoFit/>
          </a:bodyPr>
          <a:lstStyle/>
          <a:p>
            <a:pPr algn="ctr"/>
            <a:r>
              <a:rPr lang="en-US" sz="5400" b="1" dirty="0">
                <a:effectLst>
                  <a:outerShdw dist="50800" dir="5400000" algn="ctr" rotWithShape="0">
                    <a:srgbClr val="FF0000"/>
                  </a:outerShdw>
                </a:effectLst>
              </a:rPr>
              <a:t>1818</a:t>
            </a:r>
          </a:p>
        </p:txBody>
      </p:sp>
      <p:sp>
        <p:nvSpPr>
          <p:cNvPr id="61" name="Oval 60"/>
          <p:cNvSpPr/>
          <p:nvPr/>
        </p:nvSpPr>
        <p:spPr>
          <a:xfrm>
            <a:off x="5410200" y="2895600"/>
            <a:ext cx="685800" cy="990600"/>
          </a:xfrm>
          <a:prstGeom prst="ellipse">
            <a:avLst/>
          </a:prstGeom>
          <a:noFill/>
          <a:ln w="635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4876800" y="3276600"/>
            <a:ext cx="685800" cy="990600"/>
          </a:xfrm>
          <a:prstGeom prst="ellipse">
            <a:avLst/>
          </a:prstGeom>
          <a:noFill/>
          <a:ln w="635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4953000" y="4038600"/>
            <a:ext cx="685800" cy="990600"/>
          </a:xfrm>
          <a:prstGeom prst="ellipse">
            <a:avLst/>
          </a:prstGeom>
          <a:noFill/>
          <a:ln w="635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943600" y="4343400"/>
            <a:ext cx="685800" cy="990600"/>
          </a:xfrm>
          <a:prstGeom prst="ellipse">
            <a:avLst/>
          </a:prstGeom>
          <a:noFill/>
          <a:ln w="635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a:off x="4800600" y="6087070"/>
            <a:ext cx="1600200" cy="923330"/>
          </a:xfrm>
          <a:prstGeom prst="rect">
            <a:avLst/>
          </a:prstGeom>
          <a:solidFill>
            <a:schemeClr val="bg1"/>
          </a:solidFill>
        </p:spPr>
        <p:txBody>
          <a:bodyPr wrap="square" rtlCol="0">
            <a:spAutoFit/>
          </a:bodyPr>
          <a:lstStyle/>
          <a:p>
            <a:pPr algn="ctr"/>
            <a:r>
              <a:rPr lang="en-US" sz="5400" b="1" dirty="0">
                <a:effectLst>
                  <a:outerShdw dist="50800" dir="5400000" algn="ctr" rotWithShape="0">
                    <a:srgbClr val="FF0000"/>
                  </a:outerShdw>
                </a:effectLst>
              </a:rPr>
              <a:t>1837</a:t>
            </a:r>
          </a:p>
        </p:txBody>
      </p:sp>
      <p:cxnSp>
        <p:nvCxnSpPr>
          <p:cNvPr id="55" name="Straight Arrow Connector 54"/>
          <p:cNvCxnSpPr/>
          <p:nvPr/>
        </p:nvCxnSpPr>
        <p:spPr>
          <a:xfrm rot="16200000" flipV="1">
            <a:off x="1943100" y="2552700"/>
            <a:ext cx="3581400" cy="3352800"/>
          </a:xfrm>
          <a:prstGeom prst="straightConnector1">
            <a:avLst/>
          </a:prstGeom>
          <a:ln w="76200">
            <a:solidFill>
              <a:srgbClr val="FF0000"/>
            </a:solidFill>
            <a:tailEnd type="triangle" w="lg" len="lg"/>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5867400" y="939225"/>
            <a:ext cx="2313262" cy="584775"/>
          </a:xfrm>
          <a:prstGeom prst="rect">
            <a:avLst/>
          </a:prstGeom>
          <a:noFill/>
        </p:spPr>
        <p:txBody>
          <a:bodyPr wrap="none" rtlCol="0">
            <a:spAutoFit/>
          </a:bodyPr>
          <a:lstStyle/>
          <a:p>
            <a:r>
              <a:rPr lang="en-US" sz="3200" b="1" dirty="0"/>
              <a:t>5 new states</a:t>
            </a:r>
          </a:p>
        </p:txBody>
      </p:sp>
      <p:sp>
        <p:nvSpPr>
          <p:cNvPr id="66" name="TextBox 65"/>
          <p:cNvSpPr txBox="1"/>
          <p:nvPr/>
        </p:nvSpPr>
        <p:spPr>
          <a:xfrm rot="1934890">
            <a:off x="1155436" y="3691422"/>
            <a:ext cx="2866619" cy="1446550"/>
          </a:xfrm>
          <a:prstGeom prst="rect">
            <a:avLst/>
          </a:prstGeom>
          <a:solidFill>
            <a:schemeClr val="bg1">
              <a:lumMod val="65000"/>
            </a:schemeClr>
          </a:solidFill>
        </p:spPr>
        <p:txBody>
          <a:bodyPr wrap="none" rtlCol="0">
            <a:spAutoFit/>
          </a:bodyPr>
          <a:lstStyle/>
          <a:p>
            <a:r>
              <a:rPr lang="en-US" sz="8800" dirty="0">
                <a:ln>
                  <a:solidFill>
                    <a:srgbClr val="FF0000"/>
                  </a:solidFill>
                </a:ln>
                <a:solidFill>
                  <a:schemeClr val="bg1"/>
                </a:solidFill>
              </a:rPr>
              <a:t>SPAIN</a:t>
            </a:r>
          </a:p>
        </p:txBody>
      </p:sp>
      <p:sp>
        <p:nvSpPr>
          <p:cNvPr id="67" name="Oval 66"/>
          <p:cNvSpPr/>
          <p:nvPr/>
        </p:nvSpPr>
        <p:spPr>
          <a:xfrm rot="16200000">
            <a:off x="1532229" y="3024165"/>
            <a:ext cx="685800" cy="1426203"/>
          </a:xfrm>
          <a:prstGeom prst="ellipse">
            <a:avLst/>
          </a:prstGeom>
          <a:noFill/>
          <a:ln w="635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rot="16200000">
            <a:off x="1513202" y="3058798"/>
            <a:ext cx="685800" cy="1426203"/>
          </a:xfrm>
          <a:prstGeom prst="ellipse">
            <a:avLst/>
          </a:prstGeom>
          <a:noFill/>
          <a:ln w="635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37"/>
          <p:cNvGrpSpPr/>
          <p:nvPr/>
        </p:nvGrpSpPr>
        <p:grpSpPr>
          <a:xfrm>
            <a:off x="885797" y="2156133"/>
            <a:ext cx="5134003" cy="2568267"/>
            <a:chOff x="885797" y="2156133"/>
            <a:chExt cx="5134003" cy="2568267"/>
          </a:xfrm>
        </p:grpSpPr>
        <p:sp>
          <p:nvSpPr>
            <p:cNvPr id="75" name="Freeform 74"/>
            <p:cNvSpPr/>
            <p:nvPr/>
          </p:nvSpPr>
          <p:spPr>
            <a:xfrm>
              <a:off x="885797" y="21561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6" name="TextBox 75"/>
            <p:cNvSpPr txBox="1"/>
            <p:nvPr/>
          </p:nvSpPr>
          <p:spPr>
            <a:xfrm rot="638761">
              <a:off x="1793131" y="2180350"/>
              <a:ext cx="2210477"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grpSp>
      <p:pic>
        <p:nvPicPr>
          <p:cNvPr id="77" name="Picture 2" descr="https://upload.wikimedia.org/wikipedia/commons/9/96/United_States_1837-01-1837-03.png"/>
          <p:cNvPicPr>
            <a:picLocks noChangeAspect="1" noChangeArrowheads="1"/>
          </p:cNvPicPr>
          <p:nvPr/>
        </p:nvPicPr>
        <p:blipFill>
          <a:blip r:embed="rId4"/>
          <a:srcRect l="34078" t="52834" r="57793" b="39961"/>
          <a:stretch>
            <a:fillRect/>
          </a:stretch>
        </p:blipFill>
        <p:spPr bwMode="auto">
          <a:xfrm>
            <a:off x="2895600" y="4495800"/>
            <a:ext cx="990600" cy="457200"/>
          </a:xfrm>
          <a:prstGeom prst="rect">
            <a:avLst/>
          </a:prstGeom>
          <a:noFill/>
        </p:spPr>
      </p:pic>
      <p:sp>
        <p:nvSpPr>
          <p:cNvPr id="72" name="TextBox 71"/>
          <p:cNvSpPr txBox="1"/>
          <p:nvPr/>
        </p:nvSpPr>
        <p:spPr>
          <a:xfrm>
            <a:off x="2667000" y="4495800"/>
            <a:ext cx="1467068" cy="461665"/>
          </a:xfrm>
          <a:prstGeom prst="rect">
            <a:avLst/>
          </a:prstGeom>
          <a:noFill/>
          <a:ln w="76200">
            <a:solidFill>
              <a:srgbClr val="FF0000"/>
            </a:solidFill>
          </a:ln>
          <a:effectLst>
            <a:outerShdw dist="25400" dir="7200000" algn="ctr" rotWithShape="0">
              <a:schemeClr val="tx1"/>
            </a:outerShdw>
          </a:effectLst>
        </p:spPr>
        <p:txBody>
          <a:bodyPr wrap="none" rtlCol="0">
            <a:spAutoFit/>
          </a:bodyPr>
          <a:lstStyle/>
          <a:p>
            <a:r>
              <a:rPr lang="en-US" sz="2400" dirty="0"/>
              <a:t>DISPUTED</a:t>
            </a:r>
          </a:p>
        </p:txBody>
      </p:sp>
      <p:pic>
        <p:nvPicPr>
          <p:cNvPr id="78" name="Picture 2" descr="Image result for united states in 1783"/>
          <p:cNvPicPr>
            <a:picLocks noChangeAspect="1" noChangeArrowheads="1"/>
          </p:cNvPicPr>
          <p:nvPr/>
        </p:nvPicPr>
        <p:blipFill>
          <a:blip r:embed="rId3"/>
          <a:srcRect l="17500" t="47037" r="70000" b="45572"/>
          <a:stretch>
            <a:fillRect/>
          </a:stretch>
        </p:blipFill>
        <p:spPr bwMode="auto">
          <a:xfrm>
            <a:off x="990600" y="3429000"/>
            <a:ext cx="1524000" cy="457200"/>
          </a:xfrm>
          <a:prstGeom prst="rect">
            <a:avLst/>
          </a:prstGeom>
          <a:noFill/>
        </p:spPr>
      </p:pic>
      <p:pic>
        <p:nvPicPr>
          <p:cNvPr id="79"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sp>
        <p:nvSpPr>
          <p:cNvPr id="80" name="TextBox 79"/>
          <p:cNvSpPr txBox="1"/>
          <p:nvPr/>
        </p:nvSpPr>
        <p:spPr>
          <a:xfrm>
            <a:off x="3113319" y="685800"/>
            <a:ext cx="5107296" cy="707886"/>
          </a:xfrm>
          <a:prstGeom prst="rect">
            <a:avLst/>
          </a:prstGeom>
          <a:solidFill>
            <a:schemeClr val="bg1"/>
          </a:solidFill>
        </p:spPr>
        <p:txBody>
          <a:bodyPr wrap="none" rtlCol="0">
            <a:spAutoFit/>
          </a:bodyPr>
          <a:lstStyle/>
          <a:p>
            <a:r>
              <a:rPr lang="en-US" sz="4000" b="1" dirty="0">
                <a:solidFill>
                  <a:srgbClr val="FF0000"/>
                </a:solidFill>
                <a:effectLst>
                  <a:outerShdw dist="50800" dir="7200000" algn="ctr" rotWithShape="0">
                    <a:schemeClr val="tx1"/>
                  </a:outerShdw>
                </a:effectLst>
              </a:rPr>
              <a:t>Population: 17,000,000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childTnLst>
                                </p:cTn>
                              </p:par>
                            </p:childTnLst>
                          </p:cTn>
                        </p:par>
                        <p:par>
                          <p:cTn id="8" fill="hold">
                            <p:stCondLst>
                              <p:cond delay="1000"/>
                            </p:stCondLst>
                            <p:childTnLst>
                              <p:par>
                                <p:cTn id="9" presetID="49" presetClass="entr" presetSubtype="0" decel="10000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 calcmode="lin" valueType="num">
                                      <p:cBhvr>
                                        <p:cTn id="13" dur="1000" fill="hold"/>
                                        <p:tgtEl>
                                          <p:spTgt spid="30"/>
                                        </p:tgtEl>
                                        <p:attrNameLst>
                                          <p:attrName>style.rotation</p:attrName>
                                        </p:attrNameLst>
                                      </p:cBhvr>
                                      <p:tavLst>
                                        <p:tav tm="0">
                                          <p:val>
                                            <p:fltVal val="360"/>
                                          </p:val>
                                        </p:tav>
                                        <p:tav tm="100000">
                                          <p:val>
                                            <p:fltVal val="0"/>
                                          </p:val>
                                        </p:tav>
                                      </p:tavLst>
                                    </p:anim>
                                    <p:animEffect transition="in" filter="fade">
                                      <p:cBhvr>
                                        <p:cTn id="14" dur="1000"/>
                                        <p:tgtEl>
                                          <p:spTgt spid="30"/>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113"/>
                                        </p:tgtEl>
                                        <p:attrNameLst>
                                          <p:attrName>style.visibility</p:attrName>
                                        </p:attrNameLst>
                                      </p:cBhvr>
                                      <p:to>
                                        <p:strVal val="visible"/>
                                      </p:to>
                                    </p:set>
                                    <p:animEffect transition="in" filter="fade">
                                      <p:cBhvr>
                                        <p:cTn id="18" dur="1000"/>
                                        <p:tgtEl>
                                          <p:spTgt spid="11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fade">
                                      <p:cBhvr>
                                        <p:cTn id="21" dur="1000"/>
                                        <p:tgtEl>
                                          <p:spTgt spid="68"/>
                                        </p:tgtEl>
                                      </p:cBhvr>
                                    </p:animEffect>
                                  </p:childTnLst>
                                </p:cTn>
                              </p:par>
                              <p:par>
                                <p:cTn id="22" presetID="10"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childTnLst>
                                </p:cTn>
                              </p:par>
                              <p:par>
                                <p:cTn id="25" presetID="10" presetClass="entr" presetSubtype="0"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10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wipe(down)">
                                      <p:cBhvr>
                                        <p:cTn id="32" dur="1000"/>
                                        <p:tgtEl>
                                          <p:spTgt spid="55"/>
                                        </p:tgtEl>
                                      </p:cBhvr>
                                    </p:animEffect>
                                  </p:childTnLst>
                                </p:cTn>
                              </p:par>
                              <p:par>
                                <p:cTn id="33" presetID="6" presetClass="emph" presetSubtype="0" autoRev="1" fill="hold" grpId="1" nodeType="withEffect">
                                  <p:stCondLst>
                                    <p:cond delay="500"/>
                                  </p:stCondLst>
                                  <p:childTnLst>
                                    <p:animScale>
                                      <p:cBhvr>
                                        <p:cTn id="34" dur="1000" fill="hold"/>
                                        <p:tgtEl>
                                          <p:spTgt spid="113"/>
                                        </p:tgtEl>
                                      </p:cBhvr>
                                      <p:by x="150000" y="150000"/>
                                    </p:animScale>
                                  </p:childTnLst>
                                </p:cTn>
                              </p:par>
                              <p:par>
                                <p:cTn id="35" presetID="22" presetClass="exit" presetSubtype="4" fill="hold" nodeType="withEffect">
                                  <p:stCondLst>
                                    <p:cond delay="500"/>
                                  </p:stCondLst>
                                  <p:childTnLst>
                                    <p:animEffect transition="out" filter="wipe(down)">
                                      <p:cBhvr>
                                        <p:cTn id="36" dur="1000"/>
                                        <p:tgtEl>
                                          <p:spTgt spid="55"/>
                                        </p:tgtEl>
                                      </p:cBhvr>
                                    </p:animEffect>
                                    <p:set>
                                      <p:cBhvr>
                                        <p:cTn id="37" dur="1" fill="hold">
                                          <p:stCondLst>
                                            <p:cond delay="999"/>
                                          </p:stCondLst>
                                        </p:cTn>
                                        <p:tgtEl>
                                          <p:spTgt spid="55"/>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49" presetClass="exit" presetSubtype="0" accel="100000" fill="hold" grpId="1" nodeType="clickEffect">
                                  <p:stCondLst>
                                    <p:cond delay="0"/>
                                  </p:stCondLst>
                                  <p:childTnLst>
                                    <p:anim calcmode="lin" valueType="num">
                                      <p:cBhvr>
                                        <p:cTn id="41" dur="1000"/>
                                        <p:tgtEl>
                                          <p:spTgt spid="30"/>
                                        </p:tgtEl>
                                        <p:attrNameLst>
                                          <p:attrName>ppt_w</p:attrName>
                                        </p:attrNameLst>
                                      </p:cBhvr>
                                      <p:tavLst>
                                        <p:tav tm="0">
                                          <p:val>
                                            <p:strVal val="ppt_w"/>
                                          </p:val>
                                        </p:tav>
                                        <p:tav tm="100000">
                                          <p:val>
                                            <p:fltVal val="0"/>
                                          </p:val>
                                        </p:tav>
                                      </p:tavLst>
                                    </p:anim>
                                    <p:anim calcmode="lin" valueType="num">
                                      <p:cBhvr>
                                        <p:cTn id="42" dur="1000"/>
                                        <p:tgtEl>
                                          <p:spTgt spid="30"/>
                                        </p:tgtEl>
                                        <p:attrNameLst>
                                          <p:attrName>ppt_h</p:attrName>
                                        </p:attrNameLst>
                                      </p:cBhvr>
                                      <p:tavLst>
                                        <p:tav tm="0">
                                          <p:val>
                                            <p:strVal val="ppt_h"/>
                                          </p:val>
                                        </p:tav>
                                        <p:tav tm="100000">
                                          <p:val>
                                            <p:fltVal val="0"/>
                                          </p:val>
                                        </p:tav>
                                      </p:tavLst>
                                    </p:anim>
                                    <p:anim calcmode="lin" valueType="num">
                                      <p:cBhvr>
                                        <p:cTn id="43" dur="1000"/>
                                        <p:tgtEl>
                                          <p:spTgt spid="30"/>
                                        </p:tgtEl>
                                        <p:attrNameLst>
                                          <p:attrName>style.rotation</p:attrName>
                                        </p:attrNameLst>
                                      </p:cBhvr>
                                      <p:tavLst>
                                        <p:tav tm="0">
                                          <p:val>
                                            <p:fltVal val="0"/>
                                          </p:val>
                                        </p:tav>
                                        <p:tav tm="100000">
                                          <p:val>
                                            <p:fltVal val="360"/>
                                          </p:val>
                                        </p:tav>
                                      </p:tavLst>
                                    </p:anim>
                                    <p:animEffect transition="out" filter="fade">
                                      <p:cBhvr>
                                        <p:cTn id="44" dur="1000"/>
                                        <p:tgtEl>
                                          <p:spTgt spid="30"/>
                                        </p:tgtEl>
                                      </p:cBhvr>
                                    </p:animEffect>
                                    <p:set>
                                      <p:cBhvr>
                                        <p:cTn id="45" dur="1" fill="hold">
                                          <p:stCondLst>
                                            <p:cond delay="999"/>
                                          </p:stCondLst>
                                        </p:cTn>
                                        <p:tgtEl>
                                          <p:spTgt spid="30"/>
                                        </p:tgtEl>
                                        <p:attrNameLst>
                                          <p:attrName>style.visibility</p:attrName>
                                        </p:attrNameLst>
                                      </p:cBhvr>
                                      <p:to>
                                        <p:strVal val="hidden"/>
                                      </p:to>
                                    </p:set>
                                  </p:childTnLst>
                                </p:cTn>
                              </p:par>
                              <p:par>
                                <p:cTn id="46" presetID="49" presetClass="entr" presetSubtype="0" decel="100000" fill="hold" grpId="1" nodeType="with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1000" fill="hold"/>
                                        <p:tgtEl>
                                          <p:spTgt spid="53"/>
                                        </p:tgtEl>
                                        <p:attrNameLst>
                                          <p:attrName>ppt_w</p:attrName>
                                        </p:attrNameLst>
                                      </p:cBhvr>
                                      <p:tavLst>
                                        <p:tav tm="0">
                                          <p:val>
                                            <p:fltVal val="0"/>
                                          </p:val>
                                        </p:tav>
                                        <p:tav tm="100000">
                                          <p:val>
                                            <p:strVal val="#ppt_w"/>
                                          </p:val>
                                        </p:tav>
                                      </p:tavLst>
                                    </p:anim>
                                    <p:anim calcmode="lin" valueType="num">
                                      <p:cBhvr>
                                        <p:cTn id="49" dur="1000" fill="hold"/>
                                        <p:tgtEl>
                                          <p:spTgt spid="53"/>
                                        </p:tgtEl>
                                        <p:attrNameLst>
                                          <p:attrName>ppt_h</p:attrName>
                                        </p:attrNameLst>
                                      </p:cBhvr>
                                      <p:tavLst>
                                        <p:tav tm="0">
                                          <p:val>
                                            <p:fltVal val="0"/>
                                          </p:val>
                                        </p:tav>
                                        <p:tav tm="100000">
                                          <p:val>
                                            <p:strVal val="#ppt_h"/>
                                          </p:val>
                                        </p:tav>
                                      </p:tavLst>
                                    </p:anim>
                                    <p:anim calcmode="lin" valueType="num">
                                      <p:cBhvr>
                                        <p:cTn id="50" dur="1000" fill="hold"/>
                                        <p:tgtEl>
                                          <p:spTgt spid="53"/>
                                        </p:tgtEl>
                                        <p:attrNameLst>
                                          <p:attrName>style.rotation</p:attrName>
                                        </p:attrNameLst>
                                      </p:cBhvr>
                                      <p:tavLst>
                                        <p:tav tm="0">
                                          <p:val>
                                            <p:fltVal val="360"/>
                                          </p:val>
                                        </p:tav>
                                        <p:tav tm="100000">
                                          <p:val>
                                            <p:fltVal val="0"/>
                                          </p:val>
                                        </p:tav>
                                      </p:tavLst>
                                    </p:anim>
                                    <p:animEffect transition="in" filter="fade">
                                      <p:cBhvr>
                                        <p:cTn id="51" dur="1000"/>
                                        <p:tgtEl>
                                          <p:spTgt spid="53"/>
                                        </p:tgtEl>
                                      </p:cBhvr>
                                    </p:animEffect>
                                  </p:childTnLst>
                                </p:cTn>
                              </p:par>
                            </p:childTnLst>
                          </p:cTn>
                        </p:par>
                        <p:par>
                          <p:cTn id="52" fill="hold">
                            <p:stCondLst>
                              <p:cond delay="1000"/>
                            </p:stCondLst>
                            <p:childTnLst>
                              <p:par>
                                <p:cTn id="53" presetID="9" presetClass="exit" presetSubtype="0" fill="hold" nodeType="afterEffect">
                                  <p:stCondLst>
                                    <p:cond delay="0"/>
                                  </p:stCondLst>
                                  <p:childTnLst>
                                    <p:animEffect transition="out" filter="dissolve">
                                      <p:cBhvr>
                                        <p:cTn id="54" dur="2000"/>
                                        <p:tgtEl>
                                          <p:spTgt spid="3"/>
                                        </p:tgtEl>
                                      </p:cBhvr>
                                    </p:animEffect>
                                    <p:set>
                                      <p:cBhvr>
                                        <p:cTn id="55" dur="1" fill="hold">
                                          <p:stCondLst>
                                            <p:cond delay="1999"/>
                                          </p:stCondLst>
                                        </p:cTn>
                                        <p:tgtEl>
                                          <p:spTgt spid="3"/>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1000"/>
                                        <p:tgtEl>
                                          <p:spTgt spid="9"/>
                                        </p:tgtEl>
                                      </p:cBhvr>
                                    </p:animEffect>
                                    <p:set>
                                      <p:cBhvr>
                                        <p:cTn id="58" dur="1" fill="hold">
                                          <p:stCondLst>
                                            <p:cond delay="999"/>
                                          </p:stCondLst>
                                        </p:cTn>
                                        <p:tgtEl>
                                          <p:spTgt spid="9"/>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68"/>
                                        </p:tgtEl>
                                      </p:cBhvr>
                                    </p:animEffect>
                                    <p:set>
                                      <p:cBhvr>
                                        <p:cTn id="61" dur="1" fill="hold">
                                          <p:stCondLst>
                                            <p:cond delay="999"/>
                                          </p:stCondLst>
                                        </p:cTn>
                                        <p:tgtEl>
                                          <p:spTgt spid="68"/>
                                        </p:tgtEl>
                                        <p:attrNameLst>
                                          <p:attrName>style.visibility</p:attrName>
                                        </p:attrNameLst>
                                      </p:cBhvr>
                                      <p:to>
                                        <p:strVal val="hidden"/>
                                      </p:to>
                                    </p:set>
                                  </p:childTnLst>
                                </p:cTn>
                              </p:par>
                              <p:par>
                                <p:cTn id="62" presetID="9" presetClass="entr" presetSubtype="0"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Effect transition="in" filter="dissolve">
                                      <p:cBhvr>
                                        <p:cTn id="64" dur="2000"/>
                                        <p:tgtEl>
                                          <p:spTgt spid="3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down)">
                                      <p:cBhvr>
                                        <p:cTn id="69" dur="1000"/>
                                        <p:tgtEl>
                                          <p:spTgt spid="55"/>
                                        </p:tgtEl>
                                      </p:cBhvr>
                                    </p:animEffect>
                                  </p:childTnLst>
                                </p:cTn>
                              </p:par>
                              <p:par>
                                <p:cTn id="70" presetID="6" presetClass="emph" presetSubtype="0" autoRev="1" fill="hold" grpId="2" nodeType="withEffect">
                                  <p:stCondLst>
                                    <p:cond delay="1000"/>
                                  </p:stCondLst>
                                  <p:childTnLst>
                                    <p:animScale>
                                      <p:cBhvr>
                                        <p:cTn id="71" dur="1000" fill="hold"/>
                                        <p:tgtEl>
                                          <p:spTgt spid="113"/>
                                        </p:tgtEl>
                                      </p:cBhvr>
                                      <p:by x="150000" y="150000"/>
                                    </p:animScale>
                                  </p:childTnLst>
                                </p:cTn>
                              </p:par>
                              <p:par>
                                <p:cTn id="72" presetID="22" presetClass="exit" presetSubtype="4" fill="hold" nodeType="withEffect">
                                  <p:stCondLst>
                                    <p:cond delay="1000"/>
                                  </p:stCondLst>
                                  <p:childTnLst>
                                    <p:animEffect transition="out" filter="wipe(down)">
                                      <p:cBhvr>
                                        <p:cTn id="73" dur="1000"/>
                                        <p:tgtEl>
                                          <p:spTgt spid="55"/>
                                        </p:tgtEl>
                                      </p:cBhvr>
                                    </p:animEffect>
                                    <p:set>
                                      <p:cBhvr>
                                        <p:cTn id="74" dur="1" fill="hold">
                                          <p:stCondLst>
                                            <p:cond delay="999"/>
                                          </p:stCondLst>
                                        </p:cTn>
                                        <p:tgtEl>
                                          <p:spTgt spid="55"/>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64" presetClass="path" presetSubtype="0" accel="50000" decel="50000" fill="hold" grpId="0" nodeType="clickEffect">
                                  <p:stCondLst>
                                    <p:cond delay="0"/>
                                  </p:stCondLst>
                                  <p:childTnLst>
                                    <p:animMotion origin="layout" path="M -3.33333E-6 4.44444E-6 L 0.24167 -0.9 " pathEditMode="relative" rAng="0" ptsTypes="AA">
                                      <p:cBhvr>
                                        <p:cTn id="78" dur="1000" fill="hold"/>
                                        <p:tgtEl>
                                          <p:spTgt spid="53"/>
                                        </p:tgtEl>
                                        <p:attrNameLst>
                                          <p:attrName>ppt_x</p:attrName>
                                          <p:attrName>ppt_y</p:attrName>
                                        </p:attrNameLst>
                                      </p:cBhvr>
                                      <p:rCtr x="12100" y="-45000"/>
                                    </p:animMotion>
                                  </p:childTnLst>
                                </p:cTn>
                              </p:par>
                              <p:par>
                                <p:cTn id="79" presetID="10" presetClass="exit" presetSubtype="0" fill="hold" grpId="1" nodeType="withEffect">
                                  <p:stCondLst>
                                    <p:cond delay="0"/>
                                  </p:stCondLst>
                                  <p:childTnLst>
                                    <p:animEffect transition="out" filter="fade">
                                      <p:cBhvr>
                                        <p:cTn id="80" dur="1000"/>
                                        <p:tgtEl>
                                          <p:spTgt spid="29"/>
                                        </p:tgtEl>
                                      </p:cBhvr>
                                    </p:animEffect>
                                    <p:set>
                                      <p:cBhvr>
                                        <p:cTn id="81" dur="1" fill="hold">
                                          <p:stCondLst>
                                            <p:cond delay="999"/>
                                          </p:stCondLst>
                                        </p:cTn>
                                        <p:tgtEl>
                                          <p:spTgt spid="29"/>
                                        </p:tgtEl>
                                        <p:attrNameLst>
                                          <p:attrName>style.visibility</p:attrName>
                                        </p:attrNameLst>
                                      </p:cBhvr>
                                      <p:to>
                                        <p:strVal val="hidden"/>
                                      </p:to>
                                    </p:set>
                                  </p:childTnLst>
                                </p:cTn>
                              </p:par>
                              <p:par>
                                <p:cTn id="82" presetID="6" presetClass="emph" presetSubtype="0" fill="hold" grpId="3" nodeType="withEffect">
                                  <p:stCondLst>
                                    <p:cond delay="0"/>
                                  </p:stCondLst>
                                  <p:childTnLst>
                                    <p:animScale>
                                      <p:cBhvr>
                                        <p:cTn id="83" dur="1000" fill="hold"/>
                                        <p:tgtEl>
                                          <p:spTgt spid="53"/>
                                        </p:tgtEl>
                                      </p:cBhvr>
                                      <p:by x="80000" y="80000"/>
                                    </p:animScale>
                                  </p:childTnLst>
                                </p:cTn>
                              </p:par>
                              <p:par>
                                <p:cTn id="84" presetID="10" presetClass="entr" presetSubtype="0" fill="hold" grpId="0" nodeType="withEffect">
                                  <p:stCondLst>
                                    <p:cond delay="1000"/>
                                  </p:stCondLst>
                                  <p:childTnLst>
                                    <p:set>
                                      <p:cBhvr>
                                        <p:cTn id="85" dur="1" fill="hold">
                                          <p:stCondLst>
                                            <p:cond delay="0"/>
                                          </p:stCondLst>
                                        </p:cTn>
                                        <p:tgtEl>
                                          <p:spTgt spid="60"/>
                                        </p:tgtEl>
                                        <p:attrNameLst>
                                          <p:attrName>style.visibility</p:attrName>
                                        </p:attrNameLst>
                                      </p:cBhvr>
                                      <p:to>
                                        <p:strVal val="visible"/>
                                      </p:to>
                                    </p:set>
                                    <p:animEffect transition="in" filter="fade">
                                      <p:cBhvr>
                                        <p:cTn id="86" dur="1000"/>
                                        <p:tgtEl>
                                          <p:spTgt spid="60"/>
                                        </p:tgtEl>
                                      </p:cBhvr>
                                    </p:animEffect>
                                  </p:childTnLst>
                                </p:cTn>
                              </p:par>
                              <p:par>
                                <p:cTn id="87" presetID="10" presetClass="exit" presetSubtype="0" fill="hold" grpId="4" nodeType="withEffect">
                                  <p:stCondLst>
                                    <p:cond delay="1000"/>
                                  </p:stCondLst>
                                  <p:childTnLst>
                                    <p:animEffect transition="out" filter="fade">
                                      <p:cBhvr>
                                        <p:cTn id="88" dur="1000"/>
                                        <p:tgtEl>
                                          <p:spTgt spid="53"/>
                                        </p:tgtEl>
                                      </p:cBhvr>
                                    </p:animEffect>
                                    <p:set>
                                      <p:cBhvr>
                                        <p:cTn id="89" dur="1" fill="hold">
                                          <p:stCondLst>
                                            <p:cond delay="999"/>
                                          </p:stCondLst>
                                        </p:cTn>
                                        <p:tgtEl>
                                          <p:spTgt spid="53"/>
                                        </p:tgtEl>
                                        <p:attrNameLst>
                                          <p:attrName>style.visibility</p:attrName>
                                        </p:attrNameLst>
                                      </p:cBhvr>
                                      <p:to>
                                        <p:strVal val="hidden"/>
                                      </p:to>
                                    </p:set>
                                  </p:childTnLst>
                                </p:cTn>
                              </p:par>
                            </p:childTnLst>
                          </p:cTn>
                        </p:par>
                      </p:childTnLst>
                    </p:cTn>
                  </p:par>
                  <p:par>
                    <p:cTn id="90" fill="hold">
                      <p:stCondLst>
                        <p:cond delay="indefinite"/>
                      </p:stCondLst>
                      <p:childTnLst>
                        <p:par>
                          <p:cTn id="91" fill="hold">
                            <p:stCondLst>
                              <p:cond delay="0"/>
                            </p:stCondLst>
                            <p:childTnLst>
                              <p:par>
                                <p:cTn id="92" presetID="53" presetClass="entr" presetSubtype="0" fill="hold" grpId="0" nodeType="click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1000" fill="hold"/>
                                        <p:tgtEl>
                                          <p:spTgt spid="65"/>
                                        </p:tgtEl>
                                        <p:attrNameLst>
                                          <p:attrName>ppt_w</p:attrName>
                                        </p:attrNameLst>
                                      </p:cBhvr>
                                      <p:tavLst>
                                        <p:tav tm="0">
                                          <p:val>
                                            <p:fltVal val="0"/>
                                          </p:val>
                                        </p:tav>
                                        <p:tav tm="100000">
                                          <p:val>
                                            <p:strVal val="#ppt_w"/>
                                          </p:val>
                                        </p:tav>
                                      </p:tavLst>
                                    </p:anim>
                                    <p:anim calcmode="lin" valueType="num">
                                      <p:cBhvr>
                                        <p:cTn id="95" dur="1000" fill="hold"/>
                                        <p:tgtEl>
                                          <p:spTgt spid="65"/>
                                        </p:tgtEl>
                                        <p:attrNameLst>
                                          <p:attrName>ppt_h</p:attrName>
                                        </p:attrNameLst>
                                      </p:cBhvr>
                                      <p:tavLst>
                                        <p:tav tm="0">
                                          <p:val>
                                            <p:fltVal val="0"/>
                                          </p:val>
                                        </p:tav>
                                        <p:tav tm="100000">
                                          <p:val>
                                            <p:strVal val="#ppt_h"/>
                                          </p:val>
                                        </p:tav>
                                      </p:tavLst>
                                    </p:anim>
                                    <p:animEffect transition="in" filter="fade">
                                      <p:cBhvr>
                                        <p:cTn id="96" dur="1000"/>
                                        <p:tgtEl>
                                          <p:spTgt spid="65"/>
                                        </p:tgtEl>
                                      </p:cBhvr>
                                    </p:animEffect>
                                  </p:childTnLst>
                                </p:cTn>
                              </p:par>
                            </p:childTnLst>
                          </p:cTn>
                        </p:par>
                        <p:par>
                          <p:cTn id="97" fill="hold">
                            <p:stCondLst>
                              <p:cond delay="1000"/>
                            </p:stCondLst>
                            <p:childTnLst>
                              <p:par>
                                <p:cTn id="98" presetID="22" presetClass="entr" presetSubtype="1" fill="hold" grpId="0" nodeType="afterEffect">
                                  <p:stCondLst>
                                    <p:cond delay="0"/>
                                  </p:stCondLst>
                                  <p:childTnLst>
                                    <p:set>
                                      <p:cBhvr>
                                        <p:cTn id="99" dur="1" fill="hold">
                                          <p:stCondLst>
                                            <p:cond delay="0"/>
                                          </p:stCondLst>
                                        </p:cTn>
                                        <p:tgtEl>
                                          <p:spTgt spid="52"/>
                                        </p:tgtEl>
                                        <p:attrNameLst>
                                          <p:attrName>style.visibility</p:attrName>
                                        </p:attrNameLst>
                                      </p:cBhvr>
                                      <p:to>
                                        <p:strVal val="visible"/>
                                      </p:to>
                                    </p:set>
                                    <p:animEffect transition="in" filter="wipe(up)">
                                      <p:cBhvr>
                                        <p:cTn id="100" dur="1000"/>
                                        <p:tgtEl>
                                          <p:spTgt spid="52"/>
                                        </p:tgtEl>
                                      </p:cBhvr>
                                    </p:animEffect>
                                  </p:childTnLst>
                                </p:cTn>
                              </p:par>
                            </p:childTnLst>
                          </p:cTn>
                        </p:par>
                        <p:par>
                          <p:cTn id="101" fill="hold">
                            <p:stCondLst>
                              <p:cond delay="2000"/>
                            </p:stCondLst>
                            <p:childTnLst>
                              <p:par>
                                <p:cTn id="102" presetID="22" presetClass="entr" presetSubtype="1" fill="hold" grpId="0" nodeType="afterEffect">
                                  <p:stCondLst>
                                    <p:cond delay="0"/>
                                  </p:stCondLst>
                                  <p:childTnLst>
                                    <p:set>
                                      <p:cBhvr>
                                        <p:cTn id="103" dur="1" fill="hold">
                                          <p:stCondLst>
                                            <p:cond delay="0"/>
                                          </p:stCondLst>
                                        </p:cTn>
                                        <p:tgtEl>
                                          <p:spTgt spid="61"/>
                                        </p:tgtEl>
                                        <p:attrNameLst>
                                          <p:attrName>style.visibility</p:attrName>
                                        </p:attrNameLst>
                                      </p:cBhvr>
                                      <p:to>
                                        <p:strVal val="visible"/>
                                      </p:to>
                                    </p:set>
                                    <p:animEffect transition="in" filter="wipe(up)">
                                      <p:cBhvr>
                                        <p:cTn id="104" dur="1000"/>
                                        <p:tgtEl>
                                          <p:spTgt spid="61"/>
                                        </p:tgtEl>
                                      </p:cBhvr>
                                    </p:animEffect>
                                  </p:childTnLst>
                                </p:cTn>
                              </p:par>
                            </p:childTnLst>
                          </p:cTn>
                        </p:par>
                        <p:par>
                          <p:cTn id="105" fill="hold">
                            <p:stCondLst>
                              <p:cond delay="3000"/>
                            </p:stCondLst>
                            <p:childTnLst>
                              <p:par>
                                <p:cTn id="106" presetID="22" presetClass="entr" presetSubtype="1" fill="hold" grpId="0" nodeType="after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wipe(up)">
                                      <p:cBhvr>
                                        <p:cTn id="108" dur="1000"/>
                                        <p:tgtEl>
                                          <p:spTgt spid="62"/>
                                        </p:tgtEl>
                                      </p:cBhvr>
                                    </p:animEffect>
                                  </p:childTnLst>
                                </p:cTn>
                              </p:par>
                            </p:childTnLst>
                          </p:cTn>
                        </p:par>
                        <p:par>
                          <p:cTn id="109" fill="hold">
                            <p:stCondLst>
                              <p:cond delay="4000"/>
                            </p:stCondLst>
                            <p:childTnLst>
                              <p:par>
                                <p:cTn id="110" presetID="22" presetClass="entr" presetSubtype="1" fill="hold" grpId="0" nodeType="afterEffect">
                                  <p:stCondLst>
                                    <p:cond delay="0"/>
                                  </p:stCondLst>
                                  <p:childTnLst>
                                    <p:set>
                                      <p:cBhvr>
                                        <p:cTn id="111" dur="1" fill="hold">
                                          <p:stCondLst>
                                            <p:cond delay="0"/>
                                          </p:stCondLst>
                                        </p:cTn>
                                        <p:tgtEl>
                                          <p:spTgt spid="63"/>
                                        </p:tgtEl>
                                        <p:attrNameLst>
                                          <p:attrName>style.visibility</p:attrName>
                                        </p:attrNameLst>
                                      </p:cBhvr>
                                      <p:to>
                                        <p:strVal val="visible"/>
                                      </p:to>
                                    </p:set>
                                    <p:animEffect transition="in" filter="wipe(up)">
                                      <p:cBhvr>
                                        <p:cTn id="112" dur="1000"/>
                                        <p:tgtEl>
                                          <p:spTgt spid="63"/>
                                        </p:tgtEl>
                                      </p:cBhvr>
                                    </p:animEffect>
                                  </p:childTnLst>
                                </p:cTn>
                              </p:par>
                            </p:childTnLst>
                          </p:cTn>
                        </p:par>
                        <p:par>
                          <p:cTn id="113" fill="hold">
                            <p:stCondLst>
                              <p:cond delay="5000"/>
                            </p:stCondLst>
                            <p:childTnLst>
                              <p:par>
                                <p:cTn id="114" presetID="22" presetClass="entr" presetSubtype="1" fill="hold" grpId="0" nodeType="afterEffect">
                                  <p:stCondLst>
                                    <p:cond delay="0"/>
                                  </p:stCondLst>
                                  <p:childTnLst>
                                    <p:set>
                                      <p:cBhvr>
                                        <p:cTn id="115" dur="1" fill="hold">
                                          <p:stCondLst>
                                            <p:cond delay="0"/>
                                          </p:stCondLst>
                                        </p:cTn>
                                        <p:tgtEl>
                                          <p:spTgt spid="64"/>
                                        </p:tgtEl>
                                        <p:attrNameLst>
                                          <p:attrName>style.visibility</p:attrName>
                                        </p:attrNameLst>
                                      </p:cBhvr>
                                      <p:to>
                                        <p:strVal val="visible"/>
                                      </p:to>
                                    </p:set>
                                    <p:animEffect transition="in" filter="wipe(up)">
                                      <p:cBhvr>
                                        <p:cTn id="116" dur="1000"/>
                                        <p:tgtEl>
                                          <p:spTgt spid="64"/>
                                        </p:tgtEl>
                                      </p:cBhvr>
                                    </p:animEffect>
                                  </p:childTnLst>
                                </p:cTn>
                              </p:par>
                            </p:childTnLst>
                          </p:cTn>
                        </p:par>
                      </p:childTnLst>
                    </p:cTn>
                  </p:par>
                  <p:par>
                    <p:cTn id="117" fill="hold">
                      <p:stCondLst>
                        <p:cond delay="indefinite"/>
                      </p:stCondLst>
                      <p:childTnLst>
                        <p:par>
                          <p:cTn id="118" fill="hold">
                            <p:stCondLst>
                              <p:cond delay="0"/>
                            </p:stCondLst>
                            <p:childTnLst>
                              <p:par>
                                <p:cTn id="119" presetID="10" presetClass="exit" presetSubtype="0" fill="hold" grpId="1" nodeType="clickEffect">
                                  <p:stCondLst>
                                    <p:cond delay="0"/>
                                  </p:stCondLst>
                                  <p:childTnLst>
                                    <p:animEffect transition="out" filter="fade">
                                      <p:cBhvr>
                                        <p:cTn id="120" dur="1000"/>
                                        <p:tgtEl>
                                          <p:spTgt spid="61"/>
                                        </p:tgtEl>
                                      </p:cBhvr>
                                    </p:animEffect>
                                    <p:set>
                                      <p:cBhvr>
                                        <p:cTn id="121" dur="1" fill="hold">
                                          <p:stCondLst>
                                            <p:cond delay="999"/>
                                          </p:stCondLst>
                                        </p:cTn>
                                        <p:tgtEl>
                                          <p:spTgt spid="61"/>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1000"/>
                                        <p:tgtEl>
                                          <p:spTgt spid="52"/>
                                        </p:tgtEl>
                                      </p:cBhvr>
                                    </p:animEffect>
                                    <p:set>
                                      <p:cBhvr>
                                        <p:cTn id="124" dur="1" fill="hold">
                                          <p:stCondLst>
                                            <p:cond delay="999"/>
                                          </p:stCondLst>
                                        </p:cTn>
                                        <p:tgtEl>
                                          <p:spTgt spid="52"/>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1000"/>
                                        <p:tgtEl>
                                          <p:spTgt spid="62"/>
                                        </p:tgtEl>
                                      </p:cBhvr>
                                    </p:animEffect>
                                    <p:set>
                                      <p:cBhvr>
                                        <p:cTn id="127" dur="1" fill="hold">
                                          <p:stCondLst>
                                            <p:cond delay="999"/>
                                          </p:stCondLst>
                                        </p:cTn>
                                        <p:tgtEl>
                                          <p:spTgt spid="62"/>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1000"/>
                                        <p:tgtEl>
                                          <p:spTgt spid="63"/>
                                        </p:tgtEl>
                                      </p:cBhvr>
                                    </p:animEffect>
                                    <p:set>
                                      <p:cBhvr>
                                        <p:cTn id="130" dur="1" fill="hold">
                                          <p:stCondLst>
                                            <p:cond delay="999"/>
                                          </p:stCondLst>
                                        </p:cTn>
                                        <p:tgtEl>
                                          <p:spTgt spid="63"/>
                                        </p:tgtEl>
                                        <p:attrNameLst>
                                          <p:attrName>style.visibility</p:attrName>
                                        </p:attrNameLst>
                                      </p:cBhvr>
                                      <p:to>
                                        <p:strVal val="hidden"/>
                                      </p:to>
                                    </p:set>
                                  </p:childTnLst>
                                </p:cTn>
                              </p:par>
                              <p:par>
                                <p:cTn id="131" presetID="10" presetClass="exit" presetSubtype="0" fill="hold" grpId="1" nodeType="withEffect">
                                  <p:stCondLst>
                                    <p:cond delay="0"/>
                                  </p:stCondLst>
                                  <p:childTnLst>
                                    <p:animEffect transition="out" filter="fade">
                                      <p:cBhvr>
                                        <p:cTn id="132" dur="1000"/>
                                        <p:tgtEl>
                                          <p:spTgt spid="64"/>
                                        </p:tgtEl>
                                      </p:cBhvr>
                                    </p:animEffect>
                                    <p:set>
                                      <p:cBhvr>
                                        <p:cTn id="133" dur="1" fill="hold">
                                          <p:stCondLst>
                                            <p:cond delay="999"/>
                                          </p:stCondLst>
                                        </p:cTn>
                                        <p:tgtEl>
                                          <p:spTgt spid="64"/>
                                        </p:tgtEl>
                                        <p:attrNameLst>
                                          <p:attrName>style.visibility</p:attrName>
                                        </p:attrNameLst>
                                      </p:cBhvr>
                                      <p:to>
                                        <p:strVal val="hidden"/>
                                      </p:to>
                                    </p:set>
                                  </p:childTnLst>
                                </p:cTn>
                              </p:par>
                            </p:childTnLst>
                          </p:cTn>
                        </p:par>
                        <p:par>
                          <p:cTn id="134" fill="hold">
                            <p:stCondLst>
                              <p:cond delay="1000"/>
                            </p:stCondLst>
                            <p:childTnLst>
                              <p:par>
                                <p:cTn id="135" presetID="53" presetClass="entr" presetSubtype="0" fill="hold" grpId="0" nodeType="afterEffect">
                                  <p:stCondLst>
                                    <p:cond delay="0"/>
                                  </p:stCondLst>
                                  <p:childTnLst>
                                    <p:set>
                                      <p:cBhvr>
                                        <p:cTn id="136" dur="1" fill="hold">
                                          <p:stCondLst>
                                            <p:cond delay="0"/>
                                          </p:stCondLst>
                                        </p:cTn>
                                        <p:tgtEl>
                                          <p:spTgt spid="66"/>
                                        </p:tgtEl>
                                        <p:attrNameLst>
                                          <p:attrName>style.visibility</p:attrName>
                                        </p:attrNameLst>
                                      </p:cBhvr>
                                      <p:to>
                                        <p:strVal val="visible"/>
                                      </p:to>
                                    </p:set>
                                    <p:anim calcmode="lin" valueType="num">
                                      <p:cBhvr>
                                        <p:cTn id="137" dur="1000" fill="hold"/>
                                        <p:tgtEl>
                                          <p:spTgt spid="66"/>
                                        </p:tgtEl>
                                        <p:attrNameLst>
                                          <p:attrName>ppt_w</p:attrName>
                                        </p:attrNameLst>
                                      </p:cBhvr>
                                      <p:tavLst>
                                        <p:tav tm="0">
                                          <p:val>
                                            <p:fltVal val="0"/>
                                          </p:val>
                                        </p:tav>
                                        <p:tav tm="100000">
                                          <p:val>
                                            <p:strVal val="#ppt_w"/>
                                          </p:val>
                                        </p:tav>
                                      </p:tavLst>
                                    </p:anim>
                                    <p:anim calcmode="lin" valueType="num">
                                      <p:cBhvr>
                                        <p:cTn id="138" dur="1000" fill="hold"/>
                                        <p:tgtEl>
                                          <p:spTgt spid="66"/>
                                        </p:tgtEl>
                                        <p:attrNameLst>
                                          <p:attrName>ppt_h</p:attrName>
                                        </p:attrNameLst>
                                      </p:cBhvr>
                                      <p:tavLst>
                                        <p:tav tm="0">
                                          <p:val>
                                            <p:fltVal val="0"/>
                                          </p:val>
                                        </p:tav>
                                        <p:tav tm="100000">
                                          <p:val>
                                            <p:strVal val="#ppt_h"/>
                                          </p:val>
                                        </p:tav>
                                      </p:tavLst>
                                    </p:anim>
                                    <p:animEffect transition="in" filter="fade">
                                      <p:cBhvr>
                                        <p:cTn id="139" dur="1000"/>
                                        <p:tgtEl>
                                          <p:spTgt spid="66"/>
                                        </p:tgtEl>
                                      </p:cBhvr>
                                    </p:animEffect>
                                  </p:childTnLst>
                                </p:cTn>
                              </p:par>
                            </p:childTnLst>
                          </p:cTn>
                        </p:par>
                      </p:childTnLst>
                    </p:cTn>
                  </p:par>
                  <p:par>
                    <p:cTn id="140" fill="hold">
                      <p:stCondLst>
                        <p:cond delay="indefinite"/>
                      </p:stCondLst>
                      <p:childTnLst>
                        <p:par>
                          <p:cTn id="141" fill="hold">
                            <p:stCondLst>
                              <p:cond delay="0"/>
                            </p:stCondLst>
                            <p:childTnLst>
                              <p:par>
                                <p:cTn id="142" presetID="30" presetClass="exit" presetSubtype="0" fill="hold" grpId="1" nodeType="clickEffect">
                                  <p:stCondLst>
                                    <p:cond delay="0"/>
                                  </p:stCondLst>
                                  <p:childTnLst>
                                    <p:animEffect transition="out" filter="fade">
                                      <p:cBhvr>
                                        <p:cTn id="143" dur="800" accel="100000">
                                          <p:stCondLst>
                                            <p:cond delay="200"/>
                                          </p:stCondLst>
                                        </p:cTn>
                                        <p:tgtEl>
                                          <p:spTgt spid="66"/>
                                        </p:tgtEl>
                                      </p:cBhvr>
                                    </p:animEffect>
                                    <p:anim calcmode="lin" valueType="num">
                                      <p:cBhvr>
                                        <p:cTn id="144" dur="800" accel="100000">
                                          <p:stCondLst>
                                            <p:cond delay="200"/>
                                          </p:stCondLst>
                                        </p:cTn>
                                        <p:tgtEl>
                                          <p:spTgt spid="66"/>
                                        </p:tgtEl>
                                        <p:attrNameLst>
                                          <p:attrName>style.rotation</p:attrName>
                                        </p:attrNameLst>
                                      </p:cBhvr>
                                      <p:tavLst>
                                        <p:tav tm="0">
                                          <p:val>
                                            <p:fltVal val="0"/>
                                          </p:val>
                                        </p:tav>
                                        <p:tav tm="100000">
                                          <p:val>
                                            <p:fltVal val="-90"/>
                                          </p:val>
                                        </p:tav>
                                      </p:tavLst>
                                    </p:anim>
                                    <p:anim calcmode="lin" valueType="num">
                                      <p:cBhvr>
                                        <p:cTn id="145" dur="200" decel="100000"/>
                                        <p:tgtEl>
                                          <p:spTgt spid="66"/>
                                        </p:tgtEl>
                                        <p:attrNameLst>
                                          <p:attrName>ppt_x</p:attrName>
                                        </p:attrNameLst>
                                      </p:cBhvr>
                                      <p:tavLst>
                                        <p:tav tm="0">
                                          <p:val>
                                            <p:strVal val="ppt_x"/>
                                          </p:val>
                                        </p:tav>
                                        <p:tav tm="100000">
                                          <p:val>
                                            <p:strVal val="ppt_x-0.05"/>
                                          </p:val>
                                        </p:tav>
                                      </p:tavLst>
                                    </p:anim>
                                    <p:anim calcmode="lin" valueType="num">
                                      <p:cBhvr>
                                        <p:cTn id="146" dur="200" decel="100000"/>
                                        <p:tgtEl>
                                          <p:spTgt spid="66"/>
                                        </p:tgtEl>
                                        <p:attrNameLst>
                                          <p:attrName>ppt_y</p:attrName>
                                        </p:attrNameLst>
                                      </p:cBhvr>
                                      <p:tavLst>
                                        <p:tav tm="0">
                                          <p:val>
                                            <p:strVal val="ppt_y"/>
                                          </p:val>
                                        </p:tav>
                                        <p:tav tm="100000">
                                          <p:val>
                                            <p:strVal val="ppt_y+0.1"/>
                                          </p:val>
                                        </p:tav>
                                      </p:tavLst>
                                    </p:anim>
                                    <p:anim calcmode="lin" valueType="num">
                                      <p:cBhvr>
                                        <p:cTn id="147" dur="800" accel="100000">
                                          <p:stCondLst>
                                            <p:cond delay="200"/>
                                          </p:stCondLst>
                                        </p:cTn>
                                        <p:tgtEl>
                                          <p:spTgt spid="66"/>
                                        </p:tgtEl>
                                        <p:attrNameLst>
                                          <p:attrName>ppt_x</p:attrName>
                                        </p:attrNameLst>
                                      </p:cBhvr>
                                      <p:tavLst>
                                        <p:tav tm="0">
                                          <p:val>
                                            <p:strVal val="ppt_x"/>
                                          </p:val>
                                        </p:tav>
                                        <p:tav tm="100000">
                                          <p:val>
                                            <p:strVal val="ppt_x+0.4+0.05"/>
                                          </p:val>
                                        </p:tav>
                                      </p:tavLst>
                                    </p:anim>
                                    <p:anim calcmode="lin" valueType="num">
                                      <p:cBhvr>
                                        <p:cTn id="148" dur="800" accel="100000">
                                          <p:stCondLst>
                                            <p:cond delay="200"/>
                                          </p:stCondLst>
                                        </p:cTn>
                                        <p:tgtEl>
                                          <p:spTgt spid="66"/>
                                        </p:tgtEl>
                                        <p:attrNameLst>
                                          <p:attrName>ppt_y</p:attrName>
                                        </p:attrNameLst>
                                      </p:cBhvr>
                                      <p:tavLst>
                                        <p:tav tm="0">
                                          <p:val>
                                            <p:strVal val="ppt_y"/>
                                          </p:val>
                                        </p:tav>
                                        <p:tav tm="100000">
                                          <p:val>
                                            <p:strVal val="ppt_y-0.4-0.1"/>
                                          </p:val>
                                        </p:tav>
                                      </p:tavLst>
                                    </p:anim>
                                    <p:set>
                                      <p:cBhvr>
                                        <p:cTn id="149" dur="1" fill="hold">
                                          <p:stCondLst>
                                            <p:cond delay="999"/>
                                          </p:stCondLst>
                                        </p:cTn>
                                        <p:tgtEl>
                                          <p:spTgt spid="66"/>
                                        </p:tgtEl>
                                        <p:attrNameLst>
                                          <p:attrName>style.visibility</p:attrName>
                                        </p:attrNameLst>
                                      </p:cBhvr>
                                      <p:to>
                                        <p:strVal val="hidden"/>
                                      </p:to>
                                    </p:set>
                                  </p:childTnLst>
                                </p:cTn>
                              </p:par>
                            </p:childTnLst>
                          </p:cTn>
                        </p:par>
                        <p:par>
                          <p:cTn id="150" fill="hold">
                            <p:stCondLst>
                              <p:cond delay="1000"/>
                            </p:stCondLst>
                            <p:childTnLst>
                              <p:par>
                                <p:cTn id="151" presetID="22" presetClass="entr" presetSubtype="1" fill="hold" grpId="0" nodeType="afterEffect">
                                  <p:stCondLst>
                                    <p:cond delay="0"/>
                                  </p:stCondLst>
                                  <p:childTnLst>
                                    <p:set>
                                      <p:cBhvr>
                                        <p:cTn id="152" dur="1" fill="hold">
                                          <p:stCondLst>
                                            <p:cond delay="0"/>
                                          </p:stCondLst>
                                        </p:cTn>
                                        <p:tgtEl>
                                          <p:spTgt spid="67"/>
                                        </p:tgtEl>
                                        <p:attrNameLst>
                                          <p:attrName>style.visibility</p:attrName>
                                        </p:attrNameLst>
                                      </p:cBhvr>
                                      <p:to>
                                        <p:strVal val="visible"/>
                                      </p:to>
                                    </p:set>
                                    <p:animEffect transition="in" filter="wipe(up)">
                                      <p:cBhvr>
                                        <p:cTn id="153" dur="1000"/>
                                        <p:tgtEl>
                                          <p:spTgt spid="67"/>
                                        </p:tgtEl>
                                      </p:cBhvr>
                                    </p:animEffect>
                                  </p:childTnLst>
                                </p:cTn>
                              </p:par>
                            </p:childTnLst>
                          </p:cTn>
                        </p:par>
                      </p:childTnLst>
                    </p:cTn>
                  </p:par>
                  <p:par>
                    <p:cTn id="154" fill="hold">
                      <p:stCondLst>
                        <p:cond delay="indefinite"/>
                      </p:stCondLst>
                      <p:childTnLst>
                        <p:par>
                          <p:cTn id="155" fill="hold">
                            <p:stCondLst>
                              <p:cond delay="0"/>
                            </p:stCondLst>
                            <p:childTnLst>
                              <p:par>
                                <p:cTn id="156" presetID="10" presetClass="entr" presetSubtype="0" fill="hold" grpId="0" nodeType="clickEffect">
                                  <p:stCondLst>
                                    <p:cond delay="0"/>
                                  </p:stCondLst>
                                  <p:childTnLst>
                                    <p:set>
                                      <p:cBhvr>
                                        <p:cTn id="157" dur="1" fill="hold">
                                          <p:stCondLst>
                                            <p:cond delay="0"/>
                                          </p:stCondLst>
                                        </p:cTn>
                                        <p:tgtEl>
                                          <p:spTgt spid="69"/>
                                        </p:tgtEl>
                                        <p:attrNameLst>
                                          <p:attrName>style.visibility</p:attrName>
                                        </p:attrNameLst>
                                      </p:cBhvr>
                                      <p:to>
                                        <p:strVal val="visible"/>
                                      </p:to>
                                    </p:set>
                                    <p:animEffect transition="in" filter="fade">
                                      <p:cBhvr>
                                        <p:cTn id="158" dur="1000"/>
                                        <p:tgtEl>
                                          <p:spTgt spid="69"/>
                                        </p:tgtEl>
                                      </p:cBhvr>
                                    </p:animEffect>
                                  </p:childTnLst>
                                </p:cTn>
                              </p:par>
                              <p:par>
                                <p:cTn id="159" presetID="63" presetClass="path" presetSubtype="0" accel="50000" decel="50000" fill="hold" grpId="2" nodeType="withEffect">
                                  <p:stCondLst>
                                    <p:cond delay="0"/>
                                  </p:stCondLst>
                                  <p:childTnLst>
                                    <p:animMotion origin="layout" path="M -1.38889E-6 0 L 0.27205 0.21667 " pathEditMode="relative" rAng="0" ptsTypes="AA">
                                      <p:cBhvr>
                                        <p:cTn id="160" dur="1000" fill="hold"/>
                                        <p:tgtEl>
                                          <p:spTgt spid="69"/>
                                        </p:tgtEl>
                                        <p:attrNameLst>
                                          <p:attrName>ppt_x</p:attrName>
                                          <p:attrName>ppt_y</p:attrName>
                                        </p:attrNameLst>
                                      </p:cBhvr>
                                      <p:rCtr x="13600" y="10800"/>
                                    </p:animMotion>
                                  </p:childTnLst>
                                </p:cTn>
                              </p:par>
                            </p:childTnLst>
                          </p:cTn>
                        </p:par>
                      </p:childTnLst>
                    </p:cTn>
                  </p:par>
                  <p:par>
                    <p:cTn id="161" fill="hold">
                      <p:stCondLst>
                        <p:cond delay="indefinite"/>
                      </p:stCondLst>
                      <p:childTnLst>
                        <p:par>
                          <p:cTn id="162" fill="hold">
                            <p:stCondLst>
                              <p:cond delay="0"/>
                            </p:stCondLst>
                            <p:childTnLst>
                              <p:par>
                                <p:cTn id="163" presetID="53" presetClass="entr" presetSubtype="0" fill="hold" grpId="0" nodeType="clickEffect">
                                  <p:stCondLst>
                                    <p:cond delay="0"/>
                                  </p:stCondLst>
                                  <p:childTnLst>
                                    <p:set>
                                      <p:cBhvr>
                                        <p:cTn id="164" dur="1" fill="hold">
                                          <p:stCondLst>
                                            <p:cond delay="0"/>
                                          </p:stCondLst>
                                        </p:cTn>
                                        <p:tgtEl>
                                          <p:spTgt spid="72"/>
                                        </p:tgtEl>
                                        <p:attrNameLst>
                                          <p:attrName>style.visibility</p:attrName>
                                        </p:attrNameLst>
                                      </p:cBhvr>
                                      <p:to>
                                        <p:strVal val="visible"/>
                                      </p:to>
                                    </p:set>
                                    <p:anim calcmode="lin" valueType="num">
                                      <p:cBhvr>
                                        <p:cTn id="165" dur="1000" fill="hold"/>
                                        <p:tgtEl>
                                          <p:spTgt spid="72"/>
                                        </p:tgtEl>
                                        <p:attrNameLst>
                                          <p:attrName>ppt_w</p:attrName>
                                        </p:attrNameLst>
                                      </p:cBhvr>
                                      <p:tavLst>
                                        <p:tav tm="0">
                                          <p:val>
                                            <p:fltVal val="0"/>
                                          </p:val>
                                        </p:tav>
                                        <p:tav tm="100000">
                                          <p:val>
                                            <p:strVal val="#ppt_w"/>
                                          </p:val>
                                        </p:tav>
                                      </p:tavLst>
                                    </p:anim>
                                    <p:anim calcmode="lin" valueType="num">
                                      <p:cBhvr>
                                        <p:cTn id="166" dur="1000" fill="hold"/>
                                        <p:tgtEl>
                                          <p:spTgt spid="72"/>
                                        </p:tgtEl>
                                        <p:attrNameLst>
                                          <p:attrName>ppt_h</p:attrName>
                                        </p:attrNameLst>
                                      </p:cBhvr>
                                      <p:tavLst>
                                        <p:tav tm="0">
                                          <p:val>
                                            <p:fltVal val="0"/>
                                          </p:val>
                                        </p:tav>
                                        <p:tav tm="100000">
                                          <p:val>
                                            <p:strVal val="#ppt_h"/>
                                          </p:val>
                                        </p:tav>
                                      </p:tavLst>
                                    </p:anim>
                                    <p:animEffect transition="in" filter="fade">
                                      <p:cBhvr>
                                        <p:cTn id="167" dur="1000"/>
                                        <p:tgtEl>
                                          <p:spTgt spid="72"/>
                                        </p:tgtEl>
                                      </p:cBhvr>
                                    </p:animEffect>
                                  </p:childTnLst>
                                </p:cTn>
                              </p:par>
                              <p:par>
                                <p:cTn id="168" presetID="10" presetClass="entr" presetSubtype="0" fill="hold" nodeType="withEffect">
                                  <p:stCondLst>
                                    <p:cond delay="0"/>
                                  </p:stCondLst>
                                  <p:childTnLst>
                                    <p:set>
                                      <p:cBhvr>
                                        <p:cTn id="169" dur="1" fill="hold">
                                          <p:stCondLst>
                                            <p:cond delay="0"/>
                                          </p:stCondLst>
                                        </p:cTn>
                                        <p:tgtEl>
                                          <p:spTgt spid="77"/>
                                        </p:tgtEl>
                                        <p:attrNameLst>
                                          <p:attrName>style.visibility</p:attrName>
                                        </p:attrNameLst>
                                      </p:cBhvr>
                                      <p:to>
                                        <p:strVal val="visible"/>
                                      </p:to>
                                    </p:set>
                                    <p:animEffect transition="in" filter="fade">
                                      <p:cBhvr>
                                        <p:cTn id="170" dur="1000"/>
                                        <p:tgtEl>
                                          <p:spTgt spid="77"/>
                                        </p:tgtEl>
                                      </p:cBhvr>
                                    </p:animEffect>
                                  </p:childTnLst>
                                </p:cTn>
                              </p:par>
                            </p:childTnLst>
                          </p:cTn>
                        </p:par>
                      </p:childTnLst>
                    </p:cTn>
                  </p:par>
                  <p:par>
                    <p:cTn id="171" fill="hold">
                      <p:stCondLst>
                        <p:cond delay="indefinite"/>
                      </p:stCondLst>
                      <p:childTnLst>
                        <p:par>
                          <p:cTn id="172" fill="hold">
                            <p:stCondLst>
                              <p:cond delay="0"/>
                            </p:stCondLst>
                            <p:childTnLst>
                              <p:par>
                                <p:cTn id="173" presetID="10" presetClass="exit" presetSubtype="0" fill="hold" grpId="1" nodeType="clickEffect">
                                  <p:stCondLst>
                                    <p:cond delay="0"/>
                                  </p:stCondLst>
                                  <p:childTnLst>
                                    <p:animEffect transition="out" filter="fade">
                                      <p:cBhvr>
                                        <p:cTn id="174" dur="1000"/>
                                        <p:tgtEl>
                                          <p:spTgt spid="67"/>
                                        </p:tgtEl>
                                      </p:cBhvr>
                                    </p:animEffect>
                                    <p:set>
                                      <p:cBhvr>
                                        <p:cTn id="175" dur="1" fill="hold">
                                          <p:stCondLst>
                                            <p:cond delay="999"/>
                                          </p:stCondLst>
                                        </p:cTn>
                                        <p:tgtEl>
                                          <p:spTgt spid="67"/>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1000"/>
                                        <p:tgtEl>
                                          <p:spTgt spid="72"/>
                                        </p:tgtEl>
                                      </p:cBhvr>
                                    </p:animEffect>
                                    <p:set>
                                      <p:cBhvr>
                                        <p:cTn id="178" dur="1" fill="hold">
                                          <p:stCondLst>
                                            <p:cond delay="999"/>
                                          </p:stCondLst>
                                        </p:cTn>
                                        <p:tgtEl>
                                          <p:spTgt spid="72"/>
                                        </p:tgtEl>
                                        <p:attrNameLst>
                                          <p:attrName>style.visibility</p:attrName>
                                        </p:attrNameLst>
                                      </p:cBhvr>
                                      <p:to>
                                        <p:strVal val="hidden"/>
                                      </p:to>
                                    </p:set>
                                  </p:childTnLst>
                                </p:cTn>
                              </p:par>
                              <p:par>
                                <p:cTn id="179" presetID="10" presetClass="exit" presetSubtype="0" fill="hold" grpId="1" nodeType="withEffect">
                                  <p:stCondLst>
                                    <p:cond delay="0"/>
                                  </p:stCondLst>
                                  <p:childTnLst>
                                    <p:animEffect transition="out" filter="fade">
                                      <p:cBhvr>
                                        <p:cTn id="180" dur="1000"/>
                                        <p:tgtEl>
                                          <p:spTgt spid="69"/>
                                        </p:tgtEl>
                                      </p:cBhvr>
                                    </p:animEffect>
                                    <p:set>
                                      <p:cBhvr>
                                        <p:cTn id="181" dur="1" fill="hold">
                                          <p:stCondLst>
                                            <p:cond delay="999"/>
                                          </p:stCondLst>
                                        </p:cTn>
                                        <p:tgtEl>
                                          <p:spTgt spid="69"/>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1000"/>
                                        <p:tgtEl>
                                          <p:spTgt spid="65"/>
                                        </p:tgtEl>
                                      </p:cBhvr>
                                    </p:animEffect>
                                    <p:set>
                                      <p:cBhvr>
                                        <p:cTn id="184" dur="1" fill="hold">
                                          <p:stCondLst>
                                            <p:cond delay="999"/>
                                          </p:stCondLst>
                                        </p:cTn>
                                        <p:tgtEl>
                                          <p:spTgt spid="65"/>
                                        </p:tgtEl>
                                        <p:attrNameLst>
                                          <p:attrName>style.visibility</p:attrName>
                                        </p:attrNameLst>
                                      </p:cBhvr>
                                      <p:to>
                                        <p:strVal val="hidden"/>
                                      </p:to>
                                    </p:set>
                                  </p:childTnLst>
                                </p:cTn>
                              </p:par>
                              <p:par>
                                <p:cTn id="185" presetID="10" presetClass="entr" presetSubtype="0" fill="hold" nodeType="withEffect">
                                  <p:stCondLst>
                                    <p:cond delay="0"/>
                                  </p:stCondLst>
                                  <p:childTnLst>
                                    <p:set>
                                      <p:cBhvr>
                                        <p:cTn id="186" dur="1" fill="hold">
                                          <p:stCondLst>
                                            <p:cond delay="0"/>
                                          </p:stCondLst>
                                        </p:cTn>
                                        <p:tgtEl>
                                          <p:spTgt spid="78"/>
                                        </p:tgtEl>
                                        <p:attrNameLst>
                                          <p:attrName>style.visibility</p:attrName>
                                        </p:attrNameLst>
                                      </p:cBhvr>
                                      <p:to>
                                        <p:strVal val="visible"/>
                                      </p:to>
                                    </p:set>
                                    <p:animEffect transition="in" filter="fade">
                                      <p:cBhvr>
                                        <p:cTn id="187" dur="1000"/>
                                        <p:tgtEl>
                                          <p:spTgt spid="78"/>
                                        </p:tgtEl>
                                      </p:cBhvr>
                                    </p:animEffect>
                                  </p:childTnLst>
                                </p:cTn>
                              </p:par>
                              <p:par>
                                <p:cTn id="188" presetID="10" presetClass="entr" presetSubtype="0" fill="hold" nodeType="withEffect">
                                  <p:stCondLst>
                                    <p:cond delay="0"/>
                                  </p:stCondLst>
                                  <p:childTnLst>
                                    <p:set>
                                      <p:cBhvr>
                                        <p:cTn id="189" dur="1" fill="hold">
                                          <p:stCondLst>
                                            <p:cond delay="0"/>
                                          </p:stCondLst>
                                        </p:cTn>
                                        <p:tgtEl>
                                          <p:spTgt spid="79"/>
                                        </p:tgtEl>
                                        <p:attrNameLst>
                                          <p:attrName>style.visibility</p:attrName>
                                        </p:attrNameLst>
                                      </p:cBhvr>
                                      <p:to>
                                        <p:strVal val="visible"/>
                                      </p:to>
                                    </p:set>
                                    <p:animEffect transition="in" filter="fade">
                                      <p:cBhvr>
                                        <p:cTn id="190" dur="1000"/>
                                        <p:tgtEl>
                                          <p:spTgt spid="79"/>
                                        </p:tgtEl>
                                      </p:cBhvr>
                                    </p:animEffect>
                                  </p:childTnLst>
                                </p:cTn>
                              </p:par>
                            </p:childTnLst>
                          </p:cTn>
                        </p:par>
                        <p:par>
                          <p:cTn id="191" fill="hold">
                            <p:stCondLst>
                              <p:cond delay="1000"/>
                            </p:stCondLst>
                            <p:childTnLst>
                              <p:par>
                                <p:cTn id="192" presetID="53" presetClass="entr" presetSubtype="0" fill="hold" grpId="0" nodeType="afterEffect">
                                  <p:stCondLst>
                                    <p:cond delay="0"/>
                                  </p:stCondLst>
                                  <p:childTnLst>
                                    <p:set>
                                      <p:cBhvr>
                                        <p:cTn id="193" dur="1" fill="hold">
                                          <p:stCondLst>
                                            <p:cond delay="0"/>
                                          </p:stCondLst>
                                        </p:cTn>
                                        <p:tgtEl>
                                          <p:spTgt spid="80"/>
                                        </p:tgtEl>
                                        <p:attrNameLst>
                                          <p:attrName>style.visibility</p:attrName>
                                        </p:attrNameLst>
                                      </p:cBhvr>
                                      <p:to>
                                        <p:strVal val="visible"/>
                                      </p:to>
                                    </p:set>
                                    <p:anim calcmode="lin" valueType="num">
                                      <p:cBhvr>
                                        <p:cTn id="194" dur="1000" fill="hold"/>
                                        <p:tgtEl>
                                          <p:spTgt spid="80"/>
                                        </p:tgtEl>
                                        <p:attrNameLst>
                                          <p:attrName>ppt_w</p:attrName>
                                        </p:attrNameLst>
                                      </p:cBhvr>
                                      <p:tavLst>
                                        <p:tav tm="0">
                                          <p:val>
                                            <p:fltVal val="0"/>
                                          </p:val>
                                        </p:tav>
                                        <p:tav tm="100000">
                                          <p:val>
                                            <p:strVal val="#ppt_w"/>
                                          </p:val>
                                        </p:tav>
                                      </p:tavLst>
                                    </p:anim>
                                    <p:anim calcmode="lin" valueType="num">
                                      <p:cBhvr>
                                        <p:cTn id="195" dur="1000" fill="hold"/>
                                        <p:tgtEl>
                                          <p:spTgt spid="80"/>
                                        </p:tgtEl>
                                        <p:attrNameLst>
                                          <p:attrName>ppt_h</p:attrName>
                                        </p:attrNameLst>
                                      </p:cBhvr>
                                      <p:tavLst>
                                        <p:tav tm="0">
                                          <p:val>
                                            <p:fltVal val="0"/>
                                          </p:val>
                                        </p:tav>
                                        <p:tav tm="100000">
                                          <p:val>
                                            <p:strVal val="#ppt_h"/>
                                          </p:val>
                                        </p:tav>
                                      </p:tavLst>
                                    </p:anim>
                                    <p:animEffect transition="in" filter="fade">
                                      <p:cBhvr>
                                        <p:cTn id="196" dur="1000"/>
                                        <p:tgtEl>
                                          <p:spTgt spid="80"/>
                                        </p:tgtEl>
                                      </p:cBhvr>
                                    </p:animEffect>
                                  </p:childTnLst>
                                </p:cTn>
                              </p:par>
                            </p:childTnLst>
                          </p:cTn>
                        </p:par>
                      </p:childTnLst>
                    </p:cTn>
                  </p:par>
                  <p:par>
                    <p:cTn id="197" fill="hold">
                      <p:stCondLst>
                        <p:cond delay="indefinite"/>
                      </p:stCondLst>
                      <p:childTnLst>
                        <p:par>
                          <p:cTn id="198" fill="hold">
                            <p:stCondLst>
                              <p:cond delay="0"/>
                            </p:stCondLst>
                            <p:childTnLst>
                              <p:par>
                                <p:cTn id="199" presetID="22" presetClass="entr" presetSubtype="2" fill="hold" nodeType="clickEffect">
                                  <p:stCondLst>
                                    <p:cond delay="0"/>
                                  </p:stCondLst>
                                  <p:childTnLst>
                                    <p:set>
                                      <p:cBhvr>
                                        <p:cTn id="200" dur="1" fill="hold">
                                          <p:stCondLst>
                                            <p:cond delay="0"/>
                                          </p:stCondLst>
                                        </p:cTn>
                                        <p:tgtEl>
                                          <p:spTgt spid="73"/>
                                        </p:tgtEl>
                                        <p:attrNameLst>
                                          <p:attrName>style.visibility</p:attrName>
                                        </p:attrNameLst>
                                      </p:cBhvr>
                                      <p:to>
                                        <p:strVal val="visible"/>
                                      </p:to>
                                    </p:set>
                                    <p:animEffect transition="in" filter="wipe(right)">
                                      <p:cBhvr>
                                        <p:cTn id="201" dur="1000"/>
                                        <p:tgtEl>
                                          <p:spTgt spid="73"/>
                                        </p:tgtEl>
                                      </p:cBhvr>
                                    </p:animEffect>
                                  </p:childTnLst>
                                </p:cTn>
                              </p:par>
                              <p:par>
                                <p:cTn id="202" presetID="22" presetClass="entr" presetSubtype="2" fill="hold" nodeType="withEffect">
                                  <p:stCondLst>
                                    <p:cond delay="0"/>
                                  </p:stCondLst>
                                  <p:childTnLst>
                                    <p:set>
                                      <p:cBhvr>
                                        <p:cTn id="203" dur="1" fill="hold">
                                          <p:stCondLst>
                                            <p:cond delay="0"/>
                                          </p:stCondLst>
                                        </p:cTn>
                                        <p:tgtEl>
                                          <p:spTgt spid="115"/>
                                        </p:tgtEl>
                                        <p:attrNameLst>
                                          <p:attrName>style.visibility</p:attrName>
                                        </p:attrNameLst>
                                      </p:cBhvr>
                                      <p:to>
                                        <p:strVal val="visible"/>
                                      </p:to>
                                    </p:set>
                                    <p:animEffect transition="in" filter="wipe(right)">
                                      <p:cBhvr>
                                        <p:cTn id="20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8" grpId="0" animBg="1"/>
      <p:bldP spid="68" grpId="1" animBg="1"/>
      <p:bldP spid="113" grpId="0"/>
      <p:bldP spid="113" grpId="1"/>
      <p:bldP spid="113" grpId="2"/>
      <p:bldP spid="52" grpId="0" animBg="1"/>
      <p:bldP spid="52" grpId="1" animBg="1"/>
      <p:bldP spid="29" grpId="0"/>
      <p:bldP spid="29" grpId="1"/>
      <p:bldP spid="30" grpId="0"/>
      <p:bldP spid="30" grpId="1"/>
      <p:bldP spid="61" grpId="0" animBg="1"/>
      <p:bldP spid="61" grpId="1" animBg="1"/>
      <p:bldP spid="62" grpId="0" animBg="1"/>
      <p:bldP spid="62" grpId="1" animBg="1"/>
      <p:bldP spid="63" grpId="0" animBg="1"/>
      <p:bldP spid="63" grpId="1" animBg="1"/>
      <p:bldP spid="64" grpId="0" animBg="1"/>
      <p:bldP spid="64" grpId="1" animBg="1"/>
      <p:bldP spid="53" grpId="0" animBg="1"/>
      <p:bldP spid="53" grpId="1" animBg="1"/>
      <p:bldP spid="53" grpId="3" animBg="1"/>
      <p:bldP spid="53" grpId="4" animBg="1"/>
      <p:bldP spid="65" grpId="0"/>
      <p:bldP spid="65" grpId="1"/>
      <p:bldP spid="66" grpId="0" animBg="1"/>
      <p:bldP spid="66" grpId="1" animBg="1"/>
      <p:bldP spid="67" grpId="0" animBg="1"/>
      <p:bldP spid="67" grpId="1" animBg="1"/>
      <p:bldP spid="69" grpId="0" animBg="1"/>
      <p:bldP spid="69" grpId="1" animBg="1"/>
      <p:bldP spid="69" grpId="2" animBg="1"/>
      <p:bldP spid="72" grpId="0" animBg="1"/>
      <p:bldP spid="72" grpId="1" animBg="1"/>
      <p:bldP spid="80" grpId="0" animBg="1"/>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7294305"/>
          </a:xfrm>
          <a:prstGeom prst="rect">
            <a:avLst/>
          </a:prstGeom>
        </p:spPr>
        <p:txBody>
          <a:bodyPr wrap="square">
            <a:spAutoFit/>
          </a:bodyPr>
          <a:lstStyle/>
          <a:p>
            <a:r>
              <a:rPr lang="en-US" dirty="0">
                <a:hlinkClick r:id="rId2"/>
              </a:rPr>
              <a:t>https://en.wikipedia.org/wiki/Oregon_Trail</a:t>
            </a:r>
            <a:endParaRPr lang="en-US" dirty="0"/>
          </a:p>
          <a:p>
            <a:r>
              <a:rPr lang="en-US" dirty="0"/>
              <a:t>	 The </a:t>
            </a:r>
            <a:r>
              <a:rPr lang="en-US" b="1" dirty="0"/>
              <a:t>Oregon Trail</a:t>
            </a:r>
            <a:r>
              <a:rPr lang="en-US" dirty="0"/>
              <a:t> is a 2,170-mile (3,490 km) historic East–West, large-wheeled wagon route and emigrant trail in the United States that connected the Missouri </a:t>
            </a:r>
            <a:r>
              <a:rPr lang="en-US" dirty="0" err="1"/>
              <a:t>Riverto</a:t>
            </a:r>
            <a:r>
              <a:rPr lang="en-US" dirty="0"/>
              <a:t> valleys in Oregon. The eastern part of the Oregon Trail spanned part of the future state of Kansas, and nearly all of what are now the states of Nebraska and Wyoming. The western half of the trail spanned most of the future states of Idaho and Oregon.</a:t>
            </a:r>
          </a:p>
          <a:p>
            <a:r>
              <a:rPr lang="en-US" dirty="0"/>
              <a:t>	The Oregon Trail was laid by fur traders and traders from about 1811 to 1840, and was only passable on foot or by horseback. By 1836, when the first migrant wagon train was organized in Independence, Missouri, a wagon trail had been cleared to Fort Hall, Idaho. Wagon trails were cleared increasingly farther west, and eventually reached all the way to the Willamette Valley in Oregon, at which point what came to be called the Oregon Trail was complete, even as almost annual improvements were made in the form of bridges, cutoffs, ferries, and roads, which made the trip faster and safer. From various starting points in Iowa, Missouri, or Nebraska Territory, the routes converged along the lower Platte River Valley near Fort Kearny, Nebraska Territory and led to rich farmlands west of the Rocky Mountains.</a:t>
            </a:r>
          </a:p>
          <a:p>
            <a:r>
              <a:rPr lang="en-US" dirty="0"/>
              <a:t>	From the early to mid-1830s (and particularly through the years 1846–69) the Oregon Trail and its many offshoots were used by about 400,000 settlers, farmers, miners, ranchers, and business owners and their families. The eastern half of the trail was also used by travelers on the California Trail (from 1843), Mormon Trail (from 1847), and Bozeman Trail (from 1863), before turning off to their separate destinations. Use of the trail declined as the first transcontinental railroad was completed in 1869, making the trip west substantially faster, cheaper, and safer. Today, modern highways, such as Interstate 80 and Interstate 84, follow parts of the same course westward and pass through towns originally established to serve those using the Oregon Trail.</a:t>
            </a:r>
          </a:p>
          <a:p>
            <a:endParaRPr lang="en-US" dirty="0"/>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533400" y="0"/>
            <a:ext cx="8229600" cy="2062103"/>
          </a:xfrm>
          <a:prstGeom prst="rect">
            <a:avLst/>
          </a:prstGeom>
        </p:spPr>
        <p:txBody>
          <a:bodyPr wrap="square">
            <a:spAutoFit/>
          </a:bodyPr>
          <a:lstStyle/>
          <a:p>
            <a:r>
              <a:rPr lang="en-US" sz="1600" b="1" dirty="0"/>
              <a:t>OREGON TRAIL</a:t>
            </a:r>
            <a:endParaRPr lang="en-US" sz="1600" dirty="0"/>
          </a:p>
          <a:p>
            <a:pPr>
              <a:buFont typeface="Arial" pitchFamily="34" charset="0"/>
              <a:buChar char="•"/>
            </a:pPr>
            <a:r>
              <a:rPr lang="en-US" sz="1600" dirty="0"/>
              <a:t>  Father De </a:t>
            </a:r>
            <a:r>
              <a:rPr lang="en-US" sz="1600" dirty="0" err="1"/>
              <a:t>Smet</a:t>
            </a:r>
            <a:r>
              <a:rPr lang="en-US" sz="1600" dirty="0"/>
              <a:t>  (1801-1873) - Catholic missionary to Native Americans in American northwest</a:t>
            </a:r>
          </a:p>
          <a:p>
            <a:pPr>
              <a:buFont typeface="Arial" pitchFamily="34" charset="0"/>
              <a:buChar char="•"/>
            </a:pPr>
            <a:r>
              <a:rPr lang="en-US" sz="1600" dirty="0"/>
              <a:t>  </a:t>
            </a:r>
            <a:r>
              <a:rPr lang="en-US" sz="1600" dirty="0" err="1"/>
              <a:t>Narcissa</a:t>
            </a:r>
            <a:r>
              <a:rPr lang="en-US" sz="1600" dirty="0"/>
              <a:t> Whitman (1808-1847)- first Am group to cross Oregon Trail w/wagon; 1 of 2 first </a:t>
            </a:r>
          </a:p>
          <a:p>
            <a:r>
              <a:rPr lang="en-US" sz="1600" dirty="0"/>
              <a:t>    white women across Rockies</a:t>
            </a:r>
          </a:p>
          <a:p>
            <a:pPr>
              <a:buFont typeface="Arial" pitchFamily="34" charset="0"/>
              <a:buChar char="•"/>
            </a:pPr>
            <a:r>
              <a:rPr lang="en-US" sz="1600" dirty="0"/>
              <a:t>  Eliza Spalding (1807-1851) - first group to cross Oregon Trail w/wagon, one of two first white</a:t>
            </a:r>
          </a:p>
          <a:p>
            <a:r>
              <a:rPr lang="en-US" sz="1600" dirty="0"/>
              <a:t>    women across Rockies</a:t>
            </a:r>
          </a:p>
          <a:p>
            <a:pPr>
              <a:buFont typeface="Arial" pitchFamily="34" charset="0"/>
              <a:buChar char="•"/>
            </a:pPr>
            <a:r>
              <a:rPr lang="en-US" sz="1600" dirty="0"/>
              <a:t>   John Kennedy (1811-1889) - leader of Kennedy Wagon Train to Oregon</a:t>
            </a:r>
          </a:p>
          <a:p>
            <a:pPr>
              <a:buFont typeface="Arial" pitchFamily="34" charset="0"/>
              <a:buChar char="•"/>
            </a:pPr>
            <a:r>
              <a:rPr lang="en-US" sz="1600" dirty="0"/>
              <a:t>   Ezra Meeker  (1830-1928)  - Oregon pioneer who </a:t>
            </a:r>
            <a:r>
              <a:rPr lang="en-US" sz="1600" dirty="0" err="1"/>
              <a:t>memoralized</a:t>
            </a:r>
            <a:r>
              <a:rPr lang="en-US" sz="1600" dirty="0"/>
              <a:t> trail with Meeker monuments</a:t>
            </a:r>
          </a:p>
        </p:txBody>
      </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 name="Group 3"/>
          <p:cNvGrpSpPr/>
          <p:nvPr/>
        </p:nvGrpSpPr>
        <p:grpSpPr>
          <a:xfrm>
            <a:off x="0" y="0"/>
            <a:ext cx="9144000" cy="10618291"/>
            <a:chOff x="0" y="0"/>
            <a:chExt cx="9144000" cy="10618291"/>
          </a:xfrm>
        </p:grpSpPr>
        <p:sp useBgFill="1">
          <p:nvSpPr>
            <p:cNvPr id="2" name="Rectangle 1"/>
            <p:cNvSpPr/>
            <p:nvPr/>
          </p:nvSpPr>
          <p:spPr>
            <a:xfrm>
              <a:off x="0" y="0"/>
              <a:ext cx="9144000" cy="10618291"/>
            </a:xfrm>
            <a:prstGeom prst="rect">
              <a:avLst/>
            </a:prstGeom>
          </p:spPr>
          <p:txBody>
            <a:bodyPr wrap="square">
              <a:spAutoFit/>
            </a:bodyPr>
            <a:lstStyle/>
            <a:p>
              <a:r>
                <a:rPr lang="en-US" dirty="0">
                  <a:hlinkClick r:id="rId2"/>
                </a:rPr>
                <a:t>https://en.wikipedia.org/wiki/Seven_Years_War</a:t>
              </a:r>
              <a:endParaRPr lang="en-US" dirty="0"/>
            </a:p>
            <a:p>
              <a:r>
                <a:rPr lang="en-US" dirty="0"/>
                <a:t>	 The </a:t>
              </a:r>
              <a:r>
                <a:rPr lang="en-US" b="1" dirty="0"/>
                <a:t>Seven Years' War</a:t>
              </a:r>
              <a:r>
                <a:rPr lang="en-US" dirty="0"/>
                <a:t> was a global conflict</a:t>
              </a:r>
            </a:p>
            <a:p>
              <a:r>
                <a:rPr lang="en-US" dirty="0"/>
                <a:t> fought between 1756 and 1763. It involved every </a:t>
              </a:r>
            </a:p>
            <a:p>
              <a:r>
                <a:rPr lang="en-US" dirty="0"/>
                <a:t>European great power of the time and spanned five</a:t>
              </a:r>
            </a:p>
            <a:p>
              <a:r>
                <a:rPr lang="en-US" dirty="0"/>
                <a:t> continents, affecting Europe, the Americas, West Africa,</a:t>
              </a:r>
            </a:p>
            <a:p>
              <a:r>
                <a:rPr lang="en-US" dirty="0"/>
                <a:t> India, and the Philippines. The conflict split Europe into </a:t>
              </a:r>
            </a:p>
            <a:p>
              <a:r>
                <a:rPr lang="en-US" dirty="0"/>
                <a:t>two coalitions, led by the Kingdom of Great Britain </a:t>
              </a:r>
            </a:p>
            <a:p>
              <a:r>
                <a:rPr lang="en-US" dirty="0"/>
                <a:t>(including the Kingdom of Prussia, the Kingdom of</a:t>
              </a:r>
            </a:p>
            <a:p>
              <a:r>
                <a:rPr lang="en-US" dirty="0"/>
                <a:t> Portugal, the Electorate of Brunswick-</a:t>
              </a:r>
              <a:r>
                <a:rPr lang="en-US" dirty="0" err="1"/>
                <a:t>Lüneburg</a:t>
              </a:r>
              <a:r>
                <a:rPr lang="en-US" dirty="0"/>
                <a:t>, and </a:t>
              </a:r>
            </a:p>
            <a:p>
              <a:r>
                <a:rPr lang="en-US" dirty="0"/>
                <a:t>other small German states) on one side and the Kingdom</a:t>
              </a:r>
            </a:p>
            <a:p>
              <a:r>
                <a:rPr lang="en-US" dirty="0"/>
                <a:t> of France (including the Austrian-led Holy Roman </a:t>
              </a:r>
            </a:p>
            <a:p>
              <a:r>
                <a:rPr lang="en-US" dirty="0"/>
                <a:t>Empire), the Russian Empire (until 1762), the Kingdom </a:t>
              </a:r>
            </a:p>
            <a:p>
              <a:r>
                <a:rPr lang="en-US" dirty="0"/>
                <a:t>of Spain, and the Swedish Empire on the other. Mean-</a:t>
              </a:r>
            </a:p>
            <a:p>
              <a:r>
                <a:rPr lang="en-US" dirty="0"/>
                <a:t>while, in India, some regional polities within the </a:t>
              </a:r>
            </a:p>
            <a:p>
              <a:r>
                <a:rPr lang="en-US" dirty="0"/>
                <a:t>increasingly fragmented </a:t>
              </a:r>
              <a:r>
                <a:rPr lang="en-US" dirty="0" err="1"/>
                <a:t>Mughal</a:t>
              </a:r>
              <a:r>
                <a:rPr lang="en-US" dirty="0"/>
                <a:t> Empire, with the support of the French, tried to crush a British attempt to conquer Bengal. The war's extent has led some historians to describe it as "World War Zero", similar in scale to other world wars.</a:t>
              </a:r>
            </a:p>
            <a:p>
              <a:r>
                <a:rPr lang="en-US" dirty="0"/>
                <a:t>	 Although Anglo-French skirmishes over their American colonies had begun with what became the French and Indian War in 1754, the large-scale conflict that drew in most of the European powers was centered on Austria's desire to recover Silesia from the Prussians. Seeing the opportunity to curtail Britain's and Prussia's ever-growing might, France and Austria put aside their ancient rivalry to form a grand coalition of their own, bringing most of the other European powers to their side. Faced with this sudden turn of events, Britain aligned itself with Prussia, in a series of political </a:t>
              </a:r>
              <a:r>
                <a:rPr lang="en-US" dirty="0" err="1"/>
                <a:t>manoeuvres</a:t>
              </a:r>
              <a:r>
                <a:rPr lang="en-US" dirty="0"/>
                <a:t> known as the Diplomatic Revolution. However, French efforts ended in failure when the Anglo-Prussian coalition prevailed, and Britain's rise as among the world's predominant powers destroyed France's supremacy in Europe, thus altering the European balance of power.</a:t>
              </a:r>
            </a:p>
            <a:p>
              <a:r>
                <a:rPr lang="en-US" dirty="0"/>
                <a:t>	 The Anglo-French hostilities were ended in 1763 by the Treaty of Paris, which involved a complex series of land exchanges, the most important being France's cession to Spain of Louisiana, and to Great Britain the rest of New France except for the islands of St. Pierre and Miquelon. Faced with the choice of regaining either New France or its Caribbean island colonies of Guadeloupe and Martinique, France chose the latter to retain these lucrative sources of sugar,</a:t>
              </a:r>
              <a:r>
                <a:rPr lang="en-US" baseline="30000" dirty="0"/>
                <a:t> </a:t>
              </a:r>
              <a:r>
                <a:rPr lang="en-US" dirty="0"/>
                <a:t>writing off New France as an unproductive, costly territory. France also returned Menorca to the British. Spain lost control of Florida to Great Britain, but it received from the French the </a:t>
              </a:r>
              <a:r>
                <a:rPr lang="en-US" dirty="0" err="1"/>
                <a:t>Île</a:t>
              </a:r>
              <a:r>
                <a:rPr lang="en-US" dirty="0"/>
                <a:t> </a:t>
              </a:r>
              <a:r>
                <a:rPr lang="en-US" dirty="0" err="1"/>
                <a:t>d'Orléans</a:t>
              </a:r>
              <a:r>
                <a:rPr lang="en-US" dirty="0"/>
                <a:t> and all of the former French holdings west of the Mississippi River. The exchanges suited the British as well, as their own Caribbean islands already supplied ample sugar, and, with the acquisition of New France and Florida, they now controlled all of North America east of the Mississippi.</a:t>
              </a:r>
            </a:p>
          </p:txBody>
        </p:sp>
        <p:pic>
          <p:nvPicPr>
            <p:cNvPr id="3074" name="Picture 2" descr="Seven Years' War Collage.jpg"/>
            <p:cNvPicPr>
              <a:picLocks noChangeAspect="1" noChangeArrowheads="1"/>
            </p:cNvPicPr>
            <p:nvPr/>
          </p:nvPicPr>
          <p:blipFill>
            <a:blip r:embed="rId3"/>
            <a:srcRect t="51000" r="51042"/>
            <a:stretch>
              <a:fillRect/>
            </a:stretch>
          </p:blipFill>
          <p:spPr bwMode="auto">
            <a:xfrm>
              <a:off x="5562600" y="228600"/>
              <a:ext cx="3429000" cy="3431918"/>
            </a:xfrm>
            <a:prstGeom prst="rect">
              <a:avLst/>
            </a:prstGeom>
            <a:noFill/>
            <a:ln w="50800">
              <a:solidFill>
                <a:schemeClr val="tx1"/>
              </a:solidFill>
            </a:ln>
          </p:spPr>
        </p:pic>
      </p:grpSp>
    </p:spTree>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52400" y="685800"/>
            <a:ext cx="9908770" cy="6400800"/>
            <a:chOff x="-152400" y="685800"/>
            <a:chExt cx="9908770" cy="6400800"/>
          </a:xfrm>
        </p:grpSpPr>
        <p:grpSp>
          <p:nvGrpSpPr>
            <p:cNvPr id="10"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11" name="Group 38"/>
              <p:cNvGrpSpPr/>
              <p:nvPr/>
            </p:nvGrpSpPr>
            <p:grpSpPr>
              <a:xfrm>
                <a:off x="-152400" y="803564"/>
                <a:ext cx="9908770" cy="6283036"/>
                <a:chOff x="-152400" y="803564"/>
                <a:chExt cx="9908770" cy="6283036"/>
              </a:xfrm>
            </p:grpSpPr>
            <p:grpSp>
              <p:nvGrpSpPr>
                <p:cNvPr id="12" name="Group 35"/>
                <p:cNvGrpSpPr/>
                <p:nvPr/>
              </p:nvGrpSpPr>
              <p:grpSpPr>
                <a:xfrm>
                  <a:off x="-152400" y="803564"/>
                  <a:ext cx="9908770" cy="6283036"/>
                  <a:chOff x="-152400" y="803564"/>
                  <a:chExt cx="9908770" cy="6283036"/>
                </a:xfrm>
              </p:grpSpPr>
              <p:grpSp>
                <p:nvGrpSpPr>
                  <p:cNvPr id="13" name="Group 15"/>
                  <p:cNvGrpSpPr/>
                  <p:nvPr/>
                </p:nvGrpSpPr>
                <p:grpSpPr>
                  <a:xfrm>
                    <a:off x="-152400" y="1906385"/>
                    <a:ext cx="9908770" cy="5180215"/>
                    <a:chOff x="-152400" y="1906385"/>
                    <a:chExt cx="9908770" cy="5180215"/>
                  </a:xfrm>
                </p:grpSpPr>
                <p:grpSp>
                  <p:nvGrpSpPr>
                    <p:cNvPr id="14" name="Group 35"/>
                    <p:cNvGrpSpPr/>
                    <p:nvPr/>
                  </p:nvGrpSpPr>
                  <p:grpSpPr>
                    <a:xfrm>
                      <a:off x="-152400" y="1906385"/>
                      <a:ext cx="9908770" cy="5180215"/>
                      <a:chOff x="-152400" y="1906385"/>
                      <a:chExt cx="9908770" cy="5180215"/>
                    </a:xfrm>
                  </p:grpSpPr>
                  <p:grpSp>
                    <p:nvGrpSpPr>
                      <p:cNvPr id="15"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p:cNvGrpSpPr/>
          <p:nvPr/>
        </p:nvGrpSpPr>
        <p:grpSpPr>
          <a:xfrm>
            <a:off x="2971800" y="2133600"/>
            <a:ext cx="2438400" cy="1143000"/>
            <a:chOff x="2971800" y="2133600"/>
            <a:chExt cx="2438400" cy="1143000"/>
          </a:xfrm>
        </p:grpSpPr>
        <p:pic>
          <p:nvPicPr>
            <p:cNvPr id="63"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pic>
          <p:nvPicPr>
            <p:cNvPr id="64"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2971800" y="2667000"/>
              <a:ext cx="1143000" cy="609600"/>
            </a:xfrm>
            <a:prstGeom prst="rect">
              <a:avLst/>
            </a:prstGeom>
            <a:noFill/>
          </p:spPr>
        </p:pic>
      </p:grpSp>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1"/>
          <p:cNvGrpSpPr/>
          <p:nvPr/>
        </p:nvGrpSpPr>
        <p:grpSpPr>
          <a:xfrm>
            <a:off x="-228600" y="-144463"/>
            <a:ext cx="9984970" cy="7231063"/>
            <a:chOff x="-228600" y="-144463"/>
            <a:chExt cx="9984970" cy="7231063"/>
          </a:xfrm>
        </p:grpSpPr>
        <p:grpSp>
          <p:nvGrpSpPr>
            <p:cNvPr id="3"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4" name="Group 35"/>
              <p:cNvGrpSpPr/>
              <p:nvPr/>
            </p:nvGrpSpPr>
            <p:grpSpPr>
              <a:xfrm>
                <a:off x="-228600" y="803564"/>
                <a:ext cx="9984970" cy="6283036"/>
                <a:chOff x="-228600" y="803564"/>
                <a:chExt cx="9984970" cy="6283036"/>
              </a:xfrm>
            </p:grpSpPr>
            <p:grpSp>
              <p:nvGrpSpPr>
                <p:cNvPr id="5" name="Group 35"/>
                <p:cNvGrpSpPr/>
                <p:nvPr/>
              </p:nvGrpSpPr>
              <p:grpSpPr>
                <a:xfrm>
                  <a:off x="-228600" y="1881447"/>
                  <a:ext cx="9984970" cy="5205153"/>
                  <a:chOff x="-228600" y="1881447"/>
                  <a:chExt cx="9984970" cy="5205153"/>
                </a:xfrm>
              </p:grpSpPr>
              <p:grpSp>
                <p:nvGrpSpPr>
                  <p:cNvPr id="6"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p:cNvSpPr txBox="1"/>
          <p:nvPr/>
        </p:nvSpPr>
        <p:spPr>
          <a:xfrm>
            <a:off x="609600" y="1088136"/>
            <a:ext cx="1436675" cy="1200329"/>
          </a:xfrm>
          <a:prstGeom prst="rect">
            <a:avLst/>
          </a:prstGeom>
          <a:noFill/>
        </p:spPr>
        <p:txBody>
          <a:bodyPr wrap="none" rtlCol="0">
            <a:spAutoFit/>
          </a:bodyPr>
          <a:lstStyle/>
          <a:p>
            <a:r>
              <a:rPr lang="en-US" sz="2400" b="1" dirty="0"/>
              <a:t>     shared</a:t>
            </a:r>
          </a:p>
          <a:p>
            <a:pPr algn="ctr"/>
            <a:r>
              <a:rPr lang="en-US" sz="2400" b="1" dirty="0"/>
              <a:t>OREGON</a:t>
            </a:r>
          </a:p>
          <a:p>
            <a:pPr algn="ctr"/>
            <a:r>
              <a:rPr lang="en-US" sz="2400" b="1" dirty="0"/>
              <a:t>COUNTRY</a:t>
            </a:r>
          </a:p>
        </p:txBody>
      </p:sp>
      <p:sp>
        <p:nvSpPr>
          <p:cNvPr id="67" name="Freeform 66"/>
          <p:cNvSpPr/>
          <p:nvPr/>
        </p:nvSpPr>
        <p:spPr>
          <a:xfrm>
            <a:off x="885797" y="21561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TextBox 68"/>
          <p:cNvSpPr txBox="1"/>
          <p:nvPr/>
        </p:nvSpPr>
        <p:spPr>
          <a:xfrm rot="638761">
            <a:off x="1793131" y="2180350"/>
            <a:ext cx="2210477"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sp>
        <p:nvSpPr>
          <p:cNvPr id="72" name="TextBox 71"/>
          <p:cNvSpPr txBox="1"/>
          <p:nvPr/>
        </p:nvSpPr>
        <p:spPr>
          <a:xfrm>
            <a:off x="6431078" y="685800"/>
            <a:ext cx="2712922" cy="707886"/>
          </a:xfrm>
          <a:prstGeom prst="rect">
            <a:avLst/>
          </a:prstGeom>
          <a:solidFill>
            <a:schemeClr val="tx1"/>
          </a:solid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pic>
        <p:nvPicPr>
          <p:cNvPr id="44" name="Picture 2" descr="Image result for father de smet"/>
          <p:cNvPicPr>
            <a:picLocks noChangeAspect="1" noChangeArrowheads="1"/>
          </p:cNvPicPr>
          <p:nvPr/>
        </p:nvPicPr>
        <p:blipFill>
          <a:blip r:embed="rId4"/>
          <a:srcRect/>
          <a:stretch>
            <a:fillRect/>
          </a:stretch>
        </p:blipFill>
        <p:spPr bwMode="auto">
          <a:xfrm>
            <a:off x="6477000" y="3733800"/>
            <a:ext cx="2514600" cy="3097531"/>
          </a:xfrm>
          <a:prstGeom prst="rect">
            <a:avLst/>
          </a:prstGeom>
          <a:noFill/>
          <a:ln w="50800">
            <a:solidFill>
              <a:schemeClr val="tx1"/>
            </a:solidFill>
          </a:ln>
        </p:spPr>
      </p:pic>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53" name="Rectangle 52"/>
          <p:cNvSpPr/>
          <p:nvPr/>
        </p:nvSpPr>
        <p:spPr>
          <a:xfrm>
            <a:off x="0" y="4989493"/>
            <a:ext cx="4419600" cy="954107"/>
          </a:xfrm>
          <a:prstGeom prst="rect">
            <a:avLst/>
          </a:prstGeom>
          <a:solidFill>
            <a:schemeClr val="bg1"/>
          </a:solidFill>
        </p:spPr>
        <p:txBody>
          <a:bodyPr wrap="square">
            <a:spAutoFit/>
          </a:bodyPr>
          <a:lstStyle/>
          <a:p>
            <a:r>
              <a:rPr lang="en-US" sz="2800" b="1" dirty="0"/>
              <a:t> 1821: to U.S. to become </a:t>
            </a:r>
          </a:p>
          <a:p>
            <a:r>
              <a:rPr lang="en-US" sz="2800" b="1" dirty="0"/>
              <a:t>            missionary to Indians </a:t>
            </a:r>
            <a:endParaRPr lang="en-US" sz="2800" dirty="0"/>
          </a:p>
        </p:txBody>
      </p:sp>
      <p:sp>
        <p:nvSpPr>
          <p:cNvPr id="54" name="Rectangle 53"/>
          <p:cNvSpPr/>
          <p:nvPr/>
        </p:nvSpPr>
        <p:spPr>
          <a:xfrm>
            <a:off x="0" y="5877580"/>
            <a:ext cx="5029200" cy="523220"/>
          </a:xfrm>
          <a:prstGeom prst="rect">
            <a:avLst/>
          </a:prstGeom>
          <a:solidFill>
            <a:schemeClr val="bg1"/>
          </a:solidFill>
        </p:spPr>
        <p:txBody>
          <a:bodyPr wrap="square">
            <a:spAutoFit/>
          </a:bodyPr>
          <a:lstStyle/>
          <a:p>
            <a:r>
              <a:rPr lang="en-US" sz="2800" b="1" dirty="0"/>
              <a:t> 1827: ordained a Jesuit priest </a:t>
            </a:r>
            <a:endParaRPr lang="en-US" sz="2800" dirty="0"/>
          </a:p>
        </p:txBody>
      </p:sp>
      <p:sp>
        <p:nvSpPr>
          <p:cNvPr id="55" name="Rectangle 54"/>
          <p:cNvSpPr/>
          <p:nvPr/>
        </p:nvSpPr>
        <p:spPr>
          <a:xfrm>
            <a:off x="0" y="6334780"/>
            <a:ext cx="5105400" cy="523220"/>
          </a:xfrm>
          <a:prstGeom prst="rect">
            <a:avLst/>
          </a:prstGeom>
          <a:solidFill>
            <a:schemeClr val="bg1"/>
          </a:solidFill>
        </p:spPr>
        <p:txBody>
          <a:bodyPr wrap="square">
            <a:spAutoFit/>
          </a:bodyPr>
          <a:lstStyle/>
          <a:p>
            <a:r>
              <a:rPr lang="en-US" sz="2800" b="1" dirty="0"/>
              <a:t> 1837: age 36, working in St Louis</a:t>
            </a:r>
            <a:endParaRPr lang="en-US" sz="2800" dirty="0"/>
          </a:p>
        </p:txBody>
      </p:sp>
      <p:sp>
        <p:nvSpPr>
          <p:cNvPr id="49" name="Rectangle 48"/>
          <p:cNvSpPr/>
          <p:nvPr/>
        </p:nvSpPr>
        <p:spPr>
          <a:xfrm>
            <a:off x="0" y="4495800"/>
            <a:ext cx="4422320" cy="523220"/>
          </a:xfrm>
          <a:prstGeom prst="rect">
            <a:avLst/>
          </a:prstGeom>
          <a:solidFill>
            <a:schemeClr val="bg1"/>
          </a:solidFill>
        </p:spPr>
        <p:txBody>
          <a:bodyPr wrap="square">
            <a:spAutoFit/>
          </a:bodyPr>
          <a:lstStyle/>
          <a:p>
            <a:r>
              <a:rPr lang="en-US" sz="2800" b="1" dirty="0"/>
              <a:t> 1801: born in Belgium</a:t>
            </a:r>
            <a:endParaRPr lang="en-US" sz="2800" dirty="0"/>
          </a:p>
        </p:txBody>
      </p:sp>
      <p:sp>
        <p:nvSpPr>
          <p:cNvPr id="46" name="Rectangle 45"/>
          <p:cNvSpPr/>
          <p:nvPr/>
        </p:nvSpPr>
        <p:spPr>
          <a:xfrm>
            <a:off x="0" y="3911025"/>
            <a:ext cx="3618876" cy="584775"/>
          </a:xfrm>
          <a:prstGeom prst="rect">
            <a:avLst/>
          </a:prstGeom>
          <a:solidFill>
            <a:schemeClr val="bg1">
              <a:lumMod val="65000"/>
            </a:schemeClr>
          </a:solidFill>
        </p:spPr>
        <p:txBody>
          <a:bodyPr wrap="none">
            <a:spAutoFit/>
          </a:bodyPr>
          <a:lstStyle/>
          <a:p>
            <a:r>
              <a:rPr lang="en-US" sz="3200" b="1" dirty="0">
                <a:effectLst>
                  <a:outerShdw dist="38100" dir="7200000" algn="ctr" rotWithShape="0">
                    <a:schemeClr val="bg1"/>
                  </a:outerShdw>
                </a:effectLst>
              </a:rPr>
              <a:t>Pierre-Jean De </a:t>
            </a:r>
            <a:r>
              <a:rPr lang="en-US" sz="3200" b="1" dirty="0" err="1">
                <a:effectLst>
                  <a:outerShdw dist="38100" dir="7200000" algn="ctr" rotWithShape="0">
                    <a:schemeClr val="bg1"/>
                  </a:outerShdw>
                </a:effectLst>
              </a:rPr>
              <a:t>Smet</a:t>
            </a:r>
            <a:endParaRPr lang="en-US" sz="3200" dirty="0">
              <a:effectLst>
                <a:outerShdw dist="38100" dir="7200000" algn="ctr" rotWithShape="0">
                  <a:schemeClr val="bg1"/>
                </a:outerShdw>
              </a:effectLst>
            </a:endParaRPr>
          </a:p>
        </p:txBody>
      </p:sp>
      <p:sp>
        <p:nvSpPr>
          <p:cNvPr id="57" name="Freeform 56"/>
          <p:cNvSpPr/>
          <p:nvPr/>
        </p:nvSpPr>
        <p:spPr>
          <a:xfrm>
            <a:off x="7772401" y="2743200"/>
            <a:ext cx="1436914" cy="533400"/>
          </a:xfrm>
          <a:custGeom>
            <a:avLst/>
            <a:gdLst>
              <a:gd name="connsiteX0" fmla="*/ 1355271 w 1355271"/>
              <a:gd name="connsiteY0" fmla="*/ 0 h 522514"/>
              <a:gd name="connsiteX1" fmla="*/ 473528 w 1355271"/>
              <a:gd name="connsiteY1" fmla="*/ 179614 h 522514"/>
              <a:gd name="connsiteX2" fmla="*/ 0 w 1355271"/>
              <a:gd name="connsiteY2" fmla="*/ 522514 h 522514"/>
            </a:gdLst>
            <a:ahLst/>
            <a:cxnLst>
              <a:cxn ang="0">
                <a:pos x="connsiteX0" y="connsiteY0"/>
              </a:cxn>
              <a:cxn ang="0">
                <a:pos x="connsiteX1" y="connsiteY1"/>
              </a:cxn>
              <a:cxn ang="0">
                <a:pos x="connsiteX2" y="connsiteY2"/>
              </a:cxn>
            </a:cxnLst>
            <a:rect l="l" t="t" r="r" b="b"/>
            <a:pathLst>
              <a:path w="1355271" h="522514">
                <a:moveTo>
                  <a:pt x="1355271" y="0"/>
                </a:moveTo>
                <a:cubicBezTo>
                  <a:pt x="1027338" y="46264"/>
                  <a:pt x="699406" y="92528"/>
                  <a:pt x="473528" y="179614"/>
                </a:cubicBezTo>
                <a:cubicBezTo>
                  <a:pt x="247650" y="266700"/>
                  <a:pt x="123825" y="394607"/>
                  <a:pt x="0" y="522514"/>
                </a:cubicBezTo>
              </a:path>
            </a:pathLst>
          </a:custGeom>
          <a:ln w="152400">
            <a:solidFill>
              <a:schemeClr val="tx1"/>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 name="Freeform 57"/>
          <p:cNvSpPr/>
          <p:nvPr/>
        </p:nvSpPr>
        <p:spPr>
          <a:xfrm>
            <a:off x="5584371" y="3064328"/>
            <a:ext cx="2220686" cy="674915"/>
          </a:xfrm>
          <a:custGeom>
            <a:avLst/>
            <a:gdLst>
              <a:gd name="connsiteX0" fmla="*/ 2220686 w 2220686"/>
              <a:gd name="connsiteY0" fmla="*/ 152401 h 674915"/>
              <a:gd name="connsiteX1" fmla="*/ 1306286 w 2220686"/>
              <a:gd name="connsiteY1" fmla="*/ 87086 h 674915"/>
              <a:gd name="connsiteX2" fmla="*/ 0 w 2220686"/>
              <a:gd name="connsiteY2" fmla="*/ 674915 h 674915"/>
            </a:gdLst>
            <a:ahLst/>
            <a:cxnLst>
              <a:cxn ang="0">
                <a:pos x="connsiteX0" y="connsiteY0"/>
              </a:cxn>
              <a:cxn ang="0">
                <a:pos x="connsiteX1" y="connsiteY1"/>
              </a:cxn>
              <a:cxn ang="0">
                <a:pos x="connsiteX2" y="connsiteY2"/>
              </a:cxn>
            </a:cxnLst>
            <a:rect l="l" t="t" r="r" b="b"/>
            <a:pathLst>
              <a:path w="2220686" h="674915">
                <a:moveTo>
                  <a:pt x="2220686" y="152401"/>
                </a:moveTo>
                <a:cubicBezTo>
                  <a:pt x="1948543" y="76200"/>
                  <a:pt x="1676400" y="0"/>
                  <a:pt x="1306286" y="87086"/>
                </a:cubicBezTo>
                <a:cubicBezTo>
                  <a:pt x="936172" y="174172"/>
                  <a:pt x="468086" y="424543"/>
                  <a:pt x="0" y="674915"/>
                </a:cubicBezTo>
              </a:path>
            </a:pathLst>
          </a:custGeom>
          <a:ln w="152400">
            <a:solidFill>
              <a:schemeClr val="tx1"/>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 name="Oval 58"/>
          <p:cNvSpPr/>
          <p:nvPr/>
        </p:nvSpPr>
        <p:spPr>
          <a:xfrm>
            <a:off x="5410200" y="3505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3113319" y="685800"/>
            <a:ext cx="5107296" cy="707886"/>
          </a:xfrm>
          <a:prstGeom prst="rect">
            <a:avLst/>
          </a:prstGeom>
          <a:noFill/>
        </p:spPr>
        <p:txBody>
          <a:bodyPr wrap="none" rtlCol="0">
            <a:spAutoFit/>
          </a:bodyPr>
          <a:lstStyle/>
          <a:p>
            <a:r>
              <a:rPr lang="en-US" sz="4000" b="1" dirty="0">
                <a:solidFill>
                  <a:srgbClr val="FF0000"/>
                </a:solidFill>
                <a:effectLst>
                  <a:outerShdw dist="50800" dir="7200000" algn="ctr" rotWithShape="0">
                    <a:schemeClr val="tx1"/>
                  </a:outerShdw>
                </a:effectLst>
              </a:rPr>
              <a:t>Population: 17,000,000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1" nodeType="withEffect">
                                  <p:stCondLst>
                                    <p:cond delay="0"/>
                                  </p:stCondLst>
                                  <p:childTnLst>
                                    <p:animEffect transition="out" filter="fade">
                                      <p:cBhvr>
                                        <p:cTn id="6" dur="1000"/>
                                        <p:tgtEl>
                                          <p:spTgt spid="61"/>
                                        </p:tgtEl>
                                      </p:cBhvr>
                                    </p:animEffect>
                                    <p:set>
                                      <p:cBhvr>
                                        <p:cTn id="7" dur="1" fill="hold">
                                          <p:stCondLst>
                                            <p:cond delay="999"/>
                                          </p:stCondLst>
                                        </p:cTn>
                                        <p:tgtEl>
                                          <p:spTgt spid="61"/>
                                        </p:tgtEl>
                                        <p:attrNameLst>
                                          <p:attrName>style.visibility</p:attrName>
                                        </p:attrNameLst>
                                      </p:cBhvr>
                                      <p:to>
                                        <p:strVal val="hidden"/>
                                      </p:to>
                                    </p:set>
                                  </p:childTnLst>
                                </p:cTn>
                              </p:par>
                            </p:childTnLst>
                          </p:cTn>
                        </p:par>
                        <p:par>
                          <p:cTn id="8" fill="hold">
                            <p:stCondLst>
                              <p:cond delay="1000"/>
                            </p:stCondLst>
                            <p:childTnLst>
                              <p:par>
                                <p:cTn id="9" presetID="42" presetClass="path" presetSubtype="0" accel="50000" decel="50000" fill="hold" grpId="0" nodeType="afterEffect">
                                  <p:stCondLst>
                                    <p:cond delay="0"/>
                                  </p:stCondLst>
                                  <p:childTnLst>
                                    <p:animMotion origin="layout" path="M -3.88889E-6 3.33333E-6 L 0.53299 -0.21598 " pathEditMode="relative" rAng="0" ptsTypes="AA">
                                      <p:cBhvr>
                                        <p:cTn id="10" dur="1000" fill="hold"/>
                                        <p:tgtEl>
                                          <p:spTgt spid="69"/>
                                        </p:tgtEl>
                                        <p:attrNameLst>
                                          <p:attrName>ppt_x</p:attrName>
                                          <p:attrName>ppt_y</p:attrName>
                                        </p:attrNameLst>
                                      </p:cBhvr>
                                      <p:rCtr x="26600" y="-10800"/>
                                    </p:animMotion>
                                  </p:childTnLst>
                                </p:cTn>
                              </p:par>
                              <p:par>
                                <p:cTn id="11" presetID="8" presetClass="emph" presetSubtype="0" fill="hold" grpId="1" nodeType="withEffect">
                                  <p:stCondLst>
                                    <p:cond delay="0"/>
                                  </p:stCondLst>
                                  <p:childTnLst>
                                    <p:animRot by="-660000">
                                      <p:cBhvr>
                                        <p:cTn id="12" dur="1000" fill="hold"/>
                                        <p:tgtEl>
                                          <p:spTgt spid="69"/>
                                        </p:tgtEl>
                                        <p:attrNameLst>
                                          <p:attrName>r</p:attrName>
                                        </p:attrNameLst>
                                      </p:cBhvr>
                                    </p:animRot>
                                  </p:childTnLst>
                                </p:cTn>
                              </p:par>
                              <p:par>
                                <p:cTn id="13" presetID="1" presetClass="emph" presetSubtype="2" fill="hold" nodeType="withEffect">
                                  <p:stCondLst>
                                    <p:cond delay="0"/>
                                  </p:stCondLst>
                                  <p:childTnLst>
                                    <p:animClr clrSpc="rgb" dir="cw">
                                      <p:cBhvr>
                                        <p:cTn id="14" dur="1000" fill="hold"/>
                                        <p:tgtEl>
                                          <p:spTgt spid="69"/>
                                        </p:tgtEl>
                                        <p:attrNameLst>
                                          <p:attrName>fillcolor</p:attrName>
                                        </p:attrNameLst>
                                      </p:cBhvr>
                                      <p:to>
                                        <a:schemeClr val="tx1"/>
                                      </p:to>
                                    </p:animClr>
                                    <p:set>
                                      <p:cBhvr>
                                        <p:cTn id="15" dur="1000" fill="hold"/>
                                        <p:tgtEl>
                                          <p:spTgt spid="69"/>
                                        </p:tgtEl>
                                        <p:attrNameLst>
                                          <p:attrName>fill.type</p:attrName>
                                        </p:attrNameLst>
                                      </p:cBhvr>
                                      <p:to>
                                        <p:strVal val="solid"/>
                                      </p:to>
                                    </p:set>
                                    <p:set>
                                      <p:cBhvr>
                                        <p:cTn id="16" dur="1000" fill="hold"/>
                                        <p:tgtEl>
                                          <p:spTgt spid="69"/>
                                        </p:tgtEl>
                                        <p:attrNameLst>
                                          <p:attrName>fill.on</p:attrName>
                                        </p:attrNameLst>
                                      </p:cBhvr>
                                      <p:to>
                                        <p:strVal val="true"/>
                                      </p:to>
                                    </p:set>
                                  </p:childTnLst>
                                </p:cTn>
                              </p:par>
                              <p:par>
                                <p:cTn id="17" presetID="6" presetClass="emph" presetSubtype="0" fill="hold" grpId="2" nodeType="withEffect">
                                  <p:stCondLst>
                                    <p:cond delay="0"/>
                                  </p:stCondLst>
                                  <p:childTnLst>
                                    <p:animScale>
                                      <p:cBhvr>
                                        <p:cTn id="18" dur="1000" fill="hold"/>
                                        <p:tgtEl>
                                          <p:spTgt spid="69"/>
                                        </p:tgtEl>
                                      </p:cBhvr>
                                      <p:by x="120000" y="120000"/>
                                    </p:animScale>
                                  </p:childTnLst>
                                </p:cTn>
                              </p:par>
                              <p:par>
                                <p:cTn id="19" presetID="10" presetClass="exit" presetSubtype="0" fill="hold" grpId="0" nodeType="withEffect">
                                  <p:stCondLst>
                                    <p:cond delay="0"/>
                                  </p:stCondLst>
                                  <p:childTnLst>
                                    <p:animEffect transition="out" filter="fade">
                                      <p:cBhvr>
                                        <p:cTn id="20" dur="1000"/>
                                        <p:tgtEl>
                                          <p:spTgt spid="67"/>
                                        </p:tgtEl>
                                      </p:cBhvr>
                                    </p:animEffect>
                                    <p:set>
                                      <p:cBhvr>
                                        <p:cTn id="21" dur="1" fill="hold">
                                          <p:stCondLst>
                                            <p:cond delay="999"/>
                                          </p:stCondLst>
                                        </p:cTn>
                                        <p:tgtEl>
                                          <p:spTgt spid="67"/>
                                        </p:tgtEl>
                                        <p:attrNameLst>
                                          <p:attrName>style.visibility</p:attrName>
                                        </p:attrNameLst>
                                      </p:cBhvr>
                                      <p:to>
                                        <p:strVal val="hidden"/>
                                      </p:to>
                                    </p:set>
                                  </p:childTnLst>
                                </p:cTn>
                              </p:par>
                              <p:par>
                                <p:cTn id="22" presetID="10" presetClass="entr" presetSubtype="0" fill="hold" grpId="0" nodeType="withEffect">
                                  <p:stCondLst>
                                    <p:cond delay="100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1000"/>
                                        <p:tgtEl>
                                          <p:spTgt spid="72"/>
                                        </p:tgtEl>
                                      </p:cBhvr>
                                    </p:animEffect>
                                  </p:childTnLst>
                                </p:cTn>
                              </p:par>
                              <p:par>
                                <p:cTn id="25" presetID="10" presetClass="exit" presetSubtype="0" fill="hold" grpId="3" nodeType="withEffect">
                                  <p:stCondLst>
                                    <p:cond delay="1000"/>
                                  </p:stCondLst>
                                  <p:childTnLst>
                                    <p:animEffect transition="out" filter="fade">
                                      <p:cBhvr>
                                        <p:cTn id="26" dur="1000"/>
                                        <p:tgtEl>
                                          <p:spTgt spid="69"/>
                                        </p:tgtEl>
                                      </p:cBhvr>
                                    </p:animEffect>
                                    <p:set>
                                      <p:cBhvr>
                                        <p:cTn id="27" dur="1" fill="hold">
                                          <p:stCondLst>
                                            <p:cond delay="999"/>
                                          </p:stCondLst>
                                        </p:cTn>
                                        <p:tgtEl>
                                          <p:spTgt spid="69"/>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53" presetClass="entr" presetSubtype="0" fill="hold" grpId="0" nodeType="click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1000" fill="hold"/>
                                        <p:tgtEl>
                                          <p:spTgt spid="46"/>
                                        </p:tgtEl>
                                        <p:attrNameLst>
                                          <p:attrName>ppt_w</p:attrName>
                                        </p:attrNameLst>
                                      </p:cBhvr>
                                      <p:tavLst>
                                        <p:tav tm="0">
                                          <p:val>
                                            <p:fltVal val="0"/>
                                          </p:val>
                                        </p:tav>
                                        <p:tav tm="100000">
                                          <p:val>
                                            <p:strVal val="#ppt_w"/>
                                          </p:val>
                                        </p:tav>
                                      </p:tavLst>
                                    </p:anim>
                                    <p:anim calcmode="lin" valueType="num">
                                      <p:cBhvr>
                                        <p:cTn id="33" dur="1000" fill="hold"/>
                                        <p:tgtEl>
                                          <p:spTgt spid="46"/>
                                        </p:tgtEl>
                                        <p:attrNameLst>
                                          <p:attrName>ppt_h</p:attrName>
                                        </p:attrNameLst>
                                      </p:cBhvr>
                                      <p:tavLst>
                                        <p:tav tm="0">
                                          <p:val>
                                            <p:fltVal val="0"/>
                                          </p:val>
                                        </p:tav>
                                        <p:tav tm="100000">
                                          <p:val>
                                            <p:strVal val="#ppt_h"/>
                                          </p:val>
                                        </p:tav>
                                      </p:tavLst>
                                    </p:anim>
                                    <p:animEffect transition="in" filter="fade">
                                      <p:cBhvr>
                                        <p:cTn id="34" dur="1000"/>
                                        <p:tgtEl>
                                          <p:spTgt spid="46"/>
                                        </p:tgtEl>
                                      </p:cBhvr>
                                    </p:animEffect>
                                  </p:childTnLst>
                                </p:cTn>
                              </p:par>
                              <p:par>
                                <p:cTn id="35" presetID="10" presetClass="entr" presetSubtype="0" fill="hold" nodeType="with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fade">
                                      <p:cBhvr>
                                        <p:cTn id="37" dur="1000"/>
                                        <p:tgtEl>
                                          <p:spTgt spid="4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fade">
                                      <p:cBhvr>
                                        <p:cTn id="42" dur="10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fade">
                                      <p:cBhvr>
                                        <p:cTn id="47" dur="1000"/>
                                        <p:tgtEl>
                                          <p:spTgt spid="53"/>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wipe(right)">
                                      <p:cBhvr>
                                        <p:cTn id="50" dur="1000"/>
                                        <p:tgtEl>
                                          <p:spTgt spid="57"/>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right)">
                                      <p:cBhvr>
                                        <p:cTn id="55" dur="1000"/>
                                        <p:tgtEl>
                                          <p:spTgt spid="58"/>
                                        </p:tgtEl>
                                      </p:cBhvr>
                                    </p:animEffect>
                                  </p:childTnLst>
                                </p:cTn>
                              </p:par>
                            </p:childTnLst>
                          </p:cTn>
                        </p:par>
                        <p:par>
                          <p:cTn id="56" fill="hold">
                            <p:stCondLst>
                              <p:cond delay="1000"/>
                            </p:stCondLst>
                            <p:childTnLst>
                              <p:par>
                                <p:cTn id="57" presetID="10"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1" nodeType="clickEffect">
                                  <p:stCondLst>
                                    <p:cond delay="0"/>
                                  </p:stCondLst>
                                  <p:childTnLst>
                                    <p:animEffect transition="out" filter="fade">
                                      <p:cBhvr>
                                        <p:cTn id="63" dur="1000"/>
                                        <p:tgtEl>
                                          <p:spTgt spid="58"/>
                                        </p:tgtEl>
                                      </p:cBhvr>
                                    </p:animEffect>
                                    <p:set>
                                      <p:cBhvr>
                                        <p:cTn id="64" dur="1" fill="hold">
                                          <p:stCondLst>
                                            <p:cond delay="999"/>
                                          </p:stCondLst>
                                        </p:cTn>
                                        <p:tgtEl>
                                          <p:spTgt spid="58"/>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1000"/>
                                        <p:tgtEl>
                                          <p:spTgt spid="57"/>
                                        </p:tgtEl>
                                      </p:cBhvr>
                                    </p:animEffect>
                                    <p:set>
                                      <p:cBhvr>
                                        <p:cTn id="67" dur="1" fill="hold">
                                          <p:stCondLst>
                                            <p:cond delay="999"/>
                                          </p:stCondLst>
                                        </p:cTn>
                                        <p:tgtEl>
                                          <p:spTgt spid="57"/>
                                        </p:tgtEl>
                                        <p:attrNameLst>
                                          <p:attrName>style.visibility</p:attrName>
                                        </p:attrNameLst>
                                      </p:cBhvr>
                                      <p:to>
                                        <p:strVal val="hidden"/>
                                      </p:to>
                                    </p:set>
                                  </p:childTnLst>
                                </p:cTn>
                              </p:par>
                              <p:par>
                                <p:cTn id="68" presetID="30" presetClass="entr" presetSubtype="0" fill="hold" grpId="0" nodeType="withEffect">
                                  <p:stCondLst>
                                    <p:cond delay="0"/>
                                  </p:stCondLst>
                                  <p:childTnLst>
                                    <p:set>
                                      <p:cBhvr>
                                        <p:cTn id="69" dur="1" fill="hold">
                                          <p:stCondLst>
                                            <p:cond delay="0"/>
                                          </p:stCondLst>
                                        </p:cTn>
                                        <p:tgtEl>
                                          <p:spTgt spid="59"/>
                                        </p:tgtEl>
                                        <p:attrNameLst>
                                          <p:attrName>style.visibility</p:attrName>
                                        </p:attrNameLst>
                                      </p:cBhvr>
                                      <p:to>
                                        <p:strVal val="visible"/>
                                      </p:to>
                                    </p:set>
                                    <p:animEffect transition="in" filter="fade">
                                      <p:cBhvr>
                                        <p:cTn id="70" dur="800" decel="100000"/>
                                        <p:tgtEl>
                                          <p:spTgt spid="59"/>
                                        </p:tgtEl>
                                      </p:cBhvr>
                                    </p:animEffect>
                                    <p:anim calcmode="lin" valueType="num">
                                      <p:cBhvr>
                                        <p:cTn id="71" dur="800" decel="100000" fill="hold"/>
                                        <p:tgtEl>
                                          <p:spTgt spid="59"/>
                                        </p:tgtEl>
                                        <p:attrNameLst>
                                          <p:attrName>style.rotation</p:attrName>
                                        </p:attrNameLst>
                                      </p:cBhvr>
                                      <p:tavLst>
                                        <p:tav tm="0">
                                          <p:val>
                                            <p:fltVal val="-90"/>
                                          </p:val>
                                        </p:tav>
                                        <p:tav tm="100000">
                                          <p:val>
                                            <p:fltVal val="0"/>
                                          </p:val>
                                        </p:tav>
                                      </p:tavLst>
                                    </p:anim>
                                    <p:anim calcmode="lin" valueType="num">
                                      <p:cBhvr>
                                        <p:cTn id="72" dur="800" decel="100000" fill="hold"/>
                                        <p:tgtEl>
                                          <p:spTgt spid="59"/>
                                        </p:tgtEl>
                                        <p:attrNameLst>
                                          <p:attrName>ppt_x</p:attrName>
                                        </p:attrNameLst>
                                      </p:cBhvr>
                                      <p:tavLst>
                                        <p:tav tm="0">
                                          <p:val>
                                            <p:strVal val="#ppt_x+0.4"/>
                                          </p:val>
                                        </p:tav>
                                        <p:tav tm="100000">
                                          <p:val>
                                            <p:strVal val="#ppt_x-0.05"/>
                                          </p:val>
                                        </p:tav>
                                      </p:tavLst>
                                    </p:anim>
                                    <p:anim calcmode="lin" valueType="num">
                                      <p:cBhvr>
                                        <p:cTn id="73" dur="800" decel="100000" fill="hold"/>
                                        <p:tgtEl>
                                          <p:spTgt spid="59"/>
                                        </p:tgtEl>
                                        <p:attrNameLst>
                                          <p:attrName>ppt_y</p:attrName>
                                        </p:attrNameLst>
                                      </p:cBhvr>
                                      <p:tavLst>
                                        <p:tav tm="0">
                                          <p:val>
                                            <p:strVal val="#ppt_y-0.4"/>
                                          </p:val>
                                        </p:tav>
                                        <p:tav tm="100000">
                                          <p:val>
                                            <p:strVal val="#ppt_y+0.1"/>
                                          </p:val>
                                        </p:tav>
                                      </p:tavLst>
                                    </p:anim>
                                    <p:anim calcmode="lin" valueType="num">
                                      <p:cBhvr>
                                        <p:cTn id="74" dur="200" accel="100000" fill="hold">
                                          <p:stCondLst>
                                            <p:cond delay="800"/>
                                          </p:stCondLst>
                                        </p:cTn>
                                        <p:tgtEl>
                                          <p:spTgt spid="59"/>
                                        </p:tgtEl>
                                        <p:attrNameLst>
                                          <p:attrName>ppt_x</p:attrName>
                                        </p:attrNameLst>
                                      </p:cBhvr>
                                      <p:tavLst>
                                        <p:tav tm="0">
                                          <p:val>
                                            <p:strVal val="#ppt_x-0.05"/>
                                          </p:val>
                                        </p:tav>
                                        <p:tav tm="100000">
                                          <p:val>
                                            <p:strVal val="#ppt_x"/>
                                          </p:val>
                                        </p:tav>
                                      </p:tavLst>
                                    </p:anim>
                                    <p:anim calcmode="lin" valueType="num">
                                      <p:cBhvr>
                                        <p:cTn id="75" dur="200" accel="100000" fill="hold">
                                          <p:stCondLst>
                                            <p:cond delay="800"/>
                                          </p:stCondLst>
                                        </p:cTn>
                                        <p:tgtEl>
                                          <p:spTgt spid="59"/>
                                        </p:tgtEl>
                                        <p:attrNameLst>
                                          <p:attrName>ppt_y</p:attrName>
                                        </p:attrNameLst>
                                      </p:cBhvr>
                                      <p:tavLst>
                                        <p:tav tm="0">
                                          <p:val>
                                            <p:strVal val="#ppt_y+0.1"/>
                                          </p:val>
                                        </p:tav>
                                        <p:tav tm="100000">
                                          <p:val>
                                            <p:strVal val="#ppt_y"/>
                                          </p:val>
                                        </p:tav>
                                      </p:tavLst>
                                    </p:anim>
                                  </p:childTnLst>
                                </p:cTn>
                              </p:par>
                            </p:childTnLst>
                          </p:cTn>
                        </p:par>
                        <p:par>
                          <p:cTn id="76" fill="hold">
                            <p:stCondLst>
                              <p:cond delay="1000"/>
                            </p:stCondLst>
                            <p:childTnLst>
                              <p:par>
                                <p:cTn id="77" presetID="22" presetClass="entr" presetSubtype="8" fill="hold" grpId="0" nodeType="afterEffect">
                                  <p:stCondLst>
                                    <p:cond delay="0"/>
                                  </p:stCondLst>
                                  <p:childTnLst>
                                    <p:set>
                                      <p:cBhvr>
                                        <p:cTn id="78" dur="1" fill="hold">
                                          <p:stCondLst>
                                            <p:cond delay="0"/>
                                          </p:stCondLst>
                                        </p:cTn>
                                        <p:tgtEl>
                                          <p:spTgt spid="55"/>
                                        </p:tgtEl>
                                        <p:attrNameLst>
                                          <p:attrName>style.visibility</p:attrName>
                                        </p:attrNameLst>
                                      </p:cBhvr>
                                      <p:to>
                                        <p:strVal val="visible"/>
                                      </p:to>
                                    </p:set>
                                    <p:animEffect transition="in" filter="wipe(left)">
                                      <p:cBhvr>
                                        <p:cTn id="79" dur="1000"/>
                                        <p:tgtEl>
                                          <p:spTgt spid="55"/>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xit" presetSubtype="0" fill="hold" grpId="1" nodeType="clickEffect">
                                  <p:stCondLst>
                                    <p:cond delay="0"/>
                                  </p:stCondLst>
                                  <p:childTnLst>
                                    <p:animEffect transition="out" filter="fade">
                                      <p:cBhvr>
                                        <p:cTn id="83" dur="1000"/>
                                        <p:tgtEl>
                                          <p:spTgt spid="46"/>
                                        </p:tgtEl>
                                      </p:cBhvr>
                                    </p:animEffect>
                                    <p:set>
                                      <p:cBhvr>
                                        <p:cTn id="84" dur="1" fill="hold">
                                          <p:stCondLst>
                                            <p:cond delay="999"/>
                                          </p:stCondLst>
                                        </p:cTn>
                                        <p:tgtEl>
                                          <p:spTgt spid="46"/>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1000"/>
                                        <p:tgtEl>
                                          <p:spTgt spid="49"/>
                                        </p:tgtEl>
                                      </p:cBhvr>
                                    </p:animEffect>
                                    <p:set>
                                      <p:cBhvr>
                                        <p:cTn id="87" dur="1" fill="hold">
                                          <p:stCondLst>
                                            <p:cond delay="999"/>
                                          </p:stCondLst>
                                        </p:cTn>
                                        <p:tgtEl>
                                          <p:spTgt spid="49"/>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1000"/>
                                        <p:tgtEl>
                                          <p:spTgt spid="53"/>
                                        </p:tgtEl>
                                      </p:cBhvr>
                                    </p:animEffect>
                                    <p:set>
                                      <p:cBhvr>
                                        <p:cTn id="90" dur="1" fill="hold">
                                          <p:stCondLst>
                                            <p:cond delay="999"/>
                                          </p:stCondLst>
                                        </p:cTn>
                                        <p:tgtEl>
                                          <p:spTgt spid="53"/>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1000"/>
                                        <p:tgtEl>
                                          <p:spTgt spid="54"/>
                                        </p:tgtEl>
                                      </p:cBhvr>
                                    </p:animEffect>
                                    <p:set>
                                      <p:cBhvr>
                                        <p:cTn id="93" dur="1" fill="hold">
                                          <p:stCondLst>
                                            <p:cond delay="999"/>
                                          </p:stCondLst>
                                        </p:cTn>
                                        <p:tgtEl>
                                          <p:spTgt spid="54"/>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1000"/>
                                        <p:tgtEl>
                                          <p:spTgt spid="55"/>
                                        </p:tgtEl>
                                      </p:cBhvr>
                                    </p:animEffect>
                                    <p:set>
                                      <p:cBhvr>
                                        <p:cTn id="96" dur="1" fill="hold">
                                          <p:stCondLst>
                                            <p:cond delay="999"/>
                                          </p:stCondLst>
                                        </p:cTn>
                                        <p:tgtEl>
                                          <p:spTgt spid="55"/>
                                        </p:tgtEl>
                                        <p:attrNameLst>
                                          <p:attrName>style.visibility</p:attrName>
                                        </p:attrNameLst>
                                      </p:cBhvr>
                                      <p:to>
                                        <p:strVal val="hidden"/>
                                      </p:to>
                                    </p:set>
                                  </p:childTnLst>
                                </p:cTn>
                              </p:par>
                              <p:par>
                                <p:cTn id="97" presetID="10" presetClass="exit" presetSubtype="0" fill="hold" nodeType="withEffect">
                                  <p:stCondLst>
                                    <p:cond delay="0"/>
                                  </p:stCondLst>
                                  <p:childTnLst>
                                    <p:animEffect transition="out" filter="fade">
                                      <p:cBhvr>
                                        <p:cTn id="98" dur="1000"/>
                                        <p:tgtEl>
                                          <p:spTgt spid="44"/>
                                        </p:tgtEl>
                                      </p:cBhvr>
                                    </p:animEffect>
                                    <p:set>
                                      <p:cBhvr>
                                        <p:cTn id="99" dur="1" fill="hold">
                                          <p:stCondLst>
                                            <p:cond delay="999"/>
                                          </p:stCondLst>
                                        </p:cTn>
                                        <p:tgtEl>
                                          <p:spTgt spid="44"/>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1000"/>
                                        <p:tgtEl>
                                          <p:spTgt spid="59"/>
                                        </p:tgtEl>
                                      </p:cBhvr>
                                    </p:animEffect>
                                    <p:set>
                                      <p:cBhvr>
                                        <p:cTn id="102" dur="1" fill="hold">
                                          <p:stCondLst>
                                            <p:cond delay="999"/>
                                          </p:stCondLst>
                                        </p:cTn>
                                        <p:tgtEl>
                                          <p:spTgt spid="5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9" grpId="0"/>
      <p:bldP spid="69" grpId="1"/>
      <p:bldP spid="69" grpId="2"/>
      <p:bldP spid="69" grpId="3"/>
      <p:bldP spid="72" grpId="0" animBg="1"/>
      <p:bldP spid="53" grpId="0" animBg="1"/>
      <p:bldP spid="53" grpId="1" animBg="1"/>
      <p:bldP spid="54" grpId="0" animBg="1"/>
      <p:bldP spid="54" grpId="1" animBg="1"/>
      <p:bldP spid="55" grpId="0" animBg="1"/>
      <p:bldP spid="55" grpId="1" animBg="1"/>
      <p:bldP spid="49" grpId="0" animBg="1"/>
      <p:bldP spid="49" grpId="1" animBg="1"/>
      <p:bldP spid="46" grpId="0" animBg="1"/>
      <p:bldP spid="46" grpId="1" animBg="1"/>
      <p:bldP spid="57" grpId="0" animBg="1"/>
      <p:bldP spid="57" grpId="1" animBg="1"/>
      <p:bldP spid="58" grpId="0" animBg="1"/>
      <p:bldP spid="58" grpId="1" animBg="1"/>
      <p:bldP spid="59" grpId="0" animBg="1"/>
      <p:bldP spid="59" grpId="1" animBg="1"/>
      <p:bldP spid="61" grpId="1"/>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30562213"/>
          </a:xfrm>
          <a:prstGeom prst="rect">
            <a:avLst/>
          </a:prstGeom>
        </p:spPr>
        <p:txBody>
          <a:bodyPr wrap="square">
            <a:spAutoFit/>
          </a:bodyPr>
          <a:lstStyle/>
          <a:p>
            <a:r>
              <a:rPr lang="en-US" dirty="0">
                <a:hlinkClick r:id="rId2"/>
              </a:rPr>
              <a:t>https://en.wikipedia.org/wiki/Pierre-Jean_De_Smet</a:t>
            </a:r>
            <a:endParaRPr lang="en-US" dirty="0"/>
          </a:p>
          <a:p>
            <a:r>
              <a:rPr lang="en-US" dirty="0"/>
              <a:t>	</a:t>
            </a:r>
            <a:r>
              <a:rPr lang="en-US" b="1" dirty="0"/>
              <a:t> Pierre-Jean De </a:t>
            </a:r>
            <a:r>
              <a:rPr lang="en-US" b="1" dirty="0" err="1"/>
              <a:t>Smet</a:t>
            </a:r>
            <a:r>
              <a:rPr lang="en-US" dirty="0"/>
              <a:t> (30 January 1801 – 23 May 1873), </a:t>
            </a:r>
          </a:p>
          <a:p>
            <a:r>
              <a:rPr lang="en-US" dirty="0"/>
              <a:t>also known as </a:t>
            </a:r>
            <a:r>
              <a:rPr lang="en-US" b="1" dirty="0"/>
              <a:t>Pieter-Jan De </a:t>
            </a:r>
            <a:r>
              <a:rPr lang="en-US" b="1" dirty="0" err="1"/>
              <a:t>Smet</a:t>
            </a:r>
            <a:r>
              <a:rPr lang="en-US" dirty="0"/>
              <a:t>, was a Belgian Catholic priest and </a:t>
            </a:r>
          </a:p>
          <a:p>
            <a:r>
              <a:rPr lang="en-US" dirty="0"/>
              <a:t>member of the Society of Jesus (Jesuits). He is known for his </a:t>
            </a:r>
          </a:p>
          <a:p>
            <a:r>
              <a:rPr lang="en-US" dirty="0"/>
              <a:t>widespread  missionary work in the mid-19th century among the</a:t>
            </a:r>
          </a:p>
          <a:p>
            <a:r>
              <a:rPr lang="en-US" dirty="0"/>
              <a:t> Native American peoples, in the Mid western  and northwestern </a:t>
            </a:r>
          </a:p>
          <a:p>
            <a:r>
              <a:rPr lang="en-US" dirty="0"/>
              <a:t>United States and western Canada.</a:t>
            </a:r>
          </a:p>
          <a:p>
            <a:r>
              <a:rPr lang="en-US" dirty="0"/>
              <a:t>	His extensive travels as a missionary were said to total</a:t>
            </a:r>
          </a:p>
          <a:p>
            <a:r>
              <a:rPr lang="en-US" dirty="0"/>
              <a:t> 180,000 miles (290,000 km). He was known as the "Friend of </a:t>
            </a:r>
          </a:p>
          <a:p>
            <a:r>
              <a:rPr lang="en-US" dirty="0"/>
              <a:t>Sitting Bull", because he persuaded the Sioux war chief to</a:t>
            </a:r>
          </a:p>
          <a:p>
            <a:r>
              <a:rPr lang="en-US" dirty="0"/>
              <a:t> participate in negotiations with the United States government </a:t>
            </a:r>
          </a:p>
          <a:p>
            <a:r>
              <a:rPr lang="en-US" dirty="0"/>
              <a:t>for the 1868 Treaty of Fort Laramie.</a:t>
            </a:r>
          </a:p>
          <a:p>
            <a:r>
              <a:rPr lang="en-US" dirty="0"/>
              <a:t>	 Born in </a:t>
            </a:r>
            <a:r>
              <a:rPr lang="en-US" dirty="0" err="1"/>
              <a:t>Dendermonde</a:t>
            </a:r>
            <a:r>
              <a:rPr lang="en-US" dirty="0"/>
              <a:t>, in what is now Belgium, De </a:t>
            </a:r>
            <a:r>
              <a:rPr lang="en-US" dirty="0" err="1"/>
              <a:t>Smet</a:t>
            </a:r>
            <a:r>
              <a:rPr lang="en-US" dirty="0"/>
              <a:t> first came to the United States with eleven other Belgian Jesuits in 1821, intending to become a missionary to Native Americans. He began his novitiate at White Marsh, a Jesuit estate near Baltimore, Maryland. Part of the complex survives today as Sacred Heart Church in Bowie.  De </a:t>
            </a:r>
            <a:r>
              <a:rPr lang="en-US" dirty="0" err="1"/>
              <a:t>Smet</a:t>
            </a:r>
            <a:r>
              <a:rPr lang="en-US" dirty="0"/>
              <a:t> moved west to St. Louis, Missouri, to complete his theological studies at St. Louis University in 1823 and to begin his studies of Native American languages. This university was founded by Jesuits.</a:t>
            </a:r>
          </a:p>
          <a:p>
            <a:r>
              <a:rPr lang="en-US" dirty="0"/>
              <a:t>	De </a:t>
            </a:r>
            <a:r>
              <a:rPr lang="en-US" dirty="0" err="1"/>
              <a:t>Smet</a:t>
            </a:r>
            <a:r>
              <a:rPr lang="en-US" dirty="0"/>
              <a:t> and five other Belgian novices, led by Charles Van </a:t>
            </a:r>
            <a:r>
              <a:rPr lang="en-US" dirty="0" err="1"/>
              <a:t>Quickenborne</a:t>
            </a:r>
            <a:r>
              <a:rPr lang="en-US" dirty="0"/>
              <a:t>, moved to Florissant, Missouri, north of St. Louis, at the invitation of bishop </a:t>
            </a:r>
            <a:r>
              <a:rPr lang="en-US" dirty="0" err="1"/>
              <a:t>Dubourg</a:t>
            </a:r>
            <a:r>
              <a:rPr lang="en-US" dirty="0"/>
              <a:t>. They founded several academic institutions, among which was the St. Regis Seminary, where De </a:t>
            </a:r>
            <a:r>
              <a:rPr lang="en-US" dirty="0" err="1"/>
              <a:t>Smet</a:t>
            </a:r>
            <a:r>
              <a:rPr lang="en-US" dirty="0"/>
              <a:t> had his first contacts with indigenous boys. After further studies, he was ordained a priest on 23 September 1827. Until 1830, he learned about various Indian tribal customs and languages while serving as a prefect at the seminary.</a:t>
            </a:r>
          </a:p>
          <a:p>
            <a:r>
              <a:rPr lang="en-US" dirty="0"/>
              <a:t>	In 1833 he had to return to Belgium due to health problems. He did not return to St. Louis until 1837.   In 1838 and 1839, De </a:t>
            </a:r>
            <a:r>
              <a:rPr lang="en-US" dirty="0" err="1"/>
              <a:t>Smet</a:t>
            </a:r>
            <a:r>
              <a:rPr lang="en-US" dirty="0"/>
              <a:t> helped to establish St. Joseph's Mission in what is now Council Bluffs, Iowa, in Potawatomi territory along the Upper Missouri River. These people had moved west from what is now Illinois. Taking over the abandoned Council Bluffs Blockhouse at the former United States military fort, De </a:t>
            </a:r>
            <a:r>
              <a:rPr lang="en-US" dirty="0" err="1"/>
              <a:t>Smet</a:t>
            </a:r>
            <a:r>
              <a:rPr lang="en-US" dirty="0"/>
              <a:t> worked primarily with a Potawatomi band led by Billy Caldwell, also known as </a:t>
            </a:r>
            <a:r>
              <a:rPr lang="en-US" i="1" dirty="0" err="1"/>
              <a:t>Sauganash</a:t>
            </a:r>
            <a:r>
              <a:rPr lang="en-US" dirty="0"/>
              <a:t>. (Of Mohawk and Irish descent, Caldwell was born in Ontario, Canada, on what is now the Six Nations Reserve. He was fluent in English and Mohawk, and some other Indian languages.)</a:t>
            </a:r>
          </a:p>
          <a:p>
            <a:r>
              <a:rPr lang="en-US" dirty="0"/>
              <a:t>De </a:t>
            </a:r>
            <a:r>
              <a:rPr lang="en-US" dirty="0" err="1"/>
              <a:t>Smet</a:t>
            </a:r>
            <a:r>
              <a:rPr lang="en-US" dirty="0"/>
              <a:t> was appalled by the murders and brutality resulting from the whiskey trade, which caused much social disruption among the Indian people. He tried to protect them. During this time, he also assisted and supported Joseph </a:t>
            </a:r>
            <a:r>
              <a:rPr lang="en-US" dirty="0" err="1"/>
              <a:t>Nicollet’s</a:t>
            </a:r>
            <a:r>
              <a:rPr lang="en-US" dirty="0"/>
              <a:t> efforts at mapping the Upper Midwest. De </a:t>
            </a:r>
            <a:r>
              <a:rPr lang="en-US" dirty="0" err="1"/>
              <a:t>Smet</a:t>
            </a:r>
            <a:r>
              <a:rPr lang="en-US" dirty="0"/>
              <a:t> used newly acquired mapping skills to produce the first detailed map of the upper Missouri River valley system, from below the Platte River to the Big Sioux River. His map shows the locations of Indian villages and other cultural features, including the wreck of the steamboat </a:t>
            </a:r>
            <a:r>
              <a:rPr lang="en-US" i="1" dirty="0"/>
              <a:t>Pirate</a:t>
            </a:r>
            <a:r>
              <a:rPr lang="en-US" dirty="0"/>
              <a:t>.</a:t>
            </a:r>
          </a:p>
          <a:p>
            <a:r>
              <a:rPr lang="en-US" dirty="0"/>
              <a:t>	 After discussion with members of various Iroquois nations from the East, the Salish Native Americans had gained a slight knowledge of Christianity. At a time when their people were afflicted by illnesses, they thought the new religion might help. Three times they sent delegations of their tribe more than 1,500 miles (2,400 km) to St. Louis to request "black-robes" from the Catholic Church to come to baptize their children, sick, and dying. The first three delegations failed to reach the city, due to disease and massacre while passing through the territory of the Sioux. A fourth delegation succeeded in reaching St. Louis.</a:t>
            </a:r>
          </a:p>
          <a:p>
            <a:r>
              <a:rPr lang="en-US" dirty="0"/>
              <a:t>	Jesuit missionary De </a:t>
            </a:r>
            <a:r>
              <a:rPr lang="en-US" dirty="0" err="1"/>
              <a:t>Smet</a:t>
            </a:r>
            <a:r>
              <a:rPr lang="en-US" dirty="0"/>
              <a:t> was assigned to accompany the messengers back to their territory, to determine their nation, and establish a mission among them. On 5 July 1840, Father De </a:t>
            </a:r>
            <a:r>
              <a:rPr lang="en-US" dirty="0" err="1"/>
              <a:t>Smet</a:t>
            </a:r>
            <a:r>
              <a:rPr lang="en-US" dirty="0"/>
              <a:t> offered the first Mass in Wyoming, a mile east of Daniel, a town in the west-central part of the present state. A monument to the event was later erected on this site.</a:t>
            </a:r>
          </a:p>
          <a:p>
            <a:r>
              <a:rPr lang="en-US" dirty="0"/>
              <a:t>	In 1841, De </a:t>
            </a:r>
            <a:r>
              <a:rPr lang="en-US" dirty="0" err="1"/>
              <a:t>Smet</a:t>
            </a:r>
            <a:r>
              <a:rPr lang="en-US" dirty="0"/>
              <a:t> founded St. Mary's Mission in Montana among the Salish, and worked with them for several years. He noted that the Protestant </a:t>
            </a:r>
            <a:r>
              <a:rPr lang="en-US" dirty="0" err="1"/>
              <a:t>proselytising</a:t>
            </a:r>
            <a:r>
              <a:rPr lang="en-US" dirty="0"/>
              <a:t> of the </a:t>
            </a:r>
            <a:r>
              <a:rPr lang="en-US" u="sng" dirty="0"/>
              <a:t>American Board of Commissioners for Foreign Missions</a:t>
            </a:r>
            <a:r>
              <a:rPr lang="en-US" dirty="0"/>
              <a:t> under Henry H. Spalding, based at </a:t>
            </a:r>
            <a:r>
              <a:rPr lang="en-US" dirty="0" err="1"/>
              <a:t>Lapwai</a:t>
            </a:r>
            <a:r>
              <a:rPr lang="en-US" dirty="0"/>
              <a:t>, had made the neighboring </a:t>
            </a:r>
            <a:r>
              <a:rPr lang="en-US" dirty="0" err="1"/>
              <a:t>Nimíipuu</a:t>
            </a:r>
            <a:r>
              <a:rPr lang="en-US" dirty="0"/>
              <a:t> (Nez Perce) nation wary of Catholicism.</a:t>
            </a:r>
          </a:p>
          <a:p>
            <a:r>
              <a:rPr lang="en-US" dirty="0"/>
              <a:t>	He persuaded a band of </a:t>
            </a:r>
            <a:r>
              <a:rPr lang="en-US" dirty="0" err="1"/>
              <a:t>Nimíipuu</a:t>
            </a:r>
            <a:r>
              <a:rPr lang="en-US" dirty="0"/>
              <a:t> to reside at St. Mary's for a period of two months; all of the people had received baptism before they left. Near the end of his time with the Salish, De </a:t>
            </a:r>
            <a:r>
              <a:rPr lang="en-US" dirty="0" err="1"/>
              <a:t>Smet</a:t>
            </a:r>
            <a:r>
              <a:rPr lang="en-US" dirty="0"/>
              <a:t> sent out an appeal to the United States public for financial aid to bolster his missionary efforts. He thought the Salish habit of seasonal nomadic movement made it "impossible to do any solid and permanent good among these poor people...“</a:t>
            </a:r>
            <a:r>
              <a:rPr lang="en-US" baseline="30000" dirty="0"/>
              <a:t> </a:t>
            </a:r>
            <a:r>
              <a:rPr lang="en-US" dirty="0"/>
              <a:t> He forwarded a plan proposing that the Salish "be assembled in villages—must be taught the art of agriculture, consequently must be supplied with implements, with cattle, with seed."</a:t>
            </a:r>
          </a:p>
          <a:p>
            <a:r>
              <a:rPr lang="en-US" dirty="0"/>
              <a:t>	 One of De </a:t>
            </a:r>
            <a:r>
              <a:rPr lang="en-US" dirty="0" err="1"/>
              <a:t>Smet's</a:t>
            </a:r>
            <a:r>
              <a:rPr lang="en-US" dirty="0"/>
              <a:t> longest explorations began in August 1845 in the region west of the Rockies that was jointly occupied by the Americans, who called it Oregon Country, and the British, who identified it as Columbia District. De </a:t>
            </a:r>
            <a:r>
              <a:rPr lang="en-US" dirty="0" err="1"/>
              <a:t>Smet</a:t>
            </a:r>
            <a:r>
              <a:rPr lang="en-US" dirty="0"/>
              <a:t> started from Lake Pend Oreille in present-day north Idaho and crossed into the Kootenay River Valley. He followed the Kootenay valley north, eventually crossing over to Columbia Lake, the source of the Columbia River at Canal Flats.</a:t>
            </a:r>
          </a:p>
          <a:p>
            <a:r>
              <a:rPr lang="en-US" dirty="0"/>
              <a:t>He followed the upper Columbia valley north to and past Lake Windermere. At Radium Hot Springs, he turned east and went over Sinclair Pass into the Kootenay River Valley. He </a:t>
            </a:r>
            <a:r>
              <a:rPr lang="en-US" dirty="0" err="1"/>
              <a:t>recrossed</a:t>
            </a:r>
            <a:r>
              <a:rPr lang="en-US" dirty="0"/>
              <a:t> the Kootenay and continued along the reverse of the route pioneered by the Sinclair expedition. He followed the Cross River upstream to its headwaters at Whiteman's Pass. The Cross River was named for the large wooden cross that De </a:t>
            </a:r>
            <a:r>
              <a:rPr lang="en-US" dirty="0" err="1"/>
              <a:t>Smet</a:t>
            </a:r>
            <a:r>
              <a:rPr lang="en-US" dirty="0"/>
              <a:t> erected at the top of the pass, where it could be seen from miles away.</a:t>
            </a:r>
          </a:p>
          <a:p>
            <a:r>
              <a:rPr lang="en-US" dirty="0"/>
              <a:t>	On the other side of the Great Divide was the British territory of Rupert's Land. From the crest of the pass, streams lead to Spray Lakes above present-day </a:t>
            </a:r>
            <a:r>
              <a:rPr lang="en-US" dirty="0" err="1"/>
              <a:t>Canmore</a:t>
            </a:r>
            <a:r>
              <a:rPr lang="en-US" dirty="0"/>
              <a:t>, Alberta, and the Spray River, which joins the Bow River near modern-day Banff, Alberta. Once in the Bow Valley, De </a:t>
            </a:r>
            <a:r>
              <a:rPr lang="en-US" dirty="0" err="1"/>
              <a:t>Smet</a:t>
            </a:r>
            <a:r>
              <a:rPr lang="en-US" dirty="0"/>
              <a:t> headed upstream and in a north-westerly direction to its source Bow Lake. He traveled further north until he came to the Saskatchewan River, which he followed downstream and east.</a:t>
            </a:r>
          </a:p>
          <a:p>
            <a:r>
              <a:rPr lang="en-US" dirty="0"/>
              <a:t>It was October, and a long cold Canadian winter was looming, when he reached Rocky Mountain House. He had fulfilled one of his main goals; to meet with the Cree, Chippewa, and Blackfoot of the area. At the end of the month, De </a:t>
            </a:r>
            <a:r>
              <a:rPr lang="en-US" dirty="0" err="1"/>
              <a:t>Smet</a:t>
            </a:r>
            <a:r>
              <a:rPr lang="en-US" dirty="0"/>
              <a:t> traveled further to the east to search for more Natives. Fortunate to find his way back to Rocky Mountain House, he was guided by Indians from there to </a:t>
            </a:r>
            <a:r>
              <a:rPr lang="en-US" dirty="0">
                <a:hlinkClick r:id="rId3" tooltip="Fort Edmonton"/>
              </a:rPr>
              <a:t>Fort Edmonton</a:t>
            </a:r>
            <a:r>
              <a:rPr lang="en-US" dirty="0"/>
              <a:t>, where he spent the winter of 1845-1846.</a:t>
            </a:r>
          </a:p>
          <a:p>
            <a:r>
              <a:rPr lang="en-US" dirty="0"/>
              <a:t>	During these years he established St. Mary's Mission in present-day Victor, Montana, among the Flathead and Kootenay Indian tribes . He also established the mission that became the Sacred Heart Mission to the Coeur d'Alene in present-day </a:t>
            </a:r>
            <a:r>
              <a:rPr lang="en-US" dirty="0" err="1"/>
              <a:t>Cataldo</a:t>
            </a:r>
            <a:r>
              <a:rPr lang="en-US" dirty="0"/>
              <a:t>, Idaho.</a:t>
            </a:r>
          </a:p>
          <a:p>
            <a:r>
              <a:rPr lang="en-US" dirty="0"/>
              <a:t>In the spring of 1846, De </a:t>
            </a:r>
            <a:r>
              <a:rPr lang="en-US" dirty="0" err="1"/>
              <a:t>Smet</a:t>
            </a:r>
            <a:r>
              <a:rPr lang="en-US" dirty="0"/>
              <a:t> began his return, following the established York Factory Express trade route to the Columbia District. He headed west to Jasper House, and with considerable suffering followed the route. He crossed the Great Divide by </a:t>
            </a:r>
            <a:r>
              <a:rPr lang="en-US" dirty="0" err="1"/>
              <a:t>Athabaska</a:t>
            </a:r>
            <a:r>
              <a:rPr lang="en-US" dirty="0"/>
              <a:t> Pass, traveling to the Canoe River, the northern-most tributary of the Columbia River, and eventually on to Fort Vancouver, some thousand miles (1600 km) to the southwest. He returned to his mission at Sainte-Marie on the Bitterroot River.</a:t>
            </a:r>
          </a:p>
          <a:p>
            <a:r>
              <a:rPr lang="en-US" dirty="0"/>
              <a:t>	 In 1854, De </a:t>
            </a:r>
            <a:r>
              <a:rPr lang="en-US" dirty="0" err="1"/>
              <a:t>Smet</a:t>
            </a:r>
            <a:r>
              <a:rPr lang="en-US" dirty="0"/>
              <a:t> helped establish the mission in St. Ignatius, Montana. It is located on the </a:t>
            </a:r>
            <a:r>
              <a:rPr lang="en-US" u="sng" dirty="0"/>
              <a:t>Flathead Indian Reservation</a:t>
            </a:r>
            <a:r>
              <a:rPr lang="en-US" dirty="0"/>
              <a:t>. The current building was added to the National Register of Historic Places 100 years after his death.</a:t>
            </a:r>
          </a:p>
          <a:p>
            <a:r>
              <a:rPr lang="en-US" dirty="0"/>
              <a:t>	In his remaining years, De </a:t>
            </a:r>
            <a:r>
              <a:rPr lang="en-US" dirty="0" err="1"/>
              <a:t>Smet</a:t>
            </a:r>
            <a:r>
              <a:rPr lang="en-US" dirty="0"/>
              <a:t> was active in work related to the missions which he helped establish and fund. During his career, he sailed back to Europe eight times to raise money for the missions among supporters there. In 1868 he persuaded Sitting Bull to accept the Treaty of Fort Laramie with the United States, which resulted in the chief and his people going to a reservation.</a:t>
            </a:r>
          </a:p>
          <a:p>
            <a:r>
              <a:rPr lang="en-US" dirty="0"/>
              <a:t>	De </a:t>
            </a:r>
            <a:r>
              <a:rPr lang="en-US" dirty="0" err="1"/>
              <a:t>Smet</a:t>
            </a:r>
            <a:r>
              <a:rPr lang="en-US" dirty="0"/>
              <a:t> returned to St. Louis. He died there on 23 May 1873. He was originally buried at St. Stanislaus Seminary near Florissant, as were some fellow early Jesuit explorers. In 2003, the remains in that cemetery were moved to Calvary Cemetery in St. Louis, at the newer burial site for Jesuits of the Missouri Province.</a:t>
            </a:r>
          </a:p>
          <a:p>
            <a:r>
              <a:rPr lang="en-US" dirty="0"/>
              <a:t>	</a:t>
            </a:r>
          </a:p>
          <a:p>
            <a:r>
              <a:rPr lang="en-US" dirty="0"/>
              <a:t/>
            </a:r>
            <a:br>
              <a:rPr lang="en-US" dirty="0"/>
            </a:br>
            <a:endParaRPr lang="en-US" dirty="0"/>
          </a:p>
          <a:p>
            <a:endParaRPr lang="en-US" dirty="0"/>
          </a:p>
        </p:txBody>
      </p:sp>
      <p:pic>
        <p:nvPicPr>
          <p:cNvPr id="29698" name="Picture 2" descr="Image result for father de smet"/>
          <p:cNvPicPr>
            <a:picLocks noChangeAspect="1" noChangeArrowheads="1"/>
          </p:cNvPicPr>
          <p:nvPr/>
        </p:nvPicPr>
        <p:blipFill>
          <a:blip r:embed="rId4"/>
          <a:srcRect/>
          <a:stretch>
            <a:fillRect/>
          </a:stretch>
        </p:blipFill>
        <p:spPr bwMode="auto">
          <a:xfrm>
            <a:off x="6477000" y="152400"/>
            <a:ext cx="2514600" cy="3097531"/>
          </a:xfrm>
          <a:prstGeom prst="rect">
            <a:avLst/>
          </a:prstGeom>
          <a:noFill/>
        </p:spPr>
      </p:pic>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p:cNvGrpSpPr/>
          <p:nvPr/>
        </p:nvGrpSpPr>
        <p:grpSpPr>
          <a:xfrm>
            <a:off x="2971800" y="2133600"/>
            <a:ext cx="2438400" cy="1143000"/>
            <a:chOff x="2971800" y="2133600"/>
            <a:chExt cx="2438400" cy="1143000"/>
          </a:xfrm>
        </p:grpSpPr>
        <p:pic>
          <p:nvPicPr>
            <p:cNvPr id="57"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pic>
          <p:nvPicPr>
            <p:cNvPr id="58"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2971800" y="2667000"/>
              <a:ext cx="1143000" cy="609600"/>
            </a:xfrm>
            <a:prstGeom prst="rect">
              <a:avLst/>
            </a:prstGeom>
            <a:noFill/>
          </p:spPr>
        </p:pic>
      </p:grpSp>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p:cNvSpPr txBox="1"/>
          <p:nvPr/>
        </p:nvSpPr>
        <p:spPr>
          <a:xfrm>
            <a:off x="609600" y="1088136"/>
            <a:ext cx="1436675" cy="1200329"/>
          </a:xfrm>
          <a:prstGeom prst="rect">
            <a:avLst/>
          </a:prstGeom>
          <a:noFill/>
        </p:spPr>
        <p:txBody>
          <a:bodyPr wrap="none" rtlCol="0">
            <a:spAutoFit/>
          </a:bodyPr>
          <a:lstStyle/>
          <a:p>
            <a:r>
              <a:rPr lang="en-US" sz="2400" b="1" dirty="0"/>
              <a:t>     shared</a:t>
            </a:r>
          </a:p>
          <a:p>
            <a:pPr algn="ctr"/>
            <a:r>
              <a:rPr lang="en-US" sz="2400" b="1" dirty="0"/>
              <a:t>OREGON</a:t>
            </a:r>
          </a:p>
          <a:p>
            <a:pPr algn="ctr"/>
            <a:r>
              <a:rPr lang="en-US" sz="2400" b="1" dirty="0"/>
              <a:t>COUNTRY</a:t>
            </a:r>
          </a:p>
        </p:txBody>
      </p:sp>
      <p:sp>
        <p:nvSpPr>
          <p:cNvPr id="72" name="TextBox 71"/>
          <p:cNvSpPr txBox="1"/>
          <p:nvPr/>
        </p:nvSpPr>
        <p:spPr>
          <a:xfrm>
            <a:off x="6431078" y="685800"/>
            <a:ext cx="2712922" cy="707886"/>
          </a:xfrm>
          <a:prstGeom prst="rect">
            <a:avLst/>
          </a:prstGeom>
          <a:solidFill>
            <a:schemeClr val="tx1"/>
          </a:solid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59" name="Oval 58"/>
          <p:cNvSpPr/>
          <p:nvPr/>
        </p:nvSpPr>
        <p:spPr>
          <a:xfrm>
            <a:off x="7696200" y="2362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0" y="4953000"/>
            <a:ext cx="6400800" cy="523220"/>
          </a:xfrm>
          <a:prstGeom prst="rect">
            <a:avLst/>
          </a:prstGeom>
          <a:solidFill>
            <a:schemeClr val="bg1"/>
          </a:solidFill>
        </p:spPr>
        <p:txBody>
          <a:bodyPr wrap="square">
            <a:spAutoFit/>
          </a:bodyPr>
          <a:lstStyle/>
          <a:p>
            <a:r>
              <a:rPr lang="en-US" sz="2800" b="1" dirty="0"/>
              <a:t> 1836: </a:t>
            </a:r>
            <a:r>
              <a:rPr lang="en-US" sz="2800" b="1" dirty="0" err="1"/>
              <a:t>Narcissa</a:t>
            </a:r>
            <a:r>
              <a:rPr lang="en-US" sz="2800" b="1" dirty="0"/>
              <a:t> marries Marcus Whitman</a:t>
            </a:r>
            <a:endParaRPr lang="en-US" sz="2800" dirty="0"/>
          </a:p>
        </p:txBody>
      </p:sp>
      <p:sp>
        <p:nvSpPr>
          <p:cNvPr id="61" name="Rectangle 60"/>
          <p:cNvSpPr/>
          <p:nvPr/>
        </p:nvSpPr>
        <p:spPr>
          <a:xfrm>
            <a:off x="0" y="5867400"/>
            <a:ext cx="9144000" cy="523220"/>
          </a:xfrm>
          <a:prstGeom prst="rect">
            <a:avLst/>
          </a:prstGeom>
          <a:solidFill>
            <a:schemeClr val="bg1"/>
          </a:solidFill>
        </p:spPr>
        <p:txBody>
          <a:bodyPr wrap="square">
            <a:spAutoFit/>
          </a:bodyPr>
          <a:lstStyle/>
          <a:p>
            <a:r>
              <a:rPr lang="en-US" sz="2800" b="1" dirty="0"/>
              <a:t> 	 join trappers’ caravan on cross-country journey</a:t>
            </a:r>
            <a:endParaRPr lang="en-US" sz="2800" dirty="0"/>
          </a:p>
        </p:txBody>
      </p:sp>
      <p:sp>
        <p:nvSpPr>
          <p:cNvPr id="62" name="Rectangle 61"/>
          <p:cNvSpPr/>
          <p:nvPr/>
        </p:nvSpPr>
        <p:spPr>
          <a:xfrm>
            <a:off x="0" y="6382512"/>
            <a:ext cx="9144000" cy="523220"/>
          </a:xfrm>
          <a:prstGeom prst="rect">
            <a:avLst/>
          </a:prstGeom>
          <a:solidFill>
            <a:schemeClr val="bg1"/>
          </a:solidFill>
        </p:spPr>
        <p:txBody>
          <a:bodyPr wrap="square">
            <a:spAutoFit/>
          </a:bodyPr>
          <a:lstStyle/>
          <a:p>
            <a:r>
              <a:rPr lang="en-US" sz="2800" b="1" dirty="0"/>
              <a:t> 1837: </a:t>
            </a:r>
            <a:r>
              <a:rPr lang="en-US" sz="2800" b="1" dirty="0" err="1"/>
              <a:t>Narcissa</a:t>
            </a:r>
            <a:r>
              <a:rPr lang="en-US" sz="2800" b="1" dirty="0"/>
              <a:t> &amp; Eliza (both age 29) live in Oregon Country</a:t>
            </a:r>
            <a:endParaRPr lang="en-US" sz="2800" dirty="0">
              <a:solidFill>
                <a:srgbClr val="FF0000"/>
              </a:solidFill>
            </a:endParaRPr>
          </a:p>
        </p:txBody>
      </p:sp>
      <p:sp>
        <p:nvSpPr>
          <p:cNvPr id="63" name="Rectangle 62"/>
          <p:cNvSpPr/>
          <p:nvPr/>
        </p:nvSpPr>
        <p:spPr>
          <a:xfrm>
            <a:off x="0" y="4495800"/>
            <a:ext cx="6400800" cy="523220"/>
          </a:xfrm>
          <a:prstGeom prst="rect">
            <a:avLst/>
          </a:prstGeom>
          <a:solidFill>
            <a:schemeClr val="bg1"/>
          </a:solidFill>
        </p:spPr>
        <p:txBody>
          <a:bodyPr wrap="square">
            <a:spAutoFit/>
          </a:bodyPr>
          <a:lstStyle/>
          <a:p>
            <a:r>
              <a:rPr lang="en-US" sz="2800" b="1" dirty="0"/>
              <a:t> 1808: both born in New York State</a:t>
            </a:r>
            <a:endParaRPr lang="en-US" sz="2800" dirty="0"/>
          </a:p>
        </p:txBody>
      </p:sp>
      <p:sp>
        <p:nvSpPr>
          <p:cNvPr id="64" name="Rectangle 63"/>
          <p:cNvSpPr/>
          <p:nvPr/>
        </p:nvSpPr>
        <p:spPr>
          <a:xfrm>
            <a:off x="0" y="3911025"/>
            <a:ext cx="6063070" cy="584775"/>
          </a:xfrm>
          <a:prstGeom prst="rect">
            <a:avLst/>
          </a:prstGeom>
          <a:solidFill>
            <a:schemeClr val="bg1">
              <a:lumMod val="65000"/>
            </a:schemeClr>
          </a:solidFill>
        </p:spPr>
        <p:txBody>
          <a:bodyPr wrap="none">
            <a:spAutoFit/>
          </a:bodyPr>
          <a:lstStyle/>
          <a:p>
            <a:r>
              <a:rPr lang="en-US" sz="3200" b="1" dirty="0" err="1">
                <a:effectLst>
                  <a:outerShdw dist="38100" dir="7200000" algn="ctr" rotWithShape="0">
                    <a:schemeClr val="bg1"/>
                  </a:outerShdw>
                </a:effectLst>
              </a:rPr>
              <a:t>Narcissa</a:t>
            </a:r>
            <a:r>
              <a:rPr lang="en-US" sz="3200" b="1" dirty="0">
                <a:effectLst>
                  <a:outerShdw dist="38100" dir="7200000" algn="ctr" rotWithShape="0">
                    <a:schemeClr val="bg1"/>
                  </a:outerShdw>
                </a:effectLst>
              </a:rPr>
              <a:t> Whitman &amp; Eliza Spalding</a:t>
            </a:r>
            <a:endParaRPr lang="en-US" sz="3200" dirty="0">
              <a:effectLst>
                <a:outerShdw dist="38100" dir="7200000" algn="ctr" rotWithShape="0">
                  <a:schemeClr val="bg1"/>
                </a:outerShdw>
              </a:effectLst>
            </a:endParaRPr>
          </a:p>
        </p:txBody>
      </p:sp>
      <p:pic>
        <p:nvPicPr>
          <p:cNvPr id="66" name="Picture 2" descr="http://www.todayifoundout.com/wp-content/uploads/2015/09/Narcissa_Whitman.png"/>
          <p:cNvPicPr>
            <a:picLocks noChangeAspect="1" noChangeArrowheads="1"/>
          </p:cNvPicPr>
          <p:nvPr/>
        </p:nvPicPr>
        <p:blipFill>
          <a:blip r:embed="rId4" cstate="print"/>
          <a:srcRect/>
          <a:stretch>
            <a:fillRect/>
          </a:stretch>
        </p:blipFill>
        <p:spPr bwMode="auto">
          <a:xfrm>
            <a:off x="7848600" y="3886200"/>
            <a:ext cx="1220326" cy="1984248"/>
          </a:xfrm>
          <a:prstGeom prst="rect">
            <a:avLst/>
          </a:prstGeom>
          <a:noFill/>
          <a:ln w="50800">
            <a:solidFill>
              <a:schemeClr val="tx1"/>
            </a:solidFill>
          </a:ln>
        </p:spPr>
      </p:pic>
      <p:sp>
        <p:nvSpPr>
          <p:cNvPr id="68" name="Freeform 67"/>
          <p:cNvSpPr/>
          <p:nvPr/>
        </p:nvSpPr>
        <p:spPr>
          <a:xfrm rot="1972458">
            <a:off x="619091" y="2207317"/>
            <a:ext cx="5064723" cy="1248401"/>
          </a:xfrm>
          <a:custGeom>
            <a:avLst/>
            <a:gdLst>
              <a:gd name="connsiteX0" fmla="*/ 1355271 w 1355271"/>
              <a:gd name="connsiteY0" fmla="*/ 0 h 522514"/>
              <a:gd name="connsiteX1" fmla="*/ 473528 w 1355271"/>
              <a:gd name="connsiteY1" fmla="*/ 179614 h 522514"/>
              <a:gd name="connsiteX2" fmla="*/ 0 w 1355271"/>
              <a:gd name="connsiteY2" fmla="*/ 522514 h 522514"/>
            </a:gdLst>
            <a:ahLst/>
            <a:cxnLst>
              <a:cxn ang="0">
                <a:pos x="connsiteX0" y="connsiteY0"/>
              </a:cxn>
              <a:cxn ang="0">
                <a:pos x="connsiteX1" y="connsiteY1"/>
              </a:cxn>
              <a:cxn ang="0">
                <a:pos x="connsiteX2" y="connsiteY2"/>
              </a:cxn>
            </a:cxnLst>
            <a:rect l="l" t="t" r="r" b="b"/>
            <a:pathLst>
              <a:path w="1355271" h="522514">
                <a:moveTo>
                  <a:pt x="1355271" y="0"/>
                </a:moveTo>
                <a:cubicBezTo>
                  <a:pt x="1027338" y="46264"/>
                  <a:pt x="699406" y="92528"/>
                  <a:pt x="473528" y="179614"/>
                </a:cubicBezTo>
                <a:cubicBezTo>
                  <a:pt x="247650" y="266700"/>
                  <a:pt x="123825" y="394607"/>
                  <a:pt x="0" y="522514"/>
                </a:cubicBezTo>
              </a:path>
            </a:pathLst>
          </a:custGeom>
          <a:ln w="152400">
            <a:solidFill>
              <a:schemeClr val="tx1"/>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 name="Freeform 69"/>
          <p:cNvSpPr/>
          <p:nvPr/>
        </p:nvSpPr>
        <p:spPr>
          <a:xfrm rot="19350699" flipV="1">
            <a:off x="5457879" y="2939858"/>
            <a:ext cx="2579378" cy="531149"/>
          </a:xfrm>
          <a:custGeom>
            <a:avLst/>
            <a:gdLst>
              <a:gd name="connsiteX0" fmla="*/ 2220686 w 2220686"/>
              <a:gd name="connsiteY0" fmla="*/ 152401 h 674915"/>
              <a:gd name="connsiteX1" fmla="*/ 1306286 w 2220686"/>
              <a:gd name="connsiteY1" fmla="*/ 87086 h 674915"/>
              <a:gd name="connsiteX2" fmla="*/ 0 w 2220686"/>
              <a:gd name="connsiteY2" fmla="*/ 674915 h 674915"/>
            </a:gdLst>
            <a:ahLst/>
            <a:cxnLst>
              <a:cxn ang="0">
                <a:pos x="connsiteX0" y="connsiteY0"/>
              </a:cxn>
              <a:cxn ang="0">
                <a:pos x="connsiteX1" y="connsiteY1"/>
              </a:cxn>
              <a:cxn ang="0">
                <a:pos x="connsiteX2" y="connsiteY2"/>
              </a:cxn>
            </a:cxnLst>
            <a:rect l="l" t="t" r="r" b="b"/>
            <a:pathLst>
              <a:path w="2220686" h="674915">
                <a:moveTo>
                  <a:pt x="2220686" y="152401"/>
                </a:moveTo>
                <a:cubicBezTo>
                  <a:pt x="1948543" y="76200"/>
                  <a:pt x="1676400" y="0"/>
                  <a:pt x="1306286" y="87086"/>
                </a:cubicBezTo>
                <a:cubicBezTo>
                  <a:pt x="936172" y="174172"/>
                  <a:pt x="468086" y="424543"/>
                  <a:pt x="0" y="674915"/>
                </a:cubicBezTo>
              </a:path>
            </a:pathLst>
          </a:custGeom>
          <a:ln w="152400">
            <a:solidFill>
              <a:schemeClr val="tx1"/>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Oval 52"/>
          <p:cNvSpPr/>
          <p:nvPr/>
        </p:nvSpPr>
        <p:spPr>
          <a:xfrm>
            <a:off x="685800" y="19050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0" y="5410200"/>
            <a:ext cx="6400800" cy="523220"/>
          </a:xfrm>
          <a:prstGeom prst="rect">
            <a:avLst/>
          </a:prstGeom>
          <a:solidFill>
            <a:schemeClr val="bg1"/>
          </a:solidFill>
        </p:spPr>
        <p:txBody>
          <a:bodyPr wrap="square">
            <a:spAutoFit/>
          </a:bodyPr>
          <a:lstStyle/>
          <a:p>
            <a:r>
              <a:rPr lang="en-US" sz="2800" b="1" dirty="0"/>
              <a:t> 	 Eliza marries Henry Spalding</a:t>
            </a:r>
            <a:endParaRPr lang="en-US" sz="2800" dirty="0"/>
          </a:p>
        </p:txBody>
      </p:sp>
      <p:pic>
        <p:nvPicPr>
          <p:cNvPr id="65" name="Picture 2" descr="How Marcus Whitman Saved Oregon scan p. 119.png"/>
          <p:cNvPicPr>
            <a:picLocks noChangeAspect="1" noChangeArrowheads="1"/>
          </p:cNvPicPr>
          <p:nvPr/>
        </p:nvPicPr>
        <p:blipFill>
          <a:blip r:embed="rId5"/>
          <a:srcRect l="14545" t="12121" r="20000" b="24848"/>
          <a:stretch>
            <a:fillRect/>
          </a:stretch>
        </p:blipFill>
        <p:spPr bwMode="auto">
          <a:xfrm>
            <a:off x="6400800" y="3889248"/>
            <a:ext cx="1371600" cy="1981200"/>
          </a:xfrm>
          <a:prstGeom prst="rect">
            <a:avLst/>
          </a:prstGeom>
          <a:noFill/>
          <a:ln w="50800">
            <a:solidFill>
              <a:schemeClr val="tx1"/>
            </a:solid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2000"/>
                                        <p:tgtEl>
                                          <p:spTgt spid="64"/>
                                        </p:tgtEl>
                                      </p:cBhvr>
                                    </p:animEffect>
                                  </p:childTnLst>
                                </p:cTn>
                              </p:par>
                              <p:par>
                                <p:cTn id="8" presetID="10" presetClass="entr" presetSubtype="0" fill="hold"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fade">
                                      <p:cBhvr>
                                        <p:cTn id="10" dur="1000"/>
                                        <p:tgtEl>
                                          <p:spTgt spid="65"/>
                                        </p:tgtEl>
                                      </p:cBhvr>
                                    </p:animEffect>
                                  </p:childTnLst>
                                </p:cTn>
                              </p:par>
                              <p:par>
                                <p:cTn id="11" presetID="10" presetClass="entr" presetSubtype="0" fill="hold" nodeType="withEffect">
                                  <p:stCondLst>
                                    <p:cond delay="1000"/>
                                  </p:stCondLst>
                                  <p:childTnLst>
                                    <p:set>
                                      <p:cBhvr>
                                        <p:cTn id="12" dur="1" fill="hold">
                                          <p:stCondLst>
                                            <p:cond delay="0"/>
                                          </p:stCondLst>
                                        </p:cTn>
                                        <p:tgtEl>
                                          <p:spTgt spid="66"/>
                                        </p:tgtEl>
                                        <p:attrNameLst>
                                          <p:attrName>style.visibility</p:attrName>
                                        </p:attrNameLst>
                                      </p:cBhvr>
                                      <p:to>
                                        <p:strVal val="visible"/>
                                      </p:to>
                                    </p:set>
                                    <p:animEffect transition="in" filter="fade">
                                      <p:cBhvr>
                                        <p:cTn id="13" dur="1000"/>
                                        <p:tgtEl>
                                          <p:spTgt spid="6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fade">
                                      <p:cBhvr>
                                        <p:cTn id="18" dur="1000"/>
                                        <p:tgtEl>
                                          <p:spTgt spid="63"/>
                                        </p:tgtEl>
                                      </p:cBhvr>
                                    </p:animEffect>
                                  </p:childTnLst>
                                </p:cTn>
                              </p:par>
                              <p:par>
                                <p:cTn id="19" presetID="30" presetClass="entr" presetSubtype="0" fill="hold" grpId="0" nodeType="with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fade">
                                      <p:cBhvr>
                                        <p:cTn id="21" dur="800" decel="100000"/>
                                        <p:tgtEl>
                                          <p:spTgt spid="59"/>
                                        </p:tgtEl>
                                      </p:cBhvr>
                                    </p:animEffect>
                                    <p:anim calcmode="lin" valueType="num">
                                      <p:cBhvr>
                                        <p:cTn id="22" dur="800" decel="100000" fill="hold"/>
                                        <p:tgtEl>
                                          <p:spTgt spid="59"/>
                                        </p:tgtEl>
                                        <p:attrNameLst>
                                          <p:attrName>style.rotation</p:attrName>
                                        </p:attrNameLst>
                                      </p:cBhvr>
                                      <p:tavLst>
                                        <p:tav tm="0">
                                          <p:val>
                                            <p:fltVal val="-90"/>
                                          </p:val>
                                        </p:tav>
                                        <p:tav tm="100000">
                                          <p:val>
                                            <p:fltVal val="0"/>
                                          </p:val>
                                        </p:tav>
                                      </p:tavLst>
                                    </p:anim>
                                    <p:anim calcmode="lin" valueType="num">
                                      <p:cBhvr>
                                        <p:cTn id="23" dur="800" decel="100000" fill="hold"/>
                                        <p:tgtEl>
                                          <p:spTgt spid="59"/>
                                        </p:tgtEl>
                                        <p:attrNameLst>
                                          <p:attrName>ppt_x</p:attrName>
                                        </p:attrNameLst>
                                      </p:cBhvr>
                                      <p:tavLst>
                                        <p:tav tm="0">
                                          <p:val>
                                            <p:strVal val="#ppt_x+0.4"/>
                                          </p:val>
                                        </p:tav>
                                        <p:tav tm="100000">
                                          <p:val>
                                            <p:strVal val="#ppt_x-0.05"/>
                                          </p:val>
                                        </p:tav>
                                      </p:tavLst>
                                    </p:anim>
                                    <p:anim calcmode="lin" valueType="num">
                                      <p:cBhvr>
                                        <p:cTn id="24" dur="800" decel="100000" fill="hold"/>
                                        <p:tgtEl>
                                          <p:spTgt spid="59"/>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59"/>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59"/>
                                        </p:tgtEl>
                                        <p:attrNameLst>
                                          <p:attrName>ppt_y</p:attrName>
                                        </p:attrNameLst>
                                      </p:cBhvr>
                                      <p:tavLst>
                                        <p:tav tm="0">
                                          <p:val>
                                            <p:strVal val="#ppt_y+0.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1000"/>
                                        <p:tgtEl>
                                          <p:spTgt spid="56"/>
                                        </p:tgtEl>
                                      </p:cBhvr>
                                    </p:animEffec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1000"/>
                                        <p:tgtEl>
                                          <p:spTgt spid="54"/>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1000"/>
                                        <p:tgtEl>
                                          <p:spTgt spid="61"/>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70"/>
                                        </p:tgtEl>
                                        <p:attrNameLst>
                                          <p:attrName>style.visibility</p:attrName>
                                        </p:attrNameLst>
                                      </p:cBhvr>
                                      <p:to>
                                        <p:strVal val="visible"/>
                                      </p:to>
                                    </p:set>
                                    <p:animEffect transition="in" filter="wipe(right)">
                                      <p:cBhvr>
                                        <p:cTn id="43" dur="1000"/>
                                        <p:tgtEl>
                                          <p:spTgt spid="70"/>
                                        </p:tgtEl>
                                      </p:cBhvr>
                                    </p:animEffect>
                                  </p:childTnLst>
                                </p:cTn>
                              </p:par>
                              <p:par>
                                <p:cTn id="44" presetID="10" presetClass="exit" presetSubtype="0" fill="hold" grpId="1" nodeType="withEffect">
                                  <p:stCondLst>
                                    <p:cond delay="0"/>
                                  </p:stCondLst>
                                  <p:childTnLst>
                                    <p:animEffect transition="out" filter="fade">
                                      <p:cBhvr>
                                        <p:cTn id="45" dur="1000"/>
                                        <p:tgtEl>
                                          <p:spTgt spid="59"/>
                                        </p:tgtEl>
                                      </p:cBhvr>
                                    </p:animEffect>
                                    <p:set>
                                      <p:cBhvr>
                                        <p:cTn id="46" dur="1" fill="hold">
                                          <p:stCondLst>
                                            <p:cond delay="999"/>
                                          </p:stCondLst>
                                        </p:cTn>
                                        <p:tgtEl>
                                          <p:spTgt spid="59"/>
                                        </p:tgtEl>
                                        <p:attrNameLst>
                                          <p:attrName>style.visibility</p:attrName>
                                        </p:attrNameLst>
                                      </p:cBhvr>
                                      <p:to>
                                        <p:strVal val="hidden"/>
                                      </p:to>
                                    </p:set>
                                  </p:childTnLst>
                                </p:cTn>
                              </p:par>
                            </p:childTnLst>
                          </p:cTn>
                        </p:par>
                        <p:par>
                          <p:cTn id="47" fill="hold">
                            <p:stCondLst>
                              <p:cond delay="1000"/>
                            </p:stCondLst>
                            <p:childTnLst>
                              <p:par>
                                <p:cTn id="48" presetID="22" presetClass="entr" presetSubtype="2" fill="hold" grpId="0" nodeType="afterEffect">
                                  <p:stCondLst>
                                    <p:cond delay="0"/>
                                  </p:stCondLst>
                                  <p:childTnLst>
                                    <p:set>
                                      <p:cBhvr>
                                        <p:cTn id="49" dur="1" fill="hold">
                                          <p:stCondLst>
                                            <p:cond delay="0"/>
                                          </p:stCondLst>
                                        </p:cTn>
                                        <p:tgtEl>
                                          <p:spTgt spid="68"/>
                                        </p:tgtEl>
                                        <p:attrNameLst>
                                          <p:attrName>style.visibility</p:attrName>
                                        </p:attrNameLst>
                                      </p:cBhvr>
                                      <p:to>
                                        <p:strVal val="visible"/>
                                      </p:to>
                                    </p:set>
                                    <p:animEffect transition="in" filter="wipe(right)">
                                      <p:cBhvr>
                                        <p:cTn id="50" dur="1000"/>
                                        <p:tgtEl>
                                          <p:spTgt spid="68"/>
                                        </p:tgtEl>
                                      </p:cBhvr>
                                    </p:animEffect>
                                  </p:childTnLst>
                                </p:cTn>
                              </p:par>
                              <p:par>
                                <p:cTn id="51" presetID="10" presetClass="exit" presetSubtype="0" fill="hold" grpId="1" nodeType="withEffect">
                                  <p:stCondLst>
                                    <p:cond delay="0"/>
                                  </p:stCondLst>
                                  <p:childTnLst>
                                    <p:animEffect transition="out" filter="fade">
                                      <p:cBhvr>
                                        <p:cTn id="52" dur="1000"/>
                                        <p:tgtEl>
                                          <p:spTgt spid="70"/>
                                        </p:tgtEl>
                                      </p:cBhvr>
                                    </p:animEffect>
                                    <p:set>
                                      <p:cBhvr>
                                        <p:cTn id="53" dur="1" fill="hold">
                                          <p:stCondLst>
                                            <p:cond delay="999"/>
                                          </p:stCondLst>
                                        </p:cTn>
                                        <p:tgtEl>
                                          <p:spTgt spid="70"/>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1000"/>
                                        <p:tgtEl>
                                          <p:spTgt spid="113"/>
                                        </p:tgtEl>
                                      </p:cBhvr>
                                    </p:animEffect>
                                    <p:set>
                                      <p:cBhvr>
                                        <p:cTn id="56" dur="1" fill="hold">
                                          <p:stCondLst>
                                            <p:cond delay="999"/>
                                          </p:stCondLst>
                                        </p:cTn>
                                        <p:tgtEl>
                                          <p:spTgt spid="11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62"/>
                                        </p:tgtEl>
                                        <p:attrNameLst>
                                          <p:attrName>style.visibility</p:attrName>
                                        </p:attrNameLst>
                                      </p:cBhvr>
                                      <p:to>
                                        <p:strVal val="visible"/>
                                      </p:to>
                                    </p:set>
                                    <p:animEffect transition="in" filter="wipe(left)">
                                      <p:cBhvr>
                                        <p:cTn id="61" dur="1000"/>
                                        <p:tgtEl>
                                          <p:spTgt spid="62"/>
                                        </p:tgtEl>
                                      </p:cBhvr>
                                    </p:animEffect>
                                  </p:childTnLst>
                                </p:cTn>
                              </p:par>
                              <p:par>
                                <p:cTn id="62" presetID="30" presetClass="entr" presetSubtype="0" fill="hold" grpId="0" nodeType="with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fade">
                                      <p:cBhvr>
                                        <p:cTn id="64" dur="800" decel="100000"/>
                                        <p:tgtEl>
                                          <p:spTgt spid="53"/>
                                        </p:tgtEl>
                                      </p:cBhvr>
                                    </p:animEffect>
                                    <p:anim calcmode="lin" valueType="num">
                                      <p:cBhvr>
                                        <p:cTn id="65" dur="800" decel="100000" fill="hold"/>
                                        <p:tgtEl>
                                          <p:spTgt spid="53"/>
                                        </p:tgtEl>
                                        <p:attrNameLst>
                                          <p:attrName>style.rotation</p:attrName>
                                        </p:attrNameLst>
                                      </p:cBhvr>
                                      <p:tavLst>
                                        <p:tav tm="0">
                                          <p:val>
                                            <p:fltVal val="-90"/>
                                          </p:val>
                                        </p:tav>
                                        <p:tav tm="100000">
                                          <p:val>
                                            <p:fltVal val="0"/>
                                          </p:val>
                                        </p:tav>
                                      </p:tavLst>
                                    </p:anim>
                                    <p:anim calcmode="lin" valueType="num">
                                      <p:cBhvr>
                                        <p:cTn id="66" dur="800" decel="100000" fill="hold"/>
                                        <p:tgtEl>
                                          <p:spTgt spid="53"/>
                                        </p:tgtEl>
                                        <p:attrNameLst>
                                          <p:attrName>ppt_x</p:attrName>
                                        </p:attrNameLst>
                                      </p:cBhvr>
                                      <p:tavLst>
                                        <p:tav tm="0">
                                          <p:val>
                                            <p:strVal val="#ppt_x+0.4"/>
                                          </p:val>
                                        </p:tav>
                                        <p:tav tm="100000">
                                          <p:val>
                                            <p:strVal val="#ppt_x-0.05"/>
                                          </p:val>
                                        </p:tav>
                                      </p:tavLst>
                                    </p:anim>
                                    <p:anim calcmode="lin" valueType="num">
                                      <p:cBhvr>
                                        <p:cTn id="67" dur="800" decel="100000" fill="hold"/>
                                        <p:tgtEl>
                                          <p:spTgt spid="53"/>
                                        </p:tgtEl>
                                        <p:attrNameLst>
                                          <p:attrName>ppt_y</p:attrName>
                                        </p:attrNameLst>
                                      </p:cBhvr>
                                      <p:tavLst>
                                        <p:tav tm="0">
                                          <p:val>
                                            <p:strVal val="#ppt_y-0.4"/>
                                          </p:val>
                                        </p:tav>
                                        <p:tav tm="100000">
                                          <p:val>
                                            <p:strVal val="#ppt_y+0.1"/>
                                          </p:val>
                                        </p:tav>
                                      </p:tavLst>
                                    </p:anim>
                                    <p:anim calcmode="lin" valueType="num">
                                      <p:cBhvr>
                                        <p:cTn id="68" dur="200" accel="100000" fill="hold">
                                          <p:stCondLst>
                                            <p:cond delay="800"/>
                                          </p:stCondLst>
                                        </p:cTn>
                                        <p:tgtEl>
                                          <p:spTgt spid="53"/>
                                        </p:tgtEl>
                                        <p:attrNameLst>
                                          <p:attrName>ppt_x</p:attrName>
                                        </p:attrNameLst>
                                      </p:cBhvr>
                                      <p:tavLst>
                                        <p:tav tm="0">
                                          <p:val>
                                            <p:strVal val="#ppt_x-0.05"/>
                                          </p:val>
                                        </p:tav>
                                        <p:tav tm="100000">
                                          <p:val>
                                            <p:strVal val="#ppt_x"/>
                                          </p:val>
                                        </p:tav>
                                      </p:tavLst>
                                    </p:anim>
                                    <p:anim calcmode="lin" valueType="num">
                                      <p:cBhvr>
                                        <p:cTn id="69" dur="200" accel="100000" fill="hold">
                                          <p:stCondLst>
                                            <p:cond delay="800"/>
                                          </p:stCondLst>
                                        </p:cTn>
                                        <p:tgtEl>
                                          <p:spTgt spid="53"/>
                                        </p:tgtEl>
                                        <p:attrNameLst>
                                          <p:attrName>ppt_y</p:attrName>
                                        </p:attrNameLst>
                                      </p:cBhvr>
                                      <p:tavLst>
                                        <p:tav tm="0">
                                          <p:val>
                                            <p:strVal val="#ppt_y+0.1"/>
                                          </p:val>
                                        </p:tav>
                                        <p:tav tm="100000">
                                          <p:val>
                                            <p:strVal val="#ppt_y"/>
                                          </p:val>
                                        </p:tav>
                                      </p:tavLst>
                                    </p:anim>
                                  </p:childTnLst>
                                </p:cTn>
                              </p:par>
                              <p:par>
                                <p:cTn id="70" presetID="10" presetClass="exit" presetSubtype="0" fill="hold" grpId="1" nodeType="withEffect">
                                  <p:stCondLst>
                                    <p:cond delay="0"/>
                                  </p:stCondLst>
                                  <p:childTnLst>
                                    <p:animEffect transition="out" filter="fade">
                                      <p:cBhvr>
                                        <p:cTn id="71" dur="1000"/>
                                        <p:tgtEl>
                                          <p:spTgt spid="68"/>
                                        </p:tgtEl>
                                      </p:cBhvr>
                                    </p:animEffect>
                                    <p:set>
                                      <p:cBhvr>
                                        <p:cTn id="72" dur="1" fill="hold">
                                          <p:stCondLst>
                                            <p:cond delay="999"/>
                                          </p:stCondLst>
                                        </p:cTn>
                                        <p:tgtEl>
                                          <p:spTgt spid="68"/>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0" presetClass="exit" presetSubtype="0" fill="hold" grpId="1" nodeType="clickEffect">
                                  <p:stCondLst>
                                    <p:cond delay="0"/>
                                  </p:stCondLst>
                                  <p:childTnLst>
                                    <p:animEffect transition="out" filter="fade">
                                      <p:cBhvr>
                                        <p:cTn id="76" dur="1000"/>
                                        <p:tgtEl>
                                          <p:spTgt spid="64"/>
                                        </p:tgtEl>
                                      </p:cBhvr>
                                    </p:animEffect>
                                    <p:set>
                                      <p:cBhvr>
                                        <p:cTn id="77" dur="1" fill="hold">
                                          <p:stCondLst>
                                            <p:cond delay="999"/>
                                          </p:stCondLst>
                                        </p:cTn>
                                        <p:tgtEl>
                                          <p:spTgt spid="64"/>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1000"/>
                                        <p:tgtEl>
                                          <p:spTgt spid="63"/>
                                        </p:tgtEl>
                                      </p:cBhvr>
                                    </p:animEffect>
                                    <p:set>
                                      <p:cBhvr>
                                        <p:cTn id="80" dur="1" fill="hold">
                                          <p:stCondLst>
                                            <p:cond delay="999"/>
                                          </p:stCondLst>
                                        </p:cTn>
                                        <p:tgtEl>
                                          <p:spTgt spid="63"/>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1000"/>
                                        <p:tgtEl>
                                          <p:spTgt spid="56"/>
                                        </p:tgtEl>
                                      </p:cBhvr>
                                    </p:animEffect>
                                    <p:set>
                                      <p:cBhvr>
                                        <p:cTn id="83" dur="1" fill="hold">
                                          <p:stCondLst>
                                            <p:cond delay="999"/>
                                          </p:stCondLst>
                                        </p:cTn>
                                        <p:tgtEl>
                                          <p:spTgt spid="56"/>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1000"/>
                                        <p:tgtEl>
                                          <p:spTgt spid="61"/>
                                        </p:tgtEl>
                                      </p:cBhvr>
                                    </p:animEffect>
                                    <p:set>
                                      <p:cBhvr>
                                        <p:cTn id="86" dur="1" fill="hold">
                                          <p:stCondLst>
                                            <p:cond delay="999"/>
                                          </p:stCondLst>
                                        </p:cTn>
                                        <p:tgtEl>
                                          <p:spTgt spid="61"/>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62"/>
                                        </p:tgtEl>
                                      </p:cBhvr>
                                    </p:animEffect>
                                    <p:set>
                                      <p:cBhvr>
                                        <p:cTn id="89" dur="1" fill="hold">
                                          <p:stCondLst>
                                            <p:cond delay="999"/>
                                          </p:stCondLst>
                                        </p:cTn>
                                        <p:tgtEl>
                                          <p:spTgt spid="62"/>
                                        </p:tgtEl>
                                        <p:attrNameLst>
                                          <p:attrName>style.visibility</p:attrName>
                                        </p:attrNameLst>
                                      </p:cBhvr>
                                      <p:to>
                                        <p:strVal val="hidden"/>
                                      </p:to>
                                    </p:set>
                                  </p:childTnLst>
                                </p:cTn>
                              </p:par>
                              <p:par>
                                <p:cTn id="90" presetID="10" presetClass="exit" presetSubtype="0" fill="hold" nodeType="withEffect">
                                  <p:stCondLst>
                                    <p:cond delay="0"/>
                                  </p:stCondLst>
                                  <p:childTnLst>
                                    <p:animEffect transition="out" filter="fade">
                                      <p:cBhvr>
                                        <p:cTn id="91" dur="1000"/>
                                        <p:tgtEl>
                                          <p:spTgt spid="65"/>
                                        </p:tgtEl>
                                      </p:cBhvr>
                                    </p:animEffect>
                                    <p:set>
                                      <p:cBhvr>
                                        <p:cTn id="92" dur="1" fill="hold">
                                          <p:stCondLst>
                                            <p:cond delay="999"/>
                                          </p:stCondLst>
                                        </p:cTn>
                                        <p:tgtEl>
                                          <p:spTgt spid="65"/>
                                        </p:tgtEl>
                                        <p:attrNameLst>
                                          <p:attrName>style.visibility</p:attrName>
                                        </p:attrNameLst>
                                      </p:cBhvr>
                                      <p:to>
                                        <p:strVal val="hidden"/>
                                      </p:to>
                                    </p:set>
                                  </p:childTnLst>
                                </p:cTn>
                              </p:par>
                              <p:par>
                                <p:cTn id="93" presetID="10" presetClass="exit" presetSubtype="0" fill="hold" nodeType="withEffect">
                                  <p:stCondLst>
                                    <p:cond delay="0"/>
                                  </p:stCondLst>
                                  <p:childTnLst>
                                    <p:animEffect transition="out" filter="fade">
                                      <p:cBhvr>
                                        <p:cTn id="94" dur="1000"/>
                                        <p:tgtEl>
                                          <p:spTgt spid="66"/>
                                        </p:tgtEl>
                                      </p:cBhvr>
                                    </p:animEffect>
                                    <p:set>
                                      <p:cBhvr>
                                        <p:cTn id="95" dur="1" fill="hold">
                                          <p:stCondLst>
                                            <p:cond delay="999"/>
                                          </p:stCondLst>
                                        </p:cTn>
                                        <p:tgtEl>
                                          <p:spTgt spid="66"/>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1000"/>
                                        <p:tgtEl>
                                          <p:spTgt spid="53"/>
                                        </p:tgtEl>
                                      </p:cBhvr>
                                    </p:animEffect>
                                    <p:set>
                                      <p:cBhvr>
                                        <p:cTn id="98" dur="1" fill="hold">
                                          <p:stCondLst>
                                            <p:cond delay="999"/>
                                          </p:stCondLst>
                                        </p:cTn>
                                        <p:tgtEl>
                                          <p:spTgt spid="53"/>
                                        </p:tgtEl>
                                        <p:attrNameLst>
                                          <p:attrName>style.visibility</p:attrName>
                                        </p:attrNameLst>
                                      </p:cBhvr>
                                      <p:to>
                                        <p:strVal val="hidden"/>
                                      </p:to>
                                    </p:set>
                                  </p:childTnLst>
                                </p:cTn>
                              </p:par>
                              <p:par>
                                <p:cTn id="99" presetID="10" presetClass="entr" presetSubtype="0" fill="hold" grpId="1" nodeType="withEffect">
                                  <p:stCondLst>
                                    <p:cond delay="0"/>
                                  </p:stCondLst>
                                  <p:childTnLst>
                                    <p:set>
                                      <p:cBhvr>
                                        <p:cTn id="100" dur="1" fill="hold">
                                          <p:stCondLst>
                                            <p:cond delay="0"/>
                                          </p:stCondLst>
                                        </p:cTn>
                                        <p:tgtEl>
                                          <p:spTgt spid="113"/>
                                        </p:tgtEl>
                                        <p:attrNameLst>
                                          <p:attrName>style.visibility</p:attrName>
                                        </p:attrNameLst>
                                      </p:cBhvr>
                                      <p:to>
                                        <p:strVal val="visible"/>
                                      </p:to>
                                    </p:set>
                                    <p:animEffect transition="in" filter="fade">
                                      <p:cBhvr>
                                        <p:cTn id="101" dur="1000"/>
                                        <p:tgtEl>
                                          <p:spTgt spid="113"/>
                                        </p:tgtEl>
                                      </p:cBhvr>
                                    </p:animEffect>
                                  </p:childTnLst>
                                </p:cTn>
                              </p:par>
                              <p:par>
                                <p:cTn id="102" presetID="10" presetClass="exit" presetSubtype="0" fill="hold" grpId="1" nodeType="withEffect">
                                  <p:stCondLst>
                                    <p:cond delay="0"/>
                                  </p:stCondLst>
                                  <p:childTnLst>
                                    <p:animEffect transition="out" filter="fade">
                                      <p:cBhvr>
                                        <p:cTn id="103" dur="1000"/>
                                        <p:tgtEl>
                                          <p:spTgt spid="54"/>
                                        </p:tgtEl>
                                      </p:cBhvr>
                                    </p:animEffect>
                                    <p:set>
                                      <p:cBhvr>
                                        <p:cTn id="104" dur="1" fill="hold">
                                          <p:stCondLst>
                                            <p:cond delay="999"/>
                                          </p:stCondLst>
                                        </p:cTn>
                                        <p:tgtEl>
                                          <p:spTgt spid="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13" grpId="1"/>
      <p:bldP spid="59" grpId="0" animBg="1"/>
      <p:bldP spid="59" grpId="1" animBg="1"/>
      <p:bldP spid="56" grpId="0" animBg="1"/>
      <p:bldP spid="56" grpId="1" animBg="1"/>
      <p:bldP spid="61" grpId="0" animBg="1"/>
      <p:bldP spid="61" grpId="1" animBg="1"/>
      <p:bldP spid="62" grpId="0" animBg="1"/>
      <p:bldP spid="62" grpId="1" animBg="1"/>
      <p:bldP spid="63" grpId="0" animBg="1"/>
      <p:bldP spid="63" grpId="1" animBg="1"/>
      <p:bldP spid="64" grpId="0" animBg="1"/>
      <p:bldP spid="64" grpId="1" animBg="1"/>
      <p:bldP spid="68" grpId="0" animBg="1"/>
      <p:bldP spid="68" grpId="1" animBg="1"/>
      <p:bldP spid="70" grpId="0" animBg="1"/>
      <p:bldP spid="70" grpId="1" animBg="1"/>
      <p:bldP spid="53" grpId="0" animBg="1"/>
      <p:bldP spid="53" grpId="1" animBg="1"/>
      <p:bldP spid="54" grpId="0" animBg="1"/>
      <p:bldP spid="54" grpId="1" animBg="1"/>
    </p:bldLst>
  </p:timing>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1449288"/>
          </a:xfrm>
          <a:prstGeom prst="rect">
            <a:avLst/>
          </a:prstGeom>
        </p:spPr>
        <p:txBody>
          <a:bodyPr wrap="square">
            <a:spAutoFit/>
          </a:bodyPr>
          <a:lstStyle/>
          <a:p>
            <a:r>
              <a:rPr lang="en-US" dirty="0">
                <a:hlinkClick r:id="rId2"/>
              </a:rPr>
              <a:t>https://www.whitman.edu/alumni/be-connected/whitman-traditions/marcus-and-narcissa-whitman</a:t>
            </a:r>
            <a:endParaRPr lang="en-US" dirty="0"/>
          </a:p>
          <a:p>
            <a:r>
              <a:rPr lang="en-US" dirty="0"/>
              <a:t>	 Missionaries in the nineteenth century, Marcus Whitman,</a:t>
            </a:r>
          </a:p>
          <a:p>
            <a:r>
              <a:rPr lang="en-US" dirty="0"/>
              <a:t> M.D., and his wife, </a:t>
            </a:r>
            <a:r>
              <a:rPr lang="en-US" dirty="0" err="1"/>
              <a:t>Narcissa</a:t>
            </a:r>
            <a:r>
              <a:rPr lang="en-US" dirty="0"/>
              <a:t> Prentiss Whitman, as well as Reverend</a:t>
            </a:r>
          </a:p>
          <a:p>
            <a:r>
              <a:rPr lang="en-US" dirty="0"/>
              <a:t> Henry Harmon Spalding and a few others, arrived in the Walla Walla</a:t>
            </a:r>
          </a:p>
          <a:p>
            <a:r>
              <a:rPr lang="en-US" dirty="0"/>
              <a:t> valley. Their mission was to teach the Indians the gospel in the</a:t>
            </a:r>
          </a:p>
          <a:p>
            <a:r>
              <a:rPr lang="en-US" dirty="0"/>
              <a:t> Presbyterian fashion and teach them the “arts of civilization.”</a:t>
            </a:r>
          </a:p>
          <a:p>
            <a:r>
              <a:rPr lang="en-US" dirty="0"/>
              <a:t> Marcus Whitman was the first medical missionary on the Pacific </a:t>
            </a:r>
          </a:p>
          <a:p>
            <a:r>
              <a:rPr lang="en-US" dirty="0"/>
              <a:t>Coast, a graduate Fairfield Medical College at Fairfield, N.Y.  </a:t>
            </a:r>
            <a:r>
              <a:rPr lang="en-US" dirty="0" err="1"/>
              <a:t>Narcissa</a:t>
            </a:r>
            <a:endParaRPr lang="en-US" dirty="0"/>
          </a:p>
          <a:p>
            <a:r>
              <a:rPr lang="en-US" dirty="0"/>
              <a:t> Prentiss Whitman and Rev. Spalding’s wife, Eliza Hart Spalding, made the journey with their husbands across the continent in 1837. Marcus and </a:t>
            </a:r>
            <a:r>
              <a:rPr lang="en-US" dirty="0" err="1"/>
              <a:t>Narcissa</a:t>
            </a:r>
            <a:r>
              <a:rPr lang="en-US" dirty="0"/>
              <a:t> were married only two weeks before departing from New York for Walla Walla. They had one daughter, Alice Clarissa, who drowned in the mill pond near their mission home at the age of 2.</a:t>
            </a:r>
          </a:p>
          <a:p>
            <a:r>
              <a:rPr lang="en-US" dirty="0"/>
              <a:t>	Marcus and </a:t>
            </a:r>
            <a:r>
              <a:rPr lang="en-US" dirty="0" err="1"/>
              <a:t>Narcissa</a:t>
            </a:r>
            <a:r>
              <a:rPr lang="en-US" dirty="0"/>
              <a:t> were successful at teaching the Indians their curriculum and establishing a strong friendship. The Indians were fascinated by the missionaries’ techniques, though it did take some time to fully adjust. Dr. Whitman intended and tried to make the mission self-supporting, and was fairly successful for some years.</a:t>
            </a:r>
          </a:p>
          <a:p>
            <a:r>
              <a:rPr lang="en-US" dirty="0"/>
              <a:t>	In 1842, the American Board opted to discontinue the mission at </a:t>
            </a:r>
            <a:r>
              <a:rPr lang="en-US" dirty="0" err="1"/>
              <a:t>Waiilatpu</a:t>
            </a:r>
            <a:r>
              <a:rPr lang="en-US" dirty="0"/>
              <a:t>, transferring Dr. Whitman to the mission at </a:t>
            </a:r>
            <a:r>
              <a:rPr lang="en-US" dirty="0" err="1"/>
              <a:t>Lapwai</a:t>
            </a:r>
            <a:r>
              <a:rPr lang="en-US" dirty="0"/>
              <a:t>. Before the order could be carried out, the recalcitrant missionaries voluntarily left, and the stalwart ones remained and demanded </a:t>
            </a:r>
            <a:r>
              <a:rPr lang="en-US" dirty="0" err="1"/>
              <a:t>Waiilatpu</a:t>
            </a:r>
            <a:r>
              <a:rPr lang="en-US" dirty="0"/>
              <a:t> be maintained, not only because of the value of its work among the Indians, but because of its strategic location on the immigrant route from the east. Dr. Whitman decided to go back east to meet with the committee about the decision and encourage them to keep the </a:t>
            </a:r>
            <a:r>
              <a:rPr lang="en-US" dirty="0" err="1"/>
              <a:t>Waiilatpu</a:t>
            </a:r>
            <a:r>
              <a:rPr lang="en-US" dirty="0"/>
              <a:t> Mission. Unfortunately, there are no written records about what happened in Washington D.C., but it is now an unquestioned fact that he went there before he went to Boston and the inference is reasonable that his patriotic objective took precedence over his missionary objective.</a:t>
            </a:r>
          </a:p>
          <a:p>
            <a:r>
              <a:rPr lang="en-US" dirty="0"/>
              <a:t>	The first wagon train of immigrants assembled in Missouri and went to Walla Walla in the spring of 1843. It is disputed whether Dr. Whitman had a hand in gathering that wagon train. From then on, the Oregon Territory became the popular immigration destination, and in 1846 the line was drawn at the 49th parallel. Triumphant, Marcus Whitman finally returned home to </a:t>
            </a:r>
            <a:r>
              <a:rPr lang="en-US" dirty="0" err="1"/>
              <a:t>Waiilatpu</a:t>
            </a:r>
            <a:r>
              <a:rPr lang="en-US" dirty="0"/>
              <a:t>. But change was in the air. </a:t>
            </a:r>
          </a:p>
          <a:p>
            <a:r>
              <a:rPr lang="en-US" dirty="0"/>
              <a:t>	As American settlers poured into Oregon, the Indians became restless and suspicious. They were afraid of being invaded, and knew the culprits to blame: the first missionaries that showed up less than a decade earlier.</a:t>
            </a:r>
          </a:p>
          <a:p>
            <a:r>
              <a:rPr lang="en-US" dirty="0"/>
              <a:t>	Measles broke out at </a:t>
            </a:r>
            <a:r>
              <a:rPr lang="en-US" dirty="0" err="1"/>
              <a:t>Waiilatpu</a:t>
            </a:r>
            <a:r>
              <a:rPr lang="en-US" dirty="0"/>
              <a:t> in the fall of 1847, and decimated the Indians. Dr. Whitman treated both Indians and white settlers, and when so many Indians died despite treatment, Indian custom dictated revenge upon the medicine man. Thus the </a:t>
            </a:r>
            <a:r>
              <a:rPr lang="en-US" dirty="0" err="1"/>
              <a:t>Whitmans</a:t>
            </a:r>
            <a:r>
              <a:rPr lang="en-US" dirty="0"/>
              <a:t> were massacred, as well-meaning as they had been.</a:t>
            </a:r>
          </a:p>
          <a:p>
            <a:r>
              <a:rPr lang="en-US" dirty="0"/>
              <a:t/>
            </a:r>
            <a:br>
              <a:rPr lang="en-US" dirty="0"/>
            </a:br>
            <a:r>
              <a:rPr lang="en-US" dirty="0"/>
              <a:t>	</a:t>
            </a:r>
          </a:p>
        </p:txBody>
      </p:sp>
      <p:pic>
        <p:nvPicPr>
          <p:cNvPr id="28674" name="Picture 2" descr="Image result for narcissa whitman"/>
          <p:cNvPicPr>
            <a:picLocks noChangeAspect="1" noChangeArrowheads="1"/>
          </p:cNvPicPr>
          <p:nvPr/>
        </p:nvPicPr>
        <p:blipFill>
          <a:blip r:embed="rId3"/>
          <a:srcRect/>
          <a:stretch>
            <a:fillRect/>
          </a:stretch>
        </p:blipFill>
        <p:spPr bwMode="auto">
          <a:xfrm>
            <a:off x="6400800" y="457200"/>
            <a:ext cx="2743200" cy="1920241"/>
          </a:xfrm>
          <a:prstGeom prst="rect">
            <a:avLst/>
          </a:prstGeom>
          <a:noFill/>
        </p:spPr>
      </p:pic>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8374261"/>
          </a:xfrm>
          <a:prstGeom prst="rect">
            <a:avLst/>
          </a:prstGeom>
        </p:spPr>
        <p:txBody>
          <a:bodyPr wrap="square">
            <a:spAutoFit/>
          </a:bodyPr>
          <a:lstStyle/>
          <a:p>
            <a:r>
              <a:rPr lang="en-US" dirty="0">
                <a:hlinkClick r:id="rId2"/>
              </a:rPr>
              <a:t>https://en.wikipedia.org/wiki/Narcissa_Whitman</a:t>
            </a:r>
            <a:endParaRPr lang="en-US" dirty="0"/>
          </a:p>
          <a:p>
            <a:r>
              <a:rPr lang="en-US" dirty="0"/>
              <a:t>	</a:t>
            </a:r>
            <a:r>
              <a:rPr lang="en-US" b="1" dirty="0"/>
              <a:t> </a:t>
            </a:r>
            <a:r>
              <a:rPr lang="en-US" b="1" dirty="0" err="1"/>
              <a:t>Narcissa</a:t>
            </a:r>
            <a:r>
              <a:rPr lang="en-US" b="1" dirty="0"/>
              <a:t> Prentiss Whitman</a:t>
            </a:r>
            <a:r>
              <a:rPr lang="en-US" dirty="0"/>
              <a:t> (March 14, 1808 – November 29, </a:t>
            </a:r>
          </a:p>
          <a:p>
            <a:r>
              <a:rPr lang="en-US" dirty="0"/>
              <a:t>1847) was an American missionary in the Oregon Country of what would</a:t>
            </a:r>
          </a:p>
          <a:p>
            <a:r>
              <a:rPr lang="en-US" dirty="0"/>
              <a:t> become the state of Washington. On their way to found the </a:t>
            </a:r>
          </a:p>
          <a:p>
            <a:r>
              <a:rPr lang="en-US" dirty="0"/>
              <a:t>Protestant Whitman Mission in 1836 with her husband, Marcus, near</a:t>
            </a:r>
          </a:p>
          <a:p>
            <a:r>
              <a:rPr lang="en-US" dirty="0"/>
              <a:t> modern-day Walla Walla, Washington, she and Eliza Hart Spalding </a:t>
            </a:r>
          </a:p>
          <a:p>
            <a:r>
              <a:rPr lang="en-US" dirty="0"/>
              <a:t>(wife of Henry Spalding) became the first documented European-</a:t>
            </a:r>
          </a:p>
          <a:p>
            <a:r>
              <a:rPr lang="en-US" dirty="0"/>
              <a:t>American women to cross the Rocky Mountains.</a:t>
            </a:r>
          </a:p>
          <a:p>
            <a:r>
              <a:rPr lang="en-US" dirty="0"/>
              <a:t>	 </a:t>
            </a:r>
            <a:r>
              <a:rPr lang="en-US" dirty="0" err="1"/>
              <a:t>Narcissa</a:t>
            </a:r>
            <a:r>
              <a:rPr lang="en-US" dirty="0"/>
              <a:t> Prentiss was born in </a:t>
            </a:r>
            <a:r>
              <a:rPr lang="en-US" dirty="0" err="1"/>
              <a:t>Prattsburgh</a:t>
            </a:r>
            <a:r>
              <a:rPr lang="en-US" dirty="0"/>
              <a:t>, New York, on </a:t>
            </a:r>
          </a:p>
          <a:p>
            <a:r>
              <a:rPr lang="en-US" dirty="0"/>
              <a:t>March 14, 1808. She was the third of nine children of Judge Stephen </a:t>
            </a:r>
          </a:p>
          <a:p>
            <a:r>
              <a:rPr lang="en-US" dirty="0"/>
              <a:t>and Clarissa Prentiss. She was the oldest of the five girls, followed by</a:t>
            </a:r>
          </a:p>
          <a:p>
            <a:r>
              <a:rPr lang="en-US" dirty="0"/>
              <a:t> Clarissa, Mary Ann, Jane, and Harriet. She also had four brothers.</a:t>
            </a:r>
            <a:endParaRPr lang="en-US" baseline="30000" dirty="0"/>
          </a:p>
          <a:p>
            <a:r>
              <a:rPr lang="en-US" dirty="0"/>
              <a:t>Like many young women of the era, she became caught up in the Second Great Awakening. She decided that her true calling was to become a missionary, and was accepted for missionary service in March 1835. She was educated at the Franklin Academy in </a:t>
            </a:r>
            <a:r>
              <a:rPr lang="en-US" dirty="0" err="1"/>
              <a:t>Prattsburgh</a:t>
            </a:r>
            <a:r>
              <a:rPr lang="en-US" dirty="0"/>
              <a:t> before her marriage to Dr. Marcus Whitman on February 18, 1836 in Angelica, New York.</a:t>
            </a:r>
          </a:p>
          <a:p>
            <a:r>
              <a:rPr lang="en-US" dirty="0"/>
              <a:t>	Shortly after their wedding, the </a:t>
            </a:r>
            <a:r>
              <a:rPr lang="en-US" dirty="0" err="1"/>
              <a:t>Whitmans</a:t>
            </a:r>
            <a:r>
              <a:rPr lang="en-US" dirty="0"/>
              <a:t> along with the also recently married Henry and Eliza Spalding headed west for the Oregon Country in March 1836 to begin their missionary activities amongst the natives.</a:t>
            </a:r>
            <a:r>
              <a:rPr lang="en-US" baseline="30000" dirty="0"/>
              <a:t> </a:t>
            </a:r>
            <a:r>
              <a:rPr lang="en-US" dirty="0"/>
              <a:t>The journey was by sleigh, canal barge, wagon, river sternwheeler, horseback, and foot. The founder of Ogden, Utah, Miles Goodyear, traveled with them until Fort Hall. On September 1, 1836, they arrived at Fort Walla Walla, a Hudson's Bay Company outpost near present-day Walla Walla, Washington. They then traveled on to Fort Vancouver where they were hosted by Dr. John </a:t>
            </a:r>
            <a:r>
              <a:rPr lang="en-US" dirty="0" err="1"/>
              <a:t>McLoughlin</a:t>
            </a:r>
            <a:r>
              <a:rPr lang="en-US" dirty="0"/>
              <a:t> before returning to the Walla Walla area to build their mission. Whitman and Spalding were the first white women to cross the Rocky Mountains and live in the area. She was something of a novel addition to the community for the local Native Americans, the Cayuse.</a:t>
            </a:r>
          </a:p>
          <a:p>
            <a:r>
              <a:rPr lang="en-US" dirty="0"/>
              <a:t>	 The Whitman Mission began to take shape in 1837, eventually growing into a major stopping point along the Oregon Trail. Methodist missionary Jason Lee would stop off in 1838 at the mission on his way east to gather reinforcements in the United States for his mission in the Willamette Valley. Then, in 1840, mountain man Joseph Meek, whom the </a:t>
            </a:r>
            <a:r>
              <a:rPr lang="en-US" dirty="0" err="1"/>
              <a:t>Whitmans</a:t>
            </a:r>
            <a:r>
              <a:rPr lang="en-US" dirty="0"/>
              <a:t> met on their journey to the area, stopped off on his way to the Willamette Valley.</a:t>
            </a:r>
          </a:p>
          <a:p>
            <a:r>
              <a:rPr lang="en-US" dirty="0"/>
              <a:t>Built at </a:t>
            </a:r>
            <a:r>
              <a:rPr lang="en-US" dirty="0" err="1"/>
              <a:t>Waiilatpu</a:t>
            </a:r>
            <a:r>
              <a:rPr lang="en-US" dirty="0"/>
              <a:t>, the settlement was about six miles (10 km) from Fort Walla Walla and along the Walla Walla River. At the mission, Whitman gave Bible classes to the native population, as well as teaching them Western domestic chores that were unknown to the Native Americans. Besides the missionary goals of converting the natives, she also ran the household. Her daily activities included cooking, washing and ironing clothes, churning butter, making candles and soap, and baking.</a:t>
            </a:r>
          </a:p>
          <a:p>
            <a:r>
              <a:rPr lang="en-US" dirty="0"/>
              <a:t>	On March 14, 1837, on her twenty-ninth birthday, Whitman gave birth to the first white American born in Oregon Country. She named her Alice Clarissa after her grandmothers, and she would be their only natural child. Unfortunately, she drowned in the Walla Walla River on June 23, 1839 at age two. Unattended for only a few moments, she had gone down to the river bank to fill her cup with water and fell in. Though her body was found shortly after, all attempts to revive her failed. However, other children came to the mission, including the Sager orphans, to whom Whitman became a second mother.</a:t>
            </a:r>
          </a:p>
          <a:p>
            <a:r>
              <a:rPr lang="en-US" dirty="0"/>
              <a:t>	Just before winter, in late 1842, Marcus traveled back east to recruit more missionaries for the mission. During the time he was away, Whitman traveled west and visited other outposts in the territory including Fort Vancouver, Jason Lee’s Methodist Mission near present-day Salem, Oregon, and another mission near Astoria, Oregon. Marcus returned with his nephew, Perrin, from his trip east in 1843.</a:t>
            </a:r>
          </a:p>
          <a:p>
            <a:r>
              <a:rPr lang="en-US" dirty="0"/>
              <a:t>	 Throughout their time in Oregon Country, the </a:t>
            </a:r>
            <a:r>
              <a:rPr lang="en-US" dirty="0" err="1"/>
              <a:t>Whitmans</a:t>
            </a:r>
            <a:r>
              <a:rPr lang="en-US" dirty="0"/>
              <a:t> encountered trouble with the native tribes. The Cayuse and the Nez </a:t>
            </a:r>
            <a:r>
              <a:rPr lang="en-US" dirty="0" err="1"/>
              <a:t>Percé</a:t>
            </a:r>
            <a:r>
              <a:rPr lang="en-US" dirty="0"/>
              <a:t> tribes were suspicious of the activities and the encroachment of the Americans.</a:t>
            </a:r>
            <a:r>
              <a:rPr lang="en-US" baseline="30000" dirty="0"/>
              <a:t> </a:t>
            </a:r>
            <a:r>
              <a:rPr lang="en-US" dirty="0"/>
              <a:t>As early as 1841, </a:t>
            </a:r>
            <a:r>
              <a:rPr lang="en-US" dirty="0" err="1"/>
              <a:t>Tiloukaikt</a:t>
            </a:r>
            <a:r>
              <a:rPr lang="en-US" dirty="0"/>
              <a:t> had tried to force them to leave </a:t>
            </a:r>
            <a:r>
              <a:rPr lang="en-US" dirty="0" err="1"/>
              <a:t>Waiilatpu</a:t>
            </a:r>
            <a:r>
              <a:rPr lang="en-US" dirty="0"/>
              <a:t> and the ancestral homeland.</a:t>
            </a:r>
          </a:p>
          <a:p>
            <a:r>
              <a:rPr lang="en-US" dirty="0"/>
              <a:t>	In 1847, a measles epidemic broke out among the native population. Spread to the natives by contact with whites (often indirectly, preceding actual contact), the native population lacked immunity to the disease and it spread quickly. The American populations had some limited immunity to measles which meant a lower mortality rate than the natives. This discrepancy stirred discontent among the natives who felt Marcus was only curing the white people while letting Indian children die. The resentment concerning all the different issues boiled over on November 29, 1847, when </a:t>
            </a:r>
            <a:r>
              <a:rPr lang="en-US" dirty="0" err="1"/>
              <a:t>Tiloukaikt</a:t>
            </a:r>
            <a:r>
              <a:rPr lang="en-US" dirty="0"/>
              <a:t> and others attacked the mission killing both the </a:t>
            </a:r>
            <a:r>
              <a:rPr lang="en-US" dirty="0" err="1"/>
              <a:t>Whitmans</a:t>
            </a:r>
            <a:r>
              <a:rPr lang="en-US" dirty="0"/>
              <a:t>.</a:t>
            </a:r>
            <a:r>
              <a:rPr lang="en-US" baseline="30000" dirty="0">
                <a:hlinkClick r:id="rId2"/>
              </a:rPr>
              <a:t>[3]</a:t>
            </a:r>
            <a:r>
              <a:rPr lang="en-US" dirty="0"/>
              <a:t> This event would be remembered as the Whitman massacre, in which eleven others were killed, including young brothers John and Francis Sager, and many more taken hostage.</a:t>
            </a:r>
          </a:p>
          <a:p>
            <a:endParaRPr lang="en-US" dirty="0"/>
          </a:p>
          <a:p>
            <a:endParaRPr lang="en-US" dirty="0"/>
          </a:p>
          <a:p>
            <a:r>
              <a:rPr lang="en-US" dirty="0"/>
              <a:t>	</a:t>
            </a:r>
          </a:p>
        </p:txBody>
      </p:sp>
      <p:pic>
        <p:nvPicPr>
          <p:cNvPr id="27650" name="Picture 2" descr="How Marcus Whitman Saved Oregon scan p. 119.png"/>
          <p:cNvPicPr>
            <a:picLocks noChangeAspect="1" noChangeArrowheads="1"/>
          </p:cNvPicPr>
          <p:nvPr/>
        </p:nvPicPr>
        <p:blipFill>
          <a:blip r:embed="rId3"/>
          <a:srcRect/>
          <a:stretch>
            <a:fillRect/>
          </a:stretch>
        </p:blipFill>
        <p:spPr bwMode="auto">
          <a:xfrm>
            <a:off x="6896100" y="152400"/>
            <a:ext cx="2095500" cy="3143250"/>
          </a:xfrm>
          <a:prstGeom prst="rect">
            <a:avLst/>
          </a:prstGeom>
          <a:noFill/>
        </p:spPr>
      </p:pic>
    </p:spTree>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1975247"/>
          </a:xfrm>
          <a:prstGeom prst="rect">
            <a:avLst/>
          </a:prstGeom>
        </p:spPr>
        <p:txBody>
          <a:bodyPr wrap="square">
            <a:spAutoFit/>
          </a:bodyPr>
          <a:lstStyle/>
          <a:p>
            <a:r>
              <a:rPr lang="en-US" dirty="0">
                <a:hlinkClick r:id="rId2"/>
              </a:rPr>
              <a:t>http://www.todayifoundout.com/index.php/2015/09/this-day-in-history-september-1st-first/</a:t>
            </a:r>
            <a:endParaRPr lang="en-US" dirty="0"/>
          </a:p>
          <a:p>
            <a:pPr fontAlgn="base"/>
            <a:r>
              <a:rPr lang="en-US" dirty="0"/>
              <a:t>	 Americans </a:t>
            </a:r>
            <a:r>
              <a:rPr lang="en-US" dirty="0" err="1"/>
              <a:t>Narcissa</a:t>
            </a:r>
            <a:r>
              <a:rPr lang="en-US" dirty="0"/>
              <a:t> Whitman and her husband, Marcus (a physician) in 1836 headed west with another couple, missionaries Henry and Eliza Spalding, on their way to Oregon. The foursome made the grueling trip with a caravan of fur traders for most of the journey for protection. Along the way, </a:t>
            </a:r>
            <a:r>
              <a:rPr lang="en-US" dirty="0" err="1"/>
              <a:t>Narcissa</a:t>
            </a:r>
            <a:r>
              <a:rPr lang="en-US" dirty="0"/>
              <a:t> and Eliza became the first known white women to cross over the Rocky Mountains. </a:t>
            </a:r>
            <a:r>
              <a:rPr lang="en-US" dirty="0" err="1"/>
              <a:t>Narcissa</a:t>
            </a:r>
            <a:r>
              <a:rPr lang="en-US" dirty="0"/>
              <a:t> noted during the journey, “I  never was so contented and happy before neither have I enjoyed such health for years.”</a:t>
            </a:r>
          </a:p>
          <a:p>
            <a:pPr fontAlgn="base"/>
            <a:r>
              <a:rPr lang="en-US" dirty="0"/>
              <a:t>	In contrast, after a pregnancy that resulted in a stillborn child during the trip, and with her health deteriorating, Eliza stated, “We are now 2,800 miles from my dear parent’s dwelling… Only He who knows all things, knows whether this debilitated frame will survive the undertaking. His will, not mine, be done.” But she did make it, as did the </a:t>
            </a:r>
            <a:r>
              <a:rPr lang="en-US" dirty="0" err="1"/>
              <a:t>Whitmans</a:t>
            </a:r>
            <a:r>
              <a:rPr lang="en-US" dirty="0"/>
              <a:t> and on September 1, 1836, the Whitman’s reached the Walla Walla River in Washington. (The </a:t>
            </a:r>
            <a:r>
              <a:rPr lang="en-US" dirty="0" err="1"/>
              <a:t>Spaldings</a:t>
            </a:r>
            <a:r>
              <a:rPr lang="en-US" dirty="0"/>
              <a:t> ultimately decided to settle in Idaho.)</a:t>
            </a:r>
          </a:p>
          <a:p>
            <a:pPr fontAlgn="base"/>
            <a:r>
              <a:rPr lang="en-US" dirty="0"/>
              <a:t>	With great enthusiasm and optimism, the </a:t>
            </a:r>
            <a:r>
              <a:rPr lang="en-US" dirty="0" err="1"/>
              <a:t>Whitmans</a:t>
            </a:r>
            <a:r>
              <a:rPr lang="en-US" dirty="0"/>
              <a:t> established a mission in Walla Walla for the Cayuse Indians. Marcus held church services and practiced medicine while </a:t>
            </a:r>
            <a:r>
              <a:rPr lang="en-US" dirty="0" err="1"/>
              <a:t>Narcissa</a:t>
            </a:r>
            <a:r>
              <a:rPr lang="en-US" dirty="0"/>
              <a:t> taught in the mission school. Upon arrival, </a:t>
            </a:r>
            <a:r>
              <a:rPr lang="en-US" dirty="0" err="1"/>
              <a:t>Narcissa</a:t>
            </a:r>
            <a:r>
              <a:rPr lang="en-US" dirty="0"/>
              <a:t> noted, “We never had greater encouragement about the Indians than at the present time.”</a:t>
            </a:r>
          </a:p>
          <a:p>
            <a:pPr fontAlgn="base"/>
            <a:r>
              <a:rPr lang="en-US" dirty="0"/>
              <a:t>	But this optimism soon turned sour. When the Cayuse didn’t immediately shed their heathen ways and embrace Christianity and Anglo customs, the </a:t>
            </a:r>
            <a:r>
              <a:rPr lang="en-US" dirty="0" err="1"/>
              <a:t>Whitmans</a:t>
            </a:r>
            <a:r>
              <a:rPr lang="en-US" dirty="0"/>
              <a:t> became repulsed by them, finding them sinful, lazy and “filthy.” </a:t>
            </a:r>
            <a:r>
              <a:rPr lang="en-US" dirty="0" err="1"/>
              <a:t>Narcissa</a:t>
            </a:r>
            <a:r>
              <a:rPr lang="en-US" dirty="0"/>
              <a:t> further noted in her journal that, “We have come to elevate them and not to suffer ourselves to sink down to their standard.”  As one biographer stated concerning </a:t>
            </a:r>
            <a:r>
              <a:rPr lang="en-US" dirty="0" err="1"/>
              <a:t>Narcissa’s</a:t>
            </a:r>
            <a:r>
              <a:rPr lang="en-US" dirty="0"/>
              <a:t> journal entries, “Her attitude toward those among whom she lived came to verge on outright repugnance.”</a:t>
            </a:r>
          </a:p>
          <a:p>
            <a:pPr fontAlgn="base"/>
            <a:r>
              <a:rPr lang="en-US" dirty="0"/>
              <a:t>	As for their failure to convert the Natives where other missionaries elsewhere had seen much more success, analysis of their journal entries and other such primary sources seems to indicate that the </a:t>
            </a:r>
            <a:r>
              <a:rPr lang="en-US" dirty="0" err="1"/>
              <a:t>Whitmans</a:t>
            </a:r>
            <a:r>
              <a:rPr lang="en-US" dirty="0"/>
              <a:t> made no attempt to frame their religious message in a way that the Cayuse would find understandable or relatable, nor did they make any accommodations for the Native’s existing beliefs.</a:t>
            </a:r>
          </a:p>
          <a:p>
            <a:pPr fontAlgn="base"/>
            <a:r>
              <a:rPr lang="en-US" dirty="0"/>
              <a:t>	The </a:t>
            </a:r>
            <a:r>
              <a:rPr lang="en-US" dirty="0" err="1"/>
              <a:t>Whitmans</a:t>
            </a:r>
            <a:r>
              <a:rPr lang="en-US" dirty="0"/>
              <a:t>’ two-year-old daughter, Alice Clarissa, however, picked up the native language as quickly as English and was reportedly a great favorite among the Cayuse. The child may have served as a bridge between the Anglo and the Native worlds, but, unfortunately for all, the little girl drowned on June 23, 1839 after bending over to scoop some water out of a river and slipping and falling in.  She was pulled out shortly after, but efforts to revive her failed.</a:t>
            </a:r>
          </a:p>
          <a:p>
            <a:pPr fontAlgn="base"/>
            <a:r>
              <a:rPr lang="en-US" dirty="0"/>
              <a:t>	Due to lack of results, the Board of Commissioners back east funding the operation voted to close it down and send the </a:t>
            </a:r>
            <a:r>
              <a:rPr lang="en-US" dirty="0" err="1"/>
              <a:t>Whitmans</a:t>
            </a:r>
            <a:r>
              <a:rPr lang="en-US" dirty="0"/>
              <a:t> elsewhere. Unwilling to leave, Marcus went back east to personally try to reverse the ruling. About a year later, he came home leading approximately 1,000 pioneers up the Oregon Trial in the first great migration west.</a:t>
            </a:r>
          </a:p>
          <a:p>
            <a:pPr fontAlgn="base"/>
            <a:r>
              <a:rPr lang="en-US" dirty="0"/>
              <a:t>On April 12, 1844, Marcus noted of this in a letter to his parents,</a:t>
            </a:r>
          </a:p>
          <a:p>
            <a:pPr fontAlgn="base"/>
            <a:r>
              <a:rPr lang="en-US" dirty="0"/>
              <a:t>	I am happy to have been the means of landing so large an emigration on to the shores 	of the Columbia…</a:t>
            </a:r>
          </a:p>
          <a:p>
            <a:pPr fontAlgn="base"/>
            <a:r>
              <a:rPr lang="en-US" dirty="0"/>
              <a:t>	It does not concern me so much what is to become of any particular set of Indians, as 	to give them the offer of salvation through the gospel and the opportunity of 	civilization, and then I am content to do good to all men as “I have opportunity.” I have 	no doubt our greatest work is to be to aid the white settlement of this country and 	help to found its religious institutions…</a:t>
            </a:r>
          </a:p>
          <a:p>
            <a:pPr fontAlgn="base"/>
            <a:r>
              <a:rPr lang="en-US" dirty="0"/>
              <a:t>	I am fully convinced that when a people refuse or neglect to fill the designs of 	Providence, they ought not to complain at the results; and so it is equally useless for 	Christians to be anxious on their account. The Indians have in no case obeyed the 	command to multiply and replenish the earth, and they cannot stand in the way of 	others doing so.</a:t>
            </a:r>
          </a:p>
          <a:p>
            <a:pPr fontAlgn="base"/>
            <a:r>
              <a:rPr lang="en-US" dirty="0"/>
              <a:t>	So it was that with their efforts largely unsuccessful on the missionary front, the </a:t>
            </a:r>
            <a:r>
              <a:rPr lang="en-US" dirty="0" err="1"/>
              <a:t>Whitmans</a:t>
            </a:r>
            <a:r>
              <a:rPr lang="en-US" dirty="0"/>
              <a:t> gave that up in all but name, adopted 11 orphaned children whose parents had died on the journey west, and lent all their energies to assisting pioneers.</a:t>
            </a:r>
          </a:p>
          <a:p>
            <a:pPr fontAlgn="base"/>
            <a:r>
              <a:rPr lang="en-US" dirty="0"/>
              <a:t>	From all accounts, the Cayuse already found the </a:t>
            </a:r>
            <a:r>
              <a:rPr lang="en-US" dirty="0" err="1"/>
              <a:t>Whitmans</a:t>
            </a:r>
            <a:r>
              <a:rPr lang="en-US" dirty="0"/>
              <a:t> onerous enough at this point, but the fact that they appeared to be behind this huge rise in white colonization made them even less popular. Resentment built as the Cayuse struggled to feed themselves competing for the once bountiful game.</a:t>
            </a:r>
          </a:p>
          <a:p>
            <a:pPr fontAlgn="base"/>
            <a:r>
              <a:rPr lang="en-US" dirty="0"/>
              <a:t>	This all came to a head when a measles outbreak carried in by the latest round of 5,000 American immigrants during the fall of 1847 killed half of the Cayuse people and almost all of their children.  When the Cayuse observed that relatively few white people were dying under the care of the </a:t>
            </a:r>
            <a:r>
              <a:rPr lang="en-US" dirty="0" err="1"/>
              <a:t>Whitmans</a:t>
            </a:r>
            <a:r>
              <a:rPr lang="en-US" dirty="0"/>
              <a:t>, but their own that they sent for medical care to the couple were dying in droves, they blamed them. Likely there was nothing nefarious going on here; it was simply that the white settlers’ immune systems were better able to handle the outbreak.</a:t>
            </a:r>
          </a:p>
          <a:p>
            <a:pPr fontAlgn="base"/>
            <a:r>
              <a:rPr lang="en-US" dirty="0"/>
              <a:t>But the Cayuse knew nothing of this. So it was that on November 29, 1847, several Cayuse under Chief </a:t>
            </a:r>
            <a:r>
              <a:rPr lang="en-US" dirty="0" err="1"/>
              <a:t>Tiloukaikt</a:t>
            </a:r>
            <a:r>
              <a:rPr lang="en-US" dirty="0"/>
              <a:t> attacked the Whitman mission, killing 14 including putting a hatchet in the head of Marcus and murdering </a:t>
            </a:r>
            <a:r>
              <a:rPr lang="en-US" dirty="0" err="1"/>
              <a:t>Narcissa</a:t>
            </a:r>
            <a:r>
              <a:rPr lang="en-US" dirty="0"/>
              <a:t> Whitman and then reportedly whipping her corpse. A militia group countered by killing a group of Cayuse and the situation escalated into an all out war.</a:t>
            </a:r>
          </a:p>
          <a:p>
            <a:pPr fontAlgn="base"/>
            <a:r>
              <a:rPr lang="en-US" dirty="0"/>
              <a:t>	Ultimately five members of the tribe were handed over to be tried for the massacre that had kicked off the bloodshed. They were convicted and subsequently executed on June 3, 1850.  One of the executed tribesman, </a:t>
            </a:r>
            <a:r>
              <a:rPr lang="en-US" dirty="0" err="1"/>
              <a:t>Kimasumpkin</a:t>
            </a:r>
            <a:r>
              <a:rPr lang="en-US" dirty="0"/>
              <a:t>, had this to say,</a:t>
            </a:r>
          </a:p>
          <a:p>
            <a:pPr fontAlgn="base"/>
            <a:r>
              <a:rPr lang="en-US" dirty="0"/>
              <a:t>	I was not present at the murder nor was I any way concerned in it. – I am innocent – it 	hurts me to talk about dying for nothing. Our chief told me to come down and tell all 	about it. – Those who committed the murder are killed and dead. The priest say I must 	die tomorrow, if they kill me I am innocent… My Young Chief told me I was to come 	here to tell what I know concerning the murderers. I did not come as one of the 	murderers, for I am innocent. – I never made any declaration to any one that I was 	guilty. This is the last time that I may speak.</a:t>
            </a:r>
          </a:p>
          <a:p>
            <a:endParaRPr lang="en-US" dirty="0"/>
          </a:p>
        </p:txBody>
      </p:sp>
    </p:spTree>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0341293"/>
          </a:xfrm>
          <a:prstGeom prst="rect">
            <a:avLst/>
          </a:prstGeom>
        </p:spPr>
        <p:txBody>
          <a:bodyPr wrap="square">
            <a:spAutoFit/>
          </a:bodyPr>
          <a:lstStyle/>
          <a:p>
            <a:r>
              <a:rPr lang="en-US" dirty="0">
                <a:hlinkClick r:id="rId2"/>
              </a:rPr>
              <a:t>https://www.nps.gov/nepe/learn/historyculture/henry-and-eliza-spalding-and-their-missions.htm</a:t>
            </a:r>
            <a:endParaRPr lang="en-US" dirty="0"/>
          </a:p>
          <a:p>
            <a:r>
              <a:rPr lang="en-US" dirty="0"/>
              <a:t>	 In 1836, Henry and Eliza Spalding accompanied Marcus </a:t>
            </a:r>
          </a:p>
          <a:p>
            <a:r>
              <a:rPr lang="en-US" dirty="0"/>
              <a:t>and </a:t>
            </a:r>
            <a:r>
              <a:rPr lang="en-US" dirty="0" err="1"/>
              <a:t>Narcissa</a:t>
            </a:r>
            <a:r>
              <a:rPr lang="en-US" dirty="0"/>
              <a:t> Whitman across the Great Plains to open missions in</a:t>
            </a:r>
          </a:p>
          <a:p>
            <a:r>
              <a:rPr lang="en-US" dirty="0"/>
              <a:t> the Pacific Northwest. Whereas Whitman selected a spot near the</a:t>
            </a:r>
          </a:p>
          <a:p>
            <a:r>
              <a:rPr lang="en-US" dirty="0"/>
              <a:t> Walla Walla River, Spalding went further east to settle among the</a:t>
            </a:r>
          </a:p>
          <a:p>
            <a:r>
              <a:rPr lang="en-US" dirty="0"/>
              <a:t> Nez Perce. They selected a spot approximately two miles up </a:t>
            </a:r>
          </a:p>
          <a:p>
            <a:r>
              <a:rPr lang="en-US" dirty="0" err="1"/>
              <a:t>Lapwai</a:t>
            </a:r>
            <a:r>
              <a:rPr lang="en-US" dirty="0"/>
              <a:t> Creek and built a crude structure in November 1836.</a:t>
            </a:r>
          </a:p>
          <a:p>
            <a:r>
              <a:rPr lang="en-US" dirty="0"/>
              <a:t>	In a letter home, Eliza described the new homestead:</a:t>
            </a:r>
          </a:p>
          <a:p>
            <a:r>
              <a:rPr lang="en-US" dirty="0"/>
              <a:t>"3 springs of excellent water near, one enclosed in our door yard,</a:t>
            </a:r>
          </a:p>
          <a:p>
            <a:r>
              <a:rPr lang="en-US" dirty="0"/>
              <a:t> for by and by, we have a rude fence around the house, made by </a:t>
            </a:r>
          </a:p>
          <a:p>
            <a:r>
              <a:rPr lang="en-US" dirty="0"/>
              <a:t>the Indians who appear to be delighted to be employed about </a:t>
            </a:r>
          </a:p>
          <a:p>
            <a:r>
              <a:rPr lang="en-US" dirty="0"/>
              <a:t>something that will benefit us. I think I can truly say that we are </a:t>
            </a:r>
          </a:p>
          <a:p>
            <a:r>
              <a:rPr lang="en-US" dirty="0"/>
              <a:t>satisfied and happy with our employment and situation. As to the</a:t>
            </a:r>
          </a:p>
          <a:p>
            <a:r>
              <a:rPr lang="en-US" dirty="0"/>
              <a:t> comforts and necessaries of life, we have an abundance."</a:t>
            </a:r>
          </a:p>
          <a:p>
            <a:r>
              <a:rPr lang="en-US" dirty="0"/>
              <a:t>	At the beginning of January 1837, Eliza began to teach </a:t>
            </a:r>
          </a:p>
          <a:p>
            <a:r>
              <a:rPr lang="en-US" dirty="0"/>
              <a:t>and Henry began to preach among the Nez Perce. By the summer, </a:t>
            </a:r>
          </a:p>
          <a:p>
            <a:r>
              <a:rPr lang="en-US" dirty="0"/>
              <a:t>however, Spalding made the decision to relocate his mission </a:t>
            </a:r>
          </a:p>
          <a:p>
            <a:r>
              <a:rPr lang="en-US" dirty="0"/>
              <a:t>because it was too hot and inundated with mosquitoes. The mission was moved to the mouth of </a:t>
            </a:r>
            <a:r>
              <a:rPr lang="en-US" dirty="0" err="1"/>
              <a:t>Lapwai</a:t>
            </a:r>
            <a:r>
              <a:rPr lang="en-US" dirty="0"/>
              <a:t> Creek, some five miles away. Today, the precise location of the mission site is unknown.</a:t>
            </a:r>
          </a:p>
          <a:p>
            <a:r>
              <a:rPr lang="en-US" dirty="0"/>
              <a:t>	In the summer of 1838, Henry Spalding and his wife moved their mission complex and home to its present location, where it would remain until 1848 when they fled Nez Perce country in the aftermath of the murders of Marcus and </a:t>
            </a:r>
            <a:r>
              <a:rPr lang="en-US" dirty="0" err="1"/>
              <a:t>Narcissa</a:t>
            </a:r>
            <a:r>
              <a:rPr lang="en-US" dirty="0"/>
              <a:t> Whitman in Walla Walla.</a:t>
            </a:r>
          </a:p>
          <a:p>
            <a:r>
              <a:rPr lang="en-US" dirty="0"/>
              <a:t>The site near </a:t>
            </a:r>
            <a:r>
              <a:rPr lang="en-US" dirty="0" err="1"/>
              <a:t>Lapwai</a:t>
            </a:r>
            <a:r>
              <a:rPr lang="en-US" dirty="0"/>
              <a:t> Creek was cooler during the summer. With help from the Nez Perce, he collected logs and built a home that measured thirty-two feet by twenty-two feet. Over the next ten years, the small modest structure that was built in 1838 gradually expanded to encompass a host of activities that occurred at the mission. Additions were made in 1838, 1841, and 1844 to incorporate a school, printing house, and living space for Nez Perce who worked at the mission and school.</a:t>
            </a:r>
          </a:p>
          <a:p>
            <a:r>
              <a:rPr lang="en-US" dirty="0"/>
              <a:t>	After leaving Nez Perce country, the building was used by the Indian Agent but they did not preserve the structure. A portion of the building was still standing when Spalding's oldest daughter visited the site in 1884. When she visited again in 1909, the house was gone. In 1923, the Daughters of the American Revolution placed a tablet commemorating the Spalding Mission and in 1935 they erected an iron fence around the foundations of the Spalding home site. In 1974, archaeologists from the University of Idaho excavated the site and located the principal building and the subsequent additions made by Spalding.</a:t>
            </a:r>
          </a:p>
          <a:p>
            <a:endParaRPr lang="en-US" dirty="0"/>
          </a:p>
        </p:txBody>
      </p:sp>
      <p:pic>
        <p:nvPicPr>
          <p:cNvPr id="26626" name="Picture 2" descr="http://www.todayifoundout.com/wp-content/uploads/2015/09/Narcissa_Whitman.png"/>
          <p:cNvPicPr>
            <a:picLocks noChangeAspect="1" noChangeArrowheads="1"/>
          </p:cNvPicPr>
          <p:nvPr/>
        </p:nvPicPr>
        <p:blipFill>
          <a:blip r:embed="rId3" cstate="print"/>
          <a:srcRect/>
          <a:stretch>
            <a:fillRect/>
          </a:stretch>
        </p:blipFill>
        <p:spPr bwMode="auto">
          <a:xfrm>
            <a:off x="6472782" y="609600"/>
            <a:ext cx="2671218" cy="4343400"/>
          </a:xfrm>
          <a:prstGeom prst="rect">
            <a:avLst/>
          </a:prstGeom>
          <a:noFill/>
        </p:spPr>
      </p:pic>
    </p:spTree>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32778204"/>
          </a:xfrm>
          <a:prstGeom prst="rect">
            <a:avLst/>
          </a:prstGeom>
        </p:spPr>
        <p:txBody>
          <a:bodyPr wrap="square">
            <a:spAutoFit/>
          </a:bodyPr>
          <a:lstStyle/>
          <a:p>
            <a:r>
              <a:rPr lang="en-US" dirty="0">
                <a:hlinkClick r:id="rId2"/>
              </a:rPr>
              <a:t>https://womeninidahohistory.wordpress.com/2011/05/02/eliza-hart-spalding/</a:t>
            </a:r>
            <a:endParaRPr lang="en-US" dirty="0"/>
          </a:p>
          <a:p>
            <a:pPr fontAlgn="base"/>
            <a:r>
              <a:rPr lang="en-US" dirty="0"/>
              <a:t>	One forgotten woman in the history of Idaho is Eliza Hart Spalding, or Mrs. Henry Spalding as she is typically written about, whose life is shaped by the missionary work she and her husband did in the Northwest Territory in the mid-1800’s.  Leonard J. Arrington wrote in his book, </a:t>
            </a:r>
            <a:r>
              <a:rPr lang="en-US" i="1" dirty="0"/>
              <a:t>History of Idaho, </a:t>
            </a:r>
            <a:r>
              <a:rPr lang="en-US" dirty="0"/>
              <a:t>that “what Plymouth Rock was to New England, the Spalding Mission was to Idaho.” Without the help and work of Eliza Spalding it would not have been the foundation for the creation of Idaho that it was.  She changed the history of the West by blazing the trail for women to migrate by land over the Rocky Mountains and helping form the first white settlement in Idaho.</a:t>
            </a:r>
          </a:p>
          <a:p>
            <a:pPr fontAlgn="base"/>
            <a:r>
              <a:rPr lang="en-US" dirty="0"/>
              <a:t>            On November 29, 1836, after a long and sometimes treacherous journey, Eliza and her traveling party including the </a:t>
            </a:r>
            <a:r>
              <a:rPr lang="en-US" dirty="0" err="1"/>
              <a:t>Whitmans</a:t>
            </a:r>
            <a:r>
              <a:rPr lang="en-US" dirty="0"/>
              <a:t> finally arrived at the site Henry had chosen for their mission in Idaho, </a:t>
            </a:r>
            <a:r>
              <a:rPr lang="en-US" dirty="0" err="1"/>
              <a:t>Lapwai</a:t>
            </a:r>
            <a:r>
              <a:rPr lang="en-US" dirty="0"/>
              <a:t>.  It was located twelve miles from what is now Lewiston, Idaho and two miles up the </a:t>
            </a:r>
            <a:r>
              <a:rPr lang="en-US" dirty="0" err="1"/>
              <a:t>Lapwai</a:t>
            </a:r>
            <a:r>
              <a:rPr lang="en-US" dirty="0"/>
              <a:t> Creek, which connected to the Clearwater River.    Within six months of her arrival, Eliza brought eight Nez Perce children “into their family” as adoptive children.  Before she and Henry were able to build permanent structures, they lived in </a:t>
            </a:r>
            <a:r>
              <a:rPr lang="en-US" dirty="0" err="1"/>
              <a:t>tipis</a:t>
            </a:r>
            <a:r>
              <a:rPr lang="en-US" dirty="0"/>
              <a:t>.  On December 23, 1836 when they moved into their permanent structure built by the Nez Perce , it was a log home eighteen feet by forty-eight feet.  It was the first mission in Idaho and of the structure only an eighteen by eighteen foot space was used as a home by the family.  The rest of it was used as a school for the Nez Perce and a church.  At the time of their move-in it was missing two doors, two windows, and a portion of the floor.  This did not seem to bother Eliza, as she wrote to her parents in February of 1837:</a:t>
            </a:r>
          </a:p>
          <a:p>
            <a:pPr fontAlgn="base"/>
            <a:r>
              <a:rPr lang="en-US" dirty="0"/>
              <a:t>            </a:t>
            </a:r>
            <a:r>
              <a:rPr lang="en-US" i="1" dirty="0"/>
              <a:t>“I need not specify any particulars to satisfy you why this spot is endeared to me, if you will reflect for a moment upon the thousands of miles I have journeyed on horseback through rugged barren uninhabited regions to reach it.”</a:t>
            </a:r>
            <a:endParaRPr lang="en-US" dirty="0"/>
          </a:p>
          <a:p>
            <a:pPr fontAlgn="base"/>
            <a:r>
              <a:rPr lang="en-US" dirty="0"/>
              <a:t>She referred to it as “this dear place” in a letter to her parents and said “we are located among a people with whom we will be happy to spend our days.”  In 1839, they resettled the mission back down the creek two miles to the banks of the Clearwater River.  This mission house would become the base for the first white settlement in Idaho, and would grow rapidly during the Spalding’s time there.</a:t>
            </a:r>
          </a:p>
          <a:p>
            <a:pPr fontAlgn="base"/>
            <a:r>
              <a:rPr lang="en-US" dirty="0"/>
              <a:t>            Henry’s regular Sunday service was often attended by over five hundred Nez Perce and on some occasions having upwards of two thousand attendants.  One of the earliest of their converts was a Nez Perce named </a:t>
            </a:r>
            <a:r>
              <a:rPr lang="en-US" dirty="0" err="1"/>
              <a:t>Tuekakas</a:t>
            </a:r>
            <a:r>
              <a:rPr lang="en-US" dirty="0"/>
              <a:t>, from the Wallowa River area in Oregon.  After his baptism, Henry renamed him Joseph.  He became Old Joseph when his son was born, who also took on the name of Joseph.  Young Joseph would later be known to American history as Chief Joseph, the Nez Perce chief who tried to lead his people to freedom after they refused to join a reservation.</a:t>
            </a:r>
          </a:p>
          <a:p>
            <a:pPr fontAlgn="base"/>
            <a:r>
              <a:rPr lang="en-US" dirty="0"/>
              <a:t>            Eliza quickly learned the Nez Perce language and put her new skills to use in her teaching.  As Henry noted after the opening of the school, the first in Idaho, in January of 1837:</a:t>
            </a:r>
          </a:p>
          <a:p>
            <a:pPr fontAlgn="base"/>
            <a:r>
              <a:rPr lang="en-US" dirty="0"/>
              <a:t>           </a:t>
            </a:r>
            <a:r>
              <a:rPr lang="en-US" i="1" dirty="0"/>
              <a:t>“Here a scene commenced, more interesting, if possible, than any we had before witnessed.  Nothing but actual observation can give an idea of the indefatigable application of old and young, mothers with babes in their arms, Grand-parents and Grand-children.  Having no books, Mrs. Spalding with her numerous other cares, is obliged to supply the deficiency with her pen and print her own books, consequently, she can spend but a short time each day in school.  But her absence does not close the school.  From morning till night they are assembled in clusters, with one teaching a number of others.”</a:t>
            </a:r>
            <a:endParaRPr lang="en-US" dirty="0"/>
          </a:p>
          <a:p>
            <a:pPr fontAlgn="base"/>
            <a:r>
              <a:rPr lang="en-US" dirty="0"/>
              <a:t>She could not teach each of the hundreds of Nez Perce who showed up daily, so she set up a system of teaching in which she taught a few Nez Perce a song or lesson until they memorized it.  They would then teach it to the other members of the tribe.  In addition to teaching languages, she also taught many of the girls to sew and knit.  She set up the first loom west of the Rockies and taught the girls to make stockings and “civilized” clothing.  Eliza also hand wrote lessons in the Nez Perce language.  By doing so, Eliza taught many of the Nez Perce how to read and write in their own language.  Prior to Eliza’s teaching the Nez Perce had had no concept of a written language, since all of their traditions were passed orally.</a:t>
            </a:r>
          </a:p>
          <a:p>
            <a:pPr fontAlgn="base"/>
            <a:r>
              <a:rPr lang="en-US" dirty="0"/>
              <a:t>            Eliza’s school remained different than many of the other missionary schools in the west.  She did not require her pupils to bathe, dress in “white” clothing, or cut their hair.  In addition, she taught in both English and the Nez Perce language.  This probably made her school more successful, because she did not foster as much animosity amongst her students.  However, a language barrier still existed and the lack of an “adequate” written language required Eliza to develop two other ways to teach her pupils.   The first was through the use of song.  She taught them to sing Protestant hymns and created a hymnal in the Nez Perce language, the first book written in the language.  The second teaching method was the use of story and illustrations.  Eliza would draw an illustration of a Biblical story and would then teach the story to a member of the tribe who spoke some English.  This member would then pass on the story to the rest of the tribe in their language.  This strategy worked particularly well because the Nez Perce had an existing tradition of oral history. </a:t>
            </a:r>
          </a:p>
          <a:p>
            <a:pPr fontAlgn="base"/>
            <a:r>
              <a:rPr lang="en-US" dirty="0"/>
              <a:t>  Through her work as teacher and missionary to the Nez Perce she developed a positive relationship with them, which was important as Henry often left Eliza alone with three thousand Nez Perce when he traveled to visit the </a:t>
            </a:r>
            <a:r>
              <a:rPr lang="en-US" dirty="0" err="1"/>
              <a:t>Whitmans</a:t>
            </a:r>
            <a:r>
              <a:rPr lang="en-US" dirty="0"/>
              <a:t>.  She was often followed around her home by Nez Perce women who wanted to see how the “white woman” cooked, cleaned, dressed, and cared for her children.  She was quickly liked by them and respected for her courage and for her attempts to act as a buffer between the Nez Perce and Henry, who was not always as well liked. He was inflexible on gambling, liquor, and polygamy and reproved many people and even went as far as whipping some Nez Perce or having them whip each other.  This led to him being ridiculed and denounced by some.  Henry was the opposite of Eliza in his relationship with the Nez Perce; where she sought to understand them, he sought for them to understand him.</a:t>
            </a:r>
          </a:p>
          <a:p>
            <a:pPr fontAlgn="base"/>
            <a:r>
              <a:rPr lang="en-US" dirty="0"/>
              <a:t>In contrast, one Nez Perce man is known to have insulted Eliza and he nearly lost his life at the hands of his own people but was spared when Eliza pleaded with his captors to not kill him.  Eliza Spalding Warren, the eldest daughter of Henry and Eliza, later recounted another story demonstrating the respect and love between the Nez Perce and Eliza:</a:t>
            </a:r>
          </a:p>
          <a:p>
            <a:pPr fontAlgn="base"/>
            <a:r>
              <a:rPr lang="en-US" dirty="0"/>
              <a:t>           </a:t>
            </a:r>
            <a:r>
              <a:rPr lang="en-US" i="1" dirty="0"/>
              <a:t>“Once, when she had been sick for a long time and we all feared that she would never recover, the Indians were most solicitous, and never a day passed that they did not ask about her condition.  One of the old chiefs used to sit by her bedside and watch her quietly.  He broke his stolid reserve at one time, and in his broken Indian manner said to her: ‘Oh, that I might be taken in your place and you could be spared to teach my people!’”</a:t>
            </a:r>
            <a:endParaRPr lang="en-US" dirty="0"/>
          </a:p>
          <a:p>
            <a:pPr fontAlgn="base"/>
            <a:r>
              <a:rPr lang="en-US" dirty="0"/>
              <a:t>Another story comes from missionary William Gray.  One day a Nez Perce man insulted Eliza, thinking she could not understand his language.  However, “her cool quick perception of the design enabled her to give so complete and thorough a rebuff to the attempted insult, that to hide his disgrace, the Indian offering it fled from the tribe, not venturing to remain among them.”</a:t>
            </a:r>
          </a:p>
          <a:p>
            <a:pPr fontAlgn="base"/>
            <a:r>
              <a:rPr lang="en-US" dirty="0"/>
              <a:t>            However, sentiments would not remain the same and soon the missionaries were looked upon suspiciously.  After the </a:t>
            </a:r>
            <a:r>
              <a:rPr lang="en-US" dirty="0" err="1"/>
              <a:t>Whitmans</a:t>
            </a:r>
            <a:r>
              <a:rPr lang="en-US" dirty="0"/>
              <a:t>, the </a:t>
            </a:r>
            <a:r>
              <a:rPr lang="en-US" dirty="0" err="1"/>
              <a:t>Spaldings</a:t>
            </a:r>
            <a:r>
              <a:rPr lang="en-US" dirty="0"/>
              <a:t>’ traveling companions and friends, were  massacred, the </a:t>
            </a:r>
            <a:r>
              <a:rPr lang="en-US" dirty="0" err="1"/>
              <a:t>Spaldings</a:t>
            </a:r>
            <a:r>
              <a:rPr lang="en-US" dirty="0"/>
              <a:t> abandoned </a:t>
            </a:r>
            <a:r>
              <a:rPr lang="en-US" dirty="0" err="1"/>
              <a:t>Lapwai</a:t>
            </a:r>
            <a:r>
              <a:rPr lang="en-US" dirty="0"/>
              <a:t> and moved to the Willamette Valley.  At the time of their departure, the mission had grown from a single log building to a mission with forty-four acres of cultivated land, one hundred and forty-six horses, cows and pigs, and a collection of buildings including: a student dormitory, blacksmith shop, two schools, a meetinghouse, two print-shops, a spinning and weaving shop, a poultry house, a multipurpose building/ summer kitchen, a shop, a storeroom, granary, the Spalding’s wood house, and a blockhouse.  It truly was the first white settlement in Idaho.</a:t>
            </a:r>
          </a:p>
          <a:p>
            <a:pPr fontAlgn="base"/>
            <a:r>
              <a:rPr lang="en-US" dirty="0"/>
              <a:t>            After the mission’s failure, Eliza experienced what might be her biggest personal crisis.  While she has held strong to her faith through the difficulties of the journey west and the establishment of the mission, its complete failure and the death of the </a:t>
            </a:r>
            <a:r>
              <a:rPr lang="en-US" dirty="0" err="1"/>
              <a:t>Whitmans</a:t>
            </a:r>
            <a:r>
              <a:rPr lang="en-US" dirty="0"/>
              <a:t> left her with guilt and questioning her own faith.  She began to doubt whether God’s will has been done through her work.  Whether she resolved this is unknown.  Eliza died in 1851, at the age of forty-four, and on her tombstone Henry wrote a two hundred word description of her, concluding with, “Mrs. Spalding was respected and esteemed by all, and no one had greater or better influence over the Indians.”  Henry would return to the mission in 1863 to preach; he remained there until the end of his life.</a:t>
            </a:r>
          </a:p>
          <a:p>
            <a:pPr fontAlgn="base"/>
            <a:r>
              <a:rPr lang="en-US" dirty="0"/>
              <a:t>            Eliza Spalding is not remembered today by the Nez Perce or the people  of Idaho for the work she did.  She is the “wife of missionary Henry Spalding” or the “mother of Eliza Spalding Warren”, the first white child born in Idaho.  She should, however, be remembered as the trailblazer she was.  She was the first white woman to cross the Continental Divide.  She helped found the first mission in Idaho, equally with her husband, if not more.  She taught at the first school in Idaho, wrote the first books in the Nez Perce language, helped built the first Christian church, and opened the first loom west of the Rockies.  Her work opened up the west for the immigration of white families.  Eliza Spalding is truly one of the founding mothers of the state of Idaho.</a:t>
            </a:r>
          </a:p>
          <a:p>
            <a:pPr fontAlgn="base"/>
            <a:endParaRPr lang="en-US" dirty="0"/>
          </a:p>
          <a:p>
            <a:endParaRPr lang="en-US" dirty="0"/>
          </a:p>
        </p:txBody>
      </p:sp>
    </p:spTree>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p:cNvSpPr txBox="1"/>
          <p:nvPr/>
        </p:nvSpPr>
        <p:spPr>
          <a:xfrm>
            <a:off x="609600" y="1088136"/>
            <a:ext cx="1436675" cy="1200329"/>
          </a:xfrm>
          <a:prstGeom prst="rect">
            <a:avLst/>
          </a:prstGeom>
          <a:noFill/>
        </p:spPr>
        <p:txBody>
          <a:bodyPr wrap="none" rtlCol="0">
            <a:spAutoFit/>
          </a:bodyPr>
          <a:lstStyle/>
          <a:p>
            <a:r>
              <a:rPr lang="en-US" sz="2400" b="1" dirty="0"/>
              <a:t>     shared</a:t>
            </a:r>
          </a:p>
          <a:p>
            <a:pPr algn="ctr"/>
            <a:r>
              <a:rPr lang="en-US" sz="2400" b="1" dirty="0"/>
              <a:t>OREGON</a:t>
            </a:r>
          </a:p>
          <a:p>
            <a:pPr algn="ctr"/>
            <a:r>
              <a:rPr lang="en-US" sz="2400" b="1" dirty="0"/>
              <a:t>COUNTRY</a:t>
            </a:r>
          </a:p>
        </p:txBody>
      </p:sp>
      <p:sp>
        <p:nvSpPr>
          <p:cNvPr id="72" name="TextBox 71"/>
          <p:cNvSpPr txBox="1"/>
          <p:nvPr/>
        </p:nvSpPr>
        <p:spPr>
          <a:xfrm>
            <a:off x="6431078" y="685800"/>
            <a:ext cx="2712922" cy="707886"/>
          </a:xfrm>
          <a:prstGeom prst="rect">
            <a:avLst/>
          </a:prstGeom>
          <a:solidFill>
            <a:schemeClr val="tx1"/>
          </a:solid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56" name="Rectangle 55"/>
          <p:cNvSpPr/>
          <p:nvPr/>
        </p:nvSpPr>
        <p:spPr>
          <a:xfrm>
            <a:off x="-1" y="5193268"/>
            <a:ext cx="4665345" cy="523220"/>
          </a:xfrm>
          <a:prstGeom prst="rect">
            <a:avLst/>
          </a:prstGeom>
          <a:solidFill>
            <a:schemeClr val="bg1"/>
          </a:solidFill>
        </p:spPr>
        <p:txBody>
          <a:bodyPr wrap="square">
            <a:spAutoFit/>
          </a:bodyPr>
          <a:lstStyle/>
          <a:p>
            <a:r>
              <a:rPr lang="en-US" sz="2800" b="1" dirty="0"/>
              <a:t> 1830: marries Sarah Steele</a:t>
            </a:r>
            <a:endParaRPr lang="en-US" sz="2800" dirty="0"/>
          </a:p>
        </p:txBody>
      </p:sp>
      <p:sp>
        <p:nvSpPr>
          <p:cNvPr id="61" name="Rectangle 60"/>
          <p:cNvSpPr/>
          <p:nvPr/>
        </p:nvSpPr>
        <p:spPr>
          <a:xfrm>
            <a:off x="0" y="5700355"/>
            <a:ext cx="4648200" cy="523220"/>
          </a:xfrm>
          <a:prstGeom prst="rect">
            <a:avLst/>
          </a:prstGeom>
          <a:solidFill>
            <a:schemeClr val="bg1"/>
          </a:solidFill>
        </p:spPr>
        <p:txBody>
          <a:bodyPr wrap="square">
            <a:spAutoFit/>
          </a:bodyPr>
          <a:lstStyle/>
          <a:p>
            <a:r>
              <a:rPr lang="en-US" sz="2800" b="1" dirty="0"/>
              <a:t> 1831: moves to Indiana</a:t>
            </a:r>
            <a:endParaRPr lang="en-US" sz="2800" dirty="0"/>
          </a:p>
        </p:txBody>
      </p:sp>
      <p:sp>
        <p:nvSpPr>
          <p:cNvPr id="62" name="Rectangle 61"/>
          <p:cNvSpPr/>
          <p:nvPr/>
        </p:nvSpPr>
        <p:spPr>
          <a:xfrm>
            <a:off x="0" y="6147375"/>
            <a:ext cx="9144000" cy="523220"/>
          </a:xfrm>
          <a:prstGeom prst="rect">
            <a:avLst/>
          </a:prstGeom>
          <a:solidFill>
            <a:schemeClr val="bg1"/>
          </a:solidFill>
        </p:spPr>
        <p:txBody>
          <a:bodyPr wrap="square">
            <a:spAutoFit/>
          </a:bodyPr>
          <a:lstStyle/>
          <a:p>
            <a:r>
              <a:rPr lang="en-US" sz="2800" b="1" dirty="0"/>
              <a:t> 1837: 27 years old; farming in Hancock County IN</a:t>
            </a:r>
            <a:endParaRPr lang="en-US" sz="2800" dirty="0">
              <a:solidFill>
                <a:srgbClr val="FF0000"/>
              </a:solidFill>
            </a:endParaRPr>
          </a:p>
        </p:txBody>
      </p:sp>
      <p:sp>
        <p:nvSpPr>
          <p:cNvPr id="63" name="Rectangle 62"/>
          <p:cNvSpPr/>
          <p:nvPr/>
        </p:nvSpPr>
        <p:spPr>
          <a:xfrm>
            <a:off x="-1" y="4699575"/>
            <a:ext cx="4665345" cy="523220"/>
          </a:xfrm>
          <a:prstGeom prst="rect">
            <a:avLst/>
          </a:prstGeom>
          <a:solidFill>
            <a:schemeClr val="bg1"/>
          </a:solidFill>
        </p:spPr>
        <p:txBody>
          <a:bodyPr wrap="square">
            <a:spAutoFit/>
          </a:bodyPr>
          <a:lstStyle/>
          <a:p>
            <a:r>
              <a:rPr lang="en-US" sz="2800" b="1" dirty="0"/>
              <a:t> 1811: born Greene County TN</a:t>
            </a:r>
            <a:endParaRPr lang="en-US" sz="2800" dirty="0"/>
          </a:p>
        </p:txBody>
      </p:sp>
      <p:sp>
        <p:nvSpPr>
          <p:cNvPr id="64" name="Rectangle 63"/>
          <p:cNvSpPr/>
          <p:nvPr/>
        </p:nvSpPr>
        <p:spPr>
          <a:xfrm>
            <a:off x="0" y="4114800"/>
            <a:ext cx="3492431" cy="584775"/>
          </a:xfrm>
          <a:prstGeom prst="rect">
            <a:avLst/>
          </a:prstGeom>
          <a:solidFill>
            <a:schemeClr val="bg1">
              <a:lumMod val="65000"/>
            </a:schemeClr>
          </a:solidFill>
        </p:spPr>
        <p:txBody>
          <a:bodyPr wrap="none">
            <a:spAutoFit/>
          </a:bodyPr>
          <a:lstStyle/>
          <a:p>
            <a:r>
              <a:rPr lang="en-US" sz="3200" b="1" dirty="0">
                <a:effectLst>
                  <a:outerShdw dist="38100" dir="7200000" algn="ctr" rotWithShape="0">
                    <a:schemeClr val="bg1"/>
                  </a:outerShdw>
                </a:effectLst>
              </a:rPr>
              <a:t>John Knox Kennedy</a:t>
            </a:r>
            <a:endParaRPr lang="en-US" sz="3200" dirty="0">
              <a:effectLst>
                <a:outerShdw dist="38100" dir="7200000" algn="ctr" rotWithShape="0">
                  <a:schemeClr val="bg1"/>
                </a:outerShdw>
              </a:effectLst>
            </a:endParaRPr>
          </a:p>
        </p:txBody>
      </p:sp>
      <p:pic>
        <p:nvPicPr>
          <p:cNvPr id="1026" name="Picture 2"/>
          <p:cNvPicPr>
            <a:picLocks noChangeAspect="1" noChangeArrowheads="1"/>
          </p:cNvPicPr>
          <p:nvPr/>
        </p:nvPicPr>
        <p:blipFill>
          <a:blip r:embed="rId4"/>
          <a:srcRect/>
          <a:stretch>
            <a:fillRect/>
          </a:stretch>
        </p:blipFill>
        <p:spPr bwMode="auto">
          <a:xfrm>
            <a:off x="156912" y="685800"/>
            <a:ext cx="3424488" cy="3424488"/>
          </a:xfrm>
          <a:prstGeom prst="rect">
            <a:avLst/>
          </a:prstGeom>
          <a:noFill/>
          <a:ln w="9525">
            <a:noFill/>
            <a:miter lim="800000"/>
            <a:headEnd/>
            <a:tailEnd/>
          </a:ln>
          <a:effectLst/>
        </p:spPr>
      </p:pic>
      <p:sp>
        <p:nvSpPr>
          <p:cNvPr id="54" name="Oval 53"/>
          <p:cNvSpPr/>
          <p:nvPr/>
        </p:nvSpPr>
        <p:spPr>
          <a:xfrm>
            <a:off x="6553200" y="40386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p:nvPr/>
        </p:nvSpPr>
        <p:spPr>
          <a:xfrm rot="2605308" flipV="1">
            <a:off x="6005414" y="3693729"/>
            <a:ext cx="900801" cy="316814"/>
          </a:xfrm>
          <a:custGeom>
            <a:avLst/>
            <a:gdLst>
              <a:gd name="connsiteX0" fmla="*/ 2220686 w 2220686"/>
              <a:gd name="connsiteY0" fmla="*/ 152401 h 674915"/>
              <a:gd name="connsiteX1" fmla="*/ 1306286 w 2220686"/>
              <a:gd name="connsiteY1" fmla="*/ 87086 h 674915"/>
              <a:gd name="connsiteX2" fmla="*/ 0 w 2220686"/>
              <a:gd name="connsiteY2" fmla="*/ 674915 h 674915"/>
            </a:gdLst>
            <a:ahLst/>
            <a:cxnLst>
              <a:cxn ang="0">
                <a:pos x="connsiteX0" y="connsiteY0"/>
              </a:cxn>
              <a:cxn ang="0">
                <a:pos x="connsiteX1" y="connsiteY1"/>
              </a:cxn>
              <a:cxn ang="0">
                <a:pos x="connsiteX2" y="connsiteY2"/>
              </a:cxn>
            </a:cxnLst>
            <a:rect l="l" t="t" r="r" b="b"/>
            <a:pathLst>
              <a:path w="2220686" h="674915">
                <a:moveTo>
                  <a:pt x="2220686" y="152401"/>
                </a:moveTo>
                <a:cubicBezTo>
                  <a:pt x="1948543" y="76200"/>
                  <a:pt x="1676400" y="0"/>
                  <a:pt x="1306286" y="87086"/>
                </a:cubicBezTo>
                <a:cubicBezTo>
                  <a:pt x="936172" y="174172"/>
                  <a:pt x="468086" y="424543"/>
                  <a:pt x="0" y="674915"/>
                </a:cubicBezTo>
              </a:path>
            </a:pathLst>
          </a:cu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Oval 56"/>
          <p:cNvSpPr/>
          <p:nvPr/>
        </p:nvSpPr>
        <p:spPr>
          <a:xfrm>
            <a:off x="6096000" y="32766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9" name="Picture 2"/>
          <p:cNvPicPr>
            <a:picLocks noChangeAspect="1" noChangeArrowheads="1"/>
          </p:cNvPicPr>
          <p:nvPr/>
        </p:nvPicPr>
        <p:blipFill>
          <a:blip r:embed="rId4"/>
          <a:srcRect r="48822"/>
          <a:stretch>
            <a:fillRect/>
          </a:stretch>
        </p:blipFill>
        <p:spPr bwMode="auto">
          <a:xfrm>
            <a:off x="156912" y="685800"/>
            <a:ext cx="1752600" cy="3424488"/>
          </a:xfrm>
          <a:prstGeom prst="rect">
            <a:avLst/>
          </a:prstGeom>
          <a:noFill/>
          <a:ln w="9525">
            <a:noFill/>
            <a:miter lim="800000"/>
            <a:headEnd/>
            <a:tailEnd/>
          </a:ln>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par>
                                <p:cTn id="8" presetID="10" presetClass="entr" presetSubtype="0" fill="hold" nodeType="withEffect">
                                  <p:stCondLst>
                                    <p:cond delay="0"/>
                                  </p:stCondLst>
                                  <p:childTnLst>
                                    <p:set>
                                      <p:cBhvr>
                                        <p:cTn id="9" dur="1" fill="hold">
                                          <p:stCondLst>
                                            <p:cond delay="0"/>
                                          </p:stCondLst>
                                        </p:cTn>
                                        <p:tgtEl>
                                          <p:spTgt spid="69"/>
                                        </p:tgtEl>
                                        <p:attrNameLst>
                                          <p:attrName>style.visibility</p:attrName>
                                        </p:attrNameLst>
                                      </p:cBhvr>
                                      <p:to>
                                        <p:strVal val="visible"/>
                                      </p:to>
                                    </p:set>
                                    <p:animEffect transition="in" filter="fade">
                                      <p:cBhvr>
                                        <p:cTn id="10" dur="1000"/>
                                        <p:tgtEl>
                                          <p:spTgt spid="6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1000"/>
                                        <p:tgtEl>
                                          <p:spTgt spid="63"/>
                                        </p:tgtEl>
                                      </p:cBhvr>
                                    </p:animEffect>
                                  </p:childTnLst>
                                </p:cTn>
                              </p:par>
                              <p:par>
                                <p:cTn id="16" presetID="30"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fade">
                                      <p:cBhvr>
                                        <p:cTn id="18" dur="800" decel="100000"/>
                                        <p:tgtEl>
                                          <p:spTgt spid="54"/>
                                        </p:tgtEl>
                                      </p:cBhvr>
                                    </p:animEffect>
                                    <p:anim calcmode="lin" valueType="num">
                                      <p:cBhvr>
                                        <p:cTn id="19" dur="800" decel="100000" fill="hold"/>
                                        <p:tgtEl>
                                          <p:spTgt spid="54"/>
                                        </p:tgtEl>
                                        <p:attrNameLst>
                                          <p:attrName>style.rotation</p:attrName>
                                        </p:attrNameLst>
                                      </p:cBhvr>
                                      <p:tavLst>
                                        <p:tav tm="0">
                                          <p:val>
                                            <p:fltVal val="-90"/>
                                          </p:val>
                                        </p:tav>
                                        <p:tav tm="100000">
                                          <p:val>
                                            <p:fltVal val="0"/>
                                          </p:val>
                                        </p:tav>
                                      </p:tavLst>
                                    </p:anim>
                                    <p:anim calcmode="lin" valueType="num">
                                      <p:cBhvr>
                                        <p:cTn id="20" dur="800" decel="100000" fill="hold"/>
                                        <p:tgtEl>
                                          <p:spTgt spid="54"/>
                                        </p:tgtEl>
                                        <p:attrNameLst>
                                          <p:attrName>ppt_x</p:attrName>
                                        </p:attrNameLst>
                                      </p:cBhvr>
                                      <p:tavLst>
                                        <p:tav tm="0">
                                          <p:val>
                                            <p:strVal val="#ppt_x+0.4"/>
                                          </p:val>
                                        </p:tav>
                                        <p:tav tm="100000">
                                          <p:val>
                                            <p:strVal val="#ppt_x-0.05"/>
                                          </p:val>
                                        </p:tav>
                                      </p:tavLst>
                                    </p:anim>
                                    <p:anim calcmode="lin" valueType="num">
                                      <p:cBhvr>
                                        <p:cTn id="21" dur="800" decel="100000" fill="hold"/>
                                        <p:tgtEl>
                                          <p:spTgt spid="54"/>
                                        </p:tgtEl>
                                        <p:attrNameLst>
                                          <p:attrName>ppt_y</p:attrName>
                                        </p:attrNameLst>
                                      </p:cBhvr>
                                      <p:tavLst>
                                        <p:tav tm="0">
                                          <p:val>
                                            <p:strVal val="#ppt_y-0.4"/>
                                          </p:val>
                                        </p:tav>
                                        <p:tav tm="100000">
                                          <p:val>
                                            <p:strVal val="#ppt_y+0.1"/>
                                          </p:val>
                                        </p:tav>
                                      </p:tavLst>
                                    </p:anim>
                                    <p:anim calcmode="lin" valueType="num">
                                      <p:cBhvr>
                                        <p:cTn id="22" dur="200" accel="100000" fill="hold">
                                          <p:stCondLst>
                                            <p:cond delay="800"/>
                                          </p:stCondLst>
                                        </p:cTn>
                                        <p:tgtEl>
                                          <p:spTgt spid="54"/>
                                        </p:tgtEl>
                                        <p:attrNameLst>
                                          <p:attrName>ppt_x</p:attrName>
                                        </p:attrNameLst>
                                      </p:cBhvr>
                                      <p:tavLst>
                                        <p:tav tm="0">
                                          <p:val>
                                            <p:strVal val="#ppt_x-0.05"/>
                                          </p:val>
                                        </p:tav>
                                        <p:tav tm="100000">
                                          <p:val>
                                            <p:strVal val="#ppt_x"/>
                                          </p:val>
                                        </p:tav>
                                      </p:tavLst>
                                    </p:anim>
                                    <p:anim calcmode="lin" valueType="num">
                                      <p:cBhvr>
                                        <p:cTn id="23" dur="200" accel="100000" fill="hold">
                                          <p:stCondLst>
                                            <p:cond delay="800"/>
                                          </p:stCondLst>
                                        </p:cTn>
                                        <p:tgtEl>
                                          <p:spTgt spid="54"/>
                                        </p:tgtEl>
                                        <p:attrNameLst>
                                          <p:attrName>ppt_y</p:attrName>
                                        </p:attrNameLst>
                                      </p:cBhvr>
                                      <p:tavLst>
                                        <p:tav tm="0">
                                          <p:val>
                                            <p:strVal val="#ppt_y+0.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6"/>
                                        </p:tgtEl>
                                        <p:attrNameLst>
                                          <p:attrName>style.visibility</p:attrName>
                                        </p:attrNameLst>
                                      </p:cBhvr>
                                      <p:to>
                                        <p:strVal val="visible"/>
                                      </p:to>
                                    </p:set>
                                    <p:animEffect transition="in" filter="fade">
                                      <p:cBhvr>
                                        <p:cTn id="28" dur="1000"/>
                                        <p:tgtEl>
                                          <p:spTgt spid="56"/>
                                        </p:tgtEl>
                                      </p:cBhvr>
                                    </p:animEffect>
                                  </p:childTnLst>
                                </p:cTn>
                              </p:par>
                              <p:par>
                                <p:cTn id="29" presetID="10" presetClass="entr" presetSubtype="0" fill="hold" nodeType="withEffect">
                                  <p:stCondLst>
                                    <p:cond delay="0"/>
                                  </p:stCondLst>
                                  <p:childTnLst>
                                    <p:set>
                                      <p:cBhvr>
                                        <p:cTn id="30" dur="1" fill="hold">
                                          <p:stCondLst>
                                            <p:cond delay="0"/>
                                          </p:stCondLst>
                                        </p:cTn>
                                        <p:tgtEl>
                                          <p:spTgt spid="1026"/>
                                        </p:tgtEl>
                                        <p:attrNameLst>
                                          <p:attrName>style.visibility</p:attrName>
                                        </p:attrNameLst>
                                      </p:cBhvr>
                                      <p:to>
                                        <p:strVal val="visible"/>
                                      </p:to>
                                    </p:set>
                                    <p:animEffect transition="in" filter="fade">
                                      <p:cBhvr>
                                        <p:cTn id="31" dur="1000"/>
                                        <p:tgtEl>
                                          <p:spTgt spid="102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61"/>
                                        </p:tgtEl>
                                        <p:attrNameLst>
                                          <p:attrName>style.visibility</p:attrName>
                                        </p:attrNameLst>
                                      </p:cBhvr>
                                      <p:to>
                                        <p:strVal val="visible"/>
                                      </p:to>
                                    </p:set>
                                    <p:animEffect transition="in" filter="fade">
                                      <p:cBhvr>
                                        <p:cTn id="36" dur="1000"/>
                                        <p:tgtEl>
                                          <p:spTgt spid="61"/>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wipe(right)">
                                      <p:cBhvr>
                                        <p:cTn id="39" dur="1000"/>
                                        <p:tgtEl>
                                          <p:spTgt spid="55"/>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62"/>
                                        </p:tgtEl>
                                        <p:attrNameLst>
                                          <p:attrName>style.visibility</p:attrName>
                                        </p:attrNameLst>
                                      </p:cBhvr>
                                      <p:to>
                                        <p:strVal val="visible"/>
                                      </p:to>
                                    </p:set>
                                    <p:animEffect transition="in" filter="wipe(left)">
                                      <p:cBhvr>
                                        <p:cTn id="44" dur="1000"/>
                                        <p:tgtEl>
                                          <p:spTgt spid="62"/>
                                        </p:tgtEl>
                                      </p:cBhvr>
                                    </p:animEffect>
                                  </p:childTnLst>
                                </p:cTn>
                              </p:par>
                              <p:par>
                                <p:cTn id="45" presetID="30"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animEffect transition="in" filter="fade">
                                      <p:cBhvr>
                                        <p:cTn id="47" dur="800" decel="100000"/>
                                        <p:tgtEl>
                                          <p:spTgt spid="57"/>
                                        </p:tgtEl>
                                      </p:cBhvr>
                                    </p:animEffect>
                                    <p:anim calcmode="lin" valueType="num">
                                      <p:cBhvr>
                                        <p:cTn id="48" dur="800" decel="100000" fill="hold"/>
                                        <p:tgtEl>
                                          <p:spTgt spid="57"/>
                                        </p:tgtEl>
                                        <p:attrNameLst>
                                          <p:attrName>style.rotation</p:attrName>
                                        </p:attrNameLst>
                                      </p:cBhvr>
                                      <p:tavLst>
                                        <p:tav tm="0">
                                          <p:val>
                                            <p:fltVal val="-90"/>
                                          </p:val>
                                        </p:tav>
                                        <p:tav tm="100000">
                                          <p:val>
                                            <p:fltVal val="0"/>
                                          </p:val>
                                        </p:tav>
                                      </p:tavLst>
                                    </p:anim>
                                    <p:anim calcmode="lin" valueType="num">
                                      <p:cBhvr>
                                        <p:cTn id="49" dur="800" decel="100000" fill="hold"/>
                                        <p:tgtEl>
                                          <p:spTgt spid="57"/>
                                        </p:tgtEl>
                                        <p:attrNameLst>
                                          <p:attrName>ppt_x</p:attrName>
                                        </p:attrNameLst>
                                      </p:cBhvr>
                                      <p:tavLst>
                                        <p:tav tm="0">
                                          <p:val>
                                            <p:strVal val="#ppt_x+0.4"/>
                                          </p:val>
                                        </p:tav>
                                        <p:tav tm="100000">
                                          <p:val>
                                            <p:strVal val="#ppt_x-0.05"/>
                                          </p:val>
                                        </p:tav>
                                      </p:tavLst>
                                    </p:anim>
                                    <p:anim calcmode="lin" valueType="num">
                                      <p:cBhvr>
                                        <p:cTn id="50" dur="800" decel="100000" fill="hold"/>
                                        <p:tgtEl>
                                          <p:spTgt spid="57"/>
                                        </p:tgtEl>
                                        <p:attrNameLst>
                                          <p:attrName>ppt_y</p:attrName>
                                        </p:attrNameLst>
                                      </p:cBhvr>
                                      <p:tavLst>
                                        <p:tav tm="0">
                                          <p:val>
                                            <p:strVal val="#ppt_y-0.4"/>
                                          </p:val>
                                        </p:tav>
                                        <p:tav tm="100000">
                                          <p:val>
                                            <p:strVal val="#ppt_y+0.1"/>
                                          </p:val>
                                        </p:tav>
                                      </p:tavLst>
                                    </p:anim>
                                    <p:anim calcmode="lin" valueType="num">
                                      <p:cBhvr>
                                        <p:cTn id="51" dur="200" accel="100000" fill="hold">
                                          <p:stCondLst>
                                            <p:cond delay="800"/>
                                          </p:stCondLst>
                                        </p:cTn>
                                        <p:tgtEl>
                                          <p:spTgt spid="57"/>
                                        </p:tgtEl>
                                        <p:attrNameLst>
                                          <p:attrName>ppt_x</p:attrName>
                                        </p:attrNameLst>
                                      </p:cBhvr>
                                      <p:tavLst>
                                        <p:tav tm="0">
                                          <p:val>
                                            <p:strVal val="#ppt_x-0.05"/>
                                          </p:val>
                                        </p:tav>
                                        <p:tav tm="100000">
                                          <p:val>
                                            <p:strVal val="#ppt_x"/>
                                          </p:val>
                                        </p:tav>
                                      </p:tavLst>
                                    </p:anim>
                                    <p:anim calcmode="lin" valueType="num">
                                      <p:cBhvr>
                                        <p:cTn id="52" dur="200" accel="100000" fill="hold">
                                          <p:stCondLst>
                                            <p:cond delay="800"/>
                                          </p:stCondLst>
                                        </p:cTn>
                                        <p:tgtEl>
                                          <p:spTgt spid="57"/>
                                        </p:tgtEl>
                                        <p:attrNameLst>
                                          <p:attrName>ppt_y</p:attrName>
                                        </p:attrNameLst>
                                      </p:cBhvr>
                                      <p:tavLst>
                                        <p:tav tm="0">
                                          <p:val>
                                            <p:strVal val="#ppt_y+0.1"/>
                                          </p:val>
                                        </p:tav>
                                        <p:tav tm="100000">
                                          <p:val>
                                            <p:strVal val="#ppt_y"/>
                                          </p:val>
                                        </p:tav>
                                      </p:tavLst>
                                    </p:anim>
                                  </p:childTnLst>
                                </p:cTn>
                              </p:par>
                              <p:par>
                                <p:cTn id="53" presetID="10" presetClass="exit" presetSubtype="0" fill="hold" grpId="1" nodeType="withEffect">
                                  <p:stCondLst>
                                    <p:cond delay="0"/>
                                  </p:stCondLst>
                                  <p:childTnLst>
                                    <p:animEffect transition="out" filter="fade">
                                      <p:cBhvr>
                                        <p:cTn id="54" dur="1000"/>
                                        <p:tgtEl>
                                          <p:spTgt spid="54"/>
                                        </p:tgtEl>
                                      </p:cBhvr>
                                    </p:animEffect>
                                    <p:set>
                                      <p:cBhvr>
                                        <p:cTn id="55" dur="1" fill="hold">
                                          <p:stCondLst>
                                            <p:cond delay="999"/>
                                          </p:stCondLst>
                                        </p:cTn>
                                        <p:tgtEl>
                                          <p:spTgt spid="54"/>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1000"/>
                                        <p:tgtEl>
                                          <p:spTgt spid="55"/>
                                        </p:tgtEl>
                                      </p:cBhvr>
                                    </p:animEffect>
                                    <p:set>
                                      <p:cBhvr>
                                        <p:cTn id="58" dur="1" fill="hold">
                                          <p:stCondLst>
                                            <p:cond delay="999"/>
                                          </p:stCondLst>
                                        </p:cTn>
                                        <p:tgtEl>
                                          <p:spTgt spid="55"/>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0" presetClass="exit" presetSubtype="0" fill="hold" grpId="1" nodeType="clickEffect">
                                  <p:stCondLst>
                                    <p:cond delay="0"/>
                                  </p:stCondLst>
                                  <p:childTnLst>
                                    <p:animEffect transition="out" filter="fade">
                                      <p:cBhvr>
                                        <p:cTn id="62" dur="1000"/>
                                        <p:tgtEl>
                                          <p:spTgt spid="64"/>
                                        </p:tgtEl>
                                      </p:cBhvr>
                                    </p:animEffect>
                                    <p:set>
                                      <p:cBhvr>
                                        <p:cTn id="63" dur="1" fill="hold">
                                          <p:stCondLst>
                                            <p:cond delay="999"/>
                                          </p:stCondLst>
                                        </p:cTn>
                                        <p:tgtEl>
                                          <p:spTgt spid="64"/>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63"/>
                                        </p:tgtEl>
                                      </p:cBhvr>
                                    </p:animEffect>
                                    <p:set>
                                      <p:cBhvr>
                                        <p:cTn id="66" dur="1" fill="hold">
                                          <p:stCondLst>
                                            <p:cond delay="999"/>
                                          </p:stCondLst>
                                        </p:cTn>
                                        <p:tgtEl>
                                          <p:spTgt spid="63"/>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56"/>
                                        </p:tgtEl>
                                      </p:cBhvr>
                                    </p:animEffect>
                                    <p:set>
                                      <p:cBhvr>
                                        <p:cTn id="69" dur="1" fill="hold">
                                          <p:stCondLst>
                                            <p:cond delay="999"/>
                                          </p:stCondLst>
                                        </p:cTn>
                                        <p:tgtEl>
                                          <p:spTgt spid="56"/>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1000"/>
                                        <p:tgtEl>
                                          <p:spTgt spid="61"/>
                                        </p:tgtEl>
                                      </p:cBhvr>
                                    </p:animEffect>
                                    <p:set>
                                      <p:cBhvr>
                                        <p:cTn id="72" dur="1" fill="hold">
                                          <p:stCondLst>
                                            <p:cond delay="999"/>
                                          </p:stCondLst>
                                        </p:cTn>
                                        <p:tgtEl>
                                          <p:spTgt spid="61"/>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1000"/>
                                        <p:tgtEl>
                                          <p:spTgt spid="62"/>
                                        </p:tgtEl>
                                      </p:cBhvr>
                                    </p:animEffect>
                                    <p:set>
                                      <p:cBhvr>
                                        <p:cTn id="75" dur="1" fill="hold">
                                          <p:stCondLst>
                                            <p:cond delay="999"/>
                                          </p:stCondLst>
                                        </p:cTn>
                                        <p:tgtEl>
                                          <p:spTgt spid="62"/>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1000"/>
                                        <p:tgtEl>
                                          <p:spTgt spid="57"/>
                                        </p:tgtEl>
                                      </p:cBhvr>
                                    </p:animEffect>
                                    <p:set>
                                      <p:cBhvr>
                                        <p:cTn id="78" dur="1" fill="hold">
                                          <p:stCondLst>
                                            <p:cond delay="999"/>
                                          </p:stCondLst>
                                        </p:cTn>
                                        <p:tgtEl>
                                          <p:spTgt spid="57"/>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1000"/>
                                        <p:tgtEl>
                                          <p:spTgt spid="1026"/>
                                        </p:tgtEl>
                                      </p:cBhvr>
                                    </p:animEffect>
                                    <p:set>
                                      <p:cBhvr>
                                        <p:cTn id="81" dur="1" fill="hold">
                                          <p:stCondLst>
                                            <p:cond delay="999"/>
                                          </p:stCondLst>
                                        </p:cTn>
                                        <p:tgtEl>
                                          <p:spTgt spid="1026"/>
                                        </p:tgtEl>
                                        <p:attrNameLst>
                                          <p:attrName>style.visibility</p:attrName>
                                        </p:attrNameLst>
                                      </p:cBhvr>
                                      <p:to>
                                        <p:strVal val="hidden"/>
                                      </p:to>
                                    </p:set>
                                  </p:childTnLst>
                                </p:cTn>
                              </p:par>
                              <p:par>
                                <p:cTn id="82" presetID="10" presetClass="exit" presetSubtype="0" fill="hold" nodeType="withEffect">
                                  <p:stCondLst>
                                    <p:cond delay="0"/>
                                  </p:stCondLst>
                                  <p:childTnLst>
                                    <p:animEffect transition="out" filter="fade">
                                      <p:cBhvr>
                                        <p:cTn id="83" dur="1000"/>
                                        <p:tgtEl>
                                          <p:spTgt spid="69"/>
                                        </p:tgtEl>
                                      </p:cBhvr>
                                    </p:animEffect>
                                    <p:set>
                                      <p:cBhvr>
                                        <p:cTn id="84" dur="1" fill="hold">
                                          <p:stCondLst>
                                            <p:cond delay="999"/>
                                          </p:stCondLst>
                                        </p:cTn>
                                        <p:tgtEl>
                                          <p:spTgt spid="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6" grpId="1" animBg="1"/>
      <p:bldP spid="61" grpId="0" animBg="1"/>
      <p:bldP spid="61" grpId="1" animBg="1"/>
      <p:bldP spid="62" grpId="0" animBg="1"/>
      <p:bldP spid="62" grpId="1" animBg="1"/>
      <p:bldP spid="63" grpId="0" animBg="1"/>
      <p:bldP spid="63" grpId="1" animBg="1"/>
      <p:bldP spid="64" grpId="0" animBg="1"/>
      <p:bldP spid="64" grpId="1" animBg="1"/>
      <p:bldP spid="54" grpId="0" animBg="1"/>
      <p:bldP spid="54" grpId="1" animBg="1"/>
      <p:bldP spid="55" grpId="0" animBg="1"/>
      <p:bldP spid="55" grpId="1" animBg="1"/>
      <p:bldP spid="57" grpId="0" animBg="1"/>
      <p:bldP spid="57" grpId="1" animBg="1"/>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p:cNvSpPr txBox="1"/>
          <p:nvPr/>
        </p:nvSpPr>
        <p:spPr>
          <a:xfrm>
            <a:off x="0" y="0"/>
            <a:ext cx="9144000" cy="2308324"/>
          </a:xfrm>
          <a:prstGeom prst="rect">
            <a:avLst/>
          </a:prstGeom>
          <a:noFill/>
        </p:spPr>
        <p:txBody>
          <a:bodyPr wrap="square" rtlCol="0">
            <a:spAutoFit/>
          </a:bodyPr>
          <a:lstStyle/>
          <a:p>
            <a:r>
              <a:rPr lang="en-US" dirty="0"/>
              <a:t>TRAIN OF INNOCENTS –The Story of the Kennedy Train, by </a:t>
            </a:r>
            <a:r>
              <a:rPr lang="en-US" dirty="0" err="1"/>
              <a:t>Everel</a:t>
            </a:r>
            <a:r>
              <a:rPr lang="en-US" dirty="0"/>
              <a:t> Cummins</a:t>
            </a:r>
          </a:p>
          <a:p>
            <a:endParaRPr lang="en-US" dirty="0"/>
          </a:p>
          <a:p>
            <a:r>
              <a:rPr lang="en-US" dirty="0"/>
              <a:t>John Knox Kennedy was born in 1811 in Greene County Tennessee, second son of Samuel and </a:t>
            </a:r>
            <a:r>
              <a:rPr lang="en-US" dirty="0" err="1"/>
              <a:t>Frankey</a:t>
            </a:r>
            <a:r>
              <a:rPr lang="en-US" dirty="0"/>
              <a:t> Kennedy.  He married Sarah Steele there in 1830 and in 1831 John, Sarah, and related families moved to newly opened land in Hancock County IN and in 1839, continuing following the westward movement of the frontier, relocated again to the newly opened land in Morgan County, ILL.  By 1842 John and Sarah had five children.  In 1945 Sarah died.</a:t>
            </a:r>
          </a:p>
          <a:p>
            <a:r>
              <a:rPr lang="en-US" dirty="0"/>
              <a:t>Page 19,  (continues)</a:t>
            </a:r>
          </a:p>
        </p:txBody>
      </p:sp>
      <p:pic>
        <p:nvPicPr>
          <p:cNvPr id="174082" name="Picture 2" descr="https://images-na.ssl-images-amazon.com/images/I/51UGmov3XBL._SX310_BO1,204,203,200_.jpg"/>
          <p:cNvPicPr>
            <a:picLocks noChangeAspect="1" noChangeArrowheads="1"/>
          </p:cNvPicPr>
          <p:nvPr/>
        </p:nvPicPr>
        <p:blipFill>
          <a:blip r:embed="rId2"/>
          <a:srcRect/>
          <a:stretch>
            <a:fillRect/>
          </a:stretch>
        </p:blipFill>
        <p:spPr bwMode="auto">
          <a:xfrm>
            <a:off x="5334000" y="2105024"/>
            <a:ext cx="2971800" cy="4752976"/>
          </a:xfrm>
          <a:prstGeom prst="rect">
            <a:avLst/>
          </a:prstGeom>
          <a:noFill/>
        </p:spPr>
      </p:pic>
      <p:pic>
        <p:nvPicPr>
          <p:cNvPr id="174084" name="Picture 4" descr="Image result for john knox kennedy and sarah pioneers"/>
          <p:cNvPicPr>
            <a:picLocks noChangeAspect="1" noChangeArrowheads="1"/>
          </p:cNvPicPr>
          <p:nvPr/>
        </p:nvPicPr>
        <p:blipFill>
          <a:blip r:embed="rId3"/>
          <a:srcRect l="13158" t="14250" r="7895" b="34300"/>
          <a:stretch>
            <a:fillRect/>
          </a:stretch>
        </p:blipFill>
        <p:spPr bwMode="auto">
          <a:xfrm>
            <a:off x="990600" y="2514600"/>
            <a:ext cx="2819400" cy="2819400"/>
          </a:xfrm>
          <a:prstGeom prst="rect">
            <a:avLst/>
          </a:prstGeom>
          <a:noFill/>
        </p:spPr>
      </p:pic>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3" name="Group 42"/>
          <p:cNvGrpSpPr/>
          <p:nvPr/>
        </p:nvGrpSpPr>
        <p:grpSpPr>
          <a:xfrm>
            <a:off x="0" y="0"/>
            <a:ext cx="9144000" cy="6858000"/>
            <a:chOff x="0" y="0"/>
            <a:chExt cx="9144000" cy="6858000"/>
          </a:xfrm>
        </p:grpSpPr>
        <p:pic>
          <p:nvPicPr>
            <p:cNvPr id="2050" name="Picture 2" descr="Image result for north america political boundaries 1763"/>
            <p:cNvPicPr>
              <a:picLocks noChangeAspect="1" noChangeArrowheads="1"/>
            </p:cNvPicPr>
            <p:nvPr/>
          </p:nvPicPr>
          <p:blipFill>
            <a:blip r:embed="rId2"/>
            <a:srcRect l="1667" t="15514" r="3333" b="8046"/>
            <a:stretch>
              <a:fillRect/>
            </a:stretch>
          </p:blipFill>
          <p:spPr bwMode="auto">
            <a:xfrm>
              <a:off x="0" y="0"/>
              <a:ext cx="9144000" cy="6858000"/>
            </a:xfrm>
            <a:prstGeom prst="rect">
              <a:avLst/>
            </a:prstGeom>
            <a:noFill/>
          </p:spPr>
        </p:pic>
        <p:pic>
          <p:nvPicPr>
            <p:cNvPr id="3" name="Picture 2" descr="Image result for north america political boundaries 1763"/>
            <p:cNvPicPr>
              <a:picLocks noChangeAspect="1" noChangeArrowheads="1"/>
            </p:cNvPicPr>
            <p:nvPr/>
          </p:nvPicPr>
          <p:blipFill>
            <a:blip r:embed="rId2"/>
            <a:srcRect l="2500" t="81225" r="76667" b="11623"/>
            <a:stretch>
              <a:fillRect/>
            </a:stretch>
          </p:blipFill>
          <p:spPr bwMode="auto">
            <a:xfrm>
              <a:off x="0" y="6400800"/>
              <a:ext cx="2895600" cy="457200"/>
            </a:xfrm>
            <a:prstGeom prst="rect">
              <a:avLst/>
            </a:prstGeom>
            <a:noFill/>
          </p:spPr>
        </p:pic>
        <p:pic>
          <p:nvPicPr>
            <p:cNvPr id="4" name="Picture 3"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6821424" y="18288"/>
              <a:ext cx="2322576" cy="1133856"/>
            </a:xfrm>
            <a:prstGeom prst="rect">
              <a:avLst/>
            </a:prstGeom>
            <a:noFill/>
          </p:spPr>
        </p:pic>
        <p:pic>
          <p:nvPicPr>
            <p:cNvPr id="5" name="Picture 4"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7848600" y="1219200"/>
              <a:ext cx="1219200" cy="600456"/>
            </a:xfrm>
            <a:prstGeom prst="rect">
              <a:avLst/>
            </a:prstGeom>
            <a:noFill/>
          </p:spPr>
        </p:pic>
        <p:pic>
          <p:nvPicPr>
            <p:cNvPr id="6" name="Picture 5"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7391400" y="1905000"/>
              <a:ext cx="1752600" cy="914400"/>
            </a:xfrm>
            <a:prstGeom prst="rect">
              <a:avLst/>
            </a:prstGeom>
            <a:noFill/>
          </p:spPr>
        </p:pic>
        <p:pic>
          <p:nvPicPr>
            <p:cNvPr id="8" name="Picture 7"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6153912" y="4800600"/>
              <a:ext cx="2971800" cy="600456"/>
            </a:xfrm>
            <a:prstGeom prst="rect">
              <a:avLst/>
            </a:prstGeom>
            <a:noFill/>
          </p:spPr>
        </p:pic>
        <p:pic>
          <p:nvPicPr>
            <p:cNvPr id="9" name="Picture 8"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6324600" y="5257800"/>
              <a:ext cx="2819400" cy="762000"/>
            </a:xfrm>
            <a:prstGeom prst="rect">
              <a:avLst/>
            </a:prstGeom>
            <a:noFill/>
          </p:spPr>
        </p:pic>
        <p:pic>
          <p:nvPicPr>
            <p:cNvPr id="10" name="Picture 9"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7680960" y="6324600"/>
              <a:ext cx="1428750" cy="533400"/>
            </a:xfrm>
            <a:prstGeom prst="rect">
              <a:avLst/>
            </a:prstGeom>
            <a:noFill/>
          </p:spPr>
        </p:pic>
        <p:pic>
          <p:nvPicPr>
            <p:cNvPr id="11" name="Picture 10"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8001000" y="5791200"/>
              <a:ext cx="1143000" cy="600456"/>
            </a:xfrm>
            <a:prstGeom prst="rect">
              <a:avLst/>
            </a:prstGeom>
            <a:noFill/>
          </p:spPr>
        </p:pic>
        <p:pic>
          <p:nvPicPr>
            <p:cNvPr id="12" name="Picture 11"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6705600" y="5742432"/>
              <a:ext cx="627888" cy="371856"/>
            </a:xfrm>
            <a:prstGeom prst="rect">
              <a:avLst/>
            </a:prstGeom>
            <a:noFill/>
          </p:spPr>
        </p:pic>
        <p:pic>
          <p:nvPicPr>
            <p:cNvPr id="13" name="Picture 12"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5029200" y="5410200"/>
              <a:ext cx="685800" cy="381000"/>
            </a:xfrm>
            <a:prstGeom prst="rect">
              <a:avLst/>
            </a:prstGeom>
            <a:noFill/>
          </p:spPr>
        </p:pic>
        <p:pic>
          <p:nvPicPr>
            <p:cNvPr id="14" name="Picture 13"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5867400" y="6477000"/>
              <a:ext cx="1676400" cy="381000"/>
            </a:xfrm>
            <a:prstGeom prst="rect">
              <a:avLst/>
            </a:prstGeom>
            <a:noFill/>
          </p:spPr>
        </p:pic>
        <p:cxnSp>
          <p:nvCxnSpPr>
            <p:cNvPr id="16" name="Straight Connector 15"/>
            <p:cNvCxnSpPr/>
            <p:nvPr/>
          </p:nvCxnSpPr>
          <p:spPr>
            <a:xfrm flipV="1">
              <a:off x="7543800" y="1447800"/>
              <a:ext cx="381000" cy="76200"/>
            </a:xfrm>
            <a:prstGeom prst="line">
              <a:avLst/>
            </a:prstGeom>
            <a:ln w="76200">
              <a:solidFill>
                <a:srgbClr val="B3D0EB"/>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5029200" y="5334000"/>
              <a:ext cx="381000" cy="76200"/>
            </a:xfrm>
            <a:prstGeom prst="line">
              <a:avLst/>
            </a:prstGeom>
            <a:ln w="76200">
              <a:solidFill>
                <a:srgbClr val="B3D0EB"/>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7315200" y="2286000"/>
              <a:ext cx="381000" cy="76200"/>
            </a:xfrm>
            <a:prstGeom prst="line">
              <a:avLst/>
            </a:prstGeom>
            <a:ln w="76200">
              <a:solidFill>
                <a:srgbClr val="B3D0EB"/>
              </a:solidFill>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7162800" y="2057400"/>
              <a:ext cx="228600" cy="228600"/>
            </a:xfrm>
            <a:prstGeom prst="ellipse">
              <a:avLst/>
            </a:prstGeom>
            <a:solidFill>
              <a:srgbClr val="B3D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4953000" y="5257800"/>
              <a:ext cx="228600" cy="228600"/>
            </a:xfrm>
            <a:prstGeom prst="ellipse">
              <a:avLst/>
            </a:prstGeom>
            <a:solidFill>
              <a:srgbClr val="B3D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 descr="Image result for north america political boundaries 1763"/>
            <p:cNvPicPr preferRelativeResize="0">
              <a:picLocks noChangeArrowheads="1"/>
            </p:cNvPicPr>
            <p:nvPr/>
          </p:nvPicPr>
          <p:blipFill>
            <a:blip r:embed="rId2"/>
            <a:srcRect l="28584" t="36748" r="60333" b="58157"/>
            <a:stretch>
              <a:fillRect/>
            </a:stretch>
          </p:blipFill>
          <p:spPr bwMode="auto">
            <a:xfrm>
              <a:off x="4764024" y="3707020"/>
              <a:ext cx="931926" cy="128016"/>
            </a:xfrm>
            <a:prstGeom prst="rect">
              <a:avLst/>
            </a:prstGeom>
            <a:noFill/>
          </p:spPr>
        </p:pic>
        <p:pic>
          <p:nvPicPr>
            <p:cNvPr id="24" name="Picture 2" descr="Image result for north america political boundaries 1763"/>
            <p:cNvPicPr preferRelativeResize="0">
              <a:picLocks noChangeArrowheads="1"/>
            </p:cNvPicPr>
            <p:nvPr/>
          </p:nvPicPr>
          <p:blipFill>
            <a:blip r:embed="rId2"/>
            <a:srcRect l="28584" t="36748" r="60333" b="58157"/>
            <a:stretch>
              <a:fillRect/>
            </a:stretch>
          </p:blipFill>
          <p:spPr bwMode="auto">
            <a:xfrm>
              <a:off x="4800600" y="3849624"/>
              <a:ext cx="877824" cy="128016"/>
            </a:xfrm>
            <a:prstGeom prst="rect">
              <a:avLst/>
            </a:prstGeom>
            <a:noFill/>
          </p:spPr>
        </p:pic>
        <p:cxnSp>
          <p:nvCxnSpPr>
            <p:cNvPr id="25" name="Straight Connector 24"/>
            <p:cNvCxnSpPr/>
            <p:nvPr/>
          </p:nvCxnSpPr>
          <p:spPr>
            <a:xfrm>
              <a:off x="5413248" y="3794760"/>
              <a:ext cx="457200" cy="1588"/>
            </a:xfrm>
            <a:prstGeom prst="line">
              <a:avLst/>
            </a:prstGeom>
            <a:ln w="50800">
              <a:solidFill>
                <a:srgbClr val="FFCF37"/>
              </a:solidFill>
            </a:ln>
          </p:spPr>
          <p:style>
            <a:lnRef idx="1">
              <a:schemeClr val="accent1"/>
            </a:lnRef>
            <a:fillRef idx="0">
              <a:schemeClr val="accent1"/>
            </a:fillRef>
            <a:effectRef idx="0">
              <a:schemeClr val="accent1"/>
            </a:effectRef>
            <a:fontRef idx="minor">
              <a:schemeClr val="tx1"/>
            </a:fontRef>
          </p:style>
        </p:cxnSp>
        <p:pic>
          <p:nvPicPr>
            <p:cNvPr id="28" name="Picture 27"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6096000" y="6248400"/>
              <a:ext cx="457200" cy="609600"/>
            </a:xfrm>
            <a:prstGeom prst="rect">
              <a:avLst/>
            </a:prstGeom>
            <a:noFill/>
          </p:spPr>
        </p:pic>
        <p:pic>
          <p:nvPicPr>
            <p:cNvPr id="29" name="Picture 2" descr="Image result for north america political boundaries 1763"/>
            <p:cNvPicPr preferRelativeResize="0">
              <a:picLocks noChangeArrowheads="1"/>
            </p:cNvPicPr>
            <p:nvPr/>
          </p:nvPicPr>
          <p:blipFill>
            <a:blip r:embed="rId2"/>
            <a:srcRect l="28584" t="36748" r="60333" b="58157"/>
            <a:stretch>
              <a:fillRect/>
            </a:stretch>
          </p:blipFill>
          <p:spPr bwMode="auto">
            <a:xfrm rot="18637893">
              <a:off x="5411988" y="2007726"/>
              <a:ext cx="981685" cy="347346"/>
            </a:xfrm>
            <a:prstGeom prst="rect">
              <a:avLst/>
            </a:prstGeom>
            <a:noFill/>
          </p:spPr>
        </p:pic>
        <p:pic>
          <p:nvPicPr>
            <p:cNvPr id="32" name="Picture 31" descr="Image result for north america political boundaries 1763"/>
            <p:cNvPicPr preferRelativeResize="0">
              <a:picLocks noChangeArrowheads="1"/>
            </p:cNvPicPr>
            <p:nvPr/>
          </p:nvPicPr>
          <p:blipFill>
            <a:blip r:embed="rId2"/>
            <a:srcRect l="2500" t="81225" r="77016" b="11623"/>
            <a:stretch>
              <a:fillRect/>
            </a:stretch>
          </p:blipFill>
          <p:spPr bwMode="auto">
            <a:xfrm>
              <a:off x="76200" y="609600"/>
              <a:ext cx="1143000" cy="762000"/>
            </a:xfrm>
            <a:prstGeom prst="rect">
              <a:avLst/>
            </a:prstGeom>
            <a:noFill/>
          </p:spPr>
        </p:pic>
        <p:sp>
          <p:nvSpPr>
            <p:cNvPr id="33" name="TextBox 32"/>
            <p:cNvSpPr txBox="1"/>
            <p:nvPr/>
          </p:nvSpPr>
          <p:spPr>
            <a:xfrm rot="20082851">
              <a:off x="4945384" y="1726458"/>
              <a:ext cx="1449756" cy="646331"/>
            </a:xfrm>
            <a:prstGeom prst="rect">
              <a:avLst/>
            </a:prstGeom>
            <a:noFill/>
            <a:effectLst/>
            <a:scene3d>
              <a:camera prst="orthographicFront"/>
              <a:lightRig rig="threePt" dir="t">
                <a:rot lat="0" lon="0" rev="0"/>
              </a:lightRig>
            </a:scene3d>
          </p:spPr>
          <p:txBody>
            <a:bodyPr wrap="none" rtlCol="0">
              <a:prstTxWarp prst="textArchDown">
                <a:avLst/>
              </a:prstTxWarp>
              <a:spAutoFit/>
            </a:bodyPr>
            <a:lstStyle/>
            <a:p>
              <a:pPr algn="ctr"/>
              <a:r>
                <a:rPr lang="en-US" sz="1600" dirty="0">
                  <a:ln w="3175">
                    <a:noFill/>
                  </a:ln>
                  <a:effectLst>
                    <a:outerShdw dist="12700" dir="5400000" algn="ctr" rotWithShape="0">
                      <a:schemeClr val="tx1"/>
                    </a:outerShdw>
                  </a:effectLst>
                </a:rPr>
                <a:t>NORTH WEST</a:t>
              </a:r>
            </a:p>
            <a:p>
              <a:pPr algn="ctr"/>
              <a:r>
                <a:rPr lang="en-US" sz="1600" dirty="0">
                  <a:ln w="3175">
                    <a:noFill/>
                  </a:ln>
                  <a:effectLst>
                    <a:outerShdw dist="12700" dir="5400000" algn="ctr" rotWithShape="0">
                      <a:schemeClr val="tx1"/>
                    </a:outerShdw>
                  </a:effectLst>
                </a:rPr>
                <a:t> COMPANY</a:t>
              </a:r>
            </a:p>
          </p:txBody>
        </p:sp>
      </p:grpSp>
      <p:sp>
        <p:nvSpPr>
          <p:cNvPr id="44" name="TextBox 43"/>
          <p:cNvSpPr txBox="1"/>
          <p:nvPr/>
        </p:nvSpPr>
        <p:spPr>
          <a:xfrm>
            <a:off x="1219200" y="240268"/>
            <a:ext cx="2786917" cy="369332"/>
          </a:xfrm>
          <a:prstGeom prst="rect">
            <a:avLst/>
          </a:prstGeom>
          <a:noFill/>
        </p:spPr>
        <p:txBody>
          <a:bodyPr wrap="none" rtlCol="0">
            <a:spAutoFit/>
          </a:bodyPr>
          <a:lstStyle/>
          <a:p>
            <a:r>
              <a:rPr lang="en-US" dirty="0"/>
              <a:t>SLIDE W/DETAILS GROUPED</a:t>
            </a:r>
          </a:p>
        </p:txBody>
      </p:sp>
    </p:spTree>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Rectangle 7"/>
          <p:cNvSpPr/>
          <p:nvPr/>
        </p:nvSpPr>
        <p:spPr>
          <a:xfrm>
            <a:off x="0" y="0"/>
            <a:ext cx="9144000" cy="5909310"/>
          </a:xfrm>
          <a:prstGeom prst="rect">
            <a:avLst/>
          </a:prstGeom>
        </p:spPr>
        <p:txBody>
          <a:bodyPr wrap="square">
            <a:spAutoFit/>
          </a:bodyPr>
          <a:lstStyle/>
          <a:p>
            <a:r>
              <a:rPr lang="en-US" dirty="0">
                <a:hlinkClick r:id="rId2"/>
              </a:rPr>
              <a:t>https://www.findagrave.com/memorial/38046318/john-knox-kennedy</a:t>
            </a:r>
            <a:endParaRPr lang="en-US" dirty="0"/>
          </a:p>
          <a:p>
            <a:r>
              <a:rPr lang="en-US" dirty="0"/>
              <a:t>	John Knox Kennedy was Born in Greene Co. TN, the 2nd son of Samuel and </a:t>
            </a:r>
            <a:r>
              <a:rPr lang="en-US" dirty="0" err="1"/>
              <a:t>Frankey</a:t>
            </a:r>
            <a:r>
              <a:rPr lang="en-US" dirty="0"/>
              <a:t> (Frances) Kennedy on land his grandfather John was granted in 1778. He married Sarah Steele 1830 and in 1831 the whole family moved west to IN, settling in Hancock Co. Johns father died in 1836 and the family moved on to Morgan Co., IL where Sarah died in 1845. John joined the army, serving in Capt. </a:t>
            </a:r>
            <a:r>
              <a:rPr lang="en-US" dirty="0" err="1"/>
              <a:t>Rodges</a:t>
            </a:r>
            <a:r>
              <a:rPr lang="en-US" dirty="0"/>
              <a:t> Comd., Col. Powell's Battalion of Missouri Mounted. His duty was between Fort Kearney and the head of Grand Island on the Platte River. James did not enlist but served as a Civilian employee in the capacity of a assistant wagon master as was killed by Indians at Pony Rock.</a:t>
            </a:r>
            <a:br>
              <a:rPr lang="en-US" dirty="0"/>
            </a:br>
            <a:r>
              <a:rPr lang="en-US" dirty="0"/>
              <a:t>	For his service, John rec. Bounty land in Wapello IA and moved his family there. He met and married Sarah </a:t>
            </a:r>
            <a:r>
              <a:rPr lang="en-US" dirty="0" err="1"/>
              <a:t>Stoots</a:t>
            </a:r>
            <a:r>
              <a:rPr lang="en-US" dirty="0"/>
              <a:t>, a widow and they had one son, John Henry. He sold his land in </a:t>
            </a:r>
            <a:r>
              <a:rPr lang="en-US" dirty="0" err="1"/>
              <a:t>Wappelo</a:t>
            </a:r>
            <a:r>
              <a:rPr lang="en-US" dirty="0"/>
              <a:t> and purchased property in Mahaska Co., Iowa where he served as Sheriff and Capt. of the Militia. He has been fascinated with the idea of going west since he service in Nebraska and in 1850 John, his brother James headed west over the new Oregon Trail. John K. Kennedy's name can be found carved on Independence Rock, "John K. Kennedy July 26, 1850" alongside his brother James's name. On his return, he vowed to move his family west and in 1862 he and his brother in law John McGuire organized a Wagon train that headed west in May. John K. was elected Captain. The train, called the Kennedy Comp. Wagon train arrived in Baker, OR in Oct. of that year. John K. took land in </a:t>
            </a:r>
            <a:r>
              <a:rPr lang="en-US" dirty="0" err="1"/>
              <a:t>LaGrande</a:t>
            </a:r>
            <a:r>
              <a:rPr lang="en-US" dirty="0"/>
              <a:t> but the home he built burned the next year so he decided to move his family onto Walla Walla, WA. John took land in Walla Walla and lived the rest of his life in the area.</a:t>
            </a:r>
          </a:p>
        </p:txBody>
      </p:sp>
      <p:sp useBgFill="1">
        <p:nvSpPr>
          <p:cNvPr id="1031" name="Rectangle 7"/>
          <p:cNvSpPr>
            <a:spLocks noChangeArrowheads="1"/>
          </p:cNvSpPr>
          <p:nvPr/>
        </p:nvSpPr>
        <p:spPr bwMode="auto">
          <a:xfrm>
            <a:off x="0" y="5867400"/>
            <a:ext cx="9144000" cy="4247317"/>
          </a:xfrm>
          <a:prstGeom prst="rect">
            <a:avLst/>
          </a:prstGeom>
          <a:ln w="9525">
            <a:noFill/>
            <a:miter lim="800000"/>
            <a:headEnd/>
            <a:tailEnd/>
          </a:ln>
          <a:effectLst/>
        </p:spPr>
        <p:txBody>
          <a:bodyPr vert="horz" wrap="square" lIns="91440" tIns="45720" rIns="91440" bIns="45720" numCol="1" anchor="ctr" anchorCtr="0" compatLnSpc="1">
            <a:prstTxWarp prst="textNoShape">
              <a:avLst/>
            </a:prstTxWarp>
            <a:spAutoFit/>
          </a:bodyPr>
          <a:lstStyle/>
          <a:p>
            <a:r>
              <a:rPr lang="en-US" u="sng" dirty="0">
                <a:hlinkClick r:id="rId3"/>
              </a:rPr>
              <a:t>www.idahogenealogy.org/.../1862%20KENNEDY%20COMPANY%20-36pgs.doc</a:t>
            </a:r>
          </a:p>
          <a:p>
            <a:r>
              <a:rPr kumimoji="0" lang="en-US" b="1" i="0" u="none" strike="noStrike" cap="none" normalizeH="0" baseline="0" dirty="0">
                <a:ln>
                  <a:noFill/>
                </a:ln>
                <a:solidFill>
                  <a:schemeClr val="tx1"/>
                </a:solidFill>
                <a:effectLst/>
                <a:ea typeface="Times New Roman" pitchFamily="18" charset="0"/>
                <a:cs typeface="Times New Roman" pitchFamily="18" charset="0"/>
              </a:rPr>
              <a:t>Kennedy</a:t>
            </a:r>
            <a:r>
              <a:rPr kumimoji="0" lang="en-US" b="0" i="0" u="none" strike="noStrike" cap="none" normalizeH="0" baseline="0" dirty="0">
                <a:ln>
                  <a:noFill/>
                </a:ln>
                <a:solidFill>
                  <a:schemeClr val="tx1"/>
                </a:solidFill>
                <a:effectLst/>
                <a:ea typeface="Times New Roman" pitchFamily="18" charset="0"/>
                <a:cs typeface="Times New Roman" pitchFamily="18" charset="0"/>
              </a:rPr>
              <a:t>, children of John K. Kennedy and Sarah Steele:</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James S.</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Born 1831 July 22, Greene Co.TN (</a:t>
            </a:r>
            <a:r>
              <a:rPr kumimoji="0" lang="en-US" b="0" i="0" u="none" strike="noStrike" cap="none" normalizeH="0" baseline="0" dirty="0" err="1">
                <a:ln>
                  <a:noFill/>
                </a:ln>
                <a:solidFill>
                  <a:schemeClr val="tx1"/>
                </a:solidFill>
                <a:effectLst/>
                <a:ea typeface="Times New Roman" pitchFamily="18" charset="0"/>
                <a:cs typeface="Times New Roman" pitchFamily="18" charset="0"/>
              </a:rPr>
              <a:t>McCarley</a:t>
            </a:r>
            <a:r>
              <a:rPr kumimoji="0" lang="en-US" b="0" i="0" u="none" strike="noStrike" cap="none" normalizeH="0" baseline="0" dirty="0">
                <a:ln>
                  <a:noFill/>
                </a:ln>
                <a:solidFill>
                  <a:schemeClr val="tx1"/>
                </a:solidFill>
                <a:effectLst/>
                <a:ea typeface="Times New Roman" pitchFamily="18" charset="0"/>
                <a:cs typeface="Times New Roman" pitchFamily="18" charset="0"/>
              </a:rPr>
              <a:t>  notes).</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Died 1846 Oct 13, Near Pony Creek, Santa Fe Trail, killed by </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Indians (</a:t>
            </a:r>
            <a:r>
              <a:rPr kumimoji="0" lang="en-US" b="0" i="0" u="none" strike="noStrike" cap="none" normalizeH="0" baseline="0" dirty="0" err="1">
                <a:ln>
                  <a:noFill/>
                </a:ln>
                <a:solidFill>
                  <a:schemeClr val="tx1"/>
                </a:solidFill>
                <a:effectLst/>
                <a:ea typeface="Times New Roman" pitchFamily="18" charset="0"/>
                <a:cs typeface="Times New Roman" pitchFamily="18" charset="0"/>
              </a:rPr>
              <a:t>McCarley</a:t>
            </a:r>
            <a:r>
              <a:rPr kumimoji="0" lang="en-US" b="0" i="0" u="none" strike="noStrike" cap="none" normalizeH="0" baseline="0" dirty="0">
                <a:ln>
                  <a:noFill/>
                </a:ln>
                <a:solidFill>
                  <a:schemeClr val="tx1"/>
                </a:solidFill>
                <a:effectLst/>
                <a:ea typeface="Times New Roman" pitchFamily="18" charset="0"/>
                <a:cs typeface="Times New Roman" pitchFamily="18" charset="0"/>
              </a:rPr>
              <a:t>  notes).</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a:t>
            </a:r>
            <a:r>
              <a:rPr kumimoji="0" lang="en-US" b="0" i="0" u="none" strike="noStrike" cap="none" normalizeH="0" baseline="0" dirty="0" err="1">
                <a:ln>
                  <a:noFill/>
                </a:ln>
                <a:solidFill>
                  <a:schemeClr val="tx1"/>
                </a:solidFill>
                <a:effectLst/>
                <a:ea typeface="Times New Roman" pitchFamily="18" charset="0"/>
                <a:cs typeface="Times New Roman" pitchFamily="18" charset="0"/>
              </a:rPr>
              <a:t>Frankey</a:t>
            </a:r>
            <a:r>
              <a:rPr kumimoji="0" lang="en-US" b="0" i="0" u="none" strike="noStrike" cap="none" normalizeH="0" baseline="0" dirty="0">
                <a:ln>
                  <a:noFill/>
                </a:ln>
                <a:solidFill>
                  <a:schemeClr val="tx1"/>
                </a:solidFill>
                <a:effectLst/>
                <a:ea typeface="Times New Roman" pitchFamily="18" charset="0"/>
                <a:cs typeface="Times New Roman" pitchFamily="18" charset="0"/>
              </a:rPr>
              <a:t> Jane</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Born 1833 Nov 12, Hancock Co.IN (</a:t>
            </a:r>
            <a:r>
              <a:rPr kumimoji="0" lang="en-US" b="0" i="0" u="none" strike="noStrike" cap="none" normalizeH="0" baseline="0" dirty="0" err="1">
                <a:ln>
                  <a:noFill/>
                </a:ln>
                <a:solidFill>
                  <a:schemeClr val="tx1"/>
                </a:solidFill>
                <a:effectLst/>
                <a:ea typeface="Times New Roman" pitchFamily="18" charset="0"/>
                <a:cs typeface="Times New Roman" pitchFamily="18" charset="0"/>
              </a:rPr>
              <a:t>McCarley</a:t>
            </a:r>
            <a:r>
              <a:rPr kumimoji="0" lang="en-US" b="0" i="0" u="none" strike="noStrike" cap="none" normalizeH="0" baseline="0" dirty="0">
                <a:ln>
                  <a:noFill/>
                </a:ln>
                <a:solidFill>
                  <a:schemeClr val="tx1"/>
                </a:solidFill>
                <a:effectLst/>
                <a:ea typeface="Times New Roman" pitchFamily="18" charset="0"/>
                <a:cs typeface="Times New Roman" pitchFamily="18" charset="0"/>
              </a:rPr>
              <a:t> notes).     </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Died Morgan Co. IL, unmarried (</a:t>
            </a:r>
            <a:r>
              <a:rPr kumimoji="0" lang="en-US" b="0" i="0" u="none" strike="noStrike" cap="none" normalizeH="0" baseline="0" dirty="0" err="1">
                <a:ln>
                  <a:noFill/>
                </a:ln>
                <a:solidFill>
                  <a:schemeClr val="tx1"/>
                </a:solidFill>
                <a:effectLst/>
                <a:ea typeface="Times New Roman" pitchFamily="18" charset="0"/>
                <a:cs typeface="Times New Roman" pitchFamily="18" charset="0"/>
              </a:rPr>
              <a:t>McCarley</a:t>
            </a:r>
            <a:r>
              <a:rPr kumimoji="0" lang="en-US" b="0" i="0" u="none" strike="noStrike" cap="none" normalizeH="0" baseline="0" dirty="0">
                <a:ln>
                  <a:noFill/>
                </a:ln>
                <a:solidFill>
                  <a:schemeClr val="tx1"/>
                </a:solidFill>
                <a:effectLst/>
                <a:ea typeface="Times New Roman" pitchFamily="18" charset="0"/>
                <a:cs typeface="Times New Roman" pitchFamily="18" charset="0"/>
              </a:rPr>
              <a:t>  notes).</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Rhoda Ann - see Ellis above</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Robert </a:t>
            </a:r>
            <a:r>
              <a:rPr kumimoji="0" lang="en-US" b="0" i="0" u="none" strike="noStrike" cap="none" normalizeH="0" baseline="0" dirty="0" err="1">
                <a:ln>
                  <a:noFill/>
                </a:ln>
                <a:solidFill>
                  <a:schemeClr val="tx1"/>
                </a:solidFill>
                <a:effectLst/>
                <a:ea typeface="Times New Roman" pitchFamily="18" charset="0"/>
                <a:cs typeface="Times New Roman" pitchFamily="18" charset="0"/>
              </a:rPr>
              <a:t>Eakin</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Went west in 1850s.</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Born 1838 Dec 7 (</a:t>
            </a:r>
            <a:r>
              <a:rPr kumimoji="0" lang="en-US" b="0" i="0" u="none" strike="noStrike" cap="none" normalizeH="0" baseline="0" dirty="0" err="1">
                <a:ln>
                  <a:noFill/>
                </a:ln>
                <a:solidFill>
                  <a:schemeClr val="tx1"/>
                </a:solidFill>
                <a:effectLst/>
                <a:ea typeface="Times New Roman" pitchFamily="18" charset="0"/>
                <a:cs typeface="Times New Roman" pitchFamily="18" charset="0"/>
              </a:rPr>
              <a:t>McCarley</a:t>
            </a:r>
            <a:r>
              <a:rPr kumimoji="0" lang="en-US" b="0" i="0" u="none" strike="noStrike" cap="none" normalizeH="0" baseline="0" dirty="0">
                <a:ln>
                  <a:noFill/>
                </a:ln>
                <a:solidFill>
                  <a:schemeClr val="tx1"/>
                </a:solidFill>
                <a:effectLst/>
                <a:ea typeface="Times New Roman" pitchFamily="18" charset="0"/>
                <a:cs typeface="Times New Roman" pitchFamily="18" charset="0"/>
              </a:rPr>
              <a:t>  notes).</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Never married (</a:t>
            </a:r>
            <a:r>
              <a:rPr kumimoji="0" lang="en-US" b="0" i="0" u="none" strike="noStrike" cap="none" normalizeH="0" baseline="0" dirty="0" err="1">
                <a:ln>
                  <a:noFill/>
                </a:ln>
                <a:solidFill>
                  <a:schemeClr val="tx1"/>
                </a:solidFill>
                <a:effectLst/>
                <a:ea typeface="Times New Roman" pitchFamily="18" charset="0"/>
                <a:cs typeface="Times New Roman" pitchFamily="18" charset="0"/>
              </a:rPr>
              <a:t>McCarley</a:t>
            </a:r>
            <a:r>
              <a:rPr kumimoji="0" lang="en-US" b="0" i="0" u="none" strike="noStrike" cap="none" normalizeH="0" baseline="0" dirty="0">
                <a:ln>
                  <a:noFill/>
                </a:ln>
                <a:solidFill>
                  <a:schemeClr val="tx1"/>
                </a:solidFill>
                <a:effectLst/>
                <a:ea typeface="Times New Roman" pitchFamily="18" charset="0"/>
                <a:cs typeface="Times New Roman" pitchFamily="18" charset="0"/>
              </a:rPr>
              <a:t>  notes).</a:t>
            </a:r>
            <a:endParaRPr kumimoji="0" lang="en-US" b="0" i="0" u="none" strike="noStrike" cap="none" normalizeH="0" baseline="0" dirty="0">
              <a:ln>
                <a:noFill/>
              </a:ln>
              <a:solidFill>
                <a:schemeClr val="tx1"/>
              </a:solidFill>
              <a:effectLst/>
              <a:cs typeface="Arial"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a:ln>
                  <a:noFill/>
                </a:ln>
                <a:solidFill>
                  <a:schemeClr val="tx1"/>
                </a:solidFill>
                <a:effectLst/>
                <a:ea typeface="Times New Roman" pitchFamily="18" charset="0"/>
                <a:cs typeface="Times New Roman" pitchFamily="18" charset="0"/>
              </a:rPr>
              <a:t>          Died 1878 June 11, Walla Walla WN (</a:t>
            </a:r>
            <a:r>
              <a:rPr kumimoji="0" lang="en-US" b="0" i="0" u="none" strike="noStrike" cap="none" normalizeH="0" baseline="0" dirty="0" err="1">
                <a:ln>
                  <a:noFill/>
                </a:ln>
                <a:solidFill>
                  <a:schemeClr val="tx1"/>
                </a:solidFill>
                <a:effectLst/>
                <a:ea typeface="Times New Roman" pitchFamily="18" charset="0"/>
                <a:cs typeface="Times New Roman" pitchFamily="18" charset="0"/>
              </a:rPr>
              <a:t>McCarley</a:t>
            </a:r>
            <a:r>
              <a:rPr kumimoji="0" lang="en-US" b="0" i="0" u="none" strike="noStrike" cap="none" normalizeH="0" baseline="0" dirty="0">
                <a:ln>
                  <a:noFill/>
                </a:ln>
                <a:solidFill>
                  <a:schemeClr val="tx1"/>
                </a:solidFill>
                <a:effectLst/>
                <a:ea typeface="Times New Roman" pitchFamily="18" charset="0"/>
                <a:cs typeface="Times New Roman" pitchFamily="18" charset="0"/>
              </a:rPr>
              <a:t>  notes).</a:t>
            </a:r>
            <a:endParaRPr kumimoji="0" lang="en-US" b="0" i="0" u="none" strike="noStrike" cap="none" normalizeH="0" baseline="0" dirty="0">
              <a:ln>
                <a:noFill/>
              </a:ln>
              <a:solidFill>
                <a:schemeClr val="tx1"/>
              </a:solidFill>
              <a:effectLst/>
              <a:cs typeface="Arial" pitchFamily="34" charset="0"/>
            </a:endParaRPr>
          </a:p>
        </p:txBody>
      </p:sp>
    </p:spTree>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58"/>
          <p:cNvGrpSpPr/>
          <p:nvPr/>
        </p:nvGrpSpPr>
        <p:grpSpPr>
          <a:xfrm>
            <a:off x="2971800" y="2133600"/>
            <a:ext cx="2438400" cy="1143000"/>
            <a:chOff x="2971800" y="2133600"/>
            <a:chExt cx="2438400" cy="1143000"/>
          </a:xfrm>
        </p:grpSpPr>
        <p:pic>
          <p:nvPicPr>
            <p:cNvPr id="61"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pic>
          <p:nvPicPr>
            <p:cNvPr id="65"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2971800" y="2667000"/>
              <a:ext cx="1143000" cy="609600"/>
            </a:xfrm>
            <a:prstGeom prst="rect">
              <a:avLst/>
            </a:prstGeom>
            <a:noFill/>
          </p:spPr>
        </p:pic>
      </p:gr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p:cNvSpPr txBox="1"/>
          <p:nvPr/>
        </p:nvSpPr>
        <p:spPr>
          <a:xfrm>
            <a:off x="609600" y="1088136"/>
            <a:ext cx="1436675" cy="1200329"/>
          </a:xfrm>
          <a:prstGeom prst="rect">
            <a:avLst/>
          </a:prstGeom>
          <a:noFill/>
        </p:spPr>
        <p:txBody>
          <a:bodyPr wrap="none" rtlCol="0">
            <a:spAutoFit/>
          </a:bodyPr>
          <a:lstStyle/>
          <a:p>
            <a:r>
              <a:rPr lang="en-US" sz="2400" b="1" dirty="0"/>
              <a:t>     shared</a:t>
            </a:r>
          </a:p>
          <a:p>
            <a:pPr algn="ctr"/>
            <a:r>
              <a:rPr lang="en-US" sz="2400" b="1" dirty="0"/>
              <a:t>OREGON</a:t>
            </a:r>
          </a:p>
          <a:p>
            <a:pPr algn="ctr"/>
            <a:r>
              <a:rPr lang="en-US" sz="2400" b="1" dirty="0"/>
              <a:t>COUNTRY</a:t>
            </a:r>
          </a:p>
        </p:txBody>
      </p:sp>
      <p:sp>
        <p:nvSpPr>
          <p:cNvPr id="72" name="TextBox 71"/>
          <p:cNvSpPr txBox="1"/>
          <p:nvPr/>
        </p:nvSpPr>
        <p:spPr>
          <a:xfrm>
            <a:off x="6431078" y="685800"/>
            <a:ext cx="2712922" cy="707886"/>
          </a:xfrm>
          <a:prstGeom prst="rect">
            <a:avLst/>
          </a:prstGeom>
          <a:solidFill>
            <a:schemeClr val="tx1"/>
          </a:solid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62" name="Rectangle 61"/>
          <p:cNvSpPr/>
          <p:nvPr/>
        </p:nvSpPr>
        <p:spPr>
          <a:xfrm>
            <a:off x="0" y="5943600"/>
            <a:ext cx="5257800" cy="523220"/>
          </a:xfrm>
          <a:prstGeom prst="rect">
            <a:avLst/>
          </a:prstGeom>
          <a:solidFill>
            <a:schemeClr val="bg1"/>
          </a:solidFill>
        </p:spPr>
        <p:txBody>
          <a:bodyPr wrap="square">
            <a:spAutoFit/>
          </a:bodyPr>
          <a:lstStyle/>
          <a:p>
            <a:r>
              <a:rPr lang="en-US" sz="2800" b="1" dirty="0"/>
              <a:t> 1837: 7 years old; living in Ohio</a:t>
            </a:r>
            <a:endParaRPr lang="en-US" sz="2800" dirty="0">
              <a:solidFill>
                <a:srgbClr val="FF0000"/>
              </a:solidFill>
            </a:endParaRPr>
          </a:p>
        </p:txBody>
      </p:sp>
      <p:sp>
        <p:nvSpPr>
          <p:cNvPr id="63" name="Rectangle 62"/>
          <p:cNvSpPr/>
          <p:nvPr/>
        </p:nvSpPr>
        <p:spPr>
          <a:xfrm>
            <a:off x="-1" y="5461575"/>
            <a:ext cx="4665345" cy="523220"/>
          </a:xfrm>
          <a:prstGeom prst="rect">
            <a:avLst/>
          </a:prstGeom>
          <a:solidFill>
            <a:schemeClr val="bg1"/>
          </a:solidFill>
        </p:spPr>
        <p:txBody>
          <a:bodyPr wrap="square">
            <a:spAutoFit/>
          </a:bodyPr>
          <a:lstStyle/>
          <a:p>
            <a:r>
              <a:rPr lang="en-US" sz="2800" b="1" dirty="0"/>
              <a:t> 1830: born Butler County OH</a:t>
            </a:r>
            <a:endParaRPr lang="en-US" sz="2800" dirty="0"/>
          </a:p>
        </p:txBody>
      </p:sp>
      <p:sp>
        <p:nvSpPr>
          <p:cNvPr id="64" name="Rectangle 63"/>
          <p:cNvSpPr/>
          <p:nvPr/>
        </p:nvSpPr>
        <p:spPr>
          <a:xfrm>
            <a:off x="0" y="4876800"/>
            <a:ext cx="2384564" cy="584775"/>
          </a:xfrm>
          <a:prstGeom prst="rect">
            <a:avLst/>
          </a:prstGeom>
          <a:solidFill>
            <a:schemeClr val="bg1">
              <a:lumMod val="65000"/>
            </a:schemeClr>
          </a:solidFill>
        </p:spPr>
        <p:txBody>
          <a:bodyPr wrap="none">
            <a:spAutoFit/>
          </a:bodyPr>
          <a:lstStyle/>
          <a:p>
            <a:r>
              <a:rPr lang="en-US" sz="3200" b="1" dirty="0">
                <a:effectLst>
                  <a:outerShdw dist="38100" dir="7200000" algn="ctr" rotWithShape="0">
                    <a:schemeClr val="bg1"/>
                  </a:outerShdw>
                </a:effectLst>
              </a:rPr>
              <a:t>Ezra Meeker </a:t>
            </a:r>
            <a:endParaRPr lang="en-US" sz="3200" dirty="0">
              <a:effectLst>
                <a:outerShdw dist="38100" dir="7200000" algn="ctr" rotWithShape="0">
                  <a:schemeClr val="bg1"/>
                </a:outerShdw>
              </a:effectLst>
            </a:endParaRPr>
          </a:p>
        </p:txBody>
      </p:sp>
      <p:sp>
        <p:nvSpPr>
          <p:cNvPr id="57" name="Oval 56"/>
          <p:cNvSpPr/>
          <p:nvPr/>
        </p:nvSpPr>
        <p:spPr>
          <a:xfrm>
            <a:off x="6629400" y="30480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3" name="Picture 2" descr="Image result for walking pioneers"/>
          <p:cNvPicPr>
            <a:picLocks noChangeAspect="1" noChangeArrowheads="1"/>
          </p:cNvPicPr>
          <p:nvPr/>
        </p:nvPicPr>
        <p:blipFill>
          <a:blip r:embed="rId4"/>
          <a:srcRect t="99" r="54122" b="38737"/>
          <a:stretch>
            <a:fillRect/>
          </a:stretch>
        </p:blipFill>
        <p:spPr bwMode="auto">
          <a:xfrm>
            <a:off x="3124200" y="685800"/>
            <a:ext cx="2667000" cy="3478696"/>
          </a:xfrm>
          <a:prstGeom prst="rect">
            <a:avLst/>
          </a:prstGeom>
          <a:noFill/>
          <a:ln w="50800">
            <a:solidFill>
              <a:schemeClr val="tx1"/>
            </a:solidFill>
          </a:ln>
        </p:spPr>
      </p:pic>
      <p:grpSp>
        <p:nvGrpSpPr>
          <p:cNvPr id="46" name="Group 45"/>
          <p:cNvGrpSpPr/>
          <p:nvPr/>
        </p:nvGrpSpPr>
        <p:grpSpPr>
          <a:xfrm>
            <a:off x="6705600" y="3047206"/>
            <a:ext cx="1371600" cy="991394"/>
            <a:chOff x="5410200" y="3505200"/>
            <a:chExt cx="1371600" cy="991394"/>
          </a:xfrm>
        </p:grpSpPr>
        <p:sp>
          <p:nvSpPr>
            <p:cNvPr id="49" name="Oval 48"/>
            <p:cNvSpPr/>
            <p:nvPr/>
          </p:nvSpPr>
          <p:spPr>
            <a:xfrm>
              <a:off x="5410200" y="3505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 name="Straight Connector 53"/>
            <p:cNvCxnSpPr>
              <a:stCxn id="56" idx="0"/>
            </p:cNvCxnSpPr>
            <p:nvPr/>
          </p:nvCxnSpPr>
          <p:spPr>
            <a:xfrm rot="16200000" flipV="1">
              <a:off x="5753100" y="3467894"/>
              <a:ext cx="838200" cy="12192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oup 54"/>
          <p:cNvGrpSpPr/>
          <p:nvPr/>
        </p:nvGrpSpPr>
        <p:grpSpPr>
          <a:xfrm>
            <a:off x="7162800" y="4038600"/>
            <a:ext cx="1865376" cy="2819400"/>
            <a:chOff x="7162800" y="4038600"/>
            <a:chExt cx="1865376" cy="2819400"/>
          </a:xfrm>
        </p:grpSpPr>
        <p:pic>
          <p:nvPicPr>
            <p:cNvPr id="56" name="Picture 2" descr="Image result for walking pioneers"/>
            <p:cNvPicPr>
              <a:picLocks noChangeAspect="1" noChangeArrowheads="1"/>
            </p:cNvPicPr>
            <p:nvPr/>
          </p:nvPicPr>
          <p:blipFill>
            <a:blip r:embed="rId4"/>
            <a:srcRect t="99" r="54122" b="38737"/>
            <a:stretch>
              <a:fillRect/>
            </a:stretch>
          </p:blipFill>
          <p:spPr bwMode="auto">
            <a:xfrm>
              <a:off x="7162800" y="4038600"/>
              <a:ext cx="1828800" cy="2385392"/>
            </a:xfrm>
            <a:prstGeom prst="rect">
              <a:avLst/>
            </a:prstGeom>
            <a:noFill/>
            <a:ln w="50800">
              <a:solidFill>
                <a:schemeClr val="tx1"/>
              </a:solidFill>
            </a:ln>
          </p:spPr>
        </p:pic>
        <p:sp>
          <p:nvSpPr>
            <p:cNvPr id="58" name="TextBox 57"/>
            <p:cNvSpPr txBox="1"/>
            <p:nvPr/>
          </p:nvSpPr>
          <p:spPr>
            <a:xfrm flipH="1">
              <a:off x="7162800" y="6396335"/>
              <a:ext cx="1865376" cy="461665"/>
            </a:xfrm>
            <a:prstGeom prst="rect">
              <a:avLst/>
            </a:prstGeom>
            <a:solidFill>
              <a:schemeClr val="tx1">
                <a:lumMod val="85000"/>
                <a:lumOff val="15000"/>
              </a:schemeClr>
            </a:solidFill>
          </p:spPr>
          <p:txBody>
            <a:bodyPr wrap="square" rtlCol="0">
              <a:spAutoFit/>
            </a:bodyPr>
            <a:lstStyle/>
            <a:p>
              <a:r>
                <a:rPr lang="en-US" sz="2400" b="1" dirty="0">
                  <a:solidFill>
                    <a:schemeClr val="bg1"/>
                  </a:solidFill>
                </a:rPr>
                <a:t>Ezra Meeker</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par>
                                <p:cTn id="8" presetID="10" presetClass="entr" presetSubtype="0" fill="hold"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fade">
                                      <p:cBhvr>
                                        <p:cTn id="10" dur="1000"/>
                                        <p:tgtEl>
                                          <p:spTgt spid="5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1000"/>
                                        <p:tgtEl>
                                          <p:spTgt spid="63"/>
                                        </p:tgtEl>
                                      </p:cBhvr>
                                    </p:animEffect>
                                  </p:childTnLst>
                                </p:cTn>
                              </p:par>
                              <p:par>
                                <p:cTn id="16" presetID="30" presetClass="entr" presetSubtype="0" fill="hold" grpId="0" nodeType="withEffect">
                                  <p:stCondLst>
                                    <p:cond delay="0"/>
                                  </p:stCondLst>
                                  <p:childTnLst>
                                    <p:set>
                                      <p:cBhvr>
                                        <p:cTn id="17" dur="1" fill="hold">
                                          <p:stCondLst>
                                            <p:cond delay="0"/>
                                          </p:stCondLst>
                                        </p:cTn>
                                        <p:tgtEl>
                                          <p:spTgt spid="57"/>
                                        </p:tgtEl>
                                        <p:attrNameLst>
                                          <p:attrName>style.visibility</p:attrName>
                                        </p:attrNameLst>
                                      </p:cBhvr>
                                      <p:to>
                                        <p:strVal val="visible"/>
                                      </p:to>
                                    </p:set>
                                    <p:animEffect transition="in" filter="fade">
                                      <p:cBhvr>
                                        <p:cTn id="18" dur="800" decel="100000"/>
                                        <p:tgtEl>
                                          <p:spTgt spid="57"/>
                                        </p:tgtEl>
                                      </p:cBhvr>
                                    </p:animEffect>
                                    <p:anim calcmode="lin" valueType="num">
                                      <p:cBhvr>
                                        <p:cTn id="19" dur="800" decel="100000" fill="hold"/>
                                        <p:tgtEl>
                                          <p:spTgt spid="57"/>
                                        </p:tgtEl>
                                        <p:attrNameLst>
                                          <p:attrName>style.rotation</p:attrName>
                                        </p:attrNameLst>
                                      </p:cBhvr>
                                      <p:tavLst>
                                        <p:tav tm="0">
                                          <p:val>
                                            <p:fltVal val="-90"/>
                                          </p:val>
                                        </p:tav>
                                        <p:tav tm="100000">
                                          <p:val>
                                            <p:fltVal val="0"/>
                                          </p:val>
                                        </p:tav>
                                      </p:tavLst>
                                    </p:anim>
                                    <p:anim calcmode="lin" valueType="num">
                                      <p:cBhvr>
                                        <p:cTn id="20" dur="800" decel="100000" fill="hold"/>
                                        <p:tgtEl>
                                          <p:spTgt spid="57"/>
                                        </p:tgtEl>
                                        <p:attrNameLst>
                                          <p:attrName>ppt_x</p:attrName>
                                        </p:attrNameLst>
                                      </p:cBhvr>
                                      <p:tavLst>
                                        <p:tav tm="0">
                                          <p:val>
                                            <p:strVal val="#ppt_x+0.4"/>
                                          </p:val>
                                        </p:tav>
                                        <p:tav tm="100000">
                                          <p:val>
                                            <p:strVal val="#ppt_x-0.05"/>
                                          </p:val>
                                        </p:tav>
                                      </p:tavLst>
                                    </p:anim>
                                    <p:anim calcmode="lin" valueType="num">
                                      <p:cBhvr>
                                        <p:cTn id="21" dur="800" decel="100000" fill="hold"/>
                                        <p:tgtEl>
                                          <p:spTgt spid="57"/>
                                        </p:tgtEl>
                                        <p:attrNameLst>
                                          <p:attrName>ppt_y</p:attrName>
                                        </p:attrNameLst>
                                      </p:cBhvr>
                                      <p:tavLst>
                                        <p:tav tm="0">
                                          <p:val>
                                            <p:strVal val="#ppt_y-0.4"/>
                                          </p:val>
                                        </p:tav>
                                        <p:tav tm="100000">
                                          <p:val>
                                            <p:strVal val="#ppt_y+0.1"/>
                                          </p:val>
                                        </p:tav>
                                      </p:tavLst>
                                    </p:anim>
                                    <p:anim calcmode="lin" valueType="num">
                                      <p:cBhvr>
                                        <p:cTn id="22" dur="200" accel="100000" fill="hold">
                                          <p:stCondLst>
                                            <p:cond delay="800"/>
                                          </p:stCondLst>
                                        </p:cTn>
                                        <p:tgtEl>
                                          <p:spTgt spid="57"/>
                                        </p:tgtEl>
                                        <p:attrNameLst>
                                          <p:attrName>ppt_x</p:attrName>
                                        </p:attrNameLst>
                                      </p:cBhvr>
                                      <p:tavLst>
                                        <p:tav tm="0">
                                          <p:val>
                                            <p:strVal val="#ppt_x-0.05"/>
                                          </p:val>
                                        </p:tav>
                                        <p:tav tm="100000">
                                          <p:val>
                                            <p:strVal val="#ppt_x"/>
                                          </p:val>
                                        </p:tav>
                                      </p:tavLst>
                                    </p:anim>
                                    <p:anim calcmode="lin" valueType="num">
                                      <p:cBhvr>
                                        <p:cTn id="23" dur="200" accel="100000" fill="hold">
                                          <p:stCondLst>
                                            <p:cond delay="800"/>
                                          </p:stCondLst>
                                        </p:cTn>
                                        <p:tgtEl>
                                          <p:spTgt spid="57"/>
                                        </p:tgtEl>
                                        <p:attrNameLst>
                                          <p:attrName>ppt_y</p:attrName>
                                        </p:attrNameLst>
                                      </p:cBhvr>
                                      <p:tavLst>
                                        <p:tav tm="0">
                                          <p:val>
                                            <p:strVal val="#ppt_y+0.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wipe(left)">
                                      <p:cBhvr>
                                        <p:cTn id="28" dur="1000"/>
                                        <p:tgtEl>
                                          <p:spTgt spid="6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grpId="1" nodeType="clickEffect">
                                  <p:stCondLst>
                                    <p:cond delay="0"/>
                                  </p:stCondLst>
                                  <p:childTnLst>
                                    <p:animEffect transition="out" filter="fade">
                                      <p:cBhvr>
                                        <p:cTn id="32" dur="1000"/>
                                        <p:tgtEl>
                                          <p:spTgt spid="63"/>
                                        </p:tgtEl>
                                      </p:cBhvr>
                                    </p:animEffect>
                                    <p:set>
                                      <p:cBhvr>
                                        <p:cTn id="33" dur="1" fill="hold">
                                          <p:stCondLst>
                                            <p:cond delay="999"/>
                                          </p:stCondLst>
                                        </p:cTn>
                                        <p:tgtEl>
                                          <p:spTgt spid="63"/>
                                        </p:tgtEl>
                                        <p:attrNameLst>
                                          <p:attrName>style.visibility</p:attrName>
                                        </p:attrNameLst>
                                      </p:cBhvr>
                                      <p:to>
                                        <p:strVal val="hidden"/>
                                      </p:to>
                                    </p:set>
                                  </p:childTnLst>
                                </p:cTn>
                              </p:par>
                              <p:par>
                                <p:cTn id="34" presetID="10" presetClass="exit" presetSubtype="0" fill="hold" grpId="1" nodeType="withEffect">
                                  <p:stCondLst>
                                    <p:cond delay="0"/>
                                  </p:stCondLst>
                                  <p:childTnLst>
                                    <p:animEffect transition="out" filter="fade">
                                      <p:cBhvr>
                                        <p:cTn id="35" dur="1000"/>
                                        <p:tgtEl>
                                          <p:spTgt spid="62"/>
                                        </p:tgtEl>
                                      </p:cBhvr>
                                    </p:animEffect>
                                    <p:set>
                                      <p:cBhvr>
                                        <p:cTn id="36" dur="1" fill="hold">
                                          <p:stCondLst>
                                            <p:cond delay="999"/>
                                          </p:stCondLst>
                                        </p:cTn>
                                        <p:tgtEl>
                                          <p:spTgt spid="62"/>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1000"/>
                                        <p:tgtEl>
                                          <p:spTgt spid="64"/>
                                        </p:tgtEl>
                                      </p:cBhvr>
                                    </p:animEffect>
                                    <p:set>
                                      <p:cBhvr>
                                        <p:cTn id="39" dur="1" fill="hold">
                                          <p:stCondLst>
                                            <p:cond delay="999"/>
                                          </p:stCondLst>
                                        </p:cTn>
                                        <p:tgtEl>
                                          <p:spTgt spid="64"/>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1000"/>
                                        <p:tgtEl>
                                          <p:spTgt spid="57"/>
                                        </p:tgtEl>
                                      </p:cBhvr>
                                    </p:animEffect>
                                    <p:set>
                                      <p:cBhvr>
                                        <p:cTn id="42" dur="1" fill="hold">
                                          <p:stCondLst>
                                            <p:cond delay="999"/>
                                          </p:stCondLst>
                                        </p:cTn>
                                        <p:tgtEl>
                                          <p:spTgt spid="57"/>
                                        </p:tgtEl>
                                        <p:attrNameLst>
                                          <p:attrName>style.visibility</p:attrName>
                                        </p:attrNameLst>
                                      </p:cBhvr>
                                      <p:to>
                                        <p:strVal val="hidden"/>
                                      </p:to>
                                    </p:set>
                                  </p:childTnLst>
                                </p:cTn>
                              </p:par>
                              <p:par>
                                <p:cTn id="43" presetID="42" presetClass="path" presetSubtype="0" accel="50000" decel="50000" fill="hold" nodeType="withEffect">
                                  <p:stCondLst>
                                    <p:cond delay="0"/>
                                  </p:stCondLst>
                                  <p:childTnLst>
                                    <p:animMotion origin="layout" path="M 0 -2.22222E-6 L 0.37083 0.4132 " pathEditMode="relative" rAng="0" ptsTypes="AA">
                                      <p:cBhvr>
                                        <p:cTn id="44" dur="1000" fill="hold"/>
                                        <p:tgtEl>
                                          <p:spTgt spid="53"/>
                                        </p:tgtEl>
                                        <p:attrNameLst>
                                          <p:attrName>ppt_x</p:attrName>
                                          <p:attrName>ppt_y</p:attrName>
                                        </p:attrNameLst>
                                      </p:cBhvr>
                                      <p:rCtr x="18500" y="20600"/>
                                    </p:animMotion>
                                  </p:childTnLst>
                                </p:cTn>
                              </p:par>
                              <p:par>
                                <p:cTn id="45" presetID="6" presetClass="emph" presetSubtype="0" fill="hold" nodeType="withEffect">
                                  <p:stCondLst>
                                    <p:cond delay="0"/>
                                  </p:stCondLst>
                                  <p:childTnLst>
                                    <p:animScale>
                                      <p:cBhvr>
                                        <p:cTn id="46" dur="1000" fill="hold"/>
                                        <p:tgtEl>
                                          <p:spTgt spid="53"/>
                                        </p:tgtEl>
                                      </p:cBhvr>
                                      <p:by x="70000" y="70000"/>
                                    </p:animScale>
                                  </p:childTnLst>
                                </p:cTn>
                              </p:par>
                              <p:par>
                                <p:cTn id="47" presetID="10" presetClass="exit" presetSubtype="0" fill="hold" nodeType="withEffect">
                                  <p:stCondLst>
                                    <p:cond delay="500"/>
                                  </p:stCondLst>
                                  <p:childTnLst>
                                    <p:animEffect transition="out" filter="fade">
                                      <p:cBhvr>
                                        <p:cTn id="48" dur="1000"/>
                                        <p:tgtEl>
                                          <p:spTgt spid="53"/>
                                        </p:tgtEl>
                                      </p:cBhvr>
                                    </p:animEffect>
                                    <p:set>
                                      <p:cBhvr>
                                        <p:cTn id="49" dur="1" fill="hold">
                                          <p:stCondLst>
                                            <p:cond delay="999"/>
                                          </p:stCondLst>
                                        </p:cTn>
                                        <p:tgtEl>
                                          <p:spTgt spid="53"/>
                                        </p:tgtEl>
                                        <p:attrNameLst>
                                          <p:attrName>style.visibility</p:attrName>
                                        </p:attrNameLst>
                                      </p:cBhvr>
                                      <p:to>
                                        <p:strVal val="hidden"/>
                                      </p:to>
                                    </p:set>
                                  </p:childTnLst>
                                </p:cTn>
                              </p:par>
                              <p:par>
                                <p:cTn id="50" presetID="10" presetClass="entr" presetSubtype="0" fill="hold" nodeType="withEffect">
                                  <p:stCondLst>
                                    <p:cond delay="500"/>
                                  </p:stCondLst>
                                  <p:childTnLst>
                                    <p:set>
                                      <p:cBhvr>
                                        <p:cTn id="51" dur="1" fill="hold">
                                          <p:stCondLst>
                                            <p:cond delay="0"/>
                                          </p:stCondLst>
                                        </p:cTn>
                                        <p:tgtEl>
                                          <p:spTgt spid="55"/>
                                        </p:tgtEl>
                                        <p:attrNameLst>
                                          <p:attrName>style.visibility</p:attrName>
                                        </p:attrNameLst>
                                      </p:cBhvr>
                                      <p:to>
                                        <p:strVal val="visible"/>
                                      </p:to>
                                    </p:set>
                                    <p:animEffect transition="in" filter="fade">
                                      <p:cBhvr>
                                        <p:cTn id="52" dur="1000"/>
                                        <p:tgtEl>
                                          <p:spTgt spid="55"/>
                                        </p:tgtEl>
                                      </p:cBhvr>
                                    </p:animEffect>
                                  </p:childTnLst>
                                </p:cTn>
                              </p:par>
                              <p:par>
                                <p:cTn id="53" presetID="10" presetClass="entr" presetSubtype="0" fill="hold" nodeType="withEffect">
                                  <p:stCondLst>
                                    <p:cond delay="50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2" grpId="1" animBg="1"/>
      <p:bldP spid="63" grpId="0" animBg="1"/>
      <p:bldP spid="63" grpId="1" animBg="1"/>
      <p:bldP spid="64" grpId="0" animBg="1"/>
      <p:bldP spid="64" grpId="1" animBg="1"/>
      <p:bldP spid="57" grpId="0" animBg="1"/>
      <p:bldP spid="57" grpId="1" animBg="1"/>
    </p:bld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834283"/>
          </a:xfrm>
          <a:prstGeom prst="rect">
            <a:avLst/>
          </a:prstGeom>
        </p:spPr>
        <p:txBody>
          <a:bodyPr wrap="square">
            <a:spAutoFit/>
          </a:bodyPr>
          <a:lstStyle/>
          <a:p>
            <a:r>
              <a:rPr lang="en-US" dirty="0">
                <a:hlinkClick r:id="rId2"/>
              </a:rPr>
              <a:t>https://en.wikipedia.org/wiki/Ezra_Meeker</a:t>
            </a:r>
            <a:endParaRPr lang="en-US" dirty="0"/>
          </a:p>
          <a:p>
            <a:r>
              <a:rPr lang="en-US" b="1" dirty="0"/>
              <a:t>	Ezra Manning Meeker</a:t>
            </a:r>
            <a:r>
              <a:rPr lang="en-US" dirty="0"/>
              <a:t> (December 29, 1830 – December 3, 1928) was an American pioneer who traveled the Oregon Trail by ox-drawn wagon as a young man, migrating from Iowa to the Pacific Coast. Late in life he worked to memorialize the Trail, repeatedly retracing the trip of his youth. Once known as the "Hop King of the World", he was the first mayor of Puyallup, Washington.</a:t>
            </a:r>
          </a:p>
          <a:p>
            <a:r>
              <a:rPr lang="en-US" dirty="0"/>
              <a:t>	Ezra Manning Meeker was born in Butler County, Ohio, near Huntsville, on December 29, 1830, the son of Jacob (1804–1869) and Phoebe (Baker) Meeker (1801–1854). His paternal ancestors had been among the early settlers of Elizabeth, New Jersey, where their ancestral home was located. In the American Revolutionary War, about twenty </a:t>
            </a:r>
            <a:r>
              <a:rPr lang="en-US" dirty="0" err="1"/>
              <a:t>Meekers</a:t>
            </a:r>
            <a:r>
              <a:rPr lang="en-US" dirty="0"/>
              <a:t> fought for the new nation. Ezra was the fourth of the six children Jacob and Phoebe had together, with older brothers John, Manning (died at age one week) and Oliver, and a younger sister Hannah and brother Clark.</a:t>
            </a:r>
          </a:p>
          <a:p>
            <a:r>
              <a:rPr lang="en-US" dirty="0"/>
              <a:t>	Jacob was a miller and farmer. In 1839, the family moved from Ohio to Indiana, close to Indianapolis—Ezra and his older brother Oliver walked behind the family wagon for 200 miles (320 km). Ezra had little formal education; he later estimated a total of six months. Phoebe, seeing that her son's mind was not well adapted to formal learning, allowed him to earn money through odd jobs. He obtained work as printer's devil at the </a:t>
            </a:r>
            <a:r>
              <a:rPr lang="en-US" i="1" dirty="0"/>
              <a:t>Indianapolis Journal</a:t>
            </a:r>
            <a:r>
              <a:rPr lang="en-US" dirty="0"/>
              <a:t>, where his duties involved delivering the newspaper to subscribers, among them local pastor Henry Ward Beecher. In 1845, Phoebe's father, a Cincinnati merchant, gave his daughter $1,000, enough to buy the family a farm. As both Jacob and Ezra Meeker realized the boy enjoyed the outdoor life more than inside work, Jacob placed Ezra in charge of the farm, allowing the elder Meeker to work as a miller.</a:t>
            </a:r>
          </a:p>
          <a:p>
            <a:r>
              <a:rPr lang="en-US" dirty="0"/>
              <a:t>	Ezra married Eliza Jane Sumner in 1851; the following year the couple, with Ezra's brother and with their newborn son, set out for the Oregon Territory, where land could be claimed and settled on. Although they endured hardships on the Trail in the journey of nearly six months, the entire party survived the trek. Meeker and his family briefly stayed near Portland, then journeyed north to live in the Puget Sound region. They settled at what is now Puyallup in 1862, where Meeker grew hops for use in brewing beer. By 1887, his business had made him wealthy, and his wife built a large mansion for the family. In 1891 an infestation of hop aphids destroyed his crops and took much of his fortune. He later tried his hand at a number of ventures, and made four largely unsuccessful trips to the Klondike, taking groceries and hoping to profit from the gold rush.</a:t>
            </a:r>
          </a:p>
          <a:p>
            <a:r>
              <a:rPr lang="en-US" dirty="0"/>
              <a:t>	Meeker became convinced that the Oregon Trail was being forgotten, and he determined to bring it publicity so it could be marked and monuments erected. In 1906–1908, although in his late 70s, he retraced his steps along the Oregon Trail by wagon, seeking to build monuments in communities along the way. His trek reached New York, and in Washington, D.C. he met President Theodore Roosevelt. He traveled the Trail again several times in the final two decades of this life, including by oxcart in 1910–1912 and by airplane in 1924. During another such trip, in 1928, Meeker fell ill but was succored by Henry Ford. On his return to Washington state, Meeker became ill again and died there on December 3, 1928 at age 97. Meeker wrote several books; his work has continued through the activities of such groups as the Oregon-California Trails Association.</a:t>
            </a:r>
          </a:p>
          <a:p>
            <a:endParaRPr lang="en-US" dirty="0"/>
          </a:p>
          <a:p>
            <a:endParaRPr lang="en-US" dirty="0"/>
          </a:p>
        </p:txBody>
      </p:sp>
    </p:spTree>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p:cNvSpPr txBox="1"/>
          <p:nvPr/>
        </p:nvSpPr>
        <p:spPr>
          <a:xfrm>
            <a:off x="609600" y="1088136"/>
            <a:ext cx="1436675" cy="1200329"/>
          </a:xfrm>
          <a:prstGeom prst="rect">
            <a:avLst/>
          </a:prstGeom>
          <a:noFill/>
        </p:spPr>
        <p:txBody>
          <a:bodyPr wrap="none" rtlCol="0">
            <a:spAutoFit/>
          </a:bodyPr>
          <a:lstStyle/>
          <a:p>
            <a:r>
              <a:rPr lang="en-US" sz="2400" b="1" dirty="0"/>
              <a:t>     shared</a:t>
            </a:r>
          </a:p>
          <a:p>
            <a:pPr algn="ctr"/>
            <a:r>
              <a:rPr lang="en-US" sz="2400" b="1" dirty="0"/>
              <a:t>OREGON</a:t>
            </a:r>
          </a:p>
          <a:p>
            <a:pPr algn="ctr"/>
            <a:r>
              <a:rPr lang="en-US" sz="2400" b="1" dirty="0"/>
              <a:t>COUNTRY</a:t>
            </a:r>
          </a:p>
        </p:txBody>
      </p:sp>
      <p:sp>
        <p:nvSpPr>
          <p:cNvPr id="72" name="TextBox 71"/>
          <p:cNvSpPr txBox="1"/>
          <p:nvPr/>
        </p:nvSpPr>
        <p:spPr>
          <a:xfrm>
            <a:off x="6431078" y="685800"/>
            <a:ext cx="2712922" cy="707886"/>
          </a:xfrm>
          <a:prstGeom prst="rect">
            <a:avLst/>
          </a:prstGeom>
          <a:solidFill>
            <a:schemeClr val="tx1"/>
          </a:solid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0268" y="2557306"/>
            <a:ext cx="1085711" cy="58961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961997" y="2286000"/>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TextBox 48"/>
          <p:cNvSpPr txBox="1"/>
          <p:nvPr/>
        </p:nvSpPr>
        <p:spPr>
          <a:xfrm>
            <a:off x="6400800" y="685800"/>
            <a:ext cx="2712922" cy="707886"/>
          </a:xfrm>
          <a:prstGeom prst="rect">
            <a:avLst/>
          </a:prstGeom>
          <a:no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sp>
        <p:nvSpPr>
          <p:cNvPr id="54" name="TextBox 53"/>
          <p:cNvSpPr txBox="1"/>
          <p:nvPr/>
        </p:nvSpPr>
        <p:spPr>
          <a:xfrm rot="480000">
            <a:off x="1793131" y="2414935"/>
            <a:ext cx="2210477"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grpSp>
        <p:nvGrpSpPr>
          <p:cNvPr id="69" name="Group 68"/>
          <p:cNvGrpSpPr/>
          <p:nvPr/>
        </p:nvGrpSpPr>
        <p:grpSpPr>
          <a:xfrm>
            <a:off x="4495800" y="3505200"/>
            <a:ext cx="1219200" cy="685801"/>
            <a:chOff x="4495800" y="3505200"/>
            <a:chExt cx="1219200" cy="685801"/>
          </a:xfrm>
        </p:grpSpPr>
        <p:sp>
          <p:nvSpPr>
            <p:cNvPr id="56" name="Oval 55"/>
            <p:cNvSpPr/>
            <p:nvPr/>
          </p:nvSpPr>
          <p:spPr>
            <a:xfrm>
              <a:off x="5410200" y="3505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 name="Straight Connector 64"/>
            <p:cNvCxnSpPr/>
            <p:nvPr/>
          </p:nvCxnSpPr>
          <p:spPr>
            <a:xfrm flipV="1">
              <a:off x="4495800" y="3657600"/>
              <a:ext cx="1066800" cy="533401"/>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2971800" y="4267201"/>
            <a:ext cx="2286000" cy="2666999"/>
            <a:chOff x="5715000" y="4343401"/>
            <a:chExt cx="2286000" cy="2666999"/>
          </a:xfrm>
        </p:grpSpPr>
        <p:pic>
          <p:nvPicPr>
            <p:cNvPr id="55" name="Picture 2" descr="Image result for father de smet"/>
            <p:cNvPicPr>
              <a:picLocks noChangeAspect="1" noChangeArrowheads="1"/>
            </p:cNvPicPr>
            <p:nvPr/>
          </p:nvPicPr>
          <p:blipFill>
            <a:blip r:embed="rId4"/>
            <a:srcRect/>
            <a:stretch>
              <a:fillRect/>
            </a:stretch>
          </p:blipFill>
          <p:spPr bwMode="auto">
            <a:xfrm>
              <a:off x="5791200" y="4343401"/>
              <a:ext cx="2103231" cy="2590799"/>
            </a:xfrm>
            <a:prstGeom prst="rect">
              <a:avLst/>
            </a:prstGeom>
            <a:noFill/>
            <a:ln w="50800">
              <a:solidFill>
                <a:schemeClr val="tx1"/>
              </a:solidFill>
            </a:ln>
          </p:spPr>
        </p:pic>
        <p:sp>
          <p:nvSpPr>
            <p:cNvPr id="58" name="TextBox 57"/>
            <p:cNvSpPr txBox="1"/>
            <p:nvPr/>
          </p:nvSpPr>
          <p:spPr>
            <a:xfrm flipH="1">
              <a:off x="5715000" y="6548735"/>
              <a:ext cx="2286000" cy="461665"/>
            </a:xfrm>
            <a:prstGeom prst="rect">
              <a:avLst/>
            </a:prstGeom>
            <a:noFill/>
          </p:spPr>
          <p:txBody>
            <a:bodyPr wrap="square" rtlCol="0">
              <a:spAutoFit/>
            </a:bodyPr>
            <a:lstStyle/>
            <a:p>
              <a:r>
                <a:rPr lang="en-US" sz="2400" b="1" dirty="0">
                  <a:solidFill>
                    <a:schemeClr val="bg1"/>
                  </a:solidFill>
                </a:rPr>
                <a:t>Father de </a:t>
              </a:r>
              <a:r>
                <a:rPr lang="en-US" sz="2400" b="1" dirty="0" err="1">
                  <a:solidFill>
                    <a:schemeClr val="bg1"/>
                  </a:solidFill>
                </a:rPr>
                <a:t>Smet</a:t>
              </a:r>
              <a:endParaRPr lang="en-US" sz="2400" b="1" dirty="0">
                <a:solidFill>
                  <a:schemeClr val="bg1"/>
                </a:solidFill>
              </a:endParaRPr>
            </a:p>
          </p:txBody>
        </p:sp>
      </p:grpSp>
      <p:grpSp>
        <p:nvGrpSpPr>
          <p:cNvPr id="53" name="Group 52"/>
          <p:cNvGrpSpPr/>
          <p:nvPr/>
        </p:nvGrpSpPr>
        <p:grpSpPr>
          <a:xfrm>
            <a:off x="914400" y="1828006"/>
            <a:ext cx="304800" cy="1677988"/>
            <a:chOff x="5410200" y="3505200"/>
            <a:chExt cx="304800" cy="1677988"/>
          </a:xfrm>
        </p:grpSpPr>
        <p:sp>
          <p:nvSpPr>
            <p:cNvPr id="57" name="Oval 56"/>
            <p:cNvSpPr/>
            <p:nvPr/>
          </p:nvSpPr>
          <p:spPr>
            <a:xfrm>
              <a:off x="5410200" y="3505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1" name="Straight Connector 60"/>
            <p:cNvCxnSpPr>
              <a:endCxn id="57" idx="4"/>
            </p:cNvCxnSpPr>
            <p:nvPr/>
          </p:nvCxnSpPr>
          <p:spPr>
            <a:xfrm rot="5400000" flipH="1" flipV="1">
              <a:off x="4876403" y="4496197"/>
              <a:ext cx="1372394" cy="1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6705600" y="3047206"/>
            <a:ext cx="1371600" cy="991394"/>
            <a:chOff x="5410200" y="3505200"/>
            <a:chExt cx="1371600" cy="991394"/>
          </a:xfrm>
        </p:grpSpPr>
        <p:sp>
          <p:nvSpPr>
            <p:cNvPr id="63" name="Oval 62"/>
            <p:cNvSpPr/>
            <p:nvPr/>
          </p:nvSpPr>
          <p:spPr>
            <a:xfrm>
              <a:off x="5410200" y="3505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 name="Straight Connector 63"/>
            <p:cNvCxnSpPr>
              <a:stCxn id="79" idx="0"/>
            </p:cNvCxnSpPr>
            <p:nvPr/>
          </p:nvCxnSpPr>
          <p:spPr>
            <a:xfrm rot="16200000" flipV="1">
              <a:off x="5753100" y="3467894"/>
              <a:ext cx="838200" cy="12192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6096000" y="3199606"/>
            <a:ext cx="304800" cy="915194"/>
            <a:chOff x="5410200" y="3505200"/>
            <a:chExt cx="304800" cy="915194"/>
          </a:xfrm>
        </p:grpSpPr>
        <p:sp>
          <p:nvSpPr>
            <p:cNvPr id="67" name="Oval 66"/>
            <p:cNvSpPr/>
            <p:nvPr/>
          </p:nvSpPr>
          <p:spPr>
            <a:xfrm>
              <a:off x="5410200" y="3505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 name="Straight Connector 67"/>
            <p:cNvCxnSpPr/>
            <p:nvPr/>
          </p:nvCxnSpPr>
          <p:spPr>
            <a:xfrm rot="5400000" flipH="1" flipV="1">
              <a:off x="5182394" y="4039394"/>
              <a:ext cx="761206" cy="79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18288" y="3505200"/>
            <a:ext cx="2779776" cy="2214265"/>
            <a:chOff x="18288" y="3505200"/>
            <a:chExt cx="2779776" cy="2214265"/>
          </a:xfrm>
        </p:grpSpPr>
        <p:grpSp>
          <p:nvGrpSpPr>
            <p:cNvPr id="75" name="Group 74"/>
            <p:cNvGrpSpPr/>
            <p:nvPr/>
          </p:nvGrpSpPr>
          <p:grpSpPr>
            <a:xfrm>
              <a:off x="75074" y="3505200"/>
              <a:ext cx="2668126" cy="1984248"/>
              <a:chOff x="6400800" y="3959352"/>
              <a:chExt cx="2668126" cy="1984248"/>
            </a:xfrm>
          </p:grpSpPr>
          <p:pic>
            <p:nvPicPr>
              <p:cNvPr id="71" name="Picture 2" descr="How Marcus Whitman Saved Oregon scan p. 119.png"/>
              <p:cNvPicPr>
                <a:picLocks noChangeAspect="1" noChangeArrowheads="1"/>
              </p:cNvPicPr>
              <p:nvPr/>
            </p:nvPicPr>
            <p:blipFill>
              <a:blip r:embed="rId5"/>
              <a:srcRect l="14545" t="12121" r="20000" b="24848"/>
              <a:stretch>
                <a:fillRect/>
              </a:stretch>
            </p:blipFill>
            <p:spPr bwMode="auto">
              <a:xfrm>
                <a:off x="6400800" y="3962400"/>
                <a:ext cx="1371600" cy="1981200"/>
              </a:xfrm>
              <a:prstGeom prst="rect">
                <a:avLst/>
              </a:prstGeom>
              <a:noFill/>
              <a:ln w="50800">
                <a:solidFill>
                  <a:schemeClr val="tx1"/>
                </a:solidFill>
              </a:ln>
            </p:spPr>
          </p:pic>
          <p:pic>
            <p:nvPicPr>
              <p:cNvPr id="73" name="Picture 2" descr="http://www.todayifoundout.com/wp-content/uploads/2015/09/Narcissa_Whitman.png"/>
              <p:cNvPicPr>
                <a:picLocks noChangeAspect="1" noChangeArrowheads="1"/>
              </p:cNvPicPr>
              <p:nvPr/>
            </p:nvPicPr>
            <p:blipFill>
              <a:blip r:embed="rId6" cstate="print"/>
              <a:srcRect/>
              <a:stretch>
                <a:fillRect/>
              </a:stretch>
            </p:blipFill>
            <p:spPr bwMode="auto">
              <a:xfrm>
                <a:off x="7848600" y="3959352"/>
                <a:ext cx="1220326" cy="1984248"/>
              </a:xfrm>
              <a:prstGeom prst="rect">
                <a:avLst/>
              </a:prstGeom>
              <a:noFill/>
              <a:ln w="50800">
                <a:solidFill>
                  <a:schemeClr val="tx1"/>
                </a:solidFill>
              </a:ln>
            </p:spPr>
          </p:pic>
        </p:grpSp>
        <p:sp>
          <p:nvSpPr>
            <p:cNvPr id="88" name="TextBox 87"/>
            <p:cNvSpPr txBox="1"/>
            <p:nvPr/>
          </p:nvSpPr>
          <p:spPr>
            <a:xfrm flipH="1">
              <a:off x="18288" y="5257800"/>
              <a:ext cx="2779776" cy="461665"/>
            </a:xfrm>
            <a:prstGeom prst="rect">
              <a:avLst/>
            </a:prstGeom>
            <a:solidFill>
              <a:schemeClr val="tx1">
                <a:lumMod val="85000"/>
                <a:lumOff val="15000"/>
              </a:schemeClr>
            </a:solidFill>
          </p:spPr>
          <p:txBody>
            <a:bodyPr wrap="square" rtlCol="0">
              <a:spAutoFit/>
            </a:bodyPr>
            <a:lstStyle/>
            <a:p>
              <a:r>
                <a:rPr lang="en-US" sz="2400" b="1" dirty="0" err="1">
                  <a:solidFill>
                    <a:schemeClr val="bg1"/>
                  </a:solidFill>
                </a:rPr>
                <a:t>Narcissa</a:t>
              </a:r>
              <a:r>
                <a:rPr lang="en-US" sz="2400" b="1" dirty="0">
                  <a:solidFill>
                    <a:schemeClr val="bg1"/>
                  </a:solidFill>
                </a:rPr>
                <a:t>         Eliza</a:t>
              </a:r>
            </a:p>
          </p:txBody>
        </p:sp>
      </p:grpSp>
      <p:grpSp>
        <p:nvGrpSpPr>
          <p:cNvPr id="91" name="Group 90"/>
          <p:cNvGrpSpPr/>
          <p:nvPr/>
        </p:nvGrpSpPr>
        <p:grpSpPr>
          <a:xfrm>
            <a:off x="5334000" y="4191000"/>
            <a:ext cx="1676400" cy="2667000"/>
            <a:chOff x="5334000" y="4191000"/>
            <a:chExt cx="1676400" cy="2667000"/>
          </a:xfrm>
        </p:grpSpPr>
        <p:pic>
          <p:nvPicPr>
            <p:cNvPr id="77" name="Picture 2"/>
            <p:cNvPicPr>
              <a:picLocks noChangeAspect="1" noChangeArrowheads="1"/>
            </p:cNvPicPr>
            <p:nvPr/>
          </p:nvPicPr>
          <p:blipFill>
            <a:blip r:embed="rId7"/>
            <a:srcRect r="51047" b="22120"/>
            <a:stretch>
              <a:fillRect/>
            </a:stretch>
          </p:blipFill>
          <p:spPr bwMode="auto">
            <a:xfrm>
              <a:off x="5334000" y="4191000"/>
              <a:ext cx="1676400" cy="2667000"/>
            </a:xfrm>
            <a:prstGeom prst="rect">
              <a:avLst/>
            </a:prstGeom>
            <a:noFill/>
            <a:ln w="50800">
              <a:solidFill>
                <a:schemeClr val="tx1"/>
              </a:solidFill>
              <a:miter lim="800000"/>
              <a:headEnd/>
              <a:tailEnd/>
            </a:ln>
            <a:effectLst/>
          </p:spPr>
        </p:pic>
        <p:sp>
          <p:nvSpPr>
            <p:cNvPr id="90" name="TextBox 89"/>
            <p:cNvSpPr txBox="1"/>
            <p:nvPr/>
          </p:nvSpPr>
          <p:spPr>
            <a:xfrm flipH="1">
              <a:off x="5410200" y="6396335"/>
              <a:ext cx="1600200" cy="461665"/>
            </a:xfrm>
            <a:prstGeom prst="rect">
              <a:avLst/>
            </a:prstGeom>
            <a:noFill/>
          </p:spPr>
          <p:txBody>
            <a:bodyPr wrap="square" rtlCol="0">
              <a:spAutoFit/>
            </a:bodyPr>
            <a:lstStyle/>
            <a:p>
              <a:r>
                <a:rPr lang="en-US" sz="2400" b="1" dirty="0">
                  <a:solidFill>
                    <a:schemeClr val="bg1"/>
                  </a:solidFill>
                </a:rPr>
                <a:t>J. Kennedy</a:t>
              </a:r>
            </a:p>
          </p:txBody>
        </p:sp>
      </p:grpSp>
      <p:grpSp>
        <p:nvGrpSpPr>
          <p:cNvPr id="93" name="Group 92"/>
          <p:cNvGrpSpPr/>
          <p:nvPr/>
        </p:nvGrpSpPr>
        <p:grpSpPr>
          <a:xfrm>
            <a:off x="7162800" y="4038600"/>
            <a:ext cx="1865376" cy="2819400"/>
            <a:chOff x="7162800" y="4038600"/>
            <a:chExt cx="1865376" cy="2819400"/>
          </a:xfrm>
        </p:grpSpPr>
        <p:pic>
          <p:nvPicPr>
            <p:cNvPr id="79" name="Picture 2" descr="Image result for walking pioneers"/>
            <p:cNvPicPr>
              <a:picLocks noChangeAspect="1" noChangeArrowheads="1"/>
            </p:cNvPicPr>
            <p:nvPr/>
          </p:nvPicPr>
          <p:blipFill>
            <a:blip r:embed="rId8"/>
            <a:srcRect t="99" r="54122" b="38737"/>
            <a:stretch>
              <a:fillRect/>
            </a:stretch>
          </p:blipFill>
          <p:spPr bwMode="auto">
            <a:xfrm>
              <a:off x="7162800" y="4038600"/>
              <a:ext cx="1828800" cy="2385392"/>
            </a:xfrm>
            <a:prstGeom prst="rect">
              <a:avLst/>
            </a:prstGeom>
            <a:noFill/>
            <a:ln w="50800">
              <a:solidFill>
                <a:schemeClr val="tx1"/>
              </a:solidFill>
            </a:ln>
          </p:spPr>
        </p:pic>
        <p:sp>
          <p:nvSpPr>
            <p:cNvPr id="92" name="TextBox 91"/>
            <p:cNvSpPr txBox="1"/>
            <p:nvPr/>
          </p:nvSpPr>
          <p:spPr>
            <a:xfrm flipH="1">
              <a:off x="7162800" y="6396335"/>
              <a:ext cx="1865376" cy="461665"/>
            </a:xfrm>
            <a:prstGeom prst="rect">
              <a:avLst/>
            </a:prstGeom>
            <a:solidFill>
              <a:schemeClr val="tx1">
                <a:lumMod val="85000"/>
                <a:lumOff val="15000"/>
              </a:schemeClr>
            </a:solidFill>
          </p:spPr>
          <p:txBody>
            <a:bodyPr wrap="square" rtlCol="0">
              <a:spAutoFit/>
            </a:bodyPr>
            <a:lstStyle/>
            <a:p>
              <a:r>
                <a:rPr lang="en-US" sz="2400" b="1" dirty="0">
                  <a:solidFill>
                    <a:schemeClr val="bg1"/>
                  </a:solidFill>
                </a:rPr>
                <a:t>Ezra Meeker</a:t>
              </a:r>
            </a:p>
          </p:txBody>
        </p:sp>
      </p:grpSp>
      <p:sp>
        <p:nvSpPr>
          <p:cNvPr id="76" name="Freeform 75"/>
          <p:cNvSpPr/>
          <p:nvPr/>
        </p:nvSpPr>
        <p:spPr>
          <a:xfrm rot="20374288">
            <a:off x="2246068" y="2018182"/>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TextBox 77"/>
          <p:cNvSpPr txBox="1"/>
          <p:nvPr/>
        </p:nvSpPr>
        <p:spPr>
          <a:xfrm rot="870264">
            <a:off x="3996672" y="2659026"/>
            <a:ext cx="2444708"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000"/>
                                        <p:tgtEl>
                                          <p:spTgt spid="91"/>
                                        </p:tgtEl>
                                      </p:cBhvr>
                                    </p:animEffect>
                                  </p:childTnLst>
                                </p:cTn>
                              </p:par>
                              <p:par>
                                <p:cTn id="8" presetID="10" presetClass="entr" presetSubtype="0" fill="hold"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fade">
                                      <p:cBhvr>
                                        <p:cTn id="10" dur="1000"/>
                                        <p:tgtEl>
                                          <p:spTgt spid="6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childTnLst>
                                </p:cTn>
                              </p:par>
                              <p:par>
                                <p:cTn id="16" presetID="10" presetClass="entr" presetSubtype="0" fill="hold" nodeType="withEffect">
                                  <p:stCondLst>
                                    <p:cond delay="0"/>
                                  </p:stCondLst>
                                  <p:childTnLst>
                                    <p:set>
                                      <p:cBhvr>
                                        <p:cTn id="17" dur="1" fill="hold">
                                          <p:stCondLst>
                                            <p:cond delay="0"/>
                                          </p:stCondLst>
                                        </p:cTn>
                                        <p:tgtEl>
                                          <p:spTgt spid="69"/>
                                        </p:tgtEl>
                                        <p:attrNameLst>
                                          <p:attrName>style.visibility</p:attrName>
                                        </p:attrNameLst>
                                      </p:cBhvr>
                                      <p:to>
                                        <p:strVal val="visible"/>
                                      </p:to>
                                    </p:set>
                                    <p:animEffect transition="in" filter="fade">
                                      <p:cBhvr>
                                        <p:cTn id="18" dur="1000"/>
                                        <p:tgtEl>
                                          <p:spTgt spid="69"/>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fade">
                                      <p:cBhvr>
                                        <p:cTn id="23" dur="1000"/>
                                        <p:tgtEl>
                                          <p:spTgt spid="89"/>
                                        </p:tgtEl>
                                      </p:cBhvr>
                                    </p:animEffect>
                                  </p:childTnLst>
                                </p:cTn>
                              </p:par>
                              <p:par>
                                <p:cTn id="24" presetID="10" presetClass="entr" presetSubtype="0" fill="hold" nodeType="with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1000"/>
                                        <p:tgtEl>
                                          <p:spTgt spid="53"/>
                                        </p:tgtEl>
                                      </p:cBhvr>
                                    </p:animEffect>
                                  </p:childTnLst>
                                </p:cTn>
                              </p:par>
                              <p:par>
                                <p:cTn id="27" presetID="10" presetClass="exit" presetSubtype="0" fill="hold" grpId="0" nodeType="withEffect">
                                  <p:stCondLst>
                                    <p:cond delay="0"/>
                                  </p:stCondLst>
                                  <p:childTnLst>
                                    <p:animEffect transition="out" filter="fade">
                                      <p:cBhvr>
                                        <p:cTn id="28" dur="1000"/>
                                        <p:tgtEl>
                                          <p:spTgt spid="113"/>
                                        </p:tgtEl>
                                      </p:cBhvr>
                                    </p:animEffect>
                                    <p:set>
                                      <p:cBhvr>
                                        <p:cTn id="29" dur="1" fill="hold">
                                          <p:stCondLst>
                                            <p:cond delay="999"/>
                                          </p:stCondLst>
                                        </p:cTn>
                                        <p:tgtEl>
                                          <p:spTgt spid="113"/>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2" fill="hold" grpId="0" nodeType="click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wipe(right)">
                                      <p:cBhvr>
                                        <p:cTn id="34" dur="2000"/>
                                        <p:tgtEl>
                                          <p:spTgt spid="4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1000"/>
                                        <p:tgtEl>
                                          <p:spTgt spid="70"/>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49"/>
                                        </p:tgtEl>
                                        <p:attrNameLst>
                                          <p:attrName>style.visibility</p:attrName>
                                        </p:attrNameLst>
                                      </p:cBhvr>
                                      <p:to>
                                        <p:strVal val="visible"/>
                                      </p:to>
                                    </p:set>
                                    <p:animEffect transition="in" filter="fade">
                                      <p:cBhvr>
                                        <p:cTn id="40" dur="1000"/>
                                        <p:tgtEl>
                                          <p:spTgt spid="49"/>
                                        </p:tgtEl>
                                      </p:cBhvr>
                                    </p:animEffect>
                                  </p:childTnLst>
                                </p:cTn>
                              </p:par>
                              <p:par>
                                <p:cTn id="41" presetID="35" presetClass="path" presetSubtype="0" accel="50000" decel="50000" fill="hold" grpId="2" nodeType="withEffect">
                                  <p:stCondLst>
                                    <p:cond delay="1000"/>
                                  </p:stCondLst>
                                  <p:childTnLst>
                                    <p:animMotion origin="layout" path="M -3.88889E-6 -3.7037E-7 L -0.53159 0.24838 " pathEditMode="relative" rAng="0" ptsTypes="AA">
                                      <p:cBhvr>
                                        <p:cTn id="42" dur="1000" fill="hold"/>
                                        <p:tgtEl>
                                          <p:spTgt spid="49"/>
                                        </p:tgtEl>
                                        <p:attrNameLst>
                                          <p:attrName>ppt_x</p:attrName>
                                          <p:attrName>ppt_y</p:attrName>
                                        </p:attrNameLst>
                                      </p:cBhvr>
                                      <p:rCtr x="-26600" y="12400"/>
                                    </p:animMotion>
                                  </p:childTnLst>
                                </p:cTn>
                              </p:par>
                              <p:par>
                                <p:cTn id="43" presetID="8" presetClass="emph" presetSubtype="0" fill="hold" grpId="3" nodeType="withEffect">
                                  <p:stCondLst>
                                    <p:cond delay="1000"/>
                                  </p:stCondLst>
                                  <p:childTnLst>
                                    <p:animRot by="600000">
                                      <p:cBhvr>
                                        <p:cTn id="44" dur="1000" fill="hold"/>
                                        <p:tgtEl>
                                          <p:spTgt spid="49"/>
                                        </p:tgtEl>
                                        <p:attrNameLst>
                                          <p:attrName>r</p:attrName>
                                        </p:attrNameLst>
                                      </p:cBhvr>
                                    </p:animRot>
                                  </p:childTnLst>
                                </p:cTn>
                              </p:par>
                              <p:par>
                                <p:cTn id="45" presetID="10" presetClass="exit" presetSubtype="0" fill="hold" grpId="0" nodeType="withEffect">
                                  <p:stCondLst>
                                    <p:cond delay="1000"/>
                                  </p:stCondLst>
                                  <p:childTnLst>
                                    <p:animEffect transition="out" filter="fade">
                                      <p:cBhvr>
                                        <p:cTn id="46" dur="1000"/>
                                        <p:tgtEl>
                                          <p:spTgt spid="72"/>
                                        </p:tgtEl>
                                      </p:cBhvr>
                                    </p:animEffect>
                                    <p:set>
                                      <p:cBhvr>
                                        <p:cTn id="47" dur="1" fill="hold">
                                          <p:stCondLst>
                                            <p:cond delay="999"/>
                                          </p:stCondLst>
                                        </p:cTn>
                                        <p:tgtEl>
                                          <p:spTgt spid="72"/>
                                        </p:tgtEl>
                                        <p:attrNameLst>
                                          <p:attrName>style.visibility</p:attrName>
                                        </p:attrNameLst>
                                      </p:cBhvr>
                                      <p:to>
                                        <p:strVal val="hidden"/>
                                      </p:to>
                                    </p:set>
                                  </p:childTnLst>
                                </p:cTn>
                              </p:par>
                              <p:par>
                                <p:cTn id="48" presetID="22" presetClass="entr" presetSubtype="2" fill="hold" grpId="0" nodeType="withEffect">
                                  <p:stCondLst>
                                    <p:cond delay="1000"/>
                                  </p:stCondLst>
                                  <p:childTnLst>
                                    <p:set>
                                      <p:cBhvr>
                                        <p:cTn id="49" dur="1" fill="hold">
                                          <p:stCondLst>
                                            <p:cond delay="0"/>
                                          </p:stCondLst>
                                        </p:cTn>
                                        <p:tgtEl>
                                          <p:spTgt spid="54"/>
                                        </p:tgtEl>
                                        <p:attrNameLst>
                                          <p:attrName>style.visibility</p:attrName>
                                        </p:attrNameLst>
                                      </p:cBhvr>
                                      <p:to>
                                        <p:strVal val="visible"/>
                                      </p:to>
                                    </p:set>
                                    <p:animEffect transition="in" filter="wipe(right)">
                                      <p:cBhvr>
                                        <p:cTn id="50" dur="1000"/>
                                        <p:tgtEl>
                                          <p:spTgt spid="54"/>
                                        </p:tgtEl>
                                      </p:cBhvr>
                                    </p:animEffect>
                                  </p:childTnLst>
                                </p:cTn>
                              </p:par>
                              <p:par>
                                <p:cTn id="51" presetID="10" presetClass="exit" presetSubtype="0" fill="hold" grpId="1" nodeType="withEffect">
                                  <p:stCondLst>
                                    <p:cond delay="1000"/>
                                  </p:stCondLst>
                                  <p:childTnLst>
                                    <p:animEffect transition="out" filter="fade">
                                      <p:cBhvr>
                                        <p:cTn id="52" dur="1000"/>
                                        <p:tgtEl>
                                          <p:spTgt spid="49"/>
                                        </p:tgtEl>
                                      </p:cBhvr>
                                    </p:animEffect>
                                    <p:set>
                                      <p:cBhvr>
                                        <p:cTn id="53" dur="1" fill="hold">
                                          <p:stCondLst>
                                            <p:cond delay="999"/>
                                          </p:stCondLst>
                                        </p:cTn>
                                        <p:tgtEl>
                                          <p:spTgt spid="49"/>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1000"/>
                                        <p:tgtEl>
                                          <p:spTgt spid="53"/>
                                        </p:tgtEl>
                                      </p:cBhvr>
                                    </p:animEffect>
                                    <p:set>
                                      <p:cBhvr>
                                        <p:cTn id="58" dur="1" fill="hold">
                                          <p:stCondLst>
                                            <p:cond delay="999"/>
                                          </p:stCondLst>
                                        </p:cTn>
                                        <p:tgtEl>
                                          <p:spTgt spid="53"/>
                                        </p:tgtEl>
                                        <p:attrNameLst>
                                          <p:attrName>style.visibility</p:attrName>
                                        </p:attrNameLst>
                                      </p:cBhvr>
                                      <p:to>
                                        <p:strVal val="hidden"/>
                                      </p:to>
                                    </p:set>
                                  </p:childTnLst>
                                </p:cTn>
                              </p:par>
                              <p:par>
                                <p:cTn id="59" presetID="49" presetClass="exit" presetSubtype="0" accel="100000" fill="hold" nodeType="withEffect">
                                  <p:stCondLst>
                                    <p:cond delay="0"/>
                                  </p:stCondLst>
                                  <p:childTnLst>
                                    <p:anim calcmode="lin" valueType="num">
                                      <p:cBhvr>
                                        <p:cTn id="60" dur="1000"/>
                                        <p:tgtEl>
                                          <p:spTgt spid="89"/>
                                        </p:tgtEl>
                                        <p:attrNameLst>
                                          <p:attrName>ppt_w</p:attrName>
                                        </p:attrNameLst>
                                      </p:cBhvr>
                                      <p:tavLst>
                                        <p:tav tm="0">
                                          <p:val>
                                            <p:strVal val="ppt_w"/>
                                          </p:val>
                                        </p:tav>
                                        <p:tav tm="100000">
                                          <p:val>
                                            <p:fltVal val="0"/>
                                          </p:val>
                                        </p:tav>
                                      </p:tavLst>
                                    </p:anim>
                                    <p:anim calcmode="lin" valueType="num">
                                      <p:cBhvr>
                                        <p:cTn id="61" dur="1000"/>
                                        <p:tgtEl>
                                          <p:spTgt spid="89"/>
                                        </p:tgtEl>
                                        <p:attrNameLst>
                                          <p:attrName>ppt_h</p:attrName>
                                        </p:attrNameLst>
                                      </p:cBhvr>
                                      <p:tavLst>
                                        <p:tav tm="0">
                                          <p:val>
                                            <p:strVal val="ppt_h"/>
                                          </p:val>
                                        </p:tav>
                                        <p:tav tm="100000">
                                          <p:val>
                                            <p:fltVal val="0"/>
                                          </p:val>
                                        </p:tav>
                                      </p:tavLst>
                                    </p:anim>
                                    <p:anim calcmode="lin" valueType="num">
                                      <p:cBhvr>
                                        <p:cTn id="62" dur="1000"/>
                                        <p:tgtEl>
                                          <p:spTgt spid="89"/>
                                        </p:tgtEl>
                                        <p:attrNameLst>
                                          <p:attrName>style.rotation</p:attrName>
                                        </p:attrNameLst>
                                      </p:cBhvr>
                                      <p:tavLst>
                                        <p:tav tm="0">
                                          <p:val>
                                            <p:fltVal val="0"/>
                                          </p:val>
                                        </p:tav>
                                        <p:tav tm="100000">
                                          <p:val>
                                            <p:fltVal val="360"/>
                                          </p:val>
                                        </p:tav>
                                      </p:tavLst>
                                    </p:anim>
                                    <p:animEffect transition="out" filter="fade">
                                      <p:cBhvr>
                                        <p:cTn id="63" dur="1000"/>
                                        <p:tgtEl>
                                          <p:spTgt spid="89"/>
                                        </p:tgtEl>
                                      </p:cBhvr>
                                    </p:animEffect>
                                    <p:set>
                                      <p:cBhvr>
                                        <p:cTn id="64" dur="1" fill="hold">
                                          <p:stCondLst>
                                            <p:cond delay="999"/>
                                          </p:stCondLst>
                                        </p:cTn>
                                        <p:tgtEl>
                                          <p:spTgt spid="89"/>
                                        </p:tgtEl>
                                        <p:attrNameLst>
                                          <p:attrName>style.visibility</p:attrName>
                                        </p:attrNameLst>
                                      </p:cBhvr>
                                      <p:to>
                                        <p:strVal val="hidden"/>
                                      </p:to>
                                    </p:set>
                                  </p:childTnLst>
                                </p:cTn>
                              </p:par>
                              <p:par>
                                <p:cTn id="65" presetID="64" presetClass="path" presetSubtype="0" accel="50000" decel="50000" fill="hold" nodeType="withEffect">
                                  <p:stCondLst>
                                    <p:cond delay="0"/>
                                  </p:stCondLst>
                                  <p:childTnLst>
                                    <p:animMotion origin="layout" path="M 2.77778E-7 -3.7037E-6 L -0.03316 -0.38356 " pathEditMode="relative" rAng="0" ptsTypes="AA">
                                      <p:cBhvr>
                                        <p:cTn id="66" dur="1000" fill="hold"/>
                                        <p:tgtEl>
                                          <p:spTgt spid="89"/>
                                        </p:tgtEl>
                                        <p:attrNameLst>
                                          <p:attrName>ppt_x</p:attrName>
                                          <p:attrName>ppt_y</p:attrName>
                                        </p:attrNameLst>
                                      </p:cBhvr>
                                      <p:rCtr x="-1700" y="-19200"/>
                                    </p:animMotion>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nodeType="clickEffect">
                                  <p:stCondLst>
                                    <p:cond delay="0"/>
                                  </p:stCondLst>
                                  <p:childTnLst>
                                    <p:animEffect transition="out" filter="fade">
                                      <p:cBhvr>
                                        <p:cTn id="70" dur="1000"/>
                                        <p:tgtEl>
                                          <p:spTgt spid="69"/>
                                        </p:tgtEl>
                                      </p:cBhvr>
                                    </p:animEffect>
                                    <p:set>
                                      <p:cBhvr>
                                        <p:cTn id="71" dur="1" fill="hold">
                                          <p:stCondLst>
                                            <p:cond delay="999"/>
                                          </p:stCondLst>
                                        </p:cTn>
                                        <p:tgtEl>
                                          <p:spTgt spid="69"/>
                                        </p:tgtEl>
                                        <p:attrNameLst>
                                          <p:attrName>style.visibility</p:attrName>
                                        </p:attrNameLst>
                                      </p:cBhvr>
                                      <p:to>
                                        <p:strVal val="hidden"/>
                                      </p:to>
                                    </p:set>
                                  </p:childTnLst>
                                </p:cTn>
                              </p:par>
                              <p:par>
                                <p:cTn id="72" presetID="10" presetClass="exit" presetSubtype="0" fill="hold" nodeType="withEffect">
                                  <p:stCondLst>
                                    <p:cond delay="0"/>
                                  </p:stCondLst>
                                  <p:childTnLst>
                                    <p:animEffect transition="out" filter="fade">
                                      <p:cBhvr>
                                        <p:cTn id="73" dur="1000"/>
                                        <p:tgtEl>
                                          <p:spTgt spid="66"/>
                                        </p:tgtEl>
                                      </p:cBhvr>
                                    </p:animEffect>
                                    <p:set>
                                      <p:cBhvr>
                                        <p:cTn id="74" dur="1" fill="hold">
                                          <p:stCondLst>
                                            <p:cond delay="999"/>
                                          </p:stCondLst>
                                        </p:cTn>
                                        <p:tgtEl>
                                          <p:spTgt spid="66"/>
                                        </p:tgtEl>
                                        <p:attrNameLst>
                                          <p:attrName>style.visibility</p:attrName>
                                        </p:attrNameLst>
                                      </p:cBhvr>
                                      <p:to>
                                        <p:strVal val="hidden"/>
                                      </p:to>
                                    </p:set>
                                  </p:childTnLst>
                                </p:cTn>
                              </p:par>
                              <p:par>
                                <p:cTn id="75" presetID="10" presetClass="exit" presetSubtype="0" fill="hold" nodeType="withEffect">
                                  <p:stCondLst>
                                    <p:cond delay="0"/>
                                  </p:stCondLst>
                                  <p:childTnLst>
                                    <p:animEffect transition="out" filter="fade">
                                      <p:cBhvr>
                                        <p:cTn id="76" dur="1000"/>
                                        <p:tgtEl>
                                          <p:spTgt spid="62"/>
                                        </p:tgtEl>
                                      </p:cBhvr>
                                    </p:animEffect>
                                    <p:set>
                                      <p:cBhvr>
                                        <p:cTn id="77" dur="1" fill="hold">
                                          <p:stCondLst>
                                            <p:cond delay="999"/>
                                          </p:stCondLst>
                                        </p:cTn>
                                        <p:tgtEl>
                                          <p:spTgt spid="62"/>
                                        </p:tgtEl>
                                        <p:attrNameLst>
                                          <p:attrName>style.visibility</p:attrName>
                                        </p:attrNameLst>
                                      </p:cBhvr>
                                      <p:to>
                                        <p:strVal val="hidden"/>
                                      </p:to>
                                    </p:set>
                                  </p:childTnLst>
                                </p:cTn>
                              </p:par>
                              <p:par>
                                <p:cTn id="78" presetID="49" presetClass="exit" presetSubtype="0" accel="100000" fill="hold" nodeType="withEffect">
                                  <p:stCondLst>
                                    <p:cond delay="0"/>
                                  </p:stCondLst>
                                  <p:childTnLst>
                                    <p:anim calcmode="lin" valueType="num">
                                      <p:cBhvr>
                                        <p:cTn id="79" dur="1000"/>
                                        <p:tgtEl>
                                          <p:spTgt spid="93"/>
                                        </p:tgtEl>
                                        <p:attrNameLst>
                                          <p:attrName>ppt_w</p:attrName>
                                        </p:attrNameLst>
                                      </p:cBhvr>
                                      <p:tavLst>
                                        <p:tav tm="0">
                                          <p:val>
                                            <p:strVal val="ppt_w"/>
                                          </p:val>
                                        </p:tav>
                                        <p:tav tm="100000">
                                          <p:val>
                                            <p:fltVal val="0"/>
                                          </p:val>
                                        </p:tav>
                                      </p:tavLst>
                                    </p:anim>
                                    <p:anim calcmode="lin" valueType="num">
                                      <p:cBhvr>
                                        <p:cTn id="80" dur="1000"/>
                                        <p:tgtEl>
                                          <p:spTgt spid="93"/>
                                        </p:tgtEl>
                                        <p:attrNameLst>
                                          <p:attrName>ppt_h</p:attrName>
                                        </p:attrNameLst>
                                      </p:cBhvr>
                                      <p:tavLst>
                                        <p:tav tm="0">
                                          <p:val>
                                            <p:strVal val="ppt_h"/>
                                          </p:val>
                                        </p:tav>
                                        <p:tav tm="100000">
                                          <p:val>
                                            <p:fltVal val="0"/>
                                          </p:val>
                                        </p:tav>
                                      </p:tavLst>
                                    </p:anim>
                                    <p:anim calcmode="lin" valueType="num">
                                      <p:cBhvr>
                                        <p:cTn id="81" dur="1000"/>
                                        <p:tgtEl>
                                          <p:spTgt spid="93"/>
                                        </p:tgtEl>
                                        <p:attrNameLst>
                                          <p:attrName>style.rotation</p:attrName>
                                        </p:attrNameLst>
                                      </p:cBhvr>
                                      <p:tavLst>
                                        <p:tav tm="0">
                                          <p:val>
                                            <p:fltVal val="0"/>
                                          </p:val>
                                        </p:tav>
                                        <p:tav tm="100000">
                                          <p:val>
                                            <p:fltVal val="360"/>
                                          </p:val>
                                        </p:tav>
                                      </p:tavLst>
                                    </p:anim>
                                    <p:animEffect transition="out" filter="fade">
                                      <p:cBhvr>
                                        <p:cTn id="82" dur="1000"/>
                                        <p:tgtEl>
                                          <p:spTgt spid="93"/>
                                        </p:tgtEl>
                                      </p:cBhvr>
                                    </p:animEffect>
                                    <p:set>
                                      <p:cBhvr>
                                        <p:cTn id="83" dur="1" fill="hold">
                                          <p:stCondLst>
                                            <p:cond delay="999"/>
                                          </p:stCondLst>
                                        </p:cTn>
                                        <p:tgtEl>
                                          <p:spTgt spid="93"/>
                                        </p:tgtEl>
                                        <p:attrNameLst>
                                          <p:attrName>style.visibility</p:attrName>
                                        </p:attrNameLst>
                                      </p:cBhvr>
                                      <p:to>
                                        <p:strVal val="hidden"/>
                                      </p:to>
                                    </p:set>
                                  </p:childTnLst>
                                </p:cTn>
                              </p:par>
                              <p:par>
                                <p:cTn id="84" presetID="49" presetClass="exit" presetSubtype="0" accel="100000" fill="hold" nodeType="withEffect">
                                  <p:stCondLst>
                                    <p:cond delay="0"/>
                                  </p:stCondLst>
                                  <p:childTnLst>
                                    <p:anim calcmode="lin" valueType="num">
                                      <p:cBhvr>
                                        <p:cTn id="85" dur="1000"/>
                                        <p:tgtEl>
                                          <p:spTgt spid="91"/>
                                        </p:tgtEl>
                                        <p:attrNameLst>
                                          <p:attrName>ppt_w</p:attrName>
                                        </p:attrNameLst>
                                      </p:cBhvr>
                                      <p:tavLst>
                                        <p:tav tm="0">
                                          <p:val>
                                            <p:strVal val="ppt_w"/>
                                          </p:val>
                                        </p:tav>
                                        <p:tav tm="100000">
                                          <p:val>
                                            <p:fltVal val="0"/>
                                          </p:val>
                                        </p:tav>
                                      </p:tavLst>
                                    </p:anim>
                                    <p:anim calcmode="lin" valueType="num">
                                      <p:cBhvr>
                                        <p:cTn id="86" dur="1000"/>
                                        <p:tgtEl>
                                          <p:spTgt spid="91"/>
                                        </p:tgtEl>
                                        <p:attrNameLst>
                                          <p:attrName>ppt_h</p:attrName>
                                        </p:attrNameLst>
                                      </p:cBhvr>
                                      <p:tavLst>
                                        <p:tav tm="0">
                                          <p:val>
                                            <p:strVal val="ppt_h"/>
                                          </p:val>
                                        </p:tav>
                                        <p:tav tm="100000">
                                          <p:val>
                                            <p:fltVal val="0"/>
                                          </p:val>
                                        </p:tav>
                                      </p:tavLst>
                                    </p:anim>
                                    <p:anim calcmode="lin" valueType="num">
                                      <p:cBhvr>
                                        <p:cTn id="87" dur="1000"/>
                                        <p:tgtEl>
                                          <p:spTgt spid="91"/>
                                        </p:tgtEl>
                                        <p:attrNameLst>
                                          <p:attrName>style.rotation</p:attrName>
                                        </p:attrNameLst>
                                      </p:cBhvr>
                                      <p:tavLst>
                                        <p:tav tm="0">
                                          <p:val>
                                            <p:fltVal val="0"/>
                                          </p:val>
                                        </p:tav>
                                        <p:tav tm="100000">
                                          <p:val>
                                            <p:fltVal val="360"/>
                                          </p:val>
                                        </p:tav>
                                      </p:tavLst>
                                    </p:anim>
                                    <p:animEffect transition="out" filter="fade">
                                      <p:cBhvr>
                                        <p:cTn id="88" dur="1000"/>
                                        <p:tgtEl>
                                          <p:spTgt spid="91"/>
                                        </p:tgtEl>
                                      </p:cBhvr>
                                    </p:animEffect>
                                    <p:set>
                                      <p:cBhvr>
                                        <p:cTn id="89" dur="1" fill="hold">
                                          <p:stCondLst>
                                            <p:cond delay="999"/>
                                          </p:stCondLst>
                                        </p:cTn>
                                        <p:tgtEl>
                                          <p:spTgt spid="91"/>
                                        </p:tgtEl>
                                        <p:attrNameLst>
                                          <p:attrName>style.visibility</p:attrName>
                                        </p:attrNameLst>
                                      </p:cBhvr>
                                      <p:to>
                                        <p:strVal val="hidden"/>
                                      </p:to>
                                    </p:set>
                                  </p:childTnLst>
                                </p:cTn>
                              </p:par>
                              <p:par>
                                <p:cTn id="90" presetID="49" presetClass="exit" presetSubtype="0" accel="100000" fill="hold" nodeType="withEffect">
                                  <p:stCondLst>
                                    <p:cond delay="0"/>
                                  </p:stCondLst>
                                  <p:childTnLst>
                                    <p:anim calcmode="lin" valueType="num">
                                      <p:cBhvr>
                                        <p:cTn id="91" dur="1000"/>
                                        <p:tgtEl>
                                          <p:spTgt spid="59"/>
                                        </p:tgtEl>
                                        <p:attrNameLst>
                                          <p:attrName>ppt_w</p:attrName>
                                        </p:attrNameLst>
                                      </p:cBhvr>
                                      <p:tavLst>
                                        <p:tav tm="0">
                                          <p:val>
                                            <p:strVal val="ppt_w"/>
                                          </p:val>
                                        </p:tav>
                                        <p:tav tm="100000">
                                          <p:val>
                                            <p:fltVal val="0"/>
                                          </p:val>
                                        </p:tav>
                                      </p:tavLst>
                                    </p:anim>
                                    <p:anim calcmode="lin" valueType="num">
                                      <p:cBhvr>
                                        <p:cTn id="92" dur="1000"/>
                                        <p:tgtEl>
                                          <p:spTgt spid="59"/>
                                        </p:tgtEl>
                                        <p:attrNameLst>
                                          <p:attrName>ppt_h</p:attrName>
                                        </p:attrNameLst>
                                      </p:cBhvr>
                                      <p:tavLst>
                                        <p:tav tm="0">
                                          <p:val>
                                            <p:strVal val="ppt_h"/>
                                          </p:val>
                                        </p:tav>
                                        <p:tav tm="100000">
                                          <p:val>
                                            <p:fltVal val="0"/>
                                          </p:val>
                                        </p:tav>
                                      </p:tavLst>
                                    </p:anim>
                                    <p:anim calcmode="lin" valueType="num">
                                      <p:cBhvr>
                                        <p:cTn id="93" dur="1000"/>
                                        <p:tgtEl>
                                          <p:spTgt spid="59"/>
                                        </p:tgtEl>
                                        <p:attrNameLst>
                                          <p:attrName>style.rotation</p:attrName>
                                        </p:attrNameLst>
                                      </p:cBhvr>
                                      <p:tavLst>
                                        <p:tav tm="0">
                                          <p:val>
                                            <p:fltVal val="0"/>
                                          </p:val>
                                        </p:tav>
                                        <p:tav tm="100000">
                                          <p:val>
                                            <p:fltVal val="360"/>
                                          </p:val>
                                        </p:tav>
                                      </p:tavLst>
                                    </p:anim>
                                    <p:animEffect transition="out" filter="fade">
                                      <p:cBhvr>
                                        <p:cTn id="94" dur="1000"/>
                                        <p:tgtEl>
                                          <p:spTgt spid="59"/>
                                        </p:tgtEl>
                                      </p:cBhvr>
                                    </p:animEffect>
                                    <p:set>
                                      <p:cBhvr>
                                        <p:cTn id="95" dur="1" fill="hold">
                                          <p:stCondLst>
                                            <p:cond delay="999"/>
                                          </p:stCondLst>
                                        </p:cTn>
                                        <p:tgtEl>
                                          <p:spTgt spid="59"/>
                                        </p:tgtEl>
                                        <p:attrNameLst>
                                          <p:attrName>style.visibility</p:attrName>
                                        </p:attrNameLst>
                                      </p:cBhvr>
                                      <p:to>
                                        <p:strVal val="hidden"/>
                                      </p:to>
                                    </p:set>
                                  </p:childTnLst>
                                </p:cTn>
                              </p:par>
                              <p:par>
                                <p:cTn id="96" presetID="35" presetClass="path" presetSubtype="0" accel="50000" decel="50000" fill="hold" nodeType="withEffect">
                                  <p:stCondLst>
                                    <p:cond delay="0"/>
                                  </p:stCondLst>
                                  <p:childTnLst>
                                    <p:animMotion origin="layout" path="M -3.05556E-6 -4.44444E-6 L -0.75191 -0.49444 " pathEditMode="relative" rAng="0" ptsTypes="AA">
                                      <p:cBhvr>
                                        <p:cTn id="97" dur="1000" fill="hold"/>
                                        <p:tgtEl>
                                          <p:spTgt spid="93"/>
                                        </p:tgtEl>
                                        <p:attrNameLst>
                                          <p:attrName>ppt_x</p:attrName>
                                          <p:attrName>ppt_y</p:attrName>
                                        </p:attrNameLst>
                                      </p:cBhvr>
                                      <p:rCtr x="-37600" y="-24700"/>
                                    </p:animMotion>
                                  </p:childTnLst>
                                </p:cTn>
                              </p:par>
                              <p:par>
                                <p:cTn id="98" presetID="35" presetClass="path" presetSubtype="0" accel="50000" decel="50000" fill="hold" nodeType="withEffect">
                                  <p:stCondLst>
                                    <p:cond delay="0"/>
                                  </p:stCondLst>
                                  <p:childTnLst>
                                    <p:animMotion origin="layout" path="M 1.11022E-16 4.44444E-6 L -0.49167 -0.45 " pathEditMode="relative" rAng="0" ptsTypes="AA">
                                      <p:cBhvr>
                                        <p:cTn id="99" dur="1000" fill="hold"/>
                                        <p:tgtEl>
                                          <p:spTgt spid="91"/>
                                        </p:tgtEl>
                                        <p:attrNameLst>
                                          <p:attrName>ppt_x</p:attrName>
                                          <p:attrName>ppt_y</p:attrName>
                                        </p:attrNameLst>
                                      </p:cBhvr>
                                      <p:rCtr x="-24600" y="-22500"/>
                                    </p:animMotion>
                                  </p:childTnLst>
                                </p:cTn>
                              </p:par>
                              <p:par>
                                <p:cTn id="100" presetID="35" presetClass="path" presetSubtype="0" accel="50000" decel="50000" fill="hold" nodeType="withEffect">
                                  <p:stCondLst>
                                    <p:cond delay="0"/>
                                  </p:stCondLst>
                                  <p:childTnLst>
                                    <p:animMotion origin="layout" path="M 0 3.33333E-6 L -0.325 -0.50556 " pathEditMode="relative" rAng="0" ptsTypes="AA">
                                      <p:cBhvr>
                                        <p:cTn id="101" dur="1000" fill="hold"/>
                                        <p:tgtEl>
                                          <p:spTgt spid="59"/>
                                        </p:tgtEl>
                                        <p:attrNameLst>
                                          <p:attrName>ppt_x</p:attrName>
                                          <p:attrName>ppt_y</p:attrName>
                                        </p:attrNameLst>
                                      </p:cBhvr>
                                      <p:rCtr x="-16200" y="-25300"/>
                                    </p:animMotion>
                                  </p:childTnLst>
                                </p:cTn>
                              </p:par>
                              <p:par>
                                <p:cTn id="102" presetID="22" presetClass="exit" presetSubtype="2" fill="hold" grpId="1" nodeType="withEffect">
                                  <p:stCondLst>
                                    <p:cond delay="500"/>
                                  </p:stCondLst>
                                  <p:childTnLst>
                                    <p:animEffect transition="out" filter="wipe(right)">
                                      <p:cBhvr>
                                        <p:cTn id="103" dur="1000"/>
                                        <p:tgtEl>
                                          <p:spTgt spid="46"/>
                                        </p:tgtEl>
                                      </p:cBhvr>
                                    </p:animEffect>
                                    <p:set>
                                      <p:cBhvr>
                                        <p:cTn id="104" dur="1" fill="hold">
                                          <p:stCondLst>
                                            <p:cond delay="999"/>
                                          </p:stCondLst>
                                        </p:cTn>
                                        <p:tgtEl>
                                          <p:spTgt spid="46"/>
                                        </p:tgtEl>
                                        <p:attrNameLst>
                                          <p:attrName>style.visibility</p:attrName>
                                        </p:attrNameLst>
                                      </p:cBhvr>
                                      <p:to>
                                        <p:strVal val="hidden"/>
                                      </p:to>
                                    </p:set>
                                  </p:childTnLst>
                                </p:cTn>
                              </p:par>
                              <p:par>
                                <p:cTn id="105" presetID="10" presetClass="exit" presetSubtype="0" fill="hold" grpId="1" nodeType="withEffect">
                                  <p:stCondLst>
                                    <p:cond delay="500"/>
                                  </p:stCondLst>
                                  <p:childTnLst>
                                    <p:animEffect transition="out" filter="fade">
                                      <p:cBhvr>
                                        <p:cTn id="106" dur="1000"/>
                                        <p:tgtEl>
                                          <p:spTgt spid="54"/>
                                        </p:tgtEl>
                                      </p:cBhvr>
                                    </p:animEffect>
                                    <p:set>
                                      <p:cBhvr>
                                        <p:cTn id="107" dur="1" fill="hold">
                                          <p:stCondLst>
                                            <p:cond delay="999"/>
                                          </p:stCondLst>
                                        </p:cTn>
                                        <p:tgtEl>
                                          <p:spTgt spid="54"/>
                                        </p:tgtEl>
                                        <p:attrNameLst>
                                          <p:attrName>style.visibility</p:attrName>
                                        </p:attrNameLst>
                                      </p:cBhvr>
                                      <p:to>
                                        <p:strVal val="hidden"/>
                                      </p:to>
                                    </p:set>
                                  </p:childTnLst>
                                </p:cTn>
                              </p:par>
                            </p:childTnLst>
                          </p:cTn>
                        </p:par>
                      </p:childTnLst>
                    </p:cTn>
                  </p:par>
                  <p:par>
                    <p:cTn id="108" fill="hold">
                      <p:stCondLst>
                        <p:cond delay="indefinite"/>
                      </p:stCondLst>
                      <p:childTnLst>
                        <p:par>
                          <p:cTn id="109" fill="hold">
                            <p:stCondLst>
                              <p:cond delay="0"/>
                            </p:stCondLst>
                            <p:childTnLst>
                              <p:par>
                                <p:cTn id="110" presetID="22" presetClass="entr" presetSubtype="2" fill="hold" grpId="0" nodeType="clickEffect">
                                  <p:stCondLst>
                                    <p:cond delay="0"/>
                                  </p:stCondLst>
                                  <p:childTnLst>
                                    <p:set>
                                      <p:cBhvr>
                                        <p:cTn id="111" dur="1" fill="hold">
                                          <p:stCondLst>
                                            <p:cond delay="0"/>
                                          </p:stCondLst>
                                        </p:cTn>
                                        <p:tgtEl>
                                          <p:spTgt spid="76"/>
                                        </p:tgtEl>
                                        <p:attrNameLst>
                                          <p:attrName>style.visibility</p:attrName>
                                        </p:attrNameLst>
                                      </p:cBhvr>
                                      <p:to>
                                        <p:strVal val="visible"/>
                                      </p:to>
                                    </p:set>
                                    <p:animEffect transition="in" filter="wipe(right)">
                                      <p:cBhvr>
                                        <p:cTn id="112" dur="2000"/>
                                        <p:tgtEl>
                                          <p:spTgt spid="76"/>
                                        </p:tgtEl>
                                      </p:cBhvr>
                                    </p:animEffect>
                                  </p:childTnLst>
                                </p:cTn>
                              </p:par>
                              <p:par>
                                <p:cTn id="113" presetID="10" presetClass="entr" presetSubtype="0" fill="hold" grpId="0" nodeType="withEffect">
                                  <p:stCondLst>
                                    <p:cond delay="500"/>
                                  </p:stCondLst>
                                  <p:childTnLst>
                                    <p:set>
                                      <p:cBhvr>
                                        <p:cTn id="114" dur="1" fill="hold">
                                          <p:stCondLst>
                                            <p:cond delay="0"/>
                                          </p:stCondLst>
                                        </p:cTn>
                                        <p:tgtEl>
                                          <p:spTgt spid="78"/>
                                        </p:tgtEl>
                                        <p:attrNameLst>
                                          <p:attrName>style.visibility</p:attrName>
                                        </p:attrNameLst>
                                      </p:cBhvr>
                                      <p:to>
                                        <p:strVal val="visible"/>
                                      </p:to>
                                    </p:set>
                                    <p:animEffect transition="in" filter="fade">
                                      <p:cBhvr>
                                        <p:cTn id="115" dur="10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72" grpId="0" animBg="1"/>
      <p:bldP spid="70" grpId="0" animBg="1"/>
      <p:bldP spid="46" grpId="0" animBg="1"/>
      <p:bldP spid="46" grpId="1" animBg="1"/>
      <p:bldP spid="49" grpId="0"/>
      <p:bldP spid="49" grpId="1"/>
      <p:bldP spid="49" grpId="2"/>
      <p:bldP spid="49" grpId="3"/>
      <p:bldP spid="54" grpId="0"/>
      <p:bldP spid="54" grpId="1"/>
      <p:bldP spid="76" grpId="0" animBg="1"/>
      <p:bldP spid="7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79"/>
          <p:cNvGrpSpPr/>
          <p:nvPr/>
        </p:nvGrpSpPr>
        <p:grpSpPr>
          <a:xfrm>
            <a:off x="2971800" y="2133600"/>
            <a:ext cx="2438400" cy="1143000"/>
            <a:chOff x="2971800" y="2133600"/>
            <a:chExt cx="2438400" cy="1143000"/>
          </a:xfrm>
        </p:grpSpPr>
        <p:pic>
          <p:nvPicPr>
            <p:cNvPr id="81"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pic>
          <p:nvPicPr>
            <p:cNvPr id="82"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2971800" y="2667000"/>
              <a:ext cx="1143000" cy="609600"/>
            </a:xfrm>
            <a:prstGeom prst="rect">
              <a:avLst/>
            </a:prstGeom>
            <a:noFill/>
          </p:spPr>
        </p:pic>
      </p:gr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p:cNvSpPr txBox="1"/>
          <p:nvPr/>
        </p:nvSpPr>
        <p:spPr>
          <a:xfrm>
            <a:off x="609600" y="1088136"/>
            <a:ext cx="1436675" cy="1200329"/>
          </a:xfrm>
          <a:prstGeom prst="rect">
            <a:avLst/>
          </a:prstGeom>
          <a:noFill/>
        </p:spPr>
        <p:txBody>
          <a:bodyPr wrap="none" rtlCol="0">
            <a:spAutoFit/>
          </a:bodyPr>
          <a:lstStyle/>
          <a:p>
            <a:r>
              <a:rPr lang="en-US" sz="2400" b="1" dirty="0"/>
              <a:t>     shared</a:t>
            </a:r>
          </a:p>
          <a:p>
            <a:pPr algn="ctr"/>
            <a:r>
              <a:rPr lang="en-US" sz="2400" b="1" dirty="0"/>
              <a:t>OREGON</a:t>
            </a:r>
          </a:p>
          <a:p>
            <a:pPr algn="ctr"/>
            <a:r>
              <a:rPr lang="en-US" sz="2400" b="1" dirty="0"/>
              <a:t>COUNTRY</a:t>
            </a:r>
          </a:p>
        </p:txBody>
      </p:sp>
      <p:sp>
        <p:nvSpPr>
          <p:cNvPr id="72" name="TextBox 71"/>
          <p:cNvSpPr txBox="1"/>
          <p:nvPr/>
        </p:nvSpPr>
        <p:spPr>
          <a:xfrm>
            <a:off x="6431078" y="685800"/>
            <a:ext cx="2712922" cy="707886"/>
          </a:xfrm>
          <a:prstGeom prst="rect">
            <a:avLst/>
          </a:prstGeom>
          <a:solidFill>
            <a:schemeClr val="tx1"/>
          </a:solid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29496" y="2598000"/>
            <a:ext cx="1175818" cy="58961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961997" y="2286000"/>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TextBox 48"/>
          <p:cNvSpPr txBox="1"/>
          <p:nvPr/>
        </p:nvSpPr>
        <p:spPr>
          <a:xfrm>
            <a:off x="6400800" y="685800"/>
            <a:ext cx="2712922" cy="707886"/>
          </a:xfrm>
          <a:prstGeom prst="rect">
            <a:avLst/>
          </a:prstGeom>
          <a:no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sp>
        <p:nvSpPr>
          <p:cNvPr id="54" name="TextBox 53"/>
          <p:cNvSpPr txBox="1"/>
          <p:nvPr/>
        </p:nvSpPr>
        <p:spPr>
          <a:xfrm rot="480000">
            <a:off x="1793131" y="2414935"/>
            <a:ext cx="2210477"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grpSp>
        <p:nvGrpSpPr>
          <p:cNvPr id="16" name="Group 68"/>
          <p:cNvGrpSpPr/>
          <p:nvPr/>
        </p:nvGrpSpPr>
        <p:grpSpPr>
          <a:xfrm>
            <a:off x="5029200" y="3505200"/>
            <a:ext cx="685800" cy="685800"/>
            <a:chOff x="5029200" y="3505200"/>
            <a:chExt cx="685800" cy="685800"/>
          </a:xfrm>
        </p:grpSpPr>
        <p:sp>
          <p:nvSpPr>
            <p:cNvPr id="56" name="Oval 55"/>
            <p:cNvSpPr/>
            <p:nvPr/>
          </p:nvSpPr>
          <p:spPr>
            <a:xfrm>
              <a:off x="5410200" y="3505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5" name="Straight Connector 64"/>
            <p:cNvCxnSpPr/>
            <p:nvPr/>
          </p:nvCxnSpPr>
          <p:spPr>
            <a:xfrm flipV="1">
              <a:off x="5029200" y="3657601"/>
              <a:ext cx="533400" cy="533399"/>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58"/>
          <p:cNvGrpSpPr/>
          <p:nvPr/>
        </p:nvGrpSpPr>
        <p:grpSpPr>
          <a:xfrm>
            <a:off x="3810000" y="4191000"/>
            <a:ext cx="2286000" cy="2666999"/>
            <a:chOff x="5715000" y="4343401"/>
            <a:chExt cx="2286000" cy="2666999"/>
          </a:xfrm>
        </p:grpSpPr>
        <p:pic>
          <p:nvPicPr>
            <p:cNvPr id="55" name="Picture 2" descr="Image result for father de smet"/>
            <p:cNvPicPr>
              <a:picLocks noChangeAspect="1" noChangeArrowheads="1"/>
            </p:cNvPicPr>
            <p:nvPr/>
          </p:nvPicPr>
          <p:blipFill>
            <a:blip r:embed="rId4"/>
            <a:srcRect/>
            <a:stretch>
              <a:fillRect/>
            </a:stretch>
          </p:blipFill>
          <p:spPr bwMode="auto">
            <a:xfrm>
              <a:off x="5791200" y="4343401"/>
              <a:ext cx="2103231" cy="2590799"/>
            </a:xfrm>
            <a:prstGeom prst="rect">
              <a:avLst/>
            </a:prstGeom>
            <a:noFill/>
            <a:ln w="50800">
              <a:solidFill>
                <a:schemeClr val="tx1"/>
              </a:solidFill>
            </a:ln>
          </p:spPr>
        </p:pic>
        <p:sp>
          <p:nvSpPr>
            <p:cNvPr id="58" name="TextBox 57"/>
            <p:cNvSpPr txBox="1"/>
            <p:nvPr/>
          </p:nvSpPr>
          <p:spPr>
            <a:xfrm flipH="1">
              <a:off x="5715000" y="6548735"/>
              <a:ext cx="2286000" cy="461665"/>
            </a:xfrm>
            <a:prstGeom prst="rect">
              <a:avLst/>
            </a:prstGeom>
            <a:noFill/>
          </p:spPr>
          <p:txBody>
            <a:bodyPr wrap="square" rtlCol="0">
              <a:spAutoFit/>
            </a:bodyPr>
            <a:lstStyle/>
            <a:p>
              <a:r>
                <a:rPr lang="en-US" sz="2400" b="1" dirty="0">
                  <a:solidFill>
                    <a:schemeClr val="bg1"/>
                  </a:solidFill>
                </a:rPr>
                <a:t>Father de </a:t>
              </a:r>
              <a:r>
                <a:rPr lang="en-US" sz="2400" b="1" dirty="0" err="1">
                  <a:solidFill>
                    <a:schemeClr val="bg1"/>
                  </a:solidFill>
                </a:rPr>
                <a:t>Smet</a:t>
              </a:r>
              <a:endParaRPr lang="en-US" sz="2400" b="1" dirty="0">
                <a:solidFill>
                  <a:schemeClr val="bg1"/>
                </a:solidFill>
              </a:endParaRPr>
            </a:p>
          </p:txBody>
        </p:sp>
      </p:grpSp>
      <p:grpSp>
        <p:nvGrpSpPr>
          <p:cNvPr id="18" name="Group 52"/>
          <p:cNvGrpSpPr/>
          <p:nvPr/>
        </p:nvGrpSpPr>
        <p:grpSpPr>
          <a:xfrm>
            <a:off x="914400" y="1828006"/>
            <a:ext cx="304800" cy="1677988"/>
            <a:chOff x="5410200" y="3505200"/>
            <a:chExt cx="304800" cy="1677988"/>
          </a:xfrm>
        </p:grpSpPr>
        <p:sp>
          <p:nvSpPr>
            <p:cNvPr id="57" name="Oval 56"/>
            <p:cNvSpPr/>
            <p:nvPr/>
          </p:nvSpPr>
          <p:spPr>
            <a:xfrm>
              <a:off x="5410200" y="3505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1" name="Straight Connector 60"/>
            <p:cNvCxnSpPr>
              <a:endCxn id="57" idx="4"/>
            </p:cNvCxnSpPr>
            <p:nvPr/>
          </p:nvCxnSpPr>
          <p:spPr>
            <a:xfrm rot="5400000" flipH="1" flipV="1">
              <a:off x="4876403" y="4496197"/>
              <a:ext cx="1372394" cy="1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 name="Group 61"/>
          <p:cNvGrpSpPr/>
          <p:nvPr/>
        </p:nvGrpSpPr>
        <p:grpSpPr>
          <a:xfrm>
            <a:off x="6705600" y="3047206"/>
            <a:ext cx="1371600" cy="991394"/>
            <a:chOff x="5410200" y="3505200"/>
            <a:chExt cx="1371600" cy="991394"/>
          </a:xfrm>
        </p:grpSpPr>
        <p:sp>
          <p:nvSpPr>
            <p:cNvPr id="63" name="Oval 62"/>
            <p:cNvSpPr/>
            <p:nvPr/>
          </p:nvSpPr>
          <p:spPr>
            <a:xfrm>
              <a:off x="5410200" y="3505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4" name="Straight Connector 63"/>
            <p:cNvCxnSpPr>
              <a:stCxn id="79" idx="0"/>
            </p:cNvCxnSpPr>
            <p:nvPr/>
          </p:nvCxnSpPr>
          <p:spPr>
            <a:xfrm rot="16200000" flipV="1">
              <a:off x="5753100" y="3467894"/>
              <a:ext cx="838200" cy="12192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88"/>
          <p:cNvGrpSpPr/>
          <p:nvPr/>
        </p:nvGrpSpPr>
        <p:grpSpPr>
          <a:xfrm>
            <a:off x="18288" y="3505200"/>
            <a:ext cx="2779776" cy="2214265"/>
            <a:chOff x="18288" y="3505200"/>
            <a:chExt cx="2779776" cy="2214265"/>
          </a:xfrm>
        </p:grpSpPr>
        <p:grpSp>
          <p:nvGrpSpPr>
            <p:cNvPr id="22" name="Group 74"/>
            <p:cNvGrpSpPr/>
            <p:nvPr/>
          </p:nvGrpSpPr>
          <p:grpSpPr>
            <a:xfrm>
              <a:off x="75074" y="3505200"/>
              <a:ext cx="2668126" cy="1984248"/>
              <a:chOff x="6400800" y="3959352"/>
              <a:chExt cx="2668126" cy="1984248"/>
            </a:xfrm>
          </p:grpSpPr>
          <p:pic>
            <p:nvPicPr>
              <p:cNvPr id="71" name="Picture 2" descr="How Marcus Whitman Saved Oregon scan p. 119.png"/>
              <p:cNvPicPr>
                <a:picLocks noChangeAspect="1" noChangeArrowheads="1"/>
              </p:cNvPicPr>
              <p:nvPr/>
            </p:nvPicPr>
            <p:blipFill>
              <a:blip r:embed="rId5"/>
              <a:srcRect l="14545" t="12121" r="20000" b="24848"/>
              <a:stretch>
                <a:fillRect/>
              </a:stretch>
            </p:blipFill>
            <p:spPr bwMode="auto">
              <a:xfrm>
                <a:off x="6400800" y="3962400"/>
                <a:ext cx="1371600" cy="1981200"/>
              </a:xfrm>
              <a:prstGeom prst="rect">
                <a:avLst/>
              </a:prstGeom>
              <a:noFill/>
              <a:ln w="50800">
                <a:solidFill>
                  <a:schemeClr val="tx1"/>
                </a:solidFill>
              </a:ln>
            </p:spPr>
          </p:pic>
          <p:pic>
            <p:nvPicPr>
              <p:cNvPr id="73" name="Picture 2" descr="http://www.todayifoundout.com/wp-content/uploads/2015/09/Narcissa_Whitman.png"/>
              <p:cNvPicPr>
                <a:picLocks noChangeAspect="1" noChangeArrowheads="1"/>
              </p:cNvPicPr>
              <p:nvPr/>
            </p:nvPicPr>
            <p:blipFill>
              <a:blip r:embed="rId6" cstate="print"/>
              <a:srcRect/>
              <a:stretch>
                <a:fillRect/>
              </a:stretch>
            </p:blipFill>
            <p:spPr bwMode="auto">
              <a:xfrm>
                <a:off x="7848600" y="3959352"/>
                <a:ext cx="1220326" cy="1984248"/>
              </a:xfrm>
              <a:prstGeom prst="rect">
                <a:avLst/>
              </a:prstGeom>
              <a:noFill/>
              <a:ln w="50800">
                <a:solidFill>
                  <a:schemeClr val="tx1"/>
                </a:solidFill>
              </a:ln>
            </p:spPr>
          </p:pic>
        </p:grpSp>
        <p:sp>
          <p:nvSpPr>
            <p:cNvPr id="88" name="TextBox 87"/>
            <p:cNvSpPr txBox="1"/>
            <p:nvPr/>
          </p:nvSpPr>
          <p:spPr>
            <a:xfrm flipH="1">
              <a:off x="18288" y="5257800"/>
              <a:ext cx="2779776" cy="461665"/>
            </a:xfrm>
            <a:prstGeom prst="rect">
              <a:avLst/>
            </a:prstGeom>
            <a:solidFill>
              <a:schemeClr val="tx1">
                <a:lumMod val="85000"/>
                <a:lumOff val="15000"/>
              </a:schemeClr>
            </a:solidFill>
          </p:spPr>
          <p:txBody>
            <a:bodyPr wrap="square" rtlCol="0">
              <a:spAutoFit/>
            </a:bodyPr>
            <a:lstStyle/>
            <a:p>
              <a:r>
                <a:rPr lang="en-US" sz="2400" b="1" dirty="0" err="1">
                  <a:solidFill>
                    <a:schemeClr val="bg1"/>
                  </a:solidFill>
                </a:rPr>
                <a:t>Narcissa</a:t>
              </a:r>
              <a:r>
                <a:rPr lang="en-US" sz="2400" b="1" dirty="0">
                  <a:solidFill>
                    <a:schemeClr val="bg1"/>
                  </a:solidFill>
                </a:rPr>
                <a:t>         Eliza</a:t>
              </a:r>
            </a:p>
          </p:txBody>
        </p:sp>
      </p:grpSp>
      <p:grpSp>
        <p:nvGrpSpPr>
          <p:cNvPr id="24" name="Group 92"/>
          <p:cNvGrpSpPr/>
          <p:nvPr/>
        </p:nvGrpSpPr>
        <p:grpSpPr>
          <a:xfrm>
            <a:off x="7162800" y="4038600"/>
            <a:ext cx="1865376" cy="2819400"/>
            <a:chOff x="7162800" y="4038600"/>
            <a:chExt cx="1865376" cy="2819400"/>
          </a:xfrm>
        </p:grpSpPr>
        <p:pic>
          <p:nvPicPr>
            <p:cNvPr id="79" name="Picture 2" descr="Image result for walking pioneers"/>
            <p:cNvPicPr>
              <a:picLocks noChangeAspect="1" noChangeArrowheads="1"/>
            </p:cNvPicPr>
            <p:nvPr/>
          </p:nvPicPr>
          <p:blipFill>
            <a:blip r:embed="rId7"/>
            <a:srcRect t="99" r="54122" b="38737"/>
            <a:stretch>
              <a:fillRect/>
            </a:stretch>
          </p:blipFill>
          <p:spPr bwMode="auto">
            <a:xfrm>
              <a:off x="7162800" y="4038600"/>
              <a:ext cx="1828800" cy="2385392"/>
            </a:xfrm>
            <a:prstGeom prst="rect">
              <a:avLst/>
            </a:prstGeom>
            <a:noFill/>
            <a:ln w="50800">
              <a:solidFill>
                <a:schemeClr val="tx1"/>
              </a:solidFill>
            </a:ln>
          </p:spPr>
        </p:pic>
        <p:sp>
          <p:nvSpPr>
            <p:cNvPr id="92" name="TextBox 91"/>
            <p:cNvSpPr txBox="1"/>
            <p:nvPr/>
          </p:nvSpPr>
          <p:spPr>
            <a:xfrm flipH="1">
              <a:off x="7162800" y="6396335"/>
              <a:ext cx="1865376" cy="461665"/>
            </a:xfrm>
            <a:prstGeom prst="rect">
              <a:avLst/>
            </a:prstGeom>
            <a:solidFill>
              <a:schemeClr val="tx1">
                <a:lumMod val="85000"/>
                <a:lumOff val="15000"/>
              </a:schemeClr>
            </a:solidFill>
          </p:spPr>
          <p:txBody>
            <a:bodyPr wrap="square" rtlCol="0">
              <a:spAutoFit/>
            </a:bodyPr>
            <a:lstStyle/>
            <a:p>
              <a:r>
                <a:rPr lang="en-US" sz="2400" b="1" dirty="0">
                  <a:solidFill>
                    <a:schemeClr val="bg1"/>
                  </a:solidFill>
                </a:rPr>
                <a:t>Ezra Meeker</a:t>
              </a:r>
            </a:p>
          </p:txBody>
        </p:sp>
      </p:grpSp>
      <p:sp>
        <p:nvSpPr>
          <p:cNvPr id="76" name="Freeform 75"/>
          <p:cNvSpPr/>
          <p:nvPr/>
        </p:nvSpPr>
        <p:spPr>
          <a:xfrm rot="20374288">
            <a:off x="2246068" y="2045362"/>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TextBox 77"/>
          <p:cNvSpPr txBox="1"/>
          <p:nvPr/>
        </p:nvSpPr>
        <p:spPr>
          <a:xfrm rot="870264">
            <a:off x="3996672" y="2659026"/>
            <a:ext cx="2444708"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1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10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down)">
                                      <p:cBhvr>
                                        <p:cTn id="15" dur="1000"/>
                                        <p:tgtEl>
                                          <p:spTgt spid="21"/>
                                        </p:tgtEl>
                                      </p:cBhvr>
                                    </p:animEffect>
                                  </p:childTnLst>
                                </p:cTn>
                              </p:par>
                              <p:par>
                                <p:cTn id="16" presetID="10"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1000"/>
                                        <p:tgtEl>
                                          <p:spTgt spid="18"/>
                                        </p:tgtEl>
                                      </p:cBhvr>
                                    </p:animEffect>
                                  </p:childTnLst>
                                </p:cTn>
                              </p:par>
                              <p:par>
                                <p:cTn id="19" presetID="10" presetClass="exit" presetSubtype="0" fill="hold" grpId="0" nodeType="withEffect">
                                  <p:stCondLst>
                                    <p:cond delay="0"/>
                                  </p:stCondLst>
                                  <p:childTnLst>
                                    <p:animEffect transition="out" filter="fade">
                                      <p:cBhvr>
                                        <p:cTn id="20" dur="1000"/>
                                        <p:tgtEl>
                                          <p:spTgt spid="113"/>
                                        </p:tgtEl>
                                      </p:cBhvr>
                                    </p:animEffect>
                                    <p:set>
                                      <p:cBhvr>
                                        <p:cTn id="21" dur="1" fill="hold">
                                          <p:stCondLst>
                                            <p:cond delay="999"/>
                                          </p:stCondLst>
                                        </p:cTn>
                                        <p:tgtEl>
                                          <p:spTgt spid="113"/>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wipe(right)">
                                      <p:cBhvr>
                                        <p:cTn id="26" dur="2000"/>
                                        <p:tgtEl>
                                          <p:spTgt spid="4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0"/>
                                        </p:tgtEl>
                                        <p:attrNameLst>
                                          <p:attrName>style.visibility</p:attrName>
                                        </p:attrNameLst>
                                      </p:cBhvr>
                                      <p:to>
                                        <p:strVal val="visible"/>
                                      </p:to>
                                    </p:set>
                                    <p:animEffect transition="in" filter="fade">
                                      <p:cBhvr>
                                        <p:cTn id="29" dur="1000"/>
                                        <p:tgtEl>
                                          <p:spTgt spid="70"/>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9"/>
                                        </p:tgtEl>
                                        <p:attrNameLst>
                                          <p:attrName>style.visibility</p:attrName>
                                        </p:attrNameLst>
                                      </p:cBhvr>
                                      <p:to>
                                        <p:strVal val="visible"/>
                                      </p:to>
                                    </p:set>
                                    <p:animEffect transition="in" filter="fade">
                                      <p:cBhvr>
                                        <p:cTn id="32" dur="1000"/>
                                        <p:tgtEl>
                                          <p:spTgt spid="49"/>
                                        </p:tgtEl>
                                      </p:cBhvr>
                                    </p:animEffect>
                                  </p:childTnLst>
                                </p:cTn>
                              </p:par>
                              <p:par>
                                <p:cTn id="33" presetID="35" presetClass="path" presetSubtype="0" accel="50000" decel="50000" fill="hold" grpId="2" nodeType="withEffect">
                                  <p:stCondLst>
                                    <p:cond delay="1000"/>
                                  </p:stCondLst>
                                  <p:childTnLst>
                                    <p:animMotion origin="layout" path="M -3.88889E-6 -3.7037E-7 L -0.53159 0.24838 " pathEditMode="relative" rAng="0" ptsTypes="AA">
                                      <p:cBhvr>
                                        <p:cTn id="34" dur="1000" fill="hold"/>
                                        <p:tgtEl>
                                          <p:spTgt spid="49"/>
                                        </p:tgtEl>
                                        <p:attrNameLst>
                                          <p:attrName>ppt_x</p:attrName>
                                          <p:attrName>ppt_y</p:attrName>
                                        </p:attrNameLst>
                                      </p:cBhvr>
                                      <p:rCtr x="-26600" y="12400"/>
                                    </p:animMotion>
                                  </p:childTnLst>
                                </p:cTn>
                              </p:par>
                              <p:par>
                                <p:cTn id="35" presetID="8" presetClass="emph" presetSubtype="0" fill="hold" grpId="3" nodeType="withEffect">
                                  <p:stCondLst>
                                    <p:cond delay="1000"/>
                                  </p:stCondLst>
                                  <p:childTnLst>
                                    <p:animRot by="600000">
                                      <p:cBhvr>
                                        <p:cTn id="36" dur="1000" fill="hold"/>
                                        <p:tgtEl>
                                          <p:spTgt spid="49"/>
                                        </p:tgtEl>
                                        <p:attrNameLst>
                                          <p:attrName>r</p:attrName>
                                        </p:attrNameLst>
                                      </p:cBhvr>
                                    </p:animRot>
                                  </p:childTnLst>
                                </p:cTn>
                              </p:par>
                              <p:par>
                                <p:cTn id="37" presetID="10" presetClass="exit" presetSubtype="0" fill="hold" grpId="0" nodeType="withEffect">
                                  <p:stCondLst>
                                    <p:cond delay="1000"/>
                                  </p:stCondLst>
                                  <p:childTnLst>
                                    <p:animEffect transition="out" filter="fade">
                                      <p:cBhvr>
                                        <p:cTn id="38" dur="1000"/>
                                        <p:tgtEl>
                                          <p:spTgt spid="72"/>
                                        </p:tgtEl>
                                      </p:cBhvr>
                                    </p:animEffect>
                                    <p:set>
                                      <p:cBhvr>
                                        <p:cTn id="39" dur="1" fill="hold">
                                          <p:stCondLst>
                                            <p:cond delay="999"/>
                                          </p:stCondLst>
                                        </p:cTn>
                                        <p:tgtEl>
                                          <p:spTgt spid="72"/>
                                        </p:tgtEl>
                                        <p:attrNameLst>
                                          <p:attrName>style.visibility</p:attrName>
                                        </p:attrNameLst>
                                      </p:cBhvr>
                                      <p:to>
                                        <p:strVal val="hidden"/>
                                      </p:to>
                                    </p:set>
                                  </p:childTnLst>
                                </p:cTn>
                              </p:par>
                              <p:par>
                                <p:cTn id="40" presetID="22" presetClass="entr" presetSubtype="2" fill="hold" grpId="0" nodeType="withEffect">
                                  <p:stCondLst>
                                    <p:cond delay="1000"/>
                                  </p:stCondLst>
                                  <p:childTnLst>
                                    <p:set>
                                      <p:cBhvr>
                                        <p:cTn id="41" dur="1" fill="hold">
                                          <p:stCondLst>
                                            <p:cond delay="0"/>
                                          </p:stCondLst>
                                        </p:cTn>
                                        <p:tgtEl>
                                          <p:spTgt spid="54"/>
                                        </p:tgtEl>
                                        <p:attrNameLst>
                                          <p:attrName>style.visibility</p:attrName>
                                        </p:attrNameLst>
                                      </p:cBhvr>
                                      <p:to>
                                        <p:strVal val="visible"/>
                                      </p:to>
                                    </p:set>
                                    <p:animEffect transition="in" filter="wipe(right)">
                                      <p:cBhvr>
                                        <p:cTn id="42" dur="1000"/>
                                        <p:tgtEl>
                                          <p:spTgt spid="54"/>
                                        </p:tgtEl>
                                      </p:cBhvr>
                                    </p:animEffect>
                                  </p:childTnLst>
                                </p:cTn>
                              </p:par>
                              <p:par>
                                <p:cTn id="43" presetID="10" presetClass="exit" presetSubtype="0" fill="hold" grpId="1" nodeType="withEffect">
                                  <p:stCondLst>
                                    <p:cond delay="1000"/>
                                  </p:stCondLst>
                                  <p:childTnLst>
                                    <p:animEffect transition="out" filter="fade">
                                      <p:cBhvr>
                                        <p:cTn id="44" dur="1000"/>
                                        <p:tgtEl>
                                          <p:spTgt spid="49"/>
                                        </p:tgtEl>
                                      </p:cBhvr>
                                    </p:animEffect>
                                    <p:set>
                                      <p:cBhvr>
                                        <p:cTn id="45" dur="1" fill="hold">
                                          <p:stCondLst>
                                            <p:cond delay="999"/>
                                          </p:stCondLst>
                                        </p:cTn>
                                        <p:tgtEl>
                                          <p:spTgt spid="49"/>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nodeType="clickEffect">
                                  <p:stCondLst>
                                    <p:cond delay="0"/>
                                  </p:stCondLst>
                                  <p:childTnLst>
                                    <p:animEffect transition="out" filter="fade">
                                      <p:cBhvr>
                                        <p:cTn id="49" dur="1000"/>
                                        <p:tgtEl>
                                          <p:spTgt spid="18"/>
                                        </p:tgtEl>
                                      </p:cBhvr>
                                    </p:animEffect>
                                    <p:set>
                                      <p:cBhvr>
                                        <p:cTn id="50" dur="1" fill="hold">
                                          <p:stCondLst>
                                            <p:cond delay="999"/>
                                          </p:stCondLst>
                                        </p:cTn>
                                        <p:tgtEl>
                                          <p:spTgt spid="18"/>
                                        </p:tgtEl>
                                        <p:attrNameLst>
                                          <p:attrName>style.visibility</p:attrName>
                                        </p:attrNameLst>
                                      </p:cBhvr>
                                      <p:to>
                                        <p:strVal val="hidden"/>
                                      </p:to>
                                    </p:set>
                                  </p:childTnLst>
                                </p:cTn>
                              </p:par>
                              <p:par>
                                <p:cTn id="51" presetID="49" presetClass="exit" presetSubtype="0" accel="100000" fill="hold" nodeType="withEffect">
                                  <p:stCondLst>
                                    <p:cond delay="0"/>
                                  </p:stCondLst>
                                  <p:childTnLst>
                                    <p:anim calcmode="lin" valueType="num">
                                      <p:cBhvr>
                                        <p:cTn id="52" dur="1000"/>
                                        <p:tgtEl>
                                          <p:spTgt spid="21"/>
                                        </p:tgtEl>
                                        <p:attrNameLst>
                                          <p:attrName>ppt_w</p:attrName>
                                        </p:attrNameLst>
                                      </p:cBhvr>
                                      <p:tavLst>
                                        <p:tav tm="0">
                                          <p:val>
                                            <p:strVal val="ppt_w"/>
                                          </p:val>
                                        </p:tav>
                                        <p:tav tm="100000">
                                          <p:val>
                                            <p:fltVal val="0"/>
                                          </p:val>
                                        </p:tav>
                                      </p:tavLst>
                                    </p:anim>
                                    <p:anim calcmode="lin" valueType="num">
                                      <p:cBhvr>
                                        <p:cTn id="53" dur="1000"/>
                                        <p:tgtEl>
                                          <p:spTgt spid="21"/>
                                        </p:tgtEl>
                                        <p:attrNameLst>
                                          <p:attrName>ppt_h</p:attrName>
                                        </p:attrNameLst>
                                      </p:cBhvr>
                                      <p:tavLst>
                                        <p:tav tm="0">
                                          <p:val>
                                            <p:strVal val="ppt_h"/>
                                          </p:val>
                                        </p:tav>
                                        <p:tav tm="100000">
                                          <p:val>
                                            <p:fltVal val="0"/>
                                          </p:val>
                                        </p:tav>
                                      </p:tavLst>
                                    </p:anim>
                                    <p:anim calcmode="lin" valueType="num">
                                      <p:cBhvr>
                                        <p:cTn id="54" dur="1000"/>
                                        <p:tgtEl>
                                          <p:spTgt spid="21"/>
                                        </p:tgtEl>
                                        <p:attrNameLst>
                                          <p:attrName>style.rotation</p:attrName>
                                        </p:attrNameLst>
                                      </p:cBhvr>
                                      <p:tavLst>
                                        <p:tav tm="0">
                                          <p:val>
                                            <p:fltVal val="0"/>
                                          </p:val>
                                        </p:tav>
                                        <p:tav tm="100000">
                                          <p:val>
                                            <p:fltVal val="360"/>
                                          </p:val>
                                        </p:tav>
                                      </p:tavLst>
                                    </p:anim>
                                    <p:animEffect transition="out" filter="fade">
                                      <p:cBhvr>
                                        <p:cTn id="55" dur="1000"/>
                                        <p:tgtEl>
                                          <p:spTgt spid="21"/>
                                        </p:tgtEl>
                                      </p:cBhvr>
                                    </p:animEffect>
                                    <p:set>
                                      <p:cBhvr>
                                        <p:cTn id="56" dur="1" fill="hold">
                                          <p:stCondLst>
                                            <p:cond delay="999"/>
                                          </p:stCondLst>
                                        </p:cTn>
                                        <p:tgtEl>
                                          <p:spTgt spid="21"/>
                                        </p:tgtEl>
                                        <p:attrNameLst>
                                          <p:attrName>style.visibility</p:attrName>
                                        </p:attrNameLst>
                                      </p:cBhvr>
                                      <p:to>
                                        <p:strVal val="hidden"/>
                                      </p:to>
                                    </p:set>
                                  </p:childTnLst>
                                </p:cTn>
                              </p:par>
                              <p:par>
                                <p:cTn id="57" presetID="64" presetClass="path" presetSubtype="0" accel="50000" decel="50000" fill="hold" nodeType="withEffect">
                                  <p:stCondLst>
                                    <p:cond delay="0"/>
                                  </p:stCondLst>
                                  <p:childTnLst>
                                    <p:animMotion origin="layout" path="M 2.77778E-7 -3.7037E-6 L -0.03316 -0.38356 " pathEditMode="relative" rAng="0" ptsTypes="AA">
                                      <p:cBhvr>
                                        <p:cTn id="58" dur="1000" fill="hold"/>
                                        <p:tgtEl>
                                          <p:spTgt spid="21"/>
                                        </p:tgtEl>
                                        <p:attrNameLst>
                                          <p:attrName>ppt_x</p:attrName>
                                          <p:attrName>ppt_y</p:attrName>
                                        </p:attrNameLst>
                                      </p:cBhvr>
                                      <p:rCtr x="-1700" y="-19200"/>
                                    </p:animMotion>
                                  </p:childTnLst>
                                </p:cTn>
                              </p:par>
                            </p:childTnLst>
                          </p:cTn>
                        </p:par>
                      </p:childTnLst>
                    </p:cTn>
                  </p:par>
                  <p:par>
                    <p:cTn id="59" fill="hold">
                      <p:stCondLst>
                        <p:cond delay="indefinite"/>
                      </p:stCondLst>
                      <p:childTnLst>
                        <p:par>
                          <p:cTn id="60" fill="hold">
                            <p:stCondLst>
                              <p:cond delay="0"/>
                            </p:stCondLst>
                            <p:childTnLst>
                              <p:par>
                                <p:cTn id="61" presetID="10" presetClass="exit" presetSubtype="0" fill="hold" nodeType="clickEffect">
                                  <p:stCondLst>
                                    <p:cond delay="0"/>
                                  </p:stCondLst>
                                  <p:childTnLst>
                                    <p:animEffect transition="out" filter="fade">
                                      <p:cBhvr>
                                        <p:cTn id="62" dur="1000"/>
                                        <p:tgtEl>
                                          <p:spTgt spid="16"/>
                                        </p:tgtEl>
                                      </p:cBhvr>
                                    </p:animEffect>
                                    <p:set>
                                      <p:cBhvr>
                                        <p:cTn id="63" dur="1" fill="hold">
                                          <p:stCondLst>
                                            <p:cond delay="999"/>
                                          </p:stCondLst>
                                        </p:cTn>
                                        <p:tgtEl>
                                          <p:spTgt spid="16"/>
                                        </p:tgtEl>
                                        <p:attrNameLst>
                                          <p:attrName>style.visibility</p:attrName>
                                        </p:attrNameLst>
                                      </p:cBhvr>
                                      <p:to>
                                        <p:strVal val="hidden"/>
                                      </p:to>
                                    </p:set>
                                  </p:childTnLst>
                                </p:cTn>
                              </p:par>
                              <p:par>
                                <p:cTn id="64" presetID="10" presetClass="exit" presetSubtype="0" fill="hold" nodeType="withEffect">
                                  <p:stCondLst>
                                    <p:cond delay="0"/>
                                  </p:stCondLst>
                                  <p:childTnLst>
                                    <p:animEffect transition="out" filter="fade">
                                      <p:cBhvr>
                                        <p:cTn id="65" dur="1000"/>
                                        <p:tgtEl>
                                          <p:spTgt spid="19"/>
                                        </p:tgtEl>
                                      </p:cBhvr>
                                    </p:animEffect>
                                    <p:set>
                                      <p:cBhvr>
                                        <p:cTn id="66" dur="1" fill="hold">
                                          <p:stCondLst>
                                            <p:cond delay="999"/>
                                          </p:stCondLst>
                                        </p:cTn>
                                        <p:tgtEl>
                                          <p:spTgt spid="19"/>
                                        </p:tgtEl>
                                        <p:attrNameLst>
                                          <p:attrName>style.visibility</p:attrName>
                                        </p:attrNameLst>
                                      </p:cBhvr>
                                      <p:to>
                                        <p:strVal val="hidden"/>
                                      </p:to>
                                    </p:set>
                                  </p:childTnLst>
                                </p:cTn>
                              </p:par>
                              <p:par>
                                <p:cTn id="67" presetID="49" presetClass="exit" presetSubtype="0" accel="100000" fill="hold" nodeType="withEffect">
                                  <p:stCondLst>
                                    <p:cond delay="0"/>
                                  </p:stCondLst>
                                  <p:childTnLst>
                                    <p:anim calcmode="lin" valueType="num">
                                      <p:cBhvr>
                                        <p:cTn id="68" dur="1000"/>
                                        <p:tgtEl>
                                          <p:spTgt spid="24"/>
                                        </p:tgtEl>
                                        <p:attrNameLst>
                                          <p:attrName>ppt_w</p:attrName>
                                        </p:attrNameLst>
                                      </p:cBhvr>
                                      <p:tavLst>
                                        <p:tav tm="0">
                                          <p:val>
                                            <p:strVal val="ppt_w"/>
                                          </p:val>
                                        </p:tav>
                                        <p:tav tm="100000">
                                          <p:val>
                                            <p:fltVal val="0"/>
                                          </p:val>
                                        </p:tav>
                                      </p:tavLst>
                                    </p:anim>
                                    <p:anim calcmode="lin" valueType="num">
                                      <p:cBhvr>
                                        <p:cTn id="69" dur="1000"/>
                                        <p:tgtEl>
                                          <p:spTgt spid="24"/>
                                        </p:tgtEl>
                                        <p:attrNameLst>
                                          <p:attrName>ppt_h</p:attrName>
                                        </p:attrNameLst>
                                      </p:cBhvr>
                                      <p:tavLst>
                                        <p:tav tm="0">
                                          <p:val>
                                            <p:strVal val="ppt_h"/>
                                          </p:val>
                                        </p:tav>
                                        <p:tav tm="100000">
                                          <p:val>
                                            <p:fltVal val="0"/>
                                          </p:val>
                                        </p:tav>
                                      </p:tavLst>
                                    </p:anim>
                                    <p:anim calcmode="lin" valueType="num">
                                      <p:cBhvr>
                                        <p:cTn id="70" dur="1000"/>
                                        <p:tgtEl>
                                          <p:spTgt spid="24"/>
                                        </p:tgtEl>
                                        <p:attrNameLst>
                                          <p:attrName>style.rotation</p:attrName>
                                        </p:attrNameLst>
                                      </p:cBhvr>
                                      <p:tavLst>
                                        <p:tav tm="0">
                                          <p:val>
                                            <p:fltVal val="0"/>
                                          </p:val>
                                        </p:tav>
                                        <p:tav tm="100000">
                                          <p:val>
                                            <p:fltVal val="360"/>
                                          </p:val>
                                        </p:tav>
                                      </p:tavLst>
                                    </p:anim>
                                    <p:animEffect transition="out" filter="fade">
                                      <p:cBhvr>
                                        <p:cTn id="71" dur="1000"/>
                                        <p:tgtEl>
                                          <p:spTgt spid="24"/>
                                        </p:tgtEl>
                                      </p:cBhvr>
                                    </p:animEffect>
                                    <p:set>
                                      <p:cBhvr>
                                        <p:cTn id="72" dur="1" fill="hold">
                                          <p:stCondLst>
                                            <p:cond delay="999"/>
                                          </p:stCondLst>
                                        </p:cTn>
                                        <p:tgtEl>
                                          <p:spTgt spid="24"/>
                                        </p:tgtEl>
                                        <p:attrNameLst>
                                          <p:attrName>style.visibility</p:attrName>
                                        </p:attrNameLst>
                                      </p:cBhvr>
                                      <p:to>
                                        <p:strVal val="hidden"/>
                                      </p:to>
                                    </p:set>
                                  </p:childTnLst>
                                </p:cTn>
                              </p:par>
                              <p:par>
                                <p:cTn id="73" presetID="49" presetClass="exit" presetSubtype="0" accel="100000" fill="hold" nodeType="withEffect">
                                  <p:stCondLst>
                                    <p:cond delay="0"/>
                                  </p:stCondLst>
                                  <p:childTnLst>
                                    <p:anim calcmode="lin" valueType="num">
                                      <p:cBhvr>
                                        <p:cTn id="74" dur="1000"/>
                                        <p:tgtEl>
                                          <p:spTgt spid="17"/>
                                        </p:tgtEl>
                                        <p:attrNameLst>
                                          <p:attrName>ppt_w</p:attrName>
                                        </p:attrNameLst>
                                      </p:cBhvr>
                                      <p:tavLst>
                                        <p:tav tm="0">
                                          <p:val>
                                            <p:strVal val="ppt_w"/>
                                          </p:val>
                                        </p:tav>
                                        <p:tav tm="100000">
                                          <p:val>
                                            <p:fltVal val="0"/>
                                          </p:val>
                                        </p:tav>
                                      </p:tavLst>
                                    </p:anim>
                                    <p:anim calcmode="lin" valueType="num">
                                      <p:cBhvr>
                                        <p:cTn id="75" dur="1000"/>
                                        <p:tgtEl>
                                          <p:spTgt spid="17"/>
                                        </p:tgtEl>
                                        <p:attrNameLst>
                                          <p:attrName>ppt_h</p:attrName>
                                        </p:attrNameLst>
                                      </p:cBhvr>
                                      <p:tavLst>
                                        <p:tav tm="0">
                                          <p:val>
                                            <p:strVal val="ppt_h"/>
                                          </p:val>
                                        </p:tav>
                                        <p:tav tm="100000">
                                          <p:val>
                                            <p:fltVal val="0"/>
                                          </p:val>
                                        </p:tav>
                                      </p:tavLst>
                                    </p:anim>
                                    <p:anim calcmode="lin" valueType="num">
                                      <p:cBhvr>
                                        <p:cTn id="76" dur="1000"/>
                                        <p:tgtEl>
                                          <p:spTgt spid="17"/>
                                        </p:tgtEl>
                                        <p:attrNameLst>
                                          <p:attrName>style.rotation</p:attrName>
                                        </p:attrNameLst>
                                      </p:cBhvr>
                                      <p:tavLst>
                                        <p:tav tm="0">
                                          <p:val>
                                            <p:fltVal val="0"/>
                                          </p:val>
                                        </p:tav>
                                        <p:tav tm="100000">
                                          <p:val>
                                            <p:fltVal val="360"/>
                                          </p:val>
                                        </p:tav>
                                      </p:tavLst>
                                    </p:anim>
                                    <p:animEffect transition="out" filter="fade">
                                      <p:cBhvr>
                                        <p:cTn id="77" dur="1000"/>
                                        <p:tgtEl>
                                          <p:spTgt spid="17"/>
                                        </p:tgtEl>
                                      </p:cBhvr>
                                    </p:animEffect>
                                    <p:set>
                                      <p:cBhvr>
                                        <p:cTn id="78" dur="1" fill="hold">
                                          <p:stCondLst>
                                            <p:cond delay="999"/>
                                          </p:stCondLst>
                                        </p:cTn>
                                        <p:tgtEl>
                                          <p:spTgt spid="17"/>
                                        </p:tgtEl>
                                        <p:attrNameLst>
                                          <p:attrName>style.visibility</p:attrName>
                                        </p:attrNameLst>
                                      </p:cBhvr>
                                      <p:to>
                                        <p:strVal val="hidden"/>
                                      </p:to>
                                    </p:set>
                                  </p:childTnLst>
                                </p:cTn>
                              </p:par>
                              <p:par>
                                <p:cTn id="79" presetID="35" presetClass="path" presetSubtype="0" accel="50000" decel="50000" fill="hold" nodeType="withEffect">
                                  <p:stCondLst>
                                    <p:cond delay="0"/>
                                  </p:stCondLst>
                                  <p:childTnLst>
                                    <p:animMotion origin="layout" path="M -3.05556E-6 -4.44444E-6 L -0.75191 -0.49444 " pathEditMode="relative" rAng="0" ptsTypes="AA">
                                      <p:cBhvr>
                                        <p:cTn id="80" dur="1000" fill="hold"/>
                                        <p:tgtEl>
                                          <p:spTgt spid="24"/>
                                        </p:tgtEl>
                                        <p:attrNameLst>
                                          <p:attrName>ppt_x</p:attrName>
                                          <p:attrName>ppt_y</p:attrName>
                                        </p:attrNameLst>
                                      </p:cBhvr>
                                      <p:rCtr x="-37600" y="-24700"/>
                                    </p:animMotion>
                                  </p:childTnLst>
                                </p:cTn>
                              </p:par>
                              <p:par>
                                <p:cTn id="81" presetID="35" presetClass="path" presetSubtype="0" accel="50000" decel="50000" fill="hold" nodeType="withEffect">
                                  <p:stCondLst>
                                    <p:cond delay="0"/>
                                  </p:stCondLst>
                                  <p:childTnLst>
                                    <p:animMotion origin="layout" path="M 0 4.44444E-6 L -0.4 -0.42778 " pathEditMode="relative" rAng="0" ptsTypes="AA">
                                      <p:cBhvr>
                                        <p:cTn id="82" dur="1000" fill="hold"/>
                                        <p:tgtEl>
                                          <p:spTgt spid="17"/>
                                        </p:tgtEl>
                                        <p:attrNameLst>
                                          <p:attrName>ppt_x</p:attrName>
                                          <p:attrName>ppt_y</p:attrName>
                                        </p:attrNameLst>
                                      </p:cBhvr>
                                      <p:rCtr x="-20000" y="-21400"/>
                                    </p:animMotion>
                                  </p:childTnLst>
                                </p:cTn>
                              </p:par>
                              <p:par>
                                <p:cTn id="83" presetID="22" presetClass="exit" presetSubtype="2" fill="hold" grpId="1" nodeType="withEffect">
                                  <p:stCondLst>
                                    <p:cond delay="500"/>
                                  </p:stCondLst>
                                  <p:childTnLst>
                                    <p:animEffect transition="out" filter="wipe(right)">
                                      <p:cBhvr>
                                        <p:cTn id="84" dur="1000"/>
                                        <p:tgtEl>
                                          <p:spTgt spid="46"/>
                                        </p:tgtEl>
                                      </p:cBhvr>
                                    </p:animEffect>
                                    <p:set>
                                      <p:cBhvr>
                                        <p:cTn id="85" dur="1" fill="hold">
                                          <p:stCondLst>
                                            <p:cond delay="999"/>
                                          </p:stCondLst>
                                        </p:cTn>
                                        <p:tgtEl>
                                          <p:spTgt spid="46"/>
                                        </p:tgtEl>
                                        <p:attrNameLst>
                                          <p:attrName>style.visibility</p:attrName>
                                        </p:attrNameLst>
                                      </p:cBhvr>
                                      <p:to>
                                        <p:strVal val="hidden"/>
                                      </p:to>
                                    </p:set>
                                  </p:childTnLst>
                                </p:cTn>
                              </p:par>
                              <p:par>
                                <p:cTn id="86" presetID="10" presetClass="exit" presetSubtype="0" fill="hold" grpId="1" nodeType="withEffect">
                                  <p:stCondLst>
                                    <p:cond delay="500"/>
                                  </p:stCondLst>
                                  <p:childTnLst>
                                    <p:animEffect transition="out" filter="fade">
                                      <p:cBhvr>
                                        <p:cTn id="87" dur="1000"/>
                                        <p:tgtEl>
                                          <p:spTgt spid="54"/>
                                        </p:tgtEl>
                                      </p:cBhvr>
                                    </p:animEffect>
                                    <p:set>
                                      <p:cBhvr>
                                        <p:cTn id="88" dur="1" fill="hold">
                                          <p:stCondLst>
                                            <p:cond delay="999"/>
                                          </p:stCondLst>
                                        </p:cTn>
                                        <p:tgtEl>
                                          <p:spTgt spid="54"/>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22" presetClass="entr" presetSubtype="2" fill="hold" grpId="0" nodeType="clickEffect">
                                  <p:stCondLst>
                                    <p:cond delay="0"/>
                                  </p:stCondLst>
                                  <p:childTnLst>
                                    <p:set>
                                      <p:cBhvr>
                                        <p:cTn id="92" dur="1" fill="hold">
                                          <p:stCondLst>
                                            <p:cond delay="0"/>
                                          </p:stCondLst>
                                        </p:cTn>
                                        <p:tgtEl>
                                          <p:spTgt spid="76"/>
                                        </p:tgtEl>
                                        <p:attrNameLst>
                                          <p:attrName>style.visibility</p:attrName>
                                        </p:attrNameLst>
                                      </p:cBhvr>
                                      <p:to>
                                        <p:strVal val="visible"/>
                                      </p:to>
                                    </p:set>
                                    <p:animEffect transition="in" filter="wipe(right)">
                                      <p:cBhvr>
                                        <p:cTn id="93" dur="2000"/>
                                        <p:tgtEl>
                                          <p:spTgt spid="76"/>
                                        </p:tgtEl>
                                      </p:cBhvr>
                                    </p:animEffect>
                                  </p:childTnLst>
                                </p:cTn>
                              </p:par>
                              <p:par>
                                <p:cTn id="94" presetID="10" presetClass="entr" presetSubtype="0" fill="hold" grpId="0" nodeType="withEffect">
                                  <p:stCondLst>
                                    <p:cond delay="500"/>
                                  </p:stCondLst>
                                  <p:childTnLst>
                                    <p:set>
                                      <p:cBhvr>
                                        <p:cTn id="95" dur="1" fill="hold">
                                          <p:stCondLst>
                                            <p:cond delay="0"/>
                                          </p:stCondLst>
                                        </p:cTn>
                                        <p:tgtEl>
                                          <p:spTgt spid="78"/>
                                        </p:tgtEl>
                                        <p:attrNameLst>
                                          <p:attrName>style.visibility</p:attrName>
                                        </p:attrNameLst>
                                      </p:cBhvr>
                                      <p:to>
                                        <p:strVal val="visible"/>
                                      </p:to>
                                    </p:set>
                                    <p:animEffect transition="in" filter="fade">
                                      <p:cBhvr>
                                        <p:cTn id="96" dur="10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72" grpId="0" animBg="1"/>
      <p:bldP spid="70" grpId="0" animBg="1"/>
      <p:bldP spid="46" grpId="0" animBg="1"/>
      <p:bldP spid="46" grpId="1" animBg="1"/>
      <p:bldP spid="49" grpId="0"/>
      <p:bldP spid="49" grpId="1"/>
      <p:bldP spid="49" grpId="2"/>
      <p:bldP spid="49" grpId="3"/>
      <p:bldP spid="54" grpId="0"/>
      <p:bldP spid="54" grpId="1"/>
      <p:bldP spid="76" grpId="0" animBg="1"/>
      <p:bldP spid="78"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extBox 82"/>
          <p:cNvSpPr txBox="1"/>
          <p:nvPr/>
        </p:nvSpPr>
        <p:spPr>
          <a:xfrm>
            <a:off x="6137087" y="685800"/>
            <a:ext cx="3006913" cy="707886"/>
          </a:xfrm>
          <a:prstGeom prst="rect">
            <a:avLst/>
          </a:prstGeom>
          <a:solidFill>
            <a:srgbClr val="FF0000"/>
          </a:solidFill>
        </p:spPr>
        <p:txBody>
          <a:bodyPr wrap="none" rtlCol="0">
            <a:spAutoFit/>
          </a:bodyPr>
          <a:lstStyle/>
          <a:p>
            <a:r>
              <a:rPr lang="en-US" sz="4000" dirty="0">
                <a:solidFill>
                  <a:srgbClr val="FFFF00"/>
                </a:solidFill>
                <a:effectLst>
                  <a:outerShdw dist="38100" dir="7200000" algn="ctr" rotWithShape="0">
                    <a:schemeClr val="tx1"/>
                  </a:outerShdw>
                </a:effectLst>
              </a:rPr>
              <a:t>Mormon Trail</a:t>
            </a:r>
          </a:p>
        </p:txBody>
      </p:sp>
      <p:pic>
        <p:nvPicPr>
          <p:cNvPr id="44"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sp>
        <p:nvSpPr>
          <p:cNvPr id="76" name="Freeform 75"/>
          <p:cNvSpPr/>
          <p:nvPr/>
        </p:nvSpPr>
        <p:spPr>
          <a:xfrm rot="20374288">
            <a:off x="2246068" y="2018182"/>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TextBox 77"/>
          <p:cNvSpPr txBox="1"/>
          <p:nvPr/>
        </p:nvSpPr>
        <p:spPr>
          <a:xfrm rot="870264">
            <a:off x="3996672" y="2680823"/>
            <a:ext cx="2444708"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grpId="2" nodeType="withEffect">
                                  <p:stCondLst>
                                    <p:cond delay="0"/>
                                  </p:stCondLst>
                                  <p:childTnLst>
                                    <p:animScale>
                                      <p:cBhvr>
                                        <p:cTn id="6" dur="1000" fill="hold"/>
                                        <p:tgtEl>
                                          <p:spTgt spid="78"/>
                                        </p:tgtEl>
                                      </p:cBhvr>
                                      <p:by x="130000" y="130000"/>
                                    </p:animScale>
                                  </p:childTnLst>
                                </p:cTn>
                              </p:par>
                              <p:par>
                                <p:cTn id="7" presetID="64" presetClass="path" presetSubtype="0" accel="50000" decel="50000" fill="hold" grpId="4" nodeType="withEffect">
                                  <p:stCondLst>
                                    <p:cond delay="0"/>
                                  </p:stCondLst>
                                  <p:childTnLst>
                                    <p:animMotion origin="layout" path="M -3.33333E-6 -4.81481E-6 L 0.2625 -0.30023 " pathEditMode="relative" rAng="0" ptsTypes="AA">
                                      <p:cBhvr>
                                        <p:cTn id="8" dur="1000" fill="hold"/>
                                        <p:tgtEl>
                                          <p:spTgt spid="78"/>
                                        </p:tgtEl>
                                        <p:attrNameLst>
                                          <p:attrName>ppt_x</p:attrName>
                                          <p:attrName>ppt_y</p:attrName>
                                        </p:attrNameLst>
                                      </p:cBhvr>
                                      <p:rCtr x="13100" y="-15000"/>
                                    </p:animMotion>
                                  </p:childTnLst>
                                </p:cTn>
                              </p:par>
                              <p:par>
                                <p:cTn id="9" presetID="8" presetClass="emph" presetSubtype="0" fill="hold" grpId="5" nodeType="withEffect">
                                  <p:stCondLst>
                                    <p:cond delay="0"/>
                                  </p:stCondLst>
                                  <p:childTnLst>
                                    <p:animRot by="-900000">
                                      <p:cBhvr>
                                        <p:cTn id="10" dur="1000" fill="hold"/>
                                        <p:tgtEl>
                                          <p:spTgt spid="78"/>
                                        </p:tgtEl>
                                        <p:attrNameLst>
                                          <p:attrName>r</p:attrName>
                                        </p:attrNameLst>
                                      </p:cBhvr>
                                    </p:animRot>
                                  </p:childTnLst>
                                </p:cTn>
                              </p:par>
                              <p:par>
                                <p:cTn id="11" presetID="10" presetClass="exit" presetSubtype="0" fill="hold" grpId="0" nodeType="withEffect">
                                  <p:stCondLst>
                                    <p:cond delay="0"/>
                                  </p:stCondLst>
                                  <p:childTnLst>
                                    <p:animEffect transition="out" filter="fade">
                                      <p:cBhvr>
                                        <p:cTn id="12" dur="1000"/>
                                        <p:tgtEl>
                                          <p:spTgt spid="76"/>
                                        </p:tgtEl>
                                      </p:cBhvr>
                                    </p:animEffect>
                                    <p:set>
                                      <p:cBhvr>
                                        <p:cTn id="13" dur="1" fill="hold">
                                          <p:stCondLst>
                                            <p:cond delay="999"/>
                                          </p:stCondLst>
                                        </p:cTn>
                                        <p:tgtEl>
                                          <p:spTgt spid="76"/>
                                        </p:tgtEl>
                                        <p:attrNameLst>
                                          <p:attrName>style.visibility</p:attrName>
                                        </p:attrNameLst>
                                      </p:cBhvr>
                                      <p:to>
                                        <p:strVal val="hidden"/>
                                      </p:to>
                                    </p:set>
                                  </p:childTnLst>
                                </p:cTn>
                              </p:par>
                              <p:par>
                                <p:cTn id="14" presetID="10" presetClass="entr" presetSubtype="0" fill="hold" grpId="0" nodeType="withEffect">
                                  <p:stCondLst>
                                    <p:cond delay="500"/>
                                  </p:stCondLst>
                                  <p:childTnLst>
                                    <p:set>
                                      <p:cBhvr>
                                        <p:cTn id="15" dur="1" fill="hold">
                                          <p:stCondLst>
                                            <p:cond delay="0"/>
                                          </p:stCondLst>
                                        </p:cTn>
                                        <p:tgtEl>
                                          <p:spTgt spid="83"/>
                                        </p:tgtEl>
                                        <p:attrNameLst>
                                          <p:attrName>style.visibility</p:attrName>
                                        </p:attrNameLst>
                                      </p:cBhvr>
                                      <p:to>
                                        <p:strVal val="visible"/>
                                      </p:to>
                                    </p:set>
                                    <p:animEffect transition="in" filter="fade">
                                      <p:cBhvr>
                                        <p:cTn id="16" dur="1000"/>
                                        <p:tgtEl>
                                          <p:spTgt spid="83"/>
                                        </p:tgtEl>
                                      </p:cBhvr>
                                    </p:animEffect>
                                  </p:childTnLst>
                                </p:cTn>
                              </p:par>
                              <p:par>
                                <p:cTn id="17" presetID="10" presetClass="exit" presetSubtype="0" fill="hold" grpId="3" nodeType="withEffect">
                                  <p:stCondLst>
                                    <p:cond delay="1000"/>
                                  </p:stCondLst>
                                  <p:childTnLst>
                                    <p:animEffect transition="out" filter="fade">
                                      <p:cBhvr>
                                        <p:cTn id="18" dur="1000"/>
                                        <p:tgtEl>
                                          <p:spTgt spid="78"/>
                                        </p:tgtEl>
                                      </p:cBhvr>
                                    </p:animEffect>
                                    <p:set>
                                      <p:cBhvr>
                                        <p:cTn id="19" dur="1" fill="hold">
                                          <p:stCondLst>
                                            <p:cond delay="999"/>
                                          </p:stCondLst>
                                        </p:cTn>
                                        <p:tgtEl>
                                          <p:spTgt spid="7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76" grpId="0" animBg="1"/>
      <p:bldP spid="78" grpId="2"/>
      <p:bldP spid="78" grpId="3"/>
      <p:bldP spid="78" grpId="4"/>
      <p:bldP spid="78" grpId="5"/>
    </p:bldLst>
  </p:timing>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43304162"/>
          </a:xfrm>
          <a:prstGeom prst="rect">
            <a:avLst/>
          </a:prstGeom>
        </p:spPr>
        <p:txBody>
          <a:bodyPr wrap="square">
            <a:spAutoFit/>
          </a:bodyPr>
          <a:lstStyle/>
          <a:p>
            <a:r>
              <a:rPr lang="en-US" dirty="0">
                <a:hlinkClick r:id="rId2"/>
              </a:rPr>
              <a:t>https://en.wikipedia.org/wiki/Talk:Mormon_Trail</a:t>
            </a:r>
            <a:endParaRPr lang="en-US" dirty="0"/>
          </a:p>
          <a:p>
            <a:r>
              <a:rPr lang="en-US" dirty="0"/>
              <a:t>	 The </a:t>
            </a:r>
            <a:r>
              <a:rPr lang="en-US" b="1" dirty="0"/>
              <a:t>Mormon Trail</a:t>
            </a:r>
            <a:r>
              <a:rPr lang="en-US" dirty="0"/>
              <a:t> is the 1,300-mile (2,092 km) route that members of The Church of Jesus Christ of Latter-day Saints traveled from 1846 to 1868. Today, the Mormon Trail is a part of the United States National Trails System, known as the </a:t>
            </a:r>
            <a:r>
              <a:rPr lang="en-US" b="1" dirty="0"/>
              <a:t>Mormon Pioneer National Historic Trail</a:t>
            </a:r>
            <a:r>
              <a:rPr lang="en-US" dirty="0"/>
              <a:t>.</a:t>
            </a:r>
          </a:p>
          <a:p>
            <a:r>
              <a:rPr lang="en-US" dirty="0"/>
              <a:t>The Mormon Trail extends from Nauvoo, Illinois, which was the principal settlement of the Latter Day Saints from 1839 to 1846, to Salt Lake City, Utah, which was settled by Brigham Young and his followers beginning in 1847. From Council Bluffs, Iowa to Fort Bridger in Wyoming, the trail follows much the same route as the Oregon Trail and the California Trail; these trails are collectively known as the Emigrant Trail.</a:t>
            </a:r>
          </a:p>
          <a:p>
            <a:r>
              <a:rPr lang="en-US" dirty="0"/>
              <a:t>	The Mormon pioneer run began in 1846, when Young and his followers were driven from Nauvoo. After leaving, they aimed to establish a new home for the church in the Great Basin and crossed Iowa. Along their way, some were assigned to establish settlements and to plant and harvest crops for later emigrants. During the winter of 1846–47, the emigrants wintered in Iowa, other nearby states, and the unorganized territory that later became Nebraska, with the largest group residing in Winter Quarters, Nebraska. In the spring of 1847, Young led the vanguard company to the Salt Lake Valley, which was then outside the boundaries of the United States and later became Utah.</a:t>
            </a:r>
          </a:p>
          <a:p>
            <a:r>
              <a:rPr lang="en-US" dirty="0"/>
              <a:t>	During the first few years, the emigrants were mostly former occupants of Nauvoo who were following Young to Utah. Later, the emigrants increasingly comprised converts from the British Isles and Europe. The trail was used for more than 20 years, until the completion of the First Transcontinental Railroad in 1869. Among the emigrants were the Mormon handcart pioneers of 1856–60. Two of the handcart companies, led by James G. Willie and Edward Martin, met disaster on the trail when they departed late and were caught by heavy snowstorms in Wyoming.</a:t>
            </a:r>
          </a:p>
          <a:p>
            <a:r>
              <a:rPr lang="en-US" dirty="0"/>
              <a:t>	 Under the leadership of Joseph Smith, Latter Day Saints established several communities throughout the United States between 1830 and 1844, most notably in Kirtland, Ohio; Independence, Missouri; and Nauvoo. However, the Saints were driven out of each of them in turn, due to conflicts with other settlers (see History of the Latter Day Saint movement). This included the actions of Governor Lilburn Boggs, who issued Missouri Executive Order 44, which called for the "extermination" of all Mormons in Missouri. Latter-day Saints were finally forced to abandon Nauvoo in 1846.</a:t>
            </a:r>
          </a:p>
          <a:p>
            <a:r>
              <a:rPr lang="en-US" dirty="0"/>
              <a:t>Although the movement had split into several denominations after Smith's death in 1844, most members aligned themselves with Brigham Young and The Church of Jesus Christ of Latter-day Saints (LDS). Under Young's leadership, about 14,000 Mormon citizens of Nauvoo set out to find a new home in the West.</a:t>
            </a:r>
          </a:p>
          <a:p>
            <a:r>
              <a:rPr lang="en-US" dirty="0"/>
              <a:t>	 As the senior apostle of the Quorum of the Twelve Apostles after Joseph Smith's death, Brigham Young assumed responsibility of the leadership of the church. He would later be sustained as President of the Church and prophet.</a:t>
            </a:r>
          </a:p>
          <a:p>
            <a:r>
              <a:rPr lang="en-US" dirty="0"/>
              <a:t>Young now had to lead the Saints into the far west, without knowing exactly where to go or where they would end up. He insisted the Mormons should settle in a place no one else wanted and felt the isolated Great Basin would provide the Saints with many advantages.</a:t>
            </a:r>
          </a:p>
          <a:p>
            <a:r>
              <a:rPr lang="en-US" dirty="0"/>
              <a:t>Young reviewed information on the Great Salt Lake Valley and the Great Basin, consulted with mountain men and trappers, and met with Father Pierre-Jean De </a:t>
            </a:r>
            <a:r>
              <a:rPr lang="en-US" dirty="0" err="1"/>
              <a:t>Smet</a:t>
            </a:r>
            <a:r>
              <a:rPr lang="en-US" dirty="0"/>
              <a:t>, a Jesuit missionary familiar with the region. Young also organized a vanguard company to break trail to the Rocky Mountains, evaluate trail conditions, find sources of water, and select a central gathering point in the Great Basin. A new route on the north side of the Platte and North Platte rivers was chosen to avoid potential conflicts over grazing rights, water access, and campsites with travelers using the established Oregon Trail on the river's south side.</a:t>
            </a:r>
          </a:p>
          <a:p>
            <a:r>
              <a:rPr lang="en-US" dirty="0"/>
              <a:t>The Quincy Convention of October 1845 passed resolutions demanding that the Latter-day Saints withdraw from Nauvoo by May 1846. A few days later, the Carthage Convention called for establishment of a militia that would force them out if they failed to meet the May deadline.</a:t>
            </a:r>
            <a:r>
              <a:rPr lang="en-US" baseline="30000" dirty="0">
                <a:hlinkClick r:id="rId3"/>
              </a:rPr>
              <a:t>[5]</a:t>
            </a:r>
            <a:r>
              <a:rPr lang="en-US" dirty="0"/>
              <a:t> To try to meet this deadline and to get an early start on the trek to the Great Basin, the Latter-day Saints began leaving Nauvoo in February 1846.</a:t>
            </a:r>
          </a:p>
          <a:p>
            <a:r>
              <a:rPr lang="en-US" dirty="0"/>
              <a:t>	 The departure from Nauvoo began on February 4, 1846, under the leadership of Brigham Young. This early departure exposed them to the elements in the worst of winter. After crossing the Mississippi River, the journey across Iowa Territory followed primitive territorial roads and Native American trails.</a:t>
            </a:r>
          </a:p>
          <a:p>
            <a:r>
              <a:rPr lang="en-US" dirty="0"/>
              <a:t>	Young originally planned to lead an express company of about 300 men to the Great Basin during the summer of 1846. He believed they could cross Iowa and reach the Missouri </a:t>
            </a:r>
            <a:r>
              <a:rPr lang="en-US" dirty="0" err="1"/>
              <a:t>Riverin</a:t>
            </a:r>
            <a:r>
              <a:rPr lang="en-US" dirty="0"/>
              <a:t> four to six weeks. However, the actual trip across Iowa was slowed by rain, mud, swollen rivers, and poor preparation, and it required 16 weeks – nearly three times longer than planned.</a:t>
            </a:r>
          </a:p>
          <a:p>
            <a:r>
              <a:rPr lang="en-US" dirty="0"/>
              <a:t>Heavy rains turned the rolling plains of southern Iowa into a quagmire of axle-deep mud. Furthermore, few people carried adequate provisions for the trip. The weather, general unpreparedness, and lack of experience in moving such a large group of people all contributed to the difficulties they endured.</a:t>
            </a:r>
          </a:p>
          <a:p>
            <a:r>
              <a:rPr lang="en-US" dirty="0"/>
              <a:t>	The initial party reached the Missouri River on June 14. It was apparent that the Latter-day Saints could not make it to the Great Basin that season and would have to winter on the Missouri River. Some of the emigrants established a settlement called </a:t>
            </a:r>
            <a:r>
              <a:rPr lang="en-US" dirty="0" err="1"/>
              <a:t>Kanesville</a:t>
            </a:r>
            <a:r>
              <a:rPr lang="en-US" dirty="0"/>
              <a:t> on the Iowa side of the river. Others moved across the river into the area of present-day Omaha, Nebraska, and built a camp called Winter Quarters.</a:t>
            </a:r>
          </a:p>
          <a:p>
            <a:r>
              <a:rPr lang="en-US" dirty="0"/>
              <a:t>	 In April 1847, chosen members of the vanguard company gathered, final supplies were packed, and the group was organized into 14 military companies. A militia and night guard were formed. The company consisted of 143 men, including three blacks and eight members of the Quorum of the Twelve, three women, and two children. The train contained 73 wagons, draft animals, and livestock, and carried enough supplies to provision the group for one year. On April 5, the wagon train moved west from Winter Quarters toward the Great Basin.</a:t>
            </a:r>
          </a:p>
          <a:p>
            <a:r>
              <a:rPr lang="en-US" dirty="0"/>
              <a:t>	The journey from Winter Quarters to Fort Laramie took six weeks; the company arrived at the fort on June 1. While at Fort Laramie, the vanguard company was joined by members of the Mormon Battalion, who had been excused due to illness and sent to winter in Pueblo, Colorado, and a group of Church members from Mississippi. At this point, the now larger company took the established Oregon Trail toward the trading post at Fort Bridger.</a:t>
            </a:r>
          </a:p>
          <a:p>
            <a:r>
              <a:rPr lang="en-US" dirty="0"/>
              <a:t>Young met mountain man Jim Bridger on June 28. They discussed routes into the Salt Lake Valley and the feasibility of viable settlements in the mountain valleys of the Great Basin. The company pushed on through South Pass, rafted across the Green River, and arrived at Fort Bridger on July 7. About the same time, they were joined by 12 more members of the sick detachment of the Mormon Battalion.</a:t>
            </a:r>
          </a:p>
          <a:p>
            <a:r>
              <a:rPr lang="en-US" dirty="0"/>
              <a:t>	Now facing a more rugged and hazardous trek, Young chose to follow the trail used by the Donner–Reed party on their journey to California the previous year. As the vanguard company traveled through the rugged mountains, they divided into three sections. Young and several other members of the party suffered from a fever, generally accepted as a "mountain fever" induced by wood ticks. The small sick detachment lagged behind the larger group, and a scouting division was created to move farther ahead on the designated route.</a:t>
            </a:r>
          </a:p>
          <a:p>
            <a:r>
              <a:rPr lang="en-US" dirty="0"/>
              <a:t>Scouts Erastus Snow and Orson Pratt entered the Salt Lake Valley on July 21. On July 23, Pratt offered a prayer dedicating the land to the Lord. Ground was broken, irrigation ditches were dug, and the first fields of potatoes and turnips were planted. On July 24, Young first saw the valley from a "sick" wagon driven by his friend </a:t>
            </a:r>
            <a:r>
              <a:rPr lang="en-US" dirty="0" err="1"/>
              <a:t>Wilford</a:t>
            </a:r>
            <a:r>
              <a:rPr lang="en-US" dirty="0"/>
              <a:t> Woodruff. According to Woodruff, Young expressed his satisfaction in the appearance of the valley and declared, "This is the right place, drive on."</a:t>
            </a:r>
          </a:p>
          <a:p>
            <a:r>
              <a:rPr lang="en-US" dirty="0"/>
              <a:t>In August 1847, Young and selected members of the vanguard company returned to Winter Quarters to organize the companies scheduled for following years. By December 1847, more than 2,000 Mormons had completed the journey to the Salt Lake Valley, then in Mexican territory.</a:t>
            </a:r>
          </a:p>
          <a:p>
            <a:r>
              <a:rPr lang="en-US" dirty="0"/>
              <a:t>Farming the uncultivated land was initially difficult, as the shares broke when they tried to plow the dry ground. Therefore, an irrigation system was designed and the land was flooded before plowing, and the resulting system provided supplemental moisture during the year.</a:t>
            </a:r>
          </a:p>
          <a:p>
            <a:r>
              <a:rPr lang="en-US" dirty="0"/>
              <a:t>Salt Lake City was laid out and designated as Church headquarters. Hard work produced a prosperous community. In their new settlement, entertainment was also important, and the first public building was a theater.</a:t>
            </a:r>
          </a:p>
          <a:p>
            <a:r>
              <a:rPr lang="en-US" dirty="0"/>
              <a:t>It did not take long, however, until the United States caught up with them, and in 1848, after the end of the war with Mexico, the land in which they settled became part of the United States.</a:t>
            </a:r>
          </a:p>
          <a:p>
            <a:r>
              <a:rPr lang="en-US" dirty="0"/>
              <a:t>	 Each year during the Mormon migration, people continued to be organized into "companies", each company bearing the name of its leader and subdivided into groups of 10 and 50. The Saints traveled the trail broken by the vanguard company, splitting the journey into two sections. The first segment began in Nauvoo and ended in Winter Quarters, near modern-day Omaha, Nebraska. The second half of the journey took the Saints through the area that later became Nebraska and Wyoming, before finishing their journey in the Salt Lake Valley in present-day Utah. The earlier groups used covered wagons pulled by oxen to carry their supplies across the country. Some later companies used handcarts and traveled by foot.</a:t>
            </a:r>
          </a:p>
          <a:p>
            <a:r>
              <a:rPr lang="en-US" dirty="0"/>
              <a:t>	By 1849, many of the Latter-day Saints who remained in Iowa or Missouri were poor and unable to afford the costs of the wagon, teams of oxen, and supplies that would be required for the trip. Therefore, the LDS Church established a revolving fund, known as the Perpetual Emigration Fund, to enable the poor to emigrate. By 1852, most of the Latter-day Saints from Nauvoo who wished to emigrate had done so, and the church abandoned its settlements in Iowa. However, many church members from the eastern states and from Europe continued to emigrate to Utah, often assisted by the Perpetual Emigration Fund.</a:t>
            </a:r>
          </a:p>
          <a:p>
            <a:r>
              <a:rPr lang="en-US" dirty="0"/>
              <a:t>	 In 1856, the church inaugurated a system of handcart companies in order to enable poor European emigrants to make the trek more cheaply. Handcarts, two-wheeled carts that were pulled by emigrants instead of draft animals, were sometimes used as an alternate means of transportation from 1856 to 1860. They were seen as a faster, easier, and cheaper way to bring European converts to Salt Lake City. Almost 3,000 Mormons, with 653 carts and 50 supply wagons, traveling in 10 different companies, made the trip over the trail to Salt Lake City. While not the first to use handcarts, they were the only group to use them extensively.</a:t>
            </a:r>
          </a:p>
          <a:p>
            <a:r>
              <a:rPr lang="en-US" dirty="0"/>
              <a:t>	The handcarts were modeled after carts used by street sweepers and were made almost entirely of wood. They were generally six to seven feet (183 to 213 cm) long, wide enough to span a narrow wagon track, and could be alternately pushed or pulled. The small boxes affixed to the carts were three to four feet (91 to 122 cm) long and eight inches (20 cm) high. They could carry about 500 pounds (227 kg), most of this weight consisting of trail provisions and a few personal possessions.</a:t>
            </a:r>
          </a:p>
          <a:p>
            <a:r>
              <a:rPr lang="en-US" dirty="0"/>
              <a:t>	All but two of the handcart companies successfully completed the rugged journey, with relatively few problems and only a few deaths. However, the fourth and fifth companies, known as the Willie and Martin Companies, respectively, had serious problems. The companies left Iowa City, Iowa, in July 1856, very late to begin the trip across the plains. They met severe winter weather west of present-day Casper, Wyoming, and continued to cope with deep snow and storms for the remainder of the journey. Food supplies were soon exhausted. Young organized a rescue effort that brought the companies in, but more than 210 of the 980 emigrants in the two parties died.</a:t>
            </a:r>
          </a:p>
          <a:p>
            <a:r>
              <a:rPr lang="en-US" dirty="0"/>
              <a:t>	The handcart companies continued with more success until 1860, and traditional ox-and-wagon companies also continued for those who could afford the higher cost. After 1860, the church began sending wagon companies east each spring, to return to Utah in the summer with the emigrating Latter-day Saints. Finally, with the completion of the Transcontinental Railroad in 1869, future emigrants were able to travel by rail, and the era of the Mormon pioneer trail came to an end.</a:t>
            </a:r>
          </a:p>
          <a:p>
            <a:endParaRPr lang="en-US" dirty="0"/>
          </a:p>
          <a:p>
            <a:endParaRPr lang="en-US" dirty="0"/>
          </a:p>
        </p:txBody>
      </p:sp>
    </p:spTree>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304800"/>
            <a:ext cx="9144000" cy="2031325"/>
          </a:xfrm>
          <a:prstGeom prst="rect">
            <a:avLst/>
          </a:prstGeom>
        </p:spPr>
        <p:txBody>
          <a:bodyPr wrap="square">
            <a:spAutoFit/>
          </a:bodyPr>
          <a:lstStyle/>
          <a:p>
            <a:r>
              <a:rPr lang="en-US" b="1" dirty="0"/>
              <a:t>	MORMON TRAIL</a:t>
            </a:r>
            <a:endParaRPr lang="en-US" dirty="0"/>
          </a:p>
          <a:p>
            <a:pPr>
              <a:buFont typeface="Arial" pitchFamily="34" charset="0"/>
              <a:buChar char="•"/>
            </a:pPr>
            <a:r>
              <a:rPr lang="en-US" dirty="0"/>
              <a:t>  Rebecca Winters (1799-1852) - Mormon pioneer who dies of cholera on the trail; grave site </a:t>
            </a:r>
          </a:p>
          <a:p>
            <a:r>
              <a:rPr lang="en-US" dirty="0"/>
              <a:t>    is still visible</a:t>
            </a:r>
          </a:p>
          <a:p>
            <a:pPr>
              <a:buFont typeface="Arial" pitchFamily="34" charset="0"/>
              <a:buChar char="•"/>
            </a:pPr>
            <a:r>
              <a:rPr lang="en-US" dirty="0"/>
              <a:t>  Brigham Young ( 1801-1877)- </a:t>
            </a:r>
            <a:r>
              <a:rPr lang="en-US" dirty="0" err="1"/>
              <a:t>religous</a:t>
            </a:r>
            <a:r>
              <a:rPr lang="en-US" dirty="0"/>
              <a:t> leader who led Mormons from Illinois to Utah</a:t>
            </a:r>
          </a:p>
          <a:p>
            <a:pPr>
              <a:buFont typeface="Arial" pitchFamily="34" charset="0"/>
              <a:buChar char="•"/>
            </a:pPr>
            <a:r>
              <a:rPr lang="en-US" dirty="0"/>
              <a:t>  Olive </a:t>
            </a:r>
            <a:r>
              <a:rPr lang="en-US" dirty="0" err="1"/>
              <a:t>Oatman</a:t>
            </a:r>
            <a:r>
              <a:rPr lang="en-US" dirty="0"/>
              <a:t> (1838-1903) - kidnapped Mormon girl on pioneer trail to California</a:t>
            </a:r>
          </a:p>
          <a:p>
            <a:pPr>
              <a:buFont typeface="Arial" pitchFamily="34" charset="0"/>
              <a:buChar char="•"/>
            </a:pPr>
            <a:r>
              <a:rPr lang="en-US" dirty="0"/>
              <a:t>  Mary Parson Johnson (1849-1910) -  Danish Mormon child pioneer whose legs were</a:t>
            </a:r>
          </a:p>
          <a:p>
            <a:r>
              <a:rPr lang="en-US" dirty="0"/>
              <a:t>    amputated due to frostbite on the trail</a:t>
            </a:r>
          </a:p>
        </p:txBody>
      </p:sp>
    </p:spTree>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58"/>
          <p:cNvGrpSpPr/>
          <p:nvPr/>
        </p:nvGrpSpPr>
        <p:grpSpPr>
          <a:xfrm>
            <a:off x="2971800" y="2133600"/>
            <a:ext cx="2438400" cy="1143000"/>
            <a:chOff x="2971800" y="2133600"/>
            <a:chExt cx="2438400" cy="1143000"/>
          </a:xfrm>
        </p:grpSpPr>
        <p:pic>
          <p:nvPicPr>
            <p:cNvPr id="61"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pic>
          <p:nvPicPr>
            <p:cNvPr id="62"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2971800" y="2667000"/>
              <a:ext cx="1143000" cy="609600"/>
            </a:xfrm>
            <a:prstGeom prst="rect">
              <a:avLst/>
            </a:prstGeom>
            <a:noFill/>
          </p:spPr>
        </p:pic>
      </p:grpSp>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10" name="Group 1"/>
          <p:cNvGrpSpPr/>
          <p:nvPr/>
        </p:nvGrpSpPr>
        <p:grpSpPr>
          <a:xfrm>
            <a:off x="-228600" y="-144463"/>
            <a:ext cx="10098577" cy="7231063"/>
            <a:chOff x="-228600" y="-144463"/>
            <a:chExt cx="10098577" cy="7231063"/>
          </a:xfrm>
        </p:grpSpPr>
        <p:grpSp>
          <p:nvGrpSpPr>
            <p:cNvPr id="11" name="Group 21"/>
            <p:cNvGrpSpPr/>
            <p:nvPr/>
          </p:nvGrpSpPr>
          <p:grpSpPr>
            <a:xfrm>
              <a:off x="-228600" y="-144463"/>
              <a:ext cx="10098577" cy="7231063"/>
              <a:chOff x="-228600" y="-144463"/>
              <a:chExt cx="10098577"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10098577" cy="6283036"/>
                <a:chOff x="-228600" y="803564"/>
                <a:chExt cx="10098577" cy="6283036"/>
              </a:xfrm>
            </p:grpSpPr>
            <p:grpSp>
              <p:nvGrpSpPr>
                <p:cNvPr id="13" name="Group 35"/>
                <p:cNvGrpSpPr/>
                <p:nvPr/>
              </p:nvGrpSpPr>
              <p:grpSpPr>
                <a:xfrm>
                  <a:off x="-228600" y="1881447"/>
                  <a:ext cx="10098577" cy="5205153"/>
                  <a:chOff x="-228600" y="1881447"/>
                  <a:chExt cx="10098577" cy="5205153"/>
                </a:xfrm>
              </p:grpSpPr>
              <p:grpSp>
                <p:nvGrpSpPr>
                  <p:cNvPr id="14" name="Group 34"/>
                  <p:cNvGrpSpPr/>
                  <p:nvPr/>
                </p:nvGrpSpPr>
                <p:grpSpPr>
                  <a:xfrm>
                    <a:off x="-228600" y="1881447"/>
                    <a:ext cx="10098577" cy="5205153"/>
                    <a:chOff x="-228600" y="1881447"/>
                    <a:chExt cx="10098577" cy="5205153"/>
                  </a:xfrm>
                </p:grpSpPr>
                <p:sp>
                  <p:nvSpPr>
                    <p:cNvPr id="109" name="Freeform 15"/>
                    <p:cNvSpPr/>
                    <p:nvPr/>
                  </p:nvSpPr>
                  <p:spPr>
                    <a:xfrm>
                      <a:off x="3505200"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1" y="5446693"/>
            <a:ext cx="4665345" cy="523220"/>
          </a:xfrm>
          <a:prstGeom prst="rect">
            <a:avLst/>
          </a:prstGeom>
          <a:solidFill>
            <a:schemeClr val="bg1"/>
          </a:solidFill>
        </p:spPr>
        <p:txBody>
          <a:bodyPr wrap="square">
            <a:spAutoFit/>
          </a:bodyPr>
          <a:lstStyle/>
          <a:p>
            <a:r>
              <a:rPr lang="en-US" sz="2800" b="1" dirty="0"/>
              <a:t> 1817: family moves to Ohio</a:t>
            </a:r>
            <a:endParaRPr lang="en-US" sz="2800" dirty="0"/>
          </a:p>
        </p:txBody>
      </p:sp>
      <p:sp>
        <p:nvSpPr>
          <p:cNvPr id="46" name="Rectangle 45"/>
          <p:cNvSpPr/>
          <p:nvPr/>
        </p:nvSpPr>
        <p:spPr>
          <a:xfrm>
            <a:off x="0" y="5907024"/>
            <a:ext cx="6400800" cy="523220"/>
          </a:xfrm>
          <a:prstGeom prst="rect">
            <a:avLst/>
          </a:prstGeom>
          <a:solidFill>
            <a:schemeClr val="bg1"/>
          </a:solidFill>
        </p:spPr>
        <p:txBody>
          <a:bodyPr wrap="square">
            <a:spAutoFit/>
          </a:bodyPr>
          <a:lstStyle/>
          <a:p>
            <a:r>
              <a:rPr lang="en-US" sz="2800" b="1" dirty="0"/>
              <a:t> 1824: meets &amp; marries Hiram Winters</a:t>
            </a:r>
            <a:endParaRPr lang="en-US" sz="2800" dirty="0"/>
          </a:p>
        </p:txBody>
      </p:sp>
      <p:sp>
        <p:nvSpPr>
          <p:cNvPr id="53" name="Rectangle 52"/>
          <p:cNvSpPr/>
          <p:nvPr/>
        </p:nvSpPr>
        <p:spPr>
          <a:xfrm>
            <a:off x="-1" y="4953000"/>
            <a:ext cx="4665345" cy="523220"/>
          </a:xfrm>
          <a:prstGeom prst="rect">
            <a:avLst/>
          </a:prstGeom>
          <a:solidFill>
            <a:schemeClr val="bg1"/>
          </a:solidFill>
        </p:spPr>
        <p:txBody>
          <a:bodyPr wrap="square">
            <a:spAutoFit/>
          </a:bodyPr>
          <a:lstStyle/>
          <a:p>
            <a:r>
              <a:rPr lang="en-US" sz="2800" b="1" dirty="0"/>
              <a:t> 1799: born in New York</a:t>
            </a:r>
            <a:endParaRPr lang="en-US" sz="2800" dirty="0"/>
          </a:p>
        </p:txBody>
      </p:sp>
      <p:sp>
        <p:nvSpPr>
          <p:cNvPr id="54" name="Rectangle 53"/>
          <p:cNvSpPr/>
          <p:nvPr/>
        </p:nvSpPr>
        <p:spPr>
          <a:xfrm>
            <a:off x="0" y="4368225"/>
            <a:ext cx="3015762" cy="584775"/>
          </a:xfrm>
          <a:prstGeom prst="rect">
            <a:avLst/>
          </a:prstGeom>
          <a:solidFill>
            <a:schemeClr val="bg1">
              <a:lumMod val="65000"/>
            </a:schemeClr>
          </a:solidFill>
        </p:spPr>
        <p:txBody>
          <a:bodyPr wrap="none">
            <a:spAutoFit/>
          </a:bodyPr>
          <a:lstStyle/>
          <a:p>
            <a:r>
              <a:rPr lang="en-US" sz="3200" b="1" dirty="0">
                <a:effectLst>
                  <a:outerShdw dist="38100" dir="7200000" algn="ctr" rotWithShape="0">
                    <a:schemeClr val="bg1"/>
                  </a:outerShdw>
                </a:effectLst>
              </a:rPr>
              <a:t>Rebecca Winters</a:t>
            </a:r>
            <a:endParaRPr lang="en-US" sz="3200" dirty="0">
              <a:effectLst>
                <a:outerShdw dist="38100" dir="7200000" algn="ctr" rotWithShape="0">
                  <a:schemeClr val="bg1"/>
                </a:outerShdw>
              </a:effectLst>
            </a:endParaRPr>
          </a:p>
        </p:txBody>
      </p:sp>
      <p:sp>
        <p:nvSpPr>
          <p:cNvPr id="55" name="Oval 54"/>
          <p:cNvSpPr/>
          <p:nvPr/>
        </p:nvSpPr>
        <p:spPr>
          <a:xfrm>
            <a:off x="7696200" y="23622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p:cNvSpPr/>
          <p:nvPr/>
        </p:nvSpPr>
        <p:spPr>
          <a:xfrm rot="18162759" flipV="1">
            <a:off x="6776460" y="2616046"/>
            <a:ext cx="1129847" cy="604400"/>
          </a:xfrm>
          <a:custGeom>
            <a:avLst/>
            <a:gdLst>
              <a:gd name="connsiteX0" fmla="*/ 2220686 w 2220686"/>
              <a:gd name="connsiteY0" fmla="*/ 152401 h 674915"/>
              <a:gd name="connsiteX1" fmla="*/ 1306286 w 2220686"/>
              <a:gd name="connsiteY1" fmla="*/ 87086 h 674915"/>
              <a:gd name="connsiteX2" fmla="*/ 0 w 2220686"/>
              <a:gd name="connsiteY2" fmla="*/ 674915 h 674915"/>
            </a:gdLst>
            <a:ahLst/>
            <a:cxnLst>
              <a:cxn ang="0">
                <a:pos x="connsiteX0" y="connsiteY0"/>
              </a:cxn>
              <a:cxn ang="0">
                <a:pos x="connsiteX1" y="connsiteY1"/>
              </a:cxn>
              <a:cxn ang="0">
                <a:pos x="connsiteX2" y="connsiteY2"/>
              </a:cxn>
            </a:cxnLst>
            <a:rect l="l" t="t" r="r" b="b"/>
            <a:pathLst>
              <a:path w="2220686" h="674915">
                <a:moveTo>
                  <a:pt x="2220686" y="152401"/>
                </a:moveTo>
                <a:cubicBezTo>
                  <a:pt x="1948543" y="76200"/>
                  <a:pt x="1676400" y="0"/>
                  <a:pt x="1306286" y="87086"/>
                </a:cubicBezTo>
                <a:cubicBezTo>
                  <a:pt x="936172" y="174172"/>
                  <a:pt x="468086" y="424543"/>
                  <a:pt x="0" y="674915"/>
                </a:cubicBezTo>
              </a:path>
            </a:pathLst>
          </a:custGeom>
          <a:ln w="101600">
            <a:solidFill>
              <a:srgbClr val="FF0000"/>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Oval 56"/>
          <p:cNvSpPr/>
          <p:nvPr/>
        </p:nvSpPr>
        <p:spPr>
          <a:xfrm>
            <a:off x="6629400" y="31242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0" y="6400800"/>
            <a:ext cx="9144000" cy="523220"/>
          </a:xfrm>
          <a:prstGeom prst="rect">
            <a:avLst/>
          </a:prstGeom>
          <a:solidFill>
            <a:schemeClr val="bg1"/>
          </a:solidFill>
        </p:spPr>
        <p:txBody>
          <a:bodyPr wrap="square">
            <a:spAutoFit/>
          </a:bodyPr>
          <a:lstStyle/>
          <a:p>
            <a:r>
              <a:rPr lang="en-US" sz="2800" b="1" dirty="0"/>
              <a:t> 1837: both convert to Mormon faith; age 38: living in Ohio</a:t>
            </a:r>
            <a:endParaRPr lang="en-US" sz="2800" dirty="0">
              <a:solidFill>
                <a:srgbClr val="FF0000"/>
              </a:solidFill>
            </a:endParaRPr>
          </a:p>
        </p:txBody>
      </p:sp>
      <p:pic>
        <p:nvPicPr>
          <p:cNvPr id="188417" name="Picture 1"/>
          <p:cNvPicPr>
            <a:picLocks noChangeAspect="1" noChangeArrowheads="1"/>
          </p:cNvPicPr>
          <p:nvPr/>
        </p:nvPicPr>
        <p:blipFill>
          <a:blip r:embed="rId4"/>
          <a:srcRect/>
          <a:stretch>
            <a:fillRect/>
          </a:stretch>
        </p:blipFill>
        <p:spPr bwMode="auto">
          <a:xfrm>
            <a:off x="3048000" y="685799"/>
            <a:ext cx="2482970" cy="4191001"/>
          </a:xfrm>
          <a:prstGeom prst="rect">
            <a:avLst/>
          </a:prstGeom>
          <a:noFill/>
          <a:ln w="50800">
            <a:solidFill>
              <a:srgbClr val="FF0000"/>
            </a:solidFill>
            <a:miter lim="800000"/>
            <a:headEnd/>
            <a:tailEnd/>
          </a:ln>
          <a:effectLst>
            <a:outerShdw dist="50800" dir="7200000" algn="ctr" rotWithShape="0">
              <a:schemeClr val="tx1"/>
            </a:outerShdw>
          </a:effectLst>
        </p:spPr>
      </p:pic>
      <p:sp>
        <p:nvSpPr>
          <p:cNvPr id="58" name="TextBox 57"/>
          <p:cNvSpPr txBox="1"/>
          <p:nvPr/>
        </p:nvSpPr>
        <p:spPr>
          <a:xfrm>
            <a:off x="6137087" y="685800"/>
            <a:ext cx="3006913" cy="707886"/>
          </a:xfrm>
          <a:prstGeom prst="rect">
            <a:avLst/>
          </a:prstGeom>
          <a:solidFill>
            <a:srgbClr val="FF0000"/>
          </a:solidFill>
        </p:spPr>
        <p:txBody>
          <a:bodyPr wrap="none" rtlCol="0">
            <a:spAutoFit/>
          </a:bodyPr>
          <a:lstStyle/>
          <a:p>
            <a:r>
              <a:rPr lang="en-US" sz="4000" dirty="0">
                <a:solidFill>
                  <a:srgbClr val="FFFF00"/>
                </a:solidFill>
                <a:effectLst>
                  <a:outerShdw dist="38100" dir="7200000" algn="ctr" rotWithShape="0">
                    <a:schemeClr val="tx1"/>
                  </a:outerShdw>
                </a:effectLst>
              </a:rPr>
              <a:t>Mormon Trail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8417"/>
                                        </p:tgtEl>
                                        <p:attrNameLst>
                                          <p:attrName>style.visibility</p:attrName>
                                        </p:attrNameLst>
                                      </p:cBhvr>
                                      <p:to>
                                        <p:strVal val="visible"/>
                                      </p:to>
                                    </p:set>
                                    <p:animEffect transition="in" filter="fade">
                                      <p:cBhvr>
                                        <p:cTn id="7" dur="1000"/>
                                        <p:tgtEl>
                                          <p:spTgt spid="18841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4"/>
                                        </p:tgtEl>
                                        <p:attrNameLst>
                                          <p:attrName>style.visibility</p:attrName>
                                        </p:attrNameLst>
                                      </p:cBhvr>
                                      <p:to>
                                        <p:strVal val="visible"/>
                                      </p:to>
                                    </p:set>
                                    <p:animEffect transition="in" filter="wipe(left)">
                                      <p:cBhvr>
                                        <p:cTn id="10" dur="1000"/>
                                        <p:tgtEl>
                                          <p:spTgt spid="5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1000"/>
                                        <p:tgtEl>
                                          <p:spTgt spid="53"/>
                                        </p:tgtEl>
                                      </p:cBhvr>
                                    </p:animEffect>
                                  </p:childTnLst>
                                </p:cTn>
                              </p:par>
                              <p:par>
                                <p:cTn id="16" presetID="3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800" decel="100000"/>
                                        <p:tgtEl>
                                          <p:spTgt spid="55"/>
                                        </p:tgtEl>
                                      </p:cBhvr>
                                    </p:animEffect>
                                    <p:anim calcmode="lin" valueType="num">
                                      <p:cBhvr>
                                        <p:cTn id="19" dur="800" decel="100000" fill="hold"/>
                                        <p:tgtEl>
                                          <p:spTgt spid="55"/>
                                        </p:tgtEl>
                                        <p:attrNameLst>
                                          <p:attrName>style.rotation</p:attrName>
                                        </p:attrNameLst>
                                      </p:cBhvr>
                                      <p:tavLst>
                                        <p:tav tm="0">
                                          <p:val>
                                            <p:fltVal val="-90"/>
                                          </p:val>
                                        </p:tav>
                                        <p:tav tm="100000">
                                          <p:val>
                                            <p:fltVal val="0"/>
                                          </p:val>
                                        </p:tav>
                                      </p:tavLst>
                                    </p:anim>
                                    <p:anim calcmode="lin" valueType="num">
                                      <p:cBhvr>
                                        <p:cTn id="20" dur="800" decel="100000" fill="hold"/>
                                        <p:tgtEl>
                                          <p:spTgt spid="55"/>
                                        </p:tgtEl>
                                        <p:attrNameLst>
                                          <p:attrName>ppt_x</p:attrName>
                                        </p:attrNameLst>
                                      </p:cBhvr>
                                      <p:tavLst>
                                        <p:tav tm="0">
                                          <p:val>
                                            <p:strVal val="#ppt_x+0.4"/>
                                          </p:val>
                                        </p:tav>
                                        <p:tav tm="100000">
                                          <p:val>
                                            <p:strVal val="#ppt_x-0.05"/>
                                          </p:val>
                                        </p:tav>
                                      </p:tavLst>
                                    </p:anim>
                                    <p:anim calcmode="lin" valueType="num">
                                      <p:cBhvr>
                                        <p:cTn id="21" dur="800" decel="100000" fill="hold"/>
                                        <p:tgtEl>
                                          <p:spTgt spid="55"/>
                                        </p:tgtEl>
                                        <p:attrNameLst>
                                          <p:attrName>ppt_y</p:attrName>
                                        </p:attrNameLst>
                                      </p:cBhvr>
                                      <p:tavLst>
                                        <p:tav tm="0">
                                          <p:val>
                                            <p:strVal val="#ppt_y-0.4"/>
                                          </p:val>
                                        </p:tav>
                                        <p:tav tm="100000">
                                          <p:val>
                                            <p:strVal val="#ppt_y+0.1"/>
                                          </p:val>
                                        </p:tav>
                                      </p:tavLst>
                                    </p:anim>
                                    <p:anim calcmode="lin" valueType="num">
                                      <p:cBhvr>
                                        <p:cTn id="22" dur="200" accel="100000" fill="hold">
                                          <p:stCondLst>
                                            <p:cond delay="800"/>
                                          </p:stCondLst>
                                        </p:cTn>
                                        <p:tgtEl>
                                          <p:spTgt spid="55"/>
                                        </p:tgtEl>
                                        <p:attrNameLst>
                                          <p:attrName>ppt_x</p:attrName>
                                        </p:attrNameLst>
                                      </p:cBhvr>
                                      <p:tavLst>
                                        <p:tav tm="0">
                                          <p:val>
                                            <p:strVal val="#ppt_x-0.05"/>
                                          </p:val>
                                        </p:tav>
                                        <p:tav tm="100000">
                                          <p:val>
                                            <p:strVal val="#ppt_x"/>
                                          </p:val>
                                        </p:tav>
                                      </p:tavLst>
                                    </p:anim>
                                    <p:anim calcmode="lin" valueType="num">
                                      <p:cBhvr>
                                        <p:cTn id="23" dur="200" accel="100000" fill="hold">
                                          <p:stCondLst>
                                            <p:cond delay="800"/>
                                          </p:stCondLst>
                                        </p:cTn>
                                        <p:tgtEl>
                                          <p:spTgt spid="55"/>
                                        </p:tgtEl>
                                        <p:attrNameLst>
                                          <p:attrName>ppt_y</p:attrName>
                                        </p:attrNameLst>
                                      </p:cBhvr>
                                      <p:tavLst>
                                        <p:tav tm="0">
                                          <p:val>
                                            <p:strVal val="#ppt_y+0.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1000"/>
                                        <p:tgtEl>
                                          <p:spTgt spid="44"/>
                                        </p:tgtEl>
                                      </p:cBhvr>
                                    </p:animEffect>
                                  </p:childTnLst>
                                </p:cTn>
                              </p:par>
                              <p:par>
                                <p:cTn id="29" presetID="22" presetClass="entr" presetSubtype="2" fill="hold" grpId="0" nodeType="with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wipe(right)">
                                      <p:cBhvr>
                                        <p:cTn id="31" dur="1000"/>
                                        <p:tgtEl>
                                          <p:spTgt spid="56"/>
                                        </p:tgtEl>
                                      </p:cBhvr>
                                    </p:animEffect>
                                  </p:childTnLst>
                                </p:cTn>
                              </p:par>
                              <p:par>
                                <p:cTn id="32" presetID="30" presetClass="entr" presetSubtype="0" fill="hold" grpId="0" nodeType="with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fade">
                                      <p:cBhvr>
                                        <p:cTn id="34" dur="800" decel="100000"/>
                                        <p:tgtEl>
                                          <p:spTgt spid="57"/>
                                        </p:tgtEl>
                                      </p:cBhvr>
                                    </p:animEffect>
                                    <p:anim calcmode="lin" valueType="num">
                                      <p:cBhvr>
                                        <p:cTn id="35" dur="800" decel="100000" fill="hold"/>
                                        <p:tgtEl>
                                          <p:spTgt spid="57"/>
                                        </p:tgtEl>
                                        <p:attrNameLst>
                                          <p:attrName>style.rotation</p:attrName>
                                        </p:attrNameLst>
                                      </p:cBhvr>
                                      <p:tavLst>
                                        <p:tav tm="0">
                                          <p:val>
                                            <p:fltVal val="-90"/>
                                          </p:val>
                                        </p:tav>
                                        <p:tav tm="100000">
                                          <p:val>
                                            <p:fltVal val="0"/>
                                          </p:val>
                                        </p:tav>
                                      </p:tavLst>
                                    </p:anim>
                                    <p:anim calcmode="lin" valueType="num">
                                      <p:cBhvr>
                                        <p:cTn id="36" dur="800" decel="100000" fill="hold"/>
                                        <p:tgtEl>
                                          <p:spTgt spid="57"/>
                                        </p:tgtEl>
                                        <p:attrNameLst>
                                          <p:attrName>ppt_x</p:attrName>
                                        </p:attrNameLst>
                                      </p:cBhvr>
                                      <p:tavLst>
                                        <p:tav tm="0">
                                          <p:val>
                                            <p:strVal val="#ppt_x+0.4"/>
                                          </p:val>
                                        </p:tav>
                                        <p:tav tm="100000">
                                          <p:val>
                                            <p:strVal val="#ppt_x-0.05"/>
                                          </p:val>
                                        </p:tav>
                                      </p:tavLst>
                                    </p:anim>
                                    <p:anim calcmode="lin" valueType="num">
                                      <p:cBhvr>
                                        <p:cTn id="37" dur="800" decel="100000" fill="hold"/>
                                        <p:tgtEl>
                                          <p:spTgt spid="57"/>
                                        </p:tgtEl>
                                        <p:attrNameLst>
                                          <p:attrName>ppt_y</p:attrName>
                                        </p:attrNameLst>
                                      </p:cBhvr>
                                      <p:tavLst>
                                        <p:tav tm="0">
                                          <p:val>
                                            <p:strVal val="#ppt_y-0.4"/>
                                          </p:val>
                                        </p:tav>
                                        <p:tav tm="100000">
                                          <p:val>
                                            <p:strVal val="#ppt_y+0.1"/>
                                          </p:val>
                                        </p:tav>
                                      </p:tavLst>
                                    </p:anim>
                                    <p:anim calcmode="lin" valueType="num">
                                      <p:cBhvr>
                                        <p:cTn id="38" dur="200" accel="100000" fill="hold">
                                          <p:stCondLst>
                                            <p:cond delay="800"/>
                                          </p:stCondLst>
                                        </p:cTn>
                                        <p:tgtEl>
                                          <p:spTgt spid="57"/>
                                        </p:tgtEl>
                                        <p:attrNameLst>
                                          <p:attrName>ppt_x</p:attrName>
                                        </p:attrNameLst>
                                      </p:cBhvr>
                                      <p:tavLst>
                                        <p:tav tm="0">
                                          <p:val>
                                            <p:strVal val="#ppt_x-0.05"/>
                                          </p:val>
                                        </p:tav>
                                        <p:tav tm="100000">
                                          <p:val>
                                            <p:strVal val="#ppt_x"/>
                                          </p:val>
                                        </p:tav>
                                      </p:tavLst>
                                    </p:anim>
                                    <p:anim calcmode="lin" valueType="num">
                                      <p:cBhvr>
                                        <p:cTn id="39" dur="200" accel="100000" fill="hold">
                                          <p:stCondLst>
                                            <p:cond delay="800"/>
                                          </p:stCondLst>
                                        </p:cTn>
                                        <p:tgtEl>
                                          <p:spTgt spid="57"/>
                                        </p:tgtEl>
                                        <p:attrNameLst>
                                          <p:attrName>ppt_y</p:attrName>
                                        </p:attrNameLst>
                                      </p:cBhvr>
                                      <p:tavLst>
                                        <p:tav tm="0">
                                          <p:val>
                                            <p:strVal val="#ppt_y+0.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wipe(left)">
                                      <p:cBhvr>
                                        <p:cTn id="49" dur="1000"/>
                                        <p:tgtEl>
                                          <p:spTgt spid="49"/>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1000"/>
                                        <p:tgtEl>
                                          <p:spTgt spid="54"/>
                                        </p:tgtEl>
                                      </p:cBhvr>
                                    </p:animEffect>
                                    <p:set>
                                      <p:cBhvr>
                                        <p:cTn id="54" dur="1" fill="hold">
                                          <p:stCondLst>
                                            <p:cond delay="999"/>
                                          </p:stCondLst>
                                        </p:cTn>
                                        <p:tgtEl>
                                          <p:spTgt spid="54"/>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1000"/>
                                        <p:tgtEl>
                                          <p:spTgt spid="53"/>
                                        </p:tgtEl>
                                      </p:cBhvr>
                                    </p:animEffect>
                                    <p:set>
                                      <p:cBhvr>
                                        <p:cTn id="57" dur="1" fill="hold">
                                          <p:stCondLst>
                                            <p:cond delay="999"/>
                                          </p:stCondLst>
                                        </p:cTn>
                                        <p:tgtEl>
                                          <p:spTgt spid="53"/>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44"/>
                                        </p:tgtEl>
                                      </p:cBhvr>
                                    </p:animEffect>
                                    <p:set>
                                      <p:cBhvr>
                                        <p:cTn id="60" dur="1" fill="hold">
                                          <p:stCondLst>
                                            <p:cond delay="999"/>
                                          </p:stCondLst>
                                        </p:cTn>
                                        <p:tgtEl>
                                          <p:spTgt spid="44"/>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46"/>
                                        </p:tgtEl>
                                      </p:cBhvr>
                                    </p:animEffect>
                                    <p:set>
                                      <p:cBhvr>
                                        <p:cTn id="63" dur="1" fill="hold">
                                          <p:stCondLst>
                                            <p:cond delay="999"/>
                                          </p:stCondLst>
                                        </p:cTn>
                                        <p:tgtEl>
                                          <p:spTgt spid="46"/>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49"/>
                                        </p:tgtEl>
                                      </p:cBhvr>
                                    </p:animEffect>
                                    <p:set>
                                      <p:cBhvr>
                                        <p:cTn id="66" dur="1" fill="hold">
                                          <p:stCondLst>
                                            <p:cond delay="999"/>
                                          </p:stCondLst>
                                        </p:cTn>
                                        <p:tgtEl>
                                          <p:spTgt spid="49"/>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55"/>
                                        </p:tgtEl>
                                      </p:cBhvr>
                                    </p:animEffect>
                                    <p:set>
                                      <p:cBhvr>
                                        <p:cTn id="69" dur="1" fill="hold">
                                          <p:stCondLst>
                                            <p:cond delay="999"/>
                                          </p:stCondLst>
                                        </p:cTn>
                                        <p:tgtEl>
                                          <p:spTgt spid="55"/>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1000"/>
                                        <p:tgtEl>
                                          <p:spTgt spid="56"/>
                                        </p:tgtEl>
                                      </p:cBhvr>
                                    </p:animEffect>
                                    <p:set>
                                      <p:cBhvr>
                                        <p:cTn id="72" dur="1" fill="hold">
                                          <p:stCondLst>
                                            <p:cond delay="999"/>
                                          </p:stCondLst>
                                        </p:cTn>
                                        <p:tgtEl>
                                          <p:spTgt spid="56"/>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1000"/>
                                        <p:tgtEl>
                                          <p:spTgt spid="57"/>
                                        </p:tgtEl>
                                      </p:cBhvr>
                                    </p:animEffect>
                                    <p:set>
                                      <p:cBhvr>
                                        <p:cTn id="75" dur="1" fill="hold">
                                          <p:stCondLst>
                                            <p:cond delay="999"/>
                                          </p:stCondLst>
                                        </p:cTn>
                                        <p:tgtEl>
                                          <p:spTgt spid="57"/>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1000"/>
                                        <p:tgtEl>
                                          <p:spTgt spid="188417"/>
                                        </p:tgtEl>
                                      </p:cBhvr>
                                    </p:animEffect>
                                    <p:set>
                                      <p:cBhvr>
                                        <p:cTn id="78" dur="1" fill="hold">
                                          <p:stCondLst>
                                            <p:cond delay="999"/>
                                          </p:stCondLst>
                                        </p:cTn>
                                        <p:tgtEl>
                                          <p:spTgt spid="1884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4" grpId="1" animBg="1"/>
      <p:bldP spid="46" grpId="0" animBg="1"/>
      <p:bldP spid="46" grpId="1" animBg="1"/>
      <p:bldP spid="53" grpId="0" animBg="1"/>
      <p:bldP spid="53" grpId="1" animBg="1"/>
      <p:bldP spid="54" grpId="0" animBg="1"/>
      <p:bldP spid="54" grpId="1" animBg="1"/>
      <p:bldP spid="55" grpId="0" animBg="1"/>
      <p:bldP spid="55" grpId="1" animBg="1"/>
      <p:bldP spid="56" grpId="0" animBg="1"/>
      <p:bldP spid="56" grpId="1" animBg="1"/>
      <p:bldP spid="57" grpId="0" animBg="1"/>
      <p:bldP spid="57" grpId="1" animBg="1"/>
      <p:bldP spid="49" grpId="0" animBg="1"/>
      <p:bldP spid="49" grpId="1" animBg="1"/>
    </p:bld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5604272"/>
          </a:xfrm>
          <a:prstGeom prst="rect">
            <a:avLst/>
          </a:prstGeom>
        </p:spPr>
        <p:txBody>
          <a:bodyPr wrap="square">
            <a:spAutoFit/>
          </a:bodyPr>
          <a:lstStyle/>
          <a:p>
            <a:r>
              <a:rPr lang="en-US" dirty="0">
                <a:hlinkClick r:id="rId2"/>
              </a:rPr>
              <a:t>https://www.nps.gov/scbl/planyourvisit/upload/rebecca-winters-story.pdf</a:t>
            </a:r>
            <a:endParaRPr lang="en-US" dirty="0"/>
          </a:p>
          <a:p>
            <a:r>
              <a:rPr lang="en-US" dirty="0"/>
              <a:t>	 A Lonely Grave Seven miles northeast of Scotts Bluff</a:t>
            </a:r>
          </a:p>
          <a:p>
            <a:r>
              <a:rPr lang="en-US" dirty="0"/>
              <a:t> National Monument lies a solitary grave. This site marks the final</a:t>
            </a:r>
          </a:p>
          <a:p>
            <a:r>
              <a:rPr lang="en-US" dirty="0"/>
              <a:t> resting place of Rebecca Winters, who died of cholera on August 15, </a:t>
            </a:r>
          </a:p>
          <a:p>
            <a:r>
              <a:rPr lang="en-US" dirty="0"/>
              <a:t>1852. Rebecca was only one of thousands of people who succumbed </a:t>
            </a:r>
          </a:p>
          <a:p>
            <a:r>
              <a:rPr lang="en-US" dirty="0"/>
              <a:t>to disease as they made their way west on the overland trails, but</a:t>
            </a:r>
          </a:p>
          <a:p>
            <a:r>
              <a:rPr lang="en-US" dirty="0"/>
              <a:t> her grave is one of only a few that remains identifiable today. </a:t>
            </a:r>
          </a:p>
          <a:p>
            <a:r>
              <a:rPr lang="en-US" dirty="0"/>
              <a:t>From what we know of Rebecca Winters, the fact that her grave was</a:t>
            </a:r>
          </a:p>
          <a:p>
            <a:r>
              <a:rPr lang="en-US" dirty="0"/>
              <a:t> marked is not surprising. By all accounts, she was a warm and caring</a:t>
            </a:r>
          </a:p>
          <a:p>
            <a:r>
              <a:rPr lang="en-US" dirty="0"/>
              <a:t> person, deeply committed to her faith and her family. She was born</a:t>
            </a:r>
          </a:p>
          <a:p>
            <a:r>
              <a:rPr lang="en-US" dirty="0"/>
              <a:t> in the state of New York in 1802, the daughter of Gideon Burdick, </a:t>
            </a:r>
          </a:p>
          <a:p>
            <a:r>
              <a:rPr lang="en-US" dirty="0"/>
              <a:t>a Revolutionary War veteran. She and her husband, Hiram, were </a:t>
            </a:r>
          </a:p>
          <a:p>
            <a:r>
              <a:rPr lang="en-US" dirty="0"/>
              <a:t>early members of the Mormon Church, being baptized into that faith</a:t>
            </a:r>
          </a:p>
          <a:p>
            <a:r>
              <a:rPr lang="en-US" dirty="0"/>
              <a:t> in June of 1833. As a result of their religious beliefs, they endured</a:t>
            </a:r>
          </a:p>
          <a:p>
            <a:r>
              <a:rPr lang="en-US" dirty="0"/>
              <a:t> severe persecutions at the hands of non-believers. The Winters family was forced to relocate several times, making new homes in Ohio, Illinois and Iowa. In an effort to escape these persecutions, in June of 1852 they joined with other Mormons in making the great exodus to Utah. Unfortunately, somewhere along the Platte River valley, several people in their party contracted cholera. This was an especially deadly disease that killed thousands of emigrants. </a:t>
            </a:r>
          </a:p>
          <a:p>
            <a:r>
              <a:rPr lang="en-US" dirty="0"/>
              <a:t>	Sadly, Rebecca Winters was among those who fell victim to the disease. Her husband and a close friend, William Reynolds, had the painful task of burying her, and their special efforts speak volumes for the affection they had for Rebecca. The normal practice for emigrants making their way west was to hide the graves of loved ones who died during the journey. Often graves were dug directly in the roadway, and after burial, wagons were driven over it to obscure all signs of it. This was not done out of a callous disregard for the deceased, but to reduce the likelihood that the grave might be disturbed by wild animals. </a:t>
            </a:r>
          </a:p>
          <a:p>
            <a:r>
              <a:rPr lang="en-US" dirty="0"/>
              <a:t>	Hiram Winters and William Reynolds first dug an unusually deep grave. They then placed a layer of wooden planks, apparently salvaged from abandoned wagons, on the bottom of the grave. The story is told that her friends and family could not bear the thought of dirt touching her. However, there was not enough wood to build a coffin, so Rebecca’s body was carefully wrapped in blankets and then placed in the grave. A second layer of planks was placed over her body, and the grave was filled in. Undoubtedly a tearful burial service was held as the earthly remains of Rebecca Winters were laid to rest. As a final token of his friendship, William Reynolds took a metal wheel rim and chiseled the following words, “Rebecca Winters, Age 50.” In later years, Reynolds’ daughter Ellis related the story that her father had worked on the metal rim by the light of a candle she held for him. The rim was then bent into an oval shape, approximating the outline of a grave stone, and was placed over the fresh grave. The Winters family then continued their westward journey and settled in Pleasant Grove, Utah.</a:t>
            </a:r>
          </a:p>
          <a:p>
            <a:r>
              <a:rPr lang="en-US" dirty="0"/>
              <a:t>	 It was this metal memorial, which withstood decades of weathering and countless prairie fires, that led to the discovery of the grave in 1899 by surveyors for the Burlington Northern Railroad. For years, the story has persisted that out of respect for this grave, the route of the railroad tracks was altered to preserve the site. Whether or not this is true, tracks were laid only a few feet from the grave. Expanding rail traffic, and an increased number of visitors to the gravesite, gave rise to concerns for visitor safety. Burlington Northern Railroad approached the descendents of Rebecca Winters and asked if the grave might be relocated to a safer, more accessible location. After some deliberation, the Winters family approved the plan. </a:t>
            </a:r>
          </a:p>
          <a:p>
            <a:r>
              <a:rPr lang="en-US" dirty="0"/>
              <a:t>	On September 5, 1995, the exhumation of the grave began, with 65 members of the Winters family in attendance. Within a few hours, the work by a team of archaeologists from the Nebraska State Historical Society revealed human remains. Soon the complete skeleton was unearthed, a testimony to the care taken during burial so long ago. The site selected for Rebecca Winters’ new grave is only 100 yards away, just off Nebraska Highway 26. On October 14, 1995, the pioneer woman’s remains, now in a mahogany casket, were once again laid to rest. 125 of her descendants attended the reburial, including her 16 year old great-great-great granddaughter, also named Rebecca Winters. Also in attendance was the great-granddaughter of William Reynolds, the man who had chiseled the metal marker for the original burial, 143 years before.</a:t>
            </a:r>
          </a:p>
        </p:txBody>
      </p:sp>
      <p:pic>
        <p:nvPicPr>
          <p:cNvPr id="165892" name="Picture 4" descr="Image result for rebecca winters pioneer photo"/>
          <p:cNvPicPr>
            <a:picLocks noChangeAspect="1" noChangeArrowheads="1"/>
          </p:cNvPicPr>
          <p:nvPr/>
        </p:nvPicPr>
        <p:blipFill>
          <a:blip r:embed="rId3"/>
          <a:srcRect l="17334" t="3893" r="13333" b="10462"/>
          <a:stretch>
            <a:fillRect/>
          </a:stretch>
        </p:blipFill>
        <p:spPr bwMode="auto">
          <a:xfrm>
            <a:off x="6858000" y="457200"/>
            <a:ext cx="1981200" cy="3352800"/>
          </a:xfrm>
          <a:prstGeom prst="rect">
            <a:avLst/>
          </a:prstGeom>
          <a:noFill/>
        </p:spPr>
      </p:pic>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0" y="0"/>
            <a:ext cx="9183019" cy="6872288"/>
            <a:chOff x="0" y="0"/>
            <a:chExt cx="9183019" cy="6872288"/>
          </a:xfrm>
        </p:grpSpPr>
        <p:pic>
          <p:nvPicPr>
            <p:cNvPr id="2" name="Picture 2"/>
            <p:cNvPicPr>
              <a:picLocks noChangeAspect="1" noChangeArrowheads="1"/>
            </p:cNvPicPr>
            <p:nvPr/>
          </p:nvPicPr>
          <p:blipFill>
            <a:blip r:embed="rId2"/>
            <a:srcRect/>
            <a:stretch>
              <a:fillRect/>
            </a:stretch>
          </p:blipFill>
          <p:spPr bwMode="auto">
            <a:xfrm>
              <a:off x="0" y="0"/>
              <a:ext cx="9158288" cy="6872288"/>
            </a:xfrm>
            <a:prstGeom prst="rect">
              <a:avLst/>
            </a:prstGeom>
            <a:noFill/>
            <a:ln w="9525">
              <a:noFill/>
              <a:miter lim="800000"/>
              <a:headEnd/>
              <a:tailEnd/>
            </a:ln>
            <a:effectLst/>
          </p:spPr>
        </p:pic>
        <p:grpSp>
          <p:nvGrpSpPr>
            <p:cNvPr id="3" name="Group 2"/>
            <p:cNvGrpSpPr/>
            <p:nvPr/>
          </p:nvGrpSpPr>
          <p:grpSpPr>
            <a:xfrm>
              <a:off x="7315200" y="5481935"/>
              <a:ext cx="1828800" cy="533400"/>
              <a:chOff x="9448800" y="609600"/>
              <a:chExt cx="1828800" cy="533400"/>
            </a:xfrm>
          </p:grpSpPr>
          <p:pic>
            <p:nvPicPr>
              <p:cNvPr id="4" name="Picture 2" descr="Image result for north america political boundaries 1763"/>
              <p:cNvPicPr>
                <a:picLocks noChangeAspect="1" noChangeArrowheads="1"/>
              </p:cNvPicPr>
              <p:nvPr/>
            </p:nvPicPr>
            <p:blipFill>
              <a:blip r:embed="rId3"/>
              <a:srcRect l="19084" t="18911" r="71416" b="75144"/>
              <a:stretch>
                <a:fillRect/>
              </a:stretch>
            </p:blipFill>
            <p:spPr bwMode="auto">
              <a:xfrm>
                <a:off x="9448800" y="609600"/>
                <a:ext cx="1828800" cy="533400"/>
              </a:xfrm>
              <a:prstGeom prst="rect">
                <a:avLst/>
              </a:prstGeom>
              <a:noFill/>
              <a:ln w="25400">
                <a:solidFill>
                  <a:schemeClr val="tx1"/>
                </a:solidFill>
              </a:ln>
            </p:spPr>
          </p:pic>
          <p:sp>
            <p:nvSpPr>
              <p:cNvPr id="5" name="TextBox 4"/>
              <p:cNvSpPr txBox="1"/>
              <p:nvPr/>
            </p:nvSpPr>
            <p:spPr>
              <a:xfrm>
                <a:off x="9525000" y="614065"/>
                <a:ext cx="1680268" cy="523220"/>
              </a:xfrm>
              <a:prstGeom prst="rect">
                <a:avLst/>
              </a:prstGeom>
              <a:noFill/>
            </p:spPr>
            <p:txBody>
              <a:bodyPr wrap="none" rtlCol="0">
                <a:spAutoFit/>
              </a:bodyPr>
              <a:lstStyle/>
              <a:p>
                <a:r>
                  <a:rPr lang="en-US" sz="2800" b="1" dirty="0"/>
                  <a:t>DISPUTED</a:t>
                </a:r>
              </a:p>
            </p:txBody>
          </p:sp>
        </p:grpSp>
        <p:grpSp>
          <p:nvGrpSpPr>
            <p:cNvPr id="6" name="Group 5"/>
            <p:cNvGrpSpPr/>
            <p:nvPr/>
          </p:nvGrpSpPr>
          <p:grpSpPr>
            <a:xfrm>
              <a:off x="7315200" y="4191000"/>
              <a:ext cx="1867819" cy="685800"/>
              <a:chOff x="7352381" y="4796136"/>
              <a:chExt cx="1867819" cy="685800"/>
            </a:xfrm>
          </p:grpSpPr>
          <p:pic>
            <p:nvPicPr>
              <p:cNvPr id="7" name="Picture 2" descr="Image result for north america political boundaries 1763"/>
              <p:cNvPicPr>
                <a:picLocks noChangeAspect="1" noChangeArrowheads="1"/>
              </p:cNvPicPr>
              <p:nvPr/>
            </p:nvPicPr>
            <p:blipFill>
              <a:blip r:embed="rId3"/>
              <a:srcRect l="34917" t="35049" r="54000" b="59855"/>
              <a:stretch>
                <a:fillRect/>
              </a:stretch>
            </p:blipFill>
            <p:spPr bwMode="auto">
              <a:xfrm>
                <a:off x="7352381" y="4796136"/>
                <a:ext cx="1828800" cy="685800"/>
              </a:xfrm>
              <a:prstGeom prst="rect">
                <a:avLst/>
              </a:prstGeom>
              <a:noFill/>
              <a:ln w="25400">
                <a:solidFill>
                  <a:schemeClr val="tx1"/>
                </a:solidFill>
              </a:ln>
            </p:spPr>
          </p:pic>
          <p:sp>
            <p:nvSpPr>
              <p:cNvPr id="8" name="TextBox 7"/>
              <p:cNvSpPr txBox="1"/>
              <p:nvPr/>
            </p:nvSpPr>
            <p:spPr>
              <a:xfrm>
                <a:off x="7352381" y="4820960"/>
                <a:ext cx="1867819" cy="584775"/>
              </a:xfrm>
              <a:prstGeom prst="rect">
                <a:avLst/>
              </a:prstGeom>
              <a:noFill/>
            </p:spPr>
            <p:txBody>
              <a:bodyPr wrap="none" rtlCol="0">
                <a:spAutoFit/>
              </a:bodyPr>
              <a:lstStyle/>
              <a:p>
                <a:r>
                  <a:rPr lang="en-US" sz="3200" b="1" dirty="0"/>
                  <a:t>ENGLAND</a:t>
                </a:r>
              </a:p>
            </p:txBody>
          </p:sp>
        </p:grpSp>
        <p:grpSp>
          <p:nvGrpSpPr>
            <p:cNvPr id="9" name="Group 8"/>
            <p:cNvGrpSpPr/>
            <p:nvPr/>
          </p:nvGrpSpPr>
          <p:grpSpPr>
            <a:xfrm>
              <a:off x="7315200" y="4876800"/>
              <a:ext cx="1828800" cy="609600"/>
              <a:chOff x="7352381" y="4186535"/>
              <a:chExt cx="1828800" cy="609600"/>
            </a:xfrm>
          </p:grpSpPr>
          <p:pic>
            <p:nvPicPr>
              <p:cNvPr id="10" name="Picture 2" descr="Image result for north america political boundaries 1763"/>
              <p:cNvPicPr preferRelativeResize="0">
                <a:picLocks noChangeArrowheads="1"/>
              </p:cNvPicPr>
              <p:nvPr/>
            </p:nvPicPr>
            <p:blipFill>
              <a:blip r:embed="rId3"/>
              <a:srcRect l="34125" t="52885" r="61125" b="40320"/>
              <a:stretch>
                <a:fillRect/>
              </a:stretch>
            </p:blipFill>
            <p:spPr bwMode="auto">
              <a:xfrm>
                <a:off x="7352381" y="4186535"/>
                <a:ext cx="1828800" cy="585216"/>
              </a:xfrm>
              <a:prstGeom prst="rect">
                <a:avLst/>
              </a:prstGeom>
              <a:noFill/>
              <a:ln w="25400">
                <a:solidFill>
                  <a:schemeClr val="tx1"/>
                </a:solidFill>
              </a:ln>
            </p:spPr>
          </p:pic>
          <p:sp>
            <p:nvSpPr>
              <p:cNvPr id="11" name="TextBox 10"/>
              <p:cNvSpPr txBox="1"/>
              <p:nvPr/>
            </p:nvSpPr>
            <p:spPr>
              <a:xfrm>
                <a:off x="7428581" y="4211360"/>
                <a:ext cx="1752600" cy="584775"/>
              </a:xfrm>
              <a:prstGeom prst="rect">
                <a:avLst/>
              </a:prstGeom>
              <a:noFill/>
            </p:spPr>
            <p:txBody>
              <a:bodyPr wrap="square" rtlCol="0">
                <a:spAutoFit/>
              </a:bodyPr>
              <a:lstStyle/>
              <a:p>
                <a:pPr algn="ctr"/>
                <a:r>
                  <a:rPr lang="en-US" sz="3200" b="1" dirty="0"/>
                  <a:t>SPAIN</a:t>
                </a:r>
              </a:p>
            </p:txBody>
          </p:sp>
        </p:grpSp>
      </p:grpSp>
      <p:sp useBgFill="1">
        <p:nvSpPr>
          <p:cNvPr id="13" name="TextBox 12"/>
          <p:cNvSpPr txBox="1"/>
          <p:nvPr/>
        </p:nvSpPr>
        <p:spPr>
          <a:xfrm>
            <a:off x="0" y="0"/>
            <a:ext cx="9144000" cy="769441"/>
          </a:xfrm>
          <a:prstGeom prst="rect">
            <a:avLst/>
          </a:prstGeom>
        </p:spPr>
        <p:txBody>
          <a:bodyPr wrap="square" rtlCol="0">
            <a:spAutoFit/>
          </a:bodyPr>
          <a:lstStyle/>
          <a:p>
            <a:pPr algn="ctr"/>
            <a:r>
              <a:rPr lang="en-US" sz="4400" b="1" dirty="0"/>
              <a:t>American Development</a:t>
            </a:r>
          </a:p>
        </p:txBody>
      </p:sp>
      <p:sp>
        <p:nvSpPr>
          <p:cNvPr id="14" name="Rectangle 13"/>
          <p:cNvSpPr/>
          <p:nvPr/>
        </p:nvSpPr>
        <p:spPr>
          <a:xfrm>
            <a:off x="4191000" y="2133600"/>
            <a:ext cx="2971800" cy="36576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2"/>
          <p:cNvPicPr>
            <a:picLocks noChangeAspect="1" noChangeArrowheads="1"/>
          </p:cNvPicPr>
          <p:nvPr/>
        </p:nvPicPr>
        <p:blipFill>
          <a:blip r:embed="rId4"/>
          <a:srcRect l="1127" t="1163" r="1521" b="13953"/>
          <a:stretch>
            <a:fillRect/>
          </a:stretch>
        </p:blipFill>
        <p:spPr bwMode="auto">
          <a:xfrm>
            <a:off x="3733800" y="1295400"/>
            <a:ext cx="4876800" cy="5562600"/>
          </a:xfrm>
          <a:prstGeom prst="rect">
            <a:avLst/>
          </a:prstGeom>
          <a:ln w="76200">
            <a:solidFill>
              <a:schemeClr val="tx1"/>
            </a:solidFill>
            <a:miter lim="800000"/>
            <a:headEnd/>
            <a:tailEnd/>
          </a:ln>
          <a:effectLst/>
        </p:spPr>
      </p:pic>
      <p:sp useBgFill="1">
        <p:nvSpPr>
          <p:cNvPr id="19" name="TextBox 18"/>
          <p:cNvSpPr txBox="1"/>
          <p:nvPr/>
        </p:nvSpPr>
        <p:spPr>
          <a:xfrm>
            <a:off x="0" y="736937"/>
            <a:ext cx="2640466" cy="769441"/>
          </a:xfrm>
          <a:prstGeom prst="rect">
            <a:avLst/>
          </a:prstGeom>
        </p:spPr>
        <p:txBody>
          <a:bodyPr wrap="none" rtlCol="0">
            <a:spAutoFit/>
          </a:bodyPr>
          <a:lstStyle/>
          <a:p>
            <a:r>
              <a:rPr lang="en-US" sz="4400" b="1" dirty="0"/>
              <a:t>1763-1775</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mph" presetSubtype="0" fill="hold" grpId="1" nodeType="clickEffect">
                                  <p:stCondLst>
                                    <p:cond delay="0"/>
                                  </p:stCondLst>
                                  <p:childTnLst>
                                    <p:animScale>
                                      <p:cBhvr>
                                        <p:cTn id="11" dur="1000" fill="hold"/>
                                        <p:tgtEl>
                                          <p:spTgt spid="14"/>
                                        </p:tgtEl>
                                      </p:cBhvr>
                                      <p:by x="160000" y="160000"/>
                                    </p:animScale>
                                  </p:childTnLst>
                                </p:cTn>
                              </p:par>
                              <p:par>
                                <p:cTn id="12" presetID="63" presetClass="path" presetSubtype="0" fill="hold" grpId="3" nodeType="withEffect">
                                  <p:stCondLst>
                                    <p:cond delay="0"/>
                                  </p:stCondLst>
                                  <p:childTnLst>
                                    <p:animMotion origin="layout" path="M 1.11022E-16 3.33333E-6 L 0.04583 0.03333 " pathEditMode="relative" rAng="0" ptsTypes="AA">
                                      <p:cBhvr>
                                        <p:cTn id="13" dur="1000" fill="hold"/>
                                        <p:tgtEl>
                                          <p:spTgt spid="14"/>
                                        </p:tgtEl>
                                        <p:attrNameLst>
                                          <p:attrName>ppt_x</p:attrName>
                                          <p:attrName>ppt_y</p:attrName>
                                        </p:attrNameLst>
                                      </p:cBhvr>
                                      <p:rCtr x="2300" y="1700"/>
                                    </p:animMotion>
                                  </p:childTnLst>
                                </p:cTn>
                              </p:par>
                              <p:par>
                                <p:cTn id="14" presetID="10" presetClass="exit" presetSubtype="0" fill="hold" grpId="2" nodeType="withEffect">
                                  <p:stCondLst>
                                    <p:cond delay="1000"/>
                                  </p:stCondLst>
                                  <p:childTnLst>
                                    <p:animEffect transition="out" filter="fade">
                                      <p:cBhvr>
                                        <p:cTn id="15" dur="1000"/>
                                        <p:tgtEl>
                                          <p:spTgt spid="14"/>
                                        </p:tgtEl>
                                      </p:cBhvr>
                                    </p:animEffect>
                                    <p:set>
                                      <p:cBhvr>
                                        <p:cTn id="16" dur="1" fill="hold">
                                          <p:stCondLst>
                                            <p:cond delay="999"/>
                                          </p:stCondLst>
                                        </p:cTn>
                                        <p:tgtEl>
                                          <p:spTgt spid="14"/>
                                        </p:tgtEl>
                                        <p:attrNameLst>
                                          <p:attrName>style.visibility</p:attrName>
                                        </p:attrNameLst>
                                      </p:cBhvr>
                                      <p:to>
                                        <p:strVal val="hidden"/>
                                      </p:to>
                                    </p:set>
                                  </p:childTnLst>
                                </p:cTn>
                              </p:par>
                              <p:par>
                                <p:cTn id="17" presetID="10" presetClass="exit" presetSubtype="0" fill="hold" nodeType="withEffect">
                                  <p:stCondLst>
                                    <p:cond delay="1000"/>
                                  </p:stCondLst>
                                  <p:childTnLst>
                                    <p:animEffect transition="out" filter="fade">
                                      <p:cBhvr>
                                        <p:cTn id="18" dur="1000"/>
                                        <p:tgtEl>
                                          <p:spTgt spid="12"/>
                                        </p:tgtEl>
                                      </p:cBhvr>
                                    </p:animEffect>
                                    <p:set>
                                      <p:cBhvr>
                                        <p:cTn id="19" dur="1" fill="hold">
                                          <p:stCondLst>
                                            <p:cond delay="999"/>
                                          </p:stCondLst>
                                        </p:cTn>
                                        <p:tgtEl>
                                          <p:spTgt spid="12"/>
                                        </p:tgtEl>
                                        <p:attrNameLst>
                                          <p:attrName>style.visibility</p:attrName>
                                        </p:attrNameLst>
                                      </p:cBhvr>
                                      <p:to>
                                        <p:strVal val="hidden"/>
                                      </p:to>
                                    </p:set>
                                  </p:childTnLst>
                                </p:cTn>
                              </p:par>
                              <p:par>
                                <p:cTn id="20" presetID="10" presetClass="entr" presetSubtype="0" fill="hold" nodeType="withEffect">
                                  <p:stCondLst>
                                    <p:cond delay="10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14" grpId="3" animBg="1"/>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0341293"/>
          </a:xfrm>
          <a:prstGeom prst="rect">
            <a:avLst/>
          </a:prstGeom>
        </p:spPr>
        <p:txBody>
          <a:bodyPr wrap="square">
            <a:spAutoFit/>
          </a:bodyPr>
          <a:lstStyle/>
          <a:p>
            <a:r>
              <a:rPr lang="en-US" dirty="0">
                <a:hlinkClick r:id="rId2"/>
              </a:rPr>
              <a:t>https://en.wikipedia.org/wiki/Rebecca_Winters_(pioneer)</a:t>
            </a:r>
            <a:endParaRPr lang="en-US" dirty="0"/>
          </a:p>
          <a:p>
            <a:r>
              <a:rPr lang="en-US" dirty="0"/>
              <a:t>	</a:t>
            </a:r>
            <a:r>
              <a:rPr lang="en-US" b="1" dirty="0"/>
              <a:t> Rebecca Burdick Winters</a:t>
            </a:r>
            <a:r>
              <a:rPr lang="en-US" dirty="0"/>
              <a:t> (January 16, 1799 – August 15,</a:t>
            </a:r>
          </a:p>
          <a:p>
            <a:r>
              <a:rPr lang="en-US" dirty="0"/>
              <a:t> 1852) was a Mormon pioneer who with her family left the eastern </a:t>
            </a:r>
          </a:p>
          <a:p>
            <a:r>
              <a:rPr lang="en-US" dirty="0"/>
              <a:t>United States to emigrate to the Salt Lake Valley with other</a:t>
            </a:r>
          </a:p>
          <a:p>
            <a:r>
              <a:rPr lang="en-US" dirty="0"/>
              <a:t> Latter-day Saints. In August 1852, en route to present-day Utah,</a:t>
            </a:r>
          </a:p>
          <a:p>
            <a:r>
              <a:rPr lang="en-US" dirty="0"/>
              <a:t> she died of cholera near present-day Scottsbluff, Nebraska. Her </a:t>
            </a:r>
          </a:p>
          <a:p>
            <a:r>
              <a:rPr lang="en-US" dirty="0"/>
              <a:t>grave, located in the Rebecca Winters Memorial Park, has become</a:t>
            </a:r>
          </a:p>
          <a:p>
            <a:r>
              <a:rPr lang="en-US" dirty="0"/>
              <a:t> a popular landmark along the Mormon Trail and is a Nebraska </a:t>
            </a:r>
          </a:p>
          <a:p>
            <a:r>
              <a:rPr lang="en-US" dirty="0"/>
              <a:t>State Landmark.</a:t>
            </a:r>
            <a:endParaRPr lang="en-US" baseline="30000" dirty="0"/>
          </a:p>
          <a:p>
            <a:r>
              <a:rPr lang="en-US" baseline="30000" dirty="0"/>
              <a:t>	</a:t>
            </a:r>
            <a:r>
              <a:rPr lang="en-US" dirty="0"/>
              <a:t> Rebecca Burdick was born to Gideon Burdick and</a:t>
            </a:r>
          </a:p>
          <a:p>
            <a:r>
              <a:rPr lang="en-US" dirty="0"/>
              <a:t> Catharina Schmidt in Canajoharie, New York. In 1806, Catharina</a:t>
            </a:r>
          </a:p>
          <a:p>
            <a:r>
              <a:rPr lang="en-US" dirty="0"/>
              <a:t> died; Rebecca was only seven years old at this time. Rebecca's </a:t>
            </a:r>
          </a:p>
          <a:p>
            <a:r>
              <a:rPr lang="en-US" dirty="0"/>
              <a:t>father, Gideon, then married Jane Ripley Brown, and when </a:t>
            </a:r>
          </a:p>
          <a:p>
            <a:r>
              <a:rPr lang="en-US" dirty="0"/>
              <a:t>Rebecca was 18 the family relocated to Athens County, Ohio. </a:t>
            </a:r>
          </a:p>
          <a:p>
            <a:r>
              <a:rPr lang="en-US" dirty="0"/>
              <a:t>Here she met Hiram Winters and they were married in 1824.</a:t>
            </a:r>
          </a:p>
          <a:p>
            <a:r>
              <a:rPr lang="en-US" dirty="0"/>
              <a:t> Eventually the two were introduced to Mormonism and joined</a:t>
            </a:r>
          </a:p>
          <a:p>
            <a:r>
              <a:rPr lang="en-US" dirty="0"/>
              <a:t> the Latter Day Saint church. They moved their family to </a:t>
            </a:r>
          </a:p>
          <a:p>
            <a:r>
              <a:rPr lang="en-US" dirty="0"/>
              <a:t>Kirtland, Ohio, to gather with other church members.</a:t>
            </a:r>
            <a:r>
              <a:rPr lang="en-US" baseline="30000" dirty="0"/>
              <a:t> </a:t>
            </a:r>
            <a:r>
              <a:rPr lang="en-US" dirty="0"/>
              <a:t>Burdick's</a:t>
            </a:r>
          </a:p>
          <a:p>
            <a:r>
              <a:rPr lang="en-US" dirty="0"/>
              <a:t> brother, Thomas Burdick, was also converted to the church.</a:t>
            </a:r>
          </a:p>
          <a:p>
            <a:r>
              <a:rPr lang="en-US" dirty="0"/>
              <a:t>	 After leaving Kirtland, the Winters family briefly</a:t>
            </a:r>
          </a:p>
          <a:p>
            <a:r>
              <a:rPr lang="en-US" dirty="0"/>
              <a:t> stayed in Nauvoo, Illinois, before leaving on the Mormon Trail</a:t>
            </a:r>
          </a:p>
          <a:p>
            <a:r>
              <a:rPr lang="en-US" dirty="0"/>
              <a:t> with the James C. Snow Wagon Company in June 1852. On </a:t>
            </a:r>
          </a:p>
          <a:p>
            <a:r>
              <a:rPr lang="en-US" dirty="0"/>
              <a:t>August 13 of that year, while near Chimney Rock, Rebecca became sick with cholera, and the illness continued to get worse until she died on August 15. Following her death, William Fletcher Reynolds, a family friend, carved her name and age into an iron wagon tire and buried it to mark the grave's location.</a:t>
            </a:r>
          </a:p>
          <a:p>
            <a:r>
              <a:rPr lang="en-US" dirty="0"/>
              <a:t>	 After the completion of the Union Pacific Railroad, Mormon pioneers stopped traveling by foot and Winters's grave was all but forgotten. Farmers in the Scottsbluff area knew about the grave, but it was not until the end of the 19th century that the grave became a tourist attraction. It was during this time that the Burlington &amp; Missouri Railroad was running a railroad line through the Platte Valley, and after discovering the marked grave, they rerouted the tracks from their original plan to avoid disturbing it. For almost 100 years, thousands visited the grave site, so in 1995 the Burlington Northern Railroad decided to relocate the grave for the safety of visitors (due to its proximity to the railroad tracks). In September 1995, her body was exhumed and relocated a little further east and north of the original location. In June 1996, hundreds of Winters's descendants gathered for the dedication of the Rebecca Winters Memorial Park. The grave remains one of the few marked graves along the Mormon Trail.</a:t>
            </a:r>
          </a:p>
        </p:txBody>
      </p:sp>
      <p:pic>
        <p:nvPicPr>
          <p:cNvPr id="164866" name="Picture 2" descr="Rebecca winters grave.gif"/>
          <p:cNvPicPr>
            <a:picLocks noChangeAspect="1" noChangeArrowheads="1"/>
          </p:cNvPicPr>
          <p:nvPr/>
        </p:nvPicPr>
        <p:blipFill>
          <a:blip r:embed="rId3"/>
          <a:srcRect/>
          <a:stretch>
            <a:fillRect/>
          </a:stretch>
        </p:blipFill>
        <p:spPr bwMode="auto">
          <a:xfrm>
            <a:off x="6324600" y="2209800"/>
            <a:ext cx="2667000" cy="3560445"/>
          </a:xfrm>
          <a:prstGeom prst="rect">
            <a:avLst/>
          </a:prstGeom>
          <a:noFill/>
        </p:spPr>
      </p:pic>
      <p:pic>
        <p:nvPicPr>
          <p:cNvPr id="4" name="Picture 2"/>
          <p:cNvPicPr>
            <a:picLocks noChangeAspect="1" noChangeArrowheads="1"/>
          </p:cNvPicPr>
          <p:nvPr/>
        </p:nvPicPr>
        <p:blipFill>
          <a:blip r:embed="rId4"/>
          <a:srcRect l="65813" t="48438" r="5198" b="15625"/>
          <a:stretch>
            <a:fillRect/>
          </a:stretch>
        </p:blipFill>
        <p:spPr bwMode="auto">
          <a:xfrm>
            <a:off x="6334539" y="152400"/>
            <a:ext cx="2733261" cy="1905000"/>
          </a:xfrm>
          <a:prstGeom prst="rect">
            <a:avLst/>
          </a:prstGeom>
          <a:noFill/>
          <a:ln w="9525">
            <a:noFill/>
            <a:miter lim="800000"/>
            <a:headEnd/>
            <a:tailEnd/>
          </a:ln>
          <a:effectLst/>
        </p:spPr>
      </p:pic>
      <p:pic>
        <p:nvPicPr>
          <p:cNvPr id="24580" name="Picture 4" descr="Image result for silhouette of woman's head"/>
          <p:cNvPicPr>
            <a:picLocks noChangeAspect="1" noChangeArrowheads="1"/>
          </p:cNvPicPr>
          <p:nvPr/>
        </p:nvPicPr>
        <p:blipFill>
          <a:blip r:embed="rId5"/>
          <a:srcRect/>
          <a:stretch>
            <a:fillRect/>
          </a:stretch>
        </p:blipFill>
        <p:spPr bwMode="auto">
          <a:xfrm>
            <a:off x="7077075" y="3200400"/>
            <a:ext cx="2066925" cy="2795169"/>
          </a:xfrm>
          <a:prstGeom prst="rect">
            <a:avLst/>
          </a:prstGeom>
          <a:noFill/>
        </p:spPr>
      </p:pic>
    </p:spTree>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58"/>
          <p:cNvGrpSpPr/>
          <p:nvPr/>
        </p:nvGrpSpPr>
        <p:grpSpPr>
          <a:xfrm>
            <a:off x="2971800" y="2133600"/>
            <a:ext cx="2438400" cy="1143000"/>
            <a:chOff x="2971800" y="2133600"/>
            <a:chExt cx="2438400" cy="1143000"/>
          </a:xfrm>
        </p:grpSpPr>
        <p:pic>
          <p:nvPicPr>
            <p:cNvPr id="63"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pic>
          <p:nvPicPr>
            <p:cNvPr id="64"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2971800" y="2667000"/>
              <a:ext cx="1143000" cy="609600"/>
            </a:xfrm>
            <a:prstGeom prst="rect">
              <a:avLst/>
            </a:prstGeom>
            <a:noFill/>
          </p:spPr>
        </p:pic>
      </p:grpSp>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b="1"/>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b="1"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0" y="4507468"/>
            <a:ext cx="4648200" cy="523220"/>
          </a:xfrm>
          <a:prstGeom prst="rect">
            <a:avLst/>
          </a:prstGeom>
          <a:solidFill>
            <a:schemeClr val="bg1"/>
          </a:solidFill>
        </p:spPr>
        <p:txBody>
          <a:bodyPr wrap="square">
            <a:spAutoFit/>
          </a:bodyPr>
          <a:lstStyle/>
          <a:p>
            <a:r>
              <a:rPr lang="en-US" sz="2800" b="1" dirty="0"/>
              <a:t> 1824: marries Miriam Works</a:t>
            </a:r>
            <a:endParaRPr lang="en-US" sz="2800" dirty="0"/>
          </a:p>
        </p:txBody>
      </p:sp>
      <p:sp>
        <p:nvSpPr>
          <p:cNvPr id="46" name="Rectangle 45"/>
          <p:cNvSpPr/>
          <p:nvPr/>
        </p:nvSpPr>
        <p:spPr>
          <a:xfrm>
            <a:off x="0" y="4967799"/>
            <a:ext cx="7924800" cy="523220"/>
          </a:xfrm>
          <a:prstGeom prst="rect">
            <a:avLst/>
          </a:prstGeom>
          <a:solidFill>
            <a:schemeClr val="bg1"/>
          </a:solidFill>
        </p:spPr>
        <p:txBody>
          <a:bodyPr wrap="square">
            <a:spAutoFit/>
          </a:bodyPr>
          <a:lstStyle/>
          <a:p>
            <a:r>
              <a:rPr lang="en-US" sz="2800" b="1" dirty="0"/>
              <a:t> 1832: joins the new Mormon Church; Miriam dies</a:t>
            </a:r>
            <a:endParaRPr lang="en-US" sz="2800" dirty="0"/>
          </a:p>
        </p:txBody>
      </p:sp>
      <p:sp>
        <p:nvSpPr>
          <p:cNvPr id="53" name="Rectangle 52"/>
          <p:cNvSpPr/>
          <p:nvPr/>
        </p:nvSpPr>
        <p:spPr>
          <a:xfrm>
            <a:off x="0" y="4013775"/>
            <a:ext cx="4648200" cy="523220"/>
          </a:xfrm>
          <a:prstGeom prst="rect">
            <a:avLst/>
          </a:prstGeom>
          <a:solidFill>
            <a:schemeClr val="bg1"/>
          </a:solidFill>
        </p:spPr>
        <p:txBody>
          <a:bodyPr wrap="square">
            <a:spAutoFit/>
          </a:bodyPr>
          <a:lstStyle/>
          <a:p>
            <a:r>
              <a:rPr lang="en-US" sz="2800" b="1" dirty="0"/>
              <a:t> 1801: born in Vermont</a:t>
            </a:r>
            <a:endParaRPr lang="en-US" sz="2800" dirty="0"/>
          </a:p>
        </p:txBody>
      </p:sp>
      <p:sp>
        <p:nvSpPr>
          <p:cNvPr id="54" name="Rectangle 53"/>
          <p:cNvSpPr/>
          <p:nvPr/>
        </p:nvSpPr>
        <p:spPr>
          <a:xfrm>
            <a:off x="0" y="3429000"/>
            <a:ext cx="3200400" cy="584775"/>
          </a:xfrm>
          <a:prstGeom prst="rect">
            <a:avLst/>
          </a:prstGeom>
          <a:solidFill>
            <a:schemeClr val="bg1">
              <a:lumMod val="65000"/>
            </a:schemeClr>
          </a:solidFill>
        </p:spPr>
        <p:txBody>
          <a:bodyPr wrap="square">
            <a:spAutoFit/>
          </a:bodyPr>
          <a:lstStyle/>
          <a:p>
            <a:r>
              <a:rPr lang="en-US" sz="3200" b="1" dirty="0">
                <a:effectLst>
                  <a:outerShdw dist="38100" dir="7200000" algn="ctr" rotWithShape="0">
                    <a:schemeClr val="bg1"/>
                  </a:outerShdw>
                </a:effectLst>
              </a:rPr>
              <a:t>Brigham Young</a:t>
            </a:r>
            <a:endParaRPr lang="en-US" sz="3200" dirty="0">
              <a:effectLst>
                <a:outerShdw dist="38100" dir="7200000" algn="ctr" rotWithShape="0">
                  <a:schemeClr val="bg1"/>
                </a:outerShdw>
              </a:effectLst>
            </a:endParaRPr>
          </a:p>
        </p:txBody>
      </p:sp>
      <p:sp>
        <p:nvSpPr>
          <p:cNvPr id="55" name="Oval 54"/>
          <p:cNvSpPr/>
          <p:nvPr/>
        </p:nvSpPr>
        <p:spPr>
          <a:xfrm>
            <a:off x="8001000" y="19812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p:cNvSpPr/>
          <p:nvPr/>
        </p:nvSpPr>
        <p:spPr>
          <a:xfrm rot="18162759" flipV="1">
            <a:off x="6685198" y="2386688"/>
            <a:ext cx="1641019" cy="666675"/>
          </a:xfrm>
          <a:custGeom>
            <a:avLst/>
            <a:gdLst>
              <a:gd name="connsiteX0" fmla="*/ 2220686 w 2220686"/>
              <a:gd name="connsiteY0" fmla="*/ 152401 h 674915"/>
              <a:gd name="connsiteX1" fmla="*/ 1306286 w 2220686"/>
              <a:gd name="connsiteY1" fmla="*/ 87086 h 674915"/>
              <a:gd name="connsiteX2" fmla="*/ 0 w 2220686"/>
              <a:gd name="connsiteY2" fmla="*/ 674915 h 674915"/>
            </a:gdLst>
            <a:ahLst/>
            <a:cxnLst>
              <a:cxn ang="0">
                <a:pos x="connsiteX0" y="connsiteY0"/>
              </a:cxn>
              <a:cxn ang="0">
                <a:pos x="connsiteX1" y="connsiteY1"/>
              </a:cxn>
              <a:cxn ang="0">
                <a:pos x="connsiteX2" y="connsiteY2"/>
              </a:cxn>
            </a:cxnLst>
            <a:rect l="l" t="t" r="r" b="b"/>
            <a:pathLst>
              <a:path w="2220686" h="674915">
                <a:moveTo>
                  <a:pt x="2220686" y="152401"/>
                </a:moveTo>
                <a:cubicBezTo>
                  <a:pt x="1948543" y="76200"/>
                  <a:pt x="1676400" y="0"/>
                  <a:pt x="1306286" y="87086"/>
                </a:cubicBezTo>
                <a:cubicBezTo>
                  <a:pt x="936172" y="174172"/>
                  <a:pt x="468086" y="424543"/>
                  <a:pt x="0" y="674915"/>
                </a:cubicBezTo>
              </a:path>
            </a:pathLst>
          </a:custGeom>
          <a:ln w="101600">
            <a:solidFill>
              <a:srgbClr val="FF0000"/>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Oval 56"/>
          <p:cNvSpPr/>
          <p:nvPr/>
        </p:nvSpPr>
        <p:spPr>
          <a:xfrm>
            <a:off x="6629400" y="31242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0" y="5953780"/>
            <a:ext cx="9144000" cy="523220"/>
          </a:xfrm>
          <a:prstGeom prst="rect">
            <a:avLst/>
          </a:prstGeom>
          <a:solidFill>
            <a:schemeClr val="bg1"/>
          </a:solidFill>
        </p:spPr>
        <p:txBody>
          <a:bodyPr wrap="square">
            <a:spAutoFit/>
          </a:bodyPr>
          <a:lstStyle/>
          <a:p>
            <a:r>
              <a:rPr lang="en-US" sz="2800" b="1" dirty="0"/>
              <a:t> 1835: ordained member of </a:t>
            </a:r>
            <a:r>
              <a:rPr lang="en-US" sz="2800" b="1" i="1" dirty="0"/>
              <a:t>Quorum of the Twelve Apostles</a:t>
            </a:r>
            <a:r>
              <a:rPr lang="en-US" sz="2800" b="1" dirty="0"/>
              <a:t> </a:t>
            </a:r>
            <a:endParaRPr lang="en-US" sz="2800" b="1" dirty="0">
              <a:solidFill>
                <a:srgbClr val="FF0000"/>
              </a:solidFill>
            </a:endParaRPr>
          </a:p>
        </p:txBody>
      </p:sp>
      <p:pic>
        <p:nvPicPr>
          <p:cNvPr id="190466" name="Picture 2"/>
          <p:cNvPicPr>
            <a:picLocks noChangeAspect="1" noChangeArrowheads="1"/>
          </p:cNvPicPr>
          <p:nvPr/>
        </p:nvPicPr>
        <p:blipFill>
          <a:blip r:embed="rId4"/>
          <a:srcRect/>
          <a:stretch>
            <a:fillRect/>
          </a:stretch>
        </p:blipFill>
        <p:spPr bwMode="auto">
          <a:xfrm>
            <a:off x="3170453" y="1143000"/>
            <a:ext cx="2392147" cy="289560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61" name="Rectangle 60"/>
          <p:cNvSpPr/>
          <p:nvPr/>
        </p:nvSpPr>
        <p:spPr>
          <a:xfrm>
            <a:off x="0" y="5486400"/>
            <a:ext cx="7924800" cy="523220"/>
          </a:xfrm>
          <a:prstGeom prst="rect">
            <a:avLst/>
          </a:prstGeom>
          <a:solidFill>
            <a:schemeClr val="bg1"/>
          </a:solidFill>
        </p:spPr>
        <p:txBody>
          <a:bodyPr wrap="square">
            <a:spAutoFit/>
          </a:bodyPr>
          <a:lstStyle/>
          <a:p>
            <a:r>
              <a:rPr lang="en-US" sz="2800" b="1" dirty="0"/>
              <a:t> 	 helps establish Mormon community in Ohio</a:t>
            </a:r>
            <a:endParaRPr lang="en-US" sz="2800" dirty="0"/>
          </a:p>
        </p:txBody>
      </p:sp>
      <p:sp>
        <p:nvSpPr>
          <p:cNvPr id="62" name="Rectangle 61"/>
          <p:cNvSpPr/>
          <p:nvPr/>
        </p:nvSpPr>
        <p:spPr>
          <a:xfrm>
            <a:off x="0" y="6410980"/>
            <a:ext cx="9144000" cy="523220"/>
          </a:xfrm>
          <a:prstGeom prst="rect">
            <a:avLst/>
          </a:prstGeom>
          <a:solidFill>
            <a:schemeClr val="bg1"/>
          </a:solidFill>
        </p:spPr>
        <p:txBody>
          <a:bodyPr wrap="square">
            <a:spAutoFit/>
          </a:bodyPr>
          <a:lstStyle/>
          <a:p>
            <a:r>
              <a:rPr lang="en-US" sz="2800" b="1" dirty="0"/>
              <a:t> 1837: age 36; assumes a leadership role; living in Ohio </a:t>
            </a:r>
            <a:endParaRPr lang="en-US" sz="2800" b="1" dirty="0">
              <a:solidFill>
                <a:srgbClr val="FF0000"/>
              </a:solidFill>
            </a:endParaRPr>
          </a:p>
        </p:txBody>
      </p:sp>
      <p:sp>
        <p:nvSpPr>
          <p:cNvPr id="58" name="TextBox 57"/>
          <p:cNvSpPr txBox="1"/>
          <p:nvPr/>
        </p:nvSpPr>
        <p:spPr>
          <a:xfrm>
            <a:off x="6137087" y="685800"/>
            <a:ext cx="3006913" cy="707886"/>
          </a:xfrm>
          <a:prstGeom prst="rect">
            <a:avLst/>
          </a:prstGeom>
          <a:solidFill>
            <a:srgbClr val="FF0000"/>
          </a:solidFill>
        </p:spPr>
        <p:txBody>
          <a:bodyPr wrap="none" rtlCol="0">
            <a:spAutoFit/>
          </a:bodyPr>
          <a:lstStyle/>
          <a:p>
            <a:r>
              <a:rPr lang="en-US" sz="4000" dirty="0">
                <a:solidFill>
                  <a:srgbClr val="FFFF00"/>
                </a:solidFill>
                <a:effectLst>
                  <a:outerShdw dist="38100" dir="7200000" algn="ctr" rotWithShape="0">
                    <a:schemeClr val="tx1"/>
                  </a:outerShdw>
                </a:effectLst>
              </a:rPr>
              <a:t>Mormon Trail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par>
                                <p:cTn id="8" presetID="10" presetClass="entr" presetSubtype="0" fill="hold" nodeType="withEffect">
                                  <p:stCondLst>
                                    <p:cond delay="0"/>
                                  </p:stCondLst>
                                  <p:childTnLst>
                                    <p:set>
                                      <p:cBhvr>
                                        <p:cTn id="9" dur="1" fill="hold">
                                          <p:stCondLst>
                                            <p:cond delay="0"/>
                                          </p:stCondLst>
                                        </p:cTn>
                                        <p:tgtEl>
                                          <p:spTgt spid="190466"/>
                                        </p:tgtEl>
                                        <p:attrNameLst>
                                          <p:attrName>style.visibility</p:attrName>
                                        </p:attrNameLst>
                                      </p:cBhvr>
                                      <p:to>
                                        <p:strVal val="visible"/>
                                      </p:to>
                                    </p:set>
                                    <p:animEffect transition="in" filter="fade">
                                      <p:cBhvr>
                                        <p:cTn id="10" dur="1000"/>
                                        <p:tgtEl>
                                          <p:spTgt spid="19046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1000"/>
                                        <p:tgtEl>
                                          <p:spTgt spid="53"/>
                                        </p:tgtEl>
                                      </p:cBhvr>
                                    </p:animEffect>
                                  </p:childTnLst>
                                </p:cTn>
                              </p:par>
                              <p:par>
                                <p:cTn id="16" presetID="3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800" decel="100000"/>
                                        <p:tgtEl>
                                          <p:spTgt spid="55"/>
                                        </p:tgtEl>
                                      </p:cBhvr>
                                    </p:animEffect>
                                    <p:anim calcmode="lin" valueType="num">
                                      <p:cBhvr>
                                        <p:cTn id="19" dur="800" decel="100000" fill="hold"/>
                                        <p:tgtEl>
                                          <p:spTgt spid="55"/>
                                        </p:tgtEl>
                                        <p:attrNameLst>
                                          <p:attrName>style.rotation</p:attrName>
                                        </p:attrNameLst>
                                      </p:cBhvr>
                                      <p:tavLst>
                                        <p:tav tm="0">
                                          <p:val>
                                            <p:fltVal val="-90"/>
                                          </p:val>
                                        </p:tav>
                                        <p:tav tm="100000">
                                          <p:val>
                                            <p:fltVal val="0"/>
                                          </p:val>
                                        </p:tav>
                                      </p:tavLst>
                                    </p:anim>
                                    <p:anim calcmode="lin" valueType="num">
                                      <p:cBhvr>
                                        <p:cTn id="20" dur="800" decel="100000" fill="hold"/>
                                        <p:tgtEl>
                                          <p:spTgt spid="55"/>
                                        </p:tgtEl>
                                        <p:attrNameLst>
                                          <p:attrName>ppt_x</p:attrName>
                                        </p:attrNameLst>
                                      </p:cBhvr>
                                      <p:tavLst>
                                        <p:tav tm="0">
                                          <p:val>
                                            <p:strVal val="#ppt_x+0.4"/>
                                          </p:val>
                                        </p:tav>
                                        <p:tav tm="100000">
                                          <p:val>
                                            <p:strVal val="#ppt_x-0.05"/>
                                          </p:val>
                                        </p:tav>
                                      </p:tavLst>
                                    </p:anim>
                                    <p:anim calcmode="lin" valueType="num">
                                      <p:cBhvr>
                                        <p:cTn id="21" dur="800" decel="100000" fill="hold"/>
                                        <p:tgtEl>
                                          <p:spTgt spid="55"/>
                                        </p:tgtEl>
                                        <p:attrNameLst>
                                          <p:attrName>ppt_y</p:attrName>
                                        </p:attrNameLst>
                                      </p:cBhvr>
                                      <p:tavLst>
                                        <p:tav tm="0">
                                          <p:val>
                                            <p:strVal val="#ppt_y-0.4"/>
                                          </p:val>
                                        </p:tav>
                                        <p:tav tm="100000">
                                          <p:val>
                                            <p:strVal val="#ppt_y+0.1"/>
                                          </p:val>
                                        </p:tav>
                                      </p:tavLst>
                                    </p:anim>
                                    <p:anim calcmode="lin" valueType="num">
                                      <p:cBhvr>
                                        <p:cTn id="22" dur="200" accel="100000" fill="hold">
                                          <p:stCondLst>
                                            <p:cond delay="800"/>
                                          </p:stCondLst>
                                        </p:cTn>
                                        <p:tgtEl>
                                          <p:spTgt spid="55"/>
                                        </p:tgtEl>
                                        <p:attrNameLst>
                                          <p:attrName>ppt_x</p:attrName>
                                        </p:attrNameLst>
                                      </p:cBhvr>
                                      <p:tavLst>
                                        <p:tav tm="0">
                                          <p:val>
                                            <p:strVal val="#ppt_x-0.05"/>
                                          </p:val>
                                        </p:tav>
                                        <p:tav tm="100000">
                                          <p:val>
                                            <p:strVal val="#ppt_x"/>
                                          </p:val>
                                        </p:tav>
                                      </p:tavLst>
                                    </p:anim>
                                    <p:anim calcmode="lin" valueType="num">
                                      <p:cBhvr>
                                        <p:cTn id="23" dur="200" accel="100000" fill="hold">
                                          <p:stCondLst>
                                            <p:cond delay="800"/>
                                          </p:stCondLst>
                                        </p:cTn>
                                        <p:tgtEl>
                                          <p:spTgt spid="55"/>
                                        </p:tgtEl>
                                        <p:attrNameLst>
                                          <p:attrName>ppt_y</p:attrName>
                                        </p:attrNameLst>
                                      </p:cBhvr>
                                      <p:tavLst>
                                        <p:tav tm="0">
                                          <p:val>
                                            <p:strVal val="#ppt_y+0.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1000"/>
                                        <p:tgtEl>
                                          <p:spTgt spid="44"/>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1000"/>
                                        <p:tgtEl>
                                          <p:spTgt spid="46"/>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56"/>
                                        </p:tgtEl>
                                        <p:attrNameLst>
                                          <p:attrName>style.visibility</p:attrName>
                                        </p:attrNameLst>
                                      </p:cBhvr>
                                      <p:to>
                                        <p:strVal val="visible"/>
                                      </p:to>
                                    </p:set>
                                    <p:animEffect transition="in" filter="wipe(right)">
                                      <p:cBhvr>
                                        <p:cTn id="41" dur="1000"/>
                                        <p:tgtEl>
                                          <p:spTgt spid="56"/>
                                        </p:tgtEl>
                                      </p:cBhvr>
                                    </p:animEffect>
                                  </p:childTnLst>
                                </p:cTn>
                              </p:par>
                              <p:par>
                                <p:cTn id="42" presetID="30" presetClass="entr" presetSubtype="0" fill="hold" grpId="0" nodeType="withEffect">
                                  <p:stCondLst>
                                    <p:cond delay="0"/>
                                  </p:stCondLst>
                                  <p:childTnLst>
                                    <p:set>
                                      <p:cBhvr>
                                        <p:cTn id="43" dur="1" fill="hold">
                                          <p:stCondLst>
                                            <p:cond delay="0"/>
                                          </p:stCondLst>
                                        </p:cTn>
                                        <p:tgtEl>
                                          <p:spTgt spid="57"/>
                                        </p:tgtEl>
                                        <p:attrNameLst>
                                          <p:attrName>style.visibility</p:attrName>
                                        </p:attrNameLst>
                                      </p:cBhvr>
                                      <p:to>
                                        <p:strVal val="visible"/>
                                      </p:to>
                                    </p:set>
                                    <p:animEffect transition="in" filter="fade">
                                      <p:cBhvr>
                                        <p:cTn id="44" dur="800" decel="100000"/>
                                        <p:tgtEl>
                                          <p:spTgt spid="57"/>
                                        </p:tgtEl>
                                      </p:cBhvr>
                                    </p:animEffect>
                                    <p:anim calcmode="lin" valueType="num">
                                      <p:cBhvr>
                                        <p:cTn id="45" dur="800" decel="100000" fill="hold"/>
                                        <p:tgtEl>
                                          <p:spTgt spid="57"/>
                                        </p:tgtEl>
                                        <p:attrNameLst>
                                          <p:attrName>style.rotation</p:attrName>
                                        </p:attrNameLst>
                                      </p:cBhvr>
                                      <p:tavLst>
                                        <p:tav tm="0">
                                          <p:val>
                                            <p:fltVal val="-90"/>
                                          </p:val>
                                        </p:tav>
                                        <p:tav tm="100000">
                                          <p:val>
                                            <p:fltVal val="0"/>
                                          </p:val>
                                        </p:tav>
                                      </p:tavLst>
                                    </p:anim>
                                    <p:anim calcmode="lin" valueType="num">
                                      <p:cBhvr>
                                        <p:cTn id="46" dur="800" decel="100000" fill="hold"/>
                                        <p:tgtEl>
                                          <p:spTgt spid="57"/>
                                        </p:tgtEl>
                                        <p:attrNameLst>
                                          <p:attrName>ppt_x</p:attrName>
                                        </p:attrNameLst>
                                      </p:cBhvr>
                                      <p:tavLst>
                                        <p:tav tm="0">
                                          <p:val>
                                            <p:strVal val="#ppt_x+0.4"/>
                                          </p:val>
                                        </p:tav>
                                        <p:tav tm="100000">
                                          <p:val>
                                            <p:strVal val="#ppt_x-0.05"/>
                                          </p:val>
                                        </p:tav>
                                      </p:tavLst>
                                    </p:anim>
                                    <p:anim calcmode="lin" valueType="num">
                                      <p:cBhvr>
                                        <p:cTn id="47" dur="800" decel="100000" fill="hold"/>
                                        <p:tgtEl>
                                          <p:spTgt spid="57"/>
                                        </p:tgtEl>
                                        <p:attrNameLst>
                                          <p:attrName>ppt_y</p:attrName>
                                        </p:attrNameLst>
                                      </p:cBhvr>
                                      <p:tavLst>
                                        <p:tav tm="0">
                                          <p:val>
                                            <p:strVal val="#ppt_y-0.4"/>
                                          </p:val>
                                        </p:tav>
                                        <p:tav tm="100000">
                                          <p:val>
                                            <p:strVal val="#ppt_y+0.1"/>
                                          </p:val>
                                        </p:tav>
                                      </p:tavLst>
                                    </p:anim>
                                    <p:anim calcmode="lin" valueType="num">
                                      <p:cBhvr>
                                        <p:cTn id="48" dur="200" accel="100000" fill="hold">
                                          <p:stCondLst>
                                            <p:cond delay="800"/>
                                          </p:stCondLst>
                                        </p:cTn>
                                        <p:tgtEl>
                                          <p:spTgt spid="57"/>
                                        </p:tgtEl>
                                        <p:attrNameLst>
                                          <p:attrName>ppt_x</p:attrName>
                                        </p:attrNameLst>
                                      </p:cBhvr>
                                      <p:tavLst>
                                        <p:tav tm="0">
                                          <p:val>
                                            <p:strVal val="#ppt_x-0.05"/>
                                          </p:val>
                                        </p:tav>
                                        <p:tav tm="100000">
                                          <p:val>
                                            <p:strVal val="#ppt_x"/>
                                          </p:val>
                                        </p:tav>
                                      </p:tavLst>
                                    </p:anim>
                                    <p:anim calcmode="lin" valueType="num">
                                      <p:cBhvr>
                                        <p:cTn id="49" dur="200" accel="100000" fill="hold">
                                          <p:stCondLst>
                                            <p:cond delay="800"/>
                                          </p:stCondLst>
                                        </p:cTn>
                                        <p:tgtEl>
                                          <p:spTgt spid="57"/>
                                        </p:tgtEl>
                                        <p:attrNameLst>
                                          <p:attrName>ppt_y</p:attrName>
                                        </p:attrNameLst>
                                      </p:cBhvr>
                                      <p:tavLst>
                                        <p:tav tm="0">
                                          <p:val>
                                            <p:strVal val="#ppt_y+0.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49"/>
                                        </p:tgtEl>
                                        <p:attrNameLst>
                                          <p:attrName>style.visibility</p:attrName>
                                        </p:attrNameLst>
                                      </p:cBhvr>
                                      <p:to>
                                        <p:strVal val="visible"/>
                                      </p:to>
                                    </p:set>
                                    <p:animEffect transition="in" filter="wipe(left)">
                                      <p:cBhvr>
                                        <p:cTn id="54" dur="1000"/>
                                        <p:tgtEl>
                                          <p:spTgt spid="4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62"/>
                                        </p:tgtEl>
                                        <p:attrNameLst>
                                          <p:attrName>style.visibility</p:attrName>
                                        </p:attrNameLst>
                                      </p:cBhvr>
                                      <p:to>
                                        <p:strVal val="visible"/>
                                      </p:to>
                                    </p:set>
                                    <p:animEffect transition="in" filter="wipe(left)">
                                      <p:cBhvr>
                                        <p:cTn id="59" dur="1000"/>
                                        <p:tgtEl>
                                          <p:spTgt spid="62"/>
                                        </p:tgtEl>
                                      </p:cBhvr>
                                    </p:animEffect>
                                  </p:childTnLst>
                                </p:cTn>
                              </p:par>
                              <p:par>
                                <p:cTn id="60" presetID="47" presetClass="entr" presetSubtype="0" fill="hold" grpId="2" nodeType="with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fade">
                                      <p:cBhvr>
                                        <p:cTn id="62" dur="1000"/>
                                        <p:tgtEl>
                                          <p:spTgt spid="57"/>
                                        </p:tgtEl>
                                      </p:cBhvr>
                                    </p:animEffect>
                                    <p:anim calcmode="lin" valueType="num">
                                      <p:cBhvr>
                                        <p:cTn id="63" dur="1000" fill="hold"/>
                                        <p:tgtEl>
                                          <p:spTgt spid="57"/>
                                        </p:tgtEl>
                                        <p:attrNameLst>
                                          <p:attrName>ppt_x</p:attrName>
                                        </p:attrNameLst>
                                      </p:cBhvr>
                                      <p:tavLst>
                                        <p:tav tm="0">
                                          <p:val>
                                            <p:strVal val="#ppt_x"/>
                                          </p:val>
                                        </p:tav>
                                        <p:tav tm="100000">
                                          <p:val>
                                            <p:strVal val="#ppt_x"/>
                                          </p:val>
                                        </p:tav>
                                      </p:tavLst>
                                    </p:anim>
                                    <p:anim calcmode="lin" valueType="num">
                                      <p:cBhvr>
                                        <p:cTn id="64" dur="1000" fill="hold"/>
                                        <p:tgtEl>
                                          <p:spTgt spid="57"/>
                                        </p:tgtEl>
                                        <p:attrNameLst>
                                          <p:attrName>ppt_y</p:attrName>
                                        </p:attrNameLst>
                                      </p:cBhvr>
                                      <p:tavLst>
                                        <p:tav tm="0">
                                          <p:val>
                                            <p:strVal val="#ppt_y-.1"/>
                                          </p:val>
                                        </p:tav>
                                        <p:tav tm="100000">
                                          <p:val>
                                            <p:strVal val="#ppt_y"/>
                                          </p:val>
                                        </p:tav>
                                      </p:tavLst>
                                    </p:anim>
                                  </p:childTnLst>
                                </p:cTn>
                              </p:par>
                              <p:par>
                                <p:cTn id="65" presetID="10" presetClass="exit" presetSubtype="0" fill="hold" grpId="1" nodeType="withEffect">
                                  <p:stCondLst>
                                    <p:cond delay="0"/>
                                  </p:stCondLst>
                                  <p:childTnLst>
                                    <p:animEffect transition="out" filter="fade">
                                      <p:cBhvr>
                                        <p:cTn id="66" dur="1000"/>
                                        <p:tgtEl>
                                          <p:spTgt spid="55"/>
                                        </p:tgtEl>
                                      </p:cBhvr>
                                    </p:animEffect>
                                    <p:set>
                                      <p:cBhvr>
                                        <p:cTn id="67" dur="1" fill="hold">
                                          <p:stCondLst>
                                            <p:cond delay="999"/>
                                          </p:stCondLst>
                                        </p:cTn>
                                        <p:tgtEl>
                                          <p:spTgt spid="55"/>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1000"/>
                                        <p:tgtEl>
                                          <p:spTgt spid="56"/>
                                        </p:tgtEl>
                                      </p:cBhvr>
                                    </p:animEffect>
                                    <p:set>
                                      <p:cBhvr>
                                        <p:cTn id="70" dur="1" fill="hold">
                                          <p:stCondLst>
                                            <p:cond delay="999"/>
                                          </p:stCondLst>
                                        </p:cTn>
                                        <p:tgtEl>
                                          <p:spTgt spid="56"/>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0" presetClass="exit" presetSubtype="0" fill="hold" grpId="1" nodeType="clickEffect">
                                  <p:stCondLst>
                                    <p:cond delay="0"/>
                                  </p:stCondLst>
                                  <p:childTnLst>
                                    <p:animEffect transition="out" filter="fade">
                                      <p:cBhvr>
                                        <p:cTn id="74" dur="1000"/>
                                        <p:tgtEl>
                                          <p:spTgt spid="54"/>
                                        </p:tgtEl>
                                      </p:cBhvr>
                                    </p:animEffect>
                                    <p:set>
                                      <p:cBhvr>
                                        <p:cTn id="75" dur="1" fill="hold">
                                          <p:stCondLst>
                                            <p:cond delay="999"/>
                                          </p:stCondLst>
                                        </p:cTn>
                                        <p:tgtEl>
                                          <p:spTgt spid="54"/>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1000"/>
                                        <p:tgtEl>
                                          <p:spTgt spid="53"/>
                                        </p:tgtEl>
                                      </p:cBhvr>
                                    </p:animEffect>
                                    <p:set>
                                      <p:cBhvr>
                                        <p:cTn id="78" dur="1" fill="hold">
                                          <p:stCondLst>
                                            <p:cond delay="999"/>
                                          </p:stCondLst>
                                        </p:cTn>
                                        <p:tgtEl>
                                          <p:spTgt spid="53"/>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1000"/>
                                        <p:tgtEl>
                                          <p:spTgt spid="44"/>
                                        </p:tgtEl>
                                      </p:cBhvr>
                                    </p:animEffect>
                                    <p:set>
                                      <p:cBhvr>
                                        <p:cTn id="81" dur="1" fill="hold">
                                          <p:stCondLst>
                                            <p:cond delay="999"/>
                                          </p:stCondLst>
                                        </p:cTn>
                                        <p:tgtEl>
                                          <p:spTgt spid="44"/>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1000"/>
                                        <p:tgtEl>
                                          <p:spTgt spid="46"/>
                                        </p:tgtEl>
                                      </p:cBhvr>
                                    </p:animEffect>
                                    <p:set>
                                      <p:cBhvr>
                                        <p:cTn id="84" dur="1" fill="hold">
                                          <p:stCondLst>
                                            <p:cond delay="999"/>
                                          </p:stCondLst>
                                        </p:cTn>
                                        <p:tgtEl>
                                          <p:spTgt spid="46"/>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1000"/>
                                        <p:tgtEl>
                                          <p:spTgt spid="49"/>
                                        </p:tgtEl>
                                      </p:cBhvr>
                                    </p:animEffect>
                                    <p:set>
                                      <p:cBhvr>
                                        <p:cTn id="87" dur="1" fill="hold">
                                          <p:stCondLst>
                                            <p:cond delay="999"/>
                                          </p:stCondLst>
                                        </p:cTn>
                                        <p:tgtEl>
                                          <p:spTgt spid="49"/>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1000"/>
                                        <p:tgtEl>
                                          <p:spTgt spid="57"/>
                                        </p:tgtEl>
                                      </p:cBhvr>
                                    </p:animEffect>
                                    <p:set>
                                      <p:cBhvr>
                                        <p:cTn id="90" dur="1" fill="hold">
                                          <p:stCondLst>
                                            <p:cond delay="999"/>
                                          </p:stCondLst>
                                        </p:cTn>
                                        <p:tgtEl>
                                          <p:spTgt spid="57"/>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1000"/>
                                        <p:tgtEl>
                                          <p:spTgt spid="61"/>
                                        </p:tgtEl>
                                      </p:cBhvr>
                                    </p:animEffect>
                                    <p:set>
                                      <p:cBhvr>
                                        <p:cTn id="93" dur="1" fill="hold">
                                          <p:stCondLst>
                                            <p:cond delay="999"/>
                                          </p:stCondLst>
                                        </p:cTn>
                                        <p:tgtEl>
                                          <p:spTgt spid="61"/>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1000"/>
                                        <p:tgtEl>
                                          <p:spTgt spid="62"/>
                                        </p:tgtEl>
                                      </p:cBhvr>
                                    </p:animEffect>
                                    <p:set>
                                      <p:cBhvr>
                                        <p:cTn id="96" dur="1" fill="hold">
                                          <p:stCondLst>
                                            <p:cond delay="999"/>
                                          </p:stCondLst>
                                        </p:cTn>
                                        <p:tgtEl>
                                          <p:spTgt spid="62"/>
                                        </p:tgtEl>
                                        <p:attrNameLst>
                                          <p:attrName>style.visibility</p:attrName>
                                        </p:attrNameLst>
                                      </p:cBhvr>
                                      <p:to>
                                        <p:strVal val="hidden"/>
                                      </p:to>
                                    </p:set>
                                  </p:childTnLst>
                                </p:cTn>
                              </p:par>
                              <p:par>
                                <p:cTn id="97" presetID="10" presetClass="exit" presetSubtype="0" fill="hold" nodeType="withEffect">
                                  <p:stCondLst>
                                    <p:cond delay="0"/>
                                  </p:stCondLst>
                                  <p:childTnLst>
                                    <p:animEffect transition="out" filter="fade">
                                      <p:cBhvr>
                                        <p:cTn id="98" dur="1000"/>
                                        <p:tgtEl>
                                          <p:spTgt spid="190466"/>
                                        </p:tgtEl>
                                      </p:cBhvr>
                                    </p:animEffect>
                                    <p:set>
                                      <p:cBhvr>
                                        <p:cTn id="99" dur="1" fill="hold">
                                          <p:stCondLst>
                                            <p:cond delay="999"/>
                                          </p:stCondLst>
                                        </p:cTn>
                                        <p:tgtEl>
                                          <p:spTgt spid="19046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4" grpId="1" animBg="1"/>
      <p:bldP spid="46" grpId="0" animBg="1"/>
      <p:bldP spid="46" grpId="1" animBg="1"/>
      <p:bldP spid="53" grpId="0" animBg="1"/>
      <p:bldP spid="53" grpId="1" animBg="1"/>
      <p:bldP spid="54" grpId="0" animBg="1"/>
      <p:bldP spid="54" grpId="1" animBg="1"/>
      <p:bldP spid="55" grpId="0" animBg="1"/>
      <p:bldP spid="55" grpId="1" animBg="1"/>
      <p:bldP spid="56" grpId="0" animBg="1"/>
      <p:bldP spid="56" grpId="1" animBg="1"/>
      <p:bldP spid="57" grpId="0" animBg="1"/>
      <p:bldP spid="57" grpId="1" animBg="1"/>
      <p:bldP spid="57" grpId="2" animBg="1"/>
      <p:bldP spid="49" grpId="0" animBg="1"/>
      <p:bldP spid="49" grpId="1" animBg="1"/>
      <p:bldP spid="61" grpId="0" animBg="1"/>
      <p:bldP spid="61" grpId="1" animBg="1"/>
      <p:bldP spid="62" grpId="0" animBg="1"/>
      <p:bldP spid="62" grpId="1" animBg="1"/>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0" y="0"/>
            <a:ext cx="9144000" cy="6740307"/>
          </a:xfrm>
          <a:prstGeom prst="rect">
            <a:avLst/>
          </a:prstGeom>
        </p:spPr>
        <p:txBody>
          <a:bodyPr wrap="square">
            <a:spAutoFit/>
          </a:bodyPr>
          <a:lstStyle/>
          <a:p>
            <a:r>
              <a:rPr lang="en-US" dirty="0">
                <a:hlinkClick r:id="rId2"/>
              </a:rPr>
              <a:t>https://en.wikipedia.org/wiki/Brigham_Young</a:t>
            </a:r>
            <a:endParaRPr lang="en-US" dirty="0"/>
          </a:p>
          <a:p>
            <a:r>
              <a:rPr lang="en-US" b="1" dirty="0"/>
              <a:t>	Brigham Young</a:t>
            </a:r>
            <a:r>
              <a:rPr lang="en-US" dirty="0"/>
              <a:t> (June 1, 1801 – August 29, 1877) was an</a:t>
            </a:r>
          </a:p>
          <a:p>
            <a:r>
              <a:rPr lang="en-US" dirty="0"/>
              <a:t> American religious leader, politician, and settler. He was the second</a:t>
            </a:r>
          </a:p>
          <a:p>
            <a:r>
              <a:rPr lang="en-US" dirty="0"/>
              <a:t> president of </a:t>
            </a:r>
            <a:r>
              <a:rPr lang="en-US" u="sng" dirty="0"/>
              <a:t>The Church of Jesus Christ of Latter-day Saints</a:t>
            </a:r>
          </a:p>
          <a:p>
            <a:r>
              <a:rPr lang="en-US" dirty="0"/>
              <a:t> (LDS Church) from 1847 until his death in 1877. He founded</a:t>
            </a:r>
          </a:p>
          <a:p>
            <a:r>
              <a:rPr lang="en-US" dirty="0"/>
              <a:t> Salt Lake City and he served as the first governor of the Utah Territory.</a:t>
            </a:r>
          </a:p>
          <a:p>
            <a:r>
              <a:rPr lang="en-US" dirty="0"/>
              <a:t> Young also led the </a:t>
            </a:r>
            <a:r>
              <a:rPr lang="en-US" dirty="0" err="1"/>
              <a:t>foundings</a:t>
            </a:r>
            <a:r>
              <a:rPr lang="en-US" dirty="0"/>
              <a:t> of the precursors to the University of </a:t>
            </a:r>
          </a:p>
          <a:p>
            <a:r>
              <a:rPr lang="en-US" dirty="0"/>
              <a:t>Utah and Brigham Young University.</a:t>
            </a:r>
          </a:p>
          <a:p>
            <a:r>
              <a:rPr lang="en-US" dirty="0"/>
              <a:t>	Young led his followers, the Mormon pioneers, in an exodus </a:t>
            </a:r>
          </a:p>
          <a:p>
            <a:r>
              <a:rPr lang="en-US" dirty="0"/>
              <a:t>through a desert, to what they saw as a promised land. Young was </a:t>
            </a:r>
          </a:p>
          <a:p>
            <a:r>
              <a:rPr lang="en-US" dirty="0"/>
              <a:t>dubbed by his followers the "Lion of the Lord" for his bold personality </a:t>
            </a:r>
          </a:p>
          <a:p>
            <a:r>
              <a:rPr lang="en-US" dirty="0"/>
              <a:t>and was also commonly called "Brother Brigham" by Latter-day Saints. A polygamist, Young had 55 wives.  He instituted a church ban against conferring the priesthood on men of black African descent, and also led the church during the Utah War against the United States.</a:t>
            </a:r>
          </a:p>
          <a:p>
            <a:r>
              <a:rPr lang="en-US" dirty="0"/>
              <a:t>	 Young was born to John Young and Abigail "</a:t>
            </a:r>
            <a:r>
              <a:rPr lang="en-US" dirty="0" err="1"/>
              <a:t>Nabby</a:t>
            </a:r>
            <a:r>
              <a:rPr lang="en-US" dirty="0"/>
              <a:t>" Howe, a farming family in </a:t>
            </a:r>
            <a:r>
              <a:rPr lang="en-US" dirty="0" err="1"/>
              <a:t>Whitingham</a:t>
            </a:r>
            <a:r>
              <a:rPr lang="en-US" dirty="0"/>
              <a:t>, Vermont, and worked as a travelling carpenter and blacksmith, among other trades.</a:t>
            </a:r>
            <a:r>
              <a:rPr lang="en-US" baseline="30000" dirty="0"/>
              <a:t> </a:t>
            </a:r>
            <a:r>
              <a:rPr lang="en-US" dirty="0"/>
              <a:t> Young was first married in 1824 to Miriam Angeline Works. Though he had converted to the Methodist faith in 1823, Young was drawn to Mormonism after reading the Book of Mormon shortly after its publication in 1830. He officially joined the new church in 1832 and traveled to Upper Canada as a missionary. After his wife died in 1832, Young joined many Mormons in establishing a community in Kirtland, Ohio. Young was ordained a member of the original Quorum of the Twelve Apostles in 1835, and he assumed a leadership role within that organization in taking Mormonism to the United Kingdom and organizing the exodus of Latter Day Saints from Missouri in 1838.</a:t>
            </a:r>
          </a:p>
        </p:txBody>
      </p:sp>
      <p:pic>
        <p:nvPicPr>
          <p:cNvPr id="4" name="Picture 4" descr="https://upload.wikimedia.org/wikipedia/commons/thumb/0/0c/1853_Brigham_Young_Daguerreotype.jpg/800px-1853_Brigham_Young_Daguerreotype.jpg"/>
          <p:cNvPicPr>
            <a:picLocks noChangeAspect="1" noChangeArrowheads="1"/>
          </p:cNvPicPr>
          <p:nvPr/>
        </p:nvPicPr>
        <p:blipFill>
          <a:blip r:embed="rId3" cstate="print"/>
          <a:srcRect/>
          <a:stretch>
            <a:fillRect/>
          </a:stretch>
        </p:blipFill>
        <p:spPr bwMode="auto">
          <a:xfrm>
            <a:off x="6825891" y="0"/>
            <a:ext cx="2318109" cy="2819400"/>
          </a:xfrm>
          <a:prstGeom prst="rect">
            <a:avLst/>
          </a:prstGeom>
          <a:noFill/>
        </p:spPr>
      </p:pic>
    </p:spTree>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43"/>
          <p:cNvGrpSpPr/>
          <p:nvPr/>
        </p:nvGrpSpPr>
        <p:grpSpPr>
          <a:xfrm>
            <a:off x="2971800" y="2133600"/>
            <a:ext cx="2438400" cy="1143000"/>
            <a:chOff x="2971800" y="2133600"/>
            <a:chExt cx="2438400" cy="1143000"/>
          </a:xfrm>
        </p:grpSpPr>
        <p:pic>
          <p:nvPicPr>
            <p:cNvPr id="49"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pic>
          <p:nvPicPr>
            <p:cNvPr id="56"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2971800" y="2667000"/>
              <a:ext cx="1143000" cy="609600"/>
            </a:xfrm>
            <a:prstGeom prst="rect">
              <a:avLst/>
            </a:prstGeom>
            <a:noFill/>
          </p:spPr>
        </p:pic>
      </p:grpSp>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76200" y="6029980"/>
            <a:ext cx="9144001" cy="523220"/>
          </a:xfrm>
          <a:prstGeom prst="rect">
            <a:avLst/>
          </a:prstGeom>
          <a:solidFill>
            <a:schemeClr val="bg1"/>
          </a:solidFill>
        </p:spPr>
        <p:txBody>
          <a:bodyPr wrap="square">
            <a:spAutoFit/>
          </a:bodyPr>
          <a:lstStyle/>
          <a:p>
            <a:r>
              <a:rPr lang="en-US" sz="2800" b="1" dirty="0"/>
              <a:t> 1837: newborn to a Mormon family w/ 7 children in Illinois</a:t>
            </a:r>
            <a:endParaRPr lang="en-US" sz="2800" dirty="0"/>
          </a:p>
        </p:txBody>
      </p:sp>
      <p:sp>
        <p:nvSpPr>
          <p:cNvPr id="54" name="Rectangle 53"/>
          <p:cNvSpPr/>
          <p:nvPr/>
        </p:nvSpPr>
        <p:spPr>
          <a:xfrm>
            <a:off x="-76199" y="5445205"/>
            <a:ext cx="3307765" cy="584775"/>
          </a:xfrm>
          <a:prstGeom prst="rect">
            <a:avLst/>
          </a:prstGeom>
          <a:solidFill>
            <a:schemeClr val="bg1">
              <a:lumMod val="65000"/>
            </a:schemeClr>
          </a:solidFill>
        </p:spPr>
        <p:txBody>
          <a:bodyPr wrap="none">
            <a:spAutoFit/>
          </a:bodyPr>
          <a:lstStyle/>
          <a:p>
            <a:r>
              <a:rPr lang="en-US" sz="3200" b="1" dirty="0">
                <a:effectLst>
                  <a:outerShdw dist="38100" dir="7200000" algn="ctr" rotWithShape="0">
                    <a:schemeClr val="bg1"/>
                  </a:outerShdw>
                </a:effectLst>
              </a:rPr>
              <a:t>Olive Ann </a:t>
            </a:r>
            <a:r>
              <a:rPr lang="en-US" sz="3200" b="1" dirty="0" err="1">
                <a:effectLst>
                  <a:outerShdw dist="38100" dir="7200000" algn="ctr" rotWithShape="0">
                    <a:schemeClr val="bg1"/>
                  </a:outerShdw>
                </a:effectLst>
              </a:rPr>
              <a:t>Oatman</a:t>
            </a:r>
            <a:endParaRPr lang="en-US" sz="3200" dirty="0">
              <a:effectLst>
                <a:outerShdw dist="38100" dir="7200000" algn="ctr" rotWithShape="0">
                  <a:schemeClr val="bg1"/>
                </a:outerShdw>
              </a:effectLst>
            </a:endParaRPr>
          </a:p>
        </p:txBody>
      </p:sp>
      <p:sp>
        <p:nvSpPr>
          <p:cNvPr id="55" name="Oval 54"/>
          <p:cNvSpPr/>
          <p:nvPr/>
        </p:nvSpPr>
        <p:spPr>
          <a:xfrm>
            <a:off x="5562600" y="33528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579" name="Picture 3"/>
          <p:cNvPicPr>
            <a:picLocks noChangeAspect="1" noChangeArrowheads="1"/>
          </p:cNvPicPr>
          <p:nvPr/>
        </p:nvPicPr>
        <p:blipFill>
          <a:blip r:embed="rId4"/>
          <a:srcRect/>
          <a:stretch>
            <a:fillRect/>
          </a:stretch>
        </p:blipFill>
        <p:spPr bwMode="auto">
          <a:xfrm>
            <a:off x="76200" y="2032000"/>
            <a:ext cx="2987675" cy="337820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46" name="TextBox 45"/>
          <p:cNvSpPr txBox="1"/>
          <p:nvPr/>
        </p:nvSpPr>
        <p:spPr>
          <a:xfrm>
            <a:off x="6137087" y="685800"/>
            <a:ext cx="3006913" cy="707886"/>
          </a:xfrm>
          <a:prstGeom prst="rect">
            <a:avLst/>
          </a:prstGeom>
          <a:solidFill>
            <a:srgbClr val="FF0000"/>
          </a:solidFill>
        </p:spPr>
        <p:txBody>
          <a:bodyPr wrap="none" rtlCol="0">
            <a:spAutoFit/>
          </a:bodyPr>
          <a:lstStyle/>
          <a:p>
            <a:r>
              <a:rPr lang="en-US" sz="4000" dirty="0">
                <a:solidFill>
                  <a:srgbClr val="FFFF00"/>
                </a:solidFill>
                <a:effectLst>
                  <a:outerShdw dist="38100" dir="7200000" algn="ctr" rotWithShape="0">
                    <a:schemeClr val="tx1"/>
                  </a:outerShdw>
                </a:effectLst>
              </a:rPr>
              <a:t>Mormon Trail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par>
                                <p:cTn id="8" presetID="10" presetClass="entr" presetSubtype="0" fill="hold" nodeType="withEffect">
                                  <p:stCondLst>
                                    <p:cond delay="0"/>
                                  </p:stCondLst>
                                  <p:childTnLst>
                                    <p:set>
                                      <p:cBhvr>
                                        <p:cTn id="9" dur="1" fill="hold">
                                          <p:stCondLst>
                                            <p:cond delay="0"/>
                                          </p:stCondLst>
                                        </p:cTn>
                                        <p:tgtEl>
                                          <p:spTgt spid="24579"/>
                                        </p:tgtEl>
                                        <p:attrNameLst>
                                          <p:attrName>style.visibility</p:attrName>
                                        </p:attrNameLst>
                                      </p:cBhvr>
                                      <p:to>
                                        <p:strVal val="visible"/>
                                      </p:to>
                                    </p:set>
                                    <p:animEffect transition="in" filter="fade">
                                      <p:cBhvr>
                                        <p:cTn id="10" dur="1000"/>
                                        <p:tgtEl>
                                          <p:spTgt spid="2457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1000"/>
                                        <p:tgtEl>
                                          <p:spTgt spid="53"/>
                                        </p:tgtEl>
                                      </p:cBhvr>
                                    </p:animEffect>
                                  </p:childTnLst>
                                </p:cTn>
                              </p:par>
                              <p:par>
                                <p:cTn id="16" presetID="3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800" decel="100000"/>
                                        <p:tgtEl>
                                          <p:spTgt spid="55"/>
                                        </p:tgtEl>
                                      </p:cBhvr>
                                    </p:animEffect>
                                    <p:anim calcmode="lin" valueType="num">
                                      <p:cBhvr>
                                        <p:cTn id="19" dur="800" decel="100000" fill="hold"/>
                                        <p:tgtEl>
                                          <p:spTgt spid="55"/>
                                        </p:tgtEl>
                                        <p:attrNameLst>
                                          <p:attrName>style.rotation</p:attrName>
                                        </p:attrNameLst>
                                      </p:cBhvr>
                                      <p:tavLst>
                                        <p:tav tm="0">
                                          <p:val>
                                            <p:fltVal val="-90"/>
                                          </p:val>
                                        </p:tav>
                                        <p:tav tm="100000">
                                          <p:val>
                                            <p:fltVal val="0"/>
                                          </p:val>
                                        </p:tav>
                                      </p:tavLst>
                                    </p:anim>
                                    <p:anim calcmode="lin" valueType="num">
                                      <p:cBhvr>
                                        <p:cTn id="20" dur="800" decel="100000" fill="hold"/>
                                        <p:tgtEl>
                                          <p:spTgt spid="55"/>
                                        </p:tgtEl>
                                        <p:attrNameLst>
                                          <p:attrName>ppt_x</p:attrName>
                                        </p:attrNameLst>
                                      </p:cBhvr>
                                      <p:tavLst>
                                        <p:tav tm="0">
                                          <p:val>
                                            <p:strVal val="#ppt_x+0.4"/>
                                          </p:val>
                                        </p:tav>
                                        <p:tav tm="100000">
                                          <p:val>
                                            <p:strVal val="#ppt_x-0.05"/>
                                          </p:val>
                                        </p:tav>
                                      </p:tavLst>
                                    </p:anim>
                                    <p:anim calcmode="lin" valueType="num">
                                      <p:cBhvr>
                                        <p:cTn id="21" dur="800" decel="100000" fill="hold"/>
                                        <p:tgtEl>
                                          <p:spTgt spid="55"/>
                                        </p:tgtEl>
                                        <p:attrNameLst>
                                          <p:attrName>ppt_y</p:attrName>
                                        </p:attrNameLst>
                                      </p:cBhvr>
                                      <p:tavLst>
                                        <p:tav tm="0">
                                          <p:val>
                                            <p:strVal val="#ppt_y-0.4"/>
                                          </p:val>
                                        </p:tav>
                                        <p:tav tm="100000">
                                          <p:val>
                                            <p:strVal val="#ppt_y+0.1"/>
                                          </p:val>
                                        </p:tav>
                                      </p:tavLst>
                                    </p:anim>
                                    <p:anim calcmode="lin" valueType="num">
                                      <p:cBhvr>
                                        <p:cTn id="22" dur="200" accel="100000" fill="hold">
                                          <p:stCondLst>
                                            <p:cond delay="800"/>
                                          </p:stCondLst>
                                        </p:cTn>
                                        <p:tgtEl>
                                          <p:spTgt spid="55"/>
                                        </p:tgtEl>
                                        <p:attrNameLst>
                                          <p:attrName>ppt_x</p:attrName>
                                        </p:attrNameLst>
                                      </p:cBhvr>
                                      <p:tavLst>
                                        <p:tav tm="0">
                                          <p:val>
                                            <p:strVal val="#ppt_x-0.05"/>
                                          </p:val>
                                        </p:tav>
                                        <p:tav tm="100000">
                                          <p:val>
                                            <p:strVal val="#ppt_x"/>
                                          </p:val>
                                        </p:tav>
                                      </p:tavLst>
                                    </p:anim>
                                    <p:anim calcmode="lin" valueType="num">
                                      <p:cBhvr>
                                        <p:cTn id="23" dur="200" accel="100000" fill="hold">
                                          <p:stCondLst>
                                            <p:cond delay="800"/>
                                          </p:stCondLst>
                                        </p:cTn>
                                        <p:tgtEl>
                                          <p:spTgt spid="55"/>
                                        </p:tgtEl>
                                        <p:attrNameLst>
                                          <p:attrName>ppt_y</p:attrName>
                                        </p:attrNameLst>
                                      </p:cBhvr>
                                      <p:tavLst>
                                        <p:tav tm="0">
                                          <p:val>
                                            <p:strVal val="#ppt_y+0.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1000"/>
                                        <p:tgtEl>
                                          <p:spTgt spid="54"/>
                                        </p:tgtEl>
                                      </p:cBhvr>
                                    </p:animEffect>
                                    <p:set>
                                      <p:cBhvr>
                                        <p:cTn id="28" dur="1" fill="hold">
                                          <p:stCondLst>
                                            <p:cond delay="999"/>
                                          </p:stCondLst>
                                        </p:cTn>
                                        <p:tgtEl>
                                          <p:spTgt spid="54"/>
                                        </p:tgtEl>
                                        <p:attrNameLst>
                                          <p:attrName>style.visibility</p:attrName>
                                        </p:attrNameLst>
                                      </p:cBhvr>
                                      <p:to>
                                        <p:strVal val="hidden"/>
                                      </p:to>
                                    </p:set>
                                  </p:childTnLst>
                                </p:cTn>
                              </p:par>
                              <p:par>
                                <p:cTn id="29" presetID="10" presetClass="exit" presetSubtype="0" fill="hold" grpId="1" nodeType="withEffect">
                                  <p:stCondLst>
                                    <p:cond delay="0"/>
                                  </p:stCondLst>
                                  <p:childTnLst>
                                    <p:animEffect transition="out" filter="fade">
                                      <p:cBhvr>
                                        <p:cTn id="30" dur="1000"/>
                                        <p:tgtEl>
                                          <p:spTgt spid="53"/>
                                        </p:tgtEl>
                                      </p:cBhvr>
                                    </p:animEffect>
                                    <p:set>
                                      <p:cBhvr>
                                        <p:cTn id="31" dur="1" fill="hold">
                                          <p:stCondLst>
                                            <p:cond delay="999"/>
                                          </p:stCondLst>
                                        </p:cTn>
                                        <p:tgtEl>
                                          <p:spTgt spid="53"/>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1000"/>
                                        <p:tgtEl>
                                          <p:spTgt spid="55"/>
                                        </p:tgtEl>
                                      </p:cBhvr>
                                    </p:animEffect>
                                    <p:set>
                                      <p:cBhvr>
                                        <p:cTn id="34" dur="1" fill="hold">
                                          <p:stCondLst>
                                            <p:cond delay="999"/>
                                          </p:stCondLst>
                                        </p:cTn>
                                        <p:tgtEl>
                                          <p:spTgt spid="55"/>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1000"/>
                                        <p:tgtEl>
                                          <p:spTgt spid="24579"/>
                                        </p:tgtEl>
                                      </p:cBhvr>
                                    </p:animEffect>
                                    <p:set>
                                      <p:cBhvr>
                                        <p:cTn id="37" dur="1" fill="hold">
                                          <p:stCondLst>
                                            <p:cond delay="999"/>
                                          </p:stCondLst>
                                        </p:cTn>
                                        <p:tgtEl>
                                          <p:spTgt spid="245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3" grpId="1" animBg="1"/>
      <p:bldP spid="54" grpId="0" animBg="1"/>
      <p:bldP spid="54" grpId="1" animBg="1"/>
      <p:bldP spid="55" grpId="0" animBg="1"/>
      <p:bldP spid="55" grpId="1" animBg="1"/>
    </p:bldLst>
  </p:timing>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14496276"/>
          </a:xfrm>
          <a:prstGeom prst="rect">
            <a:avLst/>
          </a:prstGeom>
        </p:spPr>
        <p:txBody>
          <a:bodyPr wrap="square">
            <a:spAutoFit/>
          </a:bodyPr>
          <a:lstStyle/>
          <a:p>
            <a:r>
              <a:rPr lang="en-US" dirty="0">
                <a:hlinkClick r:id="rId2"/>
              </a:rPr>
              <a:t>https://en.wikipedia.org/wiki/Olive_Oatman</a:t>
            </a:r>
            <a:endParaRPr lang="en-US" dirty="0"/>
          </a:p>
          <a:p>
            <a:r>
              <a:rPr lang="en-US" dirty="0"/>
              <a:t>	</a:t>
            </a:r>
            <a:r>
              <a:rPr lang="en-US" b="1" dirty="0"/>
              <a:t>Olive Ann </a:t>
            </a:r>
            <a:r>
              <a:rPr lang="en-US" b="1" dirty="0" err="1"/>
              <a:t>Oatman</a:t>
            </a:r>
            <a:r>
              <a:rPr lang="en-US" dirty="0"/>
              <a:t> (September 7, 1837 – March 21,</a:t>
            </a:r>
          </a:p>
          <a:p>
            <a:r>
              <a:rPr lang="en-US" dirty="0"/>
              <a:t> 1903) was a woman from Illinois whose family was killed in </a:t>
            </a:r>
          </a:p>
          <a:p>
            <a:r>
              <a:rPr lang="en-US" dirty="0"/>
              <a:t>1851, when she was fourteen, in present-day Arizona by a </a:t>
            </a:r>
          </a:p>
          <a:p>
            <a:r>
              <a:rPr lang="en-US" dirty="0"/>
              <a:t>Native American tribe, possibly the </a:t>
            </a:r>
            <a:r>
              <a:rPr lang="en-US" dirty="0" err="1"/>
              <a:t>Tolkepayas</a:t>
            </a:r>
            <a:r>
              <a:rPr lang="en-US" dirty="0"/>
              <a:t>; they captured</a:t>
            </a:r>
          </a:p>
          <a:p>
            <a:r>
              <a:rPr lang="en-US" dirty="0"/>
              <a:t> and enslaved her and her sister </a:t>
            </a:r>
            <a:r>
              <a:rPr lang="en-US" dirty="0" err="1"/>
              <a:t>andlater</a:t>
            </a:r>
            <a:r>
              <a:rPr lang="en-US" dirty="0"/>
              <a:t> sold them to the</a:t>
            </a:r>
          </a:p>
          <a:p>
            <a:r>
              <a:rPr lang="en-US" dirty="0"/>
              <a:t> Mohave people.</a:t>
            </a:r>
            <a:r>
              <a:rPr lang="en-US" baseline="30000" dirty="0"/>
              <a:t> </a:t>
            </a:r>
            <a:r>
              <a:rPr lang="en-US" dirty="0"/>
              <a:t>After several years with the Mohave, during</a:t>
            </a:r>
          </a:p>
          <a:p>
            <a:r>
              <a:rPr lang="en-US" dirty="0"/>
              <a:t> which her sister died of hunger, she returned to white society,</a:t>
            </a:r>
          </a:p>
          <a:p>
            <a:r>
              <a:rPr lang="en-US" dirty="0"/>
              <a:t> five years after being carried off.</a:t>
            </a:r>
          </a:p>
          <a:p>
            <a:r>
              <a:rPr lang="en-US" dirty="0"/>
              <a:t>	In subsequent years, the tale of </a:t>
            </a:r>
            <a:r>
              <a:rPr lang="en-US" dirty="0" err="1"/>
              <a:t>Oatman</a:t>
            </a:r>
            <a:r>
              <a:rPr lang="en-US" dirty="0"/>
              <a:t> came to be </a:t>
            </a:r>
          </a:p>
          <a:p>
            <a:r>
              <a:rPr lang="en-US" dirty="0"/>
              <a:t>retold  with dramatic license in the press, in her own "memoir“</a:t>
            </a:r>
          </a:p>
          <a:p>
            <a:r>
              <a:rPr lang="en-US" dirty="0"/>
              <a:t> and speeches, novels, plays, movies and poetry. The story </a:t>
            </a:r>
          </a:p>
          <a:p>
            <a:r>
              <a:rPr lang="en-US" dirty="0"/>
              <a:t>resonated in the media of the time and long afterward, </a:t>
            </a:r>
          </a:p>
          <a:p>
            <a:r>
              <a:rPr lang="en-US" dirty="0"/>
              <a:t>partly owing to the prominent blue tattooing of </a:t>
            </a:r>
            <a:r>
              <a:rPr lang="en-US" dirty="0" err="1"/>
              <a:t>Oatman's</a:t>
            </a:r>
            <a:r>
              <a:rPr lang="en-US" dirty="0"/>
              <a:t> </a:t>
            </a:r>
          </a:p>
          <a:p>
            <a:r>
              <a:rPr lang="en-US" dirty="0"/>
              <a:t>face by the Mohave. Much of what actually occurred during</a:t>
            </a:r>
          </a:p>
          <a:p>
            <a:r>
              <a:rPr lang="en-US" dirty="0"/>
              <a:t> her time with the Native Americans remains unknown.</a:t>
            </a:r>
          </a:p>
          <a:p>
            <a:r>
              <a:rPr lang="en-US" dirty="0"/>
              <a:t>	Born into the family of </a:t>
            </a:r>
            <a:r>
              <a:rPr lang="en-US" dirty="0" err="1"/>
              <a:t>Roys</a:t>
            </a:r>
            <a:r>
              <a:rPr lang="en-US" dirty="0"/>
              <a:t> and Mary Ann </a:t>
            </a:r>
            <a:r>
              <a:rPr lang="en-US" dirty="0" err="1"/>
              <a:t>Oatman</a:t>
            </a:r>
            <a:r>
              <a:rPr lang="en-US" dirty="0"/>
              <a:t>, Olive </a:t>
            </a:r>
            <a:r>
              <a:rPr lang="en-US" dirty="0" err="1"/>
              <a:t>Oatman</a:t>
            </a:r>
            <a:r>
              <a:rPr lang="en-US" dirty="0"/>
              <a:t> was one of seven siblings. She grew up in the Mormon religion.  In 1850, the </a:t>
            </a:r>
            <a:r>
              <a:rPr lang="en-US" dirty="0" err="1"/>
              <a:t>Oatman</a:t>
            </a:r>
            <a:r>
              <a:rPr lang="en-US" dirty="0"/>
              <a:t> family joined a wagon train led by James C. Brewster, a member of The Church of Jesus Christ of Latter-day Saints (LDS Church), whose attacks on, and disagreements with, the church leadership in Salt Lake City, Utah, had caused him to break with the followers of Brigham Young in Utah and lead his followers — </a:t>
            </a:r>
            <a:r>
              <a:rPr lang="en-US" dirty="0" err="1"/>
              <a:t>Brewsterites</a:t>
            </a:r>
            <a:r>
              <a:rPr lang="en-US" dirty="0"/>
              <a:t> — to California, which he claimed was the "intended place of gathering" for the Mormons.</a:t>
            </a:r>
          </a:p>
          <a:p>
            <a:r>
              <a:rPr lang="en-US" dirty="0"/>
              <a:t>	The </a:t>
            </a:r>
            <a:r>
              <a:rPr lang="en-US" dirty="0" err="1"/>
              <a:t>Brewsterite</a:t>
            </a:r>
            <a:r>
              <a:rPr lang="en-US" dirty="0"/>
              <a:t> emigrants, numbering between 85 and 93, left Independence, Missouri on August 5, 1850. Dissension caused the group to split near Santa Fe in New Mexico Territory with Brewster following the northern route. </a:t>
            </a:r>
            <a:r>
              <a:rPr lang="en-US" dirty="0" err="1"/>
              <a:t>Roys</a:t>
            </a:r>
            <a:r>
              <a:rPr lang="en-US" dirty="0"/>
              <a:t> </a:t>
            </a:r>
            <a:r>
              <a:rPr lang="en-US" dirty="0" err="1"/>
              <a:t>Oatman</a:t>
            </a:r>
            <a:r>
              <a:rPr lang="en-US" dirty="0"/>
              <a:t> and several other families chose the southern route via Socorro and Tucson. Near Socorro, </a:t>
            </a:r>
            <a:r>
              <a:rPr lang="en-US" dirty="0" err="1"/>
              <a:t>Roys</a:t>
            </a:r>
            <a:r>
              <a:rPr lang="en-US" dirty="0"/>
              <a:t> </a:t>
            </a:r>
            <a:r>
              <a:rPr lang="en-US" dirty="0" err="1"/>
              <a:t>Oatman</a:t>
            </a:r>
            <a:r>
              <a:rPr lang="en-US" dirty="0"/>
              <a:t> assumed command of the party. They reached New Mexico Territory early in 1851 only to find the country and climate wholly unsuited to their purpose. The other wagons gradually abandoned the goal of reaching the mouth of the Colorado River.</a:t>
            </a:r>
          </a:p>
          <a:p>
            <a:r>
              <a:rPr lang="en-US" dirty="0"/>
              <a:t>The party had reached Maricopa Wells, when they were told that not only was the stretch of trail ahead barren and dangerous, but that the Native Americans ahead were very hostile and that they would risk their lives if they proceeded further. The other families resolved to stay. The </a:t>
            </a:r>
            <a:r>
              <a:rPr lang="en-US" dirty="0" err="1"/>
              <a:t>Oatman</a:t>
            </a:r>
            <a:r>
              <a:rPr lang="en-US" dirty="0"/>
              <a:t> family, eventually traveling alone, was nearly annihilated in what became known as the "</a:t>
            </a:r>
            <a:r>
              <a:rPr lang="en-US" dirty="0" err="1"/>
              <a:t>Oatman</a:t>
            </a:r>
            <a:r>
              <a:rPr lang="en-US" dirty="0"/>
              <a:t> Massacre" on the banks of the Gila River about 80–90 miles east of Yuma, in what is now Arizona.</a:t>
            </a:r>
            <a:endParaRPr lang="en-US" baseline="30000" dirty="0"/>
          </a:p>
          <a:p>
            <a:r>
              <a:rPr lang="en-US" baseline="30000" dirty="0"/>
              <a:t>	</a:t>
            </a:r>
            <a:r>
              <a:rPr lang="en-US" dirty="0" err="1"/>
              <a:t>Roys</a:t>
            </a:r>
            <a:r>
              <a:rPr lang="en-US" dirty="0"/>
              <a:t> and Mary </a:t>
            </a:r>
            <a:r>
              <a:rPr lang="en-US" dirty="0" err="1"/>
              <a:t>Oatman</a:t>
            </a:r>
            <a:r>
              <a:rPr lang="en-US" dirty="0"/>
              <a:t> had seven children at this time, ranging in age from 17 to one year. On their fourth day out, they were approached by a group of Native Americans, asking for tobacco and food. At some point during the encounter, the </a:t>
            </a:r>
            <a:r>
              <a:rPr lang="en-US" dirty="0" err="1"/>
              <a:t>Oatman</a:t>
            </a:r>
            <a:r>
              <a:rPr lang="en-US" dirty="0"/>
              <a:t> family was attacked by the group, and all were killed except Lorenzo, age 15 (who was brutally clubbed and left for dead), Olive, age 14, and Mary Ann, age 7, who were taken to be slaves.</a:t>
            </a:r>
          </a:p>
          <a:p>
            <a:r>
              <a:rPr lang="en-US" dirty="0"/>
              <a:t>	Lorenzo awoke to find his parents and family dead, but no sign of Mary Ann and Olive. He eventually reached a settlement, where he was treated. Three days later, Lorenzo, who had rejoined the emigrant train, returned to the bodies of his slain family. "We buried the bodies of father, mother and babe in one common grave.  The men had no way of digging proper graves in the volcanic rocky soil, so they gathered the bodies together and formed a cairn over them. It has been said the remains were reburied several times and finally moved to the river for re-interment by early Arizona colonizer Charles Poston.</a:t>
            </a:r>
          </a:p>
          <a:p>
            <a:endParaRPr lang="en-US" dirty="0"/>
          </a:p>
          <a:p>
            <a:endParaRPr lang="en-US" dirty="0"/>
          </a:p>
          <a:p>
            <a:r>
              <a:rPr lang="en-US" dirty="0"/>
              <a:t>	</a:t>
            </a:r>
          </a:p>
        </p:txBody>
      </p:sp>
      <p:pic>
        <p:nvPicPr>
          <p:cNvPr id="166916" name="Picture 4" descr="Olive Oatman1 (cropped).jpg"/>
          <p:cNvPicPr>
            <a:picLocks noChangeAspect="1" noChangeArrowheads="1"/>
          </p:cNvPicPr>
          <p:nvPr/>
        </p:nvPicPr>
        <p:blipFill>
          <a:blip r:embed="rId3"/>
          <a:srcRect/>
          <a:stretch>
            <a:fillRect/>
          </a:stretch>
        </p:blipFill>
        <p:spPr bwMode="auto">
          <a:xfrm>
            <a:off x="6248400" y="0"/>
            <a:ext cx="2895600" cy="3988690"/>
          </a:xfrm>
          <a:prstGeom prst="rect">
            <a:avLst/>
          </a:prstGeom>
          <a:noFill/>
        </p:spPr>
      </p:pic>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p:cNvGrpSpPr/>
          <p:nvPr/>
        </p:nvGrpSpPr>
        <p:grpSpPr>
          <a:xfrm>
            <a:off x="2971800" y="2133600"/>
            <a:ext cx="2438400" cy="1143000"/>
            <a:chOff x="2971800" y="2133600"/>
            <a:chExt cx="2438400" cy="1143000"/>
          </a:xfrm>
        </p:grpSpPr>
        <p:pic>
          <p:nvPicPr>
            <p:cNvPr id="61"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pic>
          <p:nvPicPr>
            <p:cNvPr id="64"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2971800" y="2667000"/>
              <a:ext cx="1143000" cy="609600"/>
            </a:xfrm>
            <a:prstGeom prst="rect">
              <a:avLst/>
            </a:prstGeom>
            <a:noFill/>
          </p:spPr>
        </p:pic>
      </p:grpSp>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1" y="5370135"/>
            <a:ext cx="5105401" cy="523220"/>
          </a:xfrm>
          <a:prstGeom prst="rect">
            <a:avLst/>
          </a:prstGeom>
          <a:solidFill>
            <a:schemeClr val="bg1"/>
          </a:solidFill>
        </p:spPr>
        <p:txBody>
          <a:bodyPr wrap="square">
            <a:spAutoFit/>
          </a:bodyPr>
          <a:lstStyle/>
          <a:p>
            <a:r>
              <a:rPr lang="en-US" sz="2800" b="1" dirty="0"/>
              <a:t> 1850: born in Denmark</a:t>
            </a:r>
            <a:endParaRPr lang="en-US" sz="2800" dirty="0"/>
          </a:p>
        </p:txBody>
      </p:sp>
      <p:sp>
        <p:nvSpPr>
          <p:cNvPr id="54" name="Rectangle 53"/>
          <p:cNvSpPr/>
          <p:nvPr/>
        </p:nvSpPr>
        <p:spPr>
          <a:xfrm>
            <a:off x="0" y="4785360"/>
            <a:ext cx="3995004" cy="584775"/>
          </a:xfrm>
          <a:prstGeom prst="rect">
            <a:avLst/>
          </a:prstGeom>
          <a:solidFill>
            <a:schemeClr val="bg1">
              <a:lumMod val="65000"/>
            </a:schemeClr>
          </a:solidFill>
        </p:spPr>
        <p:txBody>
          <a:bodyPr wrap="none">
            <a:spAutoFit/>
          </a:bodyPr>
          <a:lstStyle/>
          <a:p>
            <a:r>
              <a:rPr lang="en-US" sz="3200" b="1" dirty="0">
                <a:effectLst>
                  <a:outerShdw dist="38100" dir="7200000" algn="ctr" rotWithShape="0">
                    <a:schemeClr val="bg1"/>
                  </a:outerShdw>
                </a:effectLst>
              </a:rPr>
              <a:t>Mary Johnson Parsons</a:t>
            </a:r>
            <a:endParaRPr lang="en-US" sz="3200" dirty="0">
              <a:effectLst>
                <a:outerShdw dist="38100" dir="7200000" algn="ctr" rotWithShape="0">
                  <a:schemeClr val="bg1"/>
                </a:outerShdw>
              </a:effectLst>
            </a:endParaRPr>
          </a:p>
        </p:txBody>
      </p:sp>
      <p:sp>
        <p:nvSpPr>
          <p:cNvPr id="58" name="Rectangle 57"/>
          <p:cNvSpPr/>
          <p:nvPr/>
        </p:nvSpPr>
        <p:spPr>
          <a:xfrm>
            <a:off x="0" y="5862340"/>
            <a:ext cx="9144000" cy="523220"/>
          </a:xfrm>
          <a:prstGeom prst="rect">
            <a:avLst/>
          </a:prstGeom>
          <a:solidFill>
            <a:schemeClr val="bg1"/>
          </a:solidFill>
        </p:spPr>
        <p:txBody>
          <a:bodyPr wrap="square">
            <a:spAutoFit/>
          </a:bodyPr>
          <a:lstStyle/>
          <a:p>
            <a:r>
              <a:rPr lang="en-US" sz="2800" b="1" dirty="0"/>
              <a:t> 1856: family will join a caravan to Mormon Utah</a:t>
            </a:r>
            <a:endParaRPr lang="en-US" sz="2800" dirty="0"/>
          </a:p>
        </p:txBody>
      </p:sp>
      <p:sp>
        <p:nvSpPr>
          <p:cNvPr id="59" name="Rectangle 58"/>
          <p:cNvSpPr/>
          <p:nvPr/>
        </p:nvSpPr>
        <p:spPr>
          <a:xfrm>
            <a:off x="0" y="6309360"/>
            <a:ext cx="5257801" cy="523220"/>
          </a:xfrm>
          <a:prstGeom prst="rect">
            <a:avLst/>
          </a:prstGeom>
          <a:solidFill>
            <a:schemeClr val="bg1"/>
          </a:solidFill>
        </p:spPr>
        <p:txBody>
          <a:bodyPr wrap="square">
            <a:spAutoFit/>
          </a:bodyPr>
          <a:lstStyle/>
          <a:p>
            <a:r>
              <a:rPr lang="en-US" sz="2800" b="1" dirty="0"/>
              <a:t> 1837: will be born in 13 years</a:t>
            </a:r>
            <a:endParaRPr lang="en-US" sz="2800" dirty="0"/>
          </a:p>
        </p:txBody>
      </p:sp>
      <p:sp>
        <p:nvSpPr>
          <p:cNvPr id="46" name="TextBox 45"/>
          <p:cNvSpPr txBox="1"/>
          <p:nvPr/>
        </p:nvSpPr>
        <p:spPr>
          <a:xfrm>
            <a:off x="6137087" y="685800"/>
            <a:ext cx="3006913" cy="707886"/>
          </a:xfrm>
          <a:prstGeom prst="rect">
            <a:avLst/>
          </a:prstGeom>
          <a:solidFill>
            <a:srgbClr val="FF0000"/>
          </a:solidFill>
        </p:spPr>
        <p:txBody>
          <a:bodyPr wrap="none" rtlCol="0">
            <a:spAutoFit/>
          </a:bodyPr>
          <a:lstStyle/>
          <a:p>
            <a:r>
              <a:rPr lang="en-US" sz="4000" dirty="0">
                <a:solidFill>
                  <a:srgbClr val="FFFF00"/>
                </a:solidFill>
                <a:effectLst>
                  <a:outerShdw dist="38100" dir="7200000" algn="ctr" rotWithShape="0">
                    <a:schemeClr val="tx1"/>
                  </a:outerShdw>
                </a:effectLst>
              </a:rPr>
              <a:t>Mormon Trail</a:t>
            </a:r>
          </a:p>
        </p:txBody>
      </p:sp>
      <p:sp>
        <p:nvSpPr>
          <p:cNvPr id="49" name="Freeform 48"/>
          <p:cNvSpPr/>
          <p:nvPr/>
        </p:nvSpPr>
        <p:spPr>
          <a:xfrm>
            <a:off x="2926080" y="2453640"/>
            <a:ext cx="6217920" cy="1143000"/>
          </a:xfrm>
          <a:custGeom>
            <a:avLst/>
            <a:gdLst>
              <a:gd name="connsiteX0" fmla="*/ 0 w 6050280"/>
              <a:gd name="connsiteY0" fmla="*/ 1143000 h 1143000"/>
              <a:gd name="connsiteX1" fmla="*/ 3307080 w 6050280"/>
              <a:gd name="connsiteY1" fmla="*/ 259080 h 1143000"/>
              <a:gd name="connsiteX2" fmla="*/ 6050280 w 6050280"/>
              <a:gd name="connsiteY2" fmla="*/ 0 h 1143000"/>
            </a:gdLst>
            <a:ahLst/>
            <a:cxnLst>
              <a:cxn ang="0">
                <a:pos x="connsiteX0" y="connsiteY0"/>
              </a:cxn>
              <a:cxn ang="0">
                <a:pos x="connsiteX1" y="connsiteY1"/>
              </a:cxn>
              <a:cxn ang="0">
                <a:pos x="connsiteX2" y="connsiteY2"/>
              </a:cxn>
            </a:cxnLst>
            <a:rect l="l" t="t" r="r" b="b"/>
            <a:pathLst>
              <a:path w="6050280" h="1143000">
                <a:moveTo>
                  <a:pt x="0" y="1143000"/>
                </a:moveTo>
                <a:cubicBezTo>
                  <a:pt x="1149350" y="796290"/>
                  <a:pt x="2298700" y="449580"/>
                  <a:pt x="3307080" y="259080"/>
                </a:cubicBezTo>
                <a:cubicBezTo>
                  <a:pt x="4315460" y="68580"/>
                  <a:pt x="5182870" y="34290"/>
                  <a:pt x="6050280" y="0"/>
                </a:cubicBezTo>
              </a:path>
            </a:pathLst>
          </a:custGeom>
          <a:ln w="152400">
            <a:solidFill>
              <a:srgbClr val="FF0000"/>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Freeform 54"/>
          <p:cNvSpPr/>
          <p:nvPr/>
        </p:nvSpPr>
        <p:spPr>
          <a:xfrm rot="19084300">
            <a:off x="7857929" y="2720362"/>
            <a:ext cx="1609553" cy="807677"/>
          </a:xfrm>
          <a:custGeom>
            <a:avLst/>
            <a:gdLst>
              <a:gd name="connsiteX0" fmla="*/ 0 w 6050280"/>
              <a:gd name="connsiteY0" fmla="*/ 1143000 h 1143000"/>
              <a:gd name="connsiteX1" fmla="*/ 3307080 w 6050280"/>
              <a:gd name="connsiteY1" fmla="*/ 259080 h 1143000"/>
              <a:gd name="connsiteX2" fmla="*/ 6050280 w 6050280"/>
              <a:gd name="connsiteY2" fmla="*/ 0 h 1143000"/>
              <a:gd name="connsiteX0" fmla="*/ 0 w 6050280"/>
              <a:gd name="connsiteY0" fmla="*/ 1866291 h 1866291"/>
              <a:gd name="connsiteX1" fmla="*/ 3307080 w 6050280"/>
              <a:gd name="connsiteY1" fmla="*/ 982371 h 1866291"/>
              <a:gd name="connsiteX2" fmla="*/ 6050280 w 6050280"/>
              <a:gd name="connsiteY2" fmla="*/ 723291 h 1866291"/>
              <a:gd name="connsiteX0" fmla="*/ 0 w 6050280"/>
              <a:gd name="connsiteY0" fmla="*/ 2108669 h 2108669"/>
              <a:gd name="connsiteX1" fmla="*/ 3307080 w 6050280"/>
              <a:gd name="connsiteY1" fmla="*/ 1224749 h 2108669"/>
              <a:gd name="connsiteX2" fmla="*/ 6050280 w 6050280"/>
              <a:gd name="connsiteY2" fmla="*/ 965669 h 2108669"/>
              <a:gd name="connsiteX0" fmla="*/ 0 w 6050280"/>
              <a:gd name="connsiteY0" fmla="*/ 1893861 h 1893861"/>
              <a:gd name="connsiteX1" fmla="*/ 3307080 w 6050280"/>
              <a:gd name="connsiteY1" fmla="*/ 1009941 h 1893861"/>
              <a:gd name="connsiteX2" fmla="*/ 6050280 w 6050280"/>
              <a:gd name="connsiteY2" fmla="*/ 750861 h 1893861"/>
              <a:gd name="connsiteX0" fmla="*/ 0 w 6050280"/>
              <a:gd name="connsiteY0" fmla="*/ 1893861 h 1893861"/>
              <a:gd name="connsiteX1" fmla="*/ 3307080 w 6050280"/>
              <a:gd name="connsiteY1" fmla="*/ 1009941 h 1893861"/>
              <a:gd name="connsiteX2" fmla="*/ 6050280 w 6050280"/>
              <a:gd name="connsiteY2" fmla="*/ 750861 h 1893861"/>
              <a:gd name="connsiteX0" fmla="*/ 0 w 6050280"/>
              <a:gd name="connsiteY0" fmla="*/ 1143000 h 1143000"/>
              <a:gd name="connsiteX1" fmla="*/ 3307080 w 6050280"/>
              <a:gd name="connsiteY1" fmla="*/ 259080 h 1143000"/>
              <a:gd name="connsiteX2" fmla="*/ 3403434 w 6050280"/>
              <a:gd name="connsiteY2" fmla="*/ 146350 h 1143000"/>
              <a:gd name="connsiteX3" fmla="*/ 6050280 w 6050280"/>
              <a:gd name="connsiteY3" fmla="*/ 0 h 1143000"/>
              <a:gd name="connsiteX0" fmla="*/ 0 w 6050280"/>
              <a:gd name="connsiteY0" fmla="*/ 1843467 h 1843467"/>
              <a:gd name="connsiteX1" fmla="*/ 3307080 w 6050280"/>
              <a:gd name="connsiteY1" fmla="*/ 959547 h 1843467"/>
              <a:gd name="connsiteX2" fmla="*/ 3403434 w 6050280"/>
              <a:gd name="connsiteY2" fmla="*/ 846817 h 1843467"/>
              <a:gd name="connsiteX3" fmla="*/ 6050280 w 6050280"/>
              <a:gd name="connsiteY3" fmla="*/ 700467 h 1843467"/>
              <a:gd name="connsiteX0" fmla="*/ 0 w 6050280"/>
              <a:gd name="connsiteY0" fmla="*/ 1843467 h 1843467"/>
              <a:gd name="connsiteX1" fmla="*/ 3307080 w 6050280"/>
              <a:gd name="connsiteY1" fmla="*/ 959547 h 1843467"/>
              <a:gd name="connsiteX2" fmla="*/ 3403434 w 6050280"/>
              <a:gd name="connsiteY2" fmla="*/ 846817 h 1843467"/>
              <a:gd name="connsiteX3" fmla="*/ 6050280 w 6050280"/>
              <a:gd name="connsiteY3" fmla="*/ 700467 h 1843467"/>
              <a:gd name="connsiteX0" fmla="*/ 0 w 6050280"/>
              <a:gd name="connsiteY0" fmla="*/ 2249494 h 2249494"/>
              <a:gd name="connsiteX1" fmla="*/ 3307080 w 6050280"/>
              <a:gd name="connsiteY1" fmla="*/ 1365574 h 2249494"/>
              <a:gd name="connsiteX2" fmla="*/ 3275632 w 6050280"/>
              <a:gd name="connsiteY2" fmla="*/ 665668 h 2249494"/>
              <a:gd name="connsiteX3" fmla="*/ 6050280 w 6050280"/>
              <a:gd name="connsiteY3" fmla="*/ 1106494 h 2249494"/>
              <a:gd name="connsiteX0" fmla="*/ 0 w 6050280"/>
              <a:gd name="connsiteY0" fmla="*/ 1843467 h 1843467"/>
              <a:gd name="connsiteX1" fmla="*/ 3275632 w 6050280"/>
              <a:gd name="connsiteY1" fmla="*/ 259641 h 1843467"/>
              <a:gd name="connsiteX2" fmla="*/ 6050280 w 6050280"/>
              <a:gd name="connsiteY2" fmla="*/ 700467 h 1843467"/>
            </a:gdLst>
            <a:ahLst/>
            <a:cxnLst>
              <a:cxn ang="0">
                <a:pos x="connsiteX0" y="connsiteY0"/>
              </a:cxn>
              <a:cxn ang="0">
                <a:pos x="connsiteX1" y="connsiteY1"/>
              </a:cxn>
              <a:cxn ang="0">
                <a:pos x="connsiteX2" y="connsiteY2"/>
              </a:cxn>
            </a:cxnLst>
            <a:rect l="l" t="t" r="r" b="b"/>
            <a:pathLst>
              <a:path w="6050280" h="1843467">
                <a:moveTo>
                  <a:pt x="0" y="1843467"/>
                </a:moveTo>
                <a:cubicBezTo>
                  <a:pt x="682423" y="1513503"/>
                  <a:pt x="2267252" y="450141"/>
                  <a:pt x="3275632" y="259641"/>
                </a:cubicBezTo>
                <a:cubicBezTo>
                  <a:pt x="4157914" y="210858"/>
                  <a:pt x="3037364" y="0"/>
                  <a:pt x="6050280" y="700467"/>
                </a:cubicBezTo>
              </a:path>
            </a:pathLst>
          </a:custGeom>
          <a:ln w="152400">
            <a:solidFill>
              <a:srgbClr val="FF0000"/>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44" name="Picture 2" descr="Image result for BABY SILHOUETTE"/>
          <p:cNvPicPr>
            <a:picLocks noChangeAspect="1" noChangeArrowheads="1"/>
          </p:cNvPicPr>
          <p:nvPr/>
        </p:nvPicPr>
        <p:blipFill>
          <a:blip r:embed="rId4"/>
          <a:srcRect l="22069" r="22759" b="775"/>
          <a:stretch>
            <a:fillRect/>
          </a:stretch>
        </p:blipFill>
        <p:spPr bwMode="auto">
          <a:xfrm>
            <a:off x="381000" y="1600200"/>
            <a:ext cx="2590800" cy="3108960"/>
          </a:xfrm>
          <a:prstGeom prst="rect">
            <a:avLst/>
          </a:prstGeom>
          <a:noFill/>
          <a:ln w="50800">
            <a:solidFill>
              <a:srgbClr val="FF0000"/>
            </a:solidFill>
          </a:ln>
          <a:effectLst>
            <a:outerShdw dist="50800" dir="7200000" algn="ctr" rotWithShape="0">
              <a:schemeClr val="tx1"/>
            </a:outerShdw>
          </a:effectLst>
        </p:spPr>
      </p:pic>
      <p:grpSp>
        <p:nvGrpSpPr>
          <p:cNvPr id="63" name="Group 62"/>
          <p:cNvGrpSpPr/>
          <p:nvPr/>
        </p:nvGrpSpPr>
        <p:grpSpPr>
          <a:xfrm>
            <a:off x="7162800" y="3886200"/>
            <a:ext cx="1889760" cy="2214265"/>
            <a:chOff x="7162800" y="3886200"/>
            <a:chExt cx="1889760" cy="2214265"/>
          </a:xfrm>
        </p:grpSpPr>
        <p:pic>
          <p:nvPicPr>
            <p:cNvPr id="56" name="Picture 2" descr="Image result for BABY SILHOUETTE"/>
            <p:cNvPicPr preferRelativeResize="0">
              <a:picLocks noChangeAspect="1" noChangeArrowheads="1"/>
            </p:cNvPicPr>
            <p:nvPr/>
          </p:nvPicPr>
          <p:blipFill>
            <a:blip r:embed="rId4"/>
            <a:srcRect l="22069" r="22759" b="775"/>
            <a:stretch>
              <a:fillRect/>
            </a:stretch>
          </p:blipFill>
          <p:spPr bwMode="auto">
            <a:xfrm>
              <a:off x="7239000" y="3886200"/>
              <a:ext cx="1813560" cy="2176272"/>
            </a:xfrm>
            <a:prstGeom prst="rect">
              <a:avLst/>
            </a:prstGeom>
            <a:noFill/>
            <a:ln w="50800">
              <a:solidFill>
                <a:srgbClr val="FF0000"/>
              </a:solidFill>
            </a:ln>
            <a:effectLst>
              <a:outerShdw dist="50800" dir="7200000" algn="ctr" rotWithShape="0">
                <a:schemeClr val="tx1"/>
              </a:outerShdw>
            </a:effectLst>
          </p:spPr>
        </p:pic>
        <p:sp>
          <p:nvSpPr>
            <p:cNvPr id="62" name="TextBox 61"/>
            <p:cNvSpPr txBox="1"/>
            <p:nvPr/>
          </p:nvSpPr>
          <p:spPr>
            <a:xfrm>
              <a:off x="7162800" y="5638800"/>
              <a:ext cx="862480" cy="461665"/>
            </a:xfrm>
            <a:prstGeom prst="rect">
              <a:avLst/>
            </a:prstGeom>
            <a:noFill/>
          </p:spPr>
          <p:txBody>
            <a:bodyPr wrap="none" rtlCol="0">
              <a:spAutoFit/>
            </a:bodyPr>
            <a:lstStyle/>
            <a:p>
              <a:r>
                <a:rPr lang="en-US" sz="2400" b="1" dirty="0"/>
                <a:t>Mary</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par>
                                <p:cTn id="8" presetID="10" presetClass="entr" presetSubtype="0" fill="hold"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1000"/>
                                        <p:tgtEl>
                                          <p:spTgt spid="4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1000"/>
                                        <p:tgtEl>
                                          <p:spTgt spid="53"/>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wipe(left)">
                                      <p:cBhvr>
                                        <p:cTn id="18" dur="1000"/>
                                        <p:tgtEl>
                                          <p:spTgt spid="49"/>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1000"/>
                                        <p:tgtEl>
                                          <p:spTgt spid="5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1000"/>
                                        <p:tgtEl>
                                          <p:spTgt spid="5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grpId="1" nodeType="clickEffect">
                                  <p:stCondLst>
                                    <p:cond delay="0"/>
                                  </p:stCondLst>
                                  <p:childTnLst>
                                    <p:animEffect transition="out" filter="fade">
                                      <p:cBhvr>
                                        <p:cTn id="32" dur="1000"/>
                                        <p:tgtEl>
                                          <p:spTgt spid="54"/>
                                        </p:tgtEl>
                                      </p:cBhvr>
                                    </p:animEffect>
                                    <p:set>
                                      <p:cBhvr>
                                        <p:cTn id="33" dur="1" fill="hold">
                                          <p:stCondLst>
                                            <p:cond delay="999"/>
                                          </p:stCondLst>
                                        </p:cTn>
                                        <p:tgtEl>
                                          <p:spTgt spid="54"/>
                                        </p:tgtEl>
                                        <p:attrNameLst>
                                          <p:attrName>style.visibility</p:attrName>
                                        </p:attrNameLst>
                                      </p:cBhvr>
                                      <p:to>
                                        <p:strVal val="hidden"/>
                                      </p:to>
                                    </p:set>
                                  </p:childTnLst>
                                </p:cTn>
                              </p:par>
                              <p:par>
                                <p:cTn id="34" presetID="10" presetClass="exit" presetSubtype="0" fill="hold" grpId="1" nodeType="withEffect">
                                  <p:stCondLst>
                                    <p:cond delay="0"/>
                                  </p:stCondLst>
                                  <p:childTnLst>
                                    <p:animEffect transition="out" filter="fade">
                                      <p:cBhvr>
                                        <p:cTn id="35" dur="1000"/>
                                        <p:tgtEl>
                                          <p:spTgt spid="53"/>
                                        </p:tgtEl>
                                      </p:cBhvr>
                                    </p:animEffect>
                                    <p:set>
                                      <p:cBhvr>
                                        <p:cTn id="36" dur="1" fill="hold">
                                          <p:stCondLst>
                                            <p:cond delay="999"/>
                                          </p:stCondLst>
                                        </p:cTn>
                                        <p:tgtEl>
                                          <p:spTgt spid="53"/>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1000"/>
                                        <p:tgtEl>
                                          <p:spTgt spid="58"/>
                                        </p:tgtEl>
                                      </p:cBhvr>
                                    </p:animEffect>
                                    <p:set>
                                      <p:cBhvr>
                                        <p:cTn id="39" dur="1" fill="hold">
                                          <p:stCondLst>
                                            <p:cond delay="999"/>
                                          </p:stCondLst>
                                        </p:cTn>
                                        <p:tgtEl>
                                          <p:spTgt spid="58"/>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1000"/>
                                        <p:tgtEl>
                                          <p:spTgt spid="59"/>
                                        </p:tgtEl>
                                      </p:cBhvr>
                                    </p:animEffect>
                                    <p:set>
                                      <p:cBhvr>
                                        <p:cTn id="42" dur="1" fill="hold">
                                          <p:stCondLst>
                                            <p:cond delay="999"/>
                                          </p:stCondLst>
                                        </p:cTn>
                                        <p:tgtEl>
                                          <p:spTgt spid="59"/>
                                        </p:tgtEl>
                                        <p:attrNameLst>
                                          <p:attrName>style.visibility</p:attrName>
                                        </p:attrNameLst>
                                      </p:cBhvr>
                                      <p:to>
                                        <p:strVal val="hidden"/>
                                      </p:to>
                                    </p:set>
                                  </p:childTnLst>
                                </p:cTn>
                              </p:par>
                            </p:childTnLst>
                          </p:cTn>
                        </p:par>
                        <p:par>
                          <p:cTn id="43" fill="hold">
                            <p:stCondLst>
                              <p:cond delay="1000"/>
                            </p:stCondLst>
                            <p:childTnLst>
                              <p:par>
                                <p:cTn id="44" presetID="6" presetClass="emph" presetSubtype="0" fill="hold" nodeType="afterEffect">
                                  <p:stCondLst>
                                    <p:cond delay="0"/>
                                  </p:stCondLst>
                                  <p:childTnLst>
                                    <p:animScale>
                                      <p:cBhvr>
                                        <p:cTn id="45" dur="1000" fill="hold"/>
                                        <p:tgtEl>
                                          <p:spTgt spid="44"/>
                                        </p:tgtEl>
                                      </p:cBhvr>
                                      <p:by x="70000" y="70000"/>
                                    </p:animScale>
                                  </p:childTnLst>
                                </p:cTn>
                              </p:par>
                              <p:par>
                                <p:cTn id="46" presetID="63" presetClass="path" presetSubtype="0" fill="hold" nodeType="withEffect">
                                  <p:stCondLst>
                                    <p:cond delay="0"/>
                                  </p:stCondLst>
                                  <p:childTnLst>
                                    <p:animMotion origin="layout" path="M -3.33333E-6 3.7037E-7 L 0.725 0.24884 " pathEditMode="relative" rAng="0" ptsTypes="AA">
                                      <p:cBhvr>
                                        <p:cTn id="47" dur="1000" fill="hold"/>
                                        <p:tgtEl>
                                          <p:spTgt spid="44"/>
                                        </p:tgtEl>
                                        <p:attrNameLst>
                                          <p:attrName>ppt_x</p:attrName>
                                          <p:attrName>ppt_y</p:attrName>
                                        </p:attrNameLst>
                                      </p:cBhvr>
                                      <p:rCtr x="36300" y="12400"/>
                                    </p:animMotion>
                                  </p:childTnLst>
                                </p:cTn>
                              </p:par>
                              <p:par>
                                <p:cTn id="48" presetID="22" presetClass="exit" presetSubtype="8" fill="hold" grpId="1" nodeType="withEffect">
                                  <p:stCondLst>
                                    <p:cond delay="0"/>
                                  </p:stCondLst>
                                  <p:childTnLst>
                                    <p:animEffect transition="out" filter="wipe(left)">
                                      <p:cBhvr>
                                        <p:cTn id="49" dur="1000"/>
                                        <p:tgtEl>
                                          <p:spTgt spid="49"/>
                                        </p:tgtEl>
                                      </p:cBhvr>
                                    </p:animEffect>
                                    <p:set>
                                      <p:cBhvr>
                                        <p:cTn id="50" dur="1" fill="hold">
                                          <p:stCondLst>
                                            <p:cond delay="999"/>
                                          </p:stCondLst>
                                        </p:cTn>
                                        <p:tgtEl>
                                          <p:spTgt spid="49"/>
                                        </p:tgtEl>
                                        <p:attrNameLst>
                                          <p:attrName>style.visibility</p:attrName>
                                        </p:attrNameLst>
                                      </p:cBhvr>
                                      <p:to>
                                        <p:strVal val="hidden"/>
                                      </p:to>
                                    </p:set>
                                  </p:childTnLst>
                                </p:cTn>
                              </p:par>
                              <p:par>
                                <p:cTn id="51" presetID="10" presetClass="entr" presetSubtype="0" fill="hold" grpId="0" nodeType="withEffect">
                                  <p:stCondLst>
                                    <p:cond delay="50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childTnLst>
                                </p:cTn>
                              </p:par>
                              <p:par>
                                <p:cTn id="54" presetID="10" presetClass="exit" presetSubtype="0" fill="hold" nodeType="withEffect">
                                  <p:stCondLst>
                                    <p:cond delay="500"/>
                                  </p:stCondLst>
                                  <p:childTnLst>
                                    <p:animEffect transition="out" filter="fade">
                                      <p:cBhvr>
                                        <p:cTn id="55" dur="1000"/>
                                        <p:tgtEl>
                                          <p:spTgt spid="44"/>
                                        </p:tgtEl>
                                      </p:cBhvr>
                                    </p:animEffect>
                                    <p:set>
                                      <p:cBhvr>
                                        <p:cTn id="56" dur="1" fill="hold">
                                          <p:stCondLst>
                                            <p:cond delay="999"/>
                                          </p:stCondLst>
                                        </p:cTn>
                                        <p:tgtEl>
                                          <p:spTgt spid="44"/>
                                        </p:tgtEl>
                                        <p:attrNameLst>
                                          <p:attrName>style.visibility</p:attrName>
                                        </p:attrNameLst>
                                      </p:cBhvr>
                                      <p:to>
                                        <p:strVal val="hidden"/>
                                      </p:to>
                                    </p:set>
                                  </p:childTnLst>
                                </p:cTn>
                              </p:par>
                              <p:par>
                                <p:cTn id="57" presetID="10" presetClass="entr" presetSubtype="0" fill="hold" nodeType="withEffect">
                                  <p:stCondLst>
                                    <p:cond delay="500"/>
                                  </p:stCondLst>
                                  <p:childTnLst>
                                    <p:set>
                                      <p:cBhvr>
                                        <p:cTn id="58" dur="1" fill="hold">
                                          <p:stCondLst>
                                            <p:cond delay="0"/>
                                          </p:stCondLst>
                                        </p:cTn>
                                        <p:tgtEl>
                                          <p:spTgt spid="63"/>
                                        </p:tgtEl>
                                        <p:attrNameLst>
                                          <p:attrName>style.visibility</p:attrName>
                                        </p:attrNameLst>
                                      </p:cBhvr>
                                      <p:to>
                                        <p:strVal val="visible"/>
                                      </p:to>
                                    </p:set>
                                    <p:animEffect transition="in" filter="fade">
                                      <p:cBhvr>
                                        <p:cTn id="59"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3" grpId="1" animBg="1"/>
      <p:bldP spid="54" grpId="0" animBg="1"/>
      <p:bldP spid="54" grpId="1" animBg="1"/>
      <p:bldP spid="58" grpId="0" animBg="1"/>
      <p:bldP spid="58" grpId="1" animBg="1"/>
      <p:bldP spid="59" grpId="0" animBg="1"/>
      <p:bldP spid="59" grpId="1" animBg="1"/>
      <p:bldP spid="49" grpId="0" animBg="1"/>
      <p:bldP spid="49" grpId="1" animBg="1"/>
      <p:bldP spid="55" grpId="0" animBg="1"/>
    </p:bld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510296"/>
          </a:xfrm>
          <a:prstGeom prst="rect">
            <a:avLst/>
          </a:prstGeom>
        </p:spPr>
        <p:txBody>
          <a:bodyPr wrap="square">
            <a:spAutoFit/>
          </a:bodyPr>
          <a:lstStyle/>
          <a:p>
            <a:r>
              <a:rPr lang="en-US" dirty="0">
                <a:hlinkClick r:id="rId2"/>
              </a:rPr>
              <a:t>http://ldswomenshistory.blogspot.com/2010/03/mary-johnson-parson.html</a:t>
            </a:r>
            <a:endParaRPr lang="en-US" dirty="0"/>
          </a:p>
          <a:p>
            <a:r>
              <a:rPr lang="en-US" dirty="0"/>
              <a:t>	When she was six, Mary Johnson’s family left their native Denmark to join the saints in Utah. Things did not go for the family as planned. While at Mormon Grove, Kansas in 1855, Mary’s father and baby brother died, and because camp leaders knew her mother wouldn’t make it, Mary and her sister were sent to different families before the death so they would have people to care for them in the winter. At 7 years old, Mary was an orphan, separated from her siblings, in a country where she couldn’t speak the language, and being cared for by an elderly couple that considered her a burden.</a:t>
            </a:r>
          </a:p>
          <a:p>
            <a:r>
              <a:rPr lang="en-US" dirty="0"/>
              <a:t>	Mary’s guardians joined the ill-fated Martin handcart company. She was small and had a difficult time keeping up, and her guardians were harsh with her when she fell behind. In Wyoming, her feet were frozen so badly that when they thawed out, they turned black. When the rescuers from Salt Lake arrived, she was placed in an ambulance wagon, where she appreciated the kindness she was shown, but it didn’t stop the flesh from falling off her feet. Both feet had dropped off by the time they reached Salt Lake, and she had to have her legs amputated to the knees. She was among the “hard to place with a guardian” cases that Brigham Young took in, and even after her siblings arrived and she joined them, Brigham took special cares for her, helping to pay the bills for a specially designed sewing machine that Mary could use her knees to tread.</a:t>
            </a:r>
          </a:p>
          <a:p>
            <a:r>
              <a:rPr lang="en-US" dirty="0"/>
              <a:t>	It would be easy for Mary to be discouraged, but she was determined to claim the blessings that came from the sacrifices she made. She told her siblings, “I am sure that I shall have my feet and legs after the resurrection,” and learned to walk on her knees, having decided that artificial limbs were too uncomfortable. At age 19, she married Elijah Parsons in the endowment house. He was good hearted, even carrying her around on his back when they went on outings. Mary took her motherhood seriously, believing it to be her mission in life. She bore 7 children and taught them the gospel. Elijah struggled to find work, so Mary carded wool, spun yarn, and knitted stockings to help make ends meet. She was noted for her knowledge of the scriptures and the doctrines of the Gospel.</a:t>
            </a:r>
          </a:p>
          <a:p>
            <a:r>
              <a:rPr lang="en-US" dirty="0"/>
              <a:t>	During her last decade, she suffered a variety of health conditions, including asthma, a tumor, and congestive heart failure. However, she was determined that her funeral expenses not burden her family, so she knit and sold stockings to pay for it. She died of pneumonia in 1910.</a:t>
            </a:r>
          </a:p>
          <a:p>
            <a:r>
              <a:rPr lang="en-US" dirty="0"/>
              <a:t>To me, Mary embodied optimism, hard work, and making the best of painful circumstances. She knew who she was, and she knew the blessings God had promised her, and she clung to those things when life became overwhelmingly difficult.</a:t>
            </a:r>
          </a:p>
          <a:p>
            <a:endParaRPr lang="en-US" dirty="0"/>
          </a:p>
        </p:txBody>
      </p:sp>
      <p:sp useBgFill="1">
        <p:nvSpPr>
          <p:cNvPr id="3" name="Rectangle 2"/>
          <p:cNvSpPr/>
          <p:nvPr/>
        </p:nvSpPr>
        <p:spPr>
          <a:xfrm>
            <a:off x="0" y="9220200"/>
            <a:ext cx="9144000" cy="7571303"/>
          </a:xfrm>
          <a:prstGeom prst="rect">
            <a:avLst/>
          </a:prstGeom>
        </p:spPr>
        <p:txBody>
          <a:bodyPr wrap="square">
            <a:spAutoFit/>
          </a:bodyPr>
          <a:lstStyle/>
          <a:p>
            <a:r>
              <a:rPr lang="en-US" dirty="0">
                <a:hlinkClick r:id="rId3"/>
              </a:rPr>
              <a:t>https://history.lds.org/overlandtravel/sources/5447/parsons-mary-c-hristine-johnson-a-handcart-survivor-deseret-evening-news-29-june-1897-8?lang=eng</a:t>
            </a:r>
            <a:endParaRPr lang="en-US" dirty="0"/>
          </a:p>
          <a:p>
            <a:r>
              <a:rPr lang="en-US" dirty="0"/>
              <a:t>To the Editor:</a:t>
            </a:r>
          </a:p>
          <a:p>
            <a:r>
              <a:rPr lang="en-US" dirty="0"/>
              <a:t>	Reading an article in the News from "A Handcart Pioneer," has led me to write the following, as I am a living witness of those memorable days. My father and mother both died on the Missouri river, at Mormon Grove. The oldest child was in Utah, the other five were distributed in different places. My lot fell with unfeeling guardians.</a:t>
            </a:r>
          </a:p>
          <a:p>
            <a:r>
              <a:rPr lang="en-US" dirty="0"/>
              <a:t>	The summer following my parents' death, 1856, I think in July, we started with our handcarts for Salt Lake City, under command of Captain Hunt. As soon as President Brigham Young learned that there were companies on the road, he started teams and supplies to meet us. They found us camped at the two old log cabins on the other side of Devil's Gate.</a:t>
            </a:r>
          </a:p>
          <a:p>
            <a:r>
              <a:rPr lang="en-US" dirty="0"/>
              <a:t>	 I was a 7 year-old orphan, without a relative near. My guardians were careless and unfeeling, and perhaps I was a child that did not complain; but, however, when we arrived at those old log cabins my feet were found to be frozen very badly. While there they were thawed out and turned black. The rest of the way I was taken care of by kind friends; all was done that was possible under the circumstances, but my feet both dropped off before we got to the city, which was in December, if I remember correctly. </a:t>
            </a:r>
          </a:p>
          <a:p>
            <a:r>
              <a:rPr lang="en-US" dirty="0"/>
              <a:t>	My legs were amputated above the ankles, and then at the knees. My two brothers had reached Salt Lake City in November. How well do I remember our meeting. I told them not to cry so, for I would have my feet again when I got to heaven. </a:t>
            </a:r>
          </a:p>
          <a:p>
            <a:r>
              <a:rPr lang="en-US" dirty="0"/>
              <a:t>	I have walked on my knees for forty years; during that time I have had three operations performed at the knees, the last one by Dr. Seymour B. Young a young man a year ago last November. I was married in 1868 I am the mother of seven children, four sons and three daughters, five of whom are now living. The family I came with soon left the Church and returned East.</a:t>
            </a:r>
          </a:p>
          <a:p>
            <a:r>
              <a:rPr lang="en-US" dirty="0"/>
              <a:t> </a:t>
            </a:r>
          </a:p>
          <a:p>
            <a:r>
              <a:rPr lang="en-US" dirty="0"/>
              <a:t>MARY C. JOHNSON PARSONS</a:t>
            </a:r>
          </a:p>
        </p:txBody>
      </p:sp>
    </p:spTree>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40811172"/>
          </a:xfrm>
          <a:prstGeom prst="rect">
            <a:avLst/>
          </a:prstGeom>
        </p:spPr>
        <p:txBody>
          <a:bodyPr wrap="square">
            <a:spAutoFit/>
          </a:bodyPr>
          <a:lstStyle/>
          <a:p>
            <a:r>
              <a:rPr lang="en-US" dirty="0">
                <a:hlinkClick r:id="rId2"/>
              </a:rPr>
              <a:t>http://www.tellmystorytoo.com/member_pdfs/maren-kjirstine-johansen-(larsen)_713_277.pdf</a:t>
            </a:r>
            <a:endParaRPr lang="en-US" dirty="0"/>
          </a:p>
          <a:p>
            <a:r>
              <a:rPr lang="en-US" dirty="0"/>
              <a:t>MAREN KJIRSTINE JOHANSEN ( or Larsen)</a:t>
            </a:r>
          </a:p>
          <a:p>
            <a:r>
              <a:rPr lang="en-US" dirty="0"/>
              <a:t>Born: May 7, 1849 in Denmark Age: 7 Hunt Wagon Company</a:t>
            </a:r>
          </a:p>
          <a:p>
            <a:endParaRPr lang="en-US" dirty="0"/>
          </a:p>
          <a:p>
            <a:r>
              <a:rPr lang="en-US" dirty="0"/>
              <a:t>	</a:t>
            </a:r>
            <a:r>
              <a:rPr lang="en-US" dirty="0" err="1"/>
              <a:t>Maren</a:t>
            </a:r>
            <a:r>
              <a:rPr lang="en-US" dirty="0"/>
              <a:t>  (Mary) was born in </a:t>
            </a:r>
            <a:r>
              <a:rPr lang="en-US" dirty="0" err="1"/>
              <a:t>Oudrup</a:t>
            </a:r>
            <a:r>
              <a:rPr lang="en-US" dirty="0"/>
              <a:t>, Aalborg, Denmark, the</a:t>
            </a:r>
          </a:p>
          <a:p>
            <a:r>
              <a:rPr lang="en-US" dirty="0"/>
              <a:t> eighth of  nine children born to </a:t>
            </a:r>
            <a:r>
              <a:rPr lang="en-US" dirty="0" err="1"/>
              <a:t>Johanne</a:t>
            </a:r>
            <a:r>
              <a:rPr lang="en-US" dirty="0"/>
              <a:t> </a:t>
            </a:r>
            <a:r>
              <a:rPr lang="en-US" dirty="0" err="1"/>
              <a:t>Kirstine</a:t>
            </a:r>
            <a:r>
              <a:rPr lang="en-US" dirty="0"/>
              <a:t> </a:t>
            </a:r>
            <a:r>
              <a:rPr lang="en-US" dirty="0" err="1"/>
              <a:t>Laustsen</a:t>
            </a:r>
            <a:r>
              <a:rPr lang="en-US" dirty="0"/>
              <a:t> and Johan </a:t>
            </a:r>
          </a:p>
          <a:p>
            <a:r>
              <a:rPr lang="en-US" dirty="0"/>
              <a:t>Larsen. Two children died in infancy in Denmark. </a:t>
            </a:r>
            <a:r>
              <a:rPr lang="en-US" dirty="0" err="1"/>
              <a:t>Maren</a:t>
            </a:r>
            <a:r>
              <a:rPr lang="en-US" dirty="0"/>
              <a:t> became known</a:t>
            </a:r>
          </a:p>
          <a:p>
            <a:r>
              <a:rPr lang="en-US" dirty="0"/>
              <a:t>in America as Mary Christina Johnson. (It was customary in Denmark for</a:t>
            </a:r>
          </a:p>
          <a:p>
            <a:r>
              <a:rPr lang="en-US" dirty="0"/>
              <a:t> the children to add “</a:t>
            </a:r>
            <a:r>
              <a:rPr lang="en-US" dirty="0" err="1"/>
              <a:t>sen</a:t>
            </a:r>
            <a:r>
              <a:rPr lang="en-US" dirty="0"/>
              <a:t>” or “</a:t>
            </a:r>
            <a:r>
              <a:rPr lang="en-US" dirty="0" err="1"/>
              <a:t>datter</a:t>
            </a:r>
            <a:r>
              <a:rPr lang="en-US" dirty="0"/>
              <a:t>” to the father’s first name and then </a:t>
            </a:r>
          </a:p>
          <a:p>
            <a:r>
              <a:rPr lang="en-US" dirty="0"/>
              <a:t>take that as their surname.) </a:t>
            </a:r>
            <a:r>
              <a:rPr lang="en-US" dirty="0" err="1"/>
              <a:t>Maren’s</a:t>
            </a:r>
            <a:r>
              <a:rPr lang="en-US" dirty="0"/>
              <a:t> father was a prosperous farmer, </a:t>
            </a:r>
          </a:p>
          <a:p>
            <a:r>
              <a:rPr lang="en-US" dirty="0"/>
              <a:t>owning large farmlands, cattle, sheep, fine horses and barns. The family </a:t>
            </a:r>
          </a:p>
          <a:p>
            <a:r>
              <a:rPr lang="en-US" dirty="0"/>
              <a:t>also ran a tavern and an inn. Sometimes travelers would stay two or </a:t>
            </a:r>
          </a:p>
          <a:p>
            <a:r>
              <a:rPr lang="en-US" dirty="0"/>
              <a:t>three weeks at a time. Some of the wealthier travelers expected their </a:t>
            </a:r>
          </a:p>
          <a:p>
            <a:r>
              <a:rPr lang="en-US" dirty="0"/>
              <a:t>pipes cleaned, filled and lighted. The younger children would do this</a:t>
            </a:r>
          </a:p>
          <a:p>
            <a:r>
              <a:rPr lang="en-US" dirty="0"/>
              <a:t> job. The children also assisted at harvest time and had fond memories </a:t>
            </a:r>
          </a:p>
          <a:p>
            <a:r>
              <a:rPr lang="en-US" dirty="0"/>
              <a:t>of carrying midmorning and afternoon refreshments to the harvest</a:t>
            </a:r>
          </a:p>
          <a:p>
            <a:r>
              <a:rPr lang="en-US" dirty="0"/>
              <a:t> hands, and tossing food to the eager ducks and geese on the pond. </a:t>
            </a:r>
          </a:p>
          <a:p>
            <a:r>
              <a:rPr lang="en-US" dirty="0"/>
              <a:t>	The missionaries first brought the gospel to Denmark in 1850. </a:t>
            </a:r>
          </a:p>
          <a:p>
            <a:r>
              <a:rPr lang="en-US" dirty="0"/>
              <a:t>They visited the Johan Larsen family in 1853. The </a:t>
            </a:r>
            <a:r>
              <a:rPr lang="en-US" dirty="0" err="1"/>
              <a:t>Larsens</a:t>
            </a:r>
            <a:r>
              <a:rPr lang="en-US" dirty="0"/>
              <a:t> belonged to </a:t>
            </a:r>
          </a:p>
          <a:p>
            <a:r>
              <a:rPr lang="en-US" dirty="0"/>
              <a:t>the Lutheran faith at that time. Mary’s family embraced the teachings and joined the Church in 1853. During the year that followed, the </a:t>
            </a:r>
            <a:r>
              <a:rPr lang="en-US" dirty="0" err="1"/>
              <a:t>Larsens</a:t>
            </a:r>
            <a:r>
              <a:rPr lang="en-US" dirty="0"/>
              <a:t> sold their property and belongings, mostly at auction, and made preparations to sail to America to be with the Saints in Zion. Some relatives of the </a:t>
            </a:r>
            <a:r>
              <a:rPr lang="en-US" dirty="0" err="1"/>
              <a:t>Larsens</a:t>
            </a:r>
            <a:r>
              <a:rPr lang="en-US" dirty="0"/>
              <a:t> were very bitter about their change of religion and plans to emigrate. They tried fruitlessly to change the </a:t>
            </a:r>
            <a:r>
              <a:rPr lang="en-US" dirty="0" err="1"/>
              <a:t>Larsens</a:t>
            </a:r>
            <a:r>
              <a:rPr lang="en-US" dirty="0"/>
              <a:t>’ minds. Mary’s thirteen year-old brother, Lars Christian, also did not want to emigrate. An uncle hid Lars away, thinking Lars’s parents would change their minds if they could not find the boy. Johan and </a:t>
            </a:r>
            <a:r>
              <a:rPr lang="en-US" dirty="0" err="1"/>
              <a:t>Johanne</a:t>
            </a:r>
            <a:r>
              <a:rPr lang="en-US" dirty="0"/>
              <a:t> became desperate as the time for sailing drew near and they still had not found Lars. After praying about what to do, they received peace and comfort, knowing that the boy would be cared for and treated kindly, and that they should follow through with their plans. </a:t>
            </a:r>
          </a:p>
          <a:p>
            <a:r>
              <a:rPr lang="en-US" dirty="0"/>
              <a:t>	The </a:t>
            </a:r>
            <a:r>
              <a:rPr lang="en-US" dirty="0" err="1"/>
              <a:t>Larsens</a:t>
            </a:r>
            <a:r>
              <a:rPr lang="en-US" dirty="0"/>
              <a:t> left Denmark on November 24, 1854, with their six children: Anne “Catherine” Cecelia (18), Lars “Elias” (15), Christian (11), “</a:t>
            </a:r>
            <a:r>
              <a:rPr lang="en-US" dirty="0" err="1"/>
              <a:t>Ane</a:t>
            </a:r>
            <a:r>
              <a:rPr lang="en-US" dirty="0"/>
              <a:t>” </a:t>
            </a:r>
            <a:r>
              <a:rPr lang="en-US" dirty="0" err="1"/>
              <a:t>Kirstine</a:t>
            </a:r>
            <a:r>
              <a:rPr lang="en-US" dirty="0"/>
              <a:t> (8), “</a:t>
            </a:r>
            <a:r>
              <a:rPr lang="en-US" dirty="0" err="1"/>
              <a:t>Maren</a:t>
            </a:r>
            <a:r>
              <a:rPr lang="en-US" dirty="0"/>
              <a:t>” </a:t>
            </a:r>
            <a:r>
              <a:rPr lang="en-US" dirty="0" err="1"/>
              <a:t>Kjirstine</a:t>
            </a:r>
            <a:r>
              <a:rPr lang="en-US" dirty="0"/>
              <a:t> (5), and </a:t>
            </a:r>
            <a:r>
              <a:rPr lang="en-US" dirty="0" err="1"/>
              <a:t>Niels</a:t>
            </a:r>
            <a:r>
              <a:rPr lang="en-US" dirty="0"/>
              <a:t> (2). Their ship became frozen in the ice for a time on the shores of Norway, but finally arrived at Liverpool, England, on Christmas day. On January 9, 1855, they began their journey to America on the ship Nesmith. It is reported that many of their goods were stolen by the crew members on this sailing vessel. The Nesmith arrived at New Orleans on February 23, 1855. The immigrants traveled up the Mississippi River by boat to the Missouri River, and then to Mormon Grove, near Atchison, Kansas. Mary’s father had given money from the sale of his properties to other emigrants who were needy and he now had very little. </a:t>
            </a:r>
          </a:p>
          <a:p>
            <a:r>
              <a:rPr lang="en-US" dirty="0"/>
              <a:t>	The family started to homestead a piece of land, living in a dugout for shelter. Johan found work for a dollar a day, but this was not enough to develop the land. The family worked hard, but struggled to survive. Cholera was prevalent in this area of the country. Johan and little </a:t>
            </a:r>
            <a:r>
              <a:rPr lang="en-US" dirty="0" err="1"/>
              <a:t>Niels</a:t>
            </a:r>
            <a:r>
              <a:rPr lang="en-US" dirty="0"/>
              <a:t> became very sick and died. </a:t>
            </a:r>
          </a:p>
          <a:p>
            <a:r>
              <a:rPr lang="en-US" dirty="0"/>
              <a:t>	Another convert from Denmark, Jens C. </a:t>
            </a:r>
            <a:r>
              <a:rPr lang="en-US" dirty="0" err="1"/>
              <a:t>Neilsen</a:t>
            </a:r>
            <a:r>
              <a:rPr lang="en-US" dirty="0"/>
              <a:t>, to whom Johan had taught the gospel wrote: “Wednesday, November 7, Died Brother Johann Larsen. cause, the chills and fever. November 8, 1855, He was put in a coffin and buried November 8th at the same burial ground [at Mormon Grove]. ... November 25, 1855, Sunday meeting and in the evening held auction on some things - Johann Larsen’s clothing and Brother Brabands’1 who recently died, and the proceeds was turned into the branch fund for to help the poor. ... December 10, 1855, I made door for Widow Larsen. ... December 17, 1855, I work on a stable for the oxen and finished it the 19th, and commencing to learn J. Larsen’s children to read.” </a:t>
            </a:r>
          </a:p>
          <a:p>
            <a:r>
              <a:rPr lang="en-US" dirty="0"/>
              <a:t>	</a:t>
            </a:r>
            <a:r>
              <a:rPr lang="en-US" dirty="0" err="1"/>
              <a:t>Johanne</a:t>
            </a:r>
            <a:r>
              <a:rPr lang="en-US" dirty="0"/>
              <a:t> was also very sick, and not recovering. The Elders advised her to let her children go ahead to the Valley with other companies that were preparing to cross the plains. Catherine had already gone the previous summer and was in Utah preparing the way for her family. Elias and Christian found employment for awhile and then traveled with the A.O. Smoot Company in late 1856. Nine-year-old </a:t>
            </a:r>
            <a:r>
              <a:rPr lang="en-US" dirty="0" err="1"/>
              <a:t>Ane</a:t>
            </a:r>
            <a:r>
              <a:rPr lang="en-US" dirty="0"/>
              <a:t> stayed to care for her mother and came to Utah later. 	Mary, now six years old, was sent to Florence, Nebraska, to the care of an older English couple, John and Mary </a:t>
            </a:r>
            <a:r>
              <a:rPr lang="en-US" dirty="0" err="1"/>
              <a:t>Ennion</a:t>
            </a:r>
            <a:r>
              <a:rPr lang="en-US" dirty="0"/>
              <a:t>. </a:t>
            </a:r>
            <a:r>
              <a:rPr lang="en-US" dirty="0" err="1"/>
              <a:t>Johanne</a:t>
            </a:r>
            <a:r>
              <a:rPr lang="en-US" dirty="0"/>
              <a:t> had given Mary warm clothing, a feather mattress and bed covers for her journey. One night when </a:t>
            </a:r>
            <a:r>
              <a:rPr lang="en-US" dirty="0" err="1"/>
              <a:t>Ane</a:t>
            </a:r>
            <a:r>
              <a:rPr lang="en-US" dirty="0"/>
              <a:t> was alone with her mother, </a:t>
            </a:r>
            <a:r>
              <a:rPr lang="en-US" dirty="0" err="1"/>
              <a:t>Johanne</a:t>
            </a:r>
            <a:r>
              <a:rPr lang="en-US" dirty="0"/>
              <a:t> passed away. Little </a:t>
            </a:r>
            <a:r>
              <a:rPr lang="en-US" dirty="0" err="1"/>
              <a:t>Ane</a:t>
            </a:r>
            <a:r>
              <a:rPr lang="en-US" dirty="0"/>
              <a:t> crossed the river in the morning to get friends to take care of the burial. Elias and Christian were not far away at the time of their mother’s death, but did not know of it until after she was buried. The five children were now left to fulfill the dreams of their parents in Zion. 	</a:t>
            </a:r>
          </a:p>
          <a:p>
            <a:r>
              <a:rPr lang="en-US" dirty="0"/>
              <a:t>	Mary and her new guardians joined with the Hunt wagon company in Florence, Nebraska, in August of 1856. This company had previously departed from Iowa City, Iowa, and was following closely with the Martin handcart company. Mary eventually faced more trials due to lack of food and warm clothing, early winter storms and other delays. Mary suffered severe frostbite when the cold weather came. Excerpts from her account, published in the Deseret Evening News, 29 June 1897, pg. 8, record Mary’s great courage and faith, as well as a remarkable attitude: “I am a living witness of those memorable days. My father and mother both died on the Missouri river, at Mormon Grove. ... My lot fell with unfeeling guardians. The summer following my parents’ death, ... we started with our handcarts for Salt Lake City, under command of Captain Hunt. As soon as President Brigham Young learned that there were companies on the road, he started teams and supplies to meet us. [We] camped at the two old log cabins on the other side of Devil’s Gate. I was a 7 year-old orphan, without a relative near. My guardians were careless and unfeeling, and perhaps I was a child that did not complain; but, however, when we arrived at those old log cabins my feet were found to be frozen very badly. While there they were thawed out and turned black. The rest of the way I was taken care of by kind friends; all was done that was possible under the circumstances, but my feet both dropped off before we got to the city, which was in December, if I remember correctly. My legs were amputated above the ankles, and then at the knees. My two brothers had reached Salt Lake City in November. How well do I remember our meeting. I told them not to cry so, for I would have my feet again when I got to heaven. I have walked on my knees for forty years; during that time I have had three operations performed at the knees, the last one by Dr. Seymour B. Young, a young man[,] a year ago last November. I was married in 1868 [to Elijah Parsons]. I am the mother of seven children, four sons and three daughters, five of whom are now living. The family I came with soon left the Church and returned East. [Signed] MARY C. JOHNSON PARSONS”.</a:t>
            </a:r>
          </a:p>
          <a:p>
            <a:r>
              <a:rPr lang="en-US" dirty="0"/>
              <a:t>	A young woman in the Hunt company, Ann </a:t>
            </a:r>
            <a:r>
              <a:rPr lang="en-US" dirty="0" err="1"/>
              <a:t>Malin</a:t>
            </a:r>
            <a:r>
              <a:rPr lang="en-US" dirty="0"/>
              <a:t>, was one of the “kind friends” spoken of by Mary. After leaving Devil’s Gate, Ann was assigned to go as a nurse with the “ambulance” or “sick” wagons. Ann reported in her journal of Mary’s frozen feet literally falling off as the wagon jolted along. Ann couldn’t bear to see Mary’s feet hurt any more, so she carried Mary in her arms and walked alongside the wagon, many times in deep snow. (See Ann </a:t>
            </a:r>
            <a:r>
              <a:rPr lang="en-US" dirty="0" err="1"/>
              <a:t>Malin</a:t>
            </a:r>
            <a:r>
              <a:rPr lang="en-US" dirty="0"/>
              <a:t> in Tell My Story, Too.) Upon reaching the Salt Lake Valley, Mary was taken into the home of Brigham Young. He called Dr. Washington F. Anderson to continue caring for her legs. They did not heal properly and the doctor had to remove both legs just below the kneecaps. Mary remained with the Young family until May of 1857, when Mary’s sister, Catherine, was located in Spanish Fork. Catherine was married to </a:t>
            </a:r>
            <a:r>
              <a:rPr lang="en-US" dirty="0" err="1"/>
              <a:t>Jeppe</a:t>
            </a:r>
            <a:r>
              <a:rPr lang="en-US" dirty="0"/>
              <a:t> Sorensen. </a:t>
            </a:r>
            <a:r>
              <a:rPr lang="en-US" dirty="0" err="1"/>
              <a:t>Jeppe</a:t>
            </a:r>
            <a:r>
              <a:rPr lang="en-US" dirty="0"/>
              <a:t> recorded: “My wife gave birth to a daughter on May 5, 1857. I find myself now, by the grace of God, in possession of a larger family because, at the same time, my wife’s younger eight-year-old sister arrived on May 7. She had lost both of her legs which had been amputated just below the knees. I, being called to stand at the head of a family, have a great mission.” </a:t>
            </a:r>
          </a:p>
          <a:p>
            <a:r>
              <a:rPr lang="en-US" dirty="0"/>
              <a:t>	Brigham Young continued to look after Mary’s welfare. When she was about fifteen years old, President Young had a special sewing machine designed for her that she could operate without her feet. Mary learned to sew for others who appreciated her ambition to support herself. Customers gave her a great deal of business and paid her liberally.</a:t>
            </a:r>
          </a:p>
          <a:p>
            <a:r>
              <a:rPr lang="en-US" dirty="0"/>
              <a:t>	When Mary was 19 years old, she met a young Englishman by the name of Elijah Parsons. Elijah was kind to Mary and assisted her in participating with other young people. They fell in love and were married in the Endowment House on January 11, 1869. Elijah was a mason and plasterer by trade and also a school teacher, having received a good education. He also kept books for local merchants. They lived in Salt Lake, Richfield, Cedar Grove, Grass Valley and then Koosharem, Utah, where they first purchased a piece of land to raise feed for their chickens and cow. Here they built a small cabin. They later moved into town which was two miles away. Mary was said to never miss a church meeting or a singing practice. If she had work in town on a Saturday, she stayed overnight with friends. She walked on her knees to her meetings, but was nearly always given a ride home. Sometimes her knees became so sore that she would tie gunnysacks on them for a little more protection. The men in town would save their old boots for Mary. She would cut off the heel part, then sew the front opening shut, and she said they made the perfect “shoes” for the stubs of her legs. Mary also took a small chair, cut the legs down, and used it as a “crutch.” She could sit down and rest whenever she wanted to. Mary sometimes worked shearing sheep for George Rust. She became so fast and proficient at this work, that the men who worked for Rust wanted him to let her go. Elijah was not skilled or successful at farming and could not find other work in Koosharem. He was eventually required to return to Salt Lake in order to make money for his family’s support. Elijah returned to Koosharem after Mary’s death. Mary’s oldest child, Arthur, served a mission to the Southern and Northern States from 1898 to 1900. When he returned, he and his two younger brothers built a new home for Mary. Arthur paid for the home. Mary’s children wrote of her: “Mary always radiated cheerfulness and no matter how ill she was she tried to tell a humorous story. She had an encouraging word for everyone. [Mary] lived in poverty herself, but was ready to share her last crust with her neighbor. Many times she sat carding wool, spinning yarn, or knitting stockings into the late hours of the night. She sold her work to help support her family. During the last years of her life she endured intense suffering. [She had asthma, was swollen with dropsy, and needed a major operation.] As long as she was able to be propped up in bed she would knit stockings which she sold, and it was her desire that the money should be added to the amount she had put away to help meet her funeral expenses when she should pass beyond the veil. She also made quilts and did wash for other families. She was known to walk for two miles on her knees to help someone in need. Being well-versed in the doctrines of the Church, she taught her children the gospel, which is lovingly remembered by them. Many times she remarked, “I am sure that I shall have my feet and legs after the resurrection.” Mary died of pneumonia at noon on November 7, 1910, in Koosharem, Utah. Years later, her son, Will, was in a Richfield hospital, close to death himself. When his family came to visit him one day, he told them, “I don’t need to worry now about dying or what the future holds for me, because my mother has been here to see me. She looked as she used to except she was taller and had her feet and legs.” Descendants of the surviving orphans of Johan and </a:t>
            </a:r>
            <a:r>
              <a:rPr lang="en-US" dirty="0" err="1"/>
              <a:t>Johanne</a:t>
            </a:r>
            <a:r>
              <a:rPr lang="en-US" dirty="0"/>
              <a:t> Larsen have said that their parents never even hinted at bitterness for their emigration experiences: “They all radiated faith, cheerfulness and courage to the last days of their [lives].”</a:t>
            </a:r>
          </a:p>
          <a:p>
            <a:endParaRPr lang="en-US" dirty="0"/>
          </a:p>
          <a:p>
            <a:endParaRPr lang="en-US" dirty="0"/>
          </a:p>
        </p:txBody>
      </p:sp>
      <p:pic>
        <p:nvPicPr>
          <p:cNvPr id="193538" name="Picture 2"/>
          <p:cNvPicPr>
            <a:picLocks noChangeAspect="1" noChangeArrowheads="1"/>
          </p:cNvPicPr>
          <p:nvPr/>
        </p:nvPicPr>
        <p:blipFill>
          <a:blip r:embed="rId3"/>
          <a:srcRect l="64056" t="29688" r="13104" b="26562"/>
          <a:stretch>
            <a:fillRect/>
          </a:stretch>
        </p:blipFill>
        <p:spPr bwMode="auto">
          <a:xfrm>
            <a:off x="7162800" y="457200"/>
            <a:ext cx="1981200" cy="2133600"/>
          </a:xfrm>
          <a:prstGeom prst="rect">
            <a:avLst/>
          </a:prstGeom>
          <a:noFill/>
          <a:ln w="9525">
            <a:noFill/>
            <a:miter lim="800000"/>
            <a:headEnd/>
            <a:tailEnd/>
          </a:ln>
          <a:effectLst/>
        </p:spPr>
      </p:pic>
      <p:pic>
        <p:nvPicPr>
          <p:cNvPr id="193539" name="Picture 3"/>
          <p:cNvPicPr>
            <a:picLocks noChangeAspect="1" noChangeArrowheads="1"/>
          </p:cNvPicPr>
          <p:nvPr/>
        </p:nvPicPr>
        <p:blipFill>
          <a:blip r:embed="rId4"/>
          <a:srcRect l="18375" t="34375" r="61420" b="18750"/>
          <a:stretch>
            <a:fillRect/>
          </a:stretch>
        </p:blipFill>
        <p:spPr bwMode="auto">
          <a:xfrm>
            <a:off x="7162800" y="2667000"/>
            <a:ext cx="1752600" cy="2286000"/>
          </a:xfrm>
          <a:prstGeom prst="rect">
            <a:avLst/>
          </a:prstGeom>
          <a:noFill/>
          <a:ln w="9525">
            <a:noFill/>
            <a:miter lim="800000"/>
            <a:headEnd/>
            <a:tailEnd/>
          </a:ln>
          <a:effectLst/>
        </p:spPr>
      </p:pic>
    </p:spTree>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79"/>
          <p:cNvGrpSpPr/>
          <p:nvPr/>
        </p:nvGrpSpPr>
        <p:grpSpPr>
          <a:xfrm>
            <a:off x="2971800" y="2133600"/>
            <a:ext cx="2438400" cy="1143000"/>
            <a:chOff x="2971800" y="2133600"/>
            <a:chExt cx="2438400" cy="1143000"/>
          </a:xfrm>
        </p:grpSpPr>
        <p:pic>
          <p:nvPicPr>
            <p:cNvPr id="82"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pic>
          <p:nvPicPr>
            <p:cNvPr id="83"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2971800" y="2667000"/>
              <a:ext cx="1143000" cy="609600"/>
            </a:xfrm>
            <a:prstGeom prst="rect">
              <a:avLst/>
            </a:prstGeom>
            <a:noFill/>
          </p:spPr>
        </p:pic>
      </p:gr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6137087" y="685800"/>
            <a:ext cx="3006913" cy="707886"/>
          </a:xfrm>
          <a:prstGeom prst="rect">
            <a:avLst/>
          </a:prstGeom>
          <a:solidFill>
            <a:srgbClr val="FF0000"/>
          </a:solidFill>
        </p:spPr>
        <p:txBody>
          <a:bodyPr wrap="none" rtlCol="0">
            <a:spAutoFit/>
          </a:bodyPr>
          <a:lstStyle/>
          <a:p>
            <a:r>
              <a:rPr lang="en-US" sz="4000" dirty="0">
                <a:solidFill>
                  <a:srgbClr val="FFFF00"/>
                </a:solidFill>
                <a:effectLst>
                  <a:outerShdw dist="38100" dir="7200000" algn="ctr" rotWithShape="0">
                    <a:schemeClr val="tx1"/>
                  </a:outerShdw>
                </a:effectLst>
              </a:rPr>
              <a:t>Mormon Trail</a:t>
            </a:r>
          </a:p>
        </p:txBody>
      </p:sp>
      <p:sp>
        <p:nvSpPr>
          <p:cNvPr id="55" name="Freeform 54"/>
          <p:cNvSpPr/>
          <p:nvPr/>
        </p:nvSpPr>
        <p:spPr>
          <a:xfrm rot="19084300">
            <a:off x="7857929" y="2720362"/>
            <a:ext cx="1609553" cy="807677"/>
          </a:xfrm>
          <a:custGeom>
            <a:avLst/>
            <a:gdLst>
              <a:gd name="connsiteX0" fmla="*/ 0 w 6050280"/>
              <a:gd name="connsiteY0" fmla="*/ 1143000 h 1143000"/>
              <a:gd name="connsiteX1" fmla="*/ 3307080 w 6050280"/>
              <a:gd name="connsiteY1" fmla="*/ 259080 h 1143000"/>
              <a:gd name="connsiteX2" fmla="*/ 6050280 w 6050280"/>
              <a:gd name="connsiteY2" fmla="*/ 0 h 1143000"/>
              <a:gd name="connsiteX0" fmla="*/ 0 w 6050280"/>
              <a:gd name="connsiteY0" fmla="*/ 1866291 h 1866291"/>
              <a:gd name="connsiteX1" fmla="*/ 3307080 w 6050280"/>
              <a:gd name="connsiteY1" fmla="*/ 982371 h 1866291"/>
              <a:gd name="connsiteX2" fmla="*/ 6050280 w 6050280"/>
              <a:gd name="connsiteY2" fmla="*/ 723291 h 1866291"/>
              <a:gd name="connsiteX0" fmla="*/ 0 w 6050280"/>
              <a:gd name="connsiteY0" fmla="*/ 2108669 h 2108669"/>
              <a:gd name="connsiteX1" fmla="*/ 3307080 w 6050280"/>
              <a:gd name="connsiteY1" fmla="*/ 1224749 h 2108669"/>
              <a:gd name="connsiteX2" fmla="*/ 6050280 w 6050280"/>
              <a:gd name="connsiteY2" fmla="*/ 965669 h 2108669"/>
              <a:gd name="connsiteX0" fmla="*/ 0 w 6050280"/>
              <a:gd name="connsiteY0" fmla="*/ 1893861 h 1893861"/>
              <a:gd name="connsiteX1" fmla="*/ 3307080 w 6050280"/>
              <a:gd name="connsiteY1" fmla="*/ 1009941 h 1893861"/>
              <a:gd name="connsiteX2" fmla="*/ 6050280 w 6050280"/>
              <a:gd name="connsiteY2" fmla="*/ 750861 h 1893861"/>
              <a:gd name="connsiteX0" fmla="*/ 0 w 6050280"/>
              <a:gd name="connsiteY0" fmla="*/ 1893861 h 1893861"/>
              <a:gd name="connsiteX1" fmla="*/ 3307080 w 6050280"/>
              <a:gd name="connsiteY1" fmla="*/ 1009941 h 1893861"/>
              <a:gd name="connsiteX2" fmla="*/ 6050280 w 6050280"/>
              <a:gd name="connsiteY2" fmla="*/ 750861 h 1893861"/>
              <a:gd name="connsiteX0" fmla="*/ 0 w 6050280"/>
              <a:gd name="connsiteY0" fmla="*/ 1143000 h 1143000"/>
              <a:gd name="connsiteX1" fmla="*/ 3307080 w 6050280"/>
              <a:gd name="connsiteY1" fmla="*/ 259080 h 1143000"/>
              <a:gd name="connsiteX2" fmla="*/ 3403434 w 6050280"/>
              <a:gd name="connsiteY2" fmla="*/ 146350 h 1143000"/>
              <a:gd name="connsiteX3" fmla="*/ 6050280 w 6050280"/>
              <a:gd name="connsiteY3" fmla="*/ 0 h 1143000"/>
              <a:gd name="connsiteX0" fmla="*/ 0 w 6050280"/>
              <a:gd name="connsiteY0" fmla="*/ 1843467 h 1843467"/>
              <a:gd name="connsiteX1" fmla="*/ 3307080 w 6050280"/>
              <a:gd name="connsiteY1" fmla="*/ 959547 h 1843467"/>
              <a:gd name="connsiteX2" fmla="*/ 3403434 w 6050280"/>
              <a:gd name="connsiteY2" fmla="*/ 846817 h 1843467"/>
              <a:gd name="connsiteX3" fmla="*/ 6050280 w 6050280"/>
              <a:gd name="connsiteY3" fmla="*/ 700467 h 1843467"/>
              <a:gd name="connsiteX0" fmla="*/ 0 w 6050280"/>
              <a:gd name="connsiteY0" fmla="*/ 1843467 h 1843467"/>
              <a:gd name="connsiteX1" fmla="*/ 3307080 w 6050280"/>
              <a:gd name="connsiteY1" fmla="*/ 959547 h 1843467"/>
              <a:gd name="connsiteX2" fmla="*/ 3403434 w 6050280"/>
              <a:gd name="connsiteY2" fmla="*/ 846817 h 1843467"/>
              <a:gd name="connsiteX3" fmla="*/ 6050280 w 6050280"/>
              <a:gd name="connsiteY3" fmla="*/ 700467 h 1843467"/>
              <a:gd name="connsiteX0" fmla="*/ 0 w 6050280"/>
              <a:gd name="connsiteY0" fmla="*/ 2249494 h 2249494"/>
              <a:gd name="connsiteX1" fmla="*/ 3307080 w 6050280"/>
              <a:gd name="connsiteY1" fmla="*/ 1365574 h 2249494"/>
              <a:gd name="connsiteX2" fmla="*/ 3275632 w 6050280"/>
              <a:gd name="connsiteY2" fmla="*/ 665668 h 2249494"/>
              <a:gd name="connsiteX3" fmla="*/ 6050280 w 6050280"/>
              <a:gd name="connsiteY3" fmla="*/ 1106494 h 2249494"/>
              <a:gd name="connsiteX0" fmla="*/ 0 w 6050280"/>
              <a:gd name="connsiteY0" fmla="*/ 1843467 h 1843467"/>
              <a:gd name="connsiteX1" fmla="*/ 3275632 w 6050280"/>
              <a:gd name="connsiteY1" fmla="*/ 259641 h 1843467"/>
              <a:gd name="connsiteX2" fmla="*/ 6050280 w 6050280"/>
              <a:gd name="connsiteY2" fmla="*/ 700467 h 1843467"/>
            </a:gdLst>
            <a:ahLst/>
            <a:cxnLst>
              <a:cxn ang="0">
                <a:pos x="connsiteX0" y="connsiteY0"/>
              </a:cxn>
              <a:cxn ang="0">
                <a:pos x="connsiteX1" y="connsiteY1"/>
              </a:cxn>
              <a:cxn ang="0">
                <a:pos x="connsiteX2" y="connsiteY2"/>
              </a:cxn>
            </a:cxnLst>
            <a:rect l="l" t="t" r="r" b="b"/>
            <a:pathLst>
              <a:path w="6050280" h="1843467">
                <a:moveTo>
                  <a:pt x="0" y="1843467"/>
                </a:moveTo>
                <a:cubicBezTo>
                  <a:pt x="682423" y="1513503"/>
                  <a:pt x="2267252" y="450141"/>
                  <a:pt x="3275632" y="259641"/>
                </a:cubicBezTo>
                <a:cubicBezTo>
                  <a:pt x="4157914" y="210858"/>
                  <a:pt x="3037364" y="0"/>
                  <a:pt x="6050280" y="700467"/>
                </a:cubicBezTo>
              </a:path>
            </a:pathLst>
          </a:custGeom>
          <a:ln w="152400">
            <a:solidFill>
              <a:srgbClr val="FF0000"/>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5" name="Group 64"/>
          <p:cNvGrpSpPr/>
          <p:nvPr/>
        </p:nvGrpSpPr>
        <p:grpSpPr>
          <a:xfrm>
            <a:off x="2057400" y="3352800"/>
            <a:ext cx="3733265" cy="533400"/>
            <a:chOff x="2057400" y="3352800"/>
            <a:chExt cx="3733265" cy="533400"/>
          </a:xfrm>
        </p:grpSpPr>
        <p:cxnSp>
          <p:nvCxnSpPr>
            <p:cNvPr id="63" name="Straight Connector 62"/>
            <p:cNvCxnSpPr/>
            <p:nvPr/>
          </p:nvCxnSpPr>
          <p:spPr>
            <a:xfrm rot="10800000" flipV="1">
              <a:off x="2057400" y="3505200"/>
              <a:ext cx="3581400" cy="381000"/>
            </a:xfrm>
            <a:prstGeom prst="line">
              <a:avLst/>
            </a:prstGeom>
            <a:ln w="101600">
              <a:solidFill>
                <a:srgbClr val="FF000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57" name="Oval 56"/>
            <p:cNvSpPr/>
            <p:nvPr/>
          </p:nvSpPr>
          <p:spPr>
            <a:xfrm>
              <a:off x="5486400" y="3352800"/>
              <a:ext cx="304265"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68" name="Straight Connector 67"/>
          <p:cNvCxnSpPr>
            <a:stCxn id="66" idx="3"/>
          </p:cNvCxnSpPr>
          <p:nvPr/>
        </p:nvCxnSpPr>
        <p:spPr>
          <a:xfrm rot="5400000">
            <a:off x="5295901" y="2736663"/>
            <a:ext cx="730437" cy="2025837"/>
          </a:xfrm>
          <a:prstGeom prst="line">
            <a:avLst/>
          </a:prstGeom>
          <a:ln w="1016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nvGrpSpPr>
          <p:cNvPr id="84" name="Group 83"/>
          <p:cNvGrpSpPr/>
          <p:nvPr/>
        </p:nvGrpSpPr>
        <p:grpSpPr>
          <a:xfrm>
            <a:off x="6629400" y="3124200"/>
            <a:ext cx="304800" cy="1296194"/>
            <a:chOff x="6629400" y="3124200"/>
            <a:chExt cx="304800" cy="1296194"/>
          </a:xfrm>
        </p:grpSpPr>
        <p:sp>
          <p:nvSpPr>
            <p:cNvPr id="66" name="Oval 65"/>
            <p:cNvSpPr/>
            <p:nvPr/>
          </p:nvSpPr>
          <p:spPr>
            <a:xfrm>
              <a:off x="6629400" y="31242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1" name="Straight Connector 80"/>
            <p:cNvCxnSpPr>
              <a:stCxn id="66" idx="4"/>
            </p:cNvCxnSpPr>
            <p:nvPr/>
          </p:nvCxnSpPr>
          <p:spPr>
            <a:xfrm rot="5400000">
              <a:off x="6286500" y="3924300"/>
              <a:ext cx="990600" cy="1588"/>
            </a:xfrm>
            <a:prstGeom prst="line">
              <a:avLst/>
            </a:prstGeom>
            <a:ln w="101600">
              <a:solidFill>
                <a:srgbClr val="FF000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nvGrpSpPr>
          <p:cNvPr id="53" name="Group 52"/>
          <p:cNvGrpSpPr/>
          <p:nvPr/>
        </p:nvGrpSpPr>
        <p:grpSpPr>
          <a:xfrm>
            <a:off x="7162800" y="3886200"/>
            <a:ext cx="1889760" cy="2214265"/>
            <a:chOff x="7162800" y="3886200"/>
            <a:chExt cx="1889760" cy="2214265"/>
          </a:xfrm>
        </p:grpSpPr>
        <p:pic>
          <p:nvPicPr>
            <p:cNvPr id="54" name="Picture 2" descr="Image result for BABY SILHOUETTE"/>
            <p:cNvPicPr preferRelativeResize="0">
              <a:picLocks noChangeAspect="1" noChangeArrowheads="1"/>
            </p:cNvPicPr>
            <p:nvPr/>
          </p:nvPicPr>
          <p:blipFill>
            <a:blip r:embed="rId4"/>
            <a:srcRect l="22069" r="22759" b="775"/>
            <a:stretch>
              <a:fillRect/>
            </a:stretch>
          </p:blipFill>
          <p:spPr bwMode="auto">
            <a:xfrm>
              <a:off x="7239000" y="3886200"/>
              <a:ext cx="1813560" cy="2176272"/>
            </a:xfrm>
            <a:prstGeom prst="rect">
              <a:avLst/>
            </a:prstGeom>
            <a:noFill/>
            <a:ln w="50800">
              <a:solidFill>
                <a:srgbClr val="FF0000"/>
              </a:solidFill>
            </a:ln>
            <a:effectLst>
              <a:outerShdw dist="50800" dir="7200000" algn="ctr" rotWithShape="0">
                <a:schemeClr val="tx1"/>
              </a:outerShdw>
            </a:effectLst>
          </p:spPr>
        </p:pic>
        <p:sp>
          <p:nvSpPr>
            <p:cNvPr id="58" name="TextBox 57"/>
            <p:cNvSpPr txBox="1"/>
            <p:nvPr/>
          </p:nvSpPr>
          <p:spPr>
            <a:xfrm>
              <a:off x="7162800" y="5638800"/>
              <a:ext cx="862480" cy="461665"/>
            </a:xfrm>
            <a:prstGeom prst="rect">
              <a:avLst/>
            </a:prstGeom>
            <a:noFill/>
          </p:spPr>
          <p:txBody>
            <a:bodyPr wrap="none" rtlCol="0">
              <a:spAutoFit/>
            </a:bodyPr>
            <a:lstStyle/>
            <a:p>
              <a:r>
                <a:rPr lang="en-US" sz="2400" b="1" dirty="0"/>
                <a:t>Mary</a:t>
              </a:r>
            </a:p>
          </p:txBody>
        </p:sp>
      </p:grpSp>
      <p:grpSp>
        <p:nvGrpSpPr>
          <p:cNvPr id="62" name="Group 61"/>
          <p:cNvGrpSpPr/>
          <p:nvPr/>
        </p:nvGrpSpPr>
        <p:grpSpPr>
          <a:xfrm>
            <a:off x="44474" y="3886200"/>
            <a:ext cx="2089126" cy="2362200"/>
            <a:chOff x="3707374" y="685800"/>
            <a:chExt cx="2089126" cy="2362200"/>
          </a:xfrm>
        </p:grpSpPr>
        <p:pic>
          <p:nvPicPr>
            <p:cNvPr id="61" name="Picture 3"/>
            <p:cNvPicPr>
              <a:picLocks noChangeAspect="1" noChangeArrowheads="1"/>
            </p:cNvPicPr>
            <p:nvPr/>
          </p:nvPicPr>
          <p:blipFill>
            <a:blip r:embed="rId5"/>
            <a:srcRect/>
            <a:stretch>
              <a:fillRect/>
            </a:stretch>
          </p:blipFill>
          <p:spPr bwMode="auto">
            <a:xfrm>
              <a:off x="3707374" y="685800"/>
              <a:ext cx="2089126" cy="236220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59" name="TextBox 58"/>
            <p:cNvSpPr txBox="1"/>
            <p:nvPr/>
          </p:nvSpPr>
          <p:spPr>
            <a:xfrm>
              <a:off x="3771198" y="2586335"/>
              <a:ext cx="1943802" cy="461665"/>
            </a:xfrm>
            <a:prstGeom prst="rect">
              <a:avLst/>
            </a:prstGeom>
            <a:solidFill>
              <a:schemeClr val="bg1">
                <a:lumMod val="85000"/>
                <a:alpha val="81000"/>
              </a:schemeClr>
            </a:solidFill>
          </p:spPr>
          <p:txBody>
            <a:bodyPr wrap="none" rtlCol="0">
              <a:spAutoFit/>
            </a:bodyPr>
            <a:lstStyle/>
            <a:p>
              <a:r>
                <a:rPr lang="en-US" sz="2400" b="1" dirty="0"/>
                <a:t>Olive </a:t>
              </a:r>
              <a:r>
                <a:rPr lang="en-US" sz="2400" b="1" dirty="0" err="1"/>
                <a:t>Oatman</a:t>
              </a:r>
              <a:endParaRPr lang="en-US" sz="2400" b="1" dirty="0"/>
            </a:p>
          </p:txBody>
        </p:sp>
      </p:grpSp>
      <p:grpSp>
        <p:nvGrpSpPr>
          <p:cNvPr id="75" name="Group 74"/>
          <p:cNvGrpSpPr/>
          <p:nvPr/>
        </p:nvGrpSpPr>
        <p:grpSpPr>
          <a:xfrm>
            <a:off x="4800600" y="4419600"/>
            <a:ext cx="2286000" cy="2362200"/>
            <a:chOff x="4800600" y="4343400"/>
            <a:chExt cx="2286000" cy="2362200"/>
          </a:xfrm>
        </p:grpSpPr>
        <p:pic>
          <p:nvPicPr>
            <p:cNvPr id="73" name="Picture 1"/>
            <p:cNvPicPr>
              <a:picLocks noChangeAspect="1" noChangeArrowheads="1"/>
            </p:cNvPicPr>
            <p:nvPr/>
          </p:nvPicPr>
          <p:blipFill>
            <a:blip r:embed="rId6"/>
            <a:srcRect r="11001" b="40000"/>
            <a:stretch>
              <a:fillRect/>
            </a:stretch>
          </p:blipFill>
          <p:spPr bwMode="auto">
            <a:xfrm>
              <a:off x="4876800" y="4343400"/>
              <a:ext cx="2057400" cy="2341180"/>
            </a:xfrm>
            <a:prstGeom prst="rect">
              <a:avLst/>
            </a:prstGeom>
            <a:noFill/>
            <a:ln w="50800">
              <a:solidFill>
                <a:srgbClr val="FF0000"/>
              </a:solidFill>
              <a:miter lim="800000"/>
              <a:headEnd/>
              <a:tailEnd/>
            </a:ln>
            <a:effectLst>
              <a:outerShdw dist="50800" dir="7200000" algn="ctr" rotWithShape="0">
                <a:schemeClr val="tx1"/>
              </a:outerShdw>
            </a:effectLst>
          </p:spPr>
        </p:pic>
        <p:grpSp>
          <p:nvGrpSpPr>
            <p:cNvPr id="72" name="Group 71"/>
            <p:cNvGrpSpPr/>
            <p:nvPr/>
          </p:nvGrpSpPr>
          <p:grpSpPr>
            <a:xfrm>
              <a:off x="4800600" y="6259324"/>
              <a:ext cx="2286000" cy="446276"/>
              <a:chOff x="4800600" y="6259324"/>
              <a:chExt cx="2286000" cy="446276"/>
            </a:xfrm>
          </p:grpSpPr>
          <p:sp>
            <p:nvSpPr>
              <p:cNvPr id="69" name="Rectangle 68"/>
              <p:cNvSpPr/>
              <p:nvPr/>
            </p:nvSpPr>
            <p:spPr>
              <a:xfrm>
                <a:off x="4953000" y="6324600"/>
                <a:ext cx="1828800" cy="304800"/>
              </a:xfrm>
              <a:prstGeom prst="rect">
                <a:avLst/>
              </a:prstGeom>
              <a:solidFill>
                <a:schemeClr val="bg1">
                  <a:lumMod val="85000"/>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4800600" y="6259324"/>
                <a:ext cx="2286000" cy="446276"/>
              </a:xfrm>
              <a:prstGeom prst="rect">
                <a:avLst/>
              </a:prstGeom>
              <a:noFill/>
            </p:spPr>
            <p:txBody>
              <a:bodyPr wrap="square" rtlCol="0">
                <a:spAutoFit/>
              </a:bodyPr>
              <a:lstStyle/>
              <a:p>
                <a:r>
                  <a:rPr lang="en-US" sz="2300" b="1" dirty="0"/>
                  <a:t>Rebecca Winters</a:t>
                </a:r>
              </a:p>
            </p:txBody>
          </p:sp>
        </p:grpSp>
      </p:grpSp>
      <p:grpSp>
        <p:nvGrpSpPr>
          <p:cNvPr id="77" name="Group 76"/>
          <p:cNvGrpSpPr/>
          <p:nvPr/>
        </p:nvGrpSpPr>
        <p:grpSpPr>
          <a:xfrm>
            <a:off x="2438400" y="4114800"/>
            <a:ext cx="2209800" cy="2667000"/>
            <a:chOff x="2438400" y="3276600"/>
            <a:chExt cx="2209800" cy="2667000"/>
          </a:xfrm>
        </p:grpSpPr>
        <p:pic>
          <p:nvPicPr>
            <p:cNvPr id="67" name="Picture 2"/>
            <p:cNvPicPr>
              <a:picLocks noChangeAspect="1" noChangeArrowheads="1"/>
            </p:cNvPicPr>
            <p:nvPr/>
          </p:nvPicPr>
          <p:blipFill>
            <a:blip r:embed="rId7"/>
            <a:srcRect/>
            <a:stretch>
              <a:fillRect/>
            </a:stretch>
          </p:blipFill>
          <p:spPr bwMode="auto">
            <a:xfrm>
              <a:off x="2438400" y="3276600"/>
              <a:ext cx="2203293" cy="266700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76" name="TextBox 75"/>
            <p:cNvSpPr txBox="1"/>
            <p:nvPr/>
          </p:nvSpPr>
          <p:spPr>
            <a:xfrm>
              <a:off x="2514600" y="5481935"/>
              <a:ext cx="2133600" cy="461665"/>
            </a:xfrm>
            <a:prstGeom prst="rect">
              <a:avLst/>
            </a:prstGeom>
            <a:solidFill>
              <a:schemeClr val="tx1">
                <a:lumMod val="65000"/>
                <a:lumOff val="35000"/>
              </a:schemeClr>
            </a:solidFill>
          </p:spPr>
          <p:txBody>
            <a:bodyPr wrap="square" rtlCol="0">
              <a:spAutoFit/>
            </a:bodyPr>
            <a:lstStyle/>
            <a:p>
              <a:r>
                <a:rPr lang="en-US" sz="2400" b="1" dirty="0">
                  <a:solidFill>
                    <a:schemeClr val="bg1"/>
                  </a:solidFill>
                </a:rPr>
                <a:t>Brigham Young</a:t>
              </a:r>
            </a:p>
          </p:txBody>
        </p:sp>
      </p:grpSp>
      <p:sp>
        <p:nvSpPr>
          <p:cNvPr id="85" name="Freeform 84"/>
          <p:cNvSpPr/>
          <p:nvPr/>
        </p:nvSpPr>
        <p:spPr>
          <a:xfrm rot="20374288">
            <a:off x="2246068" y="2121562"/>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TextBox 85"/>
          <p:cNvSpPr txBox="1"/>
          <p:nvPr/>
        </p:nvSpPr>
        <p:spPr>
          <a:xfrm rot="870264">
            <a:off x="3996672" y="2762406"/>
            <a:ext cx="2444708"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grpSp>
        <p:nvGrpSpPr>
          <p:cNvPr id="71" name="Group 50"/>
          <p:cNvGrpSpPr/>
          <p:nvPr/>
        </p:nvGrpSpPr>
        <p:grpSpPr>
          <a:xfrm>
            <a:off x="489081" y="2220065"/>
            <a:ext cx="5594751" cy="3186647"/>
            <a:chOff x="489081" y="2220065"/>
            <a:chExt cx="5594751" cy="3186647"/>
          </a:xfrm>
        </p:grpSpPr>
        <p:sp>
          <p:nvSpPr>
            <p:cNvPr id="78" name="Freeform 77"/>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9" name="TextBox 78"/>
            <p:cNvSpPr txBox="1"/>
            <p:nvPr/>
          </p:nvSpPr>
          <p:spPr>
            <a:xfrm rot="20104102">
              <a:off x="489081" y="2915476"/>
              <a:ext cx="2562753"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California Trail</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fade">
                                      <p:cBhvr>
                                        <p:cTn id="7" dur="1000"/>
                                        <p:tgtEl>
                                          <p:spTgt spid="75"/>
                                        </p:tgtEl>
                                      </p:cBhvr>
                                    </p:animEffect>
                                  </p:childTnLst>
                                </p:cTn>
                              </p:par>
                              <p:par>
                                <p:cTn id="8" presetID="10" presetClass="entr" presetSubtype="0" fill="hold" nodeType="withEffect">
                                  <p:stCondLst>
                                    <p:cond delay="0"/>
                                  </p:stCondLst>
                                  <p:childTnLst>
                                    <p:set>
                                      <p:cBhvr>
                                        <p:cTn id="9" dur="1" fill="hold">
                                          <p:stCondLst>
                                            <p:cond delay="0"/>
                                          </p:stCondLst>
                                        </p:cTn>
                                        <p:tgtEl>
                                          <p:spTgt spid="84"/>
                                        </p:tgtEl>
                                        <p:attrNameLst>
                                          <p:attrName>style.visibility</p:attrName>
                                        </p:attrNameLst>
                                      </p:cBhvr>
                                      <p:to>
                                        <p:strVal val="visible"/>
                                      </p:to>
                                    </p:set>
                                    <p:animEffect transition="in" filter="fade">
                                      <p:cBhvr>
                                        <p:cTn id="10" dur="1000"/>
                                        <p:tgtEl>
                                          <p:spTgt spid="8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7"/>
                                        </p:tgtEl>
                                        <p:attrNameLst>
                                          <p:attrName>style.visibility</p:attrName>
                                        </p:attrNameLst>
                                      </p:cBhvr>
                                      <p:to>
                                        <p:strVal val="visible"/>
                                      </p:to>
                                    </p:set>
                                    <p:animEffect transition="in" filter="fade">
                                      <p:cBhvr>
                                        <p:cTn id="15" dur="1000"/>
                                        <p:tgtEl>
                                          <p:spTgt spid="77"/>
                                        </p:tgtEl>
                                      </p:cBhvr>
                                    </p:animEffect>
                                  </p:childTnLst>
                                </p:cTn>
                              </p:par>
                              <p:par>
                                <p:cTn id="16" presetID="10" presetClass="entr" presetSubtype="0" fill="hold" nodeType="with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fade">
                                      <p:cBhvr>
                                        <p:cTn id="18" dur="1000"/>
                                        <p:tgtEl>
                                          <p:spTgt spid="68"/>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62"/>
                                        </p:tgtEl>
                                        <p:attrNameLst>
                                          <p:attrName>style.visibility</p:attrName>
                                        </p:attrNameLst>
                                      </p:cBhvr>
                                      <p:to>
                                        <p:strVal val="visible"/>
                                      </p:to>
                                    </p:set>
                                    <p:animEffect transition="in" filter="fade">
                                      <p:cBhvr>
                                        <p:cTn id="23" dur="1000"/>
                                        <p:tgtEl>
                                          <p:spTgt spid="62"/>
                                        </p:tgtEl>
                                      </p:cBhvr>
                                    </p:animEffect>
                                  </p:childTnLst>
                                </p:cTn>
                              </p:par>
                              <p:par>
                                <p:cTn id="24" presetID="10" presetClass="entr" presetSubtype="0" fill="hold" nodeType="with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fade">
                                      <p:cBhvr>
                                        <p:cTn id="26" dur="1000"/>
                                        <p:tgtEl>
                                          <p:spTgt spid="6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grpId="0" nodeType="click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wipe(right)">
                                      <p:cBhvr>
                                        <p:cTn id="31" dur="2000"/>
                                        <p:tgtEl>
                                          <p:spTgt spid="85"/>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86"/>
                                        </p:tgtEl>
                                        <p:attrNameLst>
                                          <p:attrName>style.visibility</p:attrName>
                                        </p:attrNameLst>
                                      </p:cBhvr>
                                      <p:to>
                                        <p:strVal val="visible"/>
                                      </p:to>
                                    </p:set>
                                    <p:animEffect transition="in" filter="fade">
                                      <p:cBhvr>
                                        <p:cTn id="34" dur="1000"/>
                                        <p:tgtEl>
                                          <p:spTgt spid="86"/>
                                        </p:tgtEl>
                                      </p:cBhvr>
                                    </p:animEffect>
                                  </p:childTnLst>
                                </p:cTn>
                              </p:par>
                              <p:par>
                                <p:cTn id="35" presetID="53" presetClass="exit" presetSubtype="0" fill="hold" grpId="0" nodeType="withEffect">
                                  <p:stCondLst>
                                    <p:cond delay="500"/>
                                  </p:stCondLst>
                                  <p:childTnLst>
                                    <p:anim calcmode="lin" valueType="num">
                                      <p:cBhvr>
                                        <p:cTn id="36" dur="1000"/>
                                        <p:tgtEl>
                                          <p:spTgt spid="46"/>
                                        </p:tgtEl>
                                        <p:attrNameLst>
                                          <p:attrName>ppt_w</p:attrName>
                                        </p:attrNameLst>
                                      </p:cBhvr>
                                      <p:tavLst>
                                        <p:tav tm="0">
                                          <p:val>
                                            <p:strVal val="ppt_w"/>
                                          </p:val>
                                        </p:tav>
                                        <p:tav tm="100000">
                                          <p:val>
                                            <p:fltVal val="0"/>
                                          </p:val>
                                        </p:tav>
                                      </p:tavLst>
                                    </p:anim>
                                    <p:anim calcmode="lin" valueType="num">
                                      <p:cBhvr>
                                        <p:cTn id="37" dur="1000"/>
                                        <p:tgtEl>
                                          <p:spTgt spid="46"/>
                                        </p:tgtEl>
                                        <p:attrNameLst>
                                          <p:attrName>ppt_h</p:attrName>
                                        </p:attrNameLst>
                                      </p:cBhvr>
                                      <p:tavLst>
                                        <p:tav tm="0">
                                          <p:val>
                                            <p:strVal val="ppt_h"/>
                                          </p:val>
                                        </p:tav>
                                        <p:tav tm="100000">
                                          <p:val>
                                            <p:fltVal val="0"/>
                                          </p:val>
                                        </p:tav>
                                      </p:tavLst>
                                    </p:anim>
                                    <p:animEffect transition="out" filter="fade">
                                      <p:cBhvr>
                                        <p:cTn id="38" dur="1000"/>
                                        <p:tgtEl>
                                          <p:spTgt spid="46"/>
                                        </p:tgtEl>
                                      </p:cBhvr>
                                    </p:animEffect>
                                    <p:set>
                                      <p:cBhvr>
                                        <p:cTn id="39" dur="1" fill="hold">
                                          <p:stCondLst>
                                            <p:cond delay="999"/>
                                          </p:stCondLst>
                                        </p:cTn>
                                        <p:tgtEl>
                                          <p:spTgt spid="46"/>
                                        </p:tgtEl>
                                        <p:attrNameLst>
                                          <p:attrName>style.visibility</p:attrName>
                                        </p:attrNameLst>
                                      </p:cBhvr>
                                      <p:to>
                                        <p:strVal val="hidden"/>
                                      </p:to>
                                    </p:set>
                                  </p:childTnLst>
                                </p:cTn>
                              </p:par>
                              <p:par>
                                <p:cTn id="40" presetID="35" presetClass="path" presetSubtype="0" accel="50000" decel="50000" fill="hold" grpId="1" nodeType="withEffect">
                                  <p:stCondLst>
                                    <p:cond delay="0"/>
                                  </p:stCondLst>
                                  <p:childTnLst>
                                    <p:animMotion origin="layout" path="M -2.77778E-7 -3.7037E-7 L -0.26059 0.30394 " pathEditMode="relative" rAng="0" ptsTypes="AA">
                                      <p:cBhvr>
                                        <p:cTn id="41" dur="1000" fill="hold"/>
                                        <p:tgtEl>
                                          <p:spTgt spid="46"/>
                                        </p:tgtEl>
                                        <p:attrNameLst>
                                          <p:attrName>ppt_x</p:attrName>
                                          <p:attrName>ppt_y</p:attrName>
                                        </p:attrNameLst>
                                      </p:cBhvr>
                                      <p:rCtr x="-13000" y="15200"/>
                                    </p:animMotion>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0" nodeType="clickEffect">
                                  <p:stCondLst>
                                    <p:cond delay="0"/>
                                  </p:stCondLst>
                                  <p:childTnLst>
                                    <p:animEffect transition="out" filter="fade">
                                      <p:cBhvr>
                                        <p:cTn id="45" dur="1000"/>
                                        <p:tgtEl>
                                          <p:spTgt spid="55"/>
                                        </p:tgtEl>
                                      </p:cBhvr>
                                    </p:animEffect>
                                    <p:set>
                                      <p:cBhvr>
                                        <p:cTn id="46" dur="1" fill="hold">
                                          <p:stCondLst>
                                            <p:cond delay="999"/>
                                          </p:stCondLst>
                                        </p:cTn>
                                        <p:tgtEl>
                                          <p:spTgt spid="55"/>
                                        </p:tgtEl>
                                        <p:attrNameLst>
                                          <p:attrName>style.visibility</p:attrName>
                                        </p:attrNameLst>
                                      </p:cBhvr>
                                      <p:to>
                                        <p:strVal val="hidden"/>
                                      </p:to>
                                    </p:set>
                                  </p:childTnLst>
                                </p:cTn>
                              </p:par>
                              <p:par>
                                <p:cTn id="47" presetID="10" presetClass="exit" presetSubtype="0" fill="hold" nodeType="withEffect">
                                  <p:stCondLst>
                                    <p:cond delay="0"/>
                                  </p:stCondLst>
                                  <p:childTnLst>
                                    <p:animEffect transition="out" filter="fade">
                                      <p:cBhvr>
                                        <p:cTn id="48" dur="1000"/>
                                        <p:tgtEl>
                                          <p:spTgt spid="84"/>
                                        </p:tgtEl>
                                      </p:cBhvr>
                                    </p:animEffect>
                                    <p:set>
                                      <p:cBhvr>
                                        <p:cTn id="49" dur="1" fill="hold">
                                          <p:stCondLst>
                                            <p:cond delay="999"/>
                                          </p:stCondLst>
                                        </p:cTn>
                                        <p:tgtEl>
                                          <p:spTgt spid="84"/>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1000"/>
                                        <p:tgtEl>
                                          <p:spTgt spid="68"/>
                                        </p:tgtEl>
                                      </p:cBhvr>
                                    </p:animEffect>
                                    <p:set>
                                      <p:cBhvr>
                                        <p:cTn id="52" dur="1" fill="hold">
                                          <p:stCondLst>
                                            <p:cond delay="999"/>
                                          </p:stCondLst>
                                        </p:cTn>
                                        <p:tgtEl>
                                          <p:spTgt spid="68"/>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1000"/>
                                        <p:tgtEl>
                                          <p:spTgt spid="65"/>
                                        </p:tgtEl>
                                      </p:cBhvr>
                                    </p:animEffect>
                                    <p:set>
                                      <p:cBhvr>
                                        <p:cTn id="55" dur="1" fill="hold">
                                          <p:stCondLst>
                                            <p:cond delay="999"/>
                                          </p:stCondLst>
                                        </p:cTn>
                                        <p:tgtEl>
                                          <p:spTgt spid="65"/>
                                        </p:tgtEl>
                                        <p:attrNameLst>
                                          <p:attrName>style.visibility</p:attrName>
                                        </p:attrNameLst>
                                      </p:cBhvr>
                                      <p:to>
                                        <p:strVal val="hidden"/>
                                      </p:to>
                                    </p:set>
                                  </p:childTnLst>
                                </p:cTn>
                              </p:par>
                              <p:par>
                                <p:cTn id="56" presetID="49" presetClass="exit" presetSubtype="0" accel="100000" fill="hold" nodeType="withEffect">
                                  <p:stCondLst>
                                    <p:cond delay="0"/>
                                  </p:stCondLst>
                                  <p:childTnLst>
                                    <p:anim calcmode="lin" valueType="num">
                                      <p:cBhvr>
                                        <p:cTn id="57" dur="1000"/>
                                        <p:tgtEl>
                                          <p:spTgt spid="53"/>
                                        </p:tgtEl>
                                        <p:attrNameLst>
                                          <p:attrName>ppt_w</p:attrName>
                                        </p:attrNameLst>
                                      </p:cBhvr>
                                      <p:tavLst>
                                        <p:tav tm="0">
                                          <p:val>
                                            <p:strVal val="ppt_w"/>
                                          </p:val>
                                        </p:tav>
                                        <p:tav tm="100000">
                                          <p:val>
                                            <p:fltVal val="0"/>
                                          </p:val>
                                        </p:tav>
                                      </p:tavLst>
                                    </p:anim>
                                    <p:anim calcmode="lin" valueType="num">
                                      <p:cBhvr>
                                        <p:cTn id="58" dur="1000"/>
                                        <p:tgtEl>
                                          <p:spTgt spid="53"/>
                                        </p:tgtEl>
                                        <p:attrNameLst>
                                          <p:attrName>ppt_h</p:attrName>
                                        </p:attrNameLst>
                                      </p:cBhvr>
                                      <p:tavLst>
                                        <p:tav tm="0">
                                          <p:val>
                                            <p:strVal val="ppt_h"/>
                                          </p:val>
                                        </p:tav>
                                        <p:tav tm="100000">
                                          <p:val>
                                            <p:fltVal val="0"/>
                                          </p:val>
                                        </p:tav>
                                      </p:tavLst>
                                    </p:anim>
                                    <p:anim calcmode="lin" valueType="num">
                                      <p:cBhvr>
                                        <p:cTn id="59" dur="1000"/>
                                        <p:tgtEl>
                                          <p:spTgt spid="53"/>
                                        </p:tgtEl>
                                        <p:attrNameLst>
                                          <p:attrName>style.rotation</p:attrName>
                                        </p:attrNameLst>
                                      </p:cBhvr>
                                      <p:tavLst>
                                        <p:tav tm="0">
                                          <p:val>
                                            <p:fltVal val="0"/>
                                          </p:val>
                                        </p:tav>
                                        <p:tav tm="100000">
                                          <p:val>
                                            <p:fltVal val="360"/>
                                          </p:val>
                                        </p:tav>
                                      </p:tavLst>
                                    </p:anim>
                                    <p:animEffect transition="out" filter="fade">
                                      <p:cBhvr>
                                        <p:cTn id="60" dur="1000"/>
                                        <p:tgtEl>
                                          <p:spTgt spid="53"/>
                                        </p:tgtEl>
                                      </p:cBhvr>
                                    </p:animEffect>
                                    <p:set>
                                      <p:cBhvr>
                                        <p:cTn id="61" dur="1" fill="hold">
                                          <p:stCondLst>
                                            <p:cond delay="999"/>
                                          </p:stCondLst>
                                        </p:cTn>
                                        <p:tgtEl>
                                          <p:spTgt spid="53"/>
                                        </p:tgtEl>
                                        <p:attrNameLst>
                                          <p:attrName>style.visibility</p:attrName>
                                        </p:attrNameLst>
                                      </p:cBhvr>
                                      <p:to>
                                        <p:strVal val="hidden"/>
                                      </p:to>
                                    </p:set>
                                  </p:childTnLst>
                                </p:cTn>
                              </p:par>
                              <p:par>
                                <p:cTn id="62" presetID="49" presetClass="exit" presetSubtype="0" accel="100000" fill="hold" nodeType="withEffect">
                                  <p:stCondLst>
                                    <p:cond delay="0"/>
                                  </p:stCondLst>
                                  <p:childTnLst>
                                    <p:anim calcmode="lin" valueType="num">
                                      <p:cBhvr>
                                        <p:cTn id="63" dur="1000"/>
                                        <p:tgtEl>
                                          <p:spTgt spid="75"/>
                                        </p:tgtEl>
                                        <p:attrNameLst>
                                          <p:attrName>ppt_w</p:attrName>
                                        </p:attrNameLst>
                                      </p:cBhvr>
                                      <p:tavLst>
                                        <p:tav tm="0">
                                          <p:val>
                                            <p:strVal val="ppt_w"/>
                                          </p:val>
                                        </p:tav>
                                        <p:tav tm="100000">
                                          <p:val>
                                            <p:fltVal val="0"/>
                                          </p:val>
                                        </p:tav>
                                      </p:tavLst>
                                    </p:anim>
                                    <p:anim calcmode="lin" valueType="num">
                                      <p:cBhvr>
                                        <p:cTn id="64" dur="1000"/>
                                        <p:tgtEl>
                                          <p:spTgt spid="75"/>
                                        </p:tgtEl>
                                        <p:attrNameLst>
                                          <p:attrName>ppt_h</p:attrName>
                                        </p:attrNameLst>
                                      </p:cBhvr>
                                      <p:tavLst>
                                        <p:tav tm="0">
                                          <p:val>
                                            <p:strVal val="ppt_h"/>
                                          </p:val>
                                        </p:tav>
                                        <p:tav tm="100000">
                                          <p:val>
                                            <p:fltVal val="0"/>
                                          </p:val>
                                        </p:tav>
                                      </p:tavLst>
                                    </p:anim>
                                    <p:anim calcmode="lin" valueType="num">
                                      <p:cBhvr>
                                        <p:cTn id="65" dur="1000"/>
                                        <p:tgtEl>
                                          <p:spTgt spid="75"/>
                                        </p:tgtEl>
                                        <p:attrNameLst>
                                          <p:attrName>style.rotation</p:attrName>
                                        </p:attrNameLst>
                                      </p:cBhvr>
                                      <p:tavLst>
                                        <p:tav tm="0">
                                          <p:val>
                                            <p:fltVal val="0"/>
                                          </p:val>
                                        </p:tav>
                                        <p:tav tm="100000">
                                          <p:val>
                                            <p:fltVal val="360"/>
                                          </p:val>
                                        </p:tav>
                                      </p:tavLst>
                                    </p:anim>
                                    <p:animEffect transition="out" filter="fade">
                                      <p:cBhvr>
                                        <p:cTn id="66" dur="1000"/>
                                        <p:tgtEl>
                                          <p:spTgt spid="75"/>
                                        </p:tgtEl>
                                      </p:cBhvr>
                                    </p:animEffect>
                                    <p:set>
                                      <p:cBhvr>
                                        <p:cTn id="67" dur="1" fill="hold">
                                          <p:stCondLst>
                                            <p:cond delay="999"/>
                                          </p:stCondLst>
                                        </p:cTn>
                                        <p:tgtEl>
                                          <p:spTgt spid="75"/>
                                        </p:tgtEl>
                                        <p:attrNameLst>
                                          <p:attrName>style.visibility</p:attrName>
                                        </p:attrNameLst>
                                      </p:cBhvr>
                                      <p:to>
                                        <p:strVal val="hidden"/>
                                      </p:to>
                                    </p:set>
                                  </p:childTnLst>
                                </p:cTn>
                              </p:par>
                              <p:par>
                                <p:cTn id="68" presetID="49" presetClass="exit" presetSubtype="0" accel="100000" fill="hold" nodeType="withEffect">
                                  <p:stCondLst>
                                    <p:cond delay="0"/>
                                  </p:stCondLst>
                                  <p:childTnLst>
                                    <p:anim calcmode="lin" valueType="num">
                                      <p:cBhvr>
                                        <p:cTn id="69" dur="1000"/>
                                        <p:tgtEl>
                                          <p:spTgt spid="77"/>
                                        </p:tgtEl>
                                        <p:attrNameLst>
                                          <p:attrName>ppt_w</p:attrName>
                                        </p:attrNameLst>
                                      </p:cBhvr>
                                      <p:tavLst>
                                        <p:tav tm="0">
                                          <p:val>
                                            <p:strVal val="ppt_w"/>
                                          </p:val>
                                        </p:tav>
                                        <p:tav tm="100000">
                                          <p:val>
                                            <p:fltVal val="0"/>
                                          </p:val>
                                        </p:tav>
                                      </p:tavLst>
                                    </p:anim>
                                    <p:anim calcmode="lin" valueType="num">
                                      <p:cBhvr>
                                        <p:cTn id="70" dur="1000"/>
                                        <p:tgtEl>
                                          <p:spTgt spid="77"/>
                                        </p:tgtEl>
                                        <p:attrNameLst>
                                          <p:attrName>ppt_h</p:attrName>
                                        </p:attrNameLst>
                                      </p:cBhvr>
                                      <p:tavLst>
                                        <p:tav tm="0">
                                          <p:val>
                                            <p:strVal val="ppt_h"/>
                                          </p:val>
                                        </p:tav>
                                        <p:tav tm="100000">
                                          <p:val>
                                            <p:fltVal val="0"/>
                                          </p:val>
                                        </p:tav>
                                      </p:tavLst>
                                    </p:anim>
                                    <p:anim calcmode="lin" valueType="num">
                                      <p:cBhvr>
                                        <p:cTn id="71" dur="1000"/>
                                        <p:tgtEl>
                                          <p:spTgt spid="77"/>
                                        </p:tgtEl>
                                        <p:attrNameLst>
                                          <p:attrName>style.rotation</p:attrName>
                                        </p:attrNameLst>
                                      </p:cBhvr>
                                      <p:tavLst>
                                        <p:tav tm="0">
                                          <p:val>
                                            <p:fltVal val="0"/>
                                          </p:val>
                                        </p:tav>
                                        <p:tav tm="100000">
                                          <p:val>
                                            <p:fltVal val="360"/>
                                          </p:val>
                                        </p:tav>
                                      </p:tavLst>
                                    </p:anim>
                                    <p:animEffect transition="out" filter="fade">
                                      <p:cBhvr>
                                        <p:cTn id="72" dur="1000"/>
                                        <p:tgtEl>
                                          <p:spTgt spid="77"/>
                                        </p:tgtEl>
                                      </p:cBhvr>
                                    </p:animEffect>
                                    <p:set>
                                      <p:cBhvr>
                                        <p:cTn id="73" dur="1" fill="hold">
                                          <p:stCondLst>
                                            <p:cond delay="999"/>
                                          </p:stCondLst>
                                        </p:cTn>
                                        <p:tgtEl>
                                          <p:spTgt spid="77"/>
                                        </p:tgtEl>
                                        <p:attrNameLst>
                                          <p:attrName>style.visibility</p:attrName>
                                        </p:attrNameLst>
                                      </p:cBhvr>
                                      <p:to>
                                        <p:strVal val="hidden"/>
                                      </p:to>
                                    </p:set>
                                  </p:childTnLst>
                                </p:cTn>
                              </p:par>
                              <p:par>
                                <p:cTn id="74" presetID="49" presetClass="exit" presetSubtype="0" accel="100000" fill="hold" nodeType="withEffect">
                                  <p:stCondLst>
                                    <p:cond delay="0"/>
                                  </p:stCondLst>
                                  <p:childTnLst>
                                    <p:anim calcmode="lin" valueType="num">
                                      <p:cBhvr>
                                        <p:cTn id="75" dur="1000"/>
                                        <p:tgtEl>
                                          <p:spTgt spid="62"/>
                                        </p:tgtEl>
                                        <p:attrNameLst>
                                          <p:attrName>ppt_w</p:attrName>
                                        </p:attrNameLst>
                                      </p:cBhvr>
                                      <p:tavLst>
                                        <p:tav tm="0">
                                          <p:val>
                                            <p:strVal val="ppt_w"/>
                                          </p:val>
                                        </p:tav>
                                        <p:tav tm="100000">
                                          <p:val>
                                            <p:fltVal val="0"/>
                                          </p:val>
                                        </p:tav>
                                      </p:tavLst>
                                    </p:anim>
                                    <p:anim calcmode="lin" valueType="num">
                                      <p:cBhvr>
                                        <p:cTn id="76" dur="1000"/>
                                        <p:tgtEl>
                                          <p:spTgt spid="62"/>
                                        </p:tgtEl>
                                        <p:attrNameLst>
                                          <p:attrName>ppt_h</p:attrName>
                                        </p:attrNameLst>
                                      </p:cBhvr>
                                      <p:tavLst>
                                        <p:tav tm="0">
                                          <p:val>
                                            <p:strVal val="ppt_h"/>
                                          </p:val>
                                        </p:tav>
                                        <p:tav tm="100000">
                                          <p:val>
                                            <p:fltVal val="0"/>
                                          </p:val>
                                        </p:tav>
                                      </p:tavLst>
                                    </p:anim>
                                    <p:anim calcmode="lin" valueType="num">
                                      <p:cBhvr>
                                        <p:cTn id="77" dur="1000"/>
                                        <p:tgtEl>
                                          <p:spTgt spid="62"/>
                                        </p:tgtEl>
                                        <p:attrNameLst>
                                          <p:attrName>style.rotation</p:attrName>
                                        </p:attrNameLst>
                                      </p:cBhvr>
                                      <p:tavLst>
                                        <p:tav tm="0">
                                          <p:val>
                                            <p:fltVal val="0"/>
                                          </p:val>
                                        </p:tav>
                                        <p:tav tm="100000">
                                          <p:val>
                                            <p:fltVal val="360"/>
                                          </p:val>
                                        </p:tav>
                                      </p:tavLst>
                                    </p:anim>
                                    <p:animEffect transition="out" filter="fade">
                                      <p:cBhvr>
                                        <p:cTn id="78" dur="1000"/>
                                        <p:tgtEl>
                                          <p:spTgt spid="62"/>
                                        </p:tgtEl>
                                      </p:cBhvr>
                                    </p:animEffect>
                                    <p:set>
                                      <p:cBhvr>
                                        <p:cTn id="79" dur="1" fill="hold">
                                          <p:stCondLst>
                                            <p:cond delay="999"/>
                                          </p:stCondLst>
                                        </p:cTn>
                                        <p:tgtEl>
                                          <p:spTgt spid="62"/>
                                        </p:tgtEl>
                                        <p:attrNameLst>
                                          <p:attrName>style.visibility</p:attrName>
                                        </p:attrNameLst>
                                      </p:cBhvr>
                                      <p:to>
                                        <p:strVal val="hidden"/>
                                      </p:to>
                                    </p:set>
                                  </p:childTnLst>
                                </p:cTn>
                              </p:par>
                              <p:par>
                                <p:cTn id="80" presetID="35" presetClass="path" presetSubtype="0" accel="50000" decel="50000" fill="hold" nodeType="withEffect">
                                  <p:stCondLst>
                                    <p:cond delay="0"/>
                                  </p:stCondLst>
                                  <p:childTnLst>
                                    <p:animMotion origin="layout" path="M -1.94444E-6 7.40741E-7 L -0.51163 -0.27245 " pathEditMode="relative" rAng="0" ptsTypes="AA">
                                      <p:cBhvr>
                                        <p:cTn id="81" dur="1000" fill="hold"/>
                                        <p:tgtEl>
                                          <p:spTgt spid="53"/>
                                        </p:tgtEl>
                                        <p:attrNameLst>
                                          <p:attrName>ppt_x</p:attrName>
                                          <p:attrName>ppt_y</p:attrName>
                                        </p:attrNameLst>
                                      </p:cBhvr>
                                      <p:rCtr x="-25600" y="-13600"/>
                                    </p:animMotion>
                                  </p:childTnLst>
                                </p:cTn>
                              </p:par>
                              <p:par>
                                <p:cTn id="82" presetID="35" presetClass="path" presetSubtype="0" accel="50000" decel="50000" fill="hold" nodeType="withEffect">
                                  <p:stCondLst>
                                    <p:cond delay="0"/>
                                  </p:stCondLst>
                                  <p:childTnLst>
                                    <p:animMotion origin="layout" path="M 1.11022E-16 3.33333E-6 L -0.30833 -0.35 " pathEditMode="relative" rAng="0" ptsTypes="AA">
                                      <p:cBhvr>
                                        <p:cTn id="83" dur="1000" fill="hold"/>
                                        <p:tgtEl>
                                          <p:spTgt spid="75"/>
                                        </p:tgtEl>
                                        <p:attrNameLst>
                                          <p:attrName>ppt_x</p:attrName>
                                          <p:attrName>ppt_y</p:attrName>
                                        </p:attrNameLst>
                                      </p:cBhvr>
                                      <p:rCtr x="-15400" y="-17500"/>
                                    </p:animMotion>
                                  </p:childTnLst>
                                </p:cTn>
                              </p:par>
                              <p:par>
                                <p:cTn id="84" presetID="35" presetClass="path" presetSubtype="0" accel="50000" decel="50000" fill="hold" nodeType="withEffect">
                                  <p:stCondLst>
                                    <p:cond delay="0"/>
                                  </p:stCondLst>
                                  <p:childTnLst>
                                    <p:animMotion origin="layout" path="M 5.55112E-17 -4.44444E-6 L -0.10417 -0.31666 " pathEditMode="relative" rAng="0" ptsTypes="AA">
                                      <p:cBhvr>
                                        <p:cTn id="85" dur="1000" fill="hold"/>
                                        <p:tgtEl>
                                          <p:spTgt spid="77"/>
                                        </p:tgtEl>
                                        <p:attrNameLst>
                                          <p:attrName>ppt_x</p:attrName>
                                          <p:attrName>ppt_y</p:attrName>
                                        </p:attrNameLst>
                                      </p:cBhvr>
                                      <p:rCtr x="-5200" y="-15800"/>
                                    </p:animMotion>
                                  </p:childTnLst>
                                </p:cTn>
                              </p:par>
                              <p:par>
                                <p:cTn id="86" presetID="35" presetClass="path" presetSubtype="0" accel="50000" decel="50000" fill="hold" nodeType="withEffect">
                                  <p:stCondLst>
                                    <p:cond delay="0"/>
                                  </p:stCondLst>
                                  <p:childTnLst>
                                    <p:animMotion origin="layout" path="M 2.77778E-6 1.11111E-6 L 0.16423 -0.23889 " pathEditMode="relative" rAng="0" ptsTypes="AA">
                                      <p:cBhvr>
                                        <p:cTn id="87" dur="1000" fill="hold"/>
                                        <p:tgtEl>
                                          <p:spTgt spid="62"/>
                                        </p:tgtEl>
                                        <p:attrNameLst>
                                          <p:attrName>ppt_x</p:attrName>
                                          <p:attrName>ppt_y</p:attrName>
                                        </p:attrNameLst>
                                      </p:cBhvr>
                                      <p:rCtr x="8200" y="-11900"/>
                                    </p:animMotion>
                                  </p:childTnLst>
                                </p:cTn>
                              </p:par>
                              <p:par>
                                <p:cTn id="88" presetID="22" presetClass="exit" presetSubtype="2" fill="hold" grpId="1" nodeType="withEffect">
                                  <p:stCondLst>
                                    <p:cond delay="0"/>
                                  </p:stCondLst>
                                  <p:childTnLst>
                                    <p:animEffect transition="out" filter="wipe(right)">
                                      <p:cBhvr>
                                        <p:cTn id="89" dur="1000"/>
                                        <p:tgtEl>
                                          <p:spTgt spid="85"/>
                                        </p:tgtEl>
                                      </p:cBhvr>
                                    </p:animEffect>
                                    <p:set>
                                      <p:cBhvr>
                                        <p:cTn id="90" dur="1" fill="hold">
                                          <p:stCondLst>
                                            <p:cond delay="999"/>
                                          </p:stCondLst>
                                        </p:cTn>
                                        <p:tgtEl>
                                          <p:spTgt spid="85"/>
                                        </p:tgtEl>
                                        <p:attrNameLst>
                                          <p:attrName>style.visibility</p:attrName>
                                        </p:attrNameLst>
                                      </p:cBhvr>
                                      <p:to>
                                        <p:strVal val="hidden"/>
                                      </p:to>
                                    </p:set>
                                  </p:childTnLst>
                                </p:cTn>
                              </p:par>
                              <p:par>
                                <p:cTn id="91" presetID="22" presetClass="exit" presetSubtype="2" fill="hold" grpId="1" nodeType="withEffect">
                                  <p:stCondLst>
                                    <p:cond delay="0"/>
                                  </p:stCondLst>
                                  <p:childTnLst>
                                    <p:animEffect transition="out" filter="wipe(right)">
                                      <p:cBhvr>
                                        <p:cTn id="92" dur="1000"/>
                                        <p:tgtEl>
                                          <p:spTgt spid="86"/>
                                        </p:tgtEl>
                                      </p:cBhvr>
                                    </p:animEffect>
                                    <p:set>
                                      <p:cBhvr>
                                        <p:cTn id="93" dur="1" fill="hold">
                                          <p:stCondLst>
                                            <p:cond delay="999"/>
                                          </p:stCondLst>
                                        </p:cTn>
                                        <p:tgtEl>
                                          <p:spTgt spid="86"/>
                                        </p:tgtEl>
                                        <p:attrNameLst>
                                          <p:attrName>style.visibility</p:attrName>
                                        </p:attrNameLst>
                                      </p:cBhvr>
                                      <p:to>
                                        <p:strVal val="hidden"/>
                                      </p:to>
                                    </p:set>
                                  </p:childTnLst>
                                </p:cTn>
                              </p:par>
                            </p:childTnLst>
                          </p:cTn>
                        </p:par>
                      </p:childTnLst>
                    </p:cTn>
                  </p:par>
                  <p:par>
                    <p:cTn id="94" fill="hold">
                      <p:stCondLst>
                        <p:cond delay="indefinite"/>
                      </p:stCondLst>
                      <p:childTnLst>
                        <p:par>
                          <p:cTn id="95" fill="hold">
                            <p:stCondLst>
                              <p:cond delay="0"/>
                            </p:stCondLst>
                            <p:childTnLst>
                              <p:par>
                                <p:cTn id="96" presetID="22" presetClass="entr" presetSubtype="2" fill="hold" nodeType="clickEffect">
                                  <p:stCondLst>
                                    <p:cond delay="0"/>
                                  </p:stCondLst>
                                  <p:childTnLst>
                                    <p:set>
                                      <p:cBhvr>
                                        <p:cTn id="97" dur="1" fill="hold">
                                          <p:stCondLst>
                                            <p:cond delay="0"/>
                                          </p:stCondLst>
                                        </p:cTn>
                                        <p:tgtEl>
                                          <p:spTgt spid="71"/>
                                        </p:tgtEl>
                                        <p:attrNameLst>
                                          <p:attrName>style.visibility</p:attrName>
                                        </p:attrNameLst>
                                      </p:cBhvr>
                                      <p:to>
                                        <p:strVal val="visible"/>
                                      </p:to>
                                    </p:set>
                                    <p:animEffect transition="in" filter="wipe(right)">
                                      <p:cBhvr>
                                        <p:cTn id="98"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55" grpId="0" animBg="1"/>
      <p:bldP spid="85" grpId="0" animBg="1"/>
      <p:bldP spid="85" grpId="1" animBg="1"/>
      <p:bldP spid="86" grpId="0"/>
      <p:bldP spid="86" grpId="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5995574" y="685800"/>
            <a:ext cx="3148426" cy="707886"/>
          </a:xfrm>
          <a:prstGeom prst="rect">
            <a:avLst/>
          </a:prstGeom>
          <a:solidFill>
            <a:srgbClr val="00B050"/>
          </a:solidFill>
        </p:spPr>
        <p:txBody>
          <a:bodyPr wrap="none" rtlCol="0">
            <a:spAutoFit/>
          </a:bodyPr>
          <a:lstStyle/>
          <a:p>
            <a:r>
              <a:rPr lang="en-US" sz="4000" dirty="0">
                <a:solidFill>
                  <a:srgbClr val="FFFF00"/>
                </a:solidFill>
                <a:effectLst>
                  <a:outerShdw dist="38100" dir="7200000" algn="ctr" rotWithShape="0">
                    <a:schemeClr val="tx1"/>
                  </a:outerShdw>
                </a:effectLst>
              </a:rPr>
              <a:t>California Trail</a:t>
            </a:r>
          </a:p>
        </p:txBody>
      </p:sp>
      <p:sp>
        <p:nvSpPr>
          <p:cNvPr id="77" name="Freeform 76"/>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TextBox 77"/>
          <p:cNvSpPr txBox="1"/>
          <p:nvPr/>
        </p:nvSpPr>
        <p:spPr>
          <a:xfrm rot="20104102">
            <a:off x="489081" y="2915476"/>
            <a:ext cx="2562753"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California Trail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77"/>
                                        </p:tgtEl>
                                      </p:cBhvr>
                                    </p:animEffect>
                                    <p:set>
                                      <p:cBhvr>
                                        <p:cTn id="7" dur="1" fill="hold">
                                          <p:stCondLst>
                                            <p:cond delay="999"/>
                                          </p:stCondLst>
                                        </p:cTn>
                                        <p:tgtEl>
                                          <p:spTgt spid="77"/>
                                        </p:tgtEl>
                                        <p:attrNameLst>
                                          <p:attrName>style.visibility</p:attrName>
                                        </p:attrNameLst>
                                      </p:cBhvr>
                                      <p:to>
                                        <p:strVal val="hidden"/>
                                      </p:to>
                                    </p:set>
                                  </p:childTnLst>
                                </p:cTn>
                              </p:par>
                              <p:par>
                                <p:cTn id="8" presetID="63" presetClass="path" presetSubtype="0" accel="50000" decel="50000" fill="hold" grpId="0" nodeType="withEffect">
                                  <p:stCondLst>
                                    <p:cond delay="0"/>
                                  </p:stCondLst>
                                  <p:childTnLst>
                                    <p:animMotion origin="layout" path="M 3.61111E-6 -4.07407E-6 L 0.63975 -0.31226 " pathEditMode="relative" rAng="0" ptsTypes="AA">
                                      <p:cBhvr>
                                        <p:cTn id="9" dur="1000" fill="hold"/>
                                        <p:tgtEl>
                                          <p:spTgt spid="78"/>
                                        </p:tgtEl>
                                        <p:attrNameLst>
                                          <p:attrName>ppt_x</p:attrName>
                                          <p:attrName>ppt_y</p:attrName>
                                        </p:attrNameLst>
                                      </p:cBhvr>
                                      <p:rCtr x="32000" y="-15600"/>
                                    </p:animMotion>
                                  </p:childTnLst>
                                </p:cTn>
                              </p:par>
                              <p:par>
                                <p:cTn id="10" presetID="8" presetClass="emph" presetSubtype="0" fill="hold" grpId="1" nodeType="withEffect">
                                  <p:stCondLst>
                                    <p:cond delay="0"/>
                                  </p:stCondLst>
                                  <p:childTnLst>
                                    <p:animRot by="1500000">
                                      <p:cBhvr>
                                        <p:cTn id="11" dur="1000" fill="hold"/>
                                        <p:tgtEl>
                                          <p:spTgt spid="78"/>
                                        </p:tgtEl>
                                        <p:attrNameLst>
                                          <p:attrName>r</p:attrName>
                                        </p:attrNameLst>
                                      </p:cBhvr>
                                    </p:animRot>
                                  </p:childTnLst>
                                </p:cTn>
                              </p:par>
                              <p:par>
                                <p:cTn id="12" presetID="10" presetClass="exit" presetSubtype="0" fill="hold" grpId="2" nodeType="withEffect">
                                  <p:stCondLst>
                                    <p:cond delay="500"/>
                                  </p:stCondLst>
                                  <p:childTnLst>
                                    <p:animEffect transition="out" filter="fade">
                                      <p:cBhvr>
                                        <p:cTn id="13" dur="1000"/>
                                        <p:tgtEl>
                                          <p:spTgt spid="78"/>
                                        </p:tgtEl>
                                      </p:cBhvr>
                                    </p:animEffect>
                                    <p:set>
                                      <p:cBhvr>
                                        <p:cTn id="14" dur="1" fill="hold">
                                          <p:stCondLst>
                                            <p:cond delay="999"/>
                                          </p:stCondLst>
                                        </p:cTn>
                                        <p:tgtEl>
                                          <p:spTgt spid="78"/>
                                        </p:tgtEl>
                                        <p:attrNameLst>
                                          <p:attrName>style.visibility</p:attrName>
                                        </p:attrNameLst>
                                      </p:cBhvr>
                                      <p:to>
                                        <p:strVal val="hidden"/>
                                      </p:to>
                                    </p:set>
                                  </p:childTnLst>
                                </p:cTn>
                              </p:par>
                              <p:par>
                                <p:cTn id="15" presetID="10" presetClass="entr" presetSubtype="0" fill="hold" grpId="0" nodeType="withEffect">
                                  <p:stCondLst>
                                    <p:cond delay="500"/>
                                  </p:stCondLst>
                                  <p:childTnLst>
                                    <p:set>
                                      <p:cBhvr>
                                        <p:cTn id="16" dur="1" fill="hold">
                                          <p:stCondLst>
                                            <p:cond delay="0"/>
                                          </p:stCondLst>
                                        </p:cTn>
                                        <p:tgtEl>
                                          <p:spTgt spid="46"/>
                                        </p:tgtEl>
                                        <p:attrNameLst>
                                          <p:attrName>style.visibility</p:attrName>
                                        </p:attrNameLst>
                                      </p:cBhvr>
                                      <p:to>
                                        <p:strVal val="visible"/>
                                      </p:to>
                                    </p:set>
                                    <p:animEffect transition="in" filter="fade">
                                      <p:cBhvr>
                                        <p:cTn id="17"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77" grpId="0" animBg="1"/>
      <p:bldP spid="78" grpId="0"/>
      <p:bldP spid="78" grpId="1"/>
      <p:bldP spid="78" grpId="2"/>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
          <p:cNvPicPr>
            <a:picLocks noChangeAspect="1" noChangeArrowheads="1"/>
          </p:cNvPicPr>
          <p:nvPr/>
        </p:nvPicPr>
        <p:blipFill>
          <a:blip r:embed="rId2"/>
          <a:srcRect l="1127" t="1163" r="1521" b="13953"/>
          <a:stretch>
            <a:fillRect/>
          </a:stretch>
        </p:blipFill>
        <p:spPr bwMode="auto">
          <a:xfrm>
            <a:off x="3733800" y="1295400"/>
            <a:ext cx="4876800" cy="5562600"/>
          </a:xfrm>
          <a:prstGeom prst="rect">
            <a:avLst/>
          </a:prstGeom>
          <a:ln w="76200">
            <a:solidFill>
              <a:schemeClr val="tx1"/>
            </a:solidFill>
            <a:miter lim="800000"/>
            <a:headEnd/>
            <a:tailEnd/>
          </a:ln>
          <a:effectLst/>
        </p:spPr>
      </p:pic>
      <p:grpSp>
        <p:nvGrpSpPr>
          <p:cNvPr id="3" name="Group 41"/>
          <p:cNvGrpSpPr/>
          <p:nvPr/>
        </p:nvGrpSpPr>
        <p:grpSpPr>
          <a:xfrm>
            <a:off x="5236176" y="3159678"/>
            <a:ext cx="879191" cy="2739639"/>
            <a:chOff x="3712176" y="3159678"/>
            <a:chExt cx="879191" cy="2739639"/>
          </a:xfrm>
        </p:grpSpPr>
        <p:pic>
          <p:nvPicPr>
            <p:cNvPr id="41" name="Picture 2"/>
            <p:cNvPicPr>
              <a:picLocks noChangeAspect="1" noChangeArrowheads="1"/>
            </p:cNvPicPr>
            <p:nvPr/>
          </p:nvPicPr>
          <p:blipFill>
            <a:blip r:embed="rId2"/>
            <a:srcRect l="28507" t="34884" r="64648" b="54069"/>
            <a:stretch>
              <a:fillRect/>
            </a:stretch>
          </p:blipFill>
          <p:spPr bwMode="auto">
            <a:xfrm rot="5699590">
              <a:off x="3864576" y="4455066"/>
              <a:ext cx="533401" cy="838201"/>
            </a:xfrm>
            <a:prstGeom prst="rect">
              <a:avLst/>
            </a:prstGeom>
            <a:ln w="9525">
              <a:noFill/>
              <a:miter lim="800000"/>
              <a:headEnd/>
              <a:tailEnd/>
            </a:ln>
            <a:effectLst/>
          </p:spPr>
        </p:pic>
        <p:sp>
          <p:nvSpPr>
            <p:cNvPr id="40" name="TextBox 39"/>
            <p:cNvSpPr txBox="1"/>
            <p:nvPr/>
          </p:nvSpPr>
          <p:spPr>
            <a:xfrm rot="18026714">
              <a:off x="2929160" y="4237110"/>
              <a:ext cx="2739639" cy="584775"/>
            </a:xfrm>
            <a:prstGeom prst="rect">
              <a:avLst/>
            </a:prstGeom>
            <a:noFill/>
            <a:ln w="50800">
              <a:noFill/>
            </a:ln>
          </p:spPr>
          <p:txBody>
            <a:bodyPr wrap="square" rtlCol="0">
              <a:spAutoFit/>
            </a:bodyPr>
            <a:lstStyle/>
            <a:p>
              <a:r>
                <a:rPr lang="en-US" sz="3200" dirty="0"/>
                <a:t>Indian Reserve</a:t>
              </a:r>
            </a:p>
          </p:txBody>
        </p:sp>
      </p:grpSp>
      <p:sp>
        <p:nvSpPr>
          <p:cNvPr id="46" name="Freeform 45"/>
          <p:cNvSpPr/>
          <p:nvPr/>
        </p:nvSpPr>
        <p:spPr>
          <a:xfrm>
            <a:off x="4158712" y="2076773"/>
            <a:ext cx="1131376" cy="4096718"/>
          </a:xfrm>
          <a:custGeom>
            <a:avLst/>
            <a:gdLst>
              <a:gd name="connsiteX0" fmla="*/ 0 w 1131376"/>
              <a:gd name="connsiteY0" fmla="*/ 0 h 4096718"/>
              <a:gd name="connsiteX1" fmla="*/ 46495 w 1131376"/>
              <a:gd name="connsiteY1" fmla="*/ 154983 h 4096718"/>
              <a:gd name="connsiteX2" fmla="*/ 185980 w 1131376"/>
              <a:gd name="connsiteY2" fmla="*/ 201478 h 4096718"/>
              <a:gd name="connsiteX3" fmla="*/ 216976 w 1131376"/>
              <a:gd name="connsiteY3" fmla="*/ 247973 h 4096718"/>
              <a:gd name="connsiteX4" fmla="*/ 185980 w 1131376"/>
              <a:gd name="connsiteY4" fmla="*/ 387458 h 4096718"/>
              <a:gd name="connsiteX5" fmla="*/ 170481 w 1131376"/>
              <a:gd name="connsiteY5" fmla="*/ 557939 h 4096718"/>
              <a:gd name="connsiteX6" fmla="*/ 511444 w 1131376"/>
              <a:gd name="connsiteY6" fmla="*/ 774915 h 4096718"/>
              <a:gd name="connsiteX7" fmla="*/ 712922 w 1131376"/>
              <a:gd name="connsiteY7" fmla="*/ 898902 h 4096718"/>
              <a:gd name="connsiteX8" fmla="*/ 728420 w 1131376"/>
              <a:gd name="connsiteY8" fmla="*/ 1038386 h 4096718"/>
              <a:gd name="connsiteX9" fmla="*/ 728420 w 1131376"/>
              <a:gd name="connsiteY9" fmla="*/ 1177871 h 4096718"/>
              <a:gd name="connsiteX10" fmla="*/ 697424 w 1131376"/>
              <a:gd name="connsiteY10" fmla="*/ 1270861 h 4096718"/>
              <a:gd name="connsiteX11" fmla="*/ 650929 w 1131376"/>
              <a:gd name="connsiteY11" fmla="*/ 1472339 h 4096718"/>
              <a:gd name="connsiteX12" fmla="*/ 697424 w 1131376"/>
              <a:gd name="connsiteY12" fmla="*/ 1487837 h 4096718"/>
              <a:gd name="connsiteX13" fmla="*/ 666427 w 1131376"/>
              <a:gd name="connsiteY13" fmla="*/ 1673817 h 4096718"/>
              <a:gd name="connsiteX14" fmla="*/ 697424 w 1131376"/>
              <a:gd name="connsiteY14" fmla="*/ 1844298 h 4096718"/>
              <a:gd name="connsiteX15" fmla="*/ 774915 w 1131376"/>
              <a:gd name="connsiteY15" fmla="*/ 1921790 h 4096718"/>
              <a:gd name="connsiteX16" fmla="*/ 836908 w 1131376"/>
              <a:gd name="connsiteY16" fmla="*/ 1983783 h 4096718"/>
              <a:gd name="connsiteX17" fmla="*/ 867905 w 1131376"/>
              <a:gd name="connsiteY17" fmla="*/ 2185261 h 4096718"/>
              <a:gd name="connsiteX18" fmla="*/ 1022888 w 1131376"/>
              <a:gd name="connsiteY18" fmla="*/ 2293749 h 4096718"/>
              <a:gd name="connsiteX19" fmla="*/ 1084881 w 1131376"/>
              <a:gd name="connsiteY19" fmla="*/ 2417735 h 4096718"/>
              <a:gd name="connsiteX20" fmla="*/ 1069383 w 1131376"/>
              <a:gd name="connsiteY20" fmla="*/ 2541722 h 4096718"/>
              <a:gd name="connsiteX21" fmla="*/ 960895 w 1131376"/>
              <a:gd name="connsiteY21" fmla="*/ 2696705 h 4096718"/>
              <a:gd name="connsiteX22" fmla="*/ 821410 w 1131376"/>
              <a:gd name="connsiteY22" fmla="*/ 2913681 h 4096718"/>
              <a:gd name="connsiteX23" fmla="*/ 774915 w 1131376"/>
              <a:gd name="connsiteY23" fmla="*/ 3115159 h 4096718"/>
              <a:gd name="connsiteX24" fmla="*/ 712922 w 1131376"/>
              <a:gd name="connsiteY24" fmla="*/ 3285641 h 4096718"/>
              <a:gd name="connsiteX25" fmla="*/ 774915 w 1131376"/>
              <a:gd name="connsiteY25" fmla="*/ 3425125 h 4096718"/>
              <a:gd name="connsiteX26" fmla="*/ 774915 w 1131376"/>
              <a:gd name="connsiteY26" fmla="*/ 3549112 h 4096718"/>
              <a:gd name="connsiteX27" fmla="*/ 728420 w 1131376"/>
              <a:gd name="connsiteY27" fmla="*/ 3766088 h 4096718"/>
              <a:gd name="connsiteX28" fmla="*/ 805912 w 1131376"/>
              <a:gd name="connsiteY28" fmla="*/ 3874576 h 4096718"/>
              <a:gd name="connsiteX29" fmla="*/ 1007390 w 1131376"/>
              <a:gd name="connsiteY29" fmla="*/ 3983064 h 4096718"/>
              <a:gd name="connsiteX30" fmla="*/ 1131376 w 1131376"/>
              <a:gd name="connsiteY30" fmla="*/ 4014061 h 409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31376" h="4096718">
                <a:moveTo>
                  <a:pt x="0" y="0"/>
                </a:moveTo>
                <a:cubicBezTo>
                  <a:pt x="7749" y="60701"/>
                  <a:pt x="15498" y="121403"/>
                  <a:pt x="46495" y="154983"/>
                </a:cubicBezTo>
                <a:cubicBezTo>
                  <a:pt x="77492" y="188563"/>
                  <a:pt x="157567" y="185980"/>
                  <a:pt x="185980" y="201478"/>
                </a:cubicBezTo>
                <a:cubicBezTo>
                  <a:pt x="214393" y="216976"/>
                  <a:pt x="216976" y="216976"/>
                  <a:pt x="216976" y="247973"/>
                </a:cubicBezTo>
                <a:cubicBezTo>
                  <a:pt x="216976" y="278970"/>
                  <a:pt x="193729" y="335797"/>
                  <a:pt x="185980" y="387458"/>
                </a:cubicBezTo>
                <a:cubicBezTo>
                  <a:pt x="178231" y="439119"/>
                  <a:pt x="116237" y="493363"/>
                  <a:pt x="170481" y="557939"/>
                </a:cubicBezTo>
                <a:cubicBezTo>
                  <a:pt x="224725" y="622515"/>
                  <a:pt x="421037" y="718088"/>
                  <a:pt x="511444" y="774915"/>
                </a:cubicBezTo>
                <a:cubicBezTo>
                  <a:pt x="601851" y="831742"/>
                  <a:pt x="676759" y="854990"/>
                  <a:pt x="712922" y="898902"/>
                </a:cubicBezTo>
                <a:cubicBezTo>
                  <a:pt x="749085" y="942814"/>
                  <a:pt x="725837" y="991891"/>
                  <a:pt x="728420" y="1038386"/>
                </a:cubicBezTo>
                <a:cubicBezTo>
                  <a:pt x="731003" y="1084881"/>
                  <a:pt x="733586" y="1139125"/>
                  <a:pt x="728420" y="1177871"/>
                </a:cubicBezTo>
                <a:cubicBezTo>
                  <a:pt x="723254" y="1216617"/>
                  <a:pt x="710339" y="1221783"/>
                  <a:pt x="697424" y="1270861"/>
                </a:cubicBezTo>
                <a:cubicBezTo>
                  <a:pt x="684509" y="1319939"/>
                  <a:pt x="650929" y="1436176"/>
                  <a:pt x="650929" y="1472339"/>
                </a:cubicBezTo>
                <a:cubicBezTo>
                  <a:pt x="650929" y="1508502"/>
                  <a:pt x="694841" y="1454257"/>
                  <a:pt x="697424" y="1487837"/>
                </a:cubicBezTo>
                <a:cubicBezTo>
                  <a:pt x="700007" y="1521417"/>
                  <a:pt x="666427" y="1614407"/>
                  <a:pt x="666427" y="1673817"/>
                </a:cubicBezTo>
                <a:cubicBezTo>
                  <a:pt x="666427" y="1733227"/>
                  <a:pt x="679343" y="1802969"/>
                  <a:pt x="697424" y="1844298"/>
                </a:cubicBezTo>
                <a:cubicBezTo>
                  <a:pt x="715505" y="1885627"/>
                  <a:pt x="774915" y="1921790"/>
                  <a:pt x="774915" y="1921790"/>
                </a:cubicBezTo>
                <a:cubicBezTo>
                  <a:pt x="798162" y="1945037"/>
                  <a:pt x="821410" y="1939871"/>
                  <a:pt x="836908" y="1983783"/>
                </a:cubicBezTo>
                <a:cubicBezTo>
                  <a:pt x="852406" y="2027695"/>
                  <a:pt x="836908" y="2133600"/>
                  <a:pt x="867905" y="2185261"/>
                </a:cubicBezTo>
                <a:cubicBezTo>
                  <a:pt x="898902" y="2236922"/>
                  <a:pt x="986725" y="2255003"/>
                  <a:pt x="1022888" y="2293749"/>
                </a:cubicBezTo>
                <a:cubicBezTo>
                  <a:pt x="1059051" y="2332495"/>
                  <a:pt x="1077132" y="2376406"/>
                  <a:pt x="1084881" y="2417735"/>
                </a:cubicBezTo>
                <a:cubicBezTo>
                  <a:pt x="1092630" y="2459064"/>
                  <a:pt x="1090047" y="2495227"/>
                  <a:pt x="1069383" y="2541722"/>
                </a:cubicBezTo>
                <a:cubicBezTo>
                  <a:pt x="1048719" y="2588217"/>
                  <a:pt x="1002224" y="2634712"/>
                  <a:pt x="960895" y="2696705"/>
                </a:cubicBezTo>
                <a:cubicBezTo>
                  <a:pt x="919566" y="2758698"/>
                  <a:pt x="852407" y="2843939"/>
                  <a:pt x="821410" y="2913681"/>
                </a:cubicBezTo>
                <a:cubicBezTo>
                  <a:pt x="790413" y="2983423"/>
                  <a:pt x="792996" y="3053166"/>
                  <a:pt x="774915" y="3115159"/>
                </a:cubicBezTo>
                <a:cubicBezTo>
                  <a:pt x="756834" y="3177152"/>
                  <a:pt x="712922" y="3233980"/>
                  <a:pt x="712922" y="3285641"/>
                </a:cubicBezTo>
                <a:cubicBezTo>
                  <a:pt x="712922" y="3337302"/>
                  <a:pt x="764583" y="3381213"/>
                  <a:pt x="774915" y="3425125"/>
                </a:cubicBezTo>
                <a:cubicBezTo>
                  <a:pt x="785247" y="3469037"/>
                  <a:pt x="782664" y="3492285"/>
                  <a:pt x="774915" y="3549112"/>
                </a:cubicBezTo>
                <a:cubicBezTo>
                  <a:pt x="767166" y="3605939"/>
                  <a:pt x="723254" y="3711844"/>
                  <a:pt x="728420" y="3766088"/>
                </a:cubicBezTo>
                <a:cubicBezTo>
                  <a:pt x="733586" y="3820332"/>
                  <a:pt x="759417" y="3838413"/>
                  <a:pt x="805912" y="3874576"/>
                </a:cubicBezTo>
                <a:cubicBezTo>
                  <a:pt x="852407" y="3910739"/>
                  <a:pt x="953146" y="3959817"/>
                  <a:pt x="1007390" y="3983064"/>
                </a:cubicBezTo>
                <a:cubicBezTo>
                  <a:pt x="1061634" y="4006311"/>
                  <a:pt x="1077132" y="4096718"/>
                  <a:pt x="1131376" y="4014061"/>
                </a:cubicBezTo>
              </a:path>
            </a:pathLst>
          </a:custGeom>
          <a:ln w="76200"/>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Freeform 38"/>
          <p:cNvSpPr/>
          <p:nvPr/>
        </p:nvSpPr>
        <p:spPr>
          <a:xfrm>
            <a:off x="6126997" y="1565329"/>
            <a:ext cx="1859796" cy="4166461"/>
          </a:xfrm>
          <a:custGeom>
            <a:avLst/>
            <a:gdLst>
              <a:gd name="connsiteX0" fmla="*/ 1859796 w 1859796"/>
              <a:gd name="connsiteY0" fmla="*/ 0 h 4166461"/>
              <a:gd name="connsiteX1" fmla="*/ 1720311 w 1859796"/>
              <a:gd name="connsiteY1" fmla="*/ 340963 h 4166461"/>
              <a:gd name="connsiteX2" fmla="*/ 1673817 w 1859796"/>
              <a:gd name="connsiteY2" fmla="*/ 697424 h 4166461"/>
              <a:gd name="connsiteX3" fmla="*/ 1549830 w 1859796"/>
              <a:gd name="connsiteY3" fmla="*/ 929898 h 4166461"/>
              <a:gd name="connsiteX4" fmla="*/ 1518834 w 1859796"/>
              <a:gd name="connsiteY4" fmla="*/ 1022888 h 4166461"/>
              <a:gd name="connsiteX5" fmla="*/ 1348352 w 1859796"/>
              <a:gd name="connsiteY5" fmla="*/ 1100379 h 4166461"/>
              <a:gd name="connsiteX6" fmla="*/ 1348352 w 1859796"/>
              <a:gd name="connsiteY6" fmla="*/ 1007390 h 4166461"/>
              <a:gd name="connsiteX7" fmla="*/ 1084881 w 1859796"/>
              <a:gd name="connsiteY7" fmla="*/ 1286359 h 4166461"/>
              <a:gd name="connsiteX8" fmla="*/ 914400 w 1859796"/>
              <a:gd name="connsiteY8" fmla="*/ 1518834 h 4166461"/>
              <a:gd name="connsiteX9" fmla="*/ 774915 w 1859796"/>
              <a:gd name="connsiteY9" fmla="*/ 1875295 h 4166461"/>
              <a:gd name="connsiteX10" fmla="*/ 666427 w 1859796"/>
              <a:gd name="connsiteY10" fmla="*/ 2216257 h 4166461"/>
              <a:gd name="connsiteX11" fmla="*/ 604434 w 1859796"/>
              <a:gd name="connsiteY11" fmla="*/ 2526224 h 4166461"/>
              <a:gd name="connsiteX12" fmla="*/ 619932 w 1859796"/>
              <a:gd name="connsiteY12" fmla="*/ 2619213 h 4166461"/>
              <a:gd name="connsiteX13" fmla="*/ 511444 w 1859796"/>
              <a:gd name="connsiteY13" fmla="*/ 2820691 h 4166461"/>
              <a:gd name="connsiteX14" fmla="*/ 449450 w 1859796"/>
              <a:gd name="connsiteY14" fmla="*/ 2960176 h 4166461"/>
              <a:gd name="connsiteX15" fmla="*/ 201478 w 1859796"/>
              <a:gd name="connsiteY15" fmla="*/ 3301139 h 4166461"/>
              <a:gd name="connsiteX16" fmla="*/ 46495 w 1859796"/>
              <a:gd name="connsiteY16" fmla="*/ 3533613 h 4166461"/>
              <a:gd name="connsiteX17" fmla="*/ 46495 w 1859796"/>
              <a:gd name="connsiteY17" fmla="*/ 3688596 h 4166461"/>
              <a:gd name="connsiteX18" fmla="*/ 325464 w 1859796"/>
              <a:gd name="connsiteY18" fmla="*/ 4076054 h 4166461"/>
              <a:gd name="connsiteX19" fmla="*/ 495945 w 1859796"/>
              <a:gd name="connsiteY19" fmla="*/ 4153546 h 4166461"/>
              <a:gd name="connsiteX20" fmla="*/ 619932 w 1859796"/>
              <a:gd name="connsiteY20" fmla="*/ 4153546 h 416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9796" h="4166461">
                <a:moveTo>
                  <a:pt x="1859796" y="0"/>
                </a:moveTo>
                <a:cubicBezTo>
                  <a:pt x="1805551" y="112363"/>
                  <a:pt x="1751307" y="224726"/>
                  <a:pt x="1720311" y="340963"/>
                </a:cubicBezTo>
                <a:cubicBezTo>
                  <a:pt x="1689315" y="457200"/>
                  <a:pt x="1702230" y="599268"/>
                  <a:pt x="1673817" y="697424"/>
                </a:cubicBezTo>
                <a:cubicBezTo>
                  <a:pt x="1645404" y="795580"/>
                  <a:pt x="1575661" y="875654"/>
                  <a:pt x="1549830" y="929898"/>
                </a:cubicBezTo>
                <a:cubicBezTo>
                  <a:pt x="1523999" y="984142"/>
                  <a:pt x="1552414" y="994475"/>
                  <a:pt x="1518834" y="1022888"/>
                </a:cubicBezTo>
                <a:cubicBezTo>
                  <a:pt x="1485254" y="1051302"/>
                  <a:pt x="1376766" y="1102962"/>
                  <a:pt x="1348352" y="1100379"/>
                </a:cubicBezTo>
                <a:cubicBezTo>
                  <a:pt x="1319938" y="1097796"/>
                  <a:pt x="1392264" y="976393"/>
                  <a:pt x="1348352" y="1007390"/>
                </a:cubicBezTo>
                <a:cubicBezTo>
                  <a:pt x="1304440" y="1038387"/>
                  <a:pt x="1157206" y="1201118"/>
                  <a:pt x="1084881" y="1286359"/>
                </a:cubicBezTo>
                <a:cubicBezTo>
                  <a:pt x="1012556" y="1371600"/>
                  <a:pt x="966061" y="1420678"/>
                  <a:pt x="914400" y="1518834"/>
                </a:cubicBezTo>
                <a:cubicBezTo>
                  <a:pt x="862739" y="1616990"/>
                  <a:pt x="816244" y="1759058"/>
                  <a:pt x="774915" y="1875295"/>
                </a:cubicBezTo>
                <a:cubicBezTo>
                  <a:pt x="733586" y="1991532"/>
                  <a:pt x="694840" y="2107769"/>
                  <a:pt x="666427" y="2216257"/>
                </a:cubicBezTo>
                <a:cubicBezTo>
                  <a:pt x="638014" y="2324745"/>
                  <a:pt x="612183" y="2459065"/>
                  <a:pt x="604434" y="2526224"/>
                </a:cubicBezTo>
                <a:cubicBezTo>
                  <a:pt x="596685" y="2593383"/>
                  <a:pt x="635430" y="2570135"/>
                  <a:pt x="619932" y="2619213"/>
                </a:cubicBezTo>
                <a:cubicBezTo>
                  <a:pt x="604434" y="2668291"/>
                  <a:pt x="539858" y="2763864"/>
                  <a:pt x="511444" y="2820691"/>
                </a:cubicBezTo>
                <a:cubicBezTo>
                  <a:pt x="483030" y="2877518"/>
                  <a:pt x="501111" y="2880101"/>
                  <a:pt x="449450" y="2960176"/>
                </a:cubicBezTo>
                <a:cubicBezTo>
                  <a:pt x="397789" y="3040251"/>
                  <a:pt x="268637" y="3205566"/>
                  <a:pt x="201478" y="3301139"/>
                </a:cubicBezTo>
                <a:cubicBezTo>
                  <a:pt x="134319" y="3396712"/>
                  <a:pt x="72326" y="3469037"/>
                  <a:pt x="46495" y="3533613"/>
                </a:cubicBezTo>
                <a:cubicBezTo>
                  <a:pt x="20665" y="3598189"/>
                  <a:pt x="0" y="3598189"/>
                  <a:pt x="46495" y="3688596"/>
                </a:cubicBezTo>
                <a:cubicBezTo>
                  <a:pt x="92990" y="3779003"/>
                  <a:pt x="250556" y="3998562"/>
                  <a:pt x="325464" y="4076054"/>
                </a:cubicBezTo>
                <a:cubicBezTo>
                  <a:pt x="400372" y="4153546"/>
                  <a:pt x="446867" y="4140631"/>
                  <a:pt x="495945" y="4153546"/>
                </a:cubicBezTo>
                <a:cubicBezTo>
                  <a:pt x="545023" y="4166461"/>
                  <a:pt x="582477" y="4160003"/>
                  <a:pt x="619932" y="4153546"/>
                </a:cubicBezTo>
              </a:path>
            </a:pathLst>
          </a:custGeom>
          <a:ln w="76200">
            <a:solidFill>
              <a:schemeClr val="tx1"/>
            </a:solidFill>
            <a:prstDash val="sysDot"/>
          </a:ln>
          <a:effectLst>
            <a:outerShdw dist="50800" dir="7800000" algn="ctr" rotWithShape="0">
              <a:srgbClr val="FFFF00"/>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 name="Group 64"/>
          <p:cNvGrpSpPr/>
          <p:nvPr/>
        </p:nvGrpSpPr>
        <p:grpSpPr>
          <a:xfrm>
            <a:off x="4800600" y="1371600"/>
            <a:ext cx="2819400" cy="4495800"/>
            <a:chOff x="-152400" y="1295400"/>
            <a:chExt cx="2819400" cy="4495800"/>
          </a:xfrm>
        </p:grpSpPr>
        <p:cxnSp>
          <p:nvCxnSpPr>
            <p:cNvPr id="62" name="Straight Arrow Connector 61"/>
            <p:cNvCxnSpPr/>
            <p:nvPr/>
          </p:nvCxnSpPr>
          <p:spPr>
            <a:xfrm rot="5400000">
              <a:off x="-1257300" y="3467100"/>
              <a:ext cx="4495800" cy="152400"/>
            </a:xfrm>
            <a:prstGeom prst="straightConnector1">
              <a:avLst/>
            </a:prstGeom>
            <a:ln w="508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rot="10800000" flipV="1">
              <a:off x="-152400" y="3733801"/>
              <a:ext cx="2819400" cy="3"/>
            </a:xfrm>
            <a:prstGeom prst="straightConnector1">
              <a:avLst/>
            </a:prstGeom>
            <a:ln w="508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6" name="Group 52"/>
            <p:cNvGrpSpPr/>
            <p:nvPr/>
          </p:nvGrpSpPr>
          <p:grpSpPr>
            <a:xfrm>
              <a:off x="152400" y="3429000"/>
              <a:ext cx="1524000" cy="584775"/>
              <a:chOff x="228600" y="1600200"/>
              <a:chExt cx="1524000" cy="584775"/>
            </a:xfrm>
          </p:grpSpPr>
          <p:pic>
            <p:nvPicPr>
              <p:cNvPr id="52" name="Picture 2"/>
              <p:cNvPicPr>
                <a:picLocks noChangeAspect="1" noChangeArrowheads="1"/>
              </p:cNvPicPr>
              <p:nvPr/>
            </p:nvPicPr>
            <p:blipFill>
              <a:blip r:embed="rId2"/>
              <a:srcRect l="26986" t="32558" r="65408" b="58140"/>
              <a:stretch>
                <a:fillRect/>
              </a:stretch>
            </p:blipFill>
            <p:spPr bwMode="auto">
              <a:xfrm>
                <a:off x="304800" y="1600200"/>
                <a:ext cx="1447800" cy="560832"/>
              </a:xfrm>
              <a:prstGeom prst="rect">
                <a:avLst/>
              </a:prstGeom>
              <a:ln w="9525">
                <a:noFill/>
                <a:miter lim="800000"/>
                <a:headEnd/>
                <a:tailEnd/>
              </a:ln>
              <a:effectLst/>
            </p:spPr>
          </p:pic>
          <p:sp>
            <p:nvSpPr>
              <p:cNvPr id="51" name="TextBox 50"/>
              <p:cNvSpPr txBox="1"/>
              <p:nvPr/>
            </p:nvSpPr>
            <p:spPr>
              <a:xfrm>
                <a:off x="228600" y="1600200"/>
                <a:ext cx="1524000" cy="584775"/>
              </a:xfrm>
              <a:prstGeom prst="rect">
                <a:avLst/>
              </a:prstGeom>
              <a:noFill/>
              <a:ln w="50800">
                <a:noFill/>
              </a:ln>
            </p:spPr>
            <p:txBody>
              <a:bodyPr wrap="square" rtlCol="0">
                <a:spAutoFit/>
              </a:bodyPr>
              <a:lstStyle/>
              <a:p>
                <a:r>
                  <a:rPr lang="en-US" sz="3200" dirty="0"/>
                  <a:t>England</a:t>
                </a:r>
              </a:p>
            </p:txBody>
          </p:sp>
        </p:grpSp>
      </p:grpSp>
      <p:grpSp>
        <p:nvGrpSpPr>
          <p:cNvPr id="7" name="Group 70"/>
          <p:cNvGrpSpPr/>
          <p:nvPr/>
        </p:nvGrpSpPr>
        <p:grpSpPr>
          <a:xfrm>
            <a:off x="3657600" y="2362200"/>
            <a:ext cx="1295400" cy="3733800"/>
            <a:chOff x="2133600" y="2362200"/>
            <a:chExt cx="1295400" cy="3733800"/>
          </a:xfrm>
        </p:grpSpPr>
        <p:cxnSp>
          <p:nvCxnSpPr>
            <p:cNvPr id="70" name="Straight Arrow Connector 69"/>
            <p:cNvCxnSpPr/>
            <p:nvPr/>
          </p:nvCxnSpPr>
          <p:spPr>
            <a:xfrm rot="5400000">
              <a:off x="609600" y="4191000"/>
              <a:ext cx="3733800" cy="76200"/>
            </a:xfrm>
            <a:prstGeom prst="straightConnector1">
              <a:avLst/>
            </a:prstGeom>
            <a:ln w="508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8" name="Group 44"/>
            <p:cNvGrpSpPr/>
            <p:nvPr/>
          </p:nvGrpSpPr>
          <p:grpSpPr>
            <a:xfrm>
              <a:off x="2133600" y="4267200"/>
              <a:ext cx="1295400" cy="584775"/>
              <a:chOff x="2133600" y="4267200"/>
              <a:chExt cx="1295400" cy="584775"/>
            </a:xfrm>
          </p:grpSpPr>
          <p:pic>
            <p:nvPicPr>
              <p:cNvPr id="44" name="Picture 2"/>
              <p:cNvPicPr>
                <a:picLocks noChangeAspect="1" noChangeArrowheads="1"/>
              </p:cNvPicPr>
              <p:nvPr/>
            </p:nvPicPr>
            <p:blipFill>
              <a:blip r:embed="rId2"/>
              <a:srcRect l="1542" t="51163" r="89746" b="43023"/>
              <a:stretch>
                <a:fillRect/>
              </a:stretch>
            </p:blipFill>
            <p:spPr bwMode="auto">
              <a:xfrm>
                <a:off x="2286000" y="4318000"/>
                <a:ext cx="1143000" cy="406400"/>
              </a:xfrm>
              <a:prstGeom prst="rect">
                <a:avLst/>
              </a:prstGeom>
              <a:ln w="9525">
                <a:noFill/>
                <a:miter lim="800000"/>
                <a:headEnd/>
                <a:tailEnd/>
              </a:ln>
              <a:effectLst/>
            </p:spPr>
          </p:pic>
          <p:sp>
            <p:nvSpPr>
              <p:cNvPr id="43" name="TextBox 42"/>
              <p:cNvSpPr txBox="1"/>
              <p:nvPr/>
            </p:nvSpPr>
            <p:spPr>
              <a:xfrm>
                <a:off x="2133600" y="4267200"/>
                <a:ext cx="1143000" cy="584775"/>
              </a:xfrm>
              <a:prstGeom prst="rect">
                <a:avLst/>
              </a:prstGeom>
              <a:noFill/>
              <a:ln w="50800">
                <a:noFill/>
              </a:ln>
            </p:spPr>
            <p:txBody>
              <a:bodyPr wrap="square" rtlCol="0">
                <a:spAutoFit/>
              </a:bodyPr>
              <a:lstStyle/>
              <a:p>
                <a:r>
                  <a:rPr lang="en-US" sz="3200" dirty="0"/>
                  <a:t>Spain</a:t>
                </a:r>
              </a:p>
            </p:txBody>
          </p:sp>
        </p:grpSp>
      </p:grpSp>
      <p:sp>
        <p:nvSpPr>
          <p:cNvPr id="54" name="Explosion 2 53"/>
          <p:cNvSpPr/>
          <p:nvPr/>
        </p:nvSpPr>
        <p:spPr>
          <a:xfrm>
            <a:off x="6248400" y="4648200"/>
            <a:ext cx="914400" cy="914400"/>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Explosion 2 54"/>
          <p:cNvSpPr/>
          <p:nvPr/>
        </p:nvSpPr>
        <p:spPr>
          <a:xfrm rot="14270161">
            <a:off x="6444971" y="3874997"/>
            <a:ext cx="1626687" cy="1363065"/>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Explosion 2 55"/>
          <p:cNvSpPr/>
          <p:nvPr/>
        </p:nvSpPr>
        <p:spPr>
          <a:xfrm rot="2618148">
            <a:off x="7349222" y="2706536"/>
            <a:ext cx="867606" cy="1329323"/>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 name="Explosion 2 57"/>
          <p:cNvSpPr/>
          <p:nvPr/>
        </p:nvSpPr>
        <p:spPr>
          <a:xfrm rot="3799619">
            <a:off x="6598364" y="3200837"/>
            <a:ext cx="1161915" cy="1329323"/>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Explosion 2 56"/>
          <p:cNvSpPr/>
          <p:nvPr/>
        </p:nvSpPr>
        <p:spPr>
          <a:xfrm rot="20059808">
            <a:off x="7782663" y="1717439"/>
            <a:ext cx="1122475" cy="1006746"/>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38" name="TextBox 37"/>
          <p:cNvSpPr txBox="1"/>
          <p:nvPr/>
        </p:nvSpPr>
        <p:spPr>
          <a:xfrm>
            <a:off x="0" y="0"/>
            <a:ext cx="9144000" cy="769441"/>
          </a:xfrm>
          <a:prstGeom prst="rect">
            <a:avLst/>
          </a:prstGeom>
        </p:spPr>
        <p:txBody>
          <a:bodyPr wrap="square" rtlCol="0">
            <a:spAutoFit/>
          </a:bodyPr>
          <a:lstStyle/>
          <a:p>
            <a:pPr algn="ctr"/>
            <a:r>
              <a:rPr lang="en-US" sz="4400" b="1" dirty="0"/>
              <a:t>American Development</a:t>
            </a:r>
          </a:p>
        </p:txBody>
      </p:sp>
      <p:sp useBgFill="1">
        <p:nvSpPr>
          <p:cNvPr id="49" name="TextBox 48"/>
          <p:cNvSpPr txBox="1"/>
          <p:nvPr/>
        </p:nvSpPr>
        <p:spPr>
          <a:xfrm>
            <a:off x="0" y="2133600"/>
            <a:ext cx="2640466" cy="769441"/>
          </a:xfrm>
          <a:prstGeom prst="rect">
            <a:avLst/>
          </a:prstGeom>
        </p:spPr>
        <p:txBody>
          <a:bodyPr wrap="none" rtlCol="0">
            <a:spAutoFit/>
          </a:bodyPr>
          <a:lstStyle/>
          <a:p>
            <a:r>
              <a:rPr lang="en-US" sz="4400" b="1" dirty="0"/>
              <a:t>1775-1783</a:t>
            </a:r>
          </a:p>
        </p:txBody>
      </p:sp>
      <p:sp useBgFill="1">
        <p:nvSpPr>
          <p:cNvPr id="50" name="TextBox 49"/>
          <p:cNvSpPr txBox="1"/>
          <p:nvPr/>
        </p:nvSpPr>
        <p:spPr>
          <a:xfrm>
            <a:off x="0" y="736937"/>
            <a:ext cx="2640466" cy="769441"/>
          </a:xfrm>
          <a:prstGeom prst="rect">
            <a:avLst/>
          </a:prstGeom>
        </p:spPr>
        <p:txBody>
          <a:bodyPr wrap="none" rtlCol="0">
            <a:spAutoFit/>
          </a:bodyPr>
          <a:lstStyle/>
          <a:p>
            <a:r>
              <a:rPr lang="en-US" sz="4400" b="1" dirty="0"/>
              <a:t>1763-1775</a:t>
            </a:r>
          </a:p>
        </p:txBody>
      </p:sp>
      <p:sp useBgFill="1">
        <p:nvSpPr>
          <p:cNvPr id="53" name="TextBox 52"/>
          <p:cNvSpPr txBox="1"/>
          <p:nvPr/>
        </p:nvSpPr>
        <p:spPr>
          <a:xfrm>
            <a:off x="381000" y="1447800"/>
            <a:ext cx="2518638" cy="646331"/>
          </a:xfrm>
          <a:prstGeom prst="rect">
            <a:avLst/>
          </a:prstGeom>
        </p:spPr>
        <p:txBody>
          <a:bodyPr wrap="none" rtlCol="0">
            <a:spAutoFit/>
          </a:bodyPr>
          <a:lstStyle/>
          <a:p>
            <a:r>
              <a:rPr lang="en-US" sz="3600" b="1" dirty="0">
                <a:latin typeface="Tempus Sans ITC" pitchFamily="82" charset="0"/>
              </a:rPr>
              <a:t>13 Colonies </a:t>
            </a:r>
          </a:p>
        </p:txBody>
      </p:sp>
      <p:sp useBgFill="1">
        <p:nvSpPr>
          <p:cNvPr id="59" name="TextBox 58"/>
          <p:cNvSpPr txBox="1"/>
          <p:nvPr/>
        </p:nvSpPr>
        <p:spPr>
          <a:xfrm>
            <a:off x="381000" y="2895600"/>
            <a:ext cx="3217547" cy="646331"/>
          </a:xfrm>
          <a:prstGeom prst="rect">
            <a:avLst/>
          </a:prstGeom>
        </p:spPr>
        <p:txBody>
          <a:bodyPr wrap="none" rtlCol="0">
            <a:spAutoFit/>
          </a:bodyPr>
          <a:lstStyle/>
          <a:p>
            <a:r>
              <a:rPr lang="en-US" sz="3600" b="1" dirty="0">
                <a:latin typeface="Tempus Sans ITC" pitchFamily="82" charset="0"/>
              </a:rPr>
              <a:t>Am Revolution</a:t>
            </a:r>
          </a:p>
        </p:txBody>
      </p:sp>
      <p:sp useBgFill="1">
        <p:nvSpPr>
          <p:cNvPr id="64" name="TextBox 63"/>
          <p:cNvSpPr txBox="1"/>
          <p:nvPr/>
        </p:nvSpPr>
        <p:spPr>
          <a:xfrm>
            <a:off x="0" y="3581400"/>
            <a:ext cx="1326004" cy="769441"/>
          </a:xfrm>
          <a:prstGeom prst="rect">
            <a:avLst/>
          </a:prstGeom>
        </p:spPr>
        <p:txBody>
          <a:bodyPr wrap="none" rtlCol="0">
            <a:spAutoFit/>
          </a:bodyPr>
          <a:lstStyle/>
          <a:p>
            <a:r>
              <a:rPr lang="en-US" sz="4400" b="1" dirty="0"/>
              <a:t>1783</a:t>
            </a:r>
          </a:p>
        </p:txBody>
      </p:sp>
      <p:sp useBgFill="1">
        <p:nvSpPr>
          <p:cNvPr id="65" name="TextBox 64"/>
          <p:cNvSpPr txBox="1"/>
          <p:nvPr/>
        </p:nvSpPr>
        <p:spPr>
          <a:xfrm>
            <a:off x="381000" y="4343400"/>
            <a:ext cx="2945037" cy="646331"/>
          </a:xfrm>
          <a:prstGeom prst="rect">
            <a:avLst/>
          </a:prstGeom>
        </p:spPr>
        <p:txBody>
          <a:bodyPr wrap="none" rtlCol="0">
            <a:spAutoFit/>
          </a:bodyPr>
          <a:lstStyle/>
          <a:p>
            <a:r>
              <a:rPr lang="en-US" sz="3600" b="1" dirty="0">
                <a:latin typeface="Tempus Sans ITC" pitchFamily="82" charset="0"/>
              </a:rPr>
              <a:t>Treaty of Paris</a:t>
            </a:r>
          </a:p>
        </p:txBody>
      </p:sp>
      <p:grpSp>
        <p:nvGrpSpPr>
          <p:cNvPr id="66" name="Group 65"/>
          <p:cNvGrpSpPr/>
          <p:nvPr/>
        </p:nvGrpSpPr>
        <p:grpSpPr>
          <a:xfrm>
            <a:off x="6607175" y="1856314"/>
            <a:ext cx="1981971" cy="3890436"/>
            <a:chOff x="6607175" y="1856314"/>
            <a:chExt cx="1981971" cy="3890436"/>
          </a:xfrm>
        </p:grpSpPr>
        <p:sp>
          <p:nvSpPr>
            <p:cNvPr id="67" name="Freeform 66"/>
            <p:cNvSpPr/>
            <p:nvPr/>
          </p:nvSpPr>
          <p:spPr>
            <a:xfrm>
              <a:off x="6607175" y="4267200"/>
              <a:ext cx="327025" cy="1479550"/>
            </a:xfrm>
            <a:custGeom>
              <a:avLst/>
              <a:gdLst>
                <a:gd name="connsiteX0" fmla="*/ 79375 w 1546225"/>
                <a:gd name="connsiteY0" fmla="*/ 3562350 h 3822700"/>
                <a:gd name="connsiteX1" fmla="*/ 79375 w 1546225"/>
                <a:gd name="connsiteY1" fmla="*/ 3486150 h 3822700"/>
                <a:gd name="connsiteX2" fmla="*/ 555625 w 1546225"/>
                <a:gd name="connsiteY2" fmla="*/ 1543050 h 3822700"/>
                <a:gd name="connsiteX3" fmla="*/ 1546225 w 1546225"/>
                <a:gd name="connsiteY3" fmla="*/ 0 h 3822700"/>
              </a:gdLst>
              <a:ahLst/>
              <a:cxnLst>
                <a:cxn ang="0">
                  <a:pos x="connsiteX0" y="connsiteY0"/>
                </a:cxn>
                <a:cxn ang="0">
                  <a:pos x="connsiteX1" y="connsiteY1"/>
                </a:cxn>
                <a:cxn ang="0">
                  <a:pos x="connsiteX2" y="connsiteY2"/>
                </a:cxn>
                <a:cxn ang="0">
                  <a:pos x="connsiteX3" y="connsiteY3"/>
                </a:cxn>
              </a:cxnLst>
              <a:rect l="l" t="t" r="r" b="b"/>
              <a:pathLst>
                <a:path w="1546225" h="3822700">
                  <a:moveTo>
                    <a:pt x="79375" y="3562350"/>
                  </a:moveTo>
                  <a:cubicBezTo>
                    <a:pt x="39687" y="3692525"/>
                    <a:pt x="0" y="3822700"/>
                    <a:pt x="79375" y="3486150"/>
                  </a:cubicBezTo>
                  <a:cubicBezTo>
                    <a:pt x="158750" y="3149600"/>
                    <a:pt x="311150" y="2124075"/>
                    <a:pt x="555625" y="1543050"/>
                  </a:cubicBezTo>
                  <a:cubicBezTo>
                    <a:pt x="800100" y="962025"/>
                    <a:pt x="1173162" y="481012"/>
                    <a:pt x="1546225" y="0"/>
                  </a:cubicBezTo>
                </a:path>
              </a:pathLst>
            </a:custGeom>
            <a:ln w="76200">
              <a:solidFill>
                <a:schemeClr val="bg1"/>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 name="TextBox 67"/>
            <p:cNvSpPr txBox="1"/>
            <p:nvPr/>
          </p:nvSpPr>
          <p:spPr>
            <a:xfrm rot="17691133">
              <a:off x="6566774" y="3426195"/>
              <a:ext cx="1464440" cy="461665"/>
            </a:xfrm>
            <a:prstGeom prst="rect">
              <a:avLst/>
            </a:prstGeom>
            <a:noFill/>
            <a:ln w="50800">
              <a:solidFill>
                <a:schemeClr val="bg1"/>
              </a:solidFill>
            </a:ln>
          </p:spPr>
          <p:txBody>
            <a:bodyPr wrap="none" rtlCol="0">
              <a:spAutoFit/>
            </a:bodyPr>
            <a:lstStyle/>
            <a:p>
              <a:r>
                <a:rPr lang="en-US" sz="2400" b="1" dirty="0">
                  <a:solidFill>
                    <a:schemeClr val="bg1"/>
                  </a:solidFill>
                </a:rPr>
                <a:t>COLONIES</a:t>
              </a:r>
            </a:p>
          </p:txBody>
        </p:sp>
        <p:sp>
          <p:nvSpPr>
            <p:cNvPr id="69" name="Freeform 68"/>
            <p:cNvSpPr/>
            <p:nvPr/>
          </p:nvSpPr>
          <p:spPr>
            <a:xfrm rot="15647120" flipH="1">
              <a:off x="7476349" y="1852997"/>
              <a:ext cx="1109480" cy="1116114"/>
            </a:xfrm>
            <a:custGeom>
              <a:avLst/>
              <a:gdLst>
                <a:gd name="connsiteX0" fmla="*/ 79375 w 1546225"/>
                <a:gd name="connsiteY0" fmla="*/ 3562350 h 3822700"/>
                <a:gd name="connsiteX1" fmla="*/ 79375 w 1546225"/>
                <a:gd name="connsiteY1" fmla="*/ 3486150 h 3822700"/>
                <a:gd name="connsiteX2" fmla="*/ 555625 w 1546225"/>
                <a:gd name="connsiteY2" fmla="*/ 1543050 h 3822700"/>
                <a:gd name="connsiteX3" fmla="*/ 1546225 w 1546225"/>
                <a:gd name="connsiteY3" fmla="*/ 0 h 3822700"/>
              </a:gdLst>
              <a:ahLst/>
              <a:cxnLst>
                <a:cxn ang="0">
                  <a:pos x="connsiteX0" y="connsiteY0"/>
                </a:cxn>
                <a:cxn ang="0">
                  <a:pos x="connsiteX1" y="connsiteY1"/>
                </a:cxn>
                <a:cxn ang="0">
                  <a:pos x="connsiteX2" y="connsiteY2"/>
                </a:cxn>
                <a:cxn ang="0">
                  <a:pos x="connsiteX3" y="connsiteY3"/>
                </a:cxn>
              </a:cxnLst>
              <a:rect l="l" t="t" r="r" b="b"/>
              <a:pathLst>
                <a:path w="1546225" h="3822700">
                  <a:moveTo>
                    <a:pt x="79375" y="3562350"/>
                  </a:moveTo>
                  <a:cubicBezTo>
                    <a:pt x="39687" y="3692525"/>
                    <a:pt x="0" y="3822700"/>
                    <a:pt x="79375" y="3486150"/>
                  </a:cubicBezTo>
                  <a:cubicBezTo>
                    <a:pt x="158750" y="3149600"/>
                    <a:pt x="311150" y="2124075"/>
                    <a:pt x="555625" y="1543050"/>
                  </a:cubicBezTo>
                  <a:cubicBezTo>
                    <a:pt x="800100" y="962025"/>
                    <a:pt x="1173162" y="481012"/>
                    <a:pt x="1546225" y="0"/>
                  </a:cubicBezTo>
                </a:path>
              </a:pathLst>
            </a:custGeom>
            <a:ln w="76200">
              <a:solidFill>
                <a:schemeClr val="bg1"/>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up)">
                                      <p:cBhvr>
                                        <p:cTn id="7" dur="10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fltVal val="0"/>
                                          </p:val>
                                        </p:tav>
                                        <p:tav tm="100000">
                                          <p:val>
                                            <p:strVal val="#ppt_w"/>
                                          </p:val>
                                        </p:tav>
                                      </p:tavLst>
                                    </p:anim>
                                    <p:anim calcmode="lin" valueType="num">
                                      <p:cBhvr>
                                        <p:cTn id="13" dur="1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7" presetClass="entr" presetSubtype="10"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xit" presetSubtype="0" fill="hold" nodeType="clickEffect">
                                  <p:stCondLst>
                                    <p:cond delay="0"/>
                                  </p:stCondLst>
                                  <p:childTnLst>
                                    <p:animEffect transition="out" filter="fade">
                                      <p:cBhvr>
                                        <p:cTn id="23" dur="1000"/>
                                        <p:tgtEl>
                                          <p:spTgt spid="5"/>
                                        </p:tgtEl>
                                      </p:cBhvr>
                                    </p:animEffect>
                                    <p:set>
                                      <p:cBhvr>
                                        <p:cTn id="24" dur="1" fill="hold">
                                          <p:stCondLst>
                                            <p:cond delay="999"/>
                                          </p:stCondLst>
                                        </p:cTn>
                                        <p:tgtEl>
                                          <p:spTgt spid="5"/>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1000"/>
                                        <p:tgtEl>
                                          <p:spTgt spid="7"/>
                                        </p:tgtEl>
                                      </p:cBhvr>
                                    </p:animEffect>
                                    <p:set>
                                      <p:cBhvr>
                                        <p:cTn id="27" dur="1" fill="hold">
                                          <p:stCondLst>
                                            <p:cond delay="999"/>
                                          </p:stCondLst>
                                        </p:cTn>
                                        <p:tgtEl>
                                          <p:spTgt spid="7"/>
                                        </p:tgtEl>
                                        <p:attrNameLst>
                                          <p:attrName>style.visibility</p:attrName>
                                        </p:attrNameLst>
                                      </p:cBhvr>
                                      <p:to>
                                        <p:strVal val="hidden"/>
                                      </p:to>
                                    </p:set>
                                  </p:childTnLst>
                                </p:cTn>
                              </p:par>
                            </p:childTnLst>
                          </p:cTn>
                        </p:par>
                        <p:par>
                          <p:cTn id="28" fill="hold">
                            <p:stCondLst>
                              <p:cond delay="1000"/>
                            </p:stCondLst>
                            <p:childTnLst>
                              <p:par>
                                <p:cTn id="29" presetID="22" presetClass="entr" presetSubtype="8" fill="hold" grpId="0" nodeType="after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wipe(left)">
                                      <p:cBhvr>
                                        <p:cTn id="31" dur="1000"/>
                                        <p:tgtEl>
                                          <p:spTgt spid="53"/>
                                        </p:tgtEl>
                                      </p:cBhvr>
                                    </p:animEffect>
                                  </p:childTnLst>
                                </p:cTn>
                              </p:par>
                            </p:childTnLst>
                          </p:cTn>
                        </p:par>
                        <p:par>
                          <p:cTn id="32" fill="hold">
                            <p:stCondLst>
                              <p:cond delay="2000"/>
                            </p:stCondLst>
                            <p:childTnLst>
                              <p:par>
                                <p:cTn id="33" presetID="16" presetClass="entr" presetSubtype="37" fill="hold"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barn(outVertical)">
                                      <p:cBhvr>
                                        <p:cTn id="35" dur="1000"/>
                                        <p:tgtEl>
                                          <p:spTgt spid="6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wipe(up)">
                                      <p:cBhvr>
                                        <p:cTn id="40" dur="1000"/>
                                        <p:tgtEl>
                                          <p:spTgt spid="3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wipe(down)">
                                      <p:cBhvr>
                                        <p:cTn id="45" dur="1000"/>
                                        <p:tgtEl>
                                          <p:spTgt spid="3"/>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nodeType="clickEffect">
                                  <p:stCondLst>
                                    <p:cond delay="0"/>
                                  </p:stCondLst>
                                  <p:childTnLst>
                                    <p:animEffect transition="out" filter="fade">
                                      <p:cBhvr>
                                        <p:cTn id="49" dur="1000"/>
                                        <p:tgtEl>
                                          <p:spTgt spid="3"/>
                                        </p:tgtEl>
                                      </p:cBhvr>
                                    </p:animEffect>
                                    <p:set>
                                      <p:cBhvr>
                                        <p:cTn id="50" dur="1" fill="hold">
                                          <p:stCondLst>
                                            <p:cond delay="999"/>
                                          </p:stCondLst>
                                        </p:cTn>
                                        <p:tgtEl>
                                          <p:spTgt spid="3"/>
                                        </p:tgtEl>
                                        <p:attrNameLst>
                                          <p:attrName>style.visibility</p:attrName>
                                        </p:attrNameLst>
                                      </p:cBhvr>
                                      <p:to>
                                        <p:strVal val="hidden"/>
                                      </p:to>
                                    </p:set>
                                  </p:childTnLst>
                                </p:cTn>
                              </p:par>
                              <p:par>
                                <p:cTn id="51" presetID="10" presetClass="exit" presetSubtype="0" fill="hold" nodeType="withEffect">
                                  <p:stCondLst>
                                    <p:cond delay="0"/>
                                  </p:stCondLst>
                                  <p:childTnLst>
                                    <p:animEffect transition="out" filter="fade">
                                      <p:cBhvr>
                                        <p:cTn id="52" dur="1000"/>
                                        <p:tgtEl>
                                          <p:spTgt spid="66"/>
                                        </p:tgtEl>
                                      </p:cBhvr>
                                    </p:animEffect>
                                    <p:set>
                                      <p:cBhvr>
                                        <p:cTn id="53" dur="1" fill="hold">
                                          <p:stCondLst>
                                            <p:cond delay="999"/>
                                          </p:stCondLst>
                                        </p:cTn>
                                        <p:tgtEl>
                                          <p:spTgt spid="66"/>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39"/>
                                        </p:tgtEl>
                                      </p:cBhvr>
                                    </p:animEffect>
                                    <p:set>
                                      <p:cBhvr>
                                        <p:cTn id="56" dur="1" fill="hold">
                                          <p:stCondLst>
                                            <p:cond delay="999"/>
                                          </p:stCondLst>
                                        </p:cTn>
                                        <p:tgtEl>
                                          <p:spTgt spid="39"/>
                                        </p:tgtEl>
                                        <p:attrNameLst>
                                          <p:attrName>style.visibility</p:attrName>
                                        </p:attrNameLst>
                                      </p:cBhvr>
                                      <p:to>
                                        <p:strVal val="hidden"/>
                                      </p:to>
                                    </p:set>
                                  </p:childTnLst>
                                </p:cTn>
                              </p:par>
                              <p:par>
                                <p:cTn id="57" presetID="53" presetClass="entr" presetSubtype="0" fill="hold" grpId="0"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p:cTn id="59" dur="1000" fill="hold"/>
                                        <p:tgtEl>
                                          <p:spTgt spid="49"/>
                                        </p:tgtEl>
                                        <p:attrNameLst>
                                          <p:attrName>ppt_w</p:attrName>
                                        </p:attrNameLst>
                                      </p:cBhvr>
                                      <p:tavLst>
                                        <p:tav tm="0">
                                          <p:val>
                                            <p:fltVal val="0"/>
                                          </p:val>
                                        </p:tav>
                                        <p:tav tm="100000">
                                          <p:val>
                                            <p:strVal val="#ppt_w"/>
                                          </p:val>
                                        </p:tav>
                                      </p:tavLst>
                                    </p:anim>
                                    <p:anim calcmode="lin" valueType="num">
                                      <p:cBhvr>
                                        <p:cTn id="60" dur="1000" fill="hold"/>
                                        <p:tgtEl>
                                          <p:spTgt spid="49"/>
                                        </p:tgtEl>
                                        <p:attrNameLst>
                                          <p:attrName>ppt_h</p:attrName>
                                        </p:attrNameLst>
                                      </p:cBhvr>
                                      <p:tavLst>
                                        <p:tav tm="0">
                                          <p:val>
                                            <p:fltVal val="0"/>
                                          </p:val>
                                        </p:tav>
                                        <p:tav tm="100000">
                                          <p:val>
                                            <p:strVal val="#ppt_h"/>
                                          </p:val>
                                        </p:tav>
                                      </p:tavLst>
                                    </p:anim>
                                    <p:animEffect transition="in" filter="fade">
                                      <p:cBhvr>
                                        <p:cTn id="61" dur="1000"/>
                                        <p:tgtEl>
                                          <p:spTgt spid="49"/>
                                        </p:tgtEl>
                                      </p:cBhvr>
                                    </p:animEffect>
                                  </p:childTnLst>
                                </p:cTn>
                              </p:par>
                            </p:childTnLst>
                          </p:cTn>
                        </p:par>
                        <p:par>
                          <p:cTn id="62" fill="hold">
                            <p:stCondLst>
                              <p:cond delay="1000"/>
                            </p:stCondLst>
                            <p:childTnLst>
                              <p:par>
                                <p:cTn id="63" presetID="22" presetClass="entr" presetSubtype="8" fill="hold" grpId="0" nodeType="afterEffect">
                                  <p:stCondLst>
                                    <p:cond delay="0"/>
                                  </p:stCondLst>
                                  <p:childTnLst>
                                    <p:set>
                                      <p:cBhvr>
                                        <p:cTn id="64" dur="1" fill="hold">
                                          <p:stCondLst>
                                            <p:cond delay="0"/>
                                          </p:stCondLst>
                                        </p:cTn>
                                        <p:tgtEl>
                                          <p:spTgt spid="59"/>
                                        </p:tgtEl>
                                        <p:attrNameLst>
                                          <p:attrName>style.visibility</p:attrName>
                                        </p:attrNameLst>
                                      </p:cBhvr>
                                      <p:to>
                                        <p:strVal val="visible"/>
                                      </p:to>
                                    </p:set>
                                    <p:animEffect transition="in" filter="wipe(left)">
                                      <p:cBhvr>
                                        <p:cTn id="65" dur="1000"/>
                                        <p:tgtEl>
                                          <p:spTgt spid="59"/>
                                        </p:tgtEl>
                                      </p:cBhvr>
                                    </p:animEffect>
                                  </p:childTnLst>
                                </p:cTn>
                              </p:par>
                            </p:childTnLst>
                          </p:cTn>
                        </p:par>
                        <p:par>
                          <p:cTn id="66" fill="hold">
                            <p:stCondLst>
                              <p:cond delay="2000"/>
                            </p:stCondLst>
                            <p:childTnLst>
                              <p:par>
                                <p:cTn id="67" presetID="47" presetClass="entr" presetSubtype="0" fill="hold" grpId="0" nodeType="afterEffect">
                                  <p:stCondLst>
                                    <p:cond delay="0"/>
                                  </p:stCondLst>
                                  <p:childTnLst>
                                    <p:set>
                                      <p:cBhvr>
                                        <p:cTn id="68" dur="1" fill="hold">
                                          <p:stCondLst>
                                            <p:cond delay="0"/>
                                          </p:stCondLst>
                                        </p:cTn>
                                        <p:tgtEl>
                                          <p:spTgt spid="54"/>
                                        </p:tgtEl>
                                        <p:attrNameLst>
                                          <p:attrName>style.visibility</p:attrName>
                                        </p:attrNameLst>
                                      </p:cBhvr>
                                      <p:to>
                                        <p:strVal val="visible"/>
                                      </p:to>
                                    </p:set>
                                    <p:animEffect transition="in" filter="fade">
                                      <p:cBhvr>
                                        <p:cTn id="69" dur="1000"/>
                                        <p:tgtEl>
                                          <p:spTgt spid="54"/>
                                        </p:tgtEl>
                                      </p:cBhvr>
                                    </p:animEffect>
                                    <p:anim calcmode="lin" valueType="num">
                                      <p:cBhvr>
                                        <p:cTn id="70" dur="1000" fill="hold"/>
                                        <p:tgtEl>
                                          <p:spTgt spid="54"/>
                                        </p:tgtEl>
                                        <p:attrNameLst>
                                          <p:attrName>ppt_x</p:attrName>
                                        </p:attrNameLst>
                                      </p:cBhvr>
                                      <p:tavLst>
                                        <p:tav tm="0">
                                          <p:val>
                                            <p:strVal val="#ppt_x"/>
                                          </p:val>
                                        </p:tav>
                                        <p:tav tm="100000">
                                          <p:val>
                                            <p:strVal val="#ppt_x"/>
                                          </p:val>
                                        </p:tav>
                                      </p:tavLst>
                                    </p:anim>
                                    <p:anim calcmode="lin" valueType="num">
                                      <p:cBhvr>
                                        <p:cTn id="71" dur="1000" fill="hold"/>
                                        <p:tgtEl>
                                          <p:spTgt spid="54"/>
                                        </p:tgtEl>
                                        <p:attrNameLst>
                                          <p:attrName>ppt_y</p:attrName>
                                        </p:attrNameLst>
                                      </p:cBhvr>
                                      <p:tavLst>
                                        <p:tav tm="0">
                                          <p:val>
                                            <p:strVal val="#ppt_y-.1"/>
                                          </p:val>
                                        </p:tav>
                                        <p:tav tm="100000">
                                          <p:val>
                                            <p:strVal val="#ppt_y"/>
                                          </p:val>
                                        </p:tav>
                                      </p:tavLst>
                                    </p:anim>
                                  </p:childTnLst>
                                </p:cTn>
                              </p:par>
                              <p:par>
                                <p:cTn id="72" presetID="10" presetClass="exit" presetSubtype="0" fill="hold" grpId="1" nodeType="withEffect">
                                  <p:stCondLst>
                                    <p:cond delay="1000"/>
                                  </p:stCondLst>
                                  <p:childTnLst>
                                    <p:animEffect transition="out" filter="fade">
                                      <p:cBhvr>
                                        <p:cTn id="73" dur="2000"/>
                                        <p:tgtEl>
                                          <p:spTgt spid="54"/>
                                        </p:tgtEl>
                                      </p:cBhvr>
                                    </p:animEffect>
                                    <p:set>
                                      <p:cBhvr>
                                        <p:cTn id="74" dur="1" fill="hold">
                                          <p:stCondLst>
                                            <p:cond delay="1999"/>
                                          </p:stCondLst>
                                        </p:cTn>
                                        <p:tgtEl>
                                          <p:spTgt spid="54"/>
                                        </p:tgtEl>
                                        <p:attrNameLst>
                                          <p:attrName>style.visibility</p:attrName>
                                        </p:attrNameLst>
                                      </p:cBhvr>
                                      <p:to>
                                        <p:strVal val="hidden"/>
                                      </p:to>
                                    </p:set>
                                  </p:childTnLst>
                                </p:cTn>
                              </p:par>
                              <p:par>
                                <p:cTn id="75" presetID="54" presetClass="entr" presetSubtype="0" accel="100000" fill="hold" grpId="0" nodeType="withEffect">
                                  <p:stCondLst>
                                    <p:cond delay="1000"/>
                                  </p:stCondLst>
                                  <p:childTnLst>
                                    <p:set>
                                      <p:cBhvr>
                                        <p:cTn id="76" dur="1" fill="hold">
                                          <p:stCondLst>
                                            <p:cond delay="0"/>
                                          </p:stCondLst>
                                        </p:cTn>
                                        <p:tgtEl>
                                          <p:spTgt spid="55"/>
                                        </p:tgtEl>
                                        <p:attrNameLst>
                                          <p:attrName>style.visibility</p:attrName>
                                        </p:attrNameLst>
                                      </p:cBhvr>
                                      <p:to>
                                        <p:strVal val="visible"/>
                                      </p:to>
                                    </p:set>
                                    <p:anim calcmode="lin" valueType="num">
                                      <p:cBhvr>
                                        <p:cTn id="77" dur="1000" fill="hold"/>
                                        <p:tgtEl>
                                          <p:spTgt spid="55"/>
                                        </p:tgtEl>
                                        <p:attrNameLst>
                                          <p:attrName>ppt_w</p:attrName>
                                        </p:attrNameLst>
                                      </p:cBhvr>
                                      <p:tavLst>
                                        <p:tav tm="0">
                                          <p:val>
                                            <p:strVal val="#ppt_w*0.05"/>
                                          </p:val>
                                        </p:tav>
                                        <p:tav tm="100000">
                                          <p:val>
                                            <p:strVal val="#ppt_w"/>
                                          </p:val>
                                        </p:tav>
                                      </p:tavLst>
                                    </p:anim>
                                    <p:anim calcmode="lin" valueType="num">
                                      <p:cBhvr>
                                        <p:cTn id="78" dur="1000" fill="hold"/>
                                        <p:tgtEl>
                                          <p:spTgt spid="55"/>
                                        </p:tgtEl>
                                        <p:attrNameLst>
                                          <p:attrName>ppt_h</p:attrName>
                                        </p:attrNameLst>
                                      </p:cBhvr>
                                      <p:tavLst>
                                        <p:tav tm="0">
                                          <p:val>
                                            <p:strVal val="#ppt_h"/>
                                          </p:val>
                                        </p:tav>
                                        <p:tav tm="100000">
                                          <p:val>
                                            <p:strVal val="#ppt_h"/>
                                          </p:val>
                                        </p:tav>
                                      </p:tavLst>
                                    </p:anim>
                                    <p:anim calcmode="lin" valueType="num">
                                      <p:cBhvr>
                                        <p:cTn id="79" dur="1000" fill="hold"/>
                                        <p:tgtEl>
                                          <p:spTgt spid="55"/>
                                        </p:tgtEl>
                                        <p:attrNameLst>
                                          <p:attrName>ppt_x</p:attrName>
                                        </p:attrNameLst>
                                      </p:cBhvr>
                                      <p:tavLst>
                                        <p:tav tm="0">
                                          <p:val>
                                            <p:strVal val="#ppt_x-.2"/>
                                          </p:val>
                                        </p:tav>
                                        <p:tav tm="100000">
                                          <p:val>
                                            <p:strVal val="#ppt_x"/>
                                          </p:val>
                                        </p:tav>
                                      </p:tavLst>
                                    </p:anim>
                                    <p:anim calcmode="lin" valueType="num">
                                      <p:cBhvr>
                                        <p:cTn id="80" dur="1000" fill="hold"/>
                                        <p:tgtEl>
                                          <p:spTgt spid="55"/>
                                        </p:tgtEl>
                                        <p:attrNameLst>
                                          <p:attrName>ppt_y</p:attrName>
                                        </p:attrNameLst>
                                      </p:cBhvr>
                                      <p:tavLst>
                                        <p:tav tm="0">
                                          <p:val>
                                            <p:strVal val="#ppt_y"/>
                                          </p:val>
                                        </p:tav>
                                        <p:tav tm="100000">
                                          <p:val>
                                            <p:strVal val="#ppt_y"/>
                                          </p:val>
                                        </p:tav>
                                      </p:tavLst>
                                    </p:anim>
                                    <p:animEffect transition="in" filter="fade">
                                      <p:cBhvr>
                                        <p:cTn id="81" dur="1000"/>
                                        <p:tgtEl>
                                          <p:spTgt spid="55"/>
                                        </p:tgtEl>
                                      </p:cBhvr>
                                    </p:animEffect>
                                  </p:childTnLst>
                                </p:cTn>
                              </p:par>
                              <p:par>
                                <p:cTn id="82" presetID="10" presetClass="exit" presetSubtype="0" fill="hold" grpId="1" nodeType="withEffect">
                                  <p:stCondLst>
                                    <p:cond delay="2000"/>
                                  </p:stCondLst>
                                  <p:childTnLst>
                                    <p:animEffect transition="out" filter="fade">
                                      <p:cBhvr>
                                        <p:cTn id="83" dur="2000"/>
                                        <p:tgtEl>
                                          <p:spTgt spid="55"/>
                                        </p:tgtEl>
                                      </p:cBhvr>
                                    </p:animEffect>
                                    <p:set>
                                      <p:cBhvr>
                                        <p:cTn id="84" dur="1" fill="hold">
                                          <p:stCondLst>
                                            <p:cond delay="1999"/>
                                          </p:stCondLst>
                                        </p:cTn>
                                        <p:tgtEl>
                                          <p:spTgt spid="55"/>
                                        </p:tgtEl>
                                        <p:attrNameLst>
                                          <p:attrName>style.visibility</p:attrName>
                                        </p:attrNameLst>
                                      </p:cBhvr>
                                      <p:to>
                                        <p:strVal val="hidden"/>
                                      </p:to>
                                    </p:set>
                                  </p:childTnLst>
                                </p:cTn>
                              </p:par>
                              <p:par>
                                <p:cTn id="85" presetID="54" presetClass="entr" presetSubtype="0" accel="100000" fill="hold" grpId="0" nodeType="withEffect">
                                  <p:stCondLst>
                                    <p:cond delay="2000"/>
                                  </p:stCondLst>
                                  <p:childTnLst>
                                    <p:set>
                                      <p:cBhvr>
                                        <p:cTn id="86" dur="1" fill="hold">
                                          <p:stCondLst>
                                            <p:cond delay="0"/>
                                          </p:stCondLst>
                                        </p:cTn>
                                        <p:tgtEl>
                                          <p:spTgt spid="56"/>
                                        </p:tgtEl>
                                        <p:attrNameLst>
                                          <p:attrName>style.visibility</p:attrName>
                                        </p:attrNameLst>
                                      </p:cBhvr>
                                      <p:to>
                                        <p:strVal val="visible"/>
                                      </p:to>
                                    </p:set>
                                    <p:anim calcmode="lin" valueType="num">
                                      <p:cBhvr>
                                        <p:cTn id="87" dur="1000" fill="hold"/>
                                        <p:tgtEl>
                                          <p:spTgt spid="56"/>
                                        </p:tgtEl>
                                        <p:attrNameLst>
                                          <p:attrName>ppt_w</p:attrName>
                                        </p:attrNameLst>
                                      </p:cBhvr>
                                      <p:tavLst>
                                        <p:tav tm="0">
                                          <p:val>
                                            <p:strVal val="#ppt_w*0.05"/>
                                          </p:val>
                                        </p:tav>
                                        <p:tav tm="100000">
                                          <p:val>
                                            <p:strVal val="#ppt_w"/>
                                          </p:val>
                                        </p:tav>
                                      </p:tavLst>
                                    </p:anim>
                                    <p:anim calcmode="lin" valueType="num">
                                      <p:cBhvr>
                                        <p:cTn id="88" dur="1000" fill="hold"/>
                                        <p:tgtEl>
                                          <p:spTgt spid="56"/>
                                        </p:tgtEl>
                                        <p:attrNameLst>
                                          <p:attrName>ppt_h</p:attrName>
                                        </p:attrNameLst>
                                      </p:cBhvr>
                                      <p:tavLst>
                                        <p:tav tm="0">
                                          <p:val>
                                            <p:strVal val="#ppt_h"/>
                                          </p:val>
                                        </p:tav>
                                        <p:tav tm="100000">
                                          <p:val>
                                            <p:strVal val="#ppt_h"/>
                                          </p:val>
                                        </p:tav>
                                      </p:tavLst>
                                    </p:anim>
                                    <p:anim calcmode="lin" valueType="num">
                                      <p:cBhvr>
                                        <p:cTn id="89" dur="1000" fill="hold"/>
                                        <p:tgtEl>
                                          <p:spTgt spid="56"/>
                                        </p:tgtEl>
                                        <p:attrNameLst>
                                          <p:attrName>ppt_x</p:attrName>
                                        </p:attrNameLst>
                                      </p:cBhvr>
                                      <p:tavLst>
                                        <p:tav tm="0">
                                          <p:val>
                                            <p:strVal val="#ppt_x-.2"/>
                                          </p:val>
                                        </p:tav>
                                        <p:tav tm="100000">
                                          <p:val>
                                            <p:strVal val="#ppt_x"/>
                                          </p:val>
                                        </p:tav>
                                      </p:tavLst>
                                    </p:anim>
                                    <p:anim calcmode="lin" valueType="num">
                                      <p:cBhvr>
                                        <p:cTn id="90" dur="1000" fill="hold"/>
                                        <p:tgtEl>
                                          <p:spTgt spid="56"/>
                                        </p:tgtEl>
                                        <p:attrNameLst>
                                          <p:attrName>ppt_y</p:attrName>
                                        </p:attrNameLst>
                                      </p:cBhvr>
                                      <p:tavLst>
                                        <p:tav tm="0">
                                          <p:val>
                                            <p:strVal val="#ppt_y"/>
                                          </p:val>
                                        </p:tav>
                                        <p:tav tm="100000">
                                          <p:val>
                                            <p:strVal val="#ppt_y"/>
                                          </p:val>
                                        </p:tav>
                                      </p:tavLst>
                                    </p:anim>
                                    <p:animEffect transition="in" filter="fade">
                                      <p:cBhvr>
                                        <p:cTn id="91" dur="1000"/>
                                        <p:tgtEl>
                                          <p:spTgt spid="56"/>
                                        </p:tgtEl>
                                      </p:cBhvr>
                                    </p:animEffect>
                                  </p:childTnLst>
                                </p:cTn>
                              </p:par>
                              <p:par>
                                <p:cTn id="92" presetID="10" presetClass="exit" presetSubtype="0" fill="hold" grpId="1" nodeType="withEffect">
                                  <p:stCondLst>
                                    <p:cond delay="3000"/>
                                  </p:stCondLst>
                                  <p:childTnLst>
                                    <p:animEffect transition="out" filter="fade">
                                      <p:cBhvr>
                                        <p:cTn id="93" dur="2000"/>
                                        <p:tgtEl>
                                          <p:spTgt spid="56"/>
                                        </p:tgtEl>
                                      </p:cBhvr>
                                    </p:animEffect>
                                    <p:set>
                                      <p:cBhvr>
                                        <p:cTn id="94" dur="1" fill="hold">
                                          <p:stCondLst>
                                            <p:cond delay="1999"/>
                                          </p:stCondLst>
                                        </p:cTn>
                                        <p:tgtEl>
                                          <p:spTgt spid="56"/>
                                        </p:tgtEl>
                                        <p:attrNameLst>
                                          <p:attrName>style.visibility</p:attrName>
                                        </p:attrNameLst>
                                      </p:cBhvr>
                                      <p:to>
                                        <p:strVal val="hidden"/>
                                      </p:to>
                                    </p:set>
                                  </p:childTnLst>
                                </p:cTn>
                              </p:par>
                              <p:par>
                                <p:cTn id="95" presetID="47" presetClass="entr" presetSubtype="0" fill="hold" grpId="0" nodeType="withEffect">
                                  <p:stCondLst>
                                    <p:cond delay="3000"/>
                                  </p:stCondLst>
                                  <p:childTnLst>
                                    <p:set>
                                      <p:cBhvr>
                                        <p:cTn id="96" dur="1" fill="hold">
                                          <p:stCondLst>
                                            <p:cond delay="0"/>
                                          </p:stCondLst>
                                        </p:cTn>
                                        <p:tgtEl>
                                          <p:spTgt spid="57"/>
                                        </p:tgtEl>
                                        <p:attrNameLst>
                                          <p:attrName>style.visibility</p:attrName>
                                        </p:attrNameLst>
                                      </p:cBhvr>
                                      <p:to>
                                        <p:strVal val="visible"/>
                                      </p:to>
                                    </p:set>
                                    <p:animEffect transition="in" filter="fade">
                                      <p:cBhvr>
                                        <p:cTn id="97" dur="1000"/>
                                        <p:tgtEl>
                                          <p:spTgt spid="57"/>
                                        </p:tgtEl>
                                      </p:cBhvr>
                                    </p:animEffect>
                                    <p:anim calcmode="lin" valueType="num">
                                      <p:cBhvr>
                                        <p:cTn id="98" dur="1000" fill="hold"/>
                                        <p:tgtEl>
                                          <p:spTgt spid="57"/>
                                        </p:tgtEl>
                                        <p:attrNameLst>
                                          <p:attrName>ppt_x</p:attrName>
                                        </p:attrNameLst>
                                      </p:cBhvr>
                                      <p:tavLst>
                                        <p:tav tm="0">
                                          <p:val>
                                            <p:strVal val="#ppt_x"/>
                                          </p:val>
                                        </p:tav>
                                        <p:tav tm="100000">
                                          <p:val>
                                            <p:strVal val="#ppt_x"/>
                                          </p:val>
                                        </p:tav>
                                      </p:tavLst>
                                    </p:anim>
                                    <p:anim calcmode="lin" valueType="num">
                                      <p:cBhvr>
                                        <p:cTn id="99" dur="1000" fill="hold"/>
                                        <p:tgtEl>
                                          <p:spTgt spid="57"/>
                                        </p:tgtEl>
                                        <p:attrNameLst>
                                          <p:attrName>ppt_y</p:attrName>
                                        </p:attrNameLst>
                                      </p:cBhvr>
                                      <p:tavLst>
                                        <p:tav tm="0">
                                          <p:val>
                                            <p:strVal val="#ppt_y-.1"/>
                                          </p:val>
                                        </p:tav>
                                        <p:tav tm="100000">
                                          <p:val>
                                            <p:strVal val="#ppt_y"/>
                                          </p:val>
                                        </p:tav>
                                      </p:tavLst>
                                    </p:anim>
                                  </p:childTnLst>
                                </p:cTn>
                              </p:par>
                              <p:par>
                                <p:cTn id="100" presetID="10" presetClass="exit" presetSubtype="0" fill="hold" grpId="1" nodeType="withEffect">
                                  <p:stCondLst>
                                    <p:cond delay="4000"/>
                                  </p:stCondLst>
                                  <p:childTnLst>
                                    <p:animEffect transition="out" filter="fade">
                                      <p:cBhvr>
                                        <p:cTn id="101" dur="2000"/>
                                        <p:tgtEl>
                                          <p:spTgt spid="57"/>
                                        </p:tgtEl>
                                      </p:cBhvr>
                                    </p:animEffect>
                                    <p:set>
                                      <p:cBhvr>
                                        <p:cTn id="102" dur="1" fill="hold">
                                          <p:stCondLst>
                                            <p:cond delay="1999"/>
                                          </p:stCondLst>
                                        </p:cTn>
                                        <p:tgtEl>
                                          <p:spTgt spid="57"/>
                                        </p:tgtEl>
                                        <p:attrNameLst>
                                          <p:attrName>style.visibility</p:attrName>
                                        </p:attrNameLst>
                                      </p:cBhvr>
                                      <p:to>
                                        <p:strVal val="hidden"/>
                                      </p:to>
                                    </p:set>
                                  </p:childTnLst>
                                </p:cTn>
                              </p:par>
                              <p:par>
                                <p:cTn id="103" presetID="47" presetClass="entr" presetSubtype="0" fill="hold" grpId="0" nodeType="withEffect">
                                  <p:stCondLst>
                                    <p:cond delay="4000"/>
                                  </p:stCondLst>
                                  <p:childTnLst>
                                    <p:set>
                                      <p:cBhvr>
                                        <p:cTn id="104" dur="1" fill="hold">
                                          <p:stCondLst>
                                            <p:cond delay="0"/>
                                          </p:stCondLst>
                                        </p:cTn>
                                        <p:tgtEl>
                                          <p:spTgt spid="58"/>
                                        </p:tgtEl>
                                        <p:attrNameLst>
                                          <p:attrName>style.visibility</p:attrName>
                                        </p:attrNameLst>
                                      </p:cBhvr>
                                      <p:to>
                                        <p:strVal val="visible"/>
                                      </p:to>
                                    </p:set>
                                    <p:animEffect transition="in" filter="fade">
                                      <p:cBhvr>
                                        <p:cTn id="105" dur="1000"/>
                                        <p:tgtEl>
                                          <p:spTgt spid="58"/>
                                        </p:tgtEl>
                                      </p:cBhvr>
                                    </p:animEffect>
                                    <p:anim calcmode="lin" valueType="num">
                                      <p:cBhvr>
                                        <p:cTn id="106" dur="1000" fill="hold"/>
                                        <p:tgtEl>
                                          <p:spTgt spid="58"/>
                                        </p:tgtEl>
                                        <p:attrNameLst>
                                          <p:attrName>ppt_x</p:attrName>
                                        </p:attrNameLst>
                                      </p:cBhvr>
                                      <p:tavLst>
                                        <p:tav tm="0">
                                          <p:val>
                                            <p:strVal val="#ppt_x"/>
                                          </p:val>
                                        </p:tav>
                                        <p:tav tm="100000">
                                          <p:val>
                                            <p:strVal val="#ppt_x"/>
                                          </p:val>
                                        </p:tav>
                                      </p:tavLst>
                                    </p:anim>
                                    <p:anim calcmode="lin" valueType="num">
                                      <p:cBhvr>
                                        <p:cTn id="107" dur="1000" fill="hold"/>
                                        <p:tgtEl>
                                          <p:spTgt spid="58"/>
                                        </p:tgtEl>
                                        <p:attrNameLst>
                                          <p:attrName>ppt_y</p:attrName>
                                        </p:attrNameLst>
                                      </p:cBhvr>
                                      <p:tavLst>
                                        <p:tav tm="0">
                                          <p:val>
                                            <p:strVal val="#ppt_y-.1"/>
                                          </p:val>
                                        </p:tav>
                                        <p:tav tm="100000">
                                          <p:val>
                                            <p:strVal val="#ppt_y"/>
                                          </p:val>
                                        </p:tav>
                                      </p:tavLst>
                                    </p:anim>
                                  </p:childTnLst>
                                </p:cTn>
                              </p:par>
                              <p:par>
                                <p:cTn id="108" presetID="10" presetClass="exit" presetSubtype="0" fill="hold" grpId="1" nodeType="withEffect">
                                  <p:stCondLst>
                                    <p:cond delay="5000"/>
                                  </p:stCondLst>
                                  <p:childTnLst>
                                    <p:animEffect transition="out" filter="fade">
                                      <p:cBhvr>
                                        <p:cTn id="109" dur="2000"/>
                                        <p:tgtEl>
                                          <p:spTgt spid="58"/>
                                        </p:tgtEl>
                                      </p:cBhvr>
                                    </p:animEffect>
                                    <p:set>
                                      <p:cBhvr>
                                        <p:cTn id="110" dur="1" fill="hold">
                                          <p:stCondLst>
                                            <p:cond delay="1999"/>
                                          </p:stCondLst>
                                        </p:cTn>
                                        <p:tgtEl>
                                          <p:spTgt spid="58"/>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53" presetClass="entr" presetSubtype="0" fill="hold" grpId="0" nodeType="clickEffect">
                                  <p:stCondLst>
                                    <p:cond delay="0"/>
                                  </p:stCondLst>
                                  <p:childTnLst>
                                    <p:set>
                                      <p:cBhvr>
                                        <p:cTn id="114" dur="1" fill="hold">
                                          <p:stCondLst>
                                            <p:cond delay="0"/>
                                          </p:stCondLst>
                                        </p:cTn>
                                        <p:tgtEl>
                                          <p:spTgt spid="64"/>
                                        </p:tgtEl>
                                        <p:attrNameLst>
                                          <p:attrName>style.visibility</p:attrName>
                                        </p:attrNameLst>
                                      </p:cBhvr>
                                      <p:to>
                                        <p:strVal val="visible"/>
                                      </p:to>
                                    </p:set>
                                    <p:anim calcmode="lin" valueType="num">
                                      <p:cBhvr>
                                        <p:cTn id="115" dur="1000" fill="hold"/>
                                        <p:tgtEl>
                                          <p:spTgt spid="64"/>
                                        </p:tgtEl>
                                        <p:attrNameLst>
                                          <p:attrName>ppt_w</p:attrName>
                                        </p:attrNameLst>
                                      </p:cBhvr>
                                      <p:tavLst>
                                        <p:tav tm="0">
                                          <p:val>
                                            <p:fltVal val="0"/>
                                          </p:val>
                                        </p:tav>
                                        <p:tav tm="100000">
                                          <p:val>
                                            <p:strVal val="#ppt_w"/>
                                          </p:val>
                                        </p:tav>
                                      </p:tavLst>
                                    </p:anim>
                                    <p:anim calcmode="lin" valueType="num">
                                      <p:cBhvr>
                                        <p:cTn id="116" dur="1000" fill="hold"/>
                                        <p:tgtEl>
                                          <p:spTgt spid="64"/>
                                        </p:tgtEl>
                                        <p:attrNameLst>
                                          <p:attrName>ppt_h</p:attrName>
                                        </p:attrNameLst>
                                      </p:cBhvr>
                                      <p:tavLst>
                                        <p:tav tm="0">
                                          <p:val>
                                            <p:fltVal val="0"/>
                                          </p:val>
                                        </p:tav>
                                        <p:tav tm="100000">
                                          <p:val>
                                            <p:strVal val="#ppt_h"/>
                                          </p:val>
                                        </p:tav>
                                      </p:tavLst>
                                    </p:anim>
                                    <p:animEffect transition="in" filter="fade">
                                      <p:cBhvr>
                                        <p:cTn id="117" dur="1000"/>
                                        <p:tgtEl>
                                          <p:spTgt spid="64"/>
                                        </p:tgtEl>
                                      </p:cBhvr>
                                    </p:animEffect>
                                  </p:childTnLst>
                                </p:cTn>
                              </p:par>
                            </p:childTnLst>
                          </p:cTn>
                        </p:par>
                        <p:par>
                          <p:cTn id="118" fill="hold">
                            <p:stCondLst>
                              <p:cond delay="1000"/>
                            </p:stCondLst>
                            <p:childTnLst>
                              <p:par>
                                <p:cTn id="119" presetID="22" presetClass="entr" presetSubtype="8" fill="hold" grpId="0" nodeType="afterEffect">
                                  <p:stCondLst>
                                    <p:cond delay="0"/>
                                  </p:stCondLst>
                                  <p:childTnLst>
                                    <p:set>
                                      <p:cBhvr>
                                        <p:cTn id="120" dur="1" fill="hold">
                                          <p:stCondLst>
                                            <p:cond delay="0"/>
                                          </p:stCondLst>
                                        </p:cTn>
                                        <p:tgtEl>
                                          <p:spTgt spid="65"/>
                                        </p:tgtEl>
                                        <p:attrNameLst>
                                          <p:attrName>style.visibility</p:attrName>
                                        </p:attrNameLst>
                                      </p:cBhvr>
                                      <p:to>
                                        <p:strVal val="visible"/>
                                      </p:to>
                                    </p:set>
                                    <p:animEffect transition="in" filter="wipe(left)">
                                      <p:cBhvr>
                                        <p:cTn id="121" dur="10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39" grpId="0" animBg="1"/>
      <p:bldP spid="39" grpId="1" animBg="1"/>
      <p:bldP spid="54" grpId="0" animBg="1"/>
      <p:bldP spid="54" grpId="1" animBg="1"/>
      <p:bldP spid="55" grpId="0" animBg="1"/>
      <p:bldP spid="55" grpId="1" animBg="1"/>
      <p:bldP spid="56" grpId="0" animBg="1"/>
      <p:bldP spid="56" grpId="1" animBg="1"/>
      <p:bldP spid="58" grpId="0" animBg="1"/>
      <p:bldP spid="58" grpId="1" animBg="1"/>
      <p:bldP spid="57" grpId="0" animBg="1"/>
      <p:bldP spid="57" grpId="1" animBg="1"/>
      <p:bldP spid="49" grpId="0" animBg="1"/>
      <p:bldP spid="53" grpId="0" animBg="1"/>
      <p:bldP spid="59" grpId="0" animBg="1"/>
      <p:bldP spid="64" grpId="0" animBg="1"/>
      <p:bldP spid="65" grpId="0" animBg="1"/>
    </p:bld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7294305"/>
          </a:xfrm>
          <a:prstGeom prst="rect">
            <a:avLst/>
          </a:prstGeom>
        </p:spPr>
        <p:txBody>
          <a:bodyPr wrap="square">
            <a:spAutoFit/>
          </a:bodyPr>
          <a:lstStyle/>
          <a:p>
            <a:r>
              <a:rPr lang="en-US" dirty="0">
                <a:hlinkClick r:id="rId2"/>
              </a:rPr>
              <a:t>https://en.wikipedia.org/wiki/California_Trail</a:t>
            </a:r>
            <a:endParaRPr lang="en-US" dirty="0"/>
          </a:p>
          <a:p>
            <a:r>
              <a:rPr lang="en-US" dirty="0"/>
              <a:t>	The </a:t>
            </a:r>
            <a:r>
              <a:rPr lang="en-US" b="1" dirty="0"/>
              <a:t>California Trail</a:t>
            </a:r>
            <a:r>
              <a:rPr lang="en-US" dirty="0"/>
              <a:t> was an emigrant trail of about 3,000 miles (4,800 km) across the western half of the North American continent from Missouri River towns to what is now the state of California. After it was established, the first half of the California Trail followed the same corridor of networked river valley trails as the Oregon Trail and the Mormon Trail, namely the valleys of the Platte, North Platte and Sweetwater rivers to Wyoming. In the present states of Wyoming, Idaho, and Utah, the California and Oregon trails split into several different trails or cutoffs.</a:t>
            </a:r>
          </a:p>
          <a:p>
            <a:r>
              <a:rPr lang="en-US" dirty="0"/>
              <a:t>	The beginnings of the California and Oregon Trails were laid out by mountain men and fur traders from about 1811 to 1840 and were only passable initially on foot or by horseback. South Pass, the easiest pass over the U.S. continental divide of the Pacific Ocean and Atlantic Ocean drainages, was discovered by Robert Stuart and his party of seven in 1812 while he was taking a message from the west to the east back to John Jacob Astor about the need for a new ship to supply Fort Astoria on the Columbia River—their supply ship </a:t>
            </a:r>
            <a:r>
              <a:rPr lang="en-US" dirty="0" err="1"/>
              <a:t>Tonquin</a:t>
            </a:r>
            <a:r>
              <a:rPr lang="en-US" dirty="0"/>
              <a:t>  had blown up. In 1824, fur traders/trappers </a:t>
            </a:r>
            <a:r>
              <a:rPr lang="en-US" dirty="0" err="1"/>
              <a:t>Jedediah</a:t>
            </a:r>
            <a:r>
              <a:rPr lang="en-US" dirty="0"/>
              <a:t> Smith and Thomas Fitzpatrick rediscovered the South Pass as well as the Sweetwater, North Platte and Platte River valleys connecting to the Missouri River.</a:t>
            </a:r>
          </a:p>
          <a:p>
            <a:r>
              <a:rPr lang="en-US" dirty="0"/>
              <a:t>	Sections of what became the California Trail route were discovered and developed by American fur traders like, Kit Carson, Joseph R. Walker, and </a:t>
            </a:r>
            <a:r>
              <a:rPr lang="en-US" dirty="0" err="1"/>
              <a:t>Jedediah</a:t>
            </a:r>
            <a:r>
              <a:rPr lang="en-US" dirty="0"/>
              <a:t> Smith who often worked with the Rocky Mountain Fur Company and after 1834 by the American Fur Company and explored widely in the west. British Hudson's Bay Company trappers led by Peter </a:t>
            </a:r>
            <a:r>
              <a:rPr lang="en-US" dirty="0" err="1"/>
              <a:t>Skene</a:t>
            </a:r>
            <a:r>
              <a:rPr lang="en-US" dirty="0"/>
              <a:t> Ogden and others scouted the Humboldt River off and on from about 1830 to 1840—little of their explorations was known. A few U.S. and British fur trappers and traders had explored what is now called the Humboldt River (named Mary's River by Ogden) that crosses most of the present state of Nevada and provides a natural corridor to western Nevada and eastern California.</a:t>
            </a:r>
          </a:p>
        </p:txBody>
      </p:sp>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457200" y="381000"/>
            <a:ext cx="8229600" cy="1323439"/>
          </a:xfrm>
          <a:prstGeom prst="rect">
            <a:avLst/>
          </a:prstGeom>
        </p:spPr>
        <p:txBody>
          <a:bodyPr wrap="square">
            <a:spAutoFit/>
          </a:bodyPr>
          <a:lstStyle/>
          <a:p>
            <a:r>
              <a:rPr lang="en-US" sz="1600" b="1" dirty="0"/>
              <a:t>	CALIFORNIA TRAIL</a:t>
            </a:r>
            <a:endParaRPr lang="en-US" sz="1600" dirty="0"/>
          </a:p>
          <a:p>
            <a:pPr>
              <a:buFont typeface="Arial" pitchFamily="34" charset="0"/>
              <a:buChar char="•"/>
            </a:pPr>
            <a:r>
              <a:rPr lang="en-US" sz="1600" dirty="0"/>
              <a:t>  John Sutter  (1803-1880) - Swiss born pioneer developed Sutter's Fort and Sutter's Mill</a:t>
            </a:r>
          </a:p>
          <a:p>
            <a:pPr>
              <a:buFont typeface="Arial" pitchFamily="34" charset="0"/>
              <a:buChar char="•"/>
            </a:pPr>
            <a:r>
              <a:rPr lang="en-US" sz="1600" dirty="0"/>
              <a:t>  James Marshall (1810-1885) - American carpenter credited w/first gold discovery  in California </a:t>
            </a:r>
          </a:p>
          <a:p>
            <a:r>
              <a:rPr lang="en-US" sz="1600" dirty="0"/>
              <a:t>    at Sutter's Mill</a:t>
            </a:r>
          </a:p>
          <a:p>
            <a:pPr>
              <a:buFont typeface="Arial" pitchFamily="34" charset="0"/>
              <a:buChar char="•"/>
            </a:pPr>
            <a:r>
              <a:rPr lang="en-US" sz="1600" dirty="0"/>
              <a:t>  Virginia Reed (1833-1921) - Daughter of Reeds on Donner Party wagon trail</a:t>
            </a:r>
          </a:p>
        </p:txBody>
      </p:sp>
    </p:spTree>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5995574" y="685800"/>
            <a:ext cx="3148426" cy="707886"/>
          </a:xfrm>
          <a:prstGeom prst="rect">
            <a:avLst/>
          </a:prstGeom>
          <a:solidFill>
            <a:srgbClr val="00B050"/>
          </a:solidFill>
        </p:spPr>
        <p:txBody>
          <a:bodyPr wrap="none" rtlCol="0">
            <a:spAutoFit/>
          </a:bodyPr>
          <a:lstStyle/>
          <a:p>
            <a:r>
              <a:rPr lang="en-US" sz="4000" dirty="0">
                <a:solidFill>
                  <a:srgbClr val="FFFF00"/>
                </a:solidFill>
                <a:effectLst>
                  <a:outerShdw dist="38100" dir="7200000" algn="ctr" rotWithShape="0">
                    <a:schemeClr val="tx1"/>
                  </a:outerShdw>
                </a:effectLst>
              </a:rPr>
              <a:t>California Trail</a:t>
            </a:r>
          </a:p>
        </p:txBody>
      </p:sp>
      <p:sp>
        <p:nvSpPr>
          <p:cNvPr id="44" name="Rectangle 43"/>
          <p:cNvSpPr/>
          <p:nvPr/>
        </p:nvSpPr>
        <p:spPr>
          <a:xfrm>
            <a:off x="-1" y="4996190"/>
            <a:ext cx="7543801" cy="523220"/>
          </a:xfrm>
          <a:prstGeom prst="rect">
            <a:avLst/>
          </a:prstGeom>
          <a:solidFill>
            <a:schemeClr val="bg1"/>
          </a:solidFill>
        </p:spPr>
        <p:txBody>
          <a:bodyPr wrap="square">
            <a:spAutoFit/>
          </a:bodyPr>
          <a:lstStyle/>
          <a:p>
            <a:r>
              <a:rPr lang="en-US" sz="2800" b="1" dirty="0"/>
              <a:t> 1803: born in Germany, schooled in Switzerland</a:t>
            </a:r>
            <a:endParaRPr lang="en-US" sz="2800" dirty="0"/>
          </a:p>
        </p:txBody>
      </p:sp>
      <p:sp>
        <p:nvSpPr>
          <p:cNvPr id="49" name="Rectangle 48"/>
          <p:cNvSpPr/>
          <p:nvPr/>
        </p:nvSpPr>
        <p:spPr>
          <a:xfrm>
            <a:off x="0" y="4462790"/>
            <a:ext cx="3276600" cy="584775"/>
          </a:xfrm>
          <a:prstGeom prst="rect">
            <a:avLst/>
          </a:prstGeom>
          <a:solidFill>
            <a:schemeClr val="bg1">
              <a:lumMod val="65000"/>
            </a:schemeClr>
          </a:solidFill>
        </p:spPr>
        <p:txBody>
          <a:bodyPr wrap="square">
            <a:spAutoFit/>
          </a:bodyPr>
          <a:lstStyle/>
          <a:p>
            <a:pPr algn="ctr"/>
            <a:r>
              <a:rPr lang="en-US" sz="3200" b="1" dirty="0">
                <a:effectLst>
                  <a:outerShdw dist="38100" dir="7200000" algn="ctr" rotWithShape="0">
                    <a:schemeClr val="bg1"/>
                  </a:outerShdw>
                </a:effectLst>
              </a:rPr>
              <a:t>John Sutter</a:t>
            </a:r>
            <a:endParaRPr lang="en-US" sz="3200" dirty="0">
              <a:effectLst>
                <a:outerShdw dist="38100" dir="7200000" algn="ctr" rotWithShape="0">
                  <a:schemeClr val="bg1"/>
                </a:outerShdw>
              </a:effectLst>
            </a:endParaRPr>
          </a:p>
        </p:txBody>
      </p:sp>
      <p:sp>
        <p:nvSpPr>
          <p:cNvPr id="53" name="Rectangle 52"/>
          <p:cNvSpPr/>
          <p:nvPr/>
        </p:nvSpPr>
        <p:spPr>
          <a:xfrm>
            <a:off x="0" y="5453390"/>
            <a:ext cx="9144000" cy="523220"/>
          </a:xfrm>
          <a:prstGeom prst="rect">
            <a:avLst/>
          </a:prstGeom>
          <a:solidFill>
            <a:schemeClr val="bg1"/>
          </a:solidFill>
        </p:spPr>
        <p:txBody>
          <a:bodyPr wrap="square">
            <a:spAutoFit/>
          </a:bodyPr>
          <a:lstStyle/>
          <a:p>
            <a:r>
              <a:rPr lang="en-US" sz="2800" b="1" dirty="0"/>
              <a:t> 1824: marries Annette </a:t>
            </a:r>
            <a:r>
              <a:rPr lang="en-US" sz="2800" b="1" dirty="0" err="1"/>
              <a:t>D'beld</a:t>
            </a:r>
            <a:r>
              <a:rPr lang="en-US" sz="2800" b="1" dirty="0"/>
              <a:t>; they have 5 children</a:t>
            </a:r>
          </a:p>
        </p:txBody>
      </p:sp>
      <p:sp>
        <p:nvSpPr>
          <p:cNvPr id="54" name="Rectangle 53"/>
          <p:cNvSpPr/>
          <p:nvPr/>
        </p:nvSpPr>
        <p:spPr>
          <a:xfrm>
            <a:off x="0" y="5935415"/>
            <a:ext cx="9144000" cy="523220"/>
          </a:xfrm>
          <a:prstGeom prst="rect">
            <a:avLst/>
          </a:prstGeom>
          <a:solidFill>
            <a:schemeClr val="bg1"/>
          </a:solidFill>
        </p:spPr>
        <p:txBody>
          <a:bodyPr wrap="square">
            <a:spAutoFit/>
          </a:bodyPr>
          <a:lstStyle/>
          <a:p>
            <a:r>
              <a:rPr lang="en-US" sz="2800" b="1" dirty="0"/>
              <a:t> 1834: leaving family behind, arrives in NY</a:t>
            </a:r>
            <a:endParaRPr lang="en-US" sz="2800" dirty="0"/>
          </a:p>
        </p:txBody>
      </p:sp>
      <p:pic>
        <p:nvPicPr>
          <p:cNvPr id="55" name="Picture 2" descr="http://score.rims.k12.ca.us/activity/suttersfort/images/ysutter.jpg"/>
          <p:cNvPicPr>
            <a:picLocks noChangeAspect="1" noChangeArrowheads="1"/>
          </p:cNvPicPr>
          <p:nvPr/>
        </p:nvPicPr>
        <p:blipFill>
          <a:blip r:embed="rId4"/>
          <a:srcRect l="7407" r="14815" b="64268"/>
          <a:stretch>
            <a:fillRect/>
          </a:stretch>
        </p:blipFill>
        <p:spPr bwMode="auto">
          <a:xfrm>
            <a:off x="76200" y="1676400"/>
            <a:ext cx="3124200" cy="2677886"/>
          </a:xfrm>
          <a:prstGeom prst="rect">
            <a:avLst/>
          </a:prstGeom>
          <a:noFill/>
          <a:ln w="50800">
            <a:solidFill>
              <a:srgbClr val="00B050"/>
            </a:solidFill>
          </a:ln>
          <a:effectLst>
            <a:outerShdw dist="50800" dir="7200000" algn="ctr" rotWithShape="0">
              <a:schemeClr val="tx1"/>
            </a:outerShdw>
          </a:effectLst>
        </p:spPr>
      </p:pic>
      <p:sp>
        <p:nvSpPr>
          <p:cNvPr id="56" name="Rectangle 55"/>
          <p:cNvSpPr/>
          <p:nvPr/>
        </p:nvSpPr>
        <p:spPr>
          <a:xfrm>
            <a:off x="0" y="6400800"/>
            <a:ext cx="9144000" cy="523220"/>
          </a:xfrm>
          <a:prstGeom prst="rect">
            <a:avLst/>
          </a:prstGeom>
          <a:solidFill>
            <a:schemeClr val="bg1"/>
          </a:solidFill>
        </p:spPr>
        <p:txBody>
          <a:bodyPr wrap="square">
            <a:spAutoFit/>
          </a:bodyPr>
          <a:lstStyle/>
          <a:p>
            <a:r>
              <a:rPr lang="en-US" sz="2800" b="1" dirty="0"/>
              <a:t> 1837: age 35; working as merchant in St Louis MO</a:t>
            </a:r>
            <a:endParaRPr lang="en-US" sz="2800" dirty="0"/>
          </a:p>
        </p:txBody>
      </p:sp>
      <p:sp>
        <p:nvSpPr>
          <p:cNvPr id="57" name="Freeform 56"/>
          <p:cNvSpPr/>
          <p:nvPr/>
        </p:nvSpPr>
        <p:spPr>
          <a:xfrm>
            <a:off x="7935686" y="2895600"/>
            <a:ext cx="1208314" cy="381000"/>
          </a:xfrm>
          <a:custGeom>
            <a:avLst/>
            <a:gdLst>
              <a:gd name="connsiteX0" fmla="*/ 1355271 w 1355271"/>
              <a:gd name="connsiteY0" fmla="*/ 0 h 522514"/>
              <a:gd name="connsiteX1" fmla="*/ 473528 w 1355271"/>
              <a:gd name="connsiteY1" fmla="*/ 179614 h 522514"/>
              <a:gd name="connsiteX2" fmla="*/ 0 w 1355271"/>
              <a:gd name="connsiteY2" fmla="*/ 522514 h 522514"/>
            </a:gdLst>
            <a:ahLst/>
            <a:cxnLst>
              <a:cxn ang="0">
                <a:pos x="connsiteX0" y="connsiteY0"/>
              </a:cxn>
              <a:cxn ang="0">
                <a:pos x="connsiteX1" y="connsiteY1"/>
              </a:cxn>
              <a:cxn ang="0">
                <a:pos x="connsiteX2" y="connsiteY2"/>
              </a:cxn>
            </a:cxnLst>
            <a:rect l="l" t="t" r="r" b="b"/>
            <a:pathLst>
              <a:path w="1355271" h="522514">
                <a:moveTo>
                  <a:pt x="1355271" y="0"/>
                </a:moveTo>
                <a:cubicBezTo>
                  <a:pt x="1027338" y="46264"/>
                  <a:pt x="699406" y="92528"/>
                  <a:pt x="473528" y="179614"/>
                </a:cubicBezTo>
                <a:cubicBezTo>
                  <a:pt x="247650" y="266700"/>
                  <a:pt x="123825" y="394607"/>
                  <a:pt x="0" y="522514"/>
                </a:cubicBezTo>
              </a:path>
            </a:pathLst>
          </a:custGeom>
          <a:ln w="152400">
            <a:solidFill>
              <a:srgbClr val="00B050"/>
            </a:solidFill>
            <a:tailEnd type="triangle"/>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 name="Freeform 57"/>
          <p:cNvSpPr/>
          <p:nvPr/>
        </p:nvSpPr>
        <p:spPr>
          <a:xfrm>
            <a:off x="5562600" y="3048000"/>
            <a:ext cx="2220686" cy="674915"/>
          </a:xfrm>
          <a:custGeom>
            <a:avLst/>
            <a:gdLst>
              <a:gd name="connsiteX0" fmla="*/ 2220686 w 2220686"/>
              <a:gd name="connsiteY0" fmla="*/ 152401 h 674915"/>
              <a:gd name="connsiteX1" fmla="*/ 1306286 w 2220686"/>
              <a:gd name="connsiteY1" fmla="*/ 87086 h 674915"/>
              <a:gd name="connsiteX2" fmla="*/ 0 w 2220686"/>
              <a:gd name="connsiteY2" fmla="*/ 674915 h 674915"/>
            </a:gdLst>
            <a:ahLst/>
            <a:cxnLst>
              <a:cxn ang="0">
                <a:pos x="connsiteX0" y="connsiteY0"/>
              </a:cxn>
              <a:cxn ang="0">
                <a:pos x="connsiteX1" y="connsiteY1"/>
              </a:cxn>
              <a:cxn ang="0">
                <a:pos x="connsiteX2" y="connsiteY2"/>
              </a:cxn>
            </a:cxnLst>
            <a:rect l="l" t="t" r="r" b="b"/>
            <a:pathLst>
              <a:path w="2220686" h="674915">
                <a:moveTo>
                  <a:pt x="2220686" y="152401"/>
                </a:moveTo>
                <a:cubicBezTo>
                  <a:pt x="1948543" y="76200"/>
                  <a:pt x="1676400" y="0"/>
                  <a:pt x="1306286" y="87086"/>
                </a:cubicBezTo>
                <a:cubicBezTo>
                  <a:pt x="936172" y="174172"/>
                  <a:pt x="468086" y="424543"/>
                  <a:pt x="0" y="674915"/>
                </a:cubicBezTo>
              </a:path>
            </a:pathLst>
          </a:custGeom>
          <a:ln w="152400">
            <a:solidFill>
              <a:srgbClr val="00B050"/>
            </a:solidFill>
            <a:tailEnd type="triangle"/>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 name="Oval 58"/>
          <p:cNvSpPr/>
          <p:nvPr/>
        </p:nvSpPr>
        <p:spPr>
          <a:xfrm>
            <a:off x="5410200" y="35052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7848600" y="30480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10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1000"/>
                                        <p:tgtEl>
                                          <p:spTgt spid="4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4"/>
                                        </p:tgtEl>
                                        <p:attrNameLst>
                                          <p:attrName>style.visibility</p:attrName>
                                        </p:attrNameLst>
                                      </p:cBhvr>
                                      <p:to>
                                        <p:strVal val="visible"/>
                                      </p:to>
                                    </p:set>
                                    <p:animEffect transition="in" filter="fade">
                                      <p:cBhvr>
                                        <p:cTn id="25" dur="1000"/>
                                        <p:tgtEl>
                                          <p:spTgt spid="54"/>
                                        </p:tgtEl>
                                      </p:cBhvr>
                                    </p:animEffect>
                                  </p:childTnLst>
                                </p:cTn>
                              </p:par>
                            </p:childTnLst>
                          </p:cTn>
                        </p:par>
                        <p:par>
                          <p:cTn id="26" fill="hold">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wipe(right)">
                                      <p:cBhvr>
                                        <p:cTn id="29" dur="1000"/>
                                        <p:tgtEl>
                                          <p:spTgt spid="57"/>
                                        </p:tgtEl>
                                      </p:cBhvr>
                                    </p:animEffect>
                                  </p:childTnLst>
                                </p:cTn>
                              </p:par>
                            </p:childTnLst>
                          </p:cTn>
                        </p:par>
                        <p:par>
                          <p:cTn id="30" fill="hold">
                            <p:stCondLst>
                              <p:cond delay="2000"/>
                            </p:stCondLst>
                            <p:childTnLst>
                              <p:par>
                                <p:cTn id="31" presetID="30" presetClass="entr" presetSubtype="0"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800" decel="100000"/>
                                        <p:tgtEl>
                                          <p:spTgt spid="61"/>
                                        </p:tgtEl>
                                      </p:cBhvr>
                                    </p:animEffect>
                                    <p:anim calcmode="lin" valueType="num">
                                      <p:cBhvr>
                                        <p:cTn id="34" dur="800" decel="100000" fill="hold"/>
                                        <p:tgtEl>
                                          <p:spTgt spid="61"/>
                                        </p:tgtEl>
                                        <p:attrNameLst>
                                          <p:attrName>style.rotation</p:attrName>
                                        </p:attrNameLst>
                                      </p:cBhvr>
                                      <p:tavLst>
                                        <p:tav tm="0">
                                          <p:val>
                                            <p:fltVal val="-90"/>
                                          </p:val>
                                        </p:tav>
                                        <p:tav tm="100000">
                                          <p:val>
                                            <p:fltVal val="0"/>
                                          </p:val>
                                        </p:tav>
                                      </p:tavLst>
                                    </p:anim>
                                    <p:anim calcmode="lin" valueType="num">
                                      <p:cBhvr>
                                        <p:cTn id="35" dur="800" decel="100000" fill="hold"/>
                                        <p:tgtEl>
                                          <p:spTgt spid="61"/>
                                        </p:tgtEl>
                                        <p:attrNameLst>
                                          <p:attrName>ppt_x</p:attrName>
                                        </p:attrNameLst>
                                      </p:cBhvr>
                                      <p:tavLst>
                                        <p:tav tm="0">
                                          <p:val>
                                            <p:strVal val="#ppt_x+0.4"/>
                                          </p:val>
                                        </p:tav>
                                        <p:tav tm="100000">
                                          <p:val>
                                            <p:strVal val="#ppt_x-0.05"/>
                                          </p:val>
                                        </p:tav>
                                      </p:tavLst>
                                    </p:anim>
                                    <p:anim calcmode="lin" valueType="num">
                                      <p:cBhvr>
                                        <p:cTn id="36" dur="800" decel="100000" fill="hold"/>
                                        <p:tgtEl>
                                          <p:spTgt spid="61"/>
                                        </p:tgtEl>
                                        <p:attrNameLst>
                                          <p:attrName>ppt_y</p:attrName>
                                        </p:attrNameLst>
                                      </p:cBhvr>
                                      <p:tavLst>
                                        <p:tav tm="0">
                                          <p:val>
                                            <p:strVal val="#ppt_y-0.4"/>
                                          </p:val>
                                        </p:tav>
                                        <p:tav tm="100000">
                                          <p:val>
                                            <p:strVal val="#ppt_y+0.1"/>
                                          </p:val>
                                        </p:tav>
                                      </p:tavLst>
                                    </p:anim>
                                    <p:anim calcmode="lin" valueType="num">
                                      <p:cBhvr>
                                        <p:cTn id="37" dur="200" accel="100000" fill="hold">
                                          <p:stCondLst>
                                            <p:cond delay="800"/>
                                          </p:stCondLst>
                                        </p:cTn>
                                        <p:tgtEl>
                                          <p:spTgt spid="61"/>
                                        </p:tgtEl>
                                        <p:attrNameLst>
                                          <p:attrName>ppt_x</p:attrName>
                                        </p:attrNameLst>
                                      </p:cBhvr>
                                      <p:tavLst>
                                        <p:tav tm="0">
                                          <p:val>
                                            <p:strVal val="#ppt_x-0.05"/>
                                          </p:val>
                                        </p:tav>
                                        <p:tav tm="100000">
                                          <p:val>
                                            <p:strVal val="#ppt_x"/>
                                          </p:val>
                                        </p:tav>
                                      </p:tavLst>
                                    </p:anim>
                                    <p:anim calcmode="lin" valueType="num">
                                      <p:cBhvr>
                                        <p:cTn id="38" dur="200" accel="100000" fill="hold">
                                          <p:stCondLst>
                                            <p:cond delay="800"/>
                                          </p:stCondLst>
                                        </p:cTn>
                                        <p:tgtEl>
                                          <p:spTgt spid="61"/>
                                        </p:tgtEl>
                                        <p:attrNameLst>
                                          <p:attrName>ppt_y</p:attrName>
                                        </p:attrNameLst>
                                      </p:cBhvr>
                                      <p:tavLst>
                                        <p:tav tm="0">
                                          <p:val>
                                            <p:strVal val="#ppt_y+0.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fade">
                                      <p:cBhvr>
                                        <p:cTn id="43" dur="1000"/>
                                        <p:tgtEl>
                                          <p:spTgt spid="56"/>
                                        </p:tgtEl>
                                      </p:cBhvr>
                                    </p:animEffect>
                                  </p:childTnLst>
                                </p:cTn>
                              </p:par>
                            </p:childTnLst>
                          </p:cTn>
                        </p:par>
                        <p:par>
                          <p:cTn id="44" fill="hold">
                            <p:stCondLst>
                              <p:cond delay="1000"/>
                            </p:stCondLst>
                            <p:childTnLst>
                              <p:par>
                                <p:cTn id="45" presetID="22" presetClass="entr" presetSubtype="2" fill="hold" grpId="0" nodeType="after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wipe(right)">
                                      <p:cBhvr>
                                        <p:cTn id="47" dur="1000"/>
                                        <p:tgtEl>
                                          <p:spTgt spid="58"/>
                                        </p:tgtEl>
                                      </p:cBhvr>
                                    </p:animEffect>
                                  </p:childTnLst>
                                </p:cTn>
                              </p:par>
                            </p:childTnLst>
                          </p:cTn>
                        </p:par>
                        <p:par>
                          <p:cTn id="48" fill="hold">
                            <p:stCondLst>
                              <p:cond delay="2000"/>
                            </p:stCondLst>
                            <p:childTnLst>
                              <p:par>
                                <p:cTn id="49" presetID="30" presetClass="entr" presetSubtype="0" fill="hold" grpId="0" nodeType="afterEffect">
                                  <p:stCondLst>
                                    <p:cond delay="0"/>
                                  </p:stCondLst>
                                  <p:childTnLst>
                                    <p:set>
                                      <p:cBhvr>
                                        <p:cTn id="50" dur="1" fill="hold">
                                          <p:stCondLst>
                                            <p:cond delay="0"/>
                                          </p:stCondLst>
                                        </p:cTn>
                                        <p:tgtEl>
                                          <p:spTgt spid="59"/>
                                        </p:tgtEl>
                                        <p:attrNameLst>
                                          <p:attrName>style.visibility</p:attrName>
                                        </p:attrNameLst>
                                      </p:cBhvr>
                                      <p:to>
                                        <p:strVal val="visible"/>
                                      </p:to>
                                    </p:set>
                                    <p:animEffect transition="in" filter="fade">
                                      <p:cBhvr>
                                        <p:cTn id="51" dur="800" decel="100000"/>
                                        <p:tgtEl>
                                          <p:spTgt spid="59"/>
                                        </p:tgtEl>
                                      </p:cBhvr>
                                    </p:animEffect>
                                    <p:anim calcmode="lin" valueType="num">
                                      <p:cBhvr>
                                        <p:cTn id="52" dur="800" decel="100000" fill="hold"/>
                                        <p:tgtEl>
                                          <p:spTgt spid="59"/>
                                        </p:tgtEl>
                                        <p:attrNameLst>
                                          <p:attrName>style.rotation</p:attrName>
                                        </p:attrNameLst>
                                      </p:cBhvr>
                                      <p:tavLst>
                                        <p:tav tm="0">
                                          <p:val>
                                            <p:fltVal val="-90"/>
                                          </p:val>
                                        </p:tav>
                                        <p:tav tm="100000">
                                          <p:val>
                                            <p:fltVal val="0"/>
                                          </p:val>
                                        </p:tav>
                                      </p:tavLst>
                                    </p:anim>
                                    <p:anim calcmode="lin" valueType="num">
                                      <p:cBhvr>
                                        <p:cTn id="53" dur="800" decel="100000" fill="hold"/>
                                        <p:tgtEl>
                                          <p:spTgt spid="59"/>
                                        </p:tgtEl>
                                        <p:attrNameLst>
                                          <p:attrName>ppt_x</p:attrName>
                                        </p:attrNameLst>
                                      </p:cBhvr>
                                      <p:tavLst>
                                        <p:tav tm="0">
                                          <p:val>
                                            <p:strVal val="#ppt_x+0.4"/>
                                          </p:val>
                                        </p:tav>
                                        <p:tav tm="100000">
                                          <p:val>
                                            <p:strVal val="#ppt_x-0.05"/>
                                          </p:val>
                                        </p:tav>
                                      </p:tavLst>
                                    </p:anim>
                                    <p:anim calcmode="lin" valueType="num">
                                      <p:cBhvr>
                                        <p:cTn id="54" dur="800" decel="100000" fill="hold"/>
                                        <p:tgtEl>
                                          <p:spTgt spid="59"/>
                                        </p:tgtEl>
                                        <p:attrNameLst>
                                          <p:attrName>ppt_y</p:attrName>
                                        </p:attrNameLst>
                                      </p:cBhvr>
                                      <p:tavLst>
                                        <p:tav tm="0">
                                          <p:val>
                                            <p:strVal val="#ppt_y-0.4"/>
                                          </p:val>
                                        </p:tav>
                                        <p:tav tm="100000">
                                          <p:val>
                                            <p:strVal val="#ppt_y+0.1"/>
                                          </p:val>
                                        </p:tav>
                                      </p:tavLst>
                                    </p:anim>
                                    <p:anim calcmode="lin" valueType="num">
                                      <p:cBhvr>
                                        <p:cTn id="55" dur="200" accel="100000" fill="hold">
                                          <p:stCondLst>
                                            <p:cond delay="800"/>
                                          </p:stCondLst>
                                        </p:cTn>
                                        <p:tgtEl>
                                          <p:spTgt spid="59"/>
                                        </p:tgtEl>
                                        <p:attrNameLst>
                                          <p:attrName>ppt_x</p:attrName>
                                        </p:attrNameLst>
                                      </p:cBhvr>
                                      <p:tavLst>
                                        <p:tav tm="0">
                                          <p:val>
                                            <p:strVal val="#ppt_x-0.05"/>
                                          </p:val>
                                        </p:tav>
                                        <p:tav tm="100000">
                                          <p:val>
                                            <p:strVal val="#ppt_x"/>
                                          </p:val>
                                        </p:tav>
                                      </p:tavLst>
                                    </p:anim>
                                    <p:anim calcmode="lin" valueType="num">
                                      <p:cBhvr>
                                        <p:cTn id="56" dur="200" accel="100000" fill="hold">
                                          <p:stCondLst>
                                            <p:cond delay="800"/>
                                          </p:stCondLst>
                                        </p:cTn>
                                        <p:tgtEl>
                                          <p:spTgt spid="59"/>
                                        </p:tgtEl>
                                        <p:attrNameLst>
                                          <p:attrName>ppt_y</p:attrName>
                                        </p:attrNameLst>
                                      </p:cBhvr>
                                      <p:tavLst>
                                        <p:tav tm="0">
                                          <p:val>
                                            <p:strVal val="#ppt_y+0.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0" presetClass="exit" presetSubtype="0" fill="hold" grpId="1" nodeType="clickEffect">
                                  <p:stCondLst>
                                    <p:cond delay="0"/>
                                  </p:stCondLst>
                                  <p:childTnLst>
                                    <p:animEffect transition="out" filter="fade">
                                      <p:cBhvr>
                                        <p:cTn id="60" dur="1000"/>
                                        <p:tgtEl>
                                          <p:spTgt spid="49"/>
                                        </p:tgtEl>
                                      </p:cBhvr>
                                    </p:animEffect>
                                    <p:set>
                                      <p:cBhvr>
                                        <p:cTn id="61" dur="1" fill="hold">
                                          <p:stCondLst>
                                            <p:cond delay="999"/>
                                          </p:stCondLst>
                                        </p:cTn>
                                        <p:tgtEl>
                                          <p:spTgt spid="49"/>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1000"/>
                                        <p:tgtEl>
                                          <p:spTgt spid="44"/>
                                        </p:tgtEl>
                                      </p:cBhvr>
                                    </p:animEffect>
                                    <p:set>
                                      <p:cBhvr>
                                        <p:cTn id="64" dur="1" fill="hold">
                                          <p:stCondLst>
                                            <p:cond delay="999"/>
                                          </p:stCondLst>
                                        </p:cTn>
                                        <p:tgtEl>
                                          <p:spTgt spid="44"/>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1000"/>
                                        <p:tgtEl>
                                          <p:spTgt spid="53"/>
                                        </p:tgtEl>
                                      </p:cBhvr>
                                    </p:animEffect>
                                    <p:set>
                                      <p:cBhvr>
                                        <p:cTn id="67" dur="1" fill="hold">
                                          <p:stCondLst>
                                            <p:cond delay="999"/>
                                          </p:stCondLst>
                                        </p:cTn>
                                        <p:tgtEl>
                                          <p:spTgt spid="53"/>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1000"/>
                                        <p:tgtEl>
                                          <p:spTgt spid="54"/>
                                        </p:tgtEl>
                                      </p:cBhvr>
                                    </p:animEffect>
                                    <p:set>
                                      <p:cBhvr>
                                        <p:cTn id="70" dur="1" fill="hold">
                                          <p:stCondLst>
                                            <p:cond delay="999"/>
                                          </p:stCondLst>
                                        </p:cTn>
                                        <p:tgtEl>
                                          <p:spTgt spid="54"/>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56"/>
                                        </p:tgtEl>
                                      </p:cBhvr>
                                    </p:animEffect>
                                    <p:set>
                                      <p:cBhvr>
                                        <p:cTn id="73" dur="1" fill="hold">
                                          <p:stCondLst>
                                            <p:cond delay="999"/>
                                          </p:stCondLst>
                                        </p:cTn>
                                        <p:tgtEl>
                                          <p:spTgt spid="56"/>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58"/>
                                        </p:tgtEl>
                                      </p:cBhvr>
                                    </p:animEffect>
                                    <p:set>
                                      <p:cBhvr>
                                        <p:cTn id="76" dur="1" fill="hold">
                                          <p:stCondLst>
                                            <p:cond delay="999"/>
                                          </p:stCondLst>
                                        </p:cTn>
                                        <p:tgtEl>
                                          <p:spTgt spid="58"/>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1000"/>
                                        <p:tgtEl>
                                          <p:spTgt spid="57"/>
                                        </p:tgtEl>
                                      </p:cBhvr>
                                    </p:animEffect>
                                    <p:set>
                                      <p:cBhvr>
                                        <p:cTn id="79" dur="1" fill="hold">
                                          <p:stCondLst>
                                            <p:cond delay="999"/>
                                          </p:stCondLst>
                                        </p:cTn>
                                        <p:tgtEl>
                                          <p:spTgt spid="57"/>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59"/>
                                        </p:tgtEl>
                                      </p:cBhvr>
                                    </p:animEffect>
                                    <p:set>
                                      <p:cBhvr>
                                        <p:cTn id="82" dur="1" fill="hold">
                                          <p:stCondLst>
                                            <p:cond delay="999"/>
                                          </p:stCondLst>
                                        </p:cTn>
                                        <p:tgtEl>
                                          <p:spTgt spid="59"/>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1000"/>
                                        <p:tgtEl>
                                          <p:spTgt spid="61"/>
                                        </p:tgtEl>
                                      </p:cBhvr>
                                    </p:animEffect>
                                    <p:set>
                                      <p:cBhvr>
                                        <p:cTn id="85" dur="1" fill="hold">
                                          <p:stCondLst>
                                            <p:cond delay="999"/>
                                          </p:stCondLst>
                                        </p:cTn>
                                        <p:tgtEl>
                                          <p:spTgt spid="61"/>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1000"/>
                                        <p:tgtEl>
                                          <p:spTgt spid="55"/>
                                        </p:tgtEl>
                                      </p:cBhvr>
                                    </p:animEffect>
                                    <p:set>
                                      <p:cBhvr>
                                        <p:cTn id="88" dur="1" fill="hold">
                                          <p:stCondLst>
                                            <p:cond delay="999"/>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4" grpId="1" animBg="1"/>
      <p:bldP spid="49" grpId="0" animBg="1"/>
      <p:bldP spid="49" grpId="1" animBg="1"/>
      <p:bldP spid="53" grpId="0" animBg="1"/>
      <p:bldP spid="53" grpId="1" animBg="1"/>
      <p:bldP spid="54" grpId="1" animBg="1"/>
      <p:bldP spid="56" grpId="0" animBg="1"/>
      <p:bldP spid="56" grpId="1" animBg="1"/>
      <p:bldP spid="57" grpId="0" animBg="1"/>
      <p:bldP spid="57" grpId="1" animBg="1"/>
      <p:bldP spid="58" grpId="0" animBg="1"/>
      <p:bldP spid="58" grpId="1" animBg="1"/>
      <p:bldP spid="59" grpId="0" animBg="1"/>
      <p:bldP spid="59" grpId="1" animBg="1"/>
      <p:bldP spid="61" grpId="0" animBg="1"/>
      <p:bldP spid="61" grpId="1" animBg="1"/>
    </p:bld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228600" y="0"/>
            <a:ext cx="6629400" cy="10895290"/>
          </a:xfrm>
          <a:prstGeom prst="rect">
            <a:avLst/>
          </a:prstGeom>
        </p:spPr>
        <p:txBody>
          <a:bodyPr wrap="square">
            <a:spAutoFit/>
          </a:bodyPr>
          <a:lstStyle/>
          <a:p>
            <a:r>
              <a:rPr lang="en-US" dirty="0">
                <a:hlinkClick r:id="rId2"/>
              </a:rPr>
              <a:t>https://en.wikipedia.org/wiki/John_Sutter</a:t>
            </a:r>
            <a:endParaRPr lang="en-US" dirty="0"/>
          </a:p>
          <a:p>
            <a:r>
              <a:rPr lang="en-US" dirty="0"/>
              <a:t>	</a:t>
            </a:r>
            <a:r>
              <a:rPr lang="en-US" b="1" dirty="0"/>
              <a:t> John Augustus Sutter</a:t>
            </a:r>
            <a:r>
              <a:rPr lang="en-US" dirty="0"/>
              <a:t> (February 23, 1803 – June 18, 1880), born </a:t>
            </a:r>
            <a:r>
              <a:rPr lang="en-US" b="1" dirty="0"/>
              <a:t>Johann August </a:t>
            </a:r>
            <a:r>
              <a:rPr lang="en-US" b="1" dirty="0" err="1"/>
              <a:t>Suter</a:t>
            </a:r>
            <a:r>
              <a:rPr lang="en-US" dirty="0"/>
              <a:t>, was a German-born Swiss pioneer of California, with Mexican and American citizenship, known for establishing Sutter's Fort in the area that would eventually become Sacramento, California, the state's capital. Although he became famous following the discovery of gold by his employee James W. Marshall and the mill making team at Sutter's Mill, Sutter saw his own business ventures fail during the California Gold Rush. Those of his elder son, John Augustus Sutter Jr., were more successful.</a:t>
            </a:r>
          </a:p>
          <a:p>
            <a:r>
              <a:rPr lang="en-US" dirty="0"/>
              <a:t>	 John August Sutter was born on February 23, 1803, in </a:t>
            </a:r>
            <a:r>
              <a:rPr lang="en-US" dirty="0" err="1"/>
              <a:t>Kandern</a:t>
            </a:r>
            <a:r>
              <a:rPr lang="en-US" dirty="0"/>
              <a:t>, Baden, Germany, and his father came from the nearby town of </a:t>
            </a:r>
            <a:r>
              <a:rPr lang="en-US" dirty="0" err="1"/>
              <a:t>Rünenberg</a:t>
            </a:r>
            <a:r>
              <a:rPr lang="en-US" dirty="0"/>
              <a:t> in Switzerland.</a:t>
            </a:r>
          </a:p>
          <a:p>
            <a:r>
              <a:rPr lang="en-US" dirty="0"/>
              <a:t>	Johann went to school in Neuchâtel, Switzerland. At age 21, he married the daughter of a rich widow. He operated a store but was more interested in spending money than earning it. Because of family and mounting debts, Johann faced charges that would have him placed in jail. So he decided to dodge trial and ventured to America; he styled his name to Captain John Augustus Sutter.</a:t>
            </a:r>
          </a:p>
          <a:p>
            <a:r>
              <a:rPr lang="en-US" dirty="0"/>
              <a:t>	In May 1834, he left his wife and five children behind in </a:t>
            </a:r>
            <a:r>
              <a:rPr lang="en-US" dirty="0" err="1"/>
              <a:t>Burgdorf</a:t>
            </a:r>
            <a:r>
              <a:rPr lang="en-US" dirty="0"/>
              <a:t>, Switzerland, and with a French passport he boarded the ship </a:t>
            </a:r>
            <a:r>
              <a:rPr lang="en-US" i="1" dirty="0"/>
              <a:t>Sully</a:t>
            </a:r>
            <a:r>
              <a:rPr lang="en-US" dirty="0"/>
              <a:t> which travelled from Le Havre, France, to New York City where it arrived on July 14, 1834.</a:t>
            </a:r>
          </a:p>
          <a:p>
            <a:r>
              <a:rPr lang="en-US" dirty="0"/>
              <a:t>	 In North America, John August Sutter undertook extensive travels. Before he went to the U.S., he had learned Spanish and English in addition to Swiss French. Sutter headed west for Missouri where he worked as a merchant and innkeeper for several years. All the while he dreamed of establishing his own agricultural empire somewhere out west.</a:t>
            </a:r>
          </a:p>
          <a:p>
            <a:r>
              <a:rPr lang="en-US" dirty="0"/>
              <a:t> 	He and 35 Germans moved from the St. Louis area to Santa Fe, New Mexico, a province of Mexico, then moved to the town of Westport, Oregon Territory. On April 1, 1838, he joined a group of missionaries, led by the fur trapper Andrew Drips, and traveled the Oregon Trail to Fort Vancouver in Oregon Territory, which they reached in October. Sutter originally planned to cross the Siskiyou Mountains during the winter, but acting chief factor James Douglas convinced him that such an attempt would be perilous.</a:t>
            </a:r>
            <a:r>
              <a:rPr lang="en-US" baseline="30000" dirty="0"/>
              <a:t> </a:t>
            </a:r>
            <a:endParaRPr lang="en-US" dirty="0"/>
          </a:p>
          <a:p>
            <a:endParaRPr lang="en-US" dirty="0"/>
          </a:p>
        </p:txBody>
      </p:sp>
      <p:pic>
        <p:nvPicPr>
          <p:cNvPr id="20482" name="Picture 2" descr="http://score.rims.k12.ca.us/activity/suttersfort/images/ysutter.jpg"/>
          <p:cNvPicPr>
            <a:picLocks noChangeAspect="1" noChangeArrowheads="1"/>
          </p:cNvPicPr>
          <p:nvPr/>
        </p:nvPicPr>
        <p:blipFill>
          <a:blip r:embed="rId3"/>
          <a:srcRect/>
          <a:stretch>
            <a:fillRect/>
          </a:stretch>
        </p:blipFill>
        <p:spPr bwMode="auto">
          <a:xfrm>
            <a:off x="7086600" y="228600"/>
            <a:ext cx="2057400" cy="3838576"/>
          </a:xfrm>
          <a:prstGeom prst="rect">
            <a:avLst/>
          </a:prstGeom>
          <a:noFill/>
        </p:spPr>
      </p:pic>
      <p:pic>
        <p:nvPicPr>
          <p:cNvPr id="20484" name="Picture 4" descr="http://score.rims.k12.ca.us/activity/suttersfort/images/sosutter.jpeg"/>
          <p:cNvPicPr>
            <a:picLocks noChangeAspect="1" noChangeArrowheads="1"/>
          </p:cNvPicPr>
          <p:nvPr/>
        </p:nvPicPr>
        <p:blipFill>
          <a:blip r:embed="rId4"/>
          <a:srcRect/>
          <a:stretch>
            <a:fillRect/>
          </a:stretch>
        </p:blipFill>
        <p:spPr bwMode="auto">
          <a:xfrm>
            <a:off x="7000875" y="4124324"/>
            <a:ext cx="2143125" cy="2733676"/>
          </a:xfrm>
          <a:prstGeom prst="rect">
            <a:avLst/>
          </a:prstGeom>
          <a:noFill/>
        </p:spPr>
      </p:pic>
    </p:spTree>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5995574" y="685800"/>
            <a:ext cx="3148426" cy="707886"/>
          </a:xfrm>
          <a:prstGeom prst="rect">
            <a:avLst/>
          </a:prstGeom>
          <a:solidFill>
            <a:srgbClr val="00B050"/>
          </a:solidFill>
        </p:spPr>
        <p:txBody>
          <a:bodyPr wrap="none" rtlCol="0">
            <a:spAutoFit/>
          </a:bodyPr>
          <a:lstStyle/>
          <a:p>
            <a:r>
              <a:rPr lang="en-US" sz="4000" dirty="0">
                <a:solidFill>
                  <a:srgbClr val="FFFF00"/>
                </a:solidFill>
                <a:effectLst>
                  <a:outerShdw dist="38100" dir="7200000" algn="ctr" rotWithShape="0">
                    <a:schemeClr val="tx1"/>
                  </a:outerShdw>
                </a:effectLst>
              </a:rPr>
              <a:t>California Trail</a:t>
            </a:r>
          </a:p>
        </p:txBody>
      </p:sp>
      <p:sp>
        <p:nvSpPr>
          <p:cNvPr id="44" name="Rectangle 43"/>
          <p:cNvSpPr/>
          <p:nvPr/>
        </p:nvSpPr>
        <p:spPr>
          <a:xfrm>
            <a:off x="-1" y="4777770"/>
            <a:ext cx="6629401" cy="523220"/>
          </a:xfrm>
          <a:prstGeom prst="rect">
            <a:avLst/>
          </a:prstGeom>
          <a:solidFill>
            <a:schemeClr val="bg1"/>
          </a:solidFill>
        </p:spPr>
        <p:txBody>
          <a:bodyPr wrap="square">
            <a:spAutoFit/>
          </a:bodyPr>
          <a:lstStyle/>
          <a:p>
            <a:r>
              <a:rPr lang="en-US" sz="2800" b="1" dirty="0"/>
              <a:t> 1810: born in New Jersey</a:t>
            </a:r>
            <a:endParaRPr lang="en-US" sz="2800" dirty="0"/>
          </a:p>
        </p:txBody>
      </p:sp>
      <p:sp>
        <p:nvSpPr>
          <p:cNvPr id="49" name="Rectangle 48"/>
          <p:cNvSpPr/>
          <p:nvPr/>
        </p:nvSpPr>
        <p:spPr>
          <a:xfrm>
            <a:off x="0" y="4215825"/>
            <a:ext cx="3276600" cy="584775"/>
          </a:xfrm>
          <a:prstGeom prst="rect">
            <a:avLst/>
          </a:prstGeom>
          <a:solidFill>
            <a:schemeClr val="bg1">
              <a:lumMod val="65000"/>
            </a:schemeClr>
          </a:solidFill>
        </p:spPr>
        <p:txBody>
          <a:bodyPr wrap="square">
            <a:spAutoFit/>
          </a:bodyPr>
          <a:lstStyle/>
          <a:p>
            <a:pPr algn="ctr"/>
            <a:r>
              <a:rPr lang="en-US" sz="3200" b="1" dirty="0">
                <a:effectLst>
                  <a:outerShdw dist="38100" dir="7200000" algn="ctr" rotWithShape="0">
                    <a:schemeClr val="bg1"/>
                  </a:outerShdw>
                </a:effectLst>
              </a:rPr>
              <a:t>James Marshall</a:t>
            </a:r>
            <a:endParaRPr lang="en-US" sz="3200" dirty="0">
              <a:effectLst>
                <a:outerShdw dist="38100" dir="7200000" algn="ctr" rotWithShape="0">
                  <a:schemeClr val="bg1"/>
                </a:outerShdw>
              </a:effectLst>
            </a:endParaRPr>
          </a:p>
        </p:txBody>
      </p:sp>
      <p:sp>
        <p:nvSpPr>
          <p:cNvPr id="53" name="Rectangle 52"/>
          <p:cNvSpPr/>
          <p:nvPr/>
        </p:nvSpPr>
        <p:spPr>
          <a:xfrm>
            <a:off x="0" y="5234970"/>
            <a:ext cx="6629400" cy="523220"/>
          </a:xfrm>
          <a:prstGeom prst="rect">
            <a:avLst/>
          </a:prstGeom>
          <a:solidFill>
            <a:schemeClr val="bg1"/>
          </a:solidFill>
        </p:spPr>
        <p:txBody>
          <a:bodyPr wrap="square">
            <a:spAutoFit/>
          </a:bodyPr>
          <a:lstStyle/>
          <a:p>
            <a:r>
              <a:rPr lang="en-US" sz="2800" b="1" dirty="0"/>
              <a:t> 1834: heads for opportunities in the west</a:t>
            </a:r>
          </a:p>
        </p:txBody>
      </p:sp>
      <p:sp>
        <p:nvSpPr>
          <p:cNvPr id="56" name="Rectangle 55"/>
          <p:cNvSpPr/>
          <p:nvPr/>
        </p:nvSpPr>
        <p:spPr>
          <a:xfrm>
            <a:off x="0" y="5715000"/>
            <a:ext cx="6629400" cy="523220"/>
          </a:xfrm>
          <a:prstGeom prst="rect">
            <a:avLst/>
          </a:prstGeom>
          <a:solidFill>
            <a:schemeClr val="bg1"/>
          </a:solidFill>
        </p:spPr>
        <p:txBody>
          <a:bodyPr wrap="square">
            <a:spAutoFit/>
          </a:bodyPr>
          <a:lstStyle/>
          <a:p>
            <a:r>
              <a:rPr lang="en-US" sz="2800" b="1" dirty="0"/>
              <a:t> 1837: age 27, living in Indiana</a:t>
            </a:r>
            <a:endParaRPr lang="en-US" sz="2800" dirty="0"/>
          </a:p>
        </p:txBody>
      </p:sp>
      <p:sp>
        <p:nvSpPr>
          <p:cNvPr id="58" name="Freeform 57"/>
          <p:cNvSpPr/>
          <p:nvPr/>
        </p:nvSpPr>
        <p:spPr>
          <a:xfrm rot="521296">
            <a:off x="6173582" y="3122743"/>
            <a:ext cx="1534942" cy="457200"/>
          </a:xfrm>
          <a:custGeom>
            <a:avLst/>
            <a:gdLst>
              <a:gd name="connsiteX0" fmla="*/ 2220686 w 2220686"/>
              <a:gd name="connsiteY0" fmla="*/ 152401 h 674915"/>
              <a:gd name="connsiteX1" fmla="*/ 1306286 w 2220686"/>
              <a:gd name="connsiteY1" fmla="*/ 87086 h 674915"/>
              <a:gd name="connsiteX2" fmla="*/ 0 w 2220686"/>
              <a:gd name="connsiteY2" fmla="*/ 674915 h 674915"/>
            </a:gdLst>
            <a:ahLst/>
            <a:cxnLst>
              <a:cxn ang="0">
                <a:pos x="connsiteX0" y="connsiteY0"/>
              </a:cxn>
              <a:cxn ang="0">
                <a:pos x="connsiteX1" y="connsiteY1"/>
              </a:cxn>
              <a:cxn ang="0">
                <a:pos x="connsiteX2" y="connsiteY2"/>
              </a:cxn>
            </a:cxnLst>
            <a:rect l="l" t="t" r="r" b="b"/>
            <a:pathLst>
              <a:path w="2220686" h="674915">
                <a:moveTo>
                  <a:pt x="2220686" y="152401"/>
                </a:moveTo>
                <a:cubicBezTo>
                  <a:pt x="1948543" y="76200"/>
                  <a:pt x="1676400" y="0"/>
                  <a:pt x="1306286" y="87086"/>
                </a:cubicBezTo>
                <a:cubicBezTo>
                  <a:pt x="936172" y="174172"/>
                  <a:pt x="468086" y="424543"/>
                  <a:pt x="0" y="674915"/>
                </a:cubicBezTo>
              </a:path>
            </a:pathLst>
          </a:custGeom>
          <a:ln w="152400">
            <a:solidFill>
              <a:srgbClr val="00B050"/>
            </a:solidFill>
            <a:tailEnd type="triangle"/>
          </a:ln>
          <a:effectLst>
            <a:outerShdw dist="508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 name="Oval 58"/>
          <p:cNvSpPr/>
          <p:nvPr/>
        </p:nvSpPr>
        <p:spPr>
          <a:xfrm>
            <a:off x="6096000" y="32766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7620000" y="32004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5" name="Picture 2" descr="James W. Marshall, the discoverer of gold in California"/>
          <p:cNvPicPr>
            <a:picLocks noChangeAspect="1" noChangeArrowheads="1"/>
          </p:cNvPicPr>
          <p:nvPr/>
        </p:nvPicPr>
        <p:blipFill>
          <a:blip r:embed="rId4"/>
          <a:srcRect l="7718" r="7379" b="14634"/>
          <a:stretch>
            <a:fillRect/>
          </a:stretch>
        </p:blipFill>
        <p:spPr bwMode="auto">
          <a:xfrm>
            <a:off x="76200" y="713232"/>
            <a:ext cx="3200400" cy="3394364"/>
          </a:xfrm>
          <a:prstGeom prst="rect">
            <a:avLst/>
          </a:prstGeom>
          <a:noFill/>
          <a:ln w="50800">
            <a:solidFill>
              <a:srgbClr val="00B050"/>
            </a:solidFill>
          </a:ln>
          <a:effectLst>
            <a:outerShdw dist="50800" dir="7200000" algn="ctr" rotWithShape="0">
              <a:schemeClr val="tx1"/>
            </a:outerShdw>
          </a:effectLst>
        </p:spPr>
      </p:pic>
      <p:pic>
        <p:nvPicPr>
          <p:cNvPr id="54"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10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1000"/>
                                        <p:tgtEl>
                                          <p:spTgt spid="44"/>
                                        </p:tgtEl>
                                      </p:cBhvr>
                                    </p:animEffect>
                                  </p:childTnLst>
                                </p:cTn>
                              </p:par>
                            </p:childTnLst>
                          </p:cTn>
                        </p:par>
                        <p:par>
                          <p:cTn id="16" fill="hold">
                            <p:stCondLst>
                              <p:cond delay="1000"/>
                            </p:stCondLst>
                            <p:childTnLst>
                              <p:par>
                                <p:cTn id="17" presetID="30" presetClass="entr" presetSubtype="0" fill="hold" grpId="0" nodeType="after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fade">
                                      <p:cBhvr>
                                        <p:cTn id="19" dur="800" decel="100000"/>
                                        <p:tgtEl>
                                          <p:spTgt spid="61"/>
                                        </p:tgtEl>
                                      </p:cBhvr>
                                    </p:animEffect>
                                    <p:anim calcmode="lin" valueType="num">
                                      <p:cBhvr>
                                        <p:cTn id="20" dur="800" decel="100000" fill="hold"/>
                                        <p:tgtEl>
                                          <p:spTgt spid="61"/>
                                        </p:tgtEl>
                                        <p:attrNameLst>
                                          <p:attrName>style.rotation</p:attrName>
                                        </p:attrNameLst>
                                      </p:cBhvr>
                                      <p:tavLst>
                                        <p:tav tm="0">
                                          <p:val>
                                            <p:fltVal val="-90"/>
                                          </p:val>
                                        </p:tav>
                                        <p:tav tm="100000">
                                          <p:val>
                                            <p:fltVal val="0"/>
                                          </p:val>
                                        </p:tav>
                                      </p:tavLst>
                                    </p:anim>
                                    <p:anim calcmode="lin" valueType="num">
                                      <p:cBhvr>
                                        <p:cTn id="21" dur="800" decel="100000" fill="hold"/>
                                        <p:tgtEl>
                                          <p:spTgt spid="61"/>
                                        </p:tgtEl>
                                        <p:attrNameLst>
                                          <p:attrName>ppt_x</p:attrName>
                                        </p:attrNameLst>
                                      </p:cBhvr>
                                      <p:tavLst>
                                        <p:tav tm="0">
                                          <p:val>
                                            <p:strVal val="#ppt_x+0.4"/>
                                          </p:val>
                                        </p:tav>
                                        <p:tav tm="100000">
                                          <p:val>
                                            <p:strVal val="#ppt_x-0.05"/>
                                          </p:val>
                                        </p:tav>
                                      </p:tavLst>
                                    </p:anim>
                                    <p:anim calcmode="lin" valueType="num">
                                      <p:cBhvr>
                                        <p:cTn id="22" dur="800" decel="100000" fill="hold"/>
                                        <p:tgtEl>
                                          <p:spTgt spid="61"/>
                                        </p:tgtEl>
                                        <p:attrNameLst>
                                          <p:attrName>ppt_y</p:attrName>
                                        </p:attrNameLst>
                                      </p:cBhvr>
                                      <p:tavLst>
                                        <p:tav tm="0">
                                          <p:val>
                                            <p:strVal val="#ppt_y-0.4"/>
                                          </p:val>
                                        </p:tav>
                                        <p:tav tm="100000">
                                          <p:val>
                                            <p:strVal val="#ppt_y+0.1"/>
                                          </p:val>
                                        </p:tav>
                                      </p:tavLst>
                                    </p:anim>
                                    <p:anim calcmode="lin" valueType="num">
                                      <p:cBhvr>
                                        <p:cTn id="23" dur="200" accel="100000" fill="hold">
                                          <p:stCondLst>
                                            <p:cond delay="800"/>
                                          </p:stCondLst>
                                        </p:cTn>
                                        <p:tgtEl>
                                          <p:spTgt spid="61"/>
                                        </p:tgtEl>
                                        <p:attrNameLst>
                                          <p:attrName>ppt_x</p:attrName>
                                        </p:attrNameLst>
                                      </p:cBhvr>
                                      <p:tavLst>
                                        <p:tav tm="0">
                                          <p:val>
                                            <p:strVal val="#ppt_x-0.05"/>
                                          </p:val>
                                        </p:tav>
                                        <p:tav tm="100000">
                                          <p:val>
                                            <p:strVal val="#ppt_x"/>
                                          </p:val>
                                        </p:tav>
                                      </p:tavLst>
                                    </p:anim>
                                    <p:anim calcmode="lin" valueType="num">
                                      <p:cBhvr>
                                        <p:cTn id="24" dur="200" accel="100000" fill="hold">
                                          <p:stCondLst>
                                            <p:cond delay="800"/>
                                          </p:stCondLst>
                                        </p:cTn>
                                        <p:tgtEl>
                                          <p:spTgt spid="61"/>
                                        </p:tgtEl>
                                        <p:attrNameLst>
                                          <p:attrName>ppt_y</p:attrName>
                                        </p:attrNameLst>
                                      </p:cBhvr>
                                      <p:tavLst>
                                        <p:tav tm="0">
                                          <p:val>
                                            <p:strVal val="#ppt_y+0.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1000"/>
                                        <p:tgtEl>
                                          <p:spTgt spid="53"/>
                                        </p:tgtEl>
                                      </p:cBhvr>
                                    </p:animEffect>
                                  </p:childTnLst>
                                </p:cTn>
                              </p:par>
                            </p:childTnLst>
                          </p:cTn>
                        </p:par>
                        <p:par>
                          <p:cTn id="30" fill="hold">
                            <p:stCondLst>
                              <p:cond delay="1000"/>
                            </p:stCondLst>
                            <p:childTnLst>
                              <p:par>
                                <p:cTn id="31" presetID="22" presetClass="entr" presetSubtype="2" fill="hold" grpId="0" nodeType="afterEffect">
                                  <p:stCondLst>
                                    <p:cond delay="0"/>
                                  </p:stCondLst>
                                  <p:childTnLst>
                                    <p:set>
                                      <p:cBhvr>
                                        <p:cTn id="32" dur="1" fill="hold">
                                          <p:stCondLst>
                                            <p:cond delay="0"/>
                                          </p:stCondLst>
                                        </p:cTn>
                                        <p:tgtEl>
                                          <p:spTgt spid="58"/>
                                        </p:tgtEl>
                                        <p:attrNameLst>
                                          <p:attrName>style.visibility</p:attrName>
                                        </p:attrNameLst>
                                      </p:cBhvr>
                                      <p:to>
                                        <p:strVal val="visible"/>
                                      </p:to>
                                    </p:set>
                                    <p:animEffect transition="in" filter="wipe(right)">
                                      <p:cBhvr>
                                        <p:cTn id="33" dur="1000"/>
                                        <p:tgtEl>
                                          <p:spTgt spid="5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childTnLst>
                                </p:cTn>
                              </p:par>
                            </p:childTnLst>
                          </p:cTn>
                        </p:par>
                        <p:par>
                          <p:cTn id="39" fill="hold">
                            <p:stCondLst>
                              <p:cond delay="1000"/>
                            </p:stCondLst>
                            <p:childTnLst>
                              <p:par>
                                <p:cTn id="40" presetID="30" presetClass="entr" presetSubtype="0" fill="hold" grpId="0"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800" decel="100000"/>
                                        <p:tgtEl>
                                          <p:spTgt spid="59"/>
                                        </p:tgtEl>
                                      </p:cBhvr>
                                    </p:animEffect>
                                    <p:anim calcmode="lin" valueType="num">
                                      <p:cBhvr>
                                        <p:cTn id="43" dur="800" decel="100000" fill="hold"/>
                                        <p:tgtEl>
                                          <p:spTgt spid="59"/>
                                        </p:tgtEl>
                                        <p:attrNameLst>
                                          <p:attrName>style.rotation</p:attrName>
                                        </p:attrNameLst>
                                      </p:cBhvr>
                                      <p:tavLst>
                                        <p:tav tm="0">
                                          <p:val>
                                            <p:fltVal val="-90"/>
                                          </p:val>
                                        </p:tav>
                                        <p:tav tm="100000">
                                          <p:val>
                                            <p:fltVal val="0"/>
                                          </p:val>
                                        </p:tav>
                                      </p:tavLst>
                                    </p:anim>
                                    <p:anim calcmode="lin" valueType="num">
                                      <p:cBhvr>
                                        <p:cTn id="44" dur="800" decel="100000" fill="hold"/>
                                        <p:tgtEl>
                                          <p:spTgt spid="59"/>
                                        </p:tgtEl>
                                        <p:attrNameLst>
                                          <p:attrName>ppt_x</p:attrName>
                                        </p:attrNameLst>
                                      </p:cBhvr>
                                      <p:tavLst>
                                        <p:tav tm="0">
                                          <p:val>
                                            <p:strVal val="#ppt_x+0.4"/>
                                          </p:val>
                                        </p:tav>
                                        <p:tav tm="100000">
                                          <p:val>
                                            <p:strVal val="#ppt_x-0.05"/>
                                          </p:val>
                                        </p:tav>
                                      </p:tavLst>
                                    </p:anim>
                                    <p:anim calcmode="lin" valueType="num">
                                      <p:cBhvr>
                                        <p:cTn id="45" dur="800" decel="100000" fill="hold"/>
                                        <p:tgtEl>
                                          <p:spTgt spid="59"/>
                                        </p:tgtEl>
                                        <p:attrNameLst>
                                          <p:attrName>ppt_y</p:attrName>
                                        </p:attrNameLst>
                                      </p:cBhvr>
                                      <p:tavLst>
                                        <p:tav tm="0">
                                          <p:val>
                                            <p:strVal val="#ppt_y-0.4"/>
                                          </p:val>
                                        </p:tav>
                                        <p:tav tm="100000">
                                          <p:val>
                                            <p:strVal val="#ppt_y+0.1"/>
                                          </p:val>
                                        </p:tav>
                                      </p:tavLst>
                                    </p:anim>
                                    <p:anim calcmode="lin" valueType="num">
                                      <p:cBhvr>
                                        <p:cTn id="46" dur="200" accel="100000" fill="hold">
                                          <p:stCondLst>
                                            <p:cond delay="800"/>
                                          </p:stCondLst>
                                        </p:cTn>
                                        <p:tgtEl>
                                          <p:spTgt spid="59"/>
                                        </p:tgtEl>
                                        <p:attrNameLst>
                                          <p:attrName>ppt_x</p:attrName>
                                        </p:attrNameLst>
                                      </p:cBhvr>
                                      <p:tavLst>
                                        <p:tav tm="0">
                                          <p:val>
                                            <p:strVal val="#ppt_x-0.05"/>
                                          </p:val>
                                        </p:tav>
                                        <p:tav tm="100000">
                                          <p:val>
                                            <p:strVal val="#ppt_x"/>
                                          </p:val>
                                        </p:tav>
                                      </p:tavLst>
                                    </p:anim>
                                    <p:anim calcmode="lin" valueType="num">
                                      <p:cBhvr>
                                        <p:cTn id="47" dur="200" accel="100000" fill="hold">
                                          <p:stCondLst>
                                            <p:cond delay="800"/>
                                          </p:stCondLst>
                                        </p:cTn>
                                        <p:tgtEl>
                                          <p:spTgt spid="59"/>
                                        </p:tgtEl>
                                        <p:attrNameLst>
                                          <p:attrName>ppt_y</p:attrName>
                                        </p:attrNameLst>
                                      </p:cBhvr>
                                      <p:tavLst>
                                        <p:tav tm="0">
                                          <p:val>
                                            <p:strVal val="#ppt_y+0.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1000"/>
                                        <p:tgtEl>
                                          <p:spTgt spid="49"/>
                                        </p:tgtEl>
                                      </p:cBhvr>
                                    </p:animEffect>
                                    <p:set>
                                      <p:cBhvr>
                                        <p:cTn id="52" dur="1" fill="hold">
                                          <p:stCondLst>
                                            <p:cond delay="999"/>
                                          </p:stCondLst>
                                        </p:cTn>
                                        <p:tgtEl>
                                          <p:spTgt spid="49"/>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44"/>
                                        </p:tgtEl>
                                      </p:cBhvr>
                                    </p:animEffect>
                                    <p:set>
                                      <p:cBhvr>
                                        <p:cTn id="55" dur="1" fill="hold">
                                          <p:stCondLst>
                                            <p:cond delay="999"/>
                                          </p:stCondLst>
                                        </p:cTn>
                                        <p:tgtEl>
                                          <p:spTgt spid="44"/>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1000"/>
                                        <p:tgtEl>
                                          <p:spTgt spid="53"/>
                                        </p:tgtEl>
                                      </p:cBhvr>
                                    </p:animEffect>
                                    <p:set>
                                      <p:cBhvr>
                                        <p:cTn id="58" dur="1" fill="hold">
                                          <p:stCondLst>
                                            <p:cond delay="999"/>
                                          </p:stCondLst>
                                        </p:cTn>
                                        <p:tgtEl>
                                          <p:spTgt spid="53"/>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56"/>
                                        </p:tgtEl>
                                      </p:cBhvr>
                                    </p:animEffect>
                                    <p:set>
                                      <p:cBhvr>
                                        <p:cTn id="61" dur="1" fill="hold">
                                          <p:stCondLst>
                                            <p:cond delay="999"/>
                                          </p:stCondLst>
                                        </p:cTn>
                                        <p:tgtEl>
                                          <p:spTgt spid="56"/>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1000"/>
                                        <p:tgtEl>
                                          <p:spTgt spid="58"/>
                                        </p:tgtEl>
                                      </p:cBhvr>
                                    </p:animEffect>
                                    <p:set>
                                      <p:cBhvr>
                                        <p:cTn id="64" dur="1" fill="hold">
                                          <p:stCondLst>
                                            <p:cond delay="999"/>
                                          </p:stCondLst>
                                        </p:cTn>
                                        <p:tgtEl>
                                          <p:spTgt spid="58"/>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1000"/>
                                        <p:tgtEl>
                                          <p:spTgt spid="59"/>
                                        </p:tgtEl>
                                      </p:cBhvr>
                                    </p:animEffect>
                                    <p:set>
                                      <p:cBhvr>
                                        <p:cTn id="67" dur="1" fill="hold">
                                          <p:stCondLst>
                                            <p:cond delay="999"/>
                                          </p:stCondLst>
                                        </p:cTn>
                                        <p:tgtEl>
                                          <p:spTgt spid="59"/>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1000"/>
                                        <p:tgtEl>
                                          <p:spTgt spid="61"/>
                                        </p:tgtEl>
                                      </p:cBhvr>
                                    </p:animEffect>
                                    <p:set>
                                      <p:cBhvr>
                                        <p:cTn id="70" dur="1" fill="hold">
                                          <p:stCondLst>
                                            <p:cond delay="999"/>
                                          </p:stCondLst>
                                        </p:cTn>
                                        <p:tgtEl>
                                          <p:spTgt spid="61"/>
                                        </p:tgtEl>
                                        <p:attrNameLst>
                                          <p:attrName>style.visibility</p:attrName>
                                        </p:attrNameLst>
                                      </p:cBhvr>
                                      <p:to>
                                        <p:strVal val="hidden"/>
                                      </p:to>
                                    </p:set>
                                  </p:childTnLst>
                                </p:cTn>
                              </p:par>
                              <p:par>
                                <p:cTn id="71" presetID="10" presetClass="exit" presetSubtype="0" fill="hold" nodeType="withEffect">
                                  <p:stCondLst>
                                    <p:cond delay="0"/>
                                  </p:stCondLst>
                                  <p:childTnLst>
                                    <p:animEffect transition="out" filter="fade">
                                      <p:cBhvr>
                                        <p:cTn id="72" dur="1000"/>
                                        <p:tgtEl>
                                          <p:spTgt spid="55"/>
                                        </p:tgtEl>
                                      </p:cBhvr>
                                    </p:animEffect>
                                    <p:set>
                                      <p:cBhvr>
                                        <p:cTn id="73" dur="1" fill="hold">
                                          <p:stCondLst>
                                            <p:cond delay="999"/>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4" grpId="1" animBg="1"/>
      <p:bldP spid="49" grpId="0" animBg="1"/>
      <p:bldP spid="49" grpId="1" animBg="1"/>
      <p:bldP spid="53" grpId="0" animBg="1"/>
      <p:bldP spid="53" grpId="1" animBg="1"/>
      <p:bldP spid="56" grpId="0" animBg="1"/>
      <p:bldP spid="56" grpId="1" animBg="1"/>
      <p:bldP spid="58" grpId="0" animBg="1"/>
      <p:bldP spid="58" grpId="1" animBg="1"/>
      <p:bldP spid="59" grpId="0" animBg="1"/>
      <p:bldP spid="59" grpId="1" animBg="1"/>
      <p:bldP spid="61" grpId="0" animBg="1"/>
      <p:bldP spid="61" grpId="1" animBg="1"/>
    </p:bld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6400800" cy="10341293"/>
          </a:xfrm>
          <a:prstGeom prst="rect">
            <a:avLst/>
          </a:prstGeom>
        </p:spPr>
        <p:txBody>
          <a:bodyPr wrap="square">
            <a:spAutoFit/>
          </a:bodyPr>
          <a:lstStyle/>
          <a:p>
            <a:r>
              <a:rPr lang="en-US" dirty="0">
                <a:hlinkClick r:id="rId2"/>
              </a:rPr>
              <a:t>https://en.wikipedia.org/wiki/James_W._Marshall</a:t>
            </a:r>
            <a:endParaRPr lang="en-US" dirty="0"/>
          </a:p>
          <a:p>
            <a:r>
              <a:rPr lang="en-US" dirty="0"/>
              <a:t>	</a:t>
            </a:r>
            <a:r>
              <a:rPr lang="en-US" b="1" dirty="0"/>
              <a:t> James Wilson Marshall</a:t>
            </a:r>
            <a:r>
              <a:rPr lang="en-US" dirty="0"/>
              <a:t> (October 8, 1810 – August 10, 1885) was an American carpenter and sawmill operator, who reported the finding of gold at Coloma on the American River in California on January 24, 1848, the impetus for the California </a:t>
            </a:r>
          </a:p>
          <a:p>
            <a:r>
              <a:rPr lang="en-US" dirty="0"/>
              <a:t>Gold Rush. The mill property was owned by Johann (John) Sutter who employed Marshall to build his mill. The wave of gold seekers turned everyone's attention away from the mill which eventually fell into disrepair and was never used as intended. Neither Marshall nor Sutter ever profited from the gold find.</a:t>
            </a:r>
            <a:endParaRPr lang="en-US" baseline="30000" dirty="0"/>
          </a:p>
          <a:p>
            <a:r>
              <a:rPr lang="en-US" baseline="30000" dirty="0"/>
              <a:t>	</a:t>
            </a:r>
            <a:r>
              <a:rPr lang="en-US" dirty="0"/>
              <a:t> James Wilson Marshall, of English descent, was born to Philip Marshall and Sarah Wilson (married 1808) at the family homestead in Hopewell Township, New Jersey on October 8, 1810. The family homestead was known as the Round Mountain Farm and is still known as Marshall's Corner.</a:t>
            </a:r>
            <a:r>
              <a:rPr lang="en-US" baseline="30000" dirty="0"/>
              <a:t> </a:t>
            </a:r>
            <a:r>
              <a:rPr lang="en-US" dirty="0"/>
              <a:t> He was the oldest of four children, and the only male. In 1816, the Marshall family relocated to nearby Lambertville, where Philip constructed a house on approximately five acres of land.</a:t>
            </a:r>
          </a:p>
          <a:p>
            <a:r>
              <a:rPr lang="en-US" dirty="0"/>
              <a:t>	James left New Jersey in 1834 and headed west. After spending time in Indiana and Illinois, he settled in Missouri in 1844, and began farming along the Missouri River. It was there that he contracted malaria, a common affliction in the area. On the advice of his doctor, Marshall left Missouri in the hopes of improving his health. He joined an emigrant train heading west and arrived in Oregon's Willamette Valley in the spring of 1845. He left Oregon in June 1845 and headed south along the Siskiyou Trail into California, eventually reaching Sutter's Fort, California, an agricultural settlement, in mid-July. John Sutter, the founder of Sutter's Fort, was also the </a:t>
            </a:r>
            <a:r>
              <a:rPr lang="en-US" i="1" dirty="0" err="1"/>
              <a:t>alcalde</a:t>
            </a:r>
            <a:r>
              <a:rPr lang="en-US" dirty="0"/>
              <a:t> of the area, as California was still a Mexican </a:t>
            </a:r>
          </a:p>
          <a:p>
            <a:r>
              <a:rPr lang="en-US" dirty="0"/>
              <a:t>possession in 1845. Sutter hired Marshall to assist with work at the sawmill, and around the fort (carpentry, primarily). He also helped Marshall to buy two leagues of land on the north side of Butte Creek  (a tributary of the Sacramento River) and provided him with cattle. It was here that Marshall began his second stint as a farmer.</a:t>
            </a:r>
          </a:p>
          <a:p>
            <a:endParaRPr lang="en-US" dirty="0"/>
          </a:p>
        </p:txBody>
      </p:sp>
      <p:pic>
        <p:nvPicPr>
          <p:cNvPr id="18434" name="Picture 2" descr="James W. Marshall, the discoverer of gold in California"/>
          <p:cNvPicPr>
            <a:picLocks noChangeAspect="1" noChangeArrowheads="1"/>
          </p:cNvPicPr>
          <p:nvPr/>
        </p:nvPicPr>
        <p:blipFill>
          <a:blip r:embed="rId3"/>
          <a:srcRect/>
          <a:stretch>
            <a:fillRect/>
          </a:stretch>
        </p:blipFill>
        <p:spPr bwMode="auto">
          <a:xfrm>
            <a:off x="6182258" y="0"/>
            <a:ext cx="2961741" cy="3124200"/>
          </a:xfrm>
          <a:prstGeom prst="rect">
            <a:avLst/>
          </a:prstGeom>
          <a:noFill/>
        </p:spPr>
      </p:pic>
      <p:pic>
        <p:nvPicPr>
          <p:cNvPr id="18436" name="Picture 4" descr=" James Wilson Marshall"/>
          <p:cNvPicPr>
            <a:picLocks noChangeAspect="1" noChangeArrowheads="1"/>
          </p:cNvPicPr>
          <p:nvPr/>
        </p:nvPicPr>
        <p:blipFill>
          <a:blip r:embed="rId4"/>
          <a:srcRect/>
          <a:stretch>
            <a:fillRect/>
          </a:stretch>
        </p:blipFill>
        <p:spPr bwMode="auto">
          <a:xfrm>
            <a:off x="6248400" y="3368800"/>
            <a:ext cx="2895600" cy="3489200"/>
          </a:xfrm>
          <a:prstGeom prst="rect">
            <a:avLst/>
          </a:prstGeom>
          <a:noFill/>
        </p:spPr>
      </p:pic>
    </p:spTree>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5995574" y="685800"/>
            <a:ext cx="3148426" cy="707886"/>
          </a:xfrm>
          <a:prstGeom prst="rect">
            <a:avLst/>
          </a:prstGeom>
          <a:solidFill>
            <a:srgbClr val="00B050"/>
          </a:solidFill>
        </p:spPr>
        <p:txBody>
          <a:bodyPr wrap="none" rtlCol="0">
            <a:spAutoFit/>
          </a:bodyPr>
          <a:lstStyle/>
          <a:p>
            <a:r>
              <a:rPr lang="en-US" sz="4000" dirty="0">
                <a:solidFill>
                  <a:srgbClr val="FFFF00"/>
                </a:solidFill>
                <a:effectLst>
                  <a:outerShdw dist="38100" dir="7200000" algn="ctr" rotWithShape="0">
                    <a:schemeClr val="tx1"/>
                  </a:outerShdw>
                </a:effectLst>
              </a:rPr>
              <a:t>California Trail</a:t>
            </a:r>
          </a:p>
        </p:txBody>
      </p:sp>
      <p:sp>
        <p:nvSpPr>
          <p:cNvPr id="44" name="Rectangle 43"/>
          <p:cNvSpPr/>
          <p:nvPr/>
        </p:nvSpPr>
        <p:spPr>
          <a:xfrm>
            <a:off x="-1" y="4837093"/>
            <a:ext cx="6477001" cy="523220"/>
          </a:xfrm>
          <a:prstGeom prst="rect">
            <a:avLst/>
          </a:prstGeom>
          <a:solidFill>
            <a:schemeClr val="bg1"/>
          </a:solidFill>
        </p:spPr>
        <p:txBody>
          <a:bodyPr wrap="square">
            <a:spAutoFit/>
          </a:bodyPr>
          <a:lstStyle/>
          <a:p>
            <a:r>
              <a:rPr lang="en-US" sz="2800" b="1" dirty="0"/>
              <a:t> 1833: born in Springfield, Illinois</a:t>
            </a:r>
            <a:endParaRPr lang="en-US" sz="2800" dirty="0"/>
          </a:p>
        </p:txBody>
      </p:sp>
      <p:sp>
        <p:nvSpPr>
          <p:cNvPr id="49" name="Rectangle 48"/>
          <p:cNvSpPr/>
          <p:nvPr/>
        </p:nvSpPr>
        <p:spPr>
          <a:xfrm>
            <a:off x="0" y="4267200"/>
            <a:ext cx="2971800" cy="584775"/>
          </a:xfrm>
          <a:prstGeom prst="rect">
            <a:avLst/>
          </a:prstGeom>
          <a:solidFill>
            <a:schemeClr val="bg1">
              <a:lumMod val="65000"/>
            </a:schemeClr>
          </a:solidFill>
        </p:spPr>
        <p:txBody>
          <a:bodyPr wrap="square">
            <a:spAutoFit/>
          </a:bodyPr>
          <a:lstStyle/>
          <a:p>
            <a:pPr algn="ctr"/>
            <a:r>
              <a:rPr lang="en-US" sz="3200" b="1" dirty="0">
                <a:effectLst>
                  <a:outerShdw dist="38100" dir="7200000" algn="ctr" rotWithShape="0">
                    <a:schemeClr val="bg1"/>
                  </a:outerShdw>
                </a:effectLst>
              </a:rPr>
              <a:t>Virginia Reed</a:t>
            </a:r>
            <a:endParaRPr lang="en-US" sz="3200" dirty="0">
              <a:effectLst>
                <a:outerShdw dist="38100" dir="7200000" algn="ctr" rotWithShape="0">
                  <a:schemeClr val="bg1"/>
                </a:outerShdw>
              </a:effectLst>
            </a:endParaRPr>
          </a:p>
        </p:txBody>
      </p:sp>
      <p:sp>
        <p:nvSpPr>
          <p:cNvPr id="56" name="Rectangle 55"/>
          <p:cNvSpPr/>
          <p:nvPr/>
        </p:nvSpPr>
        <p:spPr>
          <a:xfrm>
            <a:off x="0" y="5334000"/>
            <a:ext cx="6477000" cy="954107"/>
          </a:xfrm>
          <a:prstGeom prst="rect">
            <a:avLst/>
          </a:prstGeom>
          <a:solidFill>
            <a:schemeClr val="bg1"/>
          </a:solidFill>
        </p:spPr>
        <p:txBody>
          <a:bodyPr wrap="square">
            <a:spAutoFit/>
          </a:bodyPr>
          <a:lstStyle/>
          <a:p>
            <a:r>
              <a:rPr lang="en-US" sz="2800" b="1" dirty="0"/>
              <a:t> 1837: 4 years old; living with her mother</a:t>
            </a:r>
          </a:p>
          <a:p>
            <a:r>
              <a:rPr lang="en-US" sz="2800" b="1" dirty="0"/>
              <a:t>	 &amp; step-family  in Illinois </a:t>
            </a:r>
            <a:endParaRPr lang="en-US" sz="2800" dirty="0"/>
          </a:p>
        </p:txBody>
      </p:sp>
      <p:sp>
        <p:nvSpPr>
          <p:cNvPr id="61" name="Oval 60"/>
          <p:cNvSpPr/>
          <p:nvPr/>
        </p:nvSpPr>
        <p:spPr>
          <a:xfrm>
            <a:off x="5562600" y="30480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0705" name="Picture 1"/>
          <p:cNvPicPr>
            <a:picLocks noChangeAspect="1" noChangeArrowheads="1"/>
          </p:cNvPicPr>
          <p:nvPr/>
        </p:nvPicPr>
        <p:blipFill>
          <a:blip r:embed="rId4"/>
          <a:srcRect/>
          <a:stretch>
            <a:fillRect/>
          </a:stretch>
        </p:blipFill>
        <p:spPr bwMode="auto">
          <a:xfrm>
            <a:off x="63500" y="720725"/>
            <a:ext cx="2908300" cy="3470275"/>
          </a:xfrm>
          <a:prstGeom prst="rect">
            <a:avLst/>
          </a:prstGeom>
          <a:noFill/>
          <a:ln w="50800">
            <a:solidFill>
              <a:srgbClr val="00B050"/>
            </a:solidFill>
            <a:miter lim="800000"/>
            <a:headEnd/>
            <a:tailEnd/>
          </a:ln>
          <a:effectLst>
            <a:outerShdw dist="50800" dir="7200000" algn="ctr" rotWithShape="0">
              <a:schemeClr val="tx1"/>
            </a:outerShdw>
          </a:effectLst>
        </p:spPr>
      </p:pic>
      <p:cxnSp>
        <p:nvCxnSpPr>
          <p:cNvPr id="57" name="Straight Connector 56"/>
          <p:cNvCxnSpPr/>
          <p:nvPr/>
        </p:nvCxnSpPr>
        <p:spPr>
          <a:xfrm rot="5400000">
            <a:off x="5220494" y="3847306"/>
            <a:ext cx="990600" cy="1588"/>
          </a:xfrm>
          <a:prstGeom prst="line">
            <a:avLst/>
          </a:prstGeom>
          <a:ln w="1016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4343400" y="4343400"/>
            <a:ext cx="2035810" cy="2514600"/>
            <a:chOff x="4572000" y="4343400"/>
            <a:chExt cx="2035810" cy="2514600"/>
          </a:xfrm>
        </p:grpSpPr>
        <p:pic>
          <p:nvPicPr>
            <p:cNvPr id="62" name="Picture 1"/>
            <p:cNvPicPr preferRelativeResize="0">
              <a:picLocks noChangeAspect="1" noChangeArrowheads="1"/>
            </p:cNvPicPr>
            <p:nvPr/>
          </p:nvPicPr>
          <p:blipFill>
            <a:blip r:embed="rId4"/>
            <a:srcRect/>
            <a:stretch>
              <a:fillRect/>
            </a:stretch>
          </p:blipFill>
          <p:spPr bwMode="auto">
            <a:xfrm>
              <a:off x="4572000" y="4343400"/>
              <a:ext cx="2035810" cy="2429193"/>
            </a:xfrm>
            <a:prstGeom prst="rect">
              <a:avLst/>
            </a:prstGeom>
            <a:noFill/>
            <a:ln w="50800">
              <a:solidFill>
                <a:srgbClr val="00B050"/>
              </a:solidFill>
              <a:miter lim="800000"/>
              <a:headEnd/>
              <a:tailEnd/>
            </a:ln>
            <a:effectLst>
              <a:outerShdw dist="50800" dir="7200000" algn="ctr" rotWithShape="0">
                <a:schemeClr val="tx1"/>
              </a:outerShdw>
            </a:effectLst>
          </p:spPr>
        </p:pic>
        <p:sp>
          <p:nvSpPr>
            <p:cNvPr id="63" name="TextBox 62"/>
            <p:cNvSpPr txBox="1"/>
            <p:nvPr/>
          </p:nvSpPr>
          <p:spPr>
            <a:xfrm>
              <a:off x="4648200" y="6411724"/>
              <a:ext cx="1828800" cy="446276"/>
            </a:xfrm>
            <a:prstGeom prst="rect">
              <a:avLst/>
            </a:prstGeom>
            <a:noFill/>
          </p:spPr>
          <p:txBody>
            <a:bodyPr wrap="square" rtlCol="0">
              <a:spAutoFit/>
            </a:bodyPr>
            <a:lstStyle/>
            <a:p>
              <a:r>
                <a:rPr lang="en-US" sz="2300" b="1" dirty="0">
                  <a:solidFill>
                    <a:schemeClr val="bg1"/>
                  </a:solidFill>
                </a:rPr>
                <a:t>Virginia Reed</a:t>
              </a:r>
            </a:p>
          </p:txBody>
        </p:sp>
      </p:grpSp>
      <p:pic>
        <p:nvPicPr>
          <p:cNvPr id="53"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par>
                                <p:cTn id="8" presetID="10" presetClass="entr" presetSubtype="0" fill="hold" nodeType="withEffect">
                                  <p:stCondLst>
                                    <p:cond delay="0"/>
                                  </p:stCondLst>
                                  <p:childTnLst>
                                    <p:set>
                                      <p:cBhvr>
                                        <p:cTn id="9" dur="1" fill="hold">
                                          <p:stCondLst>
                                            <p:cond delay="0"/>
                                          </p:stCondLst>
                                        </p:cTn>
                                        <p:tgtEl>
                                          <p:spTgt spid="200705"/>
                                        </p:tgtEl>
                                        <p:attrNameLst>
                                          <p:attrName>style.visibility</p:attrName>
                                        </p:attrNameLst>
                                      </p:cBhvr>
                                      <p:to>
                                        <p:strVal val="visible"/>
                                      </p:to>
                                    </p:set>
                                    <p:animEffect transition="in" filter="fade">
                                      <p:cBhvr>
                                        <p:cTn id="10" dur="1000"/>
                                        <p:tgtEl>
                                          <p:spTgt spid="20070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1000"/>
                                        <p:tgtEl>
                                          <p:spTgt spid="44"/>
                                        </p:tgtEl>
                                      </p:cBhvr>
                                    </p:animEffect>
                                  </p:childTnLst>
                                </p:cTn>
                              </p:par>
                            </p:childTnLst>
                          </p:cTn>
                        </p:par>
                        <p:par>
                          <p:cTn id="16" fill="hold">
                            <p:stCondLst>
                              <p:cond delay="1000"/>
                            </p:stCondLst>
                            <p:childTnLst>
                              <p:par>
                                <p:cTn id="17" presetID="30" presetClass="entr" presetSubtype="0" fill="hold" grpId="0" nodeType="after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fade">
                                      <p:cBhvr>
                                        <p:cTn id="19" dur="800" decel="100000"/>
                                        <p:tgtEl>
                                          <p:spTgt spid="61"/>
                                        </p:tgtEl>
                                      </p:cBhvr>
                                    </p:animEffect>
                                    <p:anim calcmode="lin" valueType="num">
                                      <p:cBhvr>
                                        <p:cTn id="20" dur="800" decel="100000" fill="hold"/>
                                        <p:tgtEl>
                                          <p:spTgt spid="61"/>
                                        </p:tgtEl>
                                        <p:attrNameLst>
                                          <p:attrName>style.rotation</p:attrName>
                                        </p:attrNameLst>
                                      </p:cBhvr>
                                      <p:tavLst>
                                        <p:tav tm="0">
                                          <p:val>
                                            <p:fltVal val="-90"/>
                                          </p:val>
                                        </p:tav>
                                        <p:tav tm="100000">
                                          <p:val>
                                            <p:fltVal val="0"/>
                                          </p:val>
                                        </p:tav>
                                      </p:tavLst>
                                    </p:anim>
                                    <p:anim calcmode="lin" valueType="num">
                                      <p:cBhvr>
                                        <p:cTn id="21" dur="800" decel="100000" fill="hold"/>
                                        <p:tgtEl>
                                          <p:spTgt spid="61"/>
                                        </p:tgtEl>
                                        <p:attrNameLst>
                                          <p:attrName>ppt_x</p:attrName>
                                        </p:attrNameLst>
                                      </p:cBhvr>
                                      <p:tavLst>
                                        <p:tav tm="0">
                                          <p:val>
                                            <p:strVal val="#ppt_x+0.4"/>
                                          </p:val>
                                        </p:tav>
                                        <p:tav tm="100000">
                                          <p:val>
                                            <p:strVal val="#ppt_x-0.05"/>
                                          </p:val>
                                        </p:tav>
                                      </p:tavLst>
                                    </p:anim>
                                    <p:anim calcmode="lin" valueType="num">
                                      <p:cBhvr>
                                        <p:cTn id="22" dur="800" decel="100000" fill="hold"/>
                                        <p:tgtEl>
                                          <p:spTgt spid="61"/>
                                        </p:tgtEl>
                                        <p:attrNameLst>
                                          <p:attrName>ppt_y</p:attrName>
                                        </p:attrNameLst>
                                      </p:cBhvr>
                                      <p:tavLst>
                                        <p:tav tm="0">
                                          <p:val>
                                            <p:strVal val="#ppt_y-0.4"/>
                                          </p:val>
                                        </p:tav>
                                        <p:tav tm="100000">
                                          <p:val>
                                            <p:strVal val="#ppt_y+0.1"/>
                                          </p:val>
                                        </p:tav>
                                      </p:tavLst>
                                    </p:anim>
                                    <p:anim calcmode="lin" valueType="num">
                                      <p:cBhvr>
                                        <p:cTn id="23" dur="200" accel="100000" fill="hold">
                                          <p:stCondLst>
                                            <p:cond delay="800"/>
                                          </p:stCondLst>
                                        </p:cTn>
                                        <p:tgtEl>
                                          <p:spTgt spid="61"/>
                                        </p:tgtEl>
                                        <p:attrNameLst>
                                          <p:attrName>ppt_x</p:attrName>
                                        </p:attrNameLst>
                                      </p:cBhvr>
                                      <p:tavLst>
                                        <p:tav tm="0">
                                          <p:val>
                                            <p:strVal val="#ppt_x-0.05"/>
                                          </p:val>
                                        </p:tav>
                                        <p:tav tm="100000">
                                          <p:val>
                                            <p:strVal val="#ppt_x"/>
                                          </p:val>
                                        </p:tav>
                                      </p:tavLst>
                                    </p:anim>
                                    <p:anim calcmode="lin" valueType="num">
                                      <p:cBhvr>
                                        <p:cTn id="24" dur="200" accel="100000" fill="hold">
                                          <p:stCondLst>
                                            <p:cond delay="800"/>
                                          </p:stCondLst>
                                        </p:cTn>
                                        <p:tgtEl>
                                          <p:spTgt spid="61"/>
                                        </p:tgtEl>
                                        <p:attrNameLst>
                                          <p:attrName>ppt_y</p:attrName>
                                        </p:attrNameLst>
                                      </p:cBhvr>
                                      <p:tavLst>
                                        <p:tav tm="0">
                                          <p:val>
                                            <p:strVal val="#ppt_y+0.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1000"/>
                                        <p:tgtEl>
                                          <p:spTgt spid="56"/>
                                        </p:tgtEl>
                                      </p:cBhvr>
                                    </p:animEffect>
                                  </p:childTnLst>
                                </p:cTn>
                              </p:par>
                              <p:par>
                                <p:cTn id="30" presetID="47" presetClass="entr" presetSubtype="0" fill="hold" grpId="2" nodeType="withEffect">
                                  <p:stCondLst>
                                    <p:cond delay="0"/>
                                  </p:stCondLst>
                                  <p:childTnLst>
                                    <p:set>
                                      <p:cBhvr>
                                        <p:cTn id="31" dur="1" fill="hold">
                                          <p:stCondLst>
                                            <p:cond delay="0"/>
                                          </p:stCondLst>
                                        </p:cTn>
                                        <p:tgtEl>
                                          <p:spTgt spid="61"/>
                                        </p:tgtEl>
                                        <p:attrNameLst>
                                          <p:attrName>style.visibility</p:attrName>
                                        </p:attrNameLst>
                                      </p:cBhvr>
                                      <p:to>
                                        <p:strVal val="visible"/>
                                      </p:to>
                                    </p:set>
                                    <p:animEffect transition="in" filter="fade">
                                      <p:cBhvr>
                                        <p:cTn id="32" dur="1000"/>
                                        <p:tgtEl>
                                          <p:spTgt spid="61"/>
                                        </p:tgtEl>
                                      </p:cBhvr>
                                    </p:animEffect>
                                    <p:anim calcmode="lin" valueType="num">
                                      <p:cBhvr>
                                        <p:cTn id="33" dur="1000" fill="hold"/>
                                        <p:tgtEl>
                                          <p:spTgt spid="61"/>
                                        </p:tgtEl>
                                        <p:attrNameLst>
                                          <p:attrName>ppt_x</p:attrName>
                                        </p:attrNameLst>
                                      </p:cBhvr>
                                      <p:tavLst>
                                        <p:tav tm="0">
                                          <p:val>
                                            <p:strVal val="#ppt_x"/>
                                          </p:val>
                                        </p:tav>
                                        <p:tav tm="100000">
                                          <p:val>
                                            <p:strVal val="#ppt_x"/>
                                          </p:val>
                                        </p:tav>
                                      </p:tavLst>
                                    </p:anim>
                                    <p:anim calcmode="lin" valueType="num">
                                      <p:cBhvr>
                                        <p:cTn id="34"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1" nodeType="clickEffect">
                                  <p:stCondLst>
                                    <p:cond delay="0"/>
                                  </p:stCondLst>
                                  <p:childTnLst>
                                    <p:animEffect transition="out" filter="fade">
                                      <p:cBhvr>
                                        <p:cTn id="38" dur="1000"/>
                                        <p:tgtEl>
                                          <p:spTgt spid="49"/>
                                        </p:tgtEl>
                                      </p:cBhvr>
                                    </p:animEffect>
                                    <p:set>
                                      <p:cBhvr>
                                        <p:cTn id="39" dur="1" fill="hold">
                                          <p:stCondLst>
                                            <p:cond delay="999"/>
                                          </p:stCondLst>
                                        </p:cTn>
                                        <p:tgtEl>
                                          <p:spTgt spid="49"/>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1000"/>
                                        <p:tgtEl>
                                          <p:spTgt spid="44"/>
                                        </p:tgtEl>
                                      </p:cBhvr>
                                    </p:animEffect>
                                    <p:set>
                                      <p:cBhvr>
                                        <p:cTn id="42" dur="1" fill="hold">
                                          <p:stCondLst>
                                            <p:cond delay="999"/>
                                          </p:stCondLst>
                                        </p:cTn>
                                        <p:tgtEl>
                                          <p:spTgt spid="44"/>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1000"/>
                                        <p:tgtEl>
                                          <p:spTgt spid="56"/>
                                        </p:tgtEl>
                                      </p:cBhvr>
                                    </p:animEffect>
                                    <p:set>
                                      <p:cBhvr>
                                        <p:cTn id="45" dur="1" fill="hold">
                                          <p:stCondLst>
                                            <p:cond delay="999"/>
                                          </p:stCondLst>
                                        </p:cTn>
                                        <p:tgtEl>
                                          <p:spTgt spid="56"/>
                                        </p:tgtEl>
                                        <p:attrNameLst>
                                          <p:attrName>style.visibility</p:attrName>
                                        </p:attrNameLst>
                                      </p:cBhvr>
                                      <p:to>
                                        <p:strVal val="hidden"/>
                                      </p:to>
                                    </p:set>
                                  </p:childTnLst>
                                </p:cTn>
                              </p:par>
                            </p:childTnLst>
                          </p:cTn>
                        </p:par>
                        <p:par>
                          <p:cTn id="46" fill="hold">
                            <p:stCondLst>
                              <p:cond delay="1000"/>
                            </p:stCondLst>
                            <p:childTnLst>
                              <p:par>
                                <p:cTn id="47" presetID="42" presetClass="path" presetSubtype="0" accel="50000" decel="50000" fill="hold" nodeType="afterEffect">
                                  <p:stCondLst>
                                    <p:cond delay="0"/>
                                  </p:stCondLst>
                                  <p:childTnLst>
                                    <p:animMotion origin="layout" path="M -2.22222E-6 -1.85185E-6 L 0.44236 0.45301 " pathEditMode="relative" rAng="0" ptsTypes="AA">
                                      <p:cBhvr>
                                        <p:cTn id="48" dur="1000" fill="hold"/>
                                        <p:tgtEl>
                                          <p:spTgt spid="200705"/>
                                        </p:tgtEl>
                                        <p:attrNameLst>
                                          <p:attrName>ppt_x</p:attrName>
                                          <p:attrName>ppt_y</p:attrName>
                                        </p:attrNameLst>
                                      </p:cBhvr>
                                      <p:rCtr x="22100" y="22600"/>
                                    </p:animMotion>
                                  </p:childTnLst>
                                </p:cTn>
                              </p:par>
                              <p:par>
                                <p:cTn id="49" presetID="6" presetClass="emph" presetSubtype="0" fill="hold" nodeType="withEffect">
                                  <p:stCondLst>
                                    <p:cond delay="0"/>
                                  </p:stCondLst>
                                  <p:childTnLst>
                                    <p:animScale>
                                      <p:cBhvr>
                                        <p:cTn id="50" dur="1000" fill="hold"/>
                                        <p:tgtEl>
                                          <p:spTgt spid="200705"/>
                                        </p:tgtEl>
                                      </p:cBhvr>
                                      <p:by x="70000" y="70000"/>
                                    </p:animScale>
                                  </p:childTnLst>
                                </p:cTn>
                              </p:par>
                              <p:par>
                                <p:cTn id="51" presetID="10" presetClass="entr" presetSubtype="0" fill="hold"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1000"/>
                                        <p:tgtEl>
                                          <p:spTgt spid="57"/>
                                        </p:tgtEl>
                                      </p:cBhvr>
                                    </p:animEffect>
                                  </p:childTnLst>
                                </p:cTn>
                              </p:par>
                              <p:par>
                                <p:cTn id="54" presetID="10" presetClass="exit" presetSubtype="0" fill="hold" nodeType="withEffect">
                                  <p:stCondLst>
                                    <p:cond delay="500"/>
                                  </p:stCondLst>
                                  <p:childTnLst>
                                    <p:animEffect transition="out" filter="fade">
                                      <p:cBhvr>
                                        <p:cTn id="55" dur="1000"/>
                                        <p:tgtEl>
                                          <p:spTgt spid="200705"/>
                                        </p:tgtEl>
                                      </p:cBhvr>
                                    </p:animEffect>
                                    <p:set>
                                      <p:cBhvr>
                                        <p:cTn id="56" dur="1" fill="hold">
                                          <p:stCondLst>
                                            <p:cond delay="999"/>
                                          </p:stCondLst>
                                        </p:cTn>
                                        <p:tgtEl>
                                          <p:spTgt spid="200705"/>
                                        </p:tgtEl>
                                        <p:attrNameLst>
                                          <p:attrName>style.visibility</p:attrName>
                                        </p:attrNameLst>
                                      </p:cBhvr>
                                      <p:to>
                                        <p:strVal val="hidden"/>
                                      </p:to>
                                    </p:set>
                                  </p:childTnLst>
                                </p:cTn>
                              </p:par>
                              <p:par>
                                <p:cTn id="57" presetID="10" presetClass="entr" presetSubtype="0" fill="hold" nodeType="withEffect">
                                  <p:stCondLst>
                                    <p:cond delay="500"/>
                                  </p:stCondLst>
                                  <p:childTnLst>
                                    <p:set>
                                      <p:cBhvr>
                                        <p:cTn id="58" dur="1" fill="hold">
                                          <p:stCondLst>
                                            <p:cond delay="0"/>
                                          </p:stCondLst>
                                        </p:cTn>
                                        <p:tgtEl>
                                          <p:spTgt spid="64"/>
                                        </p:tgtEl>
                                        <p:attrNameLst>
                                          <p:attrName>style.visibility</p:attrName>
                                        </p:attrNameLst>
                                      </p:cBhvr>
                                      <p:to>
                                        <p:strVal val="visible"/>
                                      </p:to>
                                    </p:set>
                                    <p:animEffect transition="in" filter="fade">
                                      <p:cBhvr>
                                        <p:cTn id="59"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4" grpId="1" animBg="1"/>
      <p:bldP spid="49" grpId="0" animBg="1"/>
      <p:bldP spid="49" grpId="1" animBg="1"/>
      <p:bldP spid="56" grpId="0" animBg="1"/>
      <p:bldP spid="56" grpId="1" animBg="1"/>
      <p:bldP spid="61" grpId="0" animBg="1"/>
      <p:bldP spid="61" grpId="2" animBg="1"/>
    </p:bldLst>
  </p:timing>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970318"/>
          </a:xfrm>
          <a:prstGeom prst="rect">
            <a:avLst/>
          </a:prstGeom>
        </p:spPr>
        <p:txBody>
          <a:bodyPr wrap="square">
            <a:spAutoFit/>
          </a:bodyPr>
          <a:lstStyle/>
          <a:p>
            <a:r>
              <a:rPr lang="en-US" dirty="0">
                <a:hlinkClick r:id="rId2"/>
              </a:rPr>
              <a:t>https://www.findagrave.com/memorial/10951646/virginia-elizabeth-murphy</a:t>
            </a:r>
            <a:endParaRPr lang="en-US" dirty="0"/>
          </a:p>
          <a:p>
            <a:r>
              <a:rPr lang="en-US" dirty="0"/>
              <a:t>	Virginia </a:t>
            </a:r>
            <a:r>
              <a:rPr lang="en-US" dirty="0" err="1"/>
              <a:t>Backenstoe</a:t>
            </a:r>
            <a:r>
              <a:rPr lang="en-US" dirty="0"/>
              <a:t> Reed, as she was known, was 13 when her step-father James Frazier Reed and mother Margret Wilson Keyes left Springfield, Illinois as members of the ill-fated Donner Party. At Donner Lake, impressed with the Breen family, Virginia vowed that if God would spare her family's lives, she would become a Catholic. All the Reeds survived, and Virginia kept her promise. She was rescued with her mother and half-brother James Jr. by the First Relief on February 21, 1847. In May of 1847, Virginia wrote a first-hand account of the Donner Party in a letter that was published by the Illinois Journal in December of 1847 and in 1891 she wrote "Across the Plains in the Donner Party" for Century Magazine. </a:t>
            </a:r>
          </a:p>
          <a:p>
            <a:r>
              <a:rPr lang="en-US" dirty="0"/>
              <a:t>	Virginia was a noted equestrian who won prizes for horsemanship. She married John Murphy on January 26, 1850 in San Jose, California and they had nine children; Mary M., Lloyd M., Mattie H., John Marion Jr., Virginia B., Julia </a:t>
            </a:r>
            <a:r>
              <a:rPr lang="en-US" dirty="0" err="1"/>
              <a:t>Ada</a:t>
            </a:r>
            <a:r>
              <a:rPr lang="en-US" dirty="0"/>
              <a:t>, Daniel James, Annie Mabel, and Thaddeus Stanley. After he became ill, Virginia assisted him in his business and continued it after his death in 1892 becoming the first woman on the Pacific Coast to engage in the fire insurance business. </a:t>
            </a:r>
          </a:p>
        </p:txBody>
      </p:sp>
      <p:pic>
        <p:nvPicPr>
          <p:cNvPr id="17410" name="Picture 2" descr="Virginia Backenstoe Reed">
            <a:hlinkClick r:id="rId3"/>
          </p:cNvPr>
          <p:cNvPicPr>
            <a:picLocks noChangeAspect="1" noChangeArrowheads="1"/>
          </p:cNvPicPr>
          <p:nvPr/>
        </p:nvPicPr>
        <p:blipFill>
          <a:blip r:embed="rId4"/>
          <a:srcRect/>
          <a:stretch>
            <a:fillRect/>
          </a:stretch>
        </p:blipFill>
        <p:spPr bwMode="auto">
          <a:xfrm>
            <a:off x="7343775" y="3943350"/>
            <a:ext cx="1724025" cy="2914650"/>
          </a:xfrm>
          <a:prstGeom prst="rect">
            <a:avLst/>
          </a:prstGeom>
          <a:noFill/>
        </p:spPr>
      </p:pic>
      <p:sp useBgFill="1">
        <p:nvSpPr>
          <p:cNvPr id="4" name="Rectangle 3"/>
          <p:cNvSpPr/>
          <p:nvPr/>
        </p:nvSpPr>
        <p:spPr>
          <a:xfrm>
            <a:off x="1828800" y="3995678"/>
            <a:ext cx="5486400" cy="3416320"/>
          </a:xfrm>
          <a:prstGeom prst="rect">
            <a:avLst/>
          </a:prstGeom>
        </p:spPr>
        <p:txBody>
          <a:bodyPr wrap="square">
            <a:spAutoFit/>
          </a:bodyPr>
          <a:lstStyle/>
          <a:p>
            <a:r>
              <a:rPr lang="en-US" dirty="0">
                <a:hlinkClick r:id="rId5"/>
              </a:rPr>
              <a:t>https://www.wikitree.com/wiki/Backenstoe-3</a:t>
            </a:r>
            <a:endParaRPr lang="en-US" dirty="0"/>
          </a:p>
          <a:p>
            <a:r>
              <a:rPr lang="en-US" dirty="0"/>
              <a:t>	 Virginia Elizabeth </a:t>
            </a:r>
            <a:r>
              <a:rPr lang="en-US" dirty="0" err="1"/>
              <a:t>Backenstoe</a:t>
            </a:r>
            <a:r>
              <a:rPr lang="en-US" dirty="0"/>
              <a:t> was born June 28, 1833 in Springfield, Sangamon County, Illinois, the daughter of </a:t>
            </a:r>
            <a:r>
              <a:rPr lang="en-US" u="sng" dirty="0"/>
              <a:t>Lloyd </a:t>
            </a:r>
            <a:r>
              <a:rPr lang="en-US" u="sng" dirty="0" err="1"/>
              <a:t>Backenstoe</a:t>
            </a:r>
            <a:r>
              <a:rPr lang="en-US" dirty="0"/>
              <a:t> and Margaret Keyes.</a:t>
            </a:r>
          </a:p>
          <a:p>
            <a:r>
              <a:rPr lang="en-US" dirty="0"/>
              <a:t>	 </a:t>
            </a:r>
            <a:r>
              <a:rPr lang="en-US" dirty="0" err="1"/>
              <a:t>Virgina's</a:t>
            </a:r>
            <a:r>
              <a:rPr lang="en-US" dirty="0"/>
              <a:t> family was part of the ill-fated Donner Party which was trapped in the Sierra Nevada Mountains during a snow storm in 1846 while emigrating to California. They suffered extreme hardship. The survivors resorted to consuming human flesh to stay alive. Virginia's father was banished from the wagon train after killing a teamster in the </a:t>
            </a:r>
            <a:r>
              <a:rPr lang="en-US" dirty="0" err="1"/>
              <a:t>Wattach</a:t>
            </a:r>
            <a:r>
              <a:rPr lang="en-US" dirty="0"/>
              <a:t> Mountains during a dispute.</a:t>
            </a:r>
          </a:p>
        </p:txBody>
      </p:sp>
      <p:pic>
        <p:nvPicPr>
          <p:cNvPr id="17412" name="Picture 4" descr="Image result for virginia BACKENSTOE reed"/>
          <p:cNvPicPr>
            <a:picLocks noChangeAspect="1" noChangeArrowheads="1"/>
          </p:cNvPicPr>
          <p:nvPr/>
        </p:nvPicPr>
        <p:blipFill>
          <a:blip r:embed="rId6"/>
          <a:srcRect l="27735" t="5667" r="24191" b="6494"/>
          <a:stretch>
            <a:fillRect/>
          </a:stretch>
        </p:blipFill>
        <p:spPr bwMode="auto">
          <a:xfrm>
            <a:off x="1" y="4495800"/>
            <a:ext cx="1814052" cy="2162908"/>
          </a:xfrm>
          <a:prstGeom prst="rect">
            <a:avLst/>
          </a:prstGeom>
          <a:noFill/>
        </p:spPr>
      </p:pic>
    </p:spTree>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4"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46" name="TextBox 45"/>
          <p:cNvSpPr txBox="1"/>
          <p:nvPr/>
        </p:nvSpPr>
        <p:spPr>
          <a:xfrm>
            <a:off x="5995574" y="685800"/>
            <a:ext cx="3148426" cy="707886"/>
          </a:xfrm>
          <a:prstGeom prst="rect">
            <a:avLst/>
          </a:prstGeom>
          <a:solidFill>
            <a:srgbClr val="00B050"/>
          </a:solidFill>
        </p:spPr>
        <p:txBody>
          <a:bodyPr wrap="none" rtlCol="0">
            <a:spAutoFit/>
          </a:bodyPr>
          <a:lstStyle/>
          <a:p>
            <a:r>
              <a:rPr lang="en-US" sz="4000" dirty="0">
                <a:solidFill>
                  <a:srgbClr val="FFFF00"/>
                </a:solidFill>
                <a:effectLst>
                  <a:outerShdw dist="38100" dir="7200000" algn="ctr" rotWithShape="0">
                    <a:schemeClr val="tx1"/>
                  </a:outerShdw>
                </a:effectLst>
              </a:rPr>
              <a:t>California Trail</a:t>
            </a:r>
          </a:p>
        </p:txBody>
      </p:sp>
      <p:sp>
        <p:nvSpPr>
          <p:cNvPr id="61" name="Oval 60"/>
          <p:cNvSpPr/>
          <p:nvPr/>
        </p:nvSpPr>
        <p:spPr>
          <a:xfrm>
            <a:off x="5562600" y="30480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7" name="Straight Connector 56"/>
          <p:cNvCxnSpPr/>
          <p:nvPr/>
        </p:nvCxnSpPr>
        <p:spPr>
          <a:xfrm rot="5400000">
            <a:off x="5220494" y="3847306"/>
            <a:ext cx="990600" cy="1588"/>
          </a:xfrm>
          <a:prstGeom prst="line">
            <a:avLst/>
          </a:prstGeom>
          <a:ln w="1016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nvGrpSpPr>
          <p:cNvPr id="16" name="Group 63"/>
          <p:cNvGrpSpPr/>
          <p:nvPr/>
        </p:nvGrpSpPr>
        <p:grpSpPr>
          <a:xfrm>
            <a:off x="4343400" y="4343400"/>
            <a:ext cx="2035810" cy="2514600"/>
            <a:chOff x="4572000" y="4343400"/>
            <a:chExt cx="2035810" cy="2514600"/>
          </a:xfrm>
        </p:grpSpPr>
        <p:pic>
          <p:nvPicPr>
            <p:cNvPr id="62" name="Picture 1"/>
            <p:cNvPicPr preferRelativeResize="0">
              <a:picLocks noChangeAspect="1" noChangeArrowheads="1"/>
            </p:cNvPicPr>
            <p:nvPr/>
          </p:nvPicPr>
          <p:blipFill>
            <a:blip r:embed="rId4"/>
            <a:srcRect/>
            <a:stretch>
              <a:fillRect/>
            </a:stretch>
          </p:blipFill>
          <p:spPr bwMode="auto">
            <a:xfrm>
              <a:off x="4572000" y="4343400"/>
              <a:ext cx="2035810" cy="2429193"/>
            </a:xfrm>
            <a:prstGeom prst="rect">
              <a:avLst/>
            </a:prstGeom>
            <a:noFill/>
            <a:ln w="50800">
              <a:solidFill>
                <a:srgbClr val="00B050"/>
              </a:solidFill>
              <a:miter lim="800000"/>
              <a:headEnd/>
              <a:tailEnd/>
            </a:ln>
            <a:effectLst>
              <a:outerShdw dist="50800" dir="7200000" algn="ctr" rotWithShape="0">
                <a:schemeClr val="tx1"/>
              </a:outerShdw>
            </a:effectLst>
          </p:spPr>
        </p:pic>
        <p:sp>
          <p:nvSpPr>
            <p:cNvPr id="63" name="TextBox 62"/>
            <p:cNvSpPr txBox="1"/>
            <p:nvPr/>
          </p:nvSpPr>
          <p:spPr>
            <a:xfrm>
              <a:off x="4648200" y="6411724"/>
              <a:ext cx="1828800" cy="446276"/>
            </a:xfrm>
            <a:prstGeom prst="rect">
              <a:avLst/>
            </a:prstGeom>
            <a:noFill/>
          </p:spPr>
          <p:txBody>
            <a:bodyPr wrap="square" rtlCol="0">
              <a:spAutoFit/>
            </a:bodyPr>
            <a:lstStyle/>
            <a:p>
              <a:r>
                <a:rPr lang="en-US" sz="2300" b="1" dirty="0">
                  <a:solidFill>
                    <a:schemeClr val="bg1"/>
                  </a:solidFill>
                </a:rPr>
                <a:t>Virginia Reed</a:t>
              </a:r>
            </a:p>
          </p:txBody>
        </p:sp>
      </p:grpSp>
      <p:grpSp>
        <p:nvGrpSpPr>
          <p:cNvPr id="66" name="Group 65"/>
          <p:cNvGrpSpPr/>
          <p:nvPr/>
        </p:nvGrpSpPr>
        <p:grpSpPr>
          <a:xfrm>
            <a:off x="6096000" y="3352800"/>
            <a:ext cx="1676400" cy="990600"/>
            <a:chOff x="6096000" y="3276600"/>
            <a:chExt cx="1676400" cy="990600"/>
          </a:xfrm>
        </p:grpSpPr>
        <p:cxnSp>
          <p:nvCxnSpPr>
            <p:cNvPr id="59" name="Straight Connector 58"/>
            <p:cNvCxnSpPr>
              <a:endCxn id="54" idx="0"/>
            </p:cNvCxnSpPr>
            <p:nvPr/>
          </p:nvCxnSpPr>
          <p:spPr>
            <a:xfrm>
              <a:off x="6249988" y="3338946"/>
              <a:ext cx="1522412" cy="928254"/>
            </a:xfrm>
            <a:prstGeom prst="line">
              <a:avLst/>
            </a:prstGeom>
            <a:ln w="1016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53" name="Oval 52"/>
            <p:cNvSpPr/>
            <p:nvPr/>
          </p:nvSpPr>
          <p:spPr>
            <a:xfrm>
              <a:off x="6096000" y="32766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p:cNvGrpSpPr/>
          <p:nvPr/>
        </p:nvGrpSpPr>
        <p:grpSpPr>
          <a:xfrm>
            <a:off x="4191000" y="3505200"/>
            <a:ext cx="1447800" cy="304801"/>
            <a:chOff x="4191000" y="3505200"/>
            <a:chExt cx="1447800" cy="304801"/>
          </a:xfrm>
        </p:grpSpPr>
        <p:cxnSp>
          <p:nvCxnSpPr>
            <p:cNvPr id="71" name="Straight Connector 70"/>
            <p:cNvCxnSpPr>
              <a:endCxn id="69" idx="2"/>
            </p:cNvCxnSpPr>
            <p:nvPr/>
          </p:nvCxnSpPr>
          <p:spPr>
            <a:xfrm flipV="1">
              <a:off x="4191000" y="3657600"/>
              <a:ext cx="1143000" cy="152401"/>
            </a:xfrm>
            <a:prstGeom prst="line">
              <a:avLst/>
            </a:prstGeom>
            <a:ln w="1016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69" name="Oval 68"/>
            <p:cNvSpPr/>
            <p:nvPr/>
          </p:nvSpPr>
          <p:spPr>
            <a:xfrm>
              <a:off x="5334000" y="35052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p:cNvGrpSpPr/>
          <p:nvPr/>
        </p:nvGrpSpPr>
        <p:grpSpPr>
          <a:xfrm>
            <a:off x="1905000" y="3810000"/>
            <a:ext cx="2209800" cy="2290465"/>
            <a:chOff x="2209800" y="685800"/>
            <a:chExt cx="2209800" cy="2290465"/>
          </a:xfrm>
        </p:grpSpPr>
        <p:pic>
          <p:nvPicPr>
            <p:cNvPr id="68" name="Picture 2" descr="http://score.rims.k12.ca.us/activity/suttersfort/images/ysutter.jpg"/>
            <p:cNvPicPr>
              <a:picLocks noChangeAspect="1" noChangeArrowheads="1"/>
            </p:cNvPicPr>
            <p:nvPr/>
          </p:nvPicPr>
          <p:blipFill>
            <a:blip r:embed="rId5"/>
            <a:srcRect l="16296" r="19259" b="64268"/>
            <a:stretch>
              <a:fillRect/>
            </a:stretch>
          </p:blipFill>
          <p:spPr bwMode="auto">
            <a:xfrm>
              <a:off x="2209800" y="685800"/>
              <a:ext cx="2209800" cy="2286000"/>
            </a:xfrm>
            <a:prstGeom prst="rect">
              <a:avLst/>
            </a:prstGeom>
            <a:noFill/>
            <a:ln w="50800">
              <a:solidFill>
                <a:srgbClr val="00B050"/>
              </a:solidFill>
            </a:ln>
            <a:effectLst>
              <a:outerShdw dist="50800" dir="7200000" algn="ctr" rotWithShape="0">
                <a:schemeClr val="tx1"/>
              </a:outerShdw>
            </a:effectLst>
          </p:spPr>
        </p:pic>
        <p:sp>
          <p:nvSpPr>
            <p:cNvPr id="76" name="TextBox 75"/>
            <p:cNvSpPr txBox="1"/>
            <p:nvPr/>
          </p:nvSpPr>
          <p:spPr>
            <a:xfrm>
              <a:off x="2514600" y="2514600"/>
              <a:ext cx="1828800" cy="461665"/>
            </a:xfrm>
            <a:prstGeom prst="rect">
              <a:avLst/>
            </a:prstGeom>
            <a:noFill/>
          </p:spPr>
          <p:txBody>
            <a:bodyPr wrap="square" rtlCol="0">
              <a:spAutoFit/>
            </a:bodyPr>
            <a:lstStyle/>
            <a:p>
              <a:r>
                <a:rPr lang="en-US" sz="2400" b="1" dirty="0">
                  <a:solidFill>
                    <a:schemeClr val="bg1"/>
                  </a:solidFill>
                </a:rPr>
                <a:t>John Sutter</a:t>
              </a:r>
            </a:p>
          </p:txBody>
        </p:sp>
      </p:grpSp>
      <p:grpSp>
        <p:nvGrpSpPr>
          <p:cNvPr id="79" name="Group 78"/>
          <p:cNvGrpSpPr/>
          <p:nvPr/>
        </p:nvGrpSpPr>
        <p:grpSpPr>
          <a:xfrm>
            <a:off x="6629400" y="4267200"/>
            <a:ext cx="2286000" cy="2424546"/>
            <a:chOff x="6629400" y="4357254"/>
            <a:chExt cx="2286000" cy="2424546"/>
          </a:xfrm>
        </p:grpSpPr>
        <p:pic>
          <p:nvPicPr>
            <p:cNvPr id="54" name="Picture 2" descr="James W. Marshall, the discoverer of gold in California"/>
            <p:cNvPicPr>
              <a:picLocks noChangeAspect="1" noChangeArrowheads="1"/>
            </p:cNvPicPr>
            <p:nvPr/>
          </p:nvPicPr>
          <p:blipFill>
            <a:blip r:embed="rId6"/>
            <a:srcRect l="7718" r="7379" b="14634"/>
            <a:stretch>
              <a:fillRect/>
            </a:stretch>
          </p:blipFill>
          <p:spPr bwMode="auto">
            <a:xfrm>
              <a:off x="6629400" y="4357254"/>
              <a:ext cx="2286000" cy="2424546"/>
            </a:xfrm>
            <a:prstGeom prst="rect">
              <a:avLst/>
            </a:prstGeom>
            <a:noFill/>
            <a:ln w="50800">
              <a:solidFill>
                <a:srgbClr val="00B050"/>
              </a:solidFill>
            </a:ln>
            <a:effectLst>
              <a:outerShdw dist="50800" dir="7200000" algn="ctr" rotWithShape="0">
                <a:schemeClr val="tx1"/>
              </a:outerShdw>
            </a:effectLst>
          </p:spPr>
        </p:pic>
        <p:sp>
          <p:nvSpPr>
            <p:cNvPr id="78" name="TextBox 77"/>
            <p:cNvSpPr txBox="1"/>
            <p:nvPr/>
          </p:nvSpPr>
          <p:spPr>
            <a:xfrm>
              <a:off x="6705600" y="6335524"/>
              <a:ext cx="2209800" cy="446276"/>
            </a:xfrm>
            <a:prstGeom prst="rect">
              <a:avLst/>
            </a:prstGeom>
            <a:solidFill>
              <a:srgbClr val="C9B793"/>
            </a:solidFill>
          </p:spPr>
          <p:txBody>
            <a:bodyPr wrap="square" rtlCol="0">
              <a:spAutoFit/>
            </a:bodyPr>
            <a:lstStyle/>
            <a:p>
              <a:r>
                <a:rPr lang="en-US" sz="2300" b="1" dirty="0"/>
                <a:t>James Marshall</a:t>
              </a:r>
            </a:p>
          </p:txBody>
        </p:sp>
      </p:grpSp>
      <p:sp>
        <p:nvSpPr>
          <p:cNvPr id="80" name="TextBox 79"/>
          <p:cNvSpPr txBox="1"/>
          <p:nvPr/>
        </p:nvSpPr>
        <p:spPr>
          <a:xfrm rot="19995274">
            <a:off x="489081" y="2915476"/>
            <a:ext cx="2562753"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California Trail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childTnLst>
                                </p:cTn>
                              </p:par>
                              <p:par>
                                <p:cTn id="8" presetID="10" presetClass="entr" presetSubtype="0" fill="hold"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fade">
                                      <p:cBhvr>
                                        <p:cTn id="10" dur="1000"/>
                                        <p:tgtEl>
                                          <p:spTgt spid="6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7"/>
                                        </p:tgtEl>
                                        <p:attrNameLst>
                                          <p:attrName>style.visibility</p:attrName>
                                        </p:attrNameLst>
                                      </p:cBhvr>
                                      <p:to>
                                        <p:strVal val="visible"/>
                                      </p:to>
                                    </p:set>
                                    <p:animEffect transition="in" filter="fade">
                                      <p:cBhvr>
                                        <p:cTn id="15" dur="1000"/>
                                        <p:tgtEl>
                                          <p:spTgt spid="77"/>
                                        </p:tgtEl>
                                      </p:cBhvr>
                                    </p:animEffect>
                                  </p:childTnLst>
                                </p:cTn>
                              </p:par>
                              <p:par>
                                <p:cTn id="16" presetID="10" presetClass="entr" presetSubtype="0" fill="hold" nodeType="withEffect">
                                  <p:stCondLst>
                                    <p:cond delay="0"/>
                                  </p:stCondLst>
                                  <p:childTnLst>
                                    <p:set>
                                      <p:cBhvr>
                                        <p:cTn id="17" dur="1" fill="hold">
                                          <p:stCondLst>
                                            <p:cond delay="0"/>
                                          </p:stCondLst>
                                        </p:cTn>
                                        <p:tgtEl>
                                          <p:spTgt spid="75"/>
                                        </p:tgtEl>
                                        <p:attrNameLst>
                                          <p:attrName>style.visibility</p:attrName>
                                        </p:attrNameLst>
                                      </p:cBhvr>
                                      <p:to>
                                        <p:strVal val="visible"/>
                                      </p:to>
                                    </p:set>
                                    <p:animEffect transition="in" filter="fade">
                                      <p:cBhvr>
                                        <p:cTn id="18" dur="1000"/>
                                        <p:tgtEl>
                                          <p:spTgt spid="7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grpId="1" nodeType="click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wipe(right)">
                                      <p:cBhvr>
                                        <p:cTn id="23" dur="1000"/>
                                        <p:tgtEl>
                                          <p:spTgt spid="81"/>
                                        </p:tgtEl>
                                      </p:cBhvr>
                                    </p:animEffect>
                                  </p:childTnLst>
                                </p:cTn>
                              </p:par>
                              <p:par>
                                <p:cTn id="24" presetID="22" presetClass="entr" presetSubtype="2" fill="hold" grpId="0" nodeType="withEffect">
                                  <p:stCondLst>
                                    <p:cond delay="500"/>
                                  </p:stCondLst>
                                  <p:childTnLst>
                                    <p:set>
                                      <p:cBhvr>
                                        <p:cTn id="25" dur="1" fill="hold">
                                          <p:stCondLst>
                                            <p:cond delay="0"/>
                                          </p:stCondLst>
                                        </p:cTn>
                                        <p:tgtEl>
                                          <p:spTgt spid="80"/>
                                        </p:tgtEl>
                                        <p:attrNameLst>
                                          <p:attrName>style.visibility</p:attrName>
                                        </p:attrNameLst>
                                      </p:cBhvr>
                                      <p:to>
                                        <p:strVal val="visible"/>
                                      </p:to>
                                    </p:set>
                                    <p:animEffect transition="in" filter="wipe(right)">
                                      <p:cBhvr>
                                        <p:cTn id="26" dur="1000"/>
                                        <p:tgtEl>
                                          <p:spTgt spid="8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grpId="0" nodeType="clickEffect">
                                  <p:stCondLst>
                                    <p:cond delay="0"/>
                                  </p:stCondLst>
                                  <p:childTnLst>
                                    <p:animEffect transition="out" filter="fade">
                                      <p:cBhvr>
                                        <p:cTn id="30" dur="1000"/>
                                        <p:tgtEl>
                                          <p:spTgt spid="61"/>
                                        </p:tgtEl>
                                      </p:cBhvr>
                                    </p:animEffect>
                                    <p:set>
                                      <p:cBhvr>
                                        <p:cTn id="31" dur="1" fill="hold">
                                          <p:stCondLst>
                                            <p:cond delay="999"/>
                                          </p:stCondLst>
                                        </p:cTn>
                                        <p:tgtEl>
                                          <p:spTgt spid="61"/>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1000"/>
                                        <p:tgtEl>
                                          <p:spTgt spid="57"/>
                                        </p:tgtEl>
                                      </p:cBhvr>
                                    </p:animEffect>
                                    <p:set>
                                      <p:cBhvr>
                                        <p:cTn id="34" dur="1" fill="hold">
                                          <p:stCondLst>
                                            <p:cond delay="999"/>
                                          </p:stCondLst>
                                        </p:cTn>
                                        <p:tgtEl>
                                          <p:spTgt spid="57"/>
                                        </p:tgtEl>
                                        <p:attrNameLst>
                                          <p:attrName>style.visibility</p:attrName>
                                        </p:attrNameLst>
                                      </p:cBhvr>
                                      <p:to>
                                        <p:strVal val="hidden"/>
                                      </p:to>
                                    </p:set>
                                  </p:childTnLst>
                                </p:cTn>
                              </p:par>
                              <p:par>
                                <p:cTn id="35" presetID="22" presetClass="exit" presetSubtype="2" fill="hold" grpId="0" nodeType="withEffect">
                                  <p:stCondLst>
                                    <p:cond delay="0"/>
                                  </p:stCondLst>
                                  <p:childTnLst>
                                    <p:animEffect transition="out" filter="wipe(right)">
                                      <p:cBhvr>
                                        <p:cTn id="36" dur="1000"/>
                                        <p:tgtEl>
                                          <p:spTgt spid="81"/>
                                        </p:tgtEl>
                                      </p:cBhvr>
                                    </p:animEffect>
                                    <p:set>
                                      <p:cBhvr>
                                        <p:cTn id="37" dur="1" fill="hold">
                                          <p:stCondLst>
                                            <p:cond delay="999"/>
                                          </p:stCondLst>
                                        </p:cTn>
                                        <p:tgtEl>
                                          <p:spTgt spid="81"/>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1000"/>
                                        <p:tgtEl>
                                          <p:spTgt spid="80"/>
                                        </p:tgtEl>
                                      </p:cBhvr>
                                    </p:animEffect>
                                    <p:set>
                                      <p:cBhvr>
                                        <p:cTn id="40" dur="1" fill="hold">
                                          <p:stCondLst>
                                            <p:cond delay="999"/>
                                          </p:stCondLst>
                                        </p:cTn>
                                        <p:tgtEl>
                                          <p:spTgt spid="80"/>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75"/>
                                        </p:tgtEl>
                                      </p:cBhvr>
                                    </p:animEffect>
                                    <p:set>
                                      <p:cBhvr>
                                        <p:cTn id="43" dur="1" fill="hold">
                                          <p:stCondLst>
                                            <p:cond delay="999"/>
                                          </p:stCondLst>
                                        </p:cTn>
                                        <p:tgtEl>
                                          <p:spTgt spid="75"/>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1000"/>
                                        <p:tgtEl>
                                          <p:spTgt spid="66"/>
                                        </p:tgtEl>
                                      </p:cBhvr>
                                    </p:animEffect>
                                    <p:set>
                                      <p:cBhvr>
                                        <p:cTn id="46" dur="1" fill="hold">
                                          <p:stCondLst>
                                            <p:cond delay="999"/>
                                          </p:stCondLst>
                                        </p:cTn>
                                        <p:tgtEl>
                                          <p:spTgt spid="66"/>
                                        </p:tgtEl>
                                        <p:attrNameLst>
                                          <p:attrName>style.visibility</p:attrName>
                                        </p:attrNameLst>
                                      </p:cBhvr>
                                      <p:to>
                                        <p:strVal val="hidden"/>
                                      </p:to>
                                    </p:set>
                                  </p:childTnLst>
                                </p:cTn>
                              </p:par>
                              <p:par>
                                <p:cTn id="47" presetID="49" presetClass="exit" presetSubtype="0" accel="100000" fill="hold" nodeType="withEffect">
                                  <p:stCondLst>
                                    <p:cond delay="0"/>
                                  </p:stCondLst>
                                  <p:childTnLst>
                                    <p:anim calcmode="lin" valueType="num">
                                      <p:cBhvr>
                                        <p:cTn id="48" dur="1000"/>
                                        <p:tgtEl>
                                          <p:spTgt spid="16"/>
                                        </p:tgtEl>
                                        <p:attrNameLst>
                                          <p:attrName>ppt_w</p:attrName>
                                        </p:attrNameLst>
                                      </p:cBhvr>
                                      <p:tavLst>
                                        <p:tav tm="0">
                                          <p:val>
                                            <p:strVal val="ppt_w"/>
                                          </p:val>
                                        </p:tav>
                                        <p:tav tm="100000">
                                          <p:val>
                                            <p:fltVal val="0"/>
                                          </p:val>
                                        </p:tav>
                                      </p:tavLst>
                                    </p:anim>
                                    <p:anim calcmode="lin" valueType="num">
                                      <p:cBhvr>
                                        <p:cTn id="49" dur="1000"/>
                                        <p:tgtEl>
                                          <p:spTgt spid="16"/>
                                        </p:tgtEl>
                                        <p:attrNameLst>
                                          <p:attrName>ppt_h</p:attrName>
                                        </p:attrNameLst>
                                      </p:cBhvr>
                                      <p:tavLst>
                                        <p:tav tm="0">
                                          <p:val>
                                            <p:strVal val="ppt_h"/>
                                          </p:val>
                                        </p:tav>
                                        <p:tav tm="100000">
                                          <p:val>
                                            <p:fltVal val="0"/>
                                          </p:val>
                                        </p:tav>
                                      </p:tavLst>
                                    </p:anim>
                                    <p:anim calcmode="lin" valueType="num">
                                      <p:cBhvr>
                                        <p:cTn id="50" dur="1000"/>
                                        <p:tgtEl>
                                          <p:spTgt spid="16"/>
                                        </p:tgtEl>
                                        <p:attrNameLst>
                                          <p:attrName>style.rotation</p:attrName>
                                        </p:attrNameLst>
                                      </p:cBhvr>
                                      <p:tavLst>
                                        <p:tav tm="0">
                                          <p:val>
                                            <p:fltVal val="0"/>
                                          </p:val>
                                        </p:tav>
                                        <p:tav tm="100000">
                                          <p:val>
                                            <p:fltVal val="360"/>
                                          </p:val>
                                        </p:tav>
                                      </p:tavLst>
                                    </p:anim>
                                    <p:animEffect transition="out" filter="fade">
                                      <p:cBhvr>
                                        <p:cTn id="51" dur="1000"/>
                                        <p:tgtEl>
                                          <p:spTgt spid="16"/>
                                        </p:tgtEl>
                                      </p:cBhvr>
                                    </p:animEffect>
                                    <p:set>
                                      <p:cBhvr>
                                        <p:cTn id="52" dur="1" fill="hold">
                                          <p:stCondLst>
                                            <p:cond delay="999"/>
                                          </p:stCondLst>
                                        </p:cTn>
                                        <p:tgtEl>
                                          <p:spTgt spid="16"/>
                                        </p:tgtEl>
                                        <p:attrNameLst>
                                          <p:attrName>style.visibility</p:attrName>
                                        </p:attrNameLst>
                                      </p:cBhvr>
                                      <p:to>
                                        <p:strVal val="hidden"/>
                                      </p:to>
                                    </p:set>
                                  </p:childTnLst>
                                </p:cTn>
                              </p:par>
                              <p:par>
                                <p:cTn id="53" presetID="49" presetClass="exit" presetSubtype="0" accel="100000" fill="hold" nodeType="withEffect">
                                  <p:stCondLst>
                                    <p:cond delay="0"/>
                                  </p:stCondLst>
                                  <p:childTnLst>
                                    <p:anim calcmode="lin" valueType="num">
                                      <p:cBhvr>
                                        <p:cTn id="54" dur="1000"/>
                                        <p:tgtEl>
                                          <p:spTgt spid="79"/>
                                        </p:tgtEl>
                                        <p:attrNameLst>
                                          <p:attrName>ppt_w</p:attrName>
                                        </p:attrNameLst>
                                      </p:cBhvr>
                                      <p:tavLst>
                                        <p:tav tm="0">
                                          <p:val>
                                            <p:strVal val="ppt_w"/>
                                          </p:val>
                                        </p:tav>
                                        <p:tav tm="100000">
                                          <p:val>
                                            <p:fltVal val="0"/>
                                          </p:val>
                                        </p:tav>
                                      </p:tavLst>
                                    </p:anim>
                                    <p:anim calcmode="lin" valueType="num">
                                      <p:cBhvr>
                                        <p:cTn id="55" dur="1000"/>
                                        <p:tgtEl>
                                          <p:spTgt spid="79"/>
                                        </p:tgtEl>
                                        <p:attrNameLst>
                                          <p:attrName>ppt_h</p:attrName>
                                        </p:attrNameLst>
                                      </p:cBhvr>
                                      <p:tavLst>
                                        <p:tav tm="0">
                                          <p:val>
                                            <p:strVal val="ppt_h"/>
                                          </p:val>
                                        </p:tav>
                                        <p:tav tm="100000">
                                          <p:val>
                                            <p:fltVal val="0"/>
                                          </p:val>
                                        </p:tav>
                                      </p:tavLst>
                                    </p:anim>
                                    <p:anim calcmode="lin" valueType="num">
                                      <p:cBhvr>
                                        <p:cTn id="56" dur="1000"/>
                                        <p:tgtEl>
                                          <p:spTgt spid="79"/>
                                        </p:tgtEl>
                                        <p:attrNameLst>
                                          <p:attrName>style.rotation</p:attrName>
                                        </p:attrNameLst>
                                      </p:cBhvr>
                                      <p:tavLst>
                                        <p:tav tm="0">
                                          <p:val>
                                            <p:fltVal val="0"/>
                                          </p:val>
                                        </p:tav>
                                        <p:tav tm="100000">
                                          <p:val>
                                            <p:fltVal val="360"/>
                                          </p:val>
                                        </p:tav>
                                      </p:tavLst>
                                    </p:anim>
                                    <p:animEffect transition="out" filter="fade">
                                      <p:cBhvr>
                                        <p:cTn id="57" dur="1000"/>
                                        <p:tgtEl>
                                          <p:spTgt spid="79"/>
                                        </p:tgtEl>
                                      </p:cBhvr>
                                    </p:animEffect>
                                    <p:set>
                                      <p:cBhvr>
                                        <p:cTn id="58" dur="1" fill="hold">
                                          <p:stCondLst>
                                            <p:cond delay="999"/>
                                          </p:stCondLst>
                                        </p:cTn>
                                        <p:tgtEl>
                                          <p:spTgt spid="79"/>
                                        </p:tgtEl>
                                        <p:attrNameLst>
                                          <p:attrName>style.visibility</p:attrName>
                                        </p:attrNameLst>
                                      </p:cBhvr>
                                      <p:to>
                                        <p:strVal val="hidden"/>
                                      </p:to>
                                    </p:set>
                                  </p:childTnLst>
                                </p:cTn>
                              </p:par>
                              <p:par>
                                <p:cTn id="59" presetID="49" presetClass="exit" presetSubtype="0" accel="100000" fill="hold" nodeType="withEffect">
                                  <p:stCondLst>
                                    <p:cond delay="0"/>
                                  </p:stCondLst>
                                  <p:childTnLst>
                                    <p:anim calcmode="lin" valueType="num">
                                      <p:cBhvr>
                                        <p:cTn id="60" dur="1000"/>
                                        <p:tgtEl>
                                          <p:spTgt spid="77"/>
                                        </p:tgtEl>
                                        <p:attrNameLst>
                                          <p:attrName>ppt_w</p:attrName>
                                        </p:attrNameLst>
                                      </p:cBhvr>
                                      <p:tavLst>
                                        <p:tav tm="0">
                                          <p:val>
                                            <p:strVal val="ppt_w"/>
                                          </p:val>
                                        </p:tav>
                                        <p:tav tm="100000">
                                          <p:val>
                                            <p:fltVal val="0"/>
                                          </p:val>
                                        </p:tav>
                                      </p:tavLst>
                                    </p:anim>
                                    <p:anim calcmode="lin" valueType="num">
                                      <p:cBhvr>
                                        <p:cTn id="61" dur="1000"/>
                                        <p:tgtEl>
                                          <p:spTgt spid="77"/>
                                        </p:tgtEl>
                                        <p:attrNameLst>
                                          <p:attrName>ppt_h</p:attrName>
                                        </p:attrNameLst>
                                      </p:cBhvr>
                                      <p:tavLst>
                                        <p:tav tm="0">
                                          <p:val>
                                            <p:strVal val="ppt_h"/>
                                          </p:val>
                                        </p:tav>
                                        <p:tav tm="100000">
                                          <p:val>
                                            <p:fltVal val="0"/>
                                          </p:val>
                                        </p:tav>
                                      </p:tavLst>
                                    </p:anim>
                                    <p:anim calcmode="lin" valueType="num">
                                      <p:cBhvr>
                                        <p:cTn id="62" dur="1000"/>
                                        <p:tgtEl>
                                          <p:spTgt spid="77"/>
                                        </p:tgtEl>
                                        <p:attrNameLst>
                                          <p:attrName>style.rotation</p:attrName>
                                        </p:attrNameLst>
                                      </p:cBhvr>
                                      <p:tavLst>
                                        <p:tav tm="0">
                                          <p:val>
                                            <p:fltVal val="0"/>
                                          </p:val>
                                        </p:tav>
                                        <p:tav tm="100000">
                                          <p:val>
                                            <p:fltVal val="360"/>
                                          </p:val>
                                        </p:tav>
                                      </p:tavLst>
                                    </p:anim>
                                    <p:animEffect transition="out" filter="fade">
                                      <p:cBhvr>
                                        <p:cTn id="63" dur="1000"/>
                                        <p:tgtEl>
                                          <p:spTgt spid="77"/>
                                        </p:tgtEl>
                                      </p:cBhvr>
                                    </p:animEffect>
                                    <p:set>
                                      <p:cBhvr>
                                        <p:cTn id="64" dur="1" fill="hold">
                                          <p:stCondLst>
                                            <p:cond delay="999"/>
                                          </p:stCondLst>
                                        </p:cTn>
                                        <p:tgtEl>
                                          <p:spTgt spid="77"/>
                                        </p:tgtEl>
                                        <p:attrNameLst>
                                          <p:attrName>style.visibility</p:attrName>
                                        </p:attrNameLst>
                                      </p:cBhvr>
                                      <p:to>
                                        <p:strVal val="hidden"/>
                                      </p:to>
                                    </p:set>
                                  </p:childTnLst>
                                </p:cTn>
                              </p:par>
                              <p:par>
                                <p:cTn id="65" presetID="35" presetClass="path" presetSubtype="0" accel="50000" decel="50000" fill="hold" nodeType="withEffect">
                                  <p:stCondLst>
                                    <p:cond delay="0"/>
                                  </p:stCondLst>
                                  <p:childTnLst>
                                    <p:animMotion origin="layout" path="M 1.11022E-16 -2.59259E-6 L -0.625 -0.29884 " pathEditMode="relative" rAng="0" ptsTypes="AA">
                                      <p:cBhvr>
                                        <p:cTn id="66" dur="1000" fill="hold"/>
                                        <p:tgtEl>
                                          <p:spTgt spid="79"/>
                                        </p:tgtEl>
                                        <p:attrNameLst>
                                          <p:attrName>ppt_x</p:attrName>
                                          <p:attrName>ppt_y</p:attrName>
                                        </p:attrNameLst>
                                      </p:cBhvr>
                                      <p:rCtr x="-31300" y="-15000"/>
                                    </p:animMotion>
                                  </p:childTnLst>
                                </p:cTn>
                              </p:par>
                              <p:par>
                                <p:cTn id="67" presetID="35" presetClass="path" presetSubtype="0" accel="50000" decel="50000" fill="hold" nodeType="withEffect">
                                  <p:stCondLst>
                                    <p:cond delay="0"/>
                                  </p:stCondLst>
                                  <p:childTnLst>
                                    <p:animMotion origin="layout" path="M -4.72222E-6 3.33333E-6 L -0.38628 -0.29445 " pathEditMode="relative" rAng="0" ptsTypes="AA">
                                      <p:cBhvr>
                                        <p:cTn id="68" dur="1000" fill="hold"/>
                                        <p:tgtEl>
                                          <p:spTgt spid="16"/>
                                        </p:tgtEl>
                                        <p:attrNameLst>
                                          <p:attrName>ppt_x</p:attrName>
                                          <p:attrName>ppt_y</p:attrName>
                                        </p:attrNameLst>
                                      </p:cBhvr>
                                      <p:rCtr x="-19300" y="-14700"/>
                                    </p:animMotion>
                                  </p:childTnLst>
                                </p:cTn>
                              </p:par>
                              <p:par>
                                <p:cTn id="69" presetID="35" presetClass="path" presetSubtype="0" accel="50000" decel="50000" fill="hold" nodeType="withEffect">
                                  <p:stCondLst>
                                    <p:cond delay="0"/>
                                  </p:stCondLst>
                                  <p:childTnLst>
                                    <p:animMotion origin="layout" path="M -4.72222E-6 3.33333E-6 L -0.14461 -0.27223 " pathEditMode="relative" rAng="0" ptsTypes="AA">
                                      <p:cBhvr>
                                        <p:cTn id="70" dur="1000" fill="hold"/>
                                        <p:tgtEl>
                                          <p:spTgt spid="77"/>
                                        </p:tgtEl>
                                        <p:attrNameLst>
                                          <p:attrName>ppt_x</p:attrName>
                                          <p:attrName>ppt_y</p:attrName>
                                        </p:attrNameLst>
                                      </p:cBhvr>
                                      <p:rCtr x="-7200" y="-136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61" grpId="0" animBg="1"/>
      <p:bldP spid="80" grpId="0"/>
      <p:bldP spid="80" grpId="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2"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46" name="TextBox 45"/>
          <p:cNvSpPr txBox="1"/>
          <p:nvPr/>
        </p:nvSpPr>
        <p:spPr>
          <a:xfrm>
            <a:off x="5995574" y="685800"/>
            <a:ext cx="3148426" cy="707886"/>
          </a:xfrm>
          <a:prstGeom prst="rect">
            <a:avLst/>
          </a:prstGeom>
          <a:solidFill>
            <a:srgbClr val="00B050"/>
          </a:solidFill>
        </p:spPr>
        <p:txBody>
          <a:bodyPr wrap="none" rtlCol="0">
            <a:spAutoFit/>
          </a:bodyPr>
          <a:lstStyle/>
          <a:p>
            <a:r>
              <a:rPr lang="en-US" sz="4000" dirty="0">
                <a:solidFill>
                  <a:srgbClr val="FFFF00"/>
                </a:solidFill>
                <a:effectLst>
                  <a:outerShdw dist="38100" dir="7200000" algn="ctr" rotWithShape="0">
                    <a:schemeClr val="tx1"/>
                  </a:outerShdw>
                </a:effectLst>
              </a:rPr>
              <a:t>California Trail</a:t>
            </a:r>
          </a:p>
        </p:txBody>
      </p:sp>
      <p:grpSp>
        <p:nvGrpSpPr>
          <p:cNvPr id="90" name="Group 89"/>
          <p:cNvGrpSpPr/>
          <p:nvPr/>
        </p:nvGrpSpPr>
        <p:grpSpPr>
          <a:xfrm>
            <a:off x="5334000" y="3048000"/>
            <a:ext cx="1066800" cy="762000"/>
            <a:chOff x="5334000" y="3048000"/>
            <a:chExt cx="1066800" cy="762000"/>
          </a:xfrm>
        </p:grpSpPr>
        <p:sp>
          <p:nvSpPr>
            <p:cNvPr id="61" name="Oval 60"/>
            <p:cNvSpPr/>
            <p:nvPr/>
          </p:nvSpPr>
          <p:spPr>
            <a:xfrm>
              <a:off x="5562600" y="30480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6096000" y="33528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a:off x="5334000" y="3505200"/>
              <a:ext cx="304800" cy="304800"/>
            </a:xfrm>
            <a:prstGeom prst="ellipse">
              <a:avLst/>
            </a:prstGeom>
            <a:solidFill>
              <a:srgbClr val="00B05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p:cNvSpPr txBox="1"/>
          <p:nvPr/>
        </p:nvSpPr>
        <p:spPr>
          <a:xfrm>
            <a:off x="2819400" y="685800"/>
            <a:ext cx="3006913" cy="707886"/>
          </a:xfrm>
          <a:prstGeom prst="rect">
            <a:avLst/>
          </a:prstGeom>
          <a:solidFill>
            <a:srgbClr val="FF0000"/>
          </a:solidFill>
        </p:spPr>
        <p:txBody>
          <a:bodyPr wrap="none" rtlCol="0">
            <a:spAutoFit/>
          </a:bodyPr>
          <a:lstStyle/>
          <a:p>
            <a:r>
              <a:rPr lang="en-US" sz="4000" dirty="0">
                <a:solidFill>
                  <a:srgbClr val="FFFF00"/>
                </a:solidFill>
                <a:effectLst>
                  <a:outerShdw dist="38100" dir="7200000" algn="ctr" rotWithShape="0">
                    <a:schemeClr val="tx1"/>
                  </a:outerShdw>
                </a:effectLst>
              </a:rPr>
              <a:t>Mormon Trail</a:t>
            </a:r>
          </a:p>
        </p:txBody>
      </p:sp>
      <p:grpSp>
        <p:nvGrpSpPr>
          <p:cNvPr id="89" name="Group 88"/>
          <p:cNvGrpSpPr/>
          <p:nvPr/>
        </p:nvGrpSpPr>
        <p:grpSpPr>
          <a:xfrm>
            <a:off x="5562600" y="3124200"/>
            <a:ext cx="1524000" cy="533400"/>
            <a:chOff x="5562600" y="3124200"/>
            <a:chExt cx="1524000" cy="533400"/>
          </a:xfrm>
        </p:grpSpPr>
        <p:sp>
          <p:nvSpPr>
            <p:cNvPr id="64" name="Oval 63"/>
            <p:cNvSpPr/>
            <p:nvPr/>
          </p:nvSpPr>
          <p:spPr>
            <a:xfrm>
              <a:off x="5562600" y="33528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6629400" y="31242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6781800" y="32766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p:cNvGrpSpPr/>
          <p:nvPr/>
        </p:nvGrpSpPr>
        <p:grpSpPr>
          <a:xfrm>
            <a:off x="5486400" y="2971800"/>
            <a:ext cx="1600200" cy="914400"/>
            <a:chOff x="5486400" y="2971800"/>
            <a:chExt cx="1600200" cy="914400"/>
          </a:xfrm>
        </p:grpSpPr>
        <p:sp>
          <p:nvSpPr>
            <p:cNvPr id="72" name="Oval 71"/>
            <p:cNvSpPr/>
            <p:nvPr/>
          </p:nvSpPr>
          <p:spPr>
            <a:xfrm>
              <a:off x="6781800" y="29718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p:nvPr/>
          </p:nvSpPr>
          <p:spPr>
            <a:xfrm>
              <a:off x="5486400" y="35814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5715000" y="35814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Box 82"/>
          <p:cNvSpPr txBox="1"/>
          <p:nvPr/>
        </p:nvSpPr>
        <p:spPr>
          <a:xfrm>
            <a:off x="0" y="663714"/>
            <a:ext cx="2712922" cy="707886"/>
          </a:xfrm>
          <a:prstGeom prst="rect">
            <a:avLst/>
          </a:prstGeom>
          <a:solidFill>
            <a:schemeClr val="tx1"/>
          </a:solid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sp>
        <p:nvSpPr>
          <p:cNvPr id="86" name="Freeform 85"/>
          <p:cNvSpPr/>
          <p:nvPr/>
        </p:nvSpPr>
        <p:spPr>
          <a:xfrm>
            <a:off x="1779814" y="2596243"/>
            <a:ext cx="914400" cy="571500"/>
          </a:xfrm>
          <a:custGeom>
            <a:avLst/>
            <a:gdLst>
              <a:gd name="connsiteX0" fmla="*/ 914400 w 914400"/>
              <a:gd name="connsiteY0" fmla="*/ 0 h 571500"/>
              <a:gd name="connsiteX1" fmla="*/ 816429 w 914400"/>
              <a:gd name="connsiteY1" fmla="*/ 32657 h 571500"/>
              <a:gd name="connsiteX2" fmla="*/ 457200 w 914400"/>
              <a:gd name="connsiteY2" fmla="*/ 179614 h 571500"/>
              <a:gd name="connsiteX3" fmla="*/ 0 w 914400"/>
              <a:gd name="connsiteY3" fmla="*/ 571500 h 571500"/>
            </a:gdLst>
            <a:ahLst/>
            <a:cxnLst>
              <a:cxn ang="0">
                <a:pos x="connsiteX0" y="connsiteY0"/>
              </a:cxn>
              <a:cxn ang="0">
                <a:pos x="connsiteX1" y="connsiteY1"/>
              </a:cxn>
              <a:cxn ang="0">
                <a:pos x="connsiteX2" y="connsiteY2"/>
              </a:cxn>
              <a:cxn ang="0">
                <a:pos x="connsiteX3" y="connsiteY3"/>
              </a:cxn>
            </a:cxnLst>
            <a:rect l="l" t="t" r="r" b="b"/>
            <a:pathLst>
              <a:path w="914400" h="571500">
                <a:moveTo>
                  <a:pt x="914400" y="0"/>
                </a:moveTo>
                <a:cubicBezTo>
                  <a:pt x="903514" y="1360"/>
                  <a:pt x="892629" y="2721"/>
                  <a:pt x="816429" y="32657"/>
                </a:cubicBezTo>
                <a:cubicBezTo>
                  <a:pt x="740229" y="62593"/>
                  <a:pt x="593272" y="89807"/>
                  <a:pt x="457200" y="179614"/>
                </a:cubicBezTo>
                <a:cubicBezTo>
                  <a:pt x="321129" y="269421"/>
                  <a:pt x="84364" y="514350"/>
                  <a:pt x="0" y="571500"/>
                </a:cubicBezTo>
              </a:path>
            </a:pathLst>
          </a:custGeom>
          <a:ln w="152400" cap="rnd">
            <a:solidFill>
              <a:srgbClr val="FF0000"/>
            </a:solidFill>
            <a:tailEnd type="triangle" w="sm" len="sm"/>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 name="Freeform 86"/>
          <p:cNvSpPr/>
          <p:nvPr/>
        </p:nvSpPr>
        <p:spPr>
          <a:xfrm>
            <a:off x="457200" y="2416629"/>
            <a:ext cx="1681843" cy="816428"/>
          </a:xfrm>
          <a:custGeom>
            <a:avLst/>
            <a:gdLst>
              <a:gd name="connsiteX0" fmla="*/ 1681843 w 1681843"/>
              <a:gd name="connsiteY0" fmla="*/ 0 h 816428"/>
              <a:gd name="connsiteX1" fmla="*/ 1224643 w 1681843"/>
              <a:gd name="connsiteY1" fmla="*/ 293914 h 816428"/>
              <a:gd name="connsiteX2" fmla="*/ 979714 w 1681843"/>
              <a:gd name="connsiteY2" fmla="*/ 473528 h 816428"/>
              <a:gd name="connsiteX3" fmla="*/ 408214 w 1681843"/>
              <a:gd name="connsiteY3" fmla="*/ 538842 h 816428"/>
              <a:gd name="connsiteX4" fmla="*/ 179614 w 1681843"/>
              <a:gd name="connsiteY4" fmla="*/ 685800 h 816428"/>
              <a:gd name="connsiteX5" fmla="*/ 0 w 1681843"/>
              <a:gd name="connsiteY5" fmla="*/ 816428 h 81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1843" h="816428">
                <a:moveTo>
                  <a:pt x="1681843" y="0"/>
                </a:moveTo>
                <a:cubicBezTo>
                  <a:pt x="1511753" y="107496"/>
                  <a:pt x="1341664" y="214993"/>
                  <a:pt x="1224643" y="293914"/>
                </a:cubicBezTo>
                <a:cubicBezTo>
                  <a:pt x="1107622" y="372835"/>
                  <a:pt x="1115785" y="432707"/>
                  <a:pt x="979714" y="473528"/>
                </a:cubicBezTo>
                <a:cubicBezTo>
                  <a:pt x="843643" y="514349"/>
                  <a:pt x="541564" y="503463"/>
                  <a:pt x="408214" y="538842"/>
                </a:cubicBezTo>
                <a:cubicBezTo>
                  <a:pt x="274864" y="574221"/>
                  <a:pt x="247650" y="639536"/>
                  <a:pt x="179614" y="685800"/>
                </a:cubicBezTo>
                <a:cubicBezTo>
                  <a:pt x="111578" y="732064"/>
                  <a:pt x="55789" y="774246"/>
                  <a:pt x="0" y="816428"/>
                </a:cubicBezTo>
              </a:path>
            </a:pathLst>
          </a:custGeom>
          <a:ln w="152400" cap="rnd">
            <a:solidFill>
              <a:srgbClr val="00B050"/>
            </a:solidFill>
            <a:tailEnd type="triangle" w="sm" len="sm"/>
          </a:ln>
          <a:effectLst>
            <a:outerShdw dist="50800" dir="6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 name="Freeform 84"/>
          <p:cNvSpPr>
            <a:spLocks noChangeAspect="1"/>
          </p:cNvSpPr>
          <p:nvPr/>
        </p:nvSpPr>
        <p:spPr>
          <a:xfrm rot="372102">
            <a:off x="363880" y="1766734"/>
            <a:ext cx="5314611" cy="1742382"/>
          </a:xfrm>
          <a:custGeom>
            <a:avLst/>
            <a:gdLst>
              <a:gd name="connsiteX0" fmla="*/ 8131629 w 8131629"/>
              <a:gd name="connsiteY0" fmla="*/ 2830286 h 2977243"/>
              <a:gd name="connsiteX1" fmla="*/ 7674429 w 8131629"/>
              <a:gd name="connsiteY1" fmla="*/ 2960914 h 2977243"/>
              <a:gd name="connsiteX2" fmla="*/ 7298872 w 8131629"/>
              <a:gd name="connsiteY2" fmla="*/ 2732314 h 2977243"/>
              <a:gd name="connsiteX3" fmla="*/ 6988629 w 8131629"/>
              <a:gd name="connsiteY3" fmla="*/ 2797629 h 2977243"/>
              <a:gd name="connsiteX4" fmla="*/ 6727372 w 8131629"/>
              <a:gd name="connsiteY4" fmla="*/ 2373086 h 2977243"/>
              <a:gd name="connsiteX5" fmla="*/ 6596743 w 8131629"/>
              <a:gd name="connsiteY5" fmla="*/ 2046514 h 2977243"/>
              <a:gd name="connsiteX6" fmla="*/ 6302829 w 8131629"/>
              <a:gd name="connsiteY6" fmla="*/ 2013857 h 2977243"/>
              <a:gd name="connsiteX7" fmla="*/ 5927272 w 8131629"/>
              <a:gd name="connsiteY7" fmla="*/ 2373086 h 2977243"/>
              <a:gd name="connsiteX8" fmla="*/ 5584372 w 8131629"/>
              <a:gd name="connsiteY8" fmla="*/ 2356757 h 2977243"/>
              <a:gd name="connsiteX9" fmla="*/ 5339443 w 8131629"/>
              <a:gd name="connsiteY9" fmla="*/ 2291443 h 2977243"/>
              <a:gd name="connsiteX10" fmla="*/ 4914900 w 8131629"/>
              <a:gd name="connsiteY10" fmla="*/ 2226129 h 2977243"/>
              <a:gd name="connsiteX11" fmla="*/ 4261757 w 8131629"/>
              <a:gd name="connsiteY11" fmla="*/ 1850572 h 2977243"/>
              <a:gd name="connsiteX12" fmla="*/ 4033157 w 8131629"/>
              <a:gd name="connsiteY12" fmla="*/ 1687286 h 2977243"/>
              <a:gd name="connsiteX13" fmla="*/ 3722915 w 8131629"/>
              <a:gd name="connsiteY13" fmla="*/ 1752600 h 2977243"/>
              <a:gd name="connsiteX14" fmla="*/ 3412672 w 8131629"/>
              <a:gd name="connsiteY14" fmla="*/ 1883229 h 2977243"/>
              <a:gd name="connsiteX15" fmla="*/ 2971800 w 8131629"/>
              <a:gd name="connsiteY15" fmla="*/ 1932214 h 2977243"/>
              <a:gd name="connsiteX16" fmla="*/ 2873829 w 8131629"/>
              <a:gd name="connsiteY16" fmla="*/ 1638300 h 2977243"/>
              <a:gd name="connsiteX17" fmla="*/ 2677886 w 8131629"/>
              <a:gd name="connsiteY17" fmla="*/ 1442357 h 2977243"/>
              <a:gd name="connsiteX18" fmla="*/ 2367643 w 8131629"/>
              <a:gd name="connsiteY18" fmla="*/ 1589314 h 2977243"/>
              <a:gd name="connsiteX19" fmla="*/ 2220686 w 8131629"/>
              <a:gd name="connsiteY19" fmla="*/ 1719943 h 2977243"/>
              <a:gd name="connsiteX20" fmla="*/ 1943100 w 8131629"/>
              <a:gd name="connsiteY20" fmla="*/ 1687286 h 2977243"/>
              <a:gd name="connsiteX21" fmla="*/ 1812472 w 8131629"/>
              <a:gd name="connsiteY21" fmla="*/ 1621972 h 2977243"/>
              <a:gd name="connsiteX22" fmla="*/ 1469572 w 8131629"/>
              <a:gd name="connsiteY22" fmla="*/ 1572986 h 2977243"/>
              <a:gd name="connsiteX23" fmla="*/ 1371600 w 8131629"/>
              <a:gd name="connsiteY23" fmla="*/ 1344386 h 2977243"/>
              <a:gd name="connsiteX24" fmla="*/ 1420586 w 8131629"/>
              <a:gd name="connsiteY24" fmla="*/ 870857 h 2977243"/>
              <a:gd name="connsiteX25" fmla="*/ 1583872 w 8131629"/>
              <a:gd name="connsiteY25" fmla="*/ 332014 h 2977243"/>
              <a:gd name="connsiteX26" fmla="*/ 1453243 w 8131629"/>
              <a:gd name="connsiteY26" fmla="*/ 168729 h 2977243"/>
              <a:gd name="connsiteX27" fmla="*/ 1338943 w 8131629"/>
              <a:gd name="connsiteY27" fmla="*/ 38100 h 2977243"/>
              <a:gd name="connsiteX28" fmla="*/ 1143000 w 8131629"/>
              <a:gd name="connsiteY28" fmla="*/ 38100 h 2977243"/>
              <a:gd name="connsiteX29" fmla="*/ 832757 w 8131629"/>
              <a:gd name="connsiteY29" fmla="*/ 266700 h 2977243"/>
              <a:gd name="connsiteX30" fmla="*/ 538843 w 8131629"/>
              <a:gd name="connsiteY30" fmla="*/ 381000 h 2977243"/>
              <a:gd name="connsiteX31" fmla="*/ 277586 w 8131629"/>
              <a:gd name="connsiteY31" fmla="*/ 397329 h 2977243"/>
              <a:gd name="connsiteX32" fmla="*/ 0 w 8131629"/>
              <a:gd name="connsiteY32" fmla="*/ 397329 h 2977243"/>
              <a:gd name="connsiteX0" fmla="*/ 8131629 w 8131629"/>
              <a:gd name="connsiteY0" fmla="*/ 2830286 h 2977243"/>
              <a:gd name="connsiteX1" fmla="*/ 7674429 w 8131629"/>
              <a:gd name="connsiteY1" fmla="*/ 2960914 h 2977243"/>
              <a:gd name="connsiteX2" fmla="*/ 7298872 w 8131629"/>
              <a:gd name="connsiteY2" fmla="*/ 2732314 h 2977243"/>
              <a:gd name="connsiteX3" fmla="*/ 6899155 w 8131629"/>
              <a:gd name="connsiteY3" fmla="*/ 2849595 h 2977243"/>
              <a:gd name="connsiteX4" fmla="*/ 6727372 w 8131629"/>
              <a:gd name="connsiteY4" fmla="*/ 2373086 h 2977243"/>
              <a:gd name="connsiteX5" fmla="*/ 6596743 w 8131629"/>
              <a:gd name="connsiteY5" fmla="*/ 2046514 h 2977243"/>
              <a:gd name="connsiteX6" fmla="*/ 6302829 w 8131629"/>
              <a:gd name="connsiteY6" fmla="*/ 2013857 h 2977243"/>
              <a:gd name="connsiteX7" fmla="*/ 5927272 w 8131629"/>
              <a:gd name="connsiteY7" fmla="*/ 2373086 h 2977243"/>
              <a:gd name="connsiteX8" fmla="*/ 5584372 w 8131629"/>
              <a:gd name="connsiteY8" fmla="*/ 2356757 h 2977243"/>
              <a:gd name="connsiteX9" fmla="*/ 5339443 w 8131629"/>
              <a:gd name="connsiteY9" fmla="*/ 2291443 h 2977243"/>
              <a:gd name="connsiteX10" fmla="*/ 4914900 w 8131629"/>
              <a:gd name="connsiteY10" fmla="*/ 2226129 h 2977243"/>
              <a:gd name="connsiteX11" fmla="*/ 4261757 w 8131629"/>
              <a:gd name="connsiteY11" fmla="*/ 1850572 h 2977243"/>
              <a:gd name="connsiteX12" fmla="*/ 4033157 w 8131629"/>
              <a:gd name="connsiteY12" fmla="*/ 1687286 h 2977243"/>
              <a:gd name="connsiteX13" fmla="*/ 3722915 w 8131629"/>
              <a:gd name="connsiteY13" fmla="*/ 1752600 h 2977243"/>
              <a:gd name="connsiteX14" fmla="*/ 3412672 w 8131629"/>
              <a:gd name="connsiteY14" fmla="*/ 1883229 h 2977243"/>
              <a:gd name="connsiteX15" fmla="*/ 2971800 w 8131629"/>
              <a:gd name="connsiteY15" fmla="*/ 1932214 h 2977243"/>
              <a:gd name="connsiteX16" fmla="*/ 2873829 w 8131629"/>
              <a:gd name="connsiteY16" fmla="*/ 1638300 h 2977243"/>
              <a:gd name="connsiteX17" fmla="*/ 2677886 w 8131629"/>
              <a:gd name="connsiteY17" fmla="*/ 1442357 h 2977243"/>
              <a:gd name="connsiteX18" fmla="*/ 2367643 w 8131629"/>
              <a:gd name="connsiteY18" fmla="*/ 1589314 h 2977243"/>
              <a:gd name="connsiteX19" fmla="*/ 2220686 w 8131629"/>
              <a:gd name="connsiteY19" fmla="*/ 1719943 h 2977243"/>
              <a:gd name="connsiteX20" fmla="*/ 1943100 w 8131629"/>
              <a:gd name="connsiteY20" fmla="*/ 1687286 h 2977243"/>
              <a:gd name="connsiteX21" fmla="*/ 1812472 w 8131629"/>
              <a:gd name="connsiteY21" fmla="*/ 1621972 h 2977243"/>
              <a:gd name="connsiteX22" fmla="*/ 1469572 w 8131629"/>
              <a:gd name="connsiteY22" fmla="*/ 1572986 h 2977243"/>
              <a:gd name="connsiteX23" fmla="*/ 1371600 w 8131629"/>
              <a:gd name="connsiteY23" fmla="*/ 1344386 h 2977243"/>
              <a:gd name="connsiteX24" fmla="*/ 1420586 w 8131629"/>
              <a:gd name="connsiteY24" fmla="*/ 870857 h 2977243"/>
              <a:gd name="connsiteX25" fmla="*/ 1583872 w 8131629"/>
              <a:gd name="connsiteY25" fmla="*/ 332014 h 2977243"/>
              <a:gd name="connsiteX26" fmla="*/ 1453243 w 8131629"/>
              <a:gd name="connsiteY26" fmla="*/ 168729 h 2977243"/>
              <a:gd name="connsiteX27" fmla="*/ 1338943 w 8131629"/>
              <a:gd name="connsiteY27" fmla="*/ 38100 h 2977243"/>
              <a:gd name="connsiteX28" fmla="*/ 1143000 w 8131629"/>
              <a:gd name="connsiteY28" fmla="*/ 38100 h 2977243"/>
              <a:gd name="connsiteX29" fmla="*/ 832757 w 8131629"/>
              <a:gd name="connsiteY29" fmla="*/ 266700 h 2977243"/>
              <a:gd name="connsiteX30" fmla="*/ 538843 w 8131629"/>
              <a:gd name="connsiteY30" fmla="*/ 381000 h 2977243"/>
              <a:gd name="connsiteX31" fmla="*/ 277586 w 8131629"/>
              <a:gd name="connsiteY31" fmla="*/ 397329 h 2977243"/>
              <a:gd name="connsiteX32" fmla="*/ 0 w 8131629"/>
              <a:gd name="connsiteY32" fmla="*/ 397329 h 2977243"/>
              <a:gd name="connsiteX0" fmla="*/ 8131629 w 8131629"/>
              <a:gd name="connsiteY0" fmla="*/ 2830286 h 3394092"/>
              <a:gd name="connsiteX1" fmla="*/ 7674429 w 8131629"/>
              <a:gd name="connsiteY1" fmla="*/ 2960914 h 3394092"/>
              <a:gd name="connsiteX2" fmla="*/ 7640992 w 8131629"/>
              <a:gd name="connsiteY2" fmla="*/ 3375540 h 3394092"/>
              <a:gd name="connsiteX3" fmla="*/ 6899155 w 8131629"/>
              <a:gd name="connsiteY3" fmla="*/ 2849595 h 3394092"/>
              <a:gd name="connsiteX4" fmla="*/ 6727372 w 8131629"/>
              <a:gd name="connsiteY4" fmla="*/ 2373086 h 3394092"/>
              <a:gd name="connsiteX5" fmla="*/ 6596743 w 8131629"/>
              <a:gd name="connsiteY5" fmla="*/ 2046514 h 3394092"/>
              <a:gd name="connsiteX6" fmla="*/ 6302829 w 8131629"/>
              <a:gd name="connsiteY6" fmla="*/ 2013857 h 3394092"/>
              <a:gd name="connsiteX7" fmla="*/ 5927272 w 8131629"/>
              <a:gd name="connsiteY7" fmla="*/ 2373086 h 3394092"/>
              <a:gd name="connsiteX8" fmla="*/ 5584372 w 8131629"/>
              <a:gd name="connsiteY8" fmla="*/ 2356757 h 3394092"/>
              <a:gd name="connsiteX9" fmla="*/ 5339443 w 8131629"/>
              <a:gd name="connsiteY9" fmla="*/ 2291443 h 3394092"/>
              <a:gd name="connsiteX10" fmla="*/ 4914900 w 8131629"/>
              <a:gd name="connsiteY10" fmla="*/ 2226129 h 3394092"/>
              <a:gd name="connsiteX11" fmla="*/ 4261757 w 8131629"/>
              <a:gd name="connsiteY11" fmla="*/ 1850572 h 3394092"/>
              <a:gd name="connsiteX12" fmla="*/ 4033157 w 8131629"/>
              <a:gd name="connsiteY12" fmla="*/ 1687286 h 3394092"/>
              <a:gd name="connsiteX13" fmla="*/ 3722915 w 8131629"/>
              <a:gd name="connsiteY13" fmla="*/ 1752600 h 3394092"/>
              <a:gd name="connsiteX14" fmla="*/ 3412672 w 8131629"/>
              <a:gd name="connsiteY14" fmla="*/ 1883229 h 3394092"/>
              <a:gd name="connsiteX15" fmla="*/ 2971800 w 8131629"/>
              <a:gd name="connsiteY15" fmla="*/ 1932214 h 3394092"/>
              <a:gd name="connsiteX16" fmla="*/ 2873829 w 8131629"/>
              <a:gd name="connsiteY16" fmla="*/ 1638300 h 3394092"/>
              <a:gd name="connsiteX17" fmla="*/ 2677886 w 8131629"/>
              <a:gd name="connsiteY17" fmla="*/ 1442357 h 3394092"/>
              <a:gd name="connsiteX18" fmla="*/ 2367643 w 8131629"/>
              <a:gd name="connsiteY18" fmla="*/ 1589314 h 3394092"/>
              <a:gd name="connsiteX19" fmla="*/ 2220686 w 8131629"/>
              <a:gd name="connsiteY19" fmla="*/ 1719943 h 3394092"/>
              <a:gd name="connsiteX20" fmla="*/ 1943100 w 8131629"/>
              <a:gd name="connsiteY20" fmla="*/ 1687286 h 3394092"/>
              <a:gd name="connsiteX21" fmla="*/ 1812472 w 8131629"/>
              <a:gd name="connsiteY21" fmla="*/ 1621972 h 3394092"/>
              <a:gd name="connsiteX22" fmla="*/ 1469572 w 8131629"/>
              <a:gd name="connsiteY22" fmla="*/ 1572986 h 3394092"/>
              <a:gd name="connsiteX23" fmla="*/ 1371600 w 8131629"/>
              <a:gd name="connsiteY23" fmla="*/ 1344386 h 3394092"/>
              <a:gd name="connsiteX24" fmla="*/ 1420586 w 8131629"/>
              <a:gd name="connsiteY24" fmla="*/ 870857 h 3394092"/>
              <a:gd name="connsiteX25" fmla="*/ 1583872 w 8131629"/>
              <a:gd name="connsiteY25" fmla="*/ 332014 h 3394092"/>
              <a:gd name="connsiteX26" fmla="*/ 1453243 w 8131629"/>
              <a:gd name="connsiteY26" fmla="*/ 168729 h 3394092"/>
              <a:gd name="connsiteX27" fmla="*/ 1338943 w 8131629"/>
              <a:gd name="connsiteY27" fmla="*/ 38100 h 3394092"/>
              <a:gd name="connsiteX28" fmla="*/ 1143000 w 8131629"/>
              <a:gd name="connsiteY28" fmla="*/ 38100 h 3394092"/>
              <a:gd name="connsiteX29" fmla="*/ 832757 w 8131629"/>
              <a:gd name="connsiteY29" fmla="*/ 266700 h 3394092"/>
              <a:gd name="connsiteX30" fmla="*/ 538843 w 8131629"/>
              <a:gd name="connsiteY30" fmla="*/ 381000 h 3394092"/>
              <a:gd name="connsiteX31" fmla="*/ 277586 w 8131629"/>
              <a:gd name="connsiteY31" fmla="*/ 397329 h 3394092"/>
              <a:gd name="connsiteX32" fmla="*/ 0 w 8131629"/>
              <a:gd name="connsiteY32" fmla="*/ 397329 h 3394092"/>
              <a:gd name="connsiteX0" fmla="*/ 8131629 w 8131629"/>
              <a:gd name="connsiteY0" fmla="*/ 2830286 h 3711284"/>
              <a:gd name="connsiteX1" fmla="*/ 7873310 w 8131629"/>
              <a:gd name="connsiteY1" fmla="*/ 3620409 h 3711284"/>
              <a:gd name="connsiteX2" fmla="*/ 7640992 w 8131629"/>
              <a:gd name="connsiteY2" fmla="*/ 3375540 h 3711284"/>
              <a:gd name="connsiteX3" fmla="*/ 6899155 w 8131629"/>
              <a:gd name="connsiteY3" fmla="*/ 2849595 h 3711284"/>
              <a:gd name="connsiteX4" fmla="*/ 6727372 w 8131629"/>
              <a:gd name="connsiteY4" fmla="*/ 2373086 h 3711284"/>
              <a:gd name="connsiteX5" fmla="*/ 6596743 w 8131629"/>
              <a:gd name="connsiteY5" fmla="*/ 2046514 h 3711284"/>
              <a:gd name="connsiteX6" fmla="*/ 6302829 w 8131629"/>
              <a:gd name="connsiteY6" fmla="*/ 2013857 h 3711284"/>
              <a:gd name="connsiteX7" fmla="*/ 5927272 w 8131629"/>
              <a:gd name="connsiteY7" fmla="*/ 2373086 h 3711284"/>
              <a:gd name="connsiteX8" fmla="*/ 5584372 w 8131629"/>
              <a:gd name="connsiteY8" fmla="*/ 2356757 h 3711284"/>
              <a:gd name="connsiteX9" fmla="*/ 5339443 w 8131629"/>
              <a:gd name="connsiteY9" fmla="*/ 2291443 h 3711284"/>
              <a:gd name="connsiteX10" fmla="*/ 4914900 w 8131629"/>
              <a:gd name="connsiteY10" fmla="*/ 2226129 h 3711284"/>
              <a:gd name="connsiteX11" fmla="*/ 4261757 w 8131629"/>
              <a:gd name="connsiteY11" fmla="*/ 1850572 h 3711284"/>
              <a:gd name="connsiteX12" fmla="*/ 4033157 w 8131629"/>
              <a:gd name="connsiteY12" fmla="*/ 1687286 h 3711284"/>
              <a:gd name="connsiteX13" fmla="*/ 3722915 w 8131629"/>
              <a:gd name="connsiteY13" fmla="*/ 1752600 h 3711284"/>
              <a:gd name="connsiteX14" fmla="*/ 3412672 w 8131629"/>
              <a:gd name="connsiteY14" fmla="*/ 1883229 h 3711284"/>
              <a:gd name="connsiteX15" fmla="*/ 2971800 w 8131629"/>
              <a:gd name="connsiteY15" fmla="*/ 1932214 h 3711284"/>
              <a:gd name="connsiteX16" fmla="*/ 2873829 w 8131629"/>
              <a:gd name="connsiteY16" fmla="*/ 1638300 h 3711284"/>
              <a:gd name="connsiteX17" fmla="*/ 2677886 w 8131629"/>
              <a:gd name="connsiteY17" fmla="*/ 1442357 h 3711284"/>
              <a:gd name="connsiteX18" fmla="*/ 2367643 w 8131629"/>
              <a:gd name="connsiteY18" fmla="*/ 1589314 h 3711284"/>
              <a:gd name="connsiteX19" fmla="*/ 2220686 w 8131629"/>
              <a:gd name="connsiteY19" fmla="*/ 1719943 h 3711284"/>
              <a:gd name="connsiteX20" fmla="*/ 1943100 w 8131629"/>
              <a:gd name="connsiteY20" fmla="*/ 1687286 h 3711284"/>
              <a:gd name="connsiteX21" fmla="*/ 1812472 w 8131629"/>
              <a:gd name="connsiteY21" fmla="*/ 1621972 h 3711284"/>
              <a:gd name="connsiteX22" fmla="*/ 1469572 w 8131629"/>
              <a:gd name="connsiteY22" fmla="*/ 1572986 h 3711284"/>
              <a:gd name="connsiteX23" fmla="*/ 1371600 w 8131629"/>
              <a:gd name="connsiteY23" fmla="*/ 1344386 h 3711284"/>
              <a:gd name="connsiteX24" fmla="*/ 1420586 w 8131629"/>
              <a:gd name="connsiteY24" fmla="*/ 870857 h 3711284"/>
              <a:gd name="connsiteX25" fmla="*/ 1583872 w 8131629"/>
              <a:gd name="connsiteY25" fmla="*/ 332014 h 3711284"/>
              <a:gd name="connsiteX26" fmla="*/ 1453243 w 8131629"/>
              <a:gd name="connsiteY26" fmla="*/ 168729 h 3711284"/>
              <a:gd name="connsiteX27" fmla="*/ 1338943 w 8131629"/>
              <a:gd name="connsiteY27" fmla="*/ 38100 h 3711284"/>
              <a:gd name="connsiteX28" fmla="*/ 1143000 w 8131629"/>
              <a:gd name="connsiteY28" fmla="*/ 38100 h 3711284"/>
              <a:gd name="connsiteX29" fmla="*/ 832757 w 8131629"/>
              <a:gd name="connsiteY29" fmla="*/ 266700 h 3711284"/>
              <a:gd name="connsiteX30" fmla="*/ 538843 w 8131629"/>
              <a:gd name="connsiteY30" fmla="*/ 381000 h 3711284"/>
              <a:gd name="connsiteX31" fmla="*/ 277586 w 8131629"/>
              <a:gd name="connsiteY31" fmla="*/ 397329 h 3711284"/>
              <a:gd name="connsiteX32" fmla="*/ 0 w 8131629"/>
              <a:gd name="connsiteY32" fmla="*/ 397329 h 3711284"/>
              <a:gd name="connsiteX0" fmla="*/ 8330787 w 8330787"/>
              <a:gd name="connsiteY0" fmla="*/ 3649783 h 3723261"/>
              <a:gd name="connsiteX1" fmla="*/ 7873310 w 8330787"/>
              <a:gd name="connsiteY1" fmla="*/ 3620409 h 3723261"/>
              <a:gd name="connsiteX2" fmla="*/ 7640992 w 8330787"/>
              <a:gd name="connsiteY2" fmla="*/ 3375540 h 3723261"/>
              <a:gd name="connsiteX3" fmla="*/ 6899155 w 8330787"/>
              <a:gd name="connsiteY3" fmla="*/ 2849595 h 3723261"/>
              <a:gd name="connsiteX4" fmla="*/ 6727372 w 8330787"/>
              <a:gd name="connsiteY4" fmla="*/ 2373086 h 3723261"/>
              <a:gd name="connsiteX5" fmla="*/ 6596743 w 8330787"/>
              <a:gd name="connsiteY5" fmla="*/ 2046514 h 3723261"/>
              <a:gd name="connsiteX6" fmla="*/ 6302829 w 8330787"/>
              <a:gd name="connsiteY6" fmla="*/ 2013857 h 3723261"/>
              <a:gd name="connsiteX7" fmla="*/ 5927272 w 8330787"/>
              <a:gd name="connsiteY7" fmla="*/ 2373086 h 3723261"/>
              <a:gd name="connsiteX8" fmla="*/ 5584372 w 8330787"/>
              <a:gd name="connsiteY8" fmla="*/ 2356757 h 3723261"/>
              <a:gd name="connsiteX9" fmla="*/ 5339443 w 8330787"/>
              <a:gd name="connsiteY9" fmla="*/ 2291443 h 3723261"/>
              <a:gd name="connsiteX10" fmla="*/ 4914900 w 8330787"/>
              <a:gd name="connsiteY10" fmla="*/ 2226129 h 3723261"/>
              <a:gd name="connsiteX11" fmla="*/ 4261757 w 8330787"/>
              <a:gd name="connsiteY11" fmla="*/ 1850572 h 3723261"/>
              <a:gd name="connsiteX12" fmla="*/ 4033157 w 8330787"/>
              <a:gd name="connsiteY12" fmla="*/ 1687286 h 3723261"/>
              <a:gd name="connsiteX13" fmla="*/ 3722915 w 8330787"/>
              <a:gd name="connsiteY13" fmla="*/ 1752600 h 3723261"/>
              <a:gd name="connsiteX14" fmla="*/ 3412672 w 8330787"/>
              <a:gd name="connsiteY14" fmla="*/ 1883229 h 3723261"/>
              <a:gd name="connsiteX15" fmla="*/ 2971800 w 8330787"/>
              <a:gd name="connsiteY15" fmla="*/ 1932214 h 3723261"/>
              <a:gd name="connsiteX16" fmla="*/ 2873829 w 8330787"/>
              <a:gd name="connsiteY16" fmla="*/ 1638300 h 3723261"/>
              <a:gd name="connsiteX17" fmla="*/ 2677886 w 8330787"/>
              <a:gd name="connsiteY17" fmla="*/ 1442357 h 3723261"/>
              <a:gd name="connsiteX18" fmla="*/ 2367643 w 8330787"/>
              <a:gd name="connsiteY18" fmla="*/ 1589314 h 3723261"/>
              <a:gd name="connsiteX19" fmla="*/ 2220686 w 8330787"/>
              <a:gd name="connsiteY19" fmla="*/ 1719943 h 3723261"/>
              <a:gd name="connsiteX20" fmla="*/ 1943100 w 8330787"/>
              <a:gd name="connsiteY20" fmla="*/ 1687286 h 3723261"/>
              <a:gd name="connsiteX21" fmla="*/ 1812472 w 8330787"/>
              <a:gd name="connsiteY21" fmla="*/ 1621972 h 3723261"/>
              <a:gd name="connsiteX22" fmla="*/ 1469572 w 8330787"/>
              <a:gd name="connsiteY22" fmla="*/ 1572986 h 3723261"/>
              <a:gd name="connsiteX23" fmla="*/ 1371600 w 8330787"/>
              <a:gd name="connsiteY23" fmla="*/ 1344386 h 3723261"/>
              <a:gd name="connsiteX24" fmla="*/ 1420586 w 8330787"/>
              <a:gd name="connsiteY24" fmla="*/ 870857 h 3723261"/>
              <a:gd name="connsiteX25" fmla="*/ 1583872 w 8330787"/>
              <a:gd name="connsiteY25" fmla="*/ 332014 h 3723261"/>
              <a:gd name="connsiteX26" fmla="*/ 1453243 w 8330787"/>
              <a:gd name="connsiteY26" fmla="*/ 168729 h 3723261"/>
              <a:gd name="connsiteX27" fmla="*/ 1338943 w 8330787"/>
              <a:gd name="connsiteY27" fmla="*/ 38100 h 3723261"/>
              <a:gd name="connsiteX28" fmla="*/ 1143000 w 8330787"/>
              <a:gd name="connsiteY28" fmla="*/ 38100 h 3723261"/>
              <a:gd name="connsiteX29" fmla="*/ 832757 w 8330787"/>
              <a:gd name="connsiteY29" fmla="*/ 266700 h 3723261"/>
              <a:gd name="connsiteX30" fmla="*/ 538843 w 8330787"/>
              <a:gd name="connsiteY30" fmla="*/ 381000 h 3723261"/>
              <a:gd name="connsiteX31" fmla="*/ 277586 w 8330787"/>
              <a:gd name="connsiteY31" fmla="*/ 397329 h 3723261"/>
              <a:gd name="connsiteX32" fmla="*/ 0 w 8330787"/>
              <a:gd name="connsiteY32"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6903295 w 8330787"/>
              <a:gd name="connsiteY3" fmla="*/ 2895666 h 3723261"/>
              <a:gd name="connsiteX4" fmla="*/ 6727372 w 8330787"/>
              <a:gd name="connsiteY4" fmla="*/ 2373086 h 3723261"/>
              <a:gd name="connsiteX5" fmla="*/ 6596743 w 8330787"/>
              <a:gd name="connsiteY5" fmla="*/ 2046514 h 3723261"/>
              <a:gd name="connsiteX6" fmla="*/ 6302829 w 8330787"/>
              <a:gd name="connsiteY6" fmla="*/ 2013857 h 3723261"/>
              <a:gd name="connsiteX7" fmla="*/ 5927272 w 8330787"/>
              <a:gd name="connsiteY7" fmla="*/ 2373086 h 3723261"/>
              <a:gd name="connsiteX8" fmla="*/ 5584372 w 8330787"/>
              <a:gd name="connsiteY8" fmla="*/ 2356757 h 3723261"/>
              <a:gd name="connsiteX9" fmla="*/ 5339443 w 8330787"/>
              <a:gd name="connsiteY9" fmla="*/ 2291443 h 3723261"/>
              <a:gd name="connsiteX10" fmla="*/ 4914900 w 8330787"/>
              <a:gd name="connsiteY10" fmla="*/ 2226129 h 3723261"/>
              <a:gd name="connsiteX11" fmla="*/ 4261757 w 8330787"/>
              <a:gd name="connsiteY11" fmla="*/ 1850572 h 3723261"/>
              <a:gd name="connsiteX12" fmla="*/ 4033157 w 8330787"/>
              <a:gd name="connsiteY12" fmla="*/ 1687286 h 3723261"/>
              <a:gd name="connsiteX13" fmla="*/ 3722915 w 8330787"/>
              <a:gd name="connsiteY13" fmla="*/ 1752600 h 3723261"/>
              <a:gd name="connsiteX14" fmla="*/ 3412672 w 8330787"/>
              <a:gd name="connsiteY14" fmla="*/ 1883229 h 3723261"/>
              <a:gd name="connsiteX15" fmla="*/ 2971800 w 8330787"/>
              <a:gd name="connsiteY15" fmla="*/ 1932214 h 3723261"/>
              <a:gd name="connsiteX16" fmla="*/ 2873829 w 8330787"/>
              <a:gd name="connsiteY16" fmla="*/ 1638300 h 3723261"/>
              <a:gd name="connsiteX17" fmla="*/ 2677886 w 8330787"/>
              <a:gd name="connsiteY17" fmla="*/ 1442357 h 3723261"/>
              <a:gd name="connsiteX18" fmla="*/ 2367643 w 8330787"/>
              <a:gd name="connsiteY18" fmla="*/ 1589314 h 3723261"/>
              <a:gd name="connsiteX19" fmla="*/ 2220686 w 8330787"/>
              <a:gd name="connsiteY19" fmla="*/ 1719943 h 3723261"/>
              <a:gd name="connsiteX20" fmla="*/ 1943100 w 8330787"/>
              <a:gd name="connsiteY20" fmla="*/ 1687286 h 3723261"/>
              <a:gd name="connsiteX21" fmla="*/ 1812472 w 8330787"/>
              <a:gd name="connsiteY21" fmla="*/ 1621972 h 3723261"/>
              <a:gd name="connsiteX22" fmla="*/ 1469572 w 8330787"/>
              <a:gd name="connsiteY22" fmla="*/ 1572986 h 3723261"/>
              <a:gd name="connsiteX23" fmla="*/ 1371600 w 8330787"/>
              <a:gd name="connsiteY23" fmla="*/ 1344386 h 3723261"/>
              <a:gd name="connsiteX24" fmla="*/ 1420586 w 8330787"/>
              <a:gd name="connsiteY24" fmla="*/ 870857 h 3723261"/>
              <a:gd name="connsiteX25" fmla="*/ 1583872 w 8330787"/>
              <a:gd name="connsiteY25" fmla="*/ 332014 h 3723261"/>
              <a:gd name="connsiteX26" fmla="*/ 1453243 w 8330787"/>
              <a:gd name="connsiteY26" fmla="*/ 168729 h 3723261"/>
              <a:gd name="connsiteX27" fmla="*/ 1338943 w 8330787"/>
              <a:gd name="connsiteY27" fmla="*/ 38100 h 3723261"/>
              <a:gd name="connsiteX28" fmla="*/ 1143000 w 8330787"/>
              <a:gd name="connsiteY28" fmla="*/ 38100 h 3723261"/>
              <a:gd name="connsiteX29" fmla="*/ 832757 w 8330787"/>
              <a:gd name="connsiteY29" fmla="*/ 266700 h 3723261"/>
              <a:gd name="connsiteX30" fmla="*/ 538843 w 8330787"/>
              <a:gd name="connsiteY30" fmla="*/ 381000 h 3723261"/>
              <a:gd name="connsiteX31" fmla="*/ 277586 w 8330787"/>
              <a:gd name="connsiteY31" fmla="*/ 397329 h 3723261"/>
              <a:gd name="connsiteX32" fmla="*/ 0 w 8330787"/>
              <a:gd name="connsiteY32"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7214630 w 8330787"/>
              <a:gd name="connsiteY3" fmla="*/ 3134596 h 3723261"/>
              <a:gd name="connsiteX4" fmla="*/ 6903295 w 8330787"/>
              <a:gd name="connsiteY4" fmla="*/ 2895666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7232425 w 8330787"/>
              <a:gd name="connsiteY3" fmla="*/ 3341598 h 3723261"/>
              <a:gd name="connsiteX4" fmla="*/ 6903295 w 8330787"/>
              <a:gd name="connsiteY4" fmla="*/ 2895666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7232425 w 8330787"/>
              <a:gd name="connsiteY3" fmla="*/ 3341598 h 3723261"/>
              <a:gd name="connsiteX4" fmla="*/ 7033092 w 8330787"/>
              <a:gd name="connsiteY4" fmla="*/ 2924252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330787 w 8330787"/>
              <a:gd name="connsiteY0" fmla="*/ 3649783 h 3723261"/>
              <a:gd name="connsiteX1" fmla="*/ 7873310 w 8330787"/>
              <a:gd name="connsiteY1" fmla="*/ 3620409 h 3723261"/>
              <a:gd name="connsiteX2" fmla="*/ 7533130 w 8330787"/>
              <a:gd name="connsiteY2" fmla="*/ 3600030 h 3723261"/>
              <a:gd name="connsiteX3" fmla="*/ 7232425 w 8330787"/>
              <a:gd name="connsiteY3" fmla="*/ 3341598 h 3723261"/>
              <a:gd name="connsiteX4" fmla="*/ 7033092 w 8330787"/>
              <a:gd name="connsiteY4" fmla="*/ 2924252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815620 w 8815620"/>
              <a:gd name="connsiteY0" fmla="*/ 3649783 h 3723261"/>
              <a:gd name="connsiteX1" fmla="*/ 8358143 w 8815620"/>
              <a:gd name="connsiteY1" fmla="*/ 3620409 h 3723261"/>
              <a:gd name="connsiteX2" fmla="*/ 8017963 w 8815620"/>
              <a:gd name="connsiteY2" fmla="*/ 3600030 h 3723261"/>
              <a:gd name="connsiteX3" fmla="*/ 7717258 w 8815620"/>
              <a:gd name="connsiteY3" fmla="*/ 3341598 h 3723261"/>
              <a:gd name="connsiteX4" fmla="*/ 7517925 w 8815620"/>
              <a:gd name="connsiteY4" fmla="*/ 2924252 h 3723261"/>
              <a:gd name="connsiteX5" fmla="*/ 7212205 w 8815620"/>
              <a:gd name="connsiteY5" fmla="*/ 2373086 h 3723261"/>
              <a:gd name="connsiteX6" fmla="*/ 7081576 w 8815620"/>
              <a:gd name="connsiteY6" fmla="*/ 2046514 h 3723261"/>
              <a:gd name="connsiteX7" fmla="*/ 6787662 w 8815620"/>
              <a:gd name="connsiteY7" fmla="*/ 2013857 h 3723261"/>
              <a:gd name="connsiteX8" fmla="*/ 6412105 w 8815620"/>
              <a:gd name="connsiteY8" fmla="*/ 2373086 h 3723261"/>
              <a:gd name="connsiteX9" fmla="*/ 6069205 w 8815620"/>
              <a:gd name="connsiteY9" fmla="*/ 2356757 h 3723261"/>
              <a:gd name="connsiteX10" fmla="*/ 5824276 w 8815620"/>
              <a:gd name="connsiteY10" fmla="*/ 2291443 h 3723261"/>
              <a:gd name="connsiteX11" fmla="*/ 5399733 w 8815620"/>
              <a:gd name="connsiteY11" fmla="*/ 2226129 h 3723261"/>
              <a:gd name="connsiteX12" fmla="*/ 4746590 w 8815620"/>
              <a:gd name="connsiteY12" fmla="*/ 1850572 h 3723261"/>
              <a:gd name="connsiteX13" fmla="*/ 4517990 w 8815620"/>
              <a:gd name="connsiteY13" fmla="*/ 1687286 h 3723261"/>
              <a:gd name="connsiteX14" fmla="*/ 4207748 w 8815620"/>
              <a:gd name="connsiteY14" fmla="*/ 1752600 h 3723261"/>
              <a:gd name="connsiteX15" fmla="*/ 3897505 w 8815620"/>
              <a:gd name="connsiteY15" fmla="*/ 1883229 h 3723261"/>
              <a:gd name="connsiteX16" fmla="*/ 3456633 w 8815620"/>
              <a:gd name="connsiteY16" fmla="*/ 1932214 h 3723261"/>
              <a:gd name="connsiteX17" fmla="*/ 3358662 w 8815620"/>
              <a:gd name="connsiteY17" fmla="*/ 1638300 h 3723261"/>
              <a:gd name="connsiteX18" fmla="*/ 3162719 w 8815620"/>
              <a:gd name="connsiteY18" fmla="*/ 1442357 h 3723261"/>
              <a:gd name="connsiteX19" fmla="*/ 2852476 w 8815620"/>
              <a:gd name="connsiteY19" fmla="*/ 1589314 h 3723261"/>
              <a:gd name="connsiteX20" fmla="*/ 2705519 w 8815620"/>
              <a:gd name="connsiteY20" fmla="*/ 1719943 h 3723261"/>
              <a:gd name="connsiteX21" fmla="*/ 2427933 w 8815620"/>
              <a:gd name="connsiteY21" fmla="*/ 1687286 h 3723261"/>
              <a:gd name="connsiteX22" fmla="*/ 2297305 w 8815620"/>
              <a:gd name="connsiteY22" fmla="*/ 1621972 h 3723261"/>
              <a:gd name="connsiteX23" fmla="*/ 1954405 w 8815620"/>
              <a:gd name="connsiteY23" fmla="*/ 1572986 h 3723261"/>
              <a:gd name="connsiteX24" fmla="*/ 1856433 w 8815620"/>
              <a:gd name="connsiteY24" fmla="*/ 1344386 h 3723261"/>
              <a:gd name="connsiteX25" fmla="*/ 1905419 w 8815620"/>
              <a:gd name="connsiteY25" fmla="*/ 870857 h 3723261"/>
              <a:gd name="connsiteX26" fmla="*/ 2068705 w 8815620"/>
              <a:gd name="connsiteY26" fmla="*/ 332014 h 3723261"/>
              <a:gd name="connsiteX27" fmla="*/ 1938076 w 8815620"/>
              <a:gd name="connsiteY27" fmla="*/ 168729 h 3723261"/>
              <a:gd name="connsiteX28" fmla="*/ 1823776 w 8815620"/>
              <a:gd name="connsiteY28" fmla="*/ 38100 h 3723261"/>
              <a:gd name="connsiteX29" fmla="*/ 1627833 w 8815620"/>
              <a:gd name="connsiteY29" fmla="*/ 38100 h 3723261"/>
              <a:gd name="connsiteX30" fmla="*/ 1317590 w 8815620"/>
              <a:gd name="connsiteY30" fmla="*/ 266700 h 3723261"/>
              <a:gd name="connsiteX31" fmla="*/ 1023676 w 8815620"/>
              <a:gd name="connsiteY31" fmla="*/ 381000 h 3723261"/>
              <a:gd name="connsiteX32" fmla="*/ 762419 w 8815620"/>
              <a:gd name="connsiteY32" fmla="*/ 397329 h 3723261"/>
              <a:gd name="connsiteX33" fmla="*/ 0 w 8815620"/>
              <a:gd name="connsiteY33" fmla="*/ 674282 h 3723261"/>
              <a:gd name="connsiteX0" fmla="*/ 8815620 w 8815620"/>
              <a:gd name="connsiteY0" fmla="*/ 3614153 h 3687631"/>
              <a:gd name="connsiteX1" fmla="*/ 8358143 w 8815620"/>
              <a:gd name="connsiteY1" fmla="*/ 3584779 h 3687631"/>
              <a:gd name="connsiteX2" fmla="*/ 8017963 w 8815620"/>
              <a:gd name="connsiteY2" fmla="*/ 3564400 h 3687631"/>
              <a:gd name="connsiteX3" fmla="*/ 7717258 w 8815620"/>
              <a:gd name="connsiteY3" fmla="*/ 3305968 h 3687631"/>
              <a:gd name="connsiteX4" fmla="*/ 7517925 w 8815620"/>
              <a:gd name="connsiteY4" fmla="*/ 2888622 h 3687631"/>
              <a:gd name="connsiteX5" fmla="*/ 7212205 w 8815620"/>
              <a:gd name="connsiteY5" fmla="*/ 2337456 h 3687631"/>
              <a:gd name="connsiteX6" fmla="*/ 7081576 w 8815620"/>
              <a:gd name="connsiteY6" fmla="*/ 2010884 h 3687631"/>
              <a:gd name="connsiteX7" fmla="*/ 6787662 w 8815620"/>
              <a:gd name="connsiteY7" fmla="*/ 1978227 h 3687631"/>
              <a:gd name="connsiteX8" fmla="*/ 6412105 w 8815620"/>
              <a:gd name="connsiteY8" fmla="*/ 2337456 h 3687631"/>
              <a:gd name="connsiteX9" fmla="*/ 6069205 w 8815620"/>
              <a:gd name="connsiteY9" fmla="*/ 2321127 h 3687631"/>
              <a:gd name="connsiteX10" fmla="*/ 5824276 w 8815620"/>
              <a:gd name="connsiteY10" fmla="*/ 2255813 h 3687631"/>
              <a:gd name="connsiteX11" fmla="*/ 5399733 w 8815620"/>
              <a:gd name="connsiteY11" fmla="*/ 2190499 h 3687631"/>
              <a:gd name="connsiteX12" fmla="*/ 4746590 w 8815620"/>
              <a:gd name="connsiteY12" fmla="*/ 1814942 h 3687631"/>
              <a:gd name="connsiteX13" fmla="*/ 4517990 w 8815620"/>
              <a:gd name="connsiteY13" fmla="*/ 1651656 h 3687631"/>
              <a:gd name="connsiteX14" fmla="*/ 4207748 w 8815620"/>
              <a:gd name="connsiteY14" fmla="*/ 1716970 h 3687631"/>
              <a:gd name="connsiteX15" fmla="*/ 3897505 w 8815620"/>
              <a:gd name="connsiteY15" fmla="*/ 1847599 h 3687631"/>
              <a:gd name="connsiteX16" fmla="*/ 3456633 w 8815620"/>
              <a:gd name="connsiteY16" fmla="*/ 1896584 h 3687631"/>
              <a:gd name="connsiteX17" fmla="*/ 3358662 w 8815620"/>
              <a:gd name="connsiteY17" fmla="*/ 1602670 h 3687631"/>
              <a:gd name="connsiteX18" fmla="*/ 3162719 w 8815620"/>
              <a:gd name="connsiteY18" fmla="*/ 1406727 h 3687631"/>
              <a:gd name="connsiteX19" fmla="*/ 2852476 w 8815620"/>
              <a:gd name="connsiteY19" fmla="*/ 1553684 h 3687631"/>
              <a:gd name="connsiteX20" fmla="*/ 2705519 w 8815620"/>
              <a:gd name="connsiteY20" fmla="*/ 1684313 h 3687631"/>
              <a:gd name="connsiteX21" fmla="*/ 2427933 w 8815620"/>
              <a:gd name="connsiteY21" fmla="*/ 1651656 h 3687631"/>
              <a:gd name="connsiteX22" fmla="*/ 2297305 w 8815620"/>
              <a:gd name="connsiteY22" fmla="*/ 1586342 h 3687631"/>
              <a:gd name="connsiteX23" fmla="*/ 1954405 w 8815620"/>
              <a:gd name="connsiteY23" fmla="*/ 1537356 h 3687631"/>
              <a:gd name="connsiteX24" fmla="*/ 1856433 w 8815620"/>
              <a:gd name="connsiteY24" fmla="*/ 1308756 h 3687631"/>
              <a:gd name="connsiteX25" fmla="*/ 1905419 w 8815620"/>
              <a:gd name="connsiteY25" fmla="*/ 835227 h 3687631"/>
              <a:gd name="connsiteX26" fmla="*/ 2068705 w 8815620"/>
              <a:gd name="connsiteY26" fmla="*/ 296384 h 3687631"/>
              <a:gd name="connsiteX27" fmla="*/ 1938076 w 8815620"/>
              <a:gd name="connsiteY27" fmla="*/ 133099 h 3687631"/>
              <a:gd name="connsiteX28" fmla="*/ 1340361 w 8815620"/>
              <a:gd name="connsiteY28" fmla="*/ 245885 h 3687631"/>
              <a:gd name="connsiteX29" fmla="*/ 1627833 w 8815620"/>
              <a:gd name="connsiteY29" fmla="*/ 2470 h 3687631"/>
              <a:gd name="connsiteX30" fmla="*/ 1317590 w 8815620"/>
              <a:gd name="connsiteY30" fmla="*/ 231070 h 3687631"/>
              <a:gd name="connsiteX31" fmla="*/ 1023676 w 8815620"/>
              <a:gd name="connsiteY31" fmla="*/ 345370 h 3687631"/>
              <a:gd name="connsiteX32" fmla="*/ 762419 w 8815620"/>
              <a:gd name="connsiteY32" fmla="*/ 361699 h 3687631"/>
              <a:gd name="connsiteX33" fmla="*/ 0 w 8815620"/>
              <a:gd name="connsiteY33" fmla="*/ 638652 h 3687631"/>
              <a:gd name="connsiteX0" fmla="*/ 8815620 w 8815620"/>
              <a:gd name="connsiteY0" fmla="*/ 3628012 h 3701490"/>
              <a:gd name="connsiteX1" fmla="*/ 8358143 w 8815620"/>
              <a:gd name="connsiteY1" fmla="*/ 3598638 h 3701490"/>
              <a:gd name="connsiteX2" fmla="*/ 8017963 w 8815620"/>
              <a:gd name="connsiteY2" fmla="*/ 3578259 h 3701490"/>
              <a:gd name="connsiteX3" fmla="*/ 7717258 w 8815620"/>
              <a:gd name="connsiteY3" fmla="*/ 3319827 h 3701490"/>
              <a:gd name="connsiteX4" fmla="*/ 7517925 w 8815620"/>
              <a:gd name="connsiteY4" fmla="*/ 2902481 h 3701490"/>
              <a:gd name="connsiteX5" fmla="*/ 7212205 w 8815620"/>
              <a:gd name="connsiteY5" fmla="*/ 2351315 h 3701490"/>
              <a:gd name="connsiteX6" fmla="*/ 7081576 w 8815620"/>
              <a:gd name="connsiteY6" fmla="*/ 2024743 h 3701490"/>
              <a:gd name="connsiteX7" fmla="*/ 6787662 w 8815620"/>
              <a:gd name="connsiteY7" fmla="*/ 1992086 h 3701490"/>
              <a:gd name="connsiteX8" fmla="*/ 6412105 w 8815620"/>
              <a:gd name="connsiteY8" fmla="*/ 2351315 h 3701490"/>
              <a:gd name="connsiteX9" fmla="*/ 6069205 w 8815620"/>
              <a:gd name="connsiteY9" fmla="*/ 2334986 h 3701490"/>
              <a:gd name="connsiteX10" fmla="*/ 5824276 w 8815620"/>
              <a:gd name="connsiteY10" fmla="*/ 2269672 h 3701490"/>
              <a:gd name="connsiteX11" fmla="*/ 5399733 w 8815620"/>
              <a:gd name="connsiteY11" fmla="*/ 2204358 h 3701490"/>
              <a:gd name="connsiteX12" fmla="*/ 4746590 w 8815620"/>
              <a:gd name="connsiteY12" fmla="*/ 1828801 h 3701490"/>
              <a:gd name="connsiteX13" fmla="*/ 4517990 w 8815620"/>
              <a:gd name="connsiteY13" fmla="*/ 1665515 h 3701490"/>
              <a:gd name="connsiteX14" fmla="*/ 4207748 w 8815620"/>
              <a:gd name="connsiteY14" fmla="*/ 1730829 h 3701490"/>
              <a:gd name="connsiteX15" fmla="*/ 3897505 w 8815620"/>
              <a:gd name="connsiteY15" fmla="*/ 1861458 h 3701490"/>
              <a:gd name="connsiteX16" fmla="*/ 3456633 w 8815620"/>
              <a:gd name="connsiteY16" fmla="*/ 1910443 h 3701490"/>
              <a:gd name="connsiteX17" fmla="*/ 3358662 w 8815620"/>
              <a:gd name="connsiteY17" fmla="*/ 1616529 h 3701490"/>
              <a:gd name="connsiteX18" fmla="*/ 3162719 w 8815620"/>
              <a:gd name="connsiteY18" fmla="*/ 1420586 h 3701490"/>
              <a:gd name="connsiteX19" fmla="*/ 2852476 w 8815620"/>
              <a:gd name="connsiteY19" fmla="*/ 1567543 h 3701490"/>
              <a:gd name="connsiteX20" fmla="*/ 2705519 w 8815620"/>
              <a:gd name="connsiteY20" fmla="*/ 1698172 h 3701490"/>
              <a:gd name="connsiteX21" fmla="*/ 2427933 w 8815620"/>
              <a:gd name="connsiteY21" fmla="*/ 1665515 h 3701490"/>
              <a:gd name="connsiteX22" fmla="*/ 2297305 w 8815620"/>
              <a:gd name="connsiteY22" fmla="*/ 1600201 h 3701490"/>
              <a:gd name="connsiteX23" fmla="*/ 1954405 w 8815620"/>
              <a:gd name="connsiteY23" fmla="*/ 1551215 h 3701490"/>
              <a:gd name="connsiteX24" fmla="*/ 1856433 w 8815620"/>
              <a:gd name="connsiteY24" fmla="*/ 1322615 h 3701490"/>
              <a:gd name="connsiteX25" fmla="*/ 1905419 w 8815620"/>
              <a:gd name="connsiteY25" fmla="*/ 849086 h 3701490"/>
              <a:gd name="connsiteX26" fmla="*/ 2068705 w 8815620"/>
              <a:gd name="connsiteY26" fmla="*/ 310243 h 3701490"/>
              <a:gd name="connsiteX27" fmla="*/ 1938076 w 8815620"/>
              <a:gd name="connsiteY27" fmla="*/ 146958 h 3701490"/>
              <a:gd name="connsiteX28" fmla="*/ 1627833 w 8815620"/>
              <a:gd name="connsiteY28" fmla="*/ 16329 h 3701490"/>
              <a:gd name="connsiteX29" fmla="*/ 1317590 w 8815620"/>
              <a:gd name="connsiteY29" fmla="*/ 244929 h 3701490"/>
              <a:gd name="connsiteX30" fmla="*/ 1023676 w 8815620"/>
              <a:gd name="connsiteY30" fmla="*/ 359229 h 3701490"/>
              <a:gd name="connsiteX31" fmla="*/ 762419 w 8815620"/>
              <a:gd name="connsiteY31" fmla="*/ 375558 h 3701490"/>
              <a:gd name="connsiteX32" fmla="*/ 0 w 8815620"/>
              <a:gd name="connsiteY32" fmla="*/ 652511 h 370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815620" h="3701490">
                <a:moveTo>
                  <a:pt x="8815620" y="3628012"/>
                </a:moveTo>
                <a:cubicBezTo>
                  <a:pt x="8656416" y="3701490"/>
                  <a:pt x="8491086" y="3606930"/>
                  <a:pt x="8358143" y="3598638"/>
                </a:cubicBezTo>
                <a:cubicBezTo>
                  <a:pt x="8225200" y="3590346"/>
                  <a:pt x="8124777" y="3624727"/>
                  <a:pt x="8017963" y="3578259"/>
                </a:cubicBezTo>
                <a:cubicBezTo>
                  <a:pt x="7911149" y="3531791"/>
                  <a:pt x="7800598" y="3432457"/>
                  <a:pt x="7717258" y="3319827"/>
                </a:cubicBezTo>
                <a:cubicBezTo>
                  <a:pt x="7633918" y="3207197"/>
                  <a:pt x="7602101" y="3063900"/>
                  <a:pt x="7517925" y="2902481"/>
                </a:cubicBezTo>
                <a:cubicBezTo>
                  <a:pt x="7433749" y="2741062"/>
                  <a:pt x="7284930" y="2497604"/>
                  <a:pt x="7212205" y="2351315"/>
                </a:cubicBezTo>
                <a:cubicBezTo>
                  <a:pt x="7139480" y="2205026"/>
                  <a:pt x="7152333" y="2084614"/>
                  <a:pt x="7081576" y="2024743"/>
                </a:cubicBezTo>
                <a:cubicBezTo>
                  <a:pt x="7010819" y="1964872"/>
                  <a:pt x="6899241" y="1937657"/>
                  <a:pt x="6787662" y="1992086"/>
                </a:cubicBezTo>
                <a:cubicBezTo>
                  <a:pt x="6676084" y="2046515"/>
                  <a:pt x="6531848" y="2294165"/>
                  <a:pt x="6412105" y="2351315"/>
                </a:cubicBezTo>
                <a:cubicBezTo>
                  <a:pt x="6292362" y="2408465"/>
                  <a:pt x="6167176" y="2348593"/>
                  <a:pt x="6069205" y="2334986"/>
                </a:cubicBezTo>
                <a:cubicBezTo>
                  <a:pt x="5971234" y="2321379"/>
                  <a:pt x="5935855" y="2291443"/>
                  <a:pt x="5824276" y="2269672"/>
                </a:cubicBezTo>
                <a:cubicBezTo>
                  <a:pt x="5712697" y="2247901"/>
                  <a:pt x="5579347" y="2277837"/>
                  <a:pt x="5399733" y="2204358"/>
                </a:cubicBezTo>
                <a:cubicBezTo>
                  <a:pt x="5220119" y="2130880"/>
                  <a:pt x="4893547" y="1918608"/>
                  <a:pt x="4746590" y="1828801"/>
                </a:cubicBezTo>
                <a:cubicBezTo>
                  <a:pt x="4599633" y="1738994"/>
                  <a:pt x="4607797" y="1681844"/>
                  <a:pt x="4517990" y="1665515"/>
                </a:cubicBezTo>
                <a:cubicBezTo>
                  <a:pt x="4428183" y="1649186"/>
                  <a:pt x="4311162" y="1698172"/>
                  <a:pt x="4207748" y="1730829"/>
                </a:cubicBezTo>
                <a:cubicBezTo>
                  <a:pt x="4104334" y="1763486"/>
                  <a:pt x="4022691" y="1831522"/>
                  <a:pt x="3897505" y="1861458"/>
                </a:cubicBezTo>
                <a:cubicBezTo>
                  <a:pt x="3772319" y="1891394"/>
                  <a:pt x="3546440" y="1951265"/>
                  <a:pt x="3456633" y="1910443"/>
                </a:cubicBezTo>
                <a:cubicBezTo>
                  <a:pt x="3366826" y="1869622"/>
                  <a:pt x="3407648" y="1698172"/>
                  <a:pt x="3358662" y="1616529"/>
                </a:cubicBezTo>
                <a:cubicBezTo>
                  <a:pt x="3309676" y="1534886"/>
                  <a:pt x="3247083" y="1428750"/>
                  <a:pt x="3162719" y="1420586"/>
                </a:cubicBezTo>
                <a:cubicBezTo>
                  <a:pt x="3078355" y="1412422"/>
                  <a:pt x="2928676" y="1521279"/>
                  <a:pt x="2852476" y="1567543"/>
                </a:cubicBezTo>
                <a:cubicBezTo>
                  <a:pt x="2776276" y="1613807"/>
                  <a:pt x="2776276" y="1681843"/>
                  <a:pt x="2705519" y="1698172"/>
                </a:cubicBezTo>
                <a:cubicBezTo>
                  <a:pt x="2634762" y="1714501"/>
                  <a:pt x="2495969" y="1681844"/>
                  <a:pt x="2427933" y="1665515"/>
                </a:cubicBezTo>
                <a:cubicBezTo>
                  <a:pt x="2359897" y="1649187"/>
                  <a:pt x="2376226" y="1619251"/>
                  <a:pt x="2297305" y="1600201"/>
                </a:cubicBezTo>
                <a:cubicBezTo>
                  <a:pt x="2218384" y="1581151"/>
                  <a:pt x="2027884" y="1597479"/>
                  <a:pt x="1954405" y="1551215"/>
                </a:cubicBezTo>
                <a:cubicBezTo>
                  <a:pt x="1880926" y="1504951"/>
                  <a:pt x="1864597" y="1439636"/>
                  <a:pt x="1856433" y="1322615"/>
                </a:cubicBezTo>
                <a:cubicBezTo>
                  <a:pt x="1848269" y="1205594"/>
                  <a:pt x="1870040" y="1017815"/>
                  <a:pt x="1905419" y="849086"/>
                </a:cubicBezTo>
                <a:cubicBezTo>
                  <a:pt x="1940798" y="680357"/>
                  <a:pt x="2063262" y="427264"/>
                  <a:pt x="2068705" y="310243"/>
                </a:cubicBezTo>
                <a:cubicBezTo>
                  <a:pt x="2074148" y="193222"/>
                  <a:pt x="2011555" y="195944"/>
                  <a:pt x="1938076" y="146958"/>
                </a:cubicBezTo>
                <a:cubicBezTo>
                  <a:pt x="1864597" y="97972"/>
                  <a:pt x="1731247" y="0"/>
                  <a:pt x="1627833" y="16329"/>
                </a:cubicBezTo>
                <a:cubicBezTo>
                  <a:pt x="1524419" y="32658"/>
                  <a:pt x="1418283" y="187779"/>
                  <a:pt x="1317590" y="244929"/>
                </a:cubicBezTo>
                <a:cubicBezTo>
                  <a:pt x="1216897" y="302079"/>
                  <a:pt x="1116205" y="337458"/>
                  <a:pt x="1023676" y="359229"/>
                </a:cubicBezTo>
                <a:cubicBezTo>
                  <a:pt x="931148" y="381001"/>
                  <a:pt x="933032" y="326678"/>
                  <a:pt x="762419" y="375558"/>
                </a:cubicBezTo>
                <a:cubicBezTo>
                  <a:pt x="591806" y="424438"/>
                  <a:pt x="93889" y="653871"/>
                  <a:pt x="0" y="652511"/>
                </a:cubicBezTo>
              </a:path>
            </a:pathLst>
          </a:custGeom>
          <a:ln w="152400" cap="rnd">
            <a:solidFill>
              <a:schemeClr val="tx1"/>
            </a:soli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 name="Oval 90"/>
          <p:cNvSpPr/>
          <p:nvPr/>
        </p:nvSpPr>
        <p:spPr>
          <a:xfrm rot="785617">
            <a:off x="481024" y="1419191"/>
            <a:ext cx="528447" cy="943688"/>
          </a:xfrm>
          <a:prstGeom prst="ellipse">
            <a:avLst/>
          </a:prstGeom>
          <a:solidFill>
            <a:schemeClr val="tx1"/>
          </a:solid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p:cNvSpPr/>
          <p:nvPr/>
        </p:nvSpPr>
        <p:spPr>
          <a:xfrm>
            <a:off x="1752600" y="2819400"/>
            <a:ext cx="685800" cy="533400"/>
          </a:xfrm>
          <a:prstGeom prst="ellipse">
            <a:avLst/>
          </a:prstGeom>
          <a:solidFill>
            <a:srgbClr val="FF0000"/>
          </a:solidFill>
          <a:ln>
            <a:solidFill>
              <a:schemeClr val="tx1"/>
            </a:solidFill>
            <a:prstDash val="sysDot"/>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rot="21185512">
            <a:off x="447803" y="2618729"/>
            <a:ext cx="533400" cy="1143000"/>
          </a:xfrm>
          <a:prstGeom prst="ellipse">
            <a:avLst/>
          </a:prstGeom>
          <a:solidFill>
            <a:srgbClr val="00B050"/>
          </a:solidFill>
          <a:ln>
            <a:solidFill>
              <a:schemeClr val="tx1"/>
            </a:solidFill>
            <a:prstDash val="sysDot"/>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21600000">
                                      <p:cBhvr>
                                        <p:cTn id="6" dur="1000" fill="hold"/>
                                        <p:tgtEl>
                                          <p:spTgt spid="46">
                                            <p:txEl>
                                              <p:charRg st="4294967295" end="4294967295"/>
                                            </p:txEl>
                                          </p:spTgt>
                                        </p:tgtEl>
                                        <p:attrNameLst>
                                          <p:attrName>r</p:attrName>
                                        </p:attrNameLst>
                                      </p:cBhvr>
                                    </p:animRot>
                                  </p:childTnLst>
                                </p:cTn>
                              </p:par>
                            </p:childTnLst>
                          </p:cTn>
                        </p:par>
                        <p:par>
                          <p:cTn id="7" fill="hold">
                            <p:stCondLst>
                              <p:cond delay="1000"/>
                            </p:stCondLst>
                            <p:childTnLst>
                              <p:par>
                                <p:cTn id="8" presetID="30" presetClass="entr" presetSubtype="0" fill="hold" nodeType="after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fade">
                                      <p:cBhvr>
                                        <p:cTn id="10" dur="800" decel="100000"/>
                                        <p:tgtEl>
                                          <p:spTgt spid="90"/>
                                        </p:tgtEl>
                                      </p:cBhvr>
                                    </p:animEffect>
                                    <p:anim calcmode="lin" valueType="num">
                                      <p:cBhvr>
                                        <p:cTn id="11" dur="800" decel="100000" fill="hold"/>
                                        <p:tgtEl>
                                          <p:spTgt spid="90"/>
                                        </p:tgtEl>
                                        <p:attrNameLst>
                                          <p:attrName>style.rotation</p:attrName>
                                        </p:attrNameLst>
                                      </p:cBhvr>
                                      <p:tavLst>
                                        <p:tav tm="0">
                                          <p:val>
                                            <p:fltVal val="-90"/>
                                          </p:val>
                                        </p:tav>
                                        <p:tav tm="100000">
                                          <p:val>
                                            <p:fltVal val="0"/>
                                          </p:val>
                                        </p:tav>
                                      </p:tavLst>
                                    </p:anim>
                                    <p:anim calcmode="lin" valueType="num">
                                      <p:cBhvr>
                                        <p:cTn id="12" dur="800" decel="100000" fill="hold"/>
                                        <p:tgtEl>
                                          <p:spTgt spid="90"/>
                                        </p:tgtEl>
                                        <p:attrNameLst>
                                          <p:attrName>ppt_x</p:attrName>
                                        </p:attrNameLst>
                                      </p:cBhvr>
                                      <p:tavLst>
                                        <p:tav tm="0">
                                          <p:val>
                                            <p:strVal val="#ppt_x+0.4"/>
                                          </p:val>
                                        </p:tav>
                                        <p:tav tm="100000">
                                          <p:val>
                                            <p:strVal val="#ppt_x-0.05"/>
                                          </p:val>
                                        </p:tav>
                                      </p:tavLst>
                                    </p:anim>
                                    <p:anim calcmode="lin" valueType="num">
                                      <p:cBhvr>
                                        <p:cTn id="13" dur="800" decel="100000" fill="hold"/>
                                        <p:tgtEl>
                                          <p:spTgt spid="90"/>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90"/>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90"/>
                                        </p:tgtEl>
                                        <p:attrNameLst>
                                          <p:attrName>ppt_y</p:attrName>
                                        </p:attrNameLst>
                                      </p:cBhvr>
                                      <p:tavLst>
                                        <p:tav tm="0">
                                          <p:val>
                                            <p:strVal val="#ppt_y+0.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9" presetClass="entr" presetSubtype="0" decel="100000" fill="hold" grpId="0" nodeType="clickEffect">
                                  <p:stCondLst>
                                    <p:cond delay="0"/>
                                  </p:stCondLst>
                                  <p:childTnLst>
                                    <p:set>
                                      <p:cBhvr>
                                        <p:cTn id="19" dur="1" fill="hold">
                                          <p:stCondLst>
                                            <p:cond delay="0"/>
                                          </p:stCondLst>
                                        </p:cTn>
                                        <p:tgtEl>
                                          <p:spTgt spid="65"/>
                                        </p:tgtEl>
                                        <p:attrNameLst>
                                          <p:attrName>style.visibility</p:attrName>
                                        </p:attrNameLst>
                                      </p:cBhvr>
                                      <p:to>
                                        <p:strVal val="visible"/>
                                      </p:to>
                                    </p:set>
                                    <p:anim calcmode="lin" valueType="num">
                                      <p:cBhvr>
                                        <p:cTn id="20" dur="1000" fill="hold"/>
                                        <p:tgtEl>
                                          <p:spTgt spid="65"/>
                                        </p:tgtEl>
                                        <p:attrNameLst>
                                          <p:attrName>ppt_w</p:attrName>
                                        </p:attrNameLst>
                                      </p:cBhvr>
                                      <p:tavLst>
                                        <p:tav tm="0">
                                          <p:val>
                                            <p:fltVal val="0"/>
                                          </p:val>
                                        </p:tav>
                                        <p:tav tm="100000">
                                          <p:val>
                                            <p:strVal val="#ppt_w"/>
                                          </p:val>
                                        </p:tav>
                                      </p:tavLst>
                                    </p:anim>
                                    <p:anim calcmode="lin" valueType="num">
                                      <p:cBhvr>
                                        <p:cTn id="21" dur="1000" fill="hold"/>
                                        <p:tgtEl>
                                          <p:spTgt spid="65"/>
                                        </p:tgtEl>
                                        <p:attrNameLst>
                                          <p:attrName>ppt_h</p:attrName>
                                        </p:attrNameLst>
                                      </p:cBhvr>
                                      <p:tavLst>
                                        <p:tav tm="0">
                                          <p:val>
                                            <p:fltVal val="0"/>
                                          </p:val>
                                        </p:tav>
                                        <p:tav tm="100000">
                                          <p:val>
                                            <p:strVal val="#ppt_h"/>
                                          </p:val>
                                        </p:tav>
                                      </p:tavLst>
                                    </p:anim>
                                    <p:anim calcmode="lin" valueType="num">
                                      <p:cBhvr>
                                        <p:cTn id="22" dur="1000" fill="hold"/>
                                        <p:tgtEl>
                                          <p:spTgt spid="65"/>
                                        </p:tgtEl>
                                        <p:attrNameLst>
                                          <p:attrName>style.rotation</p:attrName>
                                        </p:attrNameLst>
                                      </p:cBhvr>
                                      <p:tavLst>
                                        <p:tav tm="0">
                                          <p:val>
                                            <p:fltVal val="360"/>
                                          </p:val>
                                        </p:tav>
                                        <p:tav tm="100000">
                                          <p:val>
                                            <p:fltVal val="0"/>
                                          </p:val>
                                        </p:tav>
                                      </p:tavLst>
                                    </p:anim>
                                    <p:animEffect transition="in" filter="fade">
                                      <p:cBhvr>
                                        <p:cTn id="23" dur="1000"/>
                                        <p:tgtEl>
                                          <p:spTgt spid="65"/>
                                        </p:tgtEl>
                                      </p:cBhvr>
                                    </p:animEffect>
                                  </p:childTnLst>
                                </p:cTn>
                              </p:par>
                            </p:childTnLst>
                          </p:cTn>
                        </p:par>
                        <p:par>
                          <p:cTn id="24" fill="hold">
                            <p:stCondLst>
                              <p:cond delay="1000"/>
                            </p:stCondLst>
                            <p:childTnLst>
                              <p:par>
                                <p:cTn id="25" presetID="30" presetClass="entr" presetSubtype="0"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fade">
                                      <p:cBhvr>
                                        <p:cTn id="27" dur="800" decel="100000"/>
                                        <p:tgtEl>
                                          <p:spTgt spid="89"/>
                                        </p:tgtEl>
                                      </p:cBhvr>
                                    </p:animEffect>
                                    <p:anim calcmode="lin" valueType="num">
                                      <p:cBhvr>
                                        <p:cTn id="28" dur="800" decel="100000" fill="hold"/>
                                        <p:tgtEl>
                                          <p:spTgt spid="89"/>
                                        </p:tgtEl>
                                        <p:attrNameLst>
                                          <p:attrName>style.rotation</p:attrName>
                                        </p:attrNameLst>
                                      </p:cBhvr>
                                      <p:tavLst>
                                        <p:tav tm="0">
                                          <p:val>
                                            <p:fltVal val="-90"/>
                                          </p:val>
                                        </p:tav>
                                        <p:tav tm="100000">
                                          <p:val>
                                            <p:fltVal val="0"/>
                                          </p:val>
                                        </p:tav>
                                      </p:tavLst>
                                    </p:anim>
                                    <p:anim calcmode="lin" valueType="num">
                                      <p:cBhvr>
                                        <p:cTn id="29" dur="800" decel="100000" fill="hold"/>
                                        <p:tgtEl>
                                          <p:spTgt spid="89"/>
                                        </p:tgtEl>
                                        <p:attrNameLst>
                                          <p:attrName>ppt_x</p:attrName>
                                        </p:attrNameLst>
                                      </p:cBhvr>
                                      <p:tavLst>
                                        <p:tav tm="0">
                                          <p:val>
                                            <p:strVal val="#ppt_x+0.4"/>
                                          </p:val>
                                        </p:tav>
                                        <p:tav tm="100000">
                                          <p:val>
                                            <p:strVal val="#ppt_x-0.05"/>
                                          </p:val>
                                        </p:tav>
                                      </p:tavLst>
                                    </p:anim>
                                    <p:anim calcmode="lin" valueType="num">
                                      <p:cBhvr>
                                        <p:cTn id="30" dur="800" decel="100000" fill="hold"/>
                                        <p:tgtEl>
                                          <p:spTgt spid="89"/>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89"/>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89"/>
                                        </p:tgtEl>
                                        <p:attrNameLst>
                                          <p:attrName>ppt_y</p:attrName>
                                        </p:attrNameLst>
                                      </p:cBhvr>
                                      <p:tavLst>
                                        <p:tav tm="0">
                                          <p:val>
                                            <p:strVal val="#ppt_y+0.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9" presetClass="entr" presetSubtype="0" decel="100000" fill="hold" grpId="0" nodeType="clickEffect">
                                  <p:stCondLst>
                                    <p:cond delay="0"/>
                                  </p:stCondLst>
                                  <p:childTnLst>
                                    <p:set>
                                      <p:cBhvr>
                                        <p:cTn id="36" dur="1" fill="hold">
                                          <p:stCondLst>
                                            <p:cond delay="0"/>
                                          </p:stCondLst>
                                        </p:cTn>
                                        <p:tgtEl>
                                          <p:spTgt spid="83"/>
                                        </p:tgtEl>
                                        <p:attrNameLst>
                                          <p:attrName>style.visibility</p:attrName>
                                        </p:attrNameLst>
                                      </p:cBhvr>
                                      <p:to>
                                        <p:strVal val="visible"/>
                                      </p:to>
                                    </p:set>
                                    <p:anim calcmode="lin" valueType="num">
                                      <p:cBhvr>
                                        <p:cTn id="37" dur="1000" fill="hold"/>
                                        <p:tgtEl>
                                          <p:spTgt spid="83"/>
                                        </p:tgtEl>
                                        <p:attrNameLst>
                                          <p:attrName>ppt_w</p:attrName>
                                        </p:attrNameLst>
                                      </p:cBhvr>
                                      <p:tavLst>
                                        <p:tav tm="0">
                                          <p:val>
                                            <p:fltVal val="0"/>
                                          </p:val>
                                        </p:tav>
                                        <p:tav tm="100000">
                                          <p:val>
                                            <p:strVal val="#ppt_w"/>
                                          </p:val>
                                        </p:tav>
                                      </p:tavLst>
                                    </p:anim>
                                    <p:anim calcmode="lin" valueType="num">
                                      <p:cBhvr>
                                        <p:cTn id="38" dur="1000" fill="hold"/>
                                        <p:tgtEl>
                                          <p:spTgt spid="83"/>
                                        </p:tgtEl>
                                        <p:attrNameLst>
                                          <p:attrName>ppt_h</p:attrName>
                                        </p:attrNameLst>
                                      </p:cBhvr>
                                      <p:tavLst>
                                        <p:tav tm="0">
                                          <p:val>
                                            <p:fltVal val="0"/>
                                          </p:val>
                                        </p:tav>
                                        <p:tav tm="100000">
                                          <p:val>
                                            <p:strVal val="#ppt_h"/>
                                          </p:val>
                                        </p:tav>
                                      </p:tavLst>
                                    </p:anim>
                                    <p:anim calcmode="lin" valueType="num">
                                      <p:cBhvr>
                                        <p:cTn id="39" dur="1000" fill="hold"/>
                                        <p:tgtEl>
                                          <p:spTgt spid="83"/>
                                        </p:tgtEl>
                                        <p:attrNameLst>
                                          <p:attrName>style.rotation</p:attrName>
                                        </p:attrNameLst>
                                      </p:cBhvr>
                                      <p:tavLst>
                                        <p:tav tm="0">
                                          <p:val>
                                            <p:fltVal val="360"/>
                                          </p:val>
                                        </p:tav>
                                        <p:tav tm="100000">
                                          <p:val>
                                            <p:fltVal val="0"/>
                                          </p:val>
                                        </p:tav>
                                      </p:tavLst>
                                    </p:anim>
                                    <p:animEffect transition="in" filter="fade">
                                      <p:cBhvr>
                                        <p:cTn id="40" dur="1000"/>
                                        <p:tgtEl>
                                          <p:spTgt spid="83"/>
                                        </p:tgtEl>
                                      </p:cBhvr>
                                    </p:animEffect>
                                  </p:childTnLst>
                                </p:cTn>
                              </p:par>
                              <p:par>
                                <p:cTn id="41" presetID="30" presetClass="entr" presetSubtype="0" fill="hold" nodeType="withEffect">
                                  <p:stCondLst>
                                    <p:cond delay="500"/>
                                  </p:stCondLst>
                                  <p:childTnLst>
                                    <p:set>
                                      <p:cBhvr>
                                        <p:cTn id="42" dur="1" fill="hold">
                                          <p:stCondLst>
                                            <p:cond delay="0"/>
                                          </p:stCondLst>
                                        </p:cTn>
                                        <p:tgtEl>
                                          <p:spTgt spid="88"/>
                                        </p:tgtEl>
                                        <p:attrNameLst>
                                          <p:attrName>style.visibility</p:attrName>
                                        </p:attrNameLst>
                                      </p:cBhvr>
                                      <p:to>
                                        <p:strVal val="visible"/>
                                      </p:to>
                                    </p:set>
                                    <p:animEffect transition="in" filter="fade">
                                      <p:cBhvr>
                                        <p:cTn id="43" dur="800" decel="100000"/>
                                        <p:tgtEl>
                                          <p:spTgt spid="88"/>
                                        </p:tgtEl>
                                      </p:cBhvr>
                                    </p:animEffect>
                                    <p:anim calcmode="lin" valueType="num">
                                      <p:cBhvr>
                                        <p:cTn id="44" dur="800" decel="100000" fill="hold"/>
                                        <p:tgtEl>
                                          <p:spTgt spid="88"/>
                                        </p:tgtEl>
                                        <p:attrNameLst>
                                          <p:attrName>style.rotation</p:attrName>
                                        </p:attrNameLst>
                                      </p:cBhvr>
                                      <p:tavLst>
                                        <p:tav tm="0">
                                          <p:val>
                                            <p:fltVal val="-90"/>
                                          </p:val>
                                        </p:tav>
                                        <p:tav tm="100000">
                                          <p:val>
                                            <p:fltVal val="0"/>
                                          </p:val>
                                        </p:tav>
                                      </p:tavLst>
                                    </p:anim>
                                    <p:anim calcmode="lin" valueType="num">
                                      <p:cBhvr>
                                        <p:cTn id="45" dur="800" decel="100000" fill="hold"/>
                                        <p:tgtEl>
                                          <p:spTgt spid="88"/>
                                        </p:tgtEl>
                                        <p:attrNameLst>
                                          <p:attrName>ppt_x</p:attrName>
                                        </p:attrNameLst>
                                      </p:cBhvr>
                                      <p:tavLst>
                                        <p:tav tm="0">
                                          <p:val>
                                            <p:strVal val="#ppt_x+0.4"/>
                                          </p:val>
                                        </p:tav>
                                        <p:tav tm="100000">
                                          <p:val>
                                            <p:strVal val="#ppt_x-0.05"/>
                                          </p:val>
                                        </p:tav>
                                      </p:tavLst>
                                    </p:anim>
                                    <p:anim calcmode="lin" valueType="num">
                                      <p:cBhvr>
                                        <p:cTn id="46" dur="800" decel="100000" fill="hold"/>
                                        <p:tgtEl>
                                          <p:spTgt spid="88"/>
                                        </p:tgtEl>
                                        <p:attrNameLst>
                                          <p:attrName>ppt_y</p:attrName>
                                        </p:attrNameLst>
                                      </p:cBhvr>
                                      <p:tavLst>
                                        <p:tav tm="0">
                                          <p:val>
                                            <p:strVal val="#ppt_y-0.4"/>
                                          </p:val>
                                        </p:tav>
                                        <p:tav tm="100000">
                                          <p:val>
                                            <p:strVal val="#ppt_y+0.1"/>
                                          </p:val>
                                        </p:tav>
                                      </p:tavLst>
                                    </p:anim>
                                    <p:anim calcmode="lin" valueType="num">
                                      <p:cBhvr>
                                        <p:cTn id="47" dur="200" accel="100000" fill="hold">
                                          <p:stCondLst>
                                            <p:cond delay="800"/>
                                          </p:stCondLst>
                                        </p:cTn>
                                        <p:tgtEl>
                                          <p:spTgt spid="88"/>
                                        </p:tgtEl>
                                        <p:attrNameLst>
                                          <p:attrName>ppt_x</p:attrName>
                                        </p:attrNameLst>
                                      </p:cBhvr>
                                      <p:tavLst>
                                        <p:tav tm="0">
                                          <p:val>
                                            <p:strVal val="#ppt_x-0.05"/>
                                          </p:val>
                                        </p:tav>
                                        <p:tav tm="100000">
                                          <p:val>
                                            <p:strVal val="#ppt_x"/>
                                          </p:val>
                                        </p:tav>
                                      </p:tavLst>
                                    </p:anim>
                                    <p:anim calcmode="lin" valueType="num">
                                      <p:cBhvr>
                                        <p:cTn id="48" dur="200" accel="100000" fill="hold">
                                          <p:stCondLst>
                                            <p:cond delay="800"/>
                                          </p:stCondLst>
                                        </p:cTn>
                                        <p:tgtEl>
                                          <p:spTgt spid="88"/>
                                        </p:tgtEl>
                                        <p:attrNameLst>
                                          <p:attrName>ppt_y</p:attrName>
                                        </p:attrNameLst>
                                      </p:cBhvr>
                                      <p:tavLst>
                                        <p:tav tm="0">
                                          <p:val>
                                            <p:strVal val="#ppt_y+0.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grpId="0" nodeType="clickEffect">
                                  <p:stCondLst>
                                    <p:cond delay="0"/>
                                  </p:stCondLst>
                                  <p:childTnLst>
                                    <p:set>
                                      <p:cBhvr>
                                        <p:cTn id="52" dur="1" fill="hold">
                                          <p:stCondLst>
                                            <p:cond delay="0"/>
                                          </p:stCondLst>
                                        </p:cTn>
                                        <p:tgtEl>
                                          <p:spTgt spid="85"/>
                                        </p:tgtEl>
                                        <p:attrNameLst>
                                          <p:attrName>style.visibility</p:attrName>
                                        </p:attrNameLst>
                                      </p:cBhvr>
                                      <p:to>
                                        <p:strVal val="visible"/>
                                      </p:to>
                                    </p:set>
                                    <p:animEffect transition="in" filter="wipe(right)">
                                      <p:cBhvr>
                                        <p:cTn id="53" dur="2000"/>
                                        <p:tgtEl>
                                          <p:spTgt spid="85"/>
                                        </p:tgtEl>
                                      </p:cBhvr>
                                    </p:animEffect>
                                  </p:childTnLst>
                                </p:cTn>
                              </p:par>
                              <p:par>
                                <p:cTn id="54" presetID="35" presetClass="path" presetSubtype="0" accel="50000" decel="50000" fill="hold" nodeType="withEffect">
                                  <p:stCondLst>
                                    <p:cond delay="0"/>
                                  </p:stCondLst>
                                  <p:childTnLst>
                                    <p:animMotion origin="layout" path="M 1.11022E-16 0 L -0.59583 -0.22222 " pathEditMode="relative" rAng="0" ptsTypes="AA">
                                      <p:cBhvr>
                                        <p:cTn id="55" dur="3000" fill="hold"/>
                                        <p:tgtEl>
                                          <p:spTgt spid="88"/>
                                        </p:tgtEl>
                                        <p:attrNameLst>
                                          <p:attrName>ppt_x</p:attrName>
                                          <p:attrName>ppt_y</p:attrName>
                                        </p:attrNameLst>
                                      </p:cBhvr>
                                      <p:rCtr x="-29800" y="-11100"/>
                                    </p:animMotion>
                                  </p:childTnLst>
                                </p:cTn>
                              </p:par>
                              <p:par>
                                <p:cTn id="56" presetID="35" presetClass="path" presetSubtype="0" accel="50000" decel="50000" fill="hold" nodeType="withEffect">
                                  <p:stCondLst>
                                    <p:cond delay="0"/>
                                  </p:stCondLst>
                                  <p:childTnLst>
                                    <p:animMotion origin="layout" path="M -0.01667 -0.03333 L -0.40834 -0.12777 " pathEditMode="relative" rAng="0" ptsTypes="AA">
                                      <p:cBhvr>
                                        <p:cTn id="57" dur="2000" fill="hold"/>
                                        <p:tgtEl>
                                          <p:spTgt spid="89"/>
                                        </p:tgtEl>
                                        <p:attrNameLst>
                                          <p:attrName>ppt_x</p:attrName>
                                          <p:attrName>ppt_y</p:attrName>
                                        </p:attrNameLst>
                                      </p:cBhvr>
                                      <p:rCtr x="-19600" y="-4700"/>
                                    </p:animMotion>
                                  </p:childTnLst>
                                </p:cTn>
                              </p:par>
                              <p:par>
                                <p:cTn id="58" presetID="35" presetClass="path" presetSubtype="0" accel="50000" decel="50000" fill="hold" nodeType="withEffect">
                                  <p:stCondLst>
                                    <p:cond delay="0"/>
                                  </p:stCondLst>
                                  <p:childTnLst>
                                    <p:animMotion origin="layout" path="M 0.025 0.01111 L -0.40834 -0.16667 " pathEditMode="relative" rAng="0" ptsTypes="AA">
                                      <p:cBhvr>
                                        <p:cTn id="59" dur="2000" fill="hold"/>
                                        <p:tgtEl>
                                          <p:spTgt spid="90"/>
                                        </p:tgtEl>
                                        <p:attrNameLst>
                                          <p:attrName>ppt_x</p:attrName>
                                          <p:attrName>ppt_y</p:attrName>
                                        </p:attrNameLst>
                                      </p:cBhvr>
                                      <p:rCtr x="-21700" y="-8900"/>
                                    </p:animMotion>
                                  </p:childTnLst>
                                </p:cTn>
                              </p:par>
                              <p:par>
                                <p:cTn id="60" presetID="42" presetClass="path" presetSubtype="0" accel="50000" decel="50000" fill="hold" nodeType="withEffect">
                                  <p:stCondLst>
                                    <p:cond delay="1500"/>
                                  </p:stCondLst>
                                  <p:childTnLst>
                                    <p:animMotion origin="layout" path="M -0.40834 -0.12777 L -0.46667 -0.03888 " pathEditMode="relative" rAng="0" ptsTypes="AA">
                                      <p:cBhvr>
                                        <p:cTn id="61" dur="2000" fill="hold"/>
                                        <p:tgtEl>
                                          <p:spTgt spid="89"/>
                                        </p:tgtEl>
                                        <p:attrNameLst>
                                          <p:attrName>ppt_x</p:attrName>
                                          <p:attrName>ppt_y</p:attrName>
                                        </p:attrNameLst>
                                      </p:cBhvr>
                                      <p:rCtr x="-2900" y="4400"/>
                                    </p:animMotion>
                                  </p:childTnLst>
                                </p:cTn>
                              </p:par>
                              <p:par>
                                <p:cTn id="62" presetID="35" presetClass="path" presetSubtype="0" accel="50000" decel="50000" fill="hold" nodeType="withEffect">
                                  <p:stCondLst>
                                    <p:cond delay="1500"/>
                                  </p:stCondLst>
                                  <p:childTnLst>
                                    <p:animMotion origin="layout" path="M -0.39167 -0.16667 L -0.58334 -0.05556 " pathEditMode="relative" rAng="0" ptsTypes="AA">
                                      <p:cBhvr>
                                        <p:cTn id="63" dur="2000" fill="hold"/>
                                        <p:tgtEl>
                                          <p:spTgt spid="90"/>
                                        </p:tgtEl>
                                        <p:attrNameLst>
                                          <p:attrName>ppt_x</p:attrName>
                                          <p:attrName>ppt_y</p:attrName>
                                        </p:attrNameLst>
                                      </p:cBhvr>
                                      <p:rCtr x="-9600" y="5600"/>
                                    </p:animMotion>
                                  </p:childTnLst>
                                </p:cTn>
                              </p:par>
                              <p:par>
                                <p:cTn id="64" presetID="22" presetClass="entr" presetSubtype="1" fill="hold" grpId="0" nodeType="withEffect">
                                  <p:stCondLst>
                                    <p:cond delay="1000"/>
                                  </p:stCondLst>
                                  <p:childTnLst>
                                    <p:set>
                                      <p:cBhvr>
                                        <p:cTn id="65" dur="1" fill="hold">
                                          <p:stCondLst>
                                            <p:cond delay="0"/>
                                          </p:stCondLst>
                                        </p:cTn>
                                        <p:tgtEl>
                                          <p:spTgt spid="86"/>
                                        </p:tgtEl>
                                        <p:attrNameLst>
                                          <p:attrName>style.visibility</p:attrName>
                                        </p:attrNameLst>
                                      </p:cBhvr>
                                      <p:to>
                                        <p:strVal val="visible"/>
                                      </p:to>
                                    </p:set>
                                    <p:animEffect transition="in" filter="wipe(up)">
                                      <p:cBhvr>
                                        <p:cTn id="66" dur="1000"/>
                                        <p:tgtEl>
                                          <p:spTgt spid="86"/>
                                        </p:tgtEl>
                                      </p:cBhvr>
                                    </p:animEffect>
                                  </p:childTnLst>
                                </p:cTn>
                              </p:par>
                              <p:par>
                                <p:cTn id="67" presetID="22" presetClass="entr" presetSubtype="1" fill="hold" grpId="0" nodeType="withEffect">
                                  <p:stCondLst>
                                    <p:cond delay="1000"/>
                                  </p:stCondLst>
                                  <p:childTnLst>
                                    <p:set>
                                      <p:cBhvr>
                                        <p:cTn id="68" dur="1" fill="hold">
                                          <p:stCondLst>
                                            <p:cond delay="0"/>
                                          </p:stCondLst>
                                        </p:cTn>
                                        <p:tgtEl>
                                          <p:spTgt spid="87"/>
                                        </p:tgtEl>
                                        <p:attrNameLst>
                                          <p:attrName>style.visibility</p:attrName>
                                        </p:attrNameLst>
                                      </p:cBhvr>
                                      <p:to>
                                        <p:strVal val="visible"/>
                                      </p:to>
                                    </p:set>
                                    <p:animEffect transition="in" filter="wipe(up)">
                                      <p:cBhvr>
                                        <p:cTn id="69" dur="1000"/>
                                        <p:tgtEl>
                                          <p:spTgt spid="87"/>
                                        </p:tgtEl>
                                      </p:cBhvr>
                                    </p:animEffect>
                                  </p:childTnLst>
                                </p:cTn>
                              </p:par>
                              <p:par>
                                <p:cTn id="70" presetID="55" presetClass="exit" presetSubtype="0" fill="hold" nodeType="withEffect">
                                  <p:stCondLst>
                                    <p:cond delay="2500"/>
                                  </p:stCondLst>
                                  <p:childTnLst>
                                    <p:anim calcmode="lin" valueType="num">
                                      <p:cBhvr>
                                        <p:cTn id="71" dur="1000"/>
                                        <p:tgtEl>
                                          <p:spTgt spid="90"/>
                                        </p:tgtEl>
                                        <p:attrNameLst>
                                          <p:attrName>ppt_w</p:attrName>
                                        </p:attrNameLst>
                                      </p:cBhvr>
                                      <p:tavLst>
                                        <p:tav tm="0">
                                          <p:val>
                                            <p:strVal val="ppt_w"/>
                                          </p:val>
                                        </p:tav>
                                        <p:tav tm="100000">
                                          <p:val>
                                            <p:strVal val="ppt_w*0.70"/>
                                          </p:val>
                                        </p:tav>
                                      </p:tavLst>
                                    </p:anim>
                                    <p:anim calcmode="lin" valueType="num">
                                      <p:cBhvr>
                                        <p:cTn id="72" dur="1000"/>
                                        <p:tgtEl>
                                          <p:spTgt spid="90"/>
                                        </p:tgtEl>
                                        <p:attrNameLst>
                                          <p:attrName>ppt_h</p:attrName>
                                        </p:attrNameLst>
                                      </p:cBhvr>
                                      <p:tavLst>
                                        <p:tav tm="0">
                                          <p:val>
                                            <p:strVal val="ppt_h"/>
                                          </p:val>
                                        </p:tav>
                                        <p:tav tm="100000">
                                          <p:val>
                                            <p:strVal val="ppt_h"/>
                                          </p:val>
                                        </p:tav>
                                      </p:tavLst>
                                    </p:anim>
                                    <p:animEffect transition="out" filter="fade">
                                      <p:cBhvr>
                                        <p:cTn id="73" dur="1000"/>
                                        <p:tgtEl>
                                          <p:spTgt spid="90"/>
                                        </p:tgtEl>
                                      </p:cBhvr>
                                    </p:animEffect>
                                    <p:set>
                                      <p:cBhvr>
                                        <p:cTn id="74" dur="1" fill="hold">
                                          <p:stCondLst>
                                            <p:cond delay="999"/>
                                          </p:stCondLst>
                                        </p:cTn>
                                        <p:tgtEl>
                                          <p:spTgt spid="90"/>
                                        </p:tgtEl>
                                        <p:attrNameLst>
                                          <p:attrName>style.visibility</p:attrName>
                                        </p:attrNameLst>
                                      </p:cBhvr>
                                      <p:to>
                                        <p:strVal val="hidden"/>
                                      </p:to>
                                    </p:set>
                                  </p:childTnLst>
                                </p:cTn>
                              </p:par>
                              <p:par>
                                <p:cTn id="75" presetID="55" presetClass="exit" presetSubtype="0" fill="hold" nodeType="withEffect">
                                  <p:stCondLst>
                                    <p:cond delay="2500"/>
                                  </p:stCondLst>
                                  <p:childTnLst>
                                    <p:anim calcmode="lin" valueType="num">
                                      <p:cBhvr>
                                        <p:cTn id="76" dur="1000"/>
                                        <p:tgtEl>
                                          <p:spTgt spid="88"/>
                                        </p:tgtEl>
                                        <p:attrNameLst>
                                          <p:attrName>ppt_w</p:attrName>
                                        </p:attrNameLst>
                                      </p:cBhvr>
                                      <p:tavLst>
                                        <p:tav tm="0">
                                          <p:val>
                                            <p:strVal val="ppt_w"/>
                                          </p:val>
                                        </p:tav>
                                        <p:tav tm="100000">
                                          <p:val>
                                            <p:strVal val="ppt_w*0.70"/>
                                          </p:val>
                                        </p:tav>
                                      </p:tavLst>
                                    </p:anim>
                                    <p:anim calcmode="lin" valueType="num">
                                      <p:cBhvr>
                                        <p:cTn id="77" dur="1000"/>
                                        <p:tgtEl>
                                          <p:spTgt spid="88"/>
                                        </p:tgtEl>
                                        <p:attrNameLst>
                                          <p:attrName>ppt_h</p:attrName>
                                        </p:attrNameLst>
                                      </p:cBhvr>
                                      <p:tavLst>
                                        <p:tav tm="0">
                                          <p:val>
                                            <p:strVal val="ppt_h"/>
                                          </p:val>
                                        </p:tav>
                                        <p:tav tm="100000">
                                          <p:val>
                                            <p:strVal val="ppt_h"/>
                                          </p:val>
                                        </p:tav>
                                      </p:tavLst>
                                    </p:anim>
                                    <p:animEffect transition="out" filter="fade">
                                      <p:cBhvr>
                                        <p:cTn id="78" dur="1000"/>
                                        <p:tgtEl>
                                          <p:spTgt spid="88"/>
                                        </p:tgtEl>
                                      </p:cBhvr>
                                    </p:animEffect>
                                    <p:set>
                                      <p:cBhvr>
                                        <p:cTn id="79" dur="1" fill="hold">
                                          <p:stCondLst>
                                            <p:cond delay="999"/>
                                          </p:stCondLst>
                                        </p:cTn>
                                        <p:tgtEl>
                                          <p:spTgt spid="88"/>
                                        </p:tgtEl>
                                        <p:attrNameLst>
                                          <p:attrName>style.visibility</p:attrName>
                                        </p:attrNameLst>
                                      </p:cBhvr>
                                      <p:to>
                                        <p:strVal val="hidden"/>
                                      </p:to>
                                    </p:set>
                                  </p:childTnLst>
                                </p:cTn>
                              </p:par>
                              <p:par>
                                <p:cTn id="80" presetID="55" presetClass="exit" presetSubtype="0" fill="hold" nodeType="withEffect">
                                  <p:stCondLst>
                                    <p:cond delay="2500"/>
                                  </p:stCondLst>
                                  <p:childTnLst>
                                    <p:anim calcmode="lin" valueType="num">
                                      <p:cBhvr>
                                        <p:cTn id="81" dur="1000"/>
                                        <p:tgtEl>
                                          <p:spTgt spid="89"/>
                                        </p:tgtEl>
                                        <p:attrNameLst>
                                          <p:attrName>ppt_w</p:attrName>
                                        </p:attrNameLst>
                                      </p:cBhvr>
                                      <p:tavLst>
                                        <p:tav tm="0">
                                          <p:val>
                                            <p:strVal val="ppt_w"/>
                                          </p:val>
                                        </p:tav>
                                        <p:tav tm="100000">
                                          <p:val>
                                            <p:strVal val="ppt_w*0.70"/>
                                          </p:val>
                                        </p:tav>
                                      </p:tavLst>
                                    </p:anim>
                                    <p:anim calcmode="lin" valueType="num">
                                      <p:cBhvr>
                                        <p:cTn id="82" dur="1000"/>
                                        <p:tgtEl>
                                          <p:spTgt spid="89"/>
                                        </p:tgtEl>
                                        <p:attrNameLst>
                                          <p:attrName>ppt_h</p:attrName>
                                        </p:attrNameLst>
                                      </p:cBhvr>
                                      <p:tavLst>
                                        <p:tav tm="0">
                                          <p:val>
                                            <p:strVal val="ppt_h"/>
                                          </p:val>
                                        </p:tav>
                                        <p:tav tm="100000">
                                          <p:val>
                                            <p:strVal val="ppt_h"/>
                                          </p:val>
                                        </p:tav>
                                      </p:tavLst>
                                    </p:anim>
                                    <p:animEffect transition="out" filter="fade">
                                      <p:cBhvr>
                                        <p:cTn id="83" dur="1000"/>
                                        <p:tgtEl>
                                          <p:spTgt spid="89"/>
                                        </p:tgtEl>
                                      </p:cBhvr>
                                    </p:animEffect>
                                    <p:set>
                                      <p:cBhvr>
                                        <p:cTn id="84" dur="1" fill="hold">
                                          <p:stCondLst>
                                            <p:cond delay="999"/>
                                          </p:stCondLst>
                                        </p:cTn>
                                        <p:tgtEl>
                                          <p:spTgt spid="89"/>
                                        </p:tgtEl>
                                        <p:attrNameLst>
                                          <p:attrName>style.visibility</p:attrName>
                                        </p:attrNameLst>
                                      </p:cBhvr>
                                      <p:to>
                                        <p:strVal val="hidden"/>
                                      </p:to>
                                    </p:set>
                                  </p:childTnLst>
                                </p:cTn>
                              </p:par>
                              <p:par>
                                <p:cTn id="85" presetID="10" presetClass="entr" presetSubtype="0" fill="hold" grpId="0" nodeType="withEffect">
                                  <p:stCondLst>
                                    <p:cond delay="2500"/>
                                  </p:stCondLst>
                                  <p:childTnLst>
                                    <p:set>
                                      <p:cBhvr>
                                        <p:cTn id="86" dur="1" fill="hold">
                                          <p:stCondLst>
                                            <p:cond delay="0"/>
                                          </p:stCondLst>
                                        </p:cTn>
                                        <p:tgtEl>
                                          <p:spTgt spid="93"/>
                                        </p:tgtEl>
                                        <p:attrNameLst>
                                          <p:attrName>style.visibility</p:attrName>
                                        </p:attrNameLst>
                                      </p:cBhvr>
                                      <p:to>
                                        <p:strVal val="visible"/>
                                      </p:to>
                                    </p:set>
                                    <p:animEffect transition="in" filter="fade">
                                      <p:cBhvr>
                                        <p:cTn id="87" dur="1000"/>
                                        <p:tgtEl>
                                          <p:spTgt spid="93"/>
                                        </p:tgtEl>
                                      </p:cBhvr>
                                    </p:animEffect>
                                  </p:childTnLst>
                                </p:cTn>
                              </p:par>
                              <p:par>
                                <p:cTn id="88" presetID="10" presetClass="entr" presetSubtype="0" fill="hold" grpId="0" nodeType="withEffect">
                                  <p:stCondLst>
                                    <p:cond delay="250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000"/>
                                        <p:tgtEl>
                                          <p:spTgt spid="92"/>
                                        </p:tgtEl>
                                      </p:cBhvr>
                                    </p:animEffect>
                                  </p:childTnLst>
                                </p:cTn>
                              </p:par>
                              <p:par>
                                <p:cTn id="91" presetID="10" presetClass="entr" presetSubtype="0" fill="hold" grpId="0" nodeType="withEffect">
                                  <p:stCondLst>
                                    <p:cond delay="2500"/>
                                  </p:stCondLst>
                                  <p:childTnLst>
                                    <p:set>
                                      <p:cBhvr>
                                        <p:cTn id="92" dur="1" fill="hold">
                                          <p:stCondLst>
                                            <p:cond delay="0"/>
                                          </p:stCondLst>
                                        </p:cTn>
                                        <p:tgtEl>
                                          <p:spTgt spid="91"/>
                                        </p:tgtEl>
                                        <p:attrNameLst>
                                          <p:attrName>style.visibility</p:attrName>
                                        </p:attrNameLst>
                                      </p:cBhvr>
                                      <p:to>
                                        <p:strVal val="visible"/>
                                      </p:to>
                                    </p:set>
                                    <p:animEffect transition="in" filter="fade">
                                      <p:cBhvr>
                                        <p:cTn id="93"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utoUpdateAnimBg="0"/>
      <p:bldP spid="65" grpId="0" animBg="1"/>
      <p:bldP spid="83" grpId="0" animBg="1"/>
      <p:bldP spid="86" grpId="0" animBg="1"/>
      <p:bldP spid="87" grpId="0" animBg="1"/>
      <p:bldP spid="85" grpId="0" animBg="1"/>
      <p:bldP spid="91" grpId="0" animBg="1"/>
      <p:bldP spid="92" grpId="0" animBg="1"/>
      <p:bldP spid="93" grpId="0" animBg="1"/>
    </p:bld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139321"/>
          </a:xfrm>
          <a:prstGeom prst="rect">
            <a:avLst/>
          </a:prstGeom>
        </p:spPr>
        <p:txBody>
          <a:bodyPr wrap="square">
            <a:spAutoFit/>
          </a:bodyPr>
          <a:lstStyle/>
          <a:p>
            <a:r>
              <a:rPr lang="en-US" dirty="0">
                <a:hlinkClick r:id="rId2"/>
              </a:rPr>
              <a:t>https://en.wikipedia.org/wiki/Treaty_of_Paris_(1763)</a:t>
            </a:r>
            <a:endParaRPr lang="en-US" dirty="0"/>
          </a:p>
          <a:p>
            <a:r>
              <a:rPr lang="en-US" dirty="0"/>
              <a:t>The </a:t>
            </a:r>
            <a:r>
              <a:rPr lang="en-US" b="1" dirty="0"/>
              <a:t>Treaty of Paris</a:t>
            </a:r>
            <a:r>
              <a:rPr lang="en-US" dirty="0"/>
              <a:t>, also known as the </a:t>
            </a:r>
            <a:r>
              <a:rPr lang="en-US" b="1" dirty="0"/>
              <a:t>Treaty of 1763</a:t>
            </a:r>
            <a:r>
              <a:rPr lang="en-US" dirty="0"/>
              <a:t>, was signed on 10 February 1763 by the kingdoms of Great Britain, France and Spain, with Portugal in agreement, after Great Britain's victory over France and Spain during the Seven Years' War.</a:t>
            </a:r>
          </a:p>
          <a:p>
            <a:r>
              <a:rPr lang="en-US" dirty="0"/>
              <a:t>The signing of the treaty formally ended the Seven Years' War, known as the French and Indian War in the North American theatre, and marked the beginning of an era of British dominance outside Europe.</a:t>
            </a:r>
            <a:r>
              <a:rPr lang="en-US" baseline="30000" dirty="0"/>
              <a:t> </a:t>
            </a:r>
            <a:r>
              <a:rPr lang="en-US" dirty="0"/>
              <a:t> Great Britain and France each returned much of the territory that they had captured during the war, but Great Britain gained much of France's possessions in North America. Additionally, Great Britain agreed to protect Roman Catholicism in the New World.</a:t>
            </a:r>
          </a:p>
          <a:p>
            <a:r>
              <a:rPr lang="en-US" dirty="0"/>
              <a:t>France lost all of its territory in mainland North America.</a:t>
            </a:r>
          </a:p>
          <a:p>
            <a:endParaRPr lang="en-US" dirty="0"/>
          </a:p>
        </p:txBody>
      </p:sp>
      <p:sp>
        <p:nvSpPr>
          <p:cNvPr id="3" name="Rectangle 2"/>
          <p:cNvSpPr/>
          <p:nvPr/>
        </p:nvSpPr>
        <p:spPr>
          <a:xfrm>
            <a:off x="0" y="3048000"/>
            <a:ext cx="9144000" cy="3693319"/>
          </a:xfrm>
          <a:prstGeom prst="rect">
            <a:avLst/>
          </a:prstGeom>
        </p:spPr>
        <p:txBody>
          <a:bodyPr wrap="square">
            <a:spAutoFit/>
          </a:bodyPr>
          <a:lstStyle/>
          <a:p>
            <a:r>
              <a:rPr lang="en-US" dirty="0">
                <a:hlinkClick r:id="rId3"/>
              </a:rPr>
              <a:t>https://en.wikipedia.org/wiki/Royal_Proclamation_of_1763</a:t>
            </a:r>
            <a:endParaRPr lang="en-US" dirty="0"/>
          </a:p>
          <a:p>
            <a:r>
              <a:rPr lang="en-US" dirty="0"/>
              <a:t>The </a:t>
            </a:r>
            <a:r>
              <a:rPr lang="en-US" b="1" dirty="0"/>
              <a:t>Royal Proclamation of 1763</a:t>
            </a:r>
            <a:r>
              <a:rPr lang="en-US" dirty="0"/>
              <a:t> was issued October 7, 1763, by </a:t>
            </a:r>
            <a:r>
              <a:rPr lang="en-US" dirty="0">
                <a:hlinkClick r:id="rId4" tooltip="George III of the United Kingdom"/>
              </a:rPr>
              <a:t>King George III</a:t>
            </a:r>
            <a:r>
              <a:rPr lang="en-US" dirty="0"/>
              <a:t> following </a:t>
            </a:r>
            <a:r>
              <a:rPr lang="en-US" dirty="0">
                <a:hlinkClick r:id="rId5" tooltip="Kingdom of Great Britain"/>
              </a:rPr>
              <a:t>Great Britain's</a:t>
            </a:r>
            <a:r>
              <a:rPr lang="en-US" dirty="0"/>
              <a:t> acquisition of </a:t>
            </a:r>
            <a:r>
              <a:rPr lang="en-US" dirty="0">
                <a:hlinkClick r:id="rId6" tooltip="New France"/>
              </a:rPr>
              <a:t>French territory</a:t>
            </a:r>
            <a:r>
              <a:rPr lang="en-US" dirty="0"/>
              <a:t> in North America after the end of the </a:t>
            </a:r>
            <a:r>
              <a:rPr lang="en-US" dirty="0">
                <a:hlinkClick r:id="rId7" tooltip="French and Indian War"/>
              </a:rPr>
              <a:t>French and Indian War</a:t>
            </a:r>
            <a:r>
              <a:rPr lang="en-US" dirty="0"/>
              <a:t>/</a:t>
            </a:r>
            <a:r>
              <a:rPr lang="en-US" dirty="0">
                <a:hlinkClick r:id="rId8" tooltip="Seven Years' War"/>
              </a:rPr>
              <a:t>Seven Years' War</a:t>
            </a:r>
            <a:r>
              <a:rPr lang="en-US" dirty="0"/>
              <a:t>. It forbade all settlement west of a line drawn along the </a:t>
            </a:r>
            <a:r>
              <a:rPr lang="en-US" dirty="0">
                <a:hlinkClick r:id="rId9" tooltip="Appalachian Mountains"/>
              </a:rPr>
              <a:t>Appalachian Mountains</a:t>
            </a:r>
            <a:r>
              <a:rPr lang="en-US" dirty="0"/>
              <a:t>, which was delineated as an </a:t>
            </a:r>
            <a:r>
              <a:rPr lang="en-US" dirty="0">
                <a:hlinkClick r:id="rId10" tooltip="Indian Reserve (1763)"/>
              </a:rPr>
              <a:t>Indian Reserve</a:t>
            </a:r>
            <a:r>
              <a:rPr lang="en-US" dirty="0"/>
              <a:t>.</a:t>
            </a:r>
          </a:p>
          <a:p>
            <a:r>
              <a:rPr lang="en-US" dirty="0"/>
              <a:t>This proclamation rendered worthless all land grants given by the government to </a:t>
            </a:r>
            <a:r>
              <a:rPr lang="en-US" dirty="0">
                <a:hlinkClick r:id="rId11" tooltip="British subject"/>
              </a:rPr>
              <a:t>British </a:t>
            </a:r>
            <a:r>
              <a:rPr lang="en-US" dirty="0" err="1">
                <a:hlinkClick r:id="rId11" tooltip="British subject"/>
              </a:rPr>
              <a:t>subjects</a:t>
            </a:r>
            <a:r>
              <a:rPr lang="en-US" dirty="0" err="1"/>
              <a:t>who</a:t>
            </a:r>
            <a:r>
              <a:rPr lang="en-US" dirty="0"/>
              <a:t> fought for the Crown against France. People throughout the various </a:t>
            </a:r>
            <a:r>
              <a:rPr lang="en-US" dirty="0">
                <a:hlinkClick r:id="rId12" tooltip="Thirteen Colonies"/>
              </a:rPr>
              <a:t>colonies</a:t>
            </a:r>
            <a:r>
              <a:rPr lang="en-US" dirty="0"/>
              <a:t> were filled with indignation at having been excluded from the vast region of </a:t>
            </a:r>
            <a:r>
              <a:rPr lang="en-US" dirty="0">
                <a:hlinkClick r:id="rId13" tooltip="Trans-Appalachia"/>
              </a:rPr>
              <a:t>Trans-Appalachia</a:t>
            </a:r>
            <a:r>
              <a:rPr lang="en-US" dirty="0"/>
              <a:t>. This anger was a foreshadowing of the discontent that would later arise during the </a:t>
            </a:r>
            <a:r>
              <a:rPr lang="en-US" dirty="0">
                <a:hlinkClick r:id="rId14" tooltip="American Revolution"/>
              </a:rPr>
              <a:t>American Revolution</a:t>
            </a:r>
            <a:r>
              <a:rPr lang="en-US" dirty="0"/>
              <a:t>. The Royal Proclamation continues to be of legal importance to </a:t>
            </a:r>
            <a:r>
              <a:rPr lang="en-US" dirty="0">
                <a:hlinkClick r:id="rId15" tooltip="First Nations"/>
              </a:rPr>
              <a:t>First Nations</a:t>
            </a:r>
            <a:r>
              <a:rPr lang="en-US" dirty="0"/>
              <a:t> in Canada. The 1763 proclamation line is similar to the </a:t>
            </a:r>
            <a:r>
              <a:rPr lang="en-US" dirty="0">
                <a:hlinkClick r:id="rId16" tooltip="Eastern Continental Divide"/>
              </a:rPr>
              <a:t>Eastern Continental Divide's</a:t>
            </a:r>
            <a:r>
              <a:rPr lang="en-US" dirty="0"/>
              <a:t> path running northwards from Georgia to the Pennsylvania–New York border and north-eastwards past the </a:t>
            </a:r>
            <a:r>
              <a:rPr lang="en-US" dirty="0">
                <a:hlinkClick r:id="rId17" tooltip="Drainage divide"/>
              </a:rPr>
              <a:t>drainage divide</a:t>
            </a:r>
            <a:r>
              <a:rPr lang="en-US" dirty="0"/>
              <a:t> on the St. Lawrence Divide from there northwards through New England.</a:t>
            </a:r>
          </a:p>
        </p:txBody>
      </p:sp>
    </p:spTree>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Our Guides on the Trails West</a:t>
            </a:r>
            <a:endParaRPr lang="en-US" sz="4000" dirty="0"/>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1837</a:t>
            </a:r>
          </a:p>
        </p:txBody>
      </p:sp>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0" name="Freeform 69"/>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83" name="TextBox 82"/>
          <p:cNvSpPr txBox="1"/>
          <p:nvPr/>
        </p:nvSpPr>
        <p:spPr>
          <a:xfrm>
            <a:off x="0" y="663714"/>
            <a:ext cx="2712922" cy="707886"/>
          </a:xfrm>
          <a:prstGeom prst="rect">
            <a:avLst/>
          </a:prstGeom>
          <a:solidFill>
            <a:schemeClr val="tx1"/>
          </a:solidFill>
        </p:spPr>
        <p:txBody>
          <a:bodyPr wrap="none" rtlCol="0">
            <a:spAutoFit/>
          </a:bodyPr>
          <a:lstStyle/>
          <a:p>
            <a:r>
              <a:rPr lang="en-US" sz="4000" dirty="0">
                <a:ln>
                  <a:solidFill>
                    <a:srgbClr val="FFFF00"/>
                  </a:solidFill>
                </a:ln>
                <a:solidFill>
                  <a:srgbClr val="FFFF00"/>
                </a:solidFill>
                <a:effectLst>
                  <a:outerShdw dist="50800" dir="5400000" algn="ctr" rotWithShape="0">
                    <a:schemeClr val="tx1"/>
                  </a:outerShdw>
                </a:effectLst>
              </a:rPr>
              <a:t>Oregon Trail</a:t>
            </a:r>
          </a:p>
        </p:txBody>
      </p:sp>
      <p:sp>
        <p:nvSpPr>
          <p:cNvPr id="86" name="Freeform 85"/>
          <p:cNvSpPr/>
          <p:nvPr/>
        </p:nvSpPr>
        <p:spPr>
          <a:xfrm>
            <a:off x="1779814" y="2596243"/>
            <a:ext cx="914400" cy="571500"/>
          </a:xfrm>
          <a:custGeom>
            <a:avLst/>
            <a:gdLst>
              <a:gd name="connsiteX0" fmla="*/ 914400 w 914400"/>
              <a:gd name="connsiteY0" fmla="*/ 0 h 571500"/>
              <a:gd name="connsiteX1" fmla="*/ 816429 w 914400"/>
              <a:gd name="connsiteY1" fmla="*/ 32657 h 571500"/>
              <a:gd name="connsiteX2" fmla="*/ 457200 w 914400"/>
              <a:gd name="connsiteY2" fmla="*/ 179614 h 571500"/>
              <a:gd name="connsiteX3" fmla="*/ 0 w 914400"/>
              <a:gd name="connsiteY3" fmla="*/ 571500 h 571500"/>
            </a:gdLst>
            <a:ahLst/>
            <a:cxnLst>
              <a:cxn ang="0">
                <a:pos x="connsiteX0" y="connsiteY0"/>
              </a:cxn>
              <a:cxn ang="0">
                <a:pos x="connsiteX1" y="connsiteY1"/>
              </a:cxn>
              <a:cxn ang="0">
                <a:pos x="connsiteX2" y="connsiteY2"/>
              </a:cxn>
              <a:cxn ang="0">
                <a:pos x="connsiteX3" y="connsiteY3"/>
              </a:cxn>
            </a:cxnLst>
            <a:rect l="l" t="t" r="r" b="b"/>
            <a:pathLst>
              <a:path w="914400" h="571500">
                <a:moveTo>
                  <a:pt x="914400" y="0"/>
                </a:moveTo>
                <a:cubicBezTo>
                  <a:pt x="903514" y="1360"/>
                  <a:pt x="892629" y="2721"/>
                  <a:pt x="816429" y="32657"/>
                </a:cubicBezTo>
                <a:cubicBezTo>
                  <a:pt x="740229" y="62593"/>
                  <a:pt x="593272" y="89807"/>
                  <a:pt x="457200" y="179614"/>
                </a:cubicBezTo>
                <a:cubicBezTo>
                  <a:pt x="321129" y="269421"/>
                  <a:pt x="84364" y="514350"/>
                  <a:pt x="0" y="571500"/>
                </a:cubicBezTo>
              </a:path>
            </a:pathLst>
          </a:custGeom>
          <a:ln w="152400" cap="rnd">
            <a:solidFill>
              <a:srgbClr val="FF0000"/>
            </a:solidFill>
            <a:tailEnd type="triangle" w="sm" len="sm"/>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 name="Freeform 86"/>
          <p:cNvSpPr/>
          <p:nvPr/>
        </p:nvSpPr>
        <p:spPr>
          <a:xfrm>
            <a:off x="457200" y="2416629"/>
            <a:ext cx="1681843" cy="816428"/>
          </a:xfrm>
          <a:custGeom>
            <a:avLst/>
            <a:gdLst>
              <a:gd name="connsiteX0" fmla="*/ 1681843 w 1681843"/>
              <a:gd name="connsiteY0" fmla="*/ 0 h 816428"/>
              <a:gd name="connsiteX1" fmla="*/ 1224643 w 1681843"/>
              <a:gd name="connsiteY1" fmla="*/ 293914 h 816428"/>
              <a:gd name="connsiteX2" fmla="*/ 979714 w 1681843"/>
              <a:gd name="connsiteY2" fmla="*/ 473528 h 816428"/>
              <a:gd name="connsiteX3" fmla="*/ 408214 w 1681843"/>
              <a:gd name="connsiteY3" fmla="*/ 538842 h 816428"/>
              <a:gd name="connsiteX4" fmla="*/ 179614 w 1681843"/>
              <a:gd name="connsiteY4" fmla="*/ 685800 h 816428"/>
              <a:gd name="connsiteX5" fmla="*/ 0 w 1681843"/>
              <a:gd name="connsiteY5" fmla="*/ 816428 h 81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1843" h="816428">
                <a:moveTo>
                  <a:pt x="1681843" y="0"/>
                </a:moveTo>
                <a:cubicBezTo>
                  <a:pt x="1511753" y="107496"/>
                  <a:pt x="1341664" y="214993"/>
                  <a:pt x="1224643" y="293914"/>
                </a:cubicBezTo>
                <a:cubicBezTo>
                  <a:pt x="1107622" y="372835"/>
                  <a:pt x="1115785" y="432707"/>
                  <a:pt x="979714" y="473528"/>
                </a:cubicBezTo>
                <a:cubicBezTo>
                  <a:pt x="843643" y="514349"/>
                  <a:pt x="541564" y="503463"/>
                  <a:pt x="408214" y="538842"/>
                </a:cubicBezTo>
                <a:cubicBezTo>
                  <a:pt x="274864" y="574221"/>
                  <a:pt x="247650" y="639536"/>
                  <a:pt x="179614" y="685800"/>
                </a:cubicBezTo>
                <a:cubicBezTo>
                  <a:pt x="111578" y="732064"/>
                  <a:pt x="55789" y="774246"/>
                  <a:pt x="0" y="816428"/>
                </a:cubicBezTo>
              </a:path>
            </a:pathLst>
          </a:custGeom>
          <a:ln w="152400" cap="rnd">
            <a:solidFill>
              <a:srgbClr val="00B050"/>
            </a:solidFill>
            <a:tailEnd type="triangle" w="sm" len="sm"/>
          </a:ln>
          <a:effectLst>
            <a:outerShdw dist="50800" dir="6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 name="Freeform 84"/>
          <p:cNvSpPr>
            <a:spLocks noChangeAspect="1"/>
          </p:cNvSpPr>
          <p:nvPr/>
        </p:nvSpPr>
        <p:spPr>
          <a:xfrm rot="372102">
            <a:off x="363880" y="1766734"/>
            <a:ext cx="5314611" cy="1742382"/>
          </a:xfrm>
          <a:custGeom>
            <a:avLst/>
            <a:gdLst>
              <a:gd name="connsiteX0" fmla="*/ 8131629 w 8131629"/>
              <a:gd name="connsiteY0" fmla="*/ 2830286 h 2977243"/>
              <a:gd name="connsiteX1" fmla="*/ 7674429 w 8131629"/>
              <a:gd name="connsiteY1" fmla="*/ 2960914 h 2977243"/>
              <a:gd name="connsiteX2" fmla="*/ 7298872 w 8131629"/>
              <a:gd name="connsiteY2" fmla="*/ 2732314 h 2977243"/>
              <a:gd name="connsiteX3" fmla="*/ 6988629 w 8131629"/>
              <a:gd name="connsiteY3" fmla="*/ 2797629 h 2977243"/>
              <a:gd name="connsiteX4" fmla="*/ 6727372 w 8131629"/>
              <a:gd name="connsiteY4" fmla="*/ 2373086 h 2977243"/>
              <a:gd name="connsiteX5" fmla="*/ 6596743 w 8131629"/>
              <a:gd name="connsiteY5" fmla="*/ 2046514 h 2977243"/>
              <a:gd name="connsiteX6" fmla="*/ 6302829 w 8131629"/>
              <a:gd name="connsiteY6" fmla="*/ 2013857 h 2977243"/>
              <a:gd name="connsiteX7" fmla="*/ 5927272 w 8131629"/>
              <a:gd name="connsiteY7" fmla="*/ 2373086 h 2977243"/>
              <a:gd name="connsiteX8" fmla="*/ 5584372 w 8131629"/>
              <a:gd name="connsiteY8" fmla="*/ 2356757 h 2977243"/>
              <a:gd name="connsiteX9" fmla="*/ 5339443 w 8131629"/>
              <a:gd name="connsiteY9" fmla="*/ 2291443 h 2977243"/>
              <a:gd name="connsiteX10" fmla="*/ 4914900 w 8131629"/>
              <a:gd name="connsiteY10" fmla="*/ 2226129 h 2977243"/>
              <a:gd name="connsiteX11" fmla="*/ 4261757 w 8131629"/>
              <a:gd name="connsiteY11" fmla="*/ 1850572 h 2977243"/>
              <a:gd name="connsiteX12" fmla="*/ 4033157 w 8131629"/>
              <a:gd name="connsiteY12" fmla="*/ 1687286 h 2977243"/>
              <a:gd name="connsiteX13" fmla="*/ 3722915 w 8131629"/>
              <a:gd name="connsiteY13" fmla="*/ 1752600 h 2977243"/>
              <a:gd name="connsiteX14" fmla="*/ 3412672 w 8131629"/>
              <a:gd name="connsiteY14" fmla="*/ 1883229 h 2977243"/>
              <a:gd name="connsiteX15" fmla="*/ 2971800 w 8131629"/>
              <a:gd name="connsiteY15" fmla="*/ 1932214 h 2977243"/>
              <a:gd name="connsiteX16" fmla="*/ 2873829 w 8131629"/>
              <a:gd name="connsiteY16" fmla="*/ 1638300 h 2977243"/>
              <a:gd name="connsiteX17" fmla="*/ 2677886 w 8131629"/>
              <a:gd name="connsiteY17" fmla="*/ 1442357 h 2977243"/>
              <a:gd name="connsiteX18" fmla="*/ 2367643 w 8131629"/>
              <a:gd name="connsiteY18" fmla="*/ 1589314 h 2977243"/>
              <a:gd name="connsiteX19" fmla="*/ 2220686 w 8131629"/>
              <a:gd name="connsiteY19" fmla="*/ 1719943 h 2977243"/>
              <a:gd name="connsiteX20" fmla="*/ 1943100 w 8131629"/>
              <a:gd name="connsiteY20" fmla="*/ 1687286 h 2977243"/>
              <a:gd name="connsiteX21" fmla="*/ 1812472 w 8131629"/>
              <a:gd name="connsiteY21" fmla="*/ 1621972 h 2977243"/>
              <a:gd name="connsiteX22" fmla="*/ 1469572 w 8131629"/>
              <a:gd name="connsiteY22" fmla="*/ 1572986 h 2977243"/>
              <a:gd name="connsiteX23" fmla="*/ 1371600 w 8131629"/>
              <a:gd name="connsiteY23" fmla="*/ 1344386 h 2977243"/>
              <a:gd name="connsiteX24" fmla="*/ 1420586 w 8131629"/>
              <a:gd name="connsiteY24" fmla="*/ 870857 h 2977243"/>
              <a:gd name="connsiteX25" fmla="*/ 1583872 w 8131629"/>
              <a:gd name="connsiteY25" fmla="*/ 332014 h 2977243"/>
              <a:gd name="connsiteX26" fmla="*/ 1453243 w 8131629"/>
              <a:gd name="connsiteY26" fmla="*/ 168729 h 2977243"/>
              <a:gd name="connsiteX27" fmla="*/ 1338943 w 8131629"/>
              <a:gd name="connsiteY27" fmla="*/ 38100 h 2977243"/>
              <a:gd name="connsiteX28" fmla="*/ 1143000 w 8131629"/>
              <a:gd name="connsiteY28" fmla="*/ 38100 h 2977243"/>
              <a:gd name="connsiteX29" fmla="*/ 832757 w 8131629"/>
              <a:gd name="connsiteY29" fmla="*/ 266700 h 2977243"/>
              <a:gd name="connsiteX30" fmla="*/ 538843 w 8131629"/>
              <a:gd name="connsiteY30" fmla="*/ 381000 h 2977243"/>
              <a:gd name="connsiteX31" fmla="*/ 277586 w 8131629"/>
              <a:gd name="connsiteY31" fmla="*/ 397329 h 2977243"/>
              <a:gd name="connsiteX32" fmla="*/ 0 w 8131629"/>
              <a:gd name="connsiteY32" fmla="*/ 397329 h 2977243"/>
              <a:gd name="connsiteX0" fmla="*/ 8131629 w 8131629"/>
              <a:gd name="connsiteY0" fmla="*/ 2830286 h 2977243"/>
              <a:gd name="connsiteX1" fmla="*/ 7674429 w 8131629"/>
              <a:gd name="connsiteY1" fmla="*/ 2960914 h 2977243"/>
              <a:gd name="connsiteX2" fmla="*/ 7298872 w 8131629"/>
              <a:gd name="connsiteY2" fmla="*/ 2732314 h 2977243"/>
              <a:gd name="connsiteX3" fmla="*/ 6899155 w 8131629"/>
              <a:gd name="connsiteY3" fmla="*/ 2849595 h 2977243"/>
              <a:gd name="connsiteX4" fmla="*/ 6727372 w 8131629"/>
              <a:gd name="connsiteY4" fmla="*/ 2373086 h 2977243"/>
              <a:gd name="connsiteX5" fmla="*/ 6596743 w 8131629"/>
              <a:gd name="connsiteY5" fmla="*/ 2046514 h 2977243"/>
              <a:gd name="connsiteX6" fmla="*/ 6302829 w 8131629"/>
              <a:gd name="connsiteY6" fmla="*/ 2013857 h 2977243"/>
              <a:gd name="connsiteX7" fmla="*/ 5927272 w 8131629"/>
              <a:gd name="connsiteY7" fmla="*/ 2373086 h 2977243"/>
              <a:gd name="connsiteX8" fmla="*/ 5584372 w 8131629"/>
              <a:gd name="connsiteY8" fmla="*/ 2356757 h 2977243"/>
              <a:gd name="connsiteX9" fmla="*/ 5339443 w 8131629"/>
              <a:gd name="connsiteY9" fmla="*/ 2291443 h 2977243"/>
              <a:gd name="connsiteX10" fmla="*/ 4914900 w 8131629"/>
              <a:gd name="connsiteY10" fmla="*/ 2226129 h 2977243"/>
              <a:gd name="connsiteX11" fmla="*/ 4261757 w 8131629"/>
              <a:gd name="connsiteY11" fmla="*/ 1850572 h 2977243"/>
              <a:gd name="connsiteX12" fmla="*/ 4033157 w 8131629"/>
              <a:gd name="connsiteY12" fmla="*/ 1687286 h 2977243"/>
              <a:gd name="connsiteX13" fmla="*/ 3722915 w 8131629"/>
              <a:gd name="connsiteY13" fmla="*/ 1752600 h 2977243"/>
              <a:gd name="connsiteX14" fmla="*/ 3412672 w 8131629"/>
              <a:gd name="connsiteY14" fmla="*/ 1883229 h 2977243"/>
              <a:gd name="connsiteX15" fmla="*/ 2971800 w 8131629"/>
              <a:gd name="connsiteY15" fmla="*/ 1932214 h 2977243"/>
              <a:gd name="connsiteX16" fmla="*/ 2873829 w 8131629"/>
              <a:gd name="connsiteY16" fmla="*/ 1638300 h 2977243"/>
              <a:gd name="connsiteX17" fmla="*/ 2677886 w 8131629"/>
              <a:gd name="connsiteY17" fmla="*/ 1442357 h 2977243"/>
              <a:gd name="connsiteX18" fmla="*/ 2367643 w 8131629"/>
              <a:gd name="connsiteY18" fmla="*/ 1589314 h 2977243"/>
              <a:gd name="connsiteX19" fmla="*/ 2220686 w 8131629"/>
              <a:gd name="connsiteY19" fmla="*/ 1719943 h 2977243"/>
              <a:gd name="connsiteX20" fmla="*/ 1943100 w 8131629"/>
              <a:gd name="connsiteY20" fmla="*/ 1687286 h 2977243"/>
              <a:gd name="connsiteX21" fmla="*/ 1812472 w 8131629"/>
              <a:gd name="connsiteY21" fmla="*/ 1621972 h 2977243"/>
              <a:gd name="connsiteX22" fmla="*/ 1469572 w 8131629"/>
              <a:gd name="connsiteY22" fmla="*/ 1572986 h 2977243"/>
              <a:gd name="connsiteX23" fmla="*/ 1371600 w 8131629"/>
              <a:gd name="connsiteY23" fmla="*/ 1344386 h 2977243"/>
              <a:gd name="connsiteX24" fmla="*/ 1420586 w 8131629"/>
              <a:gd name="connsiteY24" fmla="*/ 870857 h 2977243"/>
              <a:gd name="connsiteX25" fmla="*/ 1583872 w 8131629"/>
              <a:gd name="connsiteY25" fmla="*/ 332014 h 2977243"/>
              <a:gd name="connsiteX26" fmla="*/ 1453243 w 8131629"/>
              <a:gd name="connsiteY26" fmla="*/ 168729 h 2977243"/>
              <a:gd name="connsiteX27" fmla="*/ 1338943 w 8131629"/>
              <a:gd name="connsiteY27" fmla="*/ 38100 h 2977243"/>
              <a:gd name="connsiteX28" fmla="*/ 1143000 w 8131629"/>
              <a:gd name="connsiteY28" fmla="*/ 38100 h 2977243"/>
              <a:gd name="connsiteX29" fmla="*/ 832757 w 8131629"/>
              <a:gd name="connsiteY29" fmla="*/ 266700 h 2977243"/>
              <a:gd name="connsiteX30" fmla="*/ 538843 w 8131629"/>
              <a:gd name="connsiteY30" fmla="*/ 381000 h 2977243"/>
              <a:gd name="connsiteX31" fmla="*/ 277586 w 8131629"/>
              <a:gd name="connsiteY31" fmla="*/ 397329 h 2977243"/>
              <a:gd name="connsiteX32" fmla="*/ 0 w 8131629"/>
              <a:gd name="connsiteY32" fmla="*/ 397329 h 2977243"/>
              <a:gd name="connsiteX0" fmla="*/ 8131629 w 8131629"/>
              <a:gd name="connsiteY0" fmla="*/ 2830286 h 3394092"/>
              <a:gd name="connsiteX1" fmla="*/ 7674429 w 8131629"/>
              <a:gd name="connsiteY1" fmla="*/ 2960914 h 3394092"/>
              <a:gd name="connsiteX2" fmla="*/ 7640992 w 8131629"/>
              <a:gd name="connsiteY2" fmla="*/ 3375540 h 3394092"/>
              <a:gd name="connsiteX3" fmla="*/ 6899155 w 8131629"/>
              <a:gd name="connsiteY3" fmla="*/ 2849595 h 3394092"/>
              <a:gd name="connsiteX4" fmla="*/ 6727372 w 8131629"/>
              <a:gd name="connsiteY4" fmla="*/ 2373086 h 3394092"/>
              <a:gd name="connsiteX5" fmla="*/ 6596743 w 8131629"/>
              <a:gd name="connsiteY5" fmla="*/ 2046514 h 3394092"/>
              <a:gd name="connsiteX6" fmla="*/ 6302829 w 8131629"/>
              <a:gd name="connsiteY6" fmla="*/ 2013857 h 3394092"/>
              <a:gd name="connsiteX7" fmla="*/ 5927272 w 8131629"/>
              <a:gd name="connsiteY7" fmla="*/ 2373086 h 3394092"/>
              <a:gd name="connsiteX8" fmla="*/ 5584372 w 8131629"/>
              <a:gd name="connsiteY8" fmla="*/ 2356757 h 3394092"/>
              <a:gd name="connsiteX9" fmla="*/ 5339443 w 8131629"/>
              <a:gd name="connsiteY9" fmla="*/ 2291443 h 3394092"/>
              <a:gd name="connsiteX10" fmla="*/ 4914900 w 8131629"/>
              <a:gd name="connsiteY10" fmla="*/ 2226129 h 3394092"/>
              <a:gd name="connsiteX11" fmla="*/ 4261757 w 8131629"/>
              <a:gd name="connsiteY11" fmla="*/ 1850572 h 3394092"/>
              <a:gd name="connsiteX12" fmla="*/ 4033157 w 8131629"/>
              <a:gd name="connsiteY12" fmla="*/ 1687286 h 3394092"/>
              <a:gd name="connsiteX13" fmla="*/ 3722915 w 8131629"/>
              <a:gd name="connsiteY13" fmla="*/ 1752600 h 3394092"/>
              <a:gd name="connsiteX14" fmla="*/ 3412672 w 8131629"/>
              <a:gd name="connsiteY14" fmla="*/ 1883229 h 3394092"/>
              <a:gd name="connsiteX15" fmla="*/ 2971800 w 8131629"/>
              <a:gd name="connsiteY15" fmla="*/ 1932214 h 3394092"/>
              <a:gd name="connsiteX16" fmla="*/ 2873829 w 8131629"/>
              <a:gd name="connsiteY16" fmla="*/ 1638300 h 3394092"/>
              <a:gd name="connsiteX17" fmla="*/ 2677886 w 8131629"/>
              <a:gd name="connsiteY17" fmla="*/ 1442357 h 3394092"/>
              <a:gd name="connsiteX18" fmla="*/ 2367643 w 8131629"/>
              <a:gd name="connsiteY18" fmla="*/ 1589314 h 3394092"/>
              <a:gd name="connsiteX19" fmla="*/ 2220686 w 8131629"/>
              <a:gd name="connsiteY19" fmla="*/ 1719943 h 3394092"/>
              <a:gd name="connsiteX20" fmla="*/ 1943100 w 8131629"/>
              <a:gd name="connsiteY20" fmla="*/ 1687286 h 3394092"/>
              <a:gd name="connsiteX21" fmla="*/ 1812472 w 8131629"/>
              <a:gd name="connsiteY21" fmla="*/ 1621972 h 3394092"/>
              <a:gd name="connsiteX22" fmla="*/ 1469572 w 8131629"/>
              <a:gd name="connsiteY22" fmla="*/ 1572986 h 3394092"/>
              <a:gd name="connsiteX23" fmla="*/ 1371600 w 8131629"/>
              <a:gd name="connsiteY23" fmla="*/ 1344386 h 3394092"/>
              <a:gd name="connsiteX24" fmla="*/ 1420586 w 8131629"/>
              <a:gd name="connsiteY24" fmla="*/ 870857 h 3394092"/>
              <a:gd name="connsiteX25" fmla="*/ 1583872 w 8131629"/>
              <a:gd name="connsiteY25" fmla="*/ 332014 h 3394092"/>
              <a:gd name="connsiteX26" fmla="*/ 1453243 w 8131629"/>
              <a:gd name="connsiteY26" fmla="*/ 168729 h 3394092"/>
              <a:gd name="connsiteX27" fmla="*/ 1338943 w 8131629"/>
              <a:gd name="connsiteY27" fmla="*/ 38100 h 3394092"/>
              <a:gd name="connsiteX28" fmla="*/ 1143000 w 8131629"/>
              <a:gd name="connsiteY28" fmla="*/ 38100 h 3394092"/>
              <a:gd name="connsiteX29" fmla="*/ 832757 w 8131629"/>
              <a:gd name="connsiteY29" fmla="*/ 266700 h 3394092"/>
              <a:gd name="connsiteX30" fmla="*/ 538843 w 8131629"/>
              <a:gd name="connsiteY30" fmla="*/ 381000 h 3394092"/>
              <a:gd name="connsiteX31" fmla="*/ 277586 w 8131629"/>
              <a:gd name="connsiteY31" fmla="*/ 397329 h 3394092"/>
              <a:gd name="connsiteX32" fmla="*/ 0 w 8131629"/>
              <a:gd name="connsiteY32" fmla="*/ 397329 h 3394092"/>
              <a:gd name="connsiteX0" fmla="*/ 8131629 w 8131629"/>
              <a:gd name="connsiteY0" fmla="*/ 2830286 h 3711284"/>
              <a:gd name="connsiteX1" fmla="*/ 7873310 w 8131629"/>
              <a:gd name="connsiteY1" fmla="*/ 3620409 h 3711284"/>
              <a:gd name="connsiteX2" fmla="*/ 7640992 w 8131629"/>
              <a:gd name="connsiteY2" fmla="*/ 3375540 h 3711284"/>
              <a:gd name="connsiteX3" fmla="*/ 6899155 w 8131629"/>
              <a:gd name="connsiteY3" fmla="*/ 2849595 h 3711284"/>
              <a:gd name="connsiteX4" fmla="*/ 6727372 w 8131629"/>
              <a:gd name="connsiteY4" fmla="*/ 2373086 h 3711284"/>
              <a:gd name="connsiteX5" fmla="*/ 6596743 w 8131629"/>
              <a:gd name="connsiteY5" fmla="*/ 2046514 h 3711284"/>
              <a:gd name="connsiteX6" fmla="*/ 6302829 w 8131629"/>
              <a:gd name="connsiteY6" fmla="*/ 2013857 h 3711284"/>
              <a:gd name="connsiteX7" fmla="*/ 5927272 w 8131629"/>
              <a:gd name="connsiteY7" fmla="*/ 2373086 h 3711284"/>
              <a:gd name="connsiteX8" fmla="*/ 5584372 w 8131629"/>
              <a:gd name="connsiteY8" fmla="*/ 2356757 h 3711284"/>
              <a:gd name="connsiteX9" fmla="*/ 5339443 w 8131629"/>
              <a:gd name="connsiteY9" fmla="*/ 2291443 h 3711284"/>
              <a:gd name="connsiteX10" fmla="*/ 4914900 w 8131629"/>
              <a:gd name="connsiteY10" fmla="*/ 2226129 h 3711284"/>
              <a:gd name="connsiteX11" fmla="*/ 4261757 w 8131629"/>
              <a:gd name="connsiteY11" fmla="*/ 1850572 h 3711284"/>
              <a:gd name="connsiteX12" fmla="*/ 4033157 w 8131629"/>
              <a:gd name="connsiteY12" fmla="*/ 1687286 h 3711284"/>
              <a:gd name="connsiteX13" fmla="*/ 3722915 w 8131629"/>
              <a:gd name="connsiteY13" fmla="*/ 1752600 h 3711284"/>
              <a:gd name="connsiteX14" fmla="*/ 3412672 w 8131629"/>
              <a:gd name="connsiteY14" fmla="*/ 1883229 h 3711284"/>
              <a:gd name="connsiteX15" fmla="*/ 2971800 w 8131629"/>
              <a:gd name="connsiteY15" fmla="*/ 1932214 h 3711284"/>
              <a:gd name="connsiteX16" fmla="*/ 2873829 w 8131629"/>
              <a:gd name="connsiteY16" fmla="*/ 1638300 h 3711284"/>
              <a:gd name="connsiteX17" fmla="*/ 2677886 w 8131629"/>
              <a:gd name="connsiteY17" fmla="*/ 1442357 h 3711284"/>
              <a:gd name="connsiteX18" fmla="*/ 2367643 w 8131629"/>
              <a:gd name="connsiteY18" fmla="*/ 1589314 h 3711284"/>
              <a:gd name="connsiteX19" fmla="*/ 2220686 w 8131629"/>
              <a:gd name="connsiteY19" fmla="*/ 1719943 h 3711284"/>
              <a:gd name="connsiteX20" fmla="*/ 1943100 w 8131629"/>
              <a:gd name="connsiteY20" fmla="*/ 1687286 h 3711284"/>
              <a:gd name="connsiteX21" fmla="*/ 1812472 w 8131629"/>
              <a:gd name="connsiteY21" fmla="*/ 1621972 h 3711284"/>
              <a:gd name="connsiteX22" fmla="*/ 1469572 w 8131629"/>
              <a:gd name="connsiteY22" fmla="*/ 1572986 h 3711284"/>
              <a:gd name="connsiteX23" fmla="*/ 1371600 w 8131629"/>
              <a:gd name="connsiteY23" fmla="*/ 1344386 h 3711284"/>
              <a:gd name="connsiteX24" fmla="*/ 1420586 w 8131629"/>
              <a:gd name="connsiteY24" fmla="*/ 870857 h 3711284"/>
              <a:gd name="connsiteX25" fmla="*/ 1583872 w 8131629"/>
              <a:gd name="connsiteY25" fmla="*/ 332014 h 3711284"/>
              <a:gd name="connsiteX26" fmla="*/ 1453243 w 8131629"/>
              <a:gd name="connsiteY26" fmla="*/ 168729 h 3711284"/>
              <a:gd name="connsiteX27" fmla="*/ 1338943 w 8131629"/>
              <a:gd name="connsiteY27" fmla="*/ 38100 h 3711284"/>
              <a:gd name="connsiteX28" fmla="*/ 1143000 w 8131629"/>
              <a:gd name="connsiteY28" fmla="*/ 38100 h 3711284"/>
              <a:gd name="connsiteX29" fmla="*/ 832757 w 8131629"/>
              <a:gd name="connsiteY29" fmla="*/ 266700 h 3711284"/>
              <a:gd name="connsiteX30" fmla="*/ 538843 w 8131629"/>
              <a:gd name="connsiteY30" fmla="*/ 381000 h 3711284"/>
              <a:gd name="connsiteX31" fmla="*/ 277586 w 8131629"/>
              <a:gd name="connsiteY31" fmla="*/ 397329 h 3711284"/>
              <a:gd name="connsiteX32" fmla="*/ 0 w 8131629"/>
              <a:gd name="connsiteY32" fmla="*/ 397329 h 3711284"/>
              <a:gd name="connsiteX0" fmla="*/ 8330787 w 8330787"/>
              <a:gd name="connsiteY0" fmla="*/ 3649783 h 3723261"/>
              <a:gd name="connsiteX1" fmla="*/ 7873310 w 8330787"/>
              <a:gd name="connsiteY1" fmla="*/ 3620409 h 3723261"/>
              <a:gd name="connsiteX2" fmla="*/ 7640992 w 8330787"/>
              <a:gd name="connsiteY2" fmla="*/ 3375540 h 3723261"/>
              <a:gd name="connsiteX3" fmla="*/ 6899155 w 8330787"/>
              <a:gd name="connsiteY3" fmla="*/ 2849595 h 3723261"/>
              <a:gd name="connsiteX4" fmla="*/ 6727372 w 8330787"/>
              <a:gd name="connsiteY4" fmla="*/ 2373086 h 3723261"/>
              <a:gd name="connsiteX5" fmla="*/ 6596743 w 8330787"/>
              <a:gd name="connsiteY5" fmla="*/ 2046514 h 3723261"/>
              <a:gd name="connsiteX6" fmla="*/ 6302829 w 8330787"/>
              <a:gd name="connsiteY6" fmla="*/ 2013857 h 3723261"/>
              <a:gd name="connsiteX7" fmla="*/ 5927272 w 8330787"/>
              <a:gd name="connsiteY7" fmla="*/ 2373086 h 3723261"/>
              <a:gd name="connsiteX8" fmla="*/ 5584372 w 8330787"/>
              <a:gd name="connsiteY8" fmla="*/ 2356757 h 3723261"/>
              <a:gd name="connsiteX9" fmla="*/ 5339443 w 8330787"/>
              <a:gd name="connsiteY9" fmla="*/ 2291443 h 3723261"/>
              <a:gd name="connsiteX10" fmla="*/ 4914900 w 8330787"/>
              <a:gd name="connsiteY10" fmla="*/ 2226129 h 3723261"/>
              <a:gd name="connsiteX11" fmla="*/ 4261757 w 8330787"/>
              <a:gd name="connsiteY11" fmla="*/ 1850572 h 3723261"/>
              <a:gd name="connsiteX12" fmla="*/ 4033157 w 8330787"/>
              <a:gd name="connsiteY12" fmla="*/ 1687286 h 3723261"/>
              <a:gd name="connsiteX13" fmla="*/ 3722915 w 8330787"/>
              <a:gd name="connsiteY13" fmla="*/ 1752600 h 3723261"/>
              <a:gd name="connsiteX14" fmla="*/ 3412672 w 8330787"/>
              <a:gd name="connsiteY14" fmla="*/ 1883229 h 3723261"/>
              <a:gd name="connsiteX15" fmla="*/ 2971800 w 8330787"/>
              <a:gd name="connsiteY15" fmla="*/ 1932214 h 3723261"/>
              <a:gd name="connsiteX16" fmla="*/ 2873829 w 8330787"/>
              <a:gd name="connsiteY16" fmla="*/ 1638300 h 3723261"/>
              <a:gd name="connsiteX17" fmla="*/ 2677886 w 8330787"/>
              <a:gd name="connsiteY17" fmla="*/ 1442357 h 3723261"/>
              <a:gd name="connsiteX18" fmla="*/ 2367643 w 8330787"/>
              <a:gd name="connsiteY18" fmla="*/ 1589314 h 3723261"/>
              <a:gd name="connsiteX19" fmla="*/ 2220686 w 8330787"/>
              <a:gd name="connsiteY19" fmla="*/ 1719943 h 3723261"/>
              <a:gd name="connsiteX20" fmla="*/ 1943100 w 8330787"/>
              <a:gd name="connsiteY20" fmla="*/ 1687286 h 3723261"/>
              <a:gd name="connsiteX21" fmla="*/ 1812472 w 8330787"/>
              <a:gd name="connsiteY21" fmla="*/ 1621972 h 3723261"/>
              <a:gd name="connsiteX22" fmla="*/ 1469572 w 8330787"/>
              <a:gd name="connsiteY22" fmla="*/ 1572986 h 3723261"/>
              <a:gd name="connsiteX23" fmla="*/ 1371600 w 8330787"/>
              <a:gd name="connsiteY23" fmla="*/ 1344386 h 3723261"/>
              <a:gd name="connsiteX24" fmla="*/ 1420586 w 8330787"/>
              <a:gd name="connsiteY24" fmla="*/ 870857 h 3723261"/>
              <a:gd name="connsiteX25" fmla="*/ 1583872 w 8330787"/>
              <a:gd name="connsiteY25" fmla="*/ 332014 h 3723261"/>
              <a:gd name="connsiteX26" fmla="*/ 1453243 w 8330787"/>
              <a:gd name="connsiteY26" fmla="*/ 168729 h 3723261"/>
              <a:gd name="connsiteX27" fmla="*/ 1338943 w 8330787"/>
              <a:gd name="connsiteY27" fmla="*/ 38100 h 3723261"/>
              <a:gd name="connsiteX28" fmla="*/ 1143000 w 8330787"/>
              <a:gd name="connsiteY28" fmla="*/ 38100 h 3723261"/>
              <a:gd name="connsiteX29" fmla="*/ 832757 w 8330787"/>
              <a:gd name="connsiteY29" fmla="*/ 266700 h 3723261"/>
              <a:gd name="connsiteX30" fmla="*/ 538843 w 8330787"/>
              <a:gd name="connsiteY30" fmla="*/ 381000 h 3723261"/>
              <a:gd name="connsiteX31" fmla="*/ 277586 w 8330787"/>
              <a:gd name="connsiteY31" fmla="*/ 397329 h 3723261"/>
              <a:gd name="connsiteX32" fmla="*/ 0 w 8330787"/>
              <a:gd name="connsiteY32"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6903295 w 8330787"/>
              <a:gd name="connsiteY3" fmla="*/ 2895666 h 3723261"/>
              <a:gd name="connsiteX4" fmla="*/ 6727372 w 8330787"/>
              <a:gd name="connsiteY4" fmla="*/ 2373086 h 3723261"/>
              <a:gd name="connsiteX5" fmla="*/ 6596743 w 8330787"/>
              <a:gd name="connsiteY5" fmla="*/ 2046514 h 3723261"/>
              <a:gd name="connsiteX6" fmla="*/ 6302829 w 8330787"/>
              <a:gd name="connsiteY6" fmla="*/ 2013857 h 3723261"/>
              <a:gd name="connsiteX7" fmla="*/ 5927272 w 8330787"/>
              <a:gd name="connsiteY7" fmla="*/ 2373086 h 3723261"/>
              <a:gd name="connsiteX8" fmla="*/ 5584372 w 8330787"/>
              <a:gd name="connsiteY8" fmla="*/ 2356757 h 3723261"/>
              <a:gd name="connsiteX9" fmla="*/ 5339443 w 8330787"/>
              <a:gd name="connsiteY9" fmla="*/ 2291443 h 3723261"/>
              <a:gd name="connsiteX10" fmla="*/ 4914900 w 8330787"/>
              <a:gd name="connsiteY10" fmla="*/ 2226129 h 3723261"/>
              <a:gd name="connsiteX11" fmla="*/ 4261757 w 8330787"/>
              <a:gd name="connsiteY11" fmla="*/ 1850572 h 3723261"/>
              <a:gd name="connsiteX12" fmla="*/ 4033157 w 8330787"/>
              <a:gd name="connsiteY12" fmla="*/ 1687286 h 3723261"/>
              <a:gd name="connsiteX13" fmla="*/ 3722915 w 8330787"/>
              <a:gd name="connsiteY13" fmla="*/ 1752600 h 3723261"/>
              <a:gd name="connsiteX14" fmla="*/ 3412672 w 8330787"/>
              <a:gd name="connsiteY14" fmla="*/ 1883229 h 3723261"/>
              <a:gd name="connsiteX15" fmla="*/ 2971800 w 8330787"/>
              <a:gd name="connsiteY15" fmla="*/ 1932214 h 3723261"/>
              <a:gd name="connsiteX16" fmla="*/ 2873829 w 8330787"/>
              <a:gd name="connsiteY16" fmla="*/ 1638300 h 3723261"/>
              <a:gd name="connsiteX17" fmla="*/ 2677886 w 8330787"/>
              <a:gd name="connsiteY17" fmla="*/ 1442357 h 3723261"/>
              <a:gd name="connsiteX18" fmla="*/ 2367643 w 8330787"/>
              <a:gd name="connsiteY18" fmla="*/ 1589314 h 3723261"/>
              <a:gd name="connsiteX19" fmla="*/ 2220686 w 8330787"/>
              <a:gd name="connsiteY19" fmla="*/ 1719943 h 3723261"/>
              <a:gd name="connsiteX20" fmla="*/ 1943100 w 8330787"/>
              <a:gd name="connsiteY20" fmla="*/ 1687286 h 3723261"/>
              <a:gd name="connsiteX21" fmla="*/ 1812472 w 8330787"/>
              <a:gd name="connsiteY21" fmla="*/ 1621972 h 3723261"/>
              <a:gd name="connsiteX22" fmla="*/ 1469572 w 8330787"/>
              <a:gd name="connsiteY22" fmla="*/ 1572986 h 3723261"/>
              <a:gd name="connsiteX23" fmla="*/ 1371600 w 8330787"/>
              <a:gd name="connsiteY23" fmla="*/ 1344386 h 3723261"/>
              <a:gd name="connsiteX24" fmla="*/ 1420586 w 8330787"/>
              <a:gd name="connsiteY24" fmla="*/ 870857 h 3723261"/>
              <a:gd name="connsiteX25" fmla="*/ 1583872 w 8330787"/>
              <a:gd name="connsiteY25" fmla="*/ 332014 h 3723261"/>
              <a:gd name="connsiteX26" fmla="*/ 1453243 w 8330787"/>
              <a:gd name="connsiteY26" fmla="*/ 168729 h 3723261"/>
              <a:gd name="connsiteX27" fmla="*/ 1338943 w 8330787"/>
              <a:gd name="connsiteY27" fmla="*/ 38100 h 3723261"/>
              <a:gd name="connsiteX28" fmla="*/ 1143000 w 8330787"/>
              <a:gd name="connsiteY28" fmla="*/ 38100 h 3723261"/>
              <a:gd name="connsiteX29" fmla="*/ 832757 w 8330787"/>
              <a:gd name="connsiteY29" fmla="*/ 266700 h 3723261"/>
              <a:gd name="connsiteX30" fmla="*/ 538843 w 8330787"/>
              <a:gd name="connsiteY30" fmla="*/ 381000 h 3723261"/>
              <a:gd name="connsiteX31" fmla="*/ 277586 w 8330787"/>
              <a:gd name="connsiteY31" fmla="*/ 397329 h 3723261"/>
              <a:gd name="connsiteX32" fmla="*/ 0 w 8330787"/>
              <a:gd name="connsiteY32"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7214630 w 8330787"/>
              <a:gd name="connsiteY3" fmla="*/ 3134596 h 3723261"/>
              <a:gd name="connsiteX4" fmla="*/ 6903295 w 8330787"/>
              <a:gd name="connsiteY4" fmla="*/ 2895666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7232425 w 8330787"/>
              <a:gd name="connsiteY3" fmla="*/ 3341598 h 3723261"/>
              <a:gd name="connsiteX4" fmla="*/ 6903295 w 8330787"/>
              <a:gd name="connsiteY4" fmla="*/ 2895666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7232425 w 8330787"/>
              <a:gd name="connsiteY3" fmla="*/ 3341598 h 3723261"/>
              <a:gd name="connsiteX4" fmla="*/ 7033092 w 8330787"/>
              <a:gd name="connsiteY4" fmla="*/ 2924252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330787 w 8330787"/>
              <a:gd name="connsiteY0" fmla="*/ 3649783 h 3723261"/>
              <a:gd name="connsiteX1" fmla="*/ 7873310 w 8330787"/>
              <a:gd name="connsiteY1" fmla="*/ 3620409 h 3723261"/>
              <a:gd name="connsiteX2" fmla="*/ 7533130 w 8330787"/>
              <a:gd name="connsiteY2" fmla="*/ 3600030 h 3723261"/>
              <a:gd name="connsiteX3" fmla="*/ 7232425 w 8330787"/>
              <a:gd name="connsiteY3" fmla="*/ 3341598 h 3723261"/>
              <a:gd name="connsiteX4" fmla="*/ 7033092 w 8330787"/>
              <a:gd name="connsiteY4" fmla="*/ 2924252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815620 w 8815620"/>
              <a:gd name="connsiteY0" fmla="*/ 3649783 h 3723261"/>
              <a:gd name="connsiteX1" fmla="*/ 8358143 w 8815620"/>
              <a:gd name="connsiteY1" fmla="*/ 3620409 h 3723261"/>
              <a:gd name="connsiteX2" fmla="*/ 8017963 w 8815620"/>
              <a:gd name="connsiteY2" fmla="*/ 3600030 h 3723261"/>
              <a:gd name="connsiteX3" fmla="*/ 7717258 w 8815620"/>
              <a:gd name="connsiteY3" fmla="*/ 3341598 h 3723261"/>
              <a:gd name="connsiteX4" fmla="*/ 7517925 w 8815620"/>
              <a:gd name="connsiteY4" fmla="*/ 2924252 h 3723261"/>
              <a:gd name="connsiteX5" fmla="*/ 7212205 w 8815620"/>
              <a:gd name="connsiteY5" fmla="*/ 2373086 h 3723261"/>
              <a:gd name="connsiteX6" fmla="*/ 7081576 w 8815620"/>
              <a:gd name="connsiteY6" fmla="*/ 2046514 h 3723261"/>
              <a:gd name="connsiteX7" fmla="*/ 6787662 w 8815620"/>
              <a:gd name="connsiteY7" fmla="*/ 2013857 h 3723261"/>
              <a:gd name="connsiteX8" fmla="*/ 6412105 w 8815620"/>
              <a:gd name="connsiteY8" fmla="*/ 2373086 h 3723261"/>
              <a:gd name="connsiteX9" fmla="*/ 6069205 w 8815620"/>
              <a:gd name="connsiteY9" fmla="*/ 2356757 h 3723261"/>
              <a:gd name="connsiteX10" fmla="*/ 5824276 w 8815620"/>
              <a:gd name="connsiteY10" fmla="*/ 2291443 h 3723261"/>
              <a:gd name="connsiteX11" fmla="*/ 5399733 w 8815620"/>
              <a:gd name="connsiteY11" fmla="*/ 2226129 h 3723261"/>
              <a:gd name="connsiteX12" fmla="*/ 4746590 w 8815620"/>
              <a:gd name="connsiteY12" fmla="*/ 1850572 h 3723261"/>
              <a:gd name="connsiteX13" fmla="*/ 4517990 w 8815620"/>
              <a:gd name="connsiteY13" fmla="*/ 1687286 h 3723261"/>
              <a:gd name="connsiteX14" fmla="*/ 4207748 w 8815620"/>
              <a:gd name="connsiteY14" fmla="*/ 1752600 h 3723261"/>
              <a:gd name="connsiteX15" fmla="*/ 3897505 w 8815620"/>
              <a:gd name="connsiteY15" fmla="*/ 1883229 h 3723261"/>
              <a:gd name="connsiteX16" fmla="*/ 3456633 w 8815620"/>
              <a:gd name="connsiteY16" fmla="*/ 1932214 h 3723261"/>
              <a:gd name="connsiteX17" fmla="*/ 3358662 w 8815620"/>
              <a:gd name="connsiteY17" fmla="*/ 1638300 h 3723261"/>
              <a:gd name="connsiteX18" fmla="*/ 3162719 w 8815620"/>
              <a:gd name="connsiteY18" fmla="*/ 1442357 h 3723261"/>
              <a:gd name="connsiteX19" fmla="*/ 2852476 w 8815620"/>
              <a:gd name="connsiteY19" fmla="*/ 1589314 h 3723261"/>
              <a:gd name="connsiteX20" fmla="*/ 2705519 w 8815620"/>
              <a:gd name="connsiteY20" fmla="*/ 1719943 h 3723261"/>
              <a:gd name="connsiteX21" fmla="*/ 2427933 w 8815620"/>
              <a:gd name="connsiteY21" fmla="*/ 1687286 h 3723261"/>
              <a:gd name="connsiteX22" fmla="*/ 2297305 w 8815620"/>
              <a:gd name="connsiteY22" fmla="*/ 1621972 h 3723261"/>
              <a:gd name="connsiteX23" fmla="*/ 1954405 w 8815620"/>
              <a:gd name="connsiteY23" fmla="*/ 1572986 h 3723261"/>
              <a:gd name="connsiteX24" fmla="*/ 1856433 w 8815620"/>
              <a:gd name="connsiteY24" fmla="*/ 1344386 h 3723261"/>
              <a:gd name="connsiteX25" fmla="*/ 1905419 w 8815620"/>
              <a:gd name="connsiteY25" fmla="*/ 870857 h 3723261"/>
              <a:gd name="connsiteX26" fmla="*/ 2068705 w 8815620"/>
              <a:gd name="connsiteY26" fmla="*/ 332014 h 3723261"/>
              <a:gd name="connsiteX27" fmla="*/ 1938076 w 8815620"/>
              <a:gd name="connsiteY27" fmla="*/ 168729 h 3723261"/>
              <a:gd name="connsiteX28" fmla="*/ 1823776 w 8815620"/>
              <a:gd name="connsiteY28" fmla="*/ 38100 h 3723261"/>
              <a:gd name="connsiteX29" fmla="*/ 1627833 w 8815620"/>
              <a:gd name="connsiteY29" fmla="*/ 38100 h 3723261"/>
              <a:gd name="connsiteX30" fmla="*/ 1317590 w 8815620"/>
              <a:gd name="connsiteY30" fmla="*/ 266700 h 3723261"/>
              <a:gd name="connsiteX31" fmla="*/ 1023676 w 8815620"/>
              <a:gd name="connsiteY31" fmla="*/ 381000 h 3723261"/>
              <a:gd name="connsiteX32" fmla="*/ 762419 w 8815620"/>
              <a:gd name="connsiteY32" fmla="*/ 397329 h 3723261"/>
              <a:gd name="connsiteX33" fmla="*/ 0 w 8815620"/>
              <a:gd name="connsiteY33" fmla="*/ 674282 h 3723261"/>
              <a:gd name="connsiteX0" fmla="*/ 8815620 w 8815620"/>
              <a:gd name="connsiteY0" fmla="*/ 3614153 h 3687631"/>
              <a:gd name="connsiteX1" fmla="*/ 8358143 w 8815620"/>
              <a:gd name="connsiteY1" fmla="*/ 3584779 h 3687631"/>
              <a:gd name="connsiteX2" fmla="*/ 8017963 w 8815620"/>
              <a:gd name="connsiteY2" fmla="*/ 3564400 h 3687631"/>
              <a:gd name="connsiteX3" fmla="*/ 7717258 w 8815620"/>
              <a:gd name="connsiteY3" fmla="*/ 3305968 h 3687631"/>
              <a:gd name="connsiteX4" fmla="*/ 7517925 w 8815620"/>
              <a:gd name="connsiteY4" fmla="*/ 2888622 h 3687631"/>
              <a:gd name="connsiteX5" fmla="*/ 7212205 w 8815620"/>
              <a:gd name="connsiteY5" fmla="*/ 2337456 h 3687631"/>
              <a:gd name="connsiteX6" fmla="*/ 7081576 w 8815620"/>
              <a:gd name="connsiteY6" fmla="*/ 2010884 h 3687631"/>
              <a:gd name="connsiteX7" fmla="*/ 6787662 w 8815620"/>
              <a:gd name="connsiteY7" fmla="*/ 1978227 h 3687631"/>
              <a:gd name="connsiteX8" fmla="*/ 6412105 w 8815620"/>
              <a:gd name="connsiteY8" fmla="*/ 2337456 h 3687631"/>
              <a:gd name="connsiteX9" fmla="*/ 6069205 w 8815620"/>
              <a:gd name="connsiteY9" fmla="*/ 2321127 h 3687631"/>
              <a:gd name="connsiteX10" fmla="*/ 5824276 w 8815620"/>
              <a:gd name="connsiteY10" fmla="*/ 2255813 h 3687631"/>
              <a:gd name="connsiteX11" fmla="*/ 5399733 w 8815620"/>
              <a:gd name="connsiteY11" fmla="*/ 2190499 h 3687631"/>
              <a:gd name="connsiteX12" fmla="*/ 4746590 w 8815620"/>
              <a:gd name="connsiteY12" fmla="*/ 1814942 h 3687631"/>
              <a:gd name="connsiteX13" fmla="*/ 4517990 w 8815620"/>
              <a:gd name="connsiteY13" fmla="*/ 1651656 h 3687631"/>
              <a:gd name="connsiteX14" fmla="*/ 4207748 w 8815620"/>
              <a:gd name="connsiteY14" fmla="*/ 1716970 h 3687631"/>
              <a:gd name="connsiteX15" fmla="*/ 3897505 w 8815620"/>
              <a:gd name="connsiteY15" fmla="*/ 1847599 h 3687631"/>
              <a:gd name="connsiteX16" fmla="*/ 3456633 w 8815620"/>
              <a:gd name="connsiteY16" fmla="*/ 1896584 h 3687631"/>
              <a:gd name="connsiteX17" fmla="*/ 3358662 w 8815620"/>
              <a:gd name="connsiteY17" fmla="*/ 1602670 h 3687631"/>
              <a:gd name="connsiteX18" fmla="*/ 3162719 w 8815620"/>
              <a:gd name="connsiteY18" fmla="*/ 1406727 h 3687631"/>
              <a:gd name="connsiteX19" fmla="*/ 2852476 w 8815620"/>
              <a:gd name="connsiteY19" fmla="*/ 1553684 h 3687631"/>
              <a:gd name="connsiteX20" fmla="*/ 2705519 w 8815620"/>
              <a:gd name="connsiteY20" fmla="*/ 1684313 h 3687631"/>
              <a:gd name="connsiteX21" fmla="*/ 2427933 w 8815620"/>
              <a:gd name="connsiteY21" fmla="*/ 1651656 h 3687631"/>
              <a:gd name="connsiteX22" fmla="*/ 2297305 w 8815620"/>
              <a:gd name="connsiteY22" fmla="*/ 1586342 h 3687631"/>
              <a:gd name="connsiteX23" fmla="*/ 1954405 w 8815620"/>
              <a:gd name="connsiteY23" fmla="*/ 1537356 h 3687631"/>
              <a:gd name="connsiteX24" fmla="*/ 1856433 w 8815620"/>
              <a:gd name="connsiteY24" fmla="*/ 1308756 h 3687631"/>
              <a:gd name="connsiteX25" fmla="*/ 1905419 w 8815620"/>
              <a:gd name="connsiteY25" fmla="*/ 835227 h 3687631"/>
              <a:gd name="connsiteX26" fmla="*/ 2068705 w 8815620"/>
              <a:gd name="connsiteY26" fmla="*/ 296384 h 3687631"/>
              <a:gd name="connsiteX27" fmla="*/ 1938076 w 8815620"/>
              <a:gd name="connsiteY27" fmla="*/ 133099 h 3687631"/>
              <a:gd name="connsiteX28" fmla="*/ 1340361 w 8815620"/>
              <a:gd name="connsiteY28" fmla="*/ 245885 h 3687631"/>
              <a:gd name="connsiteX29" fmla="*/ 1627833 w 8815620"/>
              <a:gd name="connsiteY29" fmla="*/ 2470 h 3687631"/>
              <a:gd name="connsiteX30" fmla="*/ 1317590 w 8815620"/>
              <a:gd name="connsiteY30" fmla="*/ 231070 h 3687631"/>
              <a:gd name="connsiteX31" fmla="*/ 1023676 w 8815620"/>
              <a:gd name="connsiteY31" fmla="*/ 345370 h 3687631"/>
              <a:gd name="connsiteX32" fmla="*/ 762419 w 8815620"/>
              <a:gd name="connsiteY32" fmla="*/ 361699 h 3687631"/>
              <a:gd name="connsiteX33" fmla="*/ 0 w 8815620"/>
              <a:gd name="connsiteY33" fmla="*/ 638652 h 3687631"/>
              <a:gd name="connsiteX0" fmla="*/ 8815620 w 8815620"/>
              <a:gd name="connsiteY0" fmla="*/ 3628012 h 3701490"/>
              <a:gd name="connsiteX1" fmla="*/ 8358143 w 8815620"/>
              <a:gd name="connsiteY1" fmla="*/ 3598638 h 3701490"/>
              <a:gd name="connsiteX2" fmla="*/ 8017963 w 8815620"/>
              <a:gd name="connsiteY2" fmla="*/ 3578259 h 3701490"/>
              <a:gd name="connsiteX3" fmla="*/ 7717258 w 8815620"/>
              <a:gd name="connsiteY3" fmla="*/ 3319827 h 3701490"/>
              <a:gd name="connsiteX4" fmla="*/ 7517925 w 8815620"/>
              <a:gd name="connsiteY4" fmla="*/ 2902481 h 3701490"/>
              <a:gd name="connsiteX5" fmla="*/ 7212205 w 8815620"/>
              <a:gd name="connsiteY5" fmla="*/ 2351315 h 3701490"/>
              <a:gd name="connsiteX6" fmla="*/ 7081576 w 8815620"/>
              <a:gd name="connsiteY6" fmla="*/ 2024743 h 3701490"/>
              <a:gd name="connsiteX7" fmla="*/ 6787662 w 8815620"/>
              <a:gd name="connsiteY7" fmla="*/ 1992086 h 3701490"/>
              <a:gd name="connsiteX8" fmla="*/ 6412105 w 8815620"/>
              <a:gd name="connsiteY8" fmla="*/ 2351315 h 3701490"/>
              <a:gd name="connsiteX9" fmla="*/ 6069205 w 8815620"/>
              <a:gd name="connsiteY9" fmla="*/ 2334986 h 3701490"/>
              <a:gd name="connsiteX10" fmla="*/ 5824276 w 8815620"/>
              <a:gd name="connsiteY10" fmla="*/ 2269672 h 3701490"/>
              <a:gd name="connsiteX11" fmla="*/ 5399733 w 8815620"/>
              <a:gd name="connsiteY11" fmla="*/ 2204358 h 3701490"/>
              <a:gd name="connsiteX12" fmla="*/ 4746590 w 8815620"/>
              <a:gd name="connsiteY12" fmla="*/ 1828801 h 3701490"/>
              <a:gd name="connsiteX13" fmla="*/ 4517990 w 8815620"/>
              <a:gd name="connsiteY13" fmla="*/ 1665515 h 3701490"/>
              <a:gd name="connsiteX14" fmla="*/ 4207748 w 8815620"/>
              <a:gd name="connsiteY14" fmla="*/ 1730829 h 3701490"/>
              <a:gd name="connsiteX15" fmla="*/ 3897505 w 8815620"/>
              <a:gd name="connsiteY15" fmla="*/ 1861458 h 3701490"/>
              <a:gd name="connsiteX16" fmla="*/ 3456633 w 8815620"/>
              <a:gd name="connsiteY16" fmla="*/ 1910443 h 3701490"/>
              <a:gd name="connsiteX17" fmla="*/ 3358662 w 8815620"/>
              <a:gd name="connsiteY17" fmla="*/ 1616529 h 3701490"/>
              <a:gd name="connsiteX18" fmla="*/ 3162719 w 8815620"/>
              <a:gd name="connsiteY18" fmla="*/ 1420586 h 3701490"/>
              <a:gd name="connsiteX19" fmla="*/ 2852476 w 8815620"/>
              <a:gd name="connsiteY19" fmla="*/ 1567543 h 3701490"/>
              <a:gd name="connsiteX20" fmla="*/ 2705519 w 8815620"/>
              <a:gd name="connsiteY20" fmla="*/ 1698172 h 3701490"/>
              <a:gd name="connsiteX21" fmla="*/ 2427933 w 8815620"/>
              <a:gd name="connsiteY21" fmla="*/ 1665515 h 3701490"/>
              <a:gd name="connsiteX22" fmla="*/ 2297305 w 8815620"/>
              <a:gd name="connsiteY22" fmla="*/ 1600201 h 3701490"/>
              <a:gd name="connsiteX23" fmla="*/ 1954405 w 8815620"/>
              <a:gd name="connsiteY23" fmla="*/ 1551215 h 3701490"/>
              <a:gd name="connsiteX24" fmla="*/ 1856433 w 8815620"/>
              <a:gd name="connsiteY24" fmla="*/ 1322615 h 3701490"/>
              <a:gd name="connsiteX25" fmla="*/ 1905419 w 8815620"/>
              <a:gd name="connsiteY25" fmla="*/ 849086 h 3701490"/>
              <a:gd name="connsiteX26" fmla="*/ 2068705 w 8815620"/>
              <a:gd name="connsiteY26" fmla="*/ 310243 h 3701490"/>
              <a:gd name="connsiteX27" fmla="*/ 1938076 w 8815620"/>
              <a:gd name="connsiteY27" fmla="*/ 146958 h 3701490"/>
              <a:gd name="connsiteX28" fmla="*/ 1627833 w 8815620"/>
              <a:gd name="connsiteY28" fmla="*/ 16329 h 3701490"/>
              <a:gd name="connsiteX29" fmla="*/ 1317590 w 8815620"/>
              <a:gd name="connsiteY29" fmla="*/ 244929 h 3701490"/>
              <a:gd name="connsiteX30" fmla="*/ 1023676 w 8815620"/>
              <a:gd name="connsiteY30" fmla="*/ 359229 h 3701490"/>
              <a:gd name="connsiteX31" fmla="*/ 762419 w 8815620"/>
              <a:gd name="connsiteY31" fmla="*/ 375558 h 3701490"/>
              <a:gd name="connsiteX32" fmla="*/ 0 w 8815620"/>
              <a:gd name="connsiteY32" fmla="*/ 652511 h 370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815620" h="3701490">
                <a:moveTo>
                  <a:pt x="8815620" y="3628012"/>
                </a:moveTo>
                <a:cubicBezTo>
                  <a:pt x="8656416" y="3701490"/>
                  <a:pt x="8491086" y="3606930"/>
                  <a:pt x="8358143" y="3598638"/>
                </a:cubicBezTo>
                <a:cubicBezTo>
                  <a:pt x="8225200" y="3590346"/>
                  <a:pt x="8124777" y="3624727"/>
                  <a:pt x="8017963" y="3578259"/>
                </a:cubicBezTo>
                <a:cubicBezTo>
                  <a:pt x="7911149" y="3531791"/>
                  <a:pt x="7800598" y="3432457"/>
                  <a:pt x="7717258" y="3319827"/>
                </a:cubicBezTo>
                <a:cubicBezTo>
                  <a:pt x="7633918" y="3207197"/>
                  <a:pt x="7602101" y="3063900"/>
                  <a:pt x="7517925" y="2902481"/>
                </a:cubicBezTo>
                <a:cubicBezTo>
                  <a:pt x="7433749" y="2741062"/>
                  <a:pt x="7284930" y="2497604"/>
                  <a:pt x="7212205" y="2351315"/>
                </a:cubicBezTo>
                <a:cubicBezTo>
                  <a:pt x="7139480" y="2205026"/>
                  <a:pt x="7152333" y="2084614"/>
                  <a:pt x="7081576" y="2024743"/>
                </a:cubicBezTo>
                <a:cubicBezTo>
                  <a:pt x="7010819" y="1964872"/>
                  <a:pt x="6899241" y="1937657"/>
                  <a:pt x="6787662" y="1992086"/>
                </a:cubicBezTo>
                <a:cubicBezTo>
                  <a:pt x="6676084" y="2046515"/>
                  <a:pt x="6531848" y="2294165"/>
                  <a:pt x="6412105" y="2351315"/>
                </a:cubicBezTo>
                <a:cubicBezTo>
                  <a:pt x="6292362" y="2408465"/>
                  <a:pt x="6167176" y="2348593"/>
                  <a:pt x="6069205" y="2334986"/>
                </a:cubicBezTo>
                <a:cubicBezTo>
                  <a:pt x="5971234" y="2321379"/>
                  <a:pt x="5935855" y="2291443"/>
                  <a:pt x="5824276" y="2269672"/>
                </a:cubicBezTo>
                <a:cubicBezTo>
                  <a:pt x="5712697" y="2247901"/>
                  <a:pt x="5579347" y="2277837"/>
                  <a:pt x="5399733" y="2204358"/>
                </a:cubicBezTo>
                <a:cubicBezTo>
                  <a:pt x="5220119" y="2130880"/>
                  <a:pt x="4893547" y="1918608"/>
                  <a:pt x="4746590" y="1828801"/>
                </a:cubicBezTo>
                <a:cubicBezTo>
                  <a:pt x="4599633" y="1738994"/>
                  <a:pt x="4607797" y="1681844"/>
                  <a:pt x="4517990" y="1665515"/>
                </a:cubicBezTo>
                <a:cubicBezTo>
                  <a:pt x="4428183" y="1649186"/>
                  <a:pt x="4311162" y="1698172"/>
                  <a:pt x="4207748" y="1730829"/>
                </a:cubicBezTo>
                <a:cubicBezTo>
                  <a:pt x="4104334" y="1763486"/>
                  <a:pt x="4022691" y="1831522"/>
                  <a:pt x="3897505" y="1861458"/>
                </a:cubicBezTo>
                <a:cubicBezTo>
                  <a:pt x="3772319" y="1891394"/>
                  <a:pt x="3546440" y="1951265"/>
                  <a:pt x="3456633" y="1910443"/>
                </a:cubicBezTo>
                <a:cubicBezTo>
                  <a:pt x="3366826" y="1869622"/>
                  <a:pt x="3407648" y="1698172"/>
                  <a:pt x="3358662" y="1616529"/>
                </a:cubicBezTo>
                <a:cubicBezTo>
                  <a:pt x="3309676" y="1534886"/>
                  <a:pt x="3247083" y="1428750"/>
                  <a:pt x="3162719" y="1420586"/>
                </a:cubicBezTo>
                <a:cubicBezTo>
                  <a:pt x="3078355" y="1412422"/>
                  <a:pt x="2928676" y="1521279"/>
                  <a:pt x="2852476" y="1567543"/>
                </a:cubicBezTo>
                <a:cubicBezTo>
                  <a:pt x="2776276" y="1613807"/>
                  <a:pt x="2776276" y="1681843"/>
                  <a:pt x="2705519" y="1698172"/>
                </a:cubicBezTo>
                <a:cubicBezTo>
                  <a:pt x="2634762" y="1714501"/>
                  <a:pt x="2495969" y="1681844"/>
                  <a:pt x="2427933" y="1665515"/>
                </a:cubicBezTo>
                <a:cubicBezTo>
                  <a:pt x="2359897" y="1649187"/>
                  <a:pt x="2376226" y="1619251"/>
                  <a:pt x="2297305" y="1600201"/>
                </a:cubicBezTo>
                <a:cubicBezTo>
                  <a:pt x="2218384" y="1581151"/>
                  <a:pt x="2027884" y="1597479"/>
                  <a:pt x="1954405" y="1551215"/>
                </a:cubicBezTo>
                <a:cubicBezTo>
                  <a:pt x="1880926" y="1504951"/>
                  <a:pt x="1864597" y="1439636"/>
                  <a:pt x="1856433" y="1322615"/>
                </a:cubicBezTo>
                <a:cubicBezTo>
                  <a:pt x="1848269" y="1205594"/>
                  <a:pt x="1870040" y="1017815"/>
                  <a:pt x="1905419" y="849086"/>
                </a:cubicBezTo>
                <a:cubicBezTo>
                  <a:pt x="1940798" y="680357"/>
                  <a:pt x="2063262" y="427264"/>
                  <a:pt x="2068705" y="310243"/>
                </a:cubicBezTo>
                <a:cubicBezTo>
                  <a:pt x="2074148" y="193222"/>
                  <a:pt x="2011555" y="195944"/>
                  <a:pt x="1938076" y="146958"/>
                </a:cubicBezTo>
                <a:cubicBezTo>
                  <a:pt x="1864597" y="97972"/>
                  <a:pt x="1731247" y="0"/>
                  <a:pt x="1627833" y="16329"/>
                </a:cubicBezTo>
                <a:cubicBezTo>
                  <a:pt x="1524419" y="32658"/>
                  <a:pt x="1418283" y="187779"/>
                  <a:pt x="1317590" y="244929"/>
                </a:cubicBezTo>
                <a:cubicBezTo>
                  <a:pt x="1216897" y="302079"/>
                  <a:pt x="1116205" y="337458"/>
                  <a:pt x="1023676" y="359229"/>
                </a:cubicBezTo>
                <a:cubicBezTo>
                  <a:pt x="931148" y="381001"/>
                  <a:pt x="933032" y="326678"/>
                  <a:pt x="762419" y="375558"/>
                </a:cubicBezTo>
                <a:cubicBezTo>
                  <a:pt x="591806" y="424438"/>
                  <a:pt x="93889" y="653871"/>
                  <a:pt x="0" y="652511"/>
                </a:cubicBezTo>
              </a:path>
            </a:pathLst>
          </a:custGeom>
          <a:ln w="152400" cap="rnd">
            <a:solidFill>
              <a:schemeClr val="tx1"/>
            </a:soli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 name="Oval 90"/>
          <p:cNvSpPr/>
          <p:nvPr/>
        </p:nvSpPr>
        <p:spPr>
          <a:xfrm rot="785617">
            <a:off x="481024" y="1419191"/>
            <a:ext cx="528447" cy="943688"/>
          </a:xfrm>
          <a:prstGeom prst="ellipse">
            <a:avLst/>
          </a:prstGeom>
          <a:solidFill>
            <a:schemeClr val="tx1"/>
          </a:solid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p:cNvSpPr/>
          <p:nvPr/>
        </p:nvSpPr>
        <p:spPr>
          <a:xfrm>
            <a:off x="1752600" y="2819400"/>
            <a:ext cx="685800" cy="533400"/>
          </a:xfrm>
          <a:prstGeom prst="ellipse">
            <a:avLst/>
          </a:prstGeom>
          <a:solidFill>
            <a:srgbClr val="FF0000"/>
          </a:solidFill>
          <a:ln>
            <a:solidFill>
              <a:schemeClr val="tx1"/>
            </a:solidFill>
            <a:prstDash val="sysDot"/>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rot="21185512">
            <a:off x="447803" y="2618729"/>
            <a:ext cx="533400" cy="1143000"/>
          </a:xfrm>
          <a:prstGeom prst="ellipse">
            <a:avLst/>
          </a:prstGeom>
          <a:solidFill>
            <a:srgbClr val="00B050"/>
          </a:solidFill>
          <a:ln>
            <a:solidFill>
              <a:schemeClr val="tx1"/>
            </a:solidFill>
            <a:prstDash val="sysDot"/>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1896564" y="2618015"/>
            <a:ext cx="732335" cy="608875"/>
          </a:xfrm>
          <a:custGeom>
            <a:avLst/>
            <a:gdLst>
              <a:gd name="connsiteX0" fmla="*/ 571500 w 571500"/>
              <a:gd name="connsiteY0" fmla="*/ 0 h 277585"/>
              <a:gd name="connsiteX1" fmla="*/ 0 w 571500"/>
              <a:gd name="connsiteY1" fmla="*/ 277585 h 277585"/>
              <a:gd name="connsiteX0" fmla="*/ 571500 w 571500"/>
              <a:gd name="connsiteY0" fmla="*/ 0 h 506185"/>
              <a:gd name="connsiteX1" fmla="*/ 0 w 571500"/>
              <a:gd name="connsiteY1" fmla="*/ 506185 h 506185"/>
              <a:gd name="connsiteX0" fmla="*/ 571500 w 571500"/>
              <a:gd name="connsiteY0" fmla="*/ 0 h 506185"/>
              <a:gd name="connsiteX1" fmla="*/ 0 w 571500"/>
              <a:gd name="connsiteY1" fmla="*/ 506185 h 506185"/>
              <a:gd name="connsiteX0" fmla="*/ 571500 w 571500"/>
              <a:gd name="connsiteY0" fmla="*/ 34018 h 540203"/>
              <a:gd name="connsiteX1" fmla="*/ 85299 w 571500"/>
              <a:gd name="connsiteY1" fmla="*/ 334349 h 540203"/>
              <a:gd name="connsiteX2" fmla="*/ 0 w 571500"/>
              <a:gd name="connsiteY2" fmla="*/ 540203 h 540203"/>
              <a:gd name="connsiteX0" fmla="*/ 647700 w 647700"/>
              <a:gd name="connsiteY0" fmla="*/ 34018 h 540203"/>
              <a:gd name="connsiteX1" fmla="*/ 161499 w 647700"/>
              <a:gd name="connsiteY1" fmla="*/ 334349 h 540203"/>
              <a:gd name="connsiteX2" fmla="*/ 0 w 647700"/>
              <a:gd name="connsiteY2" fmla="*/ 540203 h 540203"/>
              <a:gd name="connsiteX0" fmla="*/ 647700 w 647700"/>
              <a:gd name="connsiteY0" fmla="*/ 34018 h 540203"/>
              <a:gd name="connsiteX1" fmla="*/ 161499 w 647700"/>
              <a:gd name="connsiteY1" fmla="*/ 334349 h 540203"/>
              <a:gd name="connsiteX2" fmla="*/ 0 w 647700"/>
              <a:gd name="connsiteY2" fmla="*/ 540203 h 540203"/>
              <a:gd name="connsiteX0" fmla="*/ 647700 w 647700"/>
              <a:gd name="connsiteY0" fmla="*/ 34018 h 540203"/>
              <a:gd name="connsiteX1" fmla="*/ 161499 w 647700"/>
              <a:gd name="connsiteY1" fmla="*/ 334349 h 540203"/>
              <a:gd name="connsiteX2" fmla="*/ 0 w 647700"/>
              <a:gd name="connsiteY2" fmla="*/ 540203 h 540203"/>
              <a:gd name="connsiteX0" fmla="*/ 647700 w 647700"/>
              <a:gd name="connsiteY0" fmla="*/ 0 h 608733"/>
              <a:gd name="connsiteX1" fmla="*/ 161499 w 647700"/>
              <a:gd name="connsiteY1" fmla="*/ 300331 h 608733"/>
              <a:gd name="connsiteX2" fmla="*/ 471985 w 647700"/>
              <a:gd name="connsiteY2" fmla="*/ 574424 h 608733"/>
              <a:gd name="connsiteX3" fmla="*/ 0 w 647700"/>
              <a:gd name="connsiteY3" fmla="*/ 506185 h 608733"/>
              <a:gd name="connsiteX0" fmla="*/ 647700 w 647700"/>
              <a:gd name="connsiteY0" fmla="*/ 0 h 506185"/>
              <a:gd name="connsiteX1" fmla="*/ 161499 w 647700"/>
              <a:gd name="connsiteY1" fmla="*/ 300331 h 506185"/>
              <a:gd name="connsiteX2" fmla="*/ 0 w 647700"/>
              <a:gd name="connsiteY2" fmla="*/ 506185 h 506185"/>
              <a:gd name="connsiteX0" fmla="*/ 732335 w 732335"/>
              <a:gd name="connsiteY0" fmla="*/ 0 h 608875"/>
              <a:gd name="connsiteX1" fmla="*/ 246134 w 732335"/>
              <a:gd name="connsiteY1" fmla="*/ 300331 h 608875"/>
              <a:gd name="connsiteX2" fmla="*/ 84635 w 732335"/>
              <a:gd name="connsiteY2" fmla="*/ 506185 h 608875"/>
            </a:gdLst>
            <a:ahLst/>
            <a:cxnLst>
              <a:cxn ang="0">
                <a:pos x="connsiteX0" y="connsiteY0"/>
              </a:cxn>
              <a:cxn ang="0">
                <a:pos x="connsiteX1" y="connsiteY1"/>
              </a:cxn>
              <a:cxn ang="0">
                <a:pos x="connsiteX2" y="connsiteY2"/>
              </a:cxn>
            </a:cxnLst>
            <a:rect l="l" t="t" r="r" b="b"/>
            <a:pathLst>
              <a:path w="732335" h="608875">
                <a:moveTo>
                  <a:pt x="732335" y="0"/>
                </a:moveTo>
                <a:lnTo>
                  <a:pt x="246134" y="300331"/>
                </a:lnTo>
                <a:cubicBezTo>
                  <a:pt x="138184" y="384695"/>
                  <a:pt x="0" y="608875"/>
                  <a:pt x="84635" y="506185"/>
                </a:cubicBezTo>
              </a:path>
            </a:pathLst>
          </a:custGeom>
          <a:ln w="101600">
            <a:solidFill>
              <a:schemeClr val="tx1"/>
            </a:solidFill>
            <a:prstDash val="sysDot"/>
          </a:ln>
          <a:effectLst>
            <a:outerShdw dist="508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Freeform 67"/>
          <p:cNvSpPr/>
          <p:nvPr/>
        </p:nvSpPr>
        <p:spPr>
          <a:xfrm>
            <a:off x="604157" y="2514600"/>
            <a:ext cx="1485900" cy="484414"/>
          </a:xfrm>
          <a:custGeom>
            <a:avLst/>
            <a:gdLst>
              <a:gd name="connsiteX0" fmla="*/ 1485900 w 1485900"/>
              <a:gd name="connsiteY0" fmla="*/ 0 h 484414"/>
              <a:gd name="connsiteX1" fmla="*/ 996043 w 1485900"/>
              <a:gd name="connsiteY1" fmla="*/ 310243 h 484414"/>
              <a:gd name="connsiteX2" fmla="*/ 538843 w 1485900"/>
              <a:gd name="connsiteY2" fmla="*/ 457200 h 484414"/>
              <a:gd name="connsiteX3" fmla="*/ 0 w 1485900"/>
              <a:gd name="connsiteY3" fmla="*/ 473529 h 484414"/>
            </a:gdLst>
            <a:ahLst/>
            <a:cxnLst>
              <a:cxn ang="0">
                <a:pos x="connsiteX0" y="connsiteY0"/>
              </a:cxn>
              <a:cxn ang="0">
                <a:pos x="connsiteX1" y="connsiteY1"/>
              </a:cxn>
              <a:cxn ang="0">
                <a:pos x="connsiteX2" y="connsiteY2"/>
              </a:cxn>
              <a:cxn ang="0">
                <a:pos x="connsiteX3" y="connsiteY3"/>
              </a:cxn>
            </a:cxnLst>
            <a:rect l="l" t="t" r="r" b="b"/>
            <a:pathLst>
              <a:path w="1485900" h="484414">
                <a:moveTo>
                  <a:pt x="1485900" y="0"/>
                </a:moveTo>
                <a:cubicBezTo>
                  <a:pt x="1319893" y="117021"/>
                  <a:pt x="1153886" y="234043"/>
                  <a:pt x="996043" y="310243"/>
                </a:cubicBezTo>
                <a:cubicBezTo>
                  <a:pt x="838200" y="386443"/>
                  <a:pt x="704850" y="429986"/>
                  <a:pt x="538843" y="457200"/>
                </a:cubicBezTo>
                <a:cubicBezTo>
                  <a:pt x="372836" y="484414"/>
                  <a:pt x="186418" y="478971"/>
                  <a:pt x="0" y="473529"/>
                </a:cubicBezTo>
              </a:path>
            </a:pathLst>
          </a:custGeom>
          <a:ln w="101600">
            <a:solidFill>
              <a:schemeClr val="tx1"/>
            </a:solidFill>
            <a:prstDash val="sysDot"/>
          </a:ln>
          <a:effectLst>
            <a:outerShdw dist="50800" dir="12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Freeform 70"/>
          <p:cNvSpPr/>
          <p:nvPr/>
        </p:nvSpPr>
        <p:spPr>
          <a:xfrm>
            <a:off x="762000" y="1562100"/>
            <a:ext cx="1959428" cy="1028700"/>
          </a:xfrm>
          <a:custGeom>
            <a:avLst/>
            <a:gdLst>
              <a:gd name="connsiteX0" fmla="*/ 1959428 w 1959428"/>
              <a:gd name="connsiteY0" fmla="*/ 966107 h 1028700"/>
              <a:gd name="connsiteX1" fmla="*/ 1730828 w 1959428"/>
              <a:gd name="connsiteY1" fmla="*/ 998764 h 1028700"/>
              <a:gd name="connsiteX2" fmla="*/ 1583871 w 1959428"/>
              <a:gd name="connsiteY2" fmla="*/ 786493 h 1028700"/>
              <a:gd name="connsiteX3" fmla="*/ 1322614 w 1959428"/>
              <a:gd name="connsiteY3" fmla="*/ 786493 h 1028700"/>
              <a:gd name="connsiteX4" fmla="*/ 1126671 w 1959428"/>
              <a:gd name="connsiteY4" fmla="*/ 786493 h 1028700"/>
              <a:gd name="connsiteX5" fmla="*/ 816428 w 1959428"/>
              <a:gd name="connsiteY5" fmla="*/ 721178 h 1028700"/>
              <a:gd name="connsiteX6" fmla="*/ 832757 w 1959428"/>
              <a:gd name="connsiteY6" fmla="*/ 508907 h 1028700"/>
              <a:gd name="connsiteX7" fmla="*/ 930728 w 1959428"/>
              <a:gd name="connsiteY7" fmla="*/ 312964 h 1028700"/>
              <a:gd name="connsiteX8" fmla="*/ 914400 w 1959428"/>
              <a:gd name="connsiteY8" fmla="*/ 84364 h 1028700"/>
              <a:gd name="connsiteX9" fmla="*/ 734785 w 1959428"/>
              <a:gd name="connsiteY9" fmla="*/ 35378 h 1028700"/>
              <a:gd name="connsiteX10" fmla="*/ 489857 w 1959428"/>
              <a:gd name="connsiteY10" fmla="*/ 19050 h 1028700"/>
              <a:gd name="connsiteX11" fmla="*/ 277585 w 1959428"/>
              <a:gd name="connsiteY11" fmla="*/ 149678 h 1028700"/>
              <a:gd name="connsiteX12" fmla="*/ 0 w 1959428"/>
              <a:gd name="connsiteY12" fmla="*/ 214993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9428" h="1028700">
                <a:moveTo>
                  <a:pt x="1959428" y="966107"/>
                </a:moveTo>
                <a:cubicBezTo>
                  <a:pt x="1876424" y="997403"/>
                  <a:pt x="1793421" y="1028700"/>
                  <a:pt x="1730828" y="998764"/>
                </a:cubicBezTo>
                <a:cubicBezTo>
                  <a:pt x="1668235" y="968828"/>
                  <a:pt x="1651907" y="821872"/>
                  <a:pt x="1583871" y="786493"/>
                </a:cubicBezTo>
                <a:cubicBezTo>
                  <a:pt x="1515835" y="751115"/>
                  <a:pt x="1322614" y="786493"/>
                  <a:pt x="1322614" y="786493"/>
                </a:cubicBezTo>
                <a:cubicBezTo>
                  <a:pt x="1246414" y="786493"/>
                  <a:pt x="1211035" y="797379"/>
                  <a:pt x="1126671" y="786493"/>
                </a:cubicBezTo>
                <a:cubicBezTo>
                  <a:pt x="1042307" y="775607"/>
                  <a:pt x="865414" y="767442"/>
                  <a:pt x="816428" y="721178"/>
                </a:cubicBezTo>
                <a:cubicBezTo>
                  <a:pt x="767442" y="674914"/>
                  <a:pt x="813707" y="576943"/>
                  <a:pt x="832757" y="508907"/>
                </a:cubicBezTo>
                <a:cubicBezTo>
                  <a:pt x="851807" y="440871"/>
                  <a:pt x="917121" y="383721"/>
                  <a:pt x="930728" y="312964"/>
                </a:cubicBezTo>
                <a:cubicBezTo>
                  <a:pt x="944335" y="242207"/>
                  <a:pt x="947057" y="130628"/>
                  <a:pt x="914400" y="84364"/>
                </a:cubicBezTo>
                <a:cubicBezTo>
                  <a:pt x="881743" y="38100"/>
                  <a:pt x="805542" y="46264"/>
                  <a:pt x="734785" y="35378"/>
                </a:cubicBezTo>
                <a:cubicBezTo>
                  <a:pt x="664028" y="24492"/>
                  <a:pt x="566057" y="0"/>
                  <a:pt x="489857" y="19050"/>
                </a:cubicBezTo>
                <a:cubicBezTo>
                  <a:pt x="413657" y="38100"/>
                  <a:pt x="359228" y="117021"/>
                  <a:pt x="277585" y="149678"/>
                </a:cubicBezTo>
                <a:cubicBezTo>
                  <a:pt x="195942" y="182335"/>
                  <a:pt x="97971" y="198664"/>
                  <a:pt x="0" y="214993"/>
                </a:cubicBezTo>
              </a:path>
            </a:pathLst>
          </a:custGeom>
          <a:ln w="101600">
            <a:solidFill>
              <a:schemeClr val="tx1"/>
            </a:solidFill>
            <a:prstDash val="sysDot"/>
          </a:ln>
          <a:effectLst>
            <a:outerShdw dist="50800" dir="12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4" name="Group 83"/>
          <p:cNvGrpSpPr/>
          <p:nvPr/>
        </p:nvGrpSpPr>
        <p:grpSpPr>
          <a:xfrm>
            <a:off x="2743200" y="2209800"/>
            <a:ext cx="2896394" cy="2058194"/>
            <a:chOff x="2743200" y="2209800"/>
            <a:chExt cx="2896394" cy="2058194"/>
          </a:xfrm>
        </p:grpSpPr>
        <p:sp>
          <p:nvSpPr>
            <p:cNvPr id="62" name="Freeform 61"/>
            <p:cNvSpPr/>
            <p:nvPr/>
          </p:nvSpPr>
          <p:spPr>
            <a:xfrm>
              <a:off x="2792186" y="2443843"/>
              <a:ext cx="2775857" cy="1251858"/>
            </a:xfrm>
            <a:custGeom>
              <a:avLst/>
              <a:gdLst>
                <a:gd name="connsiteX0" fmla="*/ 2775857 w 2775857"/>
                <a:gd name="connsiteY0" fmla="*/ 1230086 h 1251858"/>
                <a:gd name="connsiteX1" fmla="*/ 2661557 w 2775857"/>
                <a:gd name="connsiteY1" fmla="*/ 1230086 h 1251858"/>
                <a:gd name="connsiteX2" fmla="*/ 2269671 w 2775857"/>
                <a:gd name="connsiteY2" fmla="*/ 1099457 h 1251858"/>
                <a:gd name="connsiteX3" fmla="*/ 1992085 w 2775857"/>
                <a:gd name="connsiteY3" fmla="*/ 544286 h 1251858"/>
                <a:gd name="connsiteX4" fmla="*/ 1861457 w 2775857"/>
                <a:gd name="connsiteY4" fmla="*/ 364671 h 1251858"/>
                <a:gd name="connsiteX5" fmla="*/ 1485900 w 2775857"/>
                <a:gd name="connsiteY5" fmla="*/ 413657 h 1251858"/>
                <a:gd name="connsiteX6" fmla="*/ 1143000 w 2775857"/>
                <a:gd name="connsiteY6" fmla="*/ 413657 h 1251858"/>
                <a:gd name="connsiteX7" fmla="*/ 734785 w 2775857"/>
                <a:gd name="connsiteY7" fmla="*/ 266700 h 1251858"/>
                <a:gd name="connsiteX8" fmla="*/ 326571 w 2775857"/>
                <a:gd name="connsiteY8" fmla="*/ 38100 h 1251858"/>
                <a:gd name="connsiteX9" fmla="*/ 0 w 2775857"/>
                <a:gd name="connsiteY9" fmla="*/ 38100 h 125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5857" h="1251858">
                  <a:moveTo>
                    <a:pt x="2775857" y="1230086"/>
                  </a:moveTo>
                  <a:cubicBezTo>
                    <a:pt x="2760889" y="1240972"/>
                    <a:pt x="2745921" y="1251858"/>
                    <a:pt x="2661557" y="1230086"/>
                  </a:cubicBezTo>
                  <a:cubicBezTo>
                    <a:pt x="2577193" y="1208315"/>
                    <a:pt x="2381250" y="1213757"/>
                    <a:pt x="2269671" y="1099457"/>
                  </a:cubicBezTo>
                  <a:cubicBezTo>
                    <a:pt x="2158092" y="985157"/>
                    <a:pt x="2060121" y="666750"/>
                    <a:pt x="1992085" y="544286"/>
                  </a:cubicBezTo>
                  <a:cubicBezTo>
                    <a:pt x="1924049" y="421822"/>
                    <a:pt x="1945821" y="386443"/>
                    <a:pt x="1861457" y="364671"/>
                  </a:cubicBezTo>
                  <a:cubicBezTo>
                    <a:pt x="1777093" y="342900"/>
                    <a:pt x="1605643" y="405493"/>
                    <a:pt x="1485900" y="413657"/>
                  </a:cubicBezTo>
                  <a:cubicBezTo>
                    <a:pt x="1366157" y="421821"/>
                    <a:pt x="1268186" y="438150"/>
                    <a:pt x="1143000" y="413657"/>
                  </a:cubicBezTo>
                  <a:cubicBezTo>
                    <a:pt x="1017814" y="389164"/>
                    <a:pt x="870856" y="329293"/>
                    <a:pt x="734785" y="266700"/>
                  </a:cubicBezTo>
                  <a:cubicBezTo>
                    <a:pt x="598714" y="204107"/>
                    <a:pt x="449035" y="76200"/>
                    <a:pt x="326571" y="38100"/>
                  </a:cubicBezTo>
                  <a:cubicBezTo>
                    <a:pt x="204107" y="0"/>
                    <a:pt x="102053" y="19050"/>
                    <a:pt x="0" y="38100"/>
                  </a:cubicBezTo>
                </a:path>
              </a:pathLst>
            </a:custGeom>
            <a:ln w="101600">
              <a:solidFill>
                <a:schemeClr val="bg1"/>
              </a:solidFill>
              <a:prstDash val="sysDot"/>
            </a:ln>
            <a:effectLst>
              <a:outerShdw dist="50800" dir="114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8" name="Straight Connector 77"/>
            <p:cNvCxnSpPr/>
            <p:nvPr/>
          </p:nvCxnSpPr>
          <p:spPr>
            <a:xfrm rot="5400000">
              <a:off x="5067300" y="3695700"/>
              <a:ext cx="1143000" cy="1588"/>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5400000">
              <a:off x="2172494" y="2780506"/>
              <a:ext cx="1143000" cy="1588"/>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0" name="TextBox 79"/>
          <p:cNvSpPr txBox="1"/>
          <p:nvPr/>
        </p:nvSpPr>
        <p:spPr>
          <a:xfrm rot="1838901">
            <a:off x="2735861" y="3566192"/>
            <a:ext cx="3158252" cy="461665"/>
          </a:xfrm>
          <a:prstGeom prst="rect">
            <a:avLst/>
          </a:prstGeom>
          <a:noFill/>
        </p:spPr>
        <p:txBody>
          <a:bodyPr wrap="none" rtlCol="0">
            <a:prstTxWarp prst="textArchUp">
              <a:avLst/>
            </a:prstTxWarp>
            <a:spAutoFit/>
          </a:bodyPr>
          <a:lstStyle/>
          <a:p>
            <a:r>
              <a:rPr lang="en-US" sz="2700" b="1" dirty="0"/>
              <a:t>shared </a:t>
            </a:r>
            <a:r>
              <a:rPr lang="en-US" sz="2600" b="1" dirty="0"/>
              <a:t>Emigrant</a:t>
            </a:r>
            <a:r>
              <a:rPr lang="en-US" sz="2700" b="1" dirty="0"/>
              <a:t> Trail</a:t>
            </a:r>
          </a:p>
        </p:txBody>
      </p:sp>
      <p:sp>
        <p:nvSpPr>
          <p:cNvPr id="89" name="TextBox 88"/>
          <p:cNvSpPr txBox="1"/>
          <p:nvPr/>
        </p:nvSpPr>
        <p:spPr>
          <a:xfrm>
            <a:off x="3449984" y="5334000"/>
            <a:ext cx="4855816" cy="1107996"/>
          </a:xfrm>
          <a:prstGeom prst="rect">
            <a:avLst/>
          </a:prstGeom>
          <a:solidFill>
            <a:schemeClr val="bg1"/>
          </a:solidFill>
        </p:spPr>
        <p:txBody>
          <a:bodyPr wrap="none" rtlCol="0">
            <a:spAutoFit/>
          </a:bodyPr>
          <a:lstStyle/>
          <a:p>
            <a:r>
              <a:rPr lang="en-US" sz="6600" b="1" dirty="0">
                <a:latin typeface="Tempus Sans ITC" pitchFamily="82" charset="0"/>
              </a:rPr>
              <a:t>NEXT WEEK</a:t>
            </a:r>
          </a:p>
        </p:txBody>
      </p:sp>
      <p:sp>
        <p:nvSpPr>
          <p:cNvPr id="65" name="TextBox 64"/>
          <p:cNvSpPr txBox="1"/>
          <p:nvPr/>
        </p:nvSpPr>
        <p:spPr>
          <a:xfrm>
            <a:off x="2819400" y="685800"/>
            <a:ext cx="3006913" cy="707886"/>
          </a:xfrm>
          <a:prstGeom prst="rect">
            <a:avLst/>
          </a:prstGeom>
          <a:solidFill>
            <a:srgbClr val="FF0000"/>
          </a:solidFill>
        </p:spPr>
        <p:txBody>
          <a:bodyPr wrap="none" rtlCol="0">
            <a:spAutoFit/>
          </a:bodyPr>
          <a:lstStyle/>
          <a:p>
            <a:r>
              <a:rPr lang="en-US" sz="4000" dirty="0">
                <a:solidFill>
                  <a:srgbClr val="FFFF00"/>
                </a:solidFill>
                <a:effectLst>
                  <a:outerShdw dist="38100" dir="7200000" algn="ctr" rotWithShape="0">
                    <a:schemeClr val="tx1"/>
                  </a:outerShdw>
                </a:effectLst>
              </a:rPr>
              <a:t>Mormon Trail</a:t>
            </a:r>
          </a:p>
        </p:txBody>
      </p:sp>
      <p:sp>
        <p:nvSpPr>
          <p:cNvPr id="46" name="TextBox 45"/>
          <p:cNvSpPr txBox="1"/>
          <p:nvPr/>
        </p:nvSpPr>
        <p:spPr>
          <a:xfrm>
            <a:off x="5995574" y="685800"/>
            <a:ext cx="3148426" cy="707886"/>
          </a:xfrm>
          <a:prstGeom prst="rect">
            <a:avLst/>
          </a:prstGeom>
          <a:solidFill>
            <a:srgbClr val="00B050"/>
          </a:solidFill>
        </p:spPr>
        <p:txBody>
          <a:bodyPr wrap="none" rtlCol="0">
            <a:spAutoFit/>
          </a:bodyPr>
          <a:lstStyle/>
          <a:p>
            <a:r>
              <a:rPr lang="en-US" sz="4000" dirty="0">
                <a:solidFill>
                  <a:srgbClr val="FFFF00"/>
                </a:solidFill>
                <a:effectLst>
                  <a:outerShdw dist="38100" dir="7200000" algn="ctr" rotWithShape="0">
                    <a:schemeClr val="tx1"/>
                  </a:outerShdw>
                </a:effectLst>
              </a:rPr>
              <a:t>California Trail</a:t>
            </a:r>
          </a:p>
        </p:txBody>
      </p:sp>
      <p:sp>
        <p:nvSpPr>
          <p:cNvPr id="64" name="TextBox 63"/>
          <p:cNvSpPr txBox="1"/>
          <p:nvPr/>
        </p:nvSpPr>
        <p:spPr>
          <a:xfrm rot="840000">
            <a:off x="3658382" y="4562856"/>
            <a:ext cx="4261103" cy="492443"/>
          </a:xfrm>
          <a:prstGeom prst="rect">
            <a:avLst/>
          </a:prstGeom>
          <a:solidFill>
            <a:srgbClr val="FF0000"/>
          </a:solidFill>
        </p:spPr>
        <p:txBody>
          <a:bodyPr wrap="none" rtlCol="0">
            <a:spAutoFit/>
          </a:bodyPr>
          <a:lstStyle/>
          <a:p>
            <a:r>
              <a:rPr lang="en-US" sz="2600" dirty="0">
                <a:ln>
                  <a:solidFill>
                    <a:srgbClr val="FFFF00"/>
                  </a:solidFill>
                </a:ln>
                <a:solidFill>
                  <a:srgbClr val="FFFF00"/>
                </a:solidFill>
                <a:effectLst>
                  <a:outerShdw dist="38100" dir="5400000" algn="ctr" rotWithShape="0">
                    <a:schemeClr val="tx1"/>
                  </a:outerShdw>
                </a:effectLst>
                <a:latin typeface="Tempus Sans ITC" pitchFamily="82" charset="0"/>
              </a:rPr>
              <a:t>. . . seeking religious freedom</a:t>
            </a:r>
          </a:p>
        </p:txBody>
      </p:sp>
      <p:sp>
        <p:nvSpPr>
          <p:cNvPr id="66" name="TextBox 65"/>
          <p:cNvSpPr txBox="1"/>
          <p:nvPr/>
        </p:nvSpPr>
        <p:spPr>
          <a:xfrm rot="900000">
            <a:off x="2075582" y="4882896"/>
            <a:ext cx="2903359" cy="492443"/>
          </a:xfrm>
          <a:prstGeom prst="rect">
            <a:avLst/>
          </a:prstGeom>
          <a:solidFill>
            <a:srgbClr val="00B050"/>
          </a:solidFill>
        </p:spPr>
        <p:txBody>
          <a:bodyPr wrap="none" rtlCol="0">
            <a:spAutoFit/>
          </a:bodyPr>
          <a:lstStyle/>
          <a:p>
            <a:r>
              <a:rPr lang="en-US" sz="2600" dirty="0">
                <a:ln>
                  <a:solidFill>
                    <a:srgbClr val="FFFF00"/>
                  </a:solidFill>
                </a:ln>
                <a:solidFill>
                  <a:srgbClr val="FFFF00"/>
                </a:solidFill>
                <a:effectLst>
                  <a:outerShdw dist="38100" dir="5400000" algn="ctr" rotWithShape="0">
                    <a:schemeClr val="tx1"/>
                  </a:outerShdw>
                </a:effectLst>
                <a:latin typeface="Tempus Sans ITC" pitchFamily="82" charset="0"/>
              </a:rPr>
              <a:t>. . . seeking treasure</a:t>
            </a:r>
          </a:p>
        </p:txBody>
      </p:sp>
      <p:pic>
        <p:nvPicPr>
          <p:cNvPr id="67" name="Picture 2" descr="https://upload.wikimedia.org/wikipedia/commons/9/96/United_States_1837-01-1837-03.png"/>
          <p:cNvPicPr>
            <a:picLocks noChangeAspect="1" noChangeArrowheads="1"/>
          </p:cNvPicPr>
          <p:nvPr/>
        </p:nvPicPr>
        <p:blipFill>
          <a:blip r:embed="rId2"/>
          <a:srcRect l="30013" t="21614" r="57793" b="68780"/>
          <a:stretch>
            <a:fillRect/>
          </a:stretch>
        </p:blipFill>
        <p:spPr bwMode="auto">
          <a:xfrm>
            <a:off x="4267200" y="2133600"/>
            <a:ext cx="1143000" cy="609600"/>
          </a:xfrm>
          <a:prstGeom prst="rect">
            <a:avLst/>
          </a:prstGeom>
          <a:noFill/>
        </p:spPr>
      </p:pic>
      <p:sp>
        <p:nvSpPr>
          <p:cNvPr id="61" name="TextBox 60"/>
          <p:cNvSpPr txBox="1"/>
          <p:nvPr/>
        </p:nvSpPr>
        <p:spPr>
          <a:xfrm rot="840000">
            <a:off x="2907769" y="1499616"/>
            <a:ext cx="2401619" cy="492443"/>
          </a:xfrm>
          <a:prstGeom prst="rect">
            <a:avLst/>
          </a:prstGeom>
          <a:solidFill>
            <a:schemeClr val="tx1"/>
          </a:solidFill>
        </p:spPr>
        <p:txBody>
          <a:bodyPr wrap="none" rtlCol="0">
            <a:spAutoFit/>
          </a:bodyPr>
          <a:lstStyle/>
          <a:p>
            <a:r>
              <a:rPr lang="en-US" sz="2600" dirty="0">
                <a:ln>
                  <a:solidFill>
                    <a:srgbClr val="FFFF00"/>
                  </a:solidFill>
                </a:ln>
                <a:solidFill>
                  <a:srgbClr val="FFFF00"/>
                </a:solidFill>
                <a:latin typeface="Tempus Sans ITC" pitchFamily="82" charset="0"/>
              </a:rPr>
              <a:t>. . . seeking land</a:t>
            </a:r>
          </a:p>
        </p:txBody>
      </p:sp>
      <p:sp useBgFill="1">
        <p:nvSpPr>
          <p:cNvPr id="90" name="Rectangle 89"/>
          <p:cNvSpPr/>
          <p:nvPr/>
        </p:nvSpPr>
        <p:spPr>
          <a:xfrm>
            <a:off x="0" y="0"/>
            <a:ext cx="9144000" cy="923330"/>
          </a:xfrm>
          <a:prstGeom prst="rect">
            <a:avLst/>
          </a:prstGeom>
        </p:spPr>
        <p:txBody>
          <a:bodyPr wrap="square">
            <a:spAutoFit/>
          </a:bodyPr>
          <a:lstStyle/>
          <a:p>
            <a:pPr algn="ctr"/>
            <a:r>
              <a:rPr lang="en-US" sz="5400" b="1" dirty="0">
                <a:latin typeface="Calibri" pitchFamily="34" charset="0"/>
                <a:ea typeface="Calibri" pitchFamily="34" charset="0"/>
                <a:cs typeface="Times New Roman" pitchFamily="18" charset="0"/>
              </a:rPr>
              <a:t>The Shared Emigrant Trail</a:t>
            </a:r>
            <a:endParaRPr lang="en-US" sz="5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right)">
                                      <p:cBhvr>
                                        <p:cTn id="7" dur="10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fade">
                                      <p:cBhvr>
                                        <p:cTn id="12" dur="1000"/>
                                        <p:tgtEl>
                                          <p:spTgt spid="8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63"/>
                                        </p:tgtEl>
                                        <p:attrNameLst>
                                          <p:attrName>style.visibility</p:attrName>
                                        </p:attrNameLst>
                                      </p:cBhvr>
                                      <p:to>
                                        <p:strVal val="visible"/>
                                      </p:to>
                                    </p:set>
                                    <p:animEffect transition="in" filter="wipe(up)">
                                      <p:cBhvr>
                                        <p:cTn id="17" dur="2000"/>
                                        <p:tgtEl>
                                          <p:spTgt spid="63"/>
                                        </p:tgtEl>
                                      </p:cBhvr>
                                    </p:animEffect>
                                  </p:childTnLst>
                                </p:cTn>
                              </p:par>
                              <p:par>
                                <p:cTn id="18" presetID="42" presetClass="path" presetSubtype="0" accel="50000" decel="50000" fill="hold" grpId="0" nodeType="withEffect">
                                  <p:stCondLst>
                                    <p:cond delay="0"/>
                                  </p:stCondLst>
                                  <p:childTnLst>
                                    <p:animMotion origin="layout" path="M -3.05556E-6 -3.7037E-7 L -0.17274 0.43727 " pathEditMode="relative" rAng="0" ptsTypes="AA">
                                      <p:cBhvr>
                                        <p:cTn id="19" dur="1000" fill="hold"/>
                                        <p:tgtEl>
                                          <p:spTgt spid="65"/>
                                        </p:tgtEl>
                                        <p:attrNameLst>
                                          <p:attrName>ppt_x</p:attrName>
                                          <p:attrName>ppt_y</p:attrName>
                                        </p:attrNameLst>
                                      </p:cBhvr>
                                      <p:rCtr x="-8600" y="21900"/>
                                    </p:animMotion>
                                  </p:childTnLst>
                                </p:cTn>
                              </p:par>
                              <p:par>
                                <p:cTn id="20" presetID="8" presetClass="emph" presetSubtype="0" fill="hold" grpId="1" nodeType="withEffect">
                                  <p:stCondLst>
                                    <p:cond delay="0"/>
                                  </p:stCondLst>
                                  <p:childTnLst>
                                    <p:animRot by="900000">
                                      <p:cBhvr>
                                        <p:cTn id="21" dur="1000" fill="hold"/>
                                        <p:tgtEl>
                                          <p:spTgt spid="65"/>
                                        </p:tgtEl>
                                        <p:attrNameLst>
                                          <p:attrName>r</p:attrName>
                                        </p:attrNameLst>
                                      </p:cBhvr>
                                    </p:animRot>
                                  </p:childTnLst>
                                </p:cTn>
                              </p:par>
                              <p:par>
                                <p:cTn id="22" presetID="6" presetClass="emph" presetSubtype="0" fill="hold" grpId="2" nodeType="withEffect">
                                  <p:stCondLst>
                                    <p:cond delay="0"/>
                                  </p:stCondLst>
                                  <p:childTnLst>
                                    <p:animScale>
                                      <p:cBhvr>
                                        <p:cTn id="23" dur="1000" fill="hold"/>
                                        <p:tgtEl>
                                          <p:spTgt spid="65"/>
                                        </p:tgtEl>
                                      </p:cBhvr>
                                      <p:by x="70000" y="70000"/>
                                    </p:animScale>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68"/>
                                        </p:tgtEl>
                                        <p:attrNameLst>
                                          <p:attrName>style.visibility</p:attrName>
                                        </p:attrNameLst>
                                      </p:cBhvr>
                                      <p:to>
                                        <p:strVal val="visible"/>
                                      </p:to>
                                    </p:set>
                                    <p:animEffect transition="in" filter="wipe(right)">
                                      <p:cBhvr>
                                        <p:cTn id="28" dur="2000"/>
                                        <p:tgtEl>
                                          <p:spTgt spid="68"/>
                                        </p:tgtEl>
                                      </p:cBhvr>
                                    </p:animEffect>
                                  </p:childTnLst>
                                </p:cTn>
                              </p:par>
                              <p:par>
                                <p:cTn id="29" presetID="8" presetClass="emph" presetSubtype="0" fill="hold" grpId="0" nodeType="withEffect">
                                  <p:stCondLst>
                                    <p:cond delay="0"/>
                                  </p:stCondLst>
                                  <p:childTnLst>
                                    <p:animRot by="900000">
                                      <p:cBhvr>
                                        <p:cTn id="30" dur="1000" fill="hold"/>
                                        <p:tgtEl>
                                          <p:spTgt spid="46"/>
                                        </p:tgtEl>
                                        <p:attrNameLst>
                                          <p:attrName>r</p:attrName>
                                        </p:attrNameLst>
                                      </p:cBhvr>
                                    </p:animRot>
                                  </p:childTnLst>
                                </p:cTn>
                              </p:par>
                              <p:par>
                                <p:cTn id="31" presetID="42" presetClass="path" presetSubtype="0" accel="50000" decel="50000" fill="hold" grpId="1" nodeType="withEffect">
                                  <p:stCondLst>
                                    <p:cond delay="0"/>
                                  </p:stCondLst>
                                  <p:childTnLst>
                                    <p:animMotion origin="layout" path="M 2.22222E-6 -3.7037E-7 L -0.70278 0.50394 " pathEditMode="relative" rAng="0" ptsTypes="AA">
                                      <p:cBhvr>
                                        <p:cTn id="32" dur="1000" fill="hold"/>
                                        <p:tgtEl>
                                          <p:spTgt spid="46"/>
                                        </p:tgtEl>
                                        <p:attrNameLst>
                                          <p:attrName>ppt_x</p:attrName>
                                          <p:attrName>ppt_y</p:attrName>
                                        </p:attrNameLst>
                                      </p:cBhvr>
                                      <p:rCtr x="-35100" y="25200"/>
                                    </p:animMotion>
                                  </p:childTnLst>
                                </p:cTn>
                              </p:par>
                              <p:par>
                                <p:cTn id="33" presetID="6" presetClass="emph" presetSubtype="0" fill="hold" grpId="2" nodeType="withEffect">
                                  <p:stCondLst>
                                    <p:cond delay="0"/>
                                  </p:stCondLst>
                                  <p:childTnLst>
                                    <p:animScale>
                                      <p:cBhvr>
                                        <p:cTn id="34" dur="1000" fill="hold"/>
                                        <p:tgtEl>
                                          <p:spTgt spid="46"/>
                                        </p:tgtEl>
                                      </p:cBhvr>
                                      <p:by x="70000" y="70000"/>
                                    </p:animScale>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grpId="0" nodeType="click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right)">
                                      <p:cBhvr>
                                        <p:cTn id="39" dur="2000"/>
                                        <p:tgtEl>
                                          <p:spTgt spid="71"/>
                                        </p:tgtEl>
                                      </p:cBhvr>
                                    </p:animEffect>
                                  </p:childTnLst>
                                </p:cTn>
                              </p:par>
                              <p:par>
                                <p:cTn id="40" presetID="8" presetClass="emph" presetSubtype="0" fill="hold" grpId="0" nodeType="withEffect">
                                  <p:stCondLst>
                                    <p:cond delay="0"/>
                                  </p:stCondLst>
                                  <p:childTnLst>
                                    <p:animRot by="900000">
                                      <p:cBhvr>
                                        <p:cTn id="41" dur="1000" fill="hold"/>
                                        <p:tgtEl>
                                          <p:spTgt spid="83"/>
                                        </p:tgtEl>
                                        <p:attrNameLst>
                                          <p:attrName>r</p:attrName>
                                        </p:attrNameLst>
                                      </p:cBhvr>
                                    </p:animRot>
                                  </p:childTnLst>
                                </p:cTn>
                              </p:par>
                              <p:par>
                                <p:cTn id="42" presetID="63" presetClass="path" presetSubtype="0" accel="50000" decel="50000" fill="hold" grpId="1" nodeType="withEffect">
                                  <p:stCondLst>
                                    <p:cond delay="0"/>
                                  </p:stCondLst>
                                  <p:childTnLst>
                                    <p:animMotion origin="layout" path="M -3.88889E-6 3.7037E-7 L 0.07674 0.0294 " pathEditMode="relative" rAng="0" ptsTypes="AA">
                                      <p:cBhvr>
                                        <p:cTn id="43" dur="1000" fill="hold"/>
                                        <p:tgtEl>
                                          <p:spTgt spid="83"/>
                                        </p:tgtEl>
                                        <p:attrNameLst>
                                          <p:attrName>ppt_x</p:attrName>
                                          <p:attrName>ppt_y</p:attrName>
                                        </p:attrNameLst>
                                      </p:cBhvr>
                                      <p:rCtr x="3800" y="1500"/>
                                    </p:animMotion>
                                  </p:childTnLst>
                                </p:cTn>
                              </p:par>
                              <p:par>
                                <p:cTn id="44" presetID="6" presetClass="emph" presetSubtype="0" fill="hold" grpId="2" nodeType="withEffect">
                                  <p:stCondLst>
                                    <p:cond delay="0"/>
                                  </p:stCondLst>
                                  <p:childTnLst>
                                    <p:animScale>
                                      <p:cBhvr>
                                        <p:cTn id="45" dur="1000" fill="hold"/>
                                        <p:tgtEl>
                                          <p:spTgt spid="83"/>
                                        </p:tgtEl>
                                      </p:cBhvr>
                                      <p:by x="70000" y="70000"/>
                                    </p:animScale>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wipe(left)">
                                      <p:cBhvr>
                                        <p:cTn id="50" dur="1000"/>
                                        <p:tgtEl>
                                          <p:spTgt spid="61"/>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left)">
                                      <p:cBhvr>
                                        <p:cTn id="55" dur="1000"/>
                                        <p:tgtEl>
                                          <p:spTgt spid="64"/>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66"/>
                                        </p:tgtEl>
                                        <p:attrNameLst>
                                          <p:attrName>style.visibility</p:attrName>
                                        </p:attrNameLst>
                                      </p:cBhvr>
                                      <p:to>
                                        <p:strVal val="visible"/>
                                      </p:to>
                                    </p:set>
                                    <p:animEffect transition="in" filter="wipe(left)">
                                      <p:cBhvr>
                                        <p:cTn id="60" dur="1000"/>
                                        <p:tgtEl>
                                          <p:spTgt spid="6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grpId="0" nodeType="clickEffect">
                                  <p:stCondLst>
                                    <p:cond delay="0"/>
                                  </p:stCondLst>
                                  <p:childTnLst>
                                    <p:animEffect transition="out" filter="fade">
                                      <p:cBhvr>
                                        <p:cTn id="64" dur="1000"/>
                                        <p:tgtEl>
                                          <p:spTgt spid="92"/>
                                        </p:tgtEl>
                                      </p:cBhvr>
                                    </p:animEffect>
                                    <p:set>
                                      <p:cBhvr>
                                        <p:cTn id="65" dur="1" fill="hold">
                                          <p:stCondLst>
                                            <p:cond delay="999"/>
                                          </p:stCondLst>
                                        </p:cTn>
                                        <p:tgtEl>
                                          <p:spTgt spid="92"/>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1000"/>
                                        <p:tgtEl>
                                          <p:spTgt spid="68"/>
                                        </p:tgtEl>
                                      </p:cBhvr>
                                    </p:animEffect>
                                    <p:set>
                                      <p:cBhvr>
                                        <p:cTn id="68" dur="1" fill="hold">
                                          <p:stCondLst>
                                            <p:cond delay="999"/>
                                          </p:stCondLst>
                                        </p:cTn>
                                        <p:tgtEl>
                                          <p:spTgt spid="68"/>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1000"/>
                                        <p:tgtEl>
                                          <p:spTgt spid="93"/>
                                        </p:tgtEl>
                                      </p:cBhvr>
                                    </p:animEffect>
                                    <p:set>
                                      <p:cBhvr>
                                        <p:cTn id="71" dur="1" fill="hold">
                                          <p:stCondLst>
                                            <p:cond delay="999"/>
                                          </p:stCondLst>
                                        </p:cTn>
                                        <p:tgtEl>
                                          <p:spTgt spid="93"/>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1000"/>
                                        <p:tgtEl>
                                          <p:spTgt spid="91"/>
                                        </p:tgtEl>
                                      </p:cBhvr>
                                    </p:animEffect>
                                    <p:set>
                                      <p:cBhvr>
                                        <p:cTn id="74" dur="1" fill="hold">
                                          <p:stCondLst>
                                            <p:cond delay="999"/>
                                          </p:stCondLst>
                                        </p:cTn>
                                        <p:tgtEl>
                                          <p:spTgt spid="91"/>
                                        </p:tgtEl>
                                        <p:attrNameLst>
                                          <p:attrName>style.visibility</p:attrName>
                                        </p:attrNameLst>
                                      </p:cBhvr>
                                      <p:to>
                                        <p:strVal val="hidden"/>
                                      </p:to>
                                    </p:set>
                                  </p:childTnLst>
                                </p:cTn>
                              </p:par>
                              <p:par>
                                <p:cTn id="75" presetID="10" presetClass="exit" presetSubtype="0" fill="hold" grpId="0" nodeType="withEffect">
                                  <p:stCondLst>
                                    <p:cond delay="0"/>
                                  </p:stCondLst>
                                  <p:childTnLst>
                                    <p:animEffect transition="out" filter="fade">
                                      <p:cBhvr>
                                        <p:cTn id="76" dur="1000"/>
                                        <p:tgtEl>
                                          <p:spTgt spid="33"/>
                                        </p:tgtEl>
                                      </p:cBhvr>
                                    </p:animEffect>
                                    <p:set>
                                      <p:cBhvr>
                                        <p:cTn id="77" dur="1" fill="hold">
                                          <p:stCondLst>
                                            <p:cond delay="999"/>
                                          </p:stCondLst>
                                        </p:cTn>
                                        <p:tgtEl>
                                          <p:spTgt spid="33"/>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1000"/>
                                        <p:tgtEl>
                                          <p:spTgt spid="71"/>
                                        </p:tgtEl>
                                      </p:cBhvr>
                                    </p:animEffect>
                                    <p:set>
                                      <p:cBhvr>
                                        <p:cTn id="80" dur="1" fill="hold">
                                          <p:stCondLst>
                                            <p:cond delay="999"/>
                                          </p:stCondLst>
                                        </p:cTn>
                                        <p:tgtEl>
                                          <p:spTgt spid="71"/>
                                        </p:tgtEl>
                                        <p:attrNameLst>
                                          <p:attrName>style.visibility</p:attrName>
                                        </p:attrNameLst>
                                      </p:cBhvr>
                                      <p:to>
                                        <p:strVal val="hidden"/>
                                      </p:to>
                                    </p:set>
                                  </p:childTnLst>
                                </p:cTn>
                              </p:par>
                              <p:par>
                                <p:cTn id="81" presetID="10" presetClass="exit" presetSubtype="0" fill="hold" grpId="3" nodeType="withEffect">
                                  <p:stCondLst>
                                    <p:cond delay="0"/>
                                  </p:stCondLst>
                                  <p:childTnLst>
                                    <p:animEffect transition="out" filter="fade">
                                      <p:cBhvr>
                                        <p:cTn id="82" dur="1000"/>
                                        <p:tgtEl>
                                          <p:spTgt spid="83"/>
                                        </p:tgtEl>
                                      </p:cBhvr>
                                    </p:animEffect>
                                    <p:set>
                                      <p:cBhvr>
                                        <p:cTn id="83" dur="1" fill="hold">
                                          <p:stCondLst>
                                            <p:cond delay="999"/>
                                          </p:stCondLst>
                                        </p:cTn>
                                        <p:tgtEl>
                                          <p:spTgt spid="83"/>
                                        </p:tgtEl>
                                        <p:attrNameLst>
                                          <p:attrName>style.visibility</p:attrName>
                                        </p:attrNameLst>
                                      </p:cBhvr>
                                      <p:to>
                                        <p:strVal val="hidden"/>
                                      </p:to>
                                    </p:set>
                                  </p:childTnLst>
                                </p:cTn>
                              </p:par>
                              <p:par>
                                <p:cTn id="84" presetID="10" presetClass="exit" presetSubtype="0" fill="hold" grpId="3" nodeType="withEffect">
                                  <p:stCondLst>
                                    <p:cond delay="0"/>
                                  </p:stCondLst>
                                  <p:childTnLst>
                                    <p:animEffect transition="out" filter="fade">
                                      <p:cBhvr>
                                        <p:cTn id="85" dur="1000"/>
                                        <p:tgtEl>
                                          <p:spTgt spid="65"/>
                                        </p:tgtEl>
                                      </p:cBhvr>
                                    </p:animEffect>
                                    <p:set>
                                      <p:cBhvr>
                                        <p:cTn id="86" dur="1" fill="hold">
                                          <p:stCondLst>
                                            <p:cond delay="999"/>
                                          </p:stCondLst>
                                        </p:cTn>
                                        <p:tgtEl>
                                          <p:spTgt spid="65"/>
                                        </p:tgtEl>
                                        <p:attrNameLst>
                                          <p:attrName>style.visibility</p:attrName>
                                        </p:attrNameLst>
                                      </p:cBhvr>
                                      <p:to>
                                        <p:strVal val="hidden"/>
                                      </p:to>
                                    </p:set>
                                  </p:childTnLst>
                                </p:cTn>
                              </p:par>
                              <p:par>
                                <p:cTn id="87" presetID="10" presetClass="exit" presetSubtype="0" fill="hold" grpId="3" nodeType="withEffect">
                                  <p:stCondLst>
                                    <p:cond delay="0"/>
                                  </p:stCondLst>
                                  <p:childTnLst>
                                    <p:animEffect transition="out" filter="fade">
                                      <p:cBhvr>
                                        <p:cTn id="88" dur="1000"/>
                                        <p:tgtEl>
                                          <p:spTgt spid="46"/>
                                        </p:tgtEl>
                                      </p:cBhvr>
                                    </p:animEffect>
                                    <p:set>
                                      <p:cBhvr>
                                        <p:cTn id="89" dur="1" fill="hold">
                                          <p:stCondLst>
                                            <p:cond delay="999"/>
                                          </p:stCondLst>
                                        </p:cTn>
                                        <p:tgtEl>
                                          <p:spTgt spid="46"/>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1000"/>
                                        <p:tgtEl>
                                          <p:spTgt spid="63"/>
                                        </p:tgtEl>
                                      </p:cBhvr>
                                    </p:animEffect>
                                    <p:set>
                                      <p:cBhvr>
                                        <p:cTn id="92" dur="1" fill="hold">
                                          <p:stCondLst>
                                            <p:cond delay="999"/>
                                          </p:stCondLst>
                                        </p:cTn>
                                        <p:tgtEl>
                                          <p:spTgt spid="63"/>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1000"/>
                                        <p:tgtEl>
                                          <p:spTgt spid="64"/>
                                        </p:tgtEl>
                                      </p:cBhvr>
                                    </p:animEffect>
                                    <p:set>
                                      <p:cBhvr>
                                        <p:cTn id="95" dur="1" fill="hold">
                                          <p:stCondLst>
                                            <p:cond delay="999"/>
                                          </p:stCondLst>
                                        </p:cTn>
                                        <p:tgtEl>
                                          <p:spTgt spid="64"/>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1000"/>
                                        <p:tgtEl>
                                          <p:spTgt spid="66"/>
                                        </p:tgtEl>
                                      </p:cBhvr>
                                    </p:animEffect>
                                    <p:set>
                                      <p:cBhvr>
                                        <p:cTn id="98" dur="1" fill="hold">
                                          <p:stCondLst>
                                            <p:cond delay="999"/>
                                          </p:stCondLst>
                                        </p:cTn>
                                        <p:tgtEl>
                                          <p:spTgt spid="66"/>
                                        </p:tgtEl>
                                        <p:attrNameLst>
                                          <p:attrName>style.visibility</p:attrName>
                                        </p:attrNameLst>
                                      </p:cBhvr>
                                      <p:to>
                                        <p:strVal val="hidden"/>
                                      </p:to>
                                    </p:set>
                                  </p:childTnLst>
                                </p:cTn>
                              </p:par>
                              <p:par>
                                <p:cTn id="99" presetID="10" presetClass="exit" presetSubtype="0" fill="hold" grpId="3" nodeType="withEffect">
                                  <p:stCondLst>
                                    <p:cond delay="0"/>
                                  </p:stCondLst>
                                  <p:childTnLst>
                                    <p:animEffect transition="out" filter="fade">
                                      <p:cBhvr>
                                        <p:cTn id="100" dur="1000"/>
                                        <p:tgtEl>
                                          <p:spTgt spid="66"/>
                                        </p:tgtEl>
                                      </p:cBhvr>
                                    </p:animEffect>
                                    <p:set>
                                      <p:cBhvr>
                                        <p:cTn id="101" dur="1" fill="hold">
                                          <p:stCondLst>
                                            <p:cond delay="999"/>
                                          </p:stCondLst>
                                        </p:cTn>
                                        <p:tgtEl>
                                          <p:spTgt spid="66"/>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61"/>
                                        </p:tgtEl>
                                      </p:cBhvr>
                                    </p:animEffect>
                                    <p:set>
                                      <p:cBhvr>
                                        <p:cTn id="104" dur="1" fill="hold">
                                          <p:stCondLst>
                                            <p:cond delay="999"/>
                                          </p:stCondLst>
                                        </p:cTn>
                                        <p:tgtEl>
                                          <p:spTgt spid="61"/>
                                        </p:tgtEl>
                                        <p:attrNameLst>
                                          <p:attrName>style.visibility</p:attrName>
                                        </p:attrNameLst>
                                      </p:cBhvr>
                                      <p:to>
                                        <p:strVal val="hidden"/>
                                      </p:to>
                                    </p:set>
                                  </p:childTnLst>
                                </p:cTn>
                              </p:par>
                            </p:childTnLst>
                          </p:cTn>
                        </p:par>
                        <p:par>
                          <p:cTn id="105" fill="hold">
                            <p:stCondLst>
                              <p:cond delay="1000"/>
                            </p:stCondLst>
                            <p:childTnLst>
                              <p:par>
                                <p:cTn id="106" presetID="53" presetClass="entr" presetSubtype="0" fill="hold" grpId="0" nodeType="afterEffect">
                                  <p:stCondLst>
                                    <p:cond delay="0"/>
                                  </p:stCondLst>
                                  <p:childTnLst>
                                    <p:set>
                                      <p:cBhvr>
                                        <p:cTn id="107" dur="1" fill="hold">
                                          <p:stCondLst>
                                            <p:cond delay="0"/>
                                          </p:stCondLst>
                                        </p:cTn>
                                        <p:tgtEl>
                                          <p:spTgt spid="89"/>
                                        </p:tgtEl>
                                        <p:attrNameLst>
                                          <p:attrName>style.visibility</p:attrName>
                                        </p:attrNameLst>
                                      </p:cBhvr>
                                      <p:to>
                                        <p:strVal val="visible"/>
                                      </p:to>
                                    </p:set>
                                    <p:anim calcmode="lin" valueType="num">
                                      <p:cBhvr>
                                        <p:cTn id="108" dur="1000" fill="hold"/>
                                        <p:tgtEl>
                                          <p:spTgt spid="89"/>
                                        </p:tgtEl>
                                        <p:attrNameLst>
                                          <p:attrName>ppt_w</p:attrName>
                                        </p:attrNameLst>
                                      </p:cBhvr>
                                      <p:tavLst>
                                        <p:tav tm="0">
                                          <p:val>
                                            <p:fltVal val="0"/>
                                          </p:val>
                                        </p:tav>
                                        <p:tav tm="100000">
                                          <p:val>
                                            <p:strVal val="#ppt_w"/>
                                          </p:val>
                                        </p:tav>
                                      </p:tavLst>
                                    </p:anim>
                                    <p:anim calcmode="lin" valueType="num">
                                      <p:cBhvr>
                                        <p:cTn id="109" dur="1000" fill="hold"/>
                                        <p:tgtEl>
                                          <p:spTgt spid="89"/>
                                        </p:tgtEl>
                                        <p:attrNameLst>
                                          <p:attrName>ppt_h</p:attrName>
                                        </p:attrNameLst>
                                      </p:cBhvr>
                                      <p:tavLst>
                                        <p:tav tm="0">
                                          <p:val>
                                            <p:fltVal val="0"/>
                                          </p:val>
                                        </p:tav>
                                        <p:tav tm="100000">
                                          <p:val>
                                            <p:strVal val="#ppt_h"/>
                                          </p:val>
                                        </p:tav>
                                      </p:tavLst>
                                    </p:anim>
                                    <p:animEffect transition="in" filter="fade">
                                      <p:cBhvr>
                                        <p:cTn id="110" dur="1000"/>
                                        <p:tgtEl>
                                          <p:spTgt spid="89"/>
                                        </p:tgtEl>
                                      </p:cBhvr>
                                    </p:animEffect>
                                  </p:childTnLst>
                                </p:cTn>
                              </p:par>
                            </p:childTnLst>
                          </p:cTn>
                        </p:par>
                        <p:par>
                          <p:cTn id="111" fill="hold">
                            <p:stCondLst>
                              <p:cond delay="2000"/>
                            </p:stCondLst>
                            <p:childTnLst>
                              <p:par>
                                <p:cTn id="112" presetID="10" presetClass="exit" presetSubtype="0" fill="hold" grpId="0" nodeType="afterEffect">
                                  <p:stCondLst>
                                    <p:cond delay="0"/>
                                  </p:stCondLst>
                                  <p:childTnLst>
                                    <p:animEffect transition="out" filter="fade">
                                      <p:cBhvr>
                                        <p:cTn id="113" dur="1000"/>
                                        <p:tgtEl>
                                          <p:spTgt spid="74"/>
                                        </p:tgtEl>
                                      </p:cBhvr>
                                    </p:animEffect>
                                    <p:set>
                                      <p:cBhvr>
                                        <p:cTn id="114" dur="1" fill="hold">
                                          <p:stCondLst>
                                            <p:cond delay="999"/>
                                          </p:stCondLst>
                                        </p:cTn>
                                        <p:tgtEl>
                                          <p:spTgt spid="74"/>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1000"/>
                                        <p:tgtEl>
                                          <p:spTgt spid="60"/>
                                        </p:tgtEl>
                                      </p:cBhvr>
                                    </p:animEffect>
                                    <p:set>
                                      <p:cBhvr>
                                        <p:cTn id="117" dur="1" fill="hold">
                                          <p:stCondLst>
                                            <p:cond delay="999"/>
                                          </p:stCondLst>
                                        </p:cTn>
                                        <p:tgtEl>
                                          <p:spTgt spid="60"/>
                                        </p:tgtEl>
                                        <p:attrNameLst>
                                          <p:attrName>style.visibility</p:attrName>
                                        </p:attrNameLst>
                                      </p:cBhvr>
                                      <p:to>
                                        <p:strVal val="hidden"/>
                                      </p:to>
                                    </p:set>
                                  </p:childTnLst>
                                </p:cTn>
                              </p:par>
                            </p:childTnLst>
                          </p:cTn>
                        </p:par>
                        <p:par>
                          <p:cTn id="118" fill="hold">
                            <p:stCondLst>
                              <p:cond delay="3000"/>
                            </p:stCondLst>
                            <p:childTnLst>
                              <p:par>
                                <p:cTn id="119" presetID="42" presetClass="entr" presetSubtype="0" fill="hold" grpId="0" nodeType="afterEffect">
                                  <p:stCondLst>
                                    <p:cond delay="0"/>
                                  </p:stCondLst>
                                  <p:childTnLst>
                                    <p:set>
                                      <p:cBhvr>
                                        <p:cTn id="120" dur="1" fill="hold">
                                          <p:stCondLst>
                                            <p:cond delay="0"/>
                                          </p:stCondLst>
                                        </p:cTn>
                                        <p:tgtEl>
                                          <p:spTgt spid="90"/>
                                        </p:tgtEl>
                                        <p:attrNameLst>
                                          <p:attrName>style.visibility</p:attrName>
                                        </p:attrNameLst>
                                      </p:cBhvr>
                                      <p:to>
                                        <p:strVal val="visible"/>
                                      </p:to>
                                    </p:set>
                                    <p:animEffect transition="in" filter="fade">
                                      <p:cBhvr>
                                        <p:cTn id="121" dur="1000"/>
                                        <p:tgtEl>
                                          <p:spTgt spid="90"/>
                                        </p:tgtEl>
                                      </p:cBhvr>
                                    </p:animEffect>
                                    <p:anim calcmode="lin" valueType="num">
                                      <p:cBhvr>
                                        <p:cTn id="122" dur="1000" fill="hold"/>
                                        <p:tgtEl>
                                          <p:spTgt spid="90"/>
                                        </p:tgtEl>
                                        <p:attrNameLst>
                                          <p:attrName>ppt_x</p:attrName>
                                        </p:attrNameLst>
                                      </p:cBhvr>
                                      <p:tavLst>
                                        <p:tav tm="0">
                                          <p:val>
                                            <p:strVal val="#ppt_x"/>
                                          </p:val>
                                        </p:tav>
                                        <p:tav tm="100000">
                                          <p:val>
                                            <p:strVal val="#ppt_x"/>
                                          </p:val>
                                        </p:tav>
                                      </p:tavLst>
                                    </p:anim>
                                    <p:anim calcmode="lin" valueType="num">
                                      <p:cBhvr>
                                        <p:cTn id="123" dur="1000" fill="hold"/>
                                        <p:tgtEl>
                                          <p:spTgt spid="90"/>
                                        </p:tgtEl>
                                        <p:attrNameLst>
                                          <p:attrName>ppt_y</p:attrName>
                                        </p:attrNameLst>
                                      </p:cBhvr>
                                      <p:tavLst>
                                        <p:tav tm="0">
                                          <p:val>
                                            <p:strVal val="#ppt_y+.1"/>
                                          </p:val>
                                        </p:tav>
                                        <p:tav tm="100000">
                                          <p:val>
                                            <p:strVal val="#ppt_y"/>
                                          </p:val>
                                        </p:tav>
                                      </p:tavLst>
                                    </p:anim>
                                  </p:childTnLst>
                                </p:cTn>
                              </p:par>
                            </p:childTnLst>
                          </p:cTn>
                        </p:par>
                        <p:par>
                          <p:cTn id="124" fill="hold">
                            <p:stCondLst>
                              <p:cond delay="4000"/>
                            </p:stCondLst>
                            <p:childTnLst>
                              <p:par>
                                <p:cTn id="125" presetID="22" presetClass="entr" presetSubtype="2" fill="hold" nodeType="afterEffect">
                                  <p:stCondLst>
                                    <p:cond delay="0"/>
                                  </p:stCondLst>
                                  <p:childTnLst>
                                    <p:set>
                                      <p:cBhvr>
                                        <p:cTn id="126" dur="1" fill="hold">
                                          <p:stCondLst>
                                            <p:cond delay="0"/>
                                          </p:stCondLst>
                                        </p:cTn>
                                        <p:tgtEl>
                                          <p:spTgt spid="84"/>
                                        </p:tgtEl>
                                        <p:attrNameLst>
                                          <p:attrName>style.visibility</p:attrName>
                                        </p:attrNameLst>
                                      </p:cBhvr>
                                      <p:to>
                                        <p:strVal val="visible"/>
                                      </p:to>
                                    </p:set>
                                    <p:animEffect transition="in" filter="wipe(right)">
                                      <p:cBhvr>
                                        <p:cTn id="127" dur="10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60" grpId="0" animBg="1"/>
      <p:bldP spid="33" grpId="0" animBg="1"/>
      <p:bldP spid="83" grpId="0" animBg="1"/>
      <p:bldP spid="83" grpId="1" animBg="1"/>
      <p:bldP spid="83" grpId="2" animBg="1"/>
      <p:bldP spid="83" grpId="3" animBg="1"/>
      <p:bldP spid="91" grpId="0" animBg="1"/>
      <p:bldP spid="92" grpId="0" animBg="1"/>
      <p:bldP spid="93" grpId="0" animBg="1"/>
      <p:bldP spid="63" grpId="0" animBg="1"/>
      <p:bldP spid="63" grpId="1" animBg="1"/>
      <p:bldP spid="68" grpId="0" animBg="1"/>
      <p:bldP spid="68" grpId="1" animBg="1"/>
      <p:bldP spid="71" grpId="0" animBg="1"/>
      <p:bldP spid="71" grpId="1" animBg="1"/>
      <p:bldP spid="80" grpId="0"/>
      <p:bldP spid="89" grpId="0" animBg="1"/>
      <p:bldP spid="65" grpId="0" animBg="1"/>
      <p:bldP spid="65" grpId="1" animBg="1"/>
      <p:bldP spid="65" grpId="2" animBg="1"/>
      <p:bldP spid="65" grpId="3" animBg="1"/>
      <p:bldP spid="46" grpId="0" animBg="1"/>
      <p:bldP spid="46" grpId="1" animBg="1"/>
      <p:bldP spid="46" grpId="2" animBg="1"/>
      <p:bldP spid="46" grpId="3" animBg="1"/>
      <p:bldP spid="64" grpId="0" animBg="1"/>
      <p:bldP spid="64" grpId="1" animBg="1"/>
      <p:bldP spid="66" grpId="0" animBg="1"/>
      <p:bldP spid="66" grpId="1" animBg="1"/>
      <p:bldP spid="66" grpId="3" animBg="1"/>
      <p:bldP spid="61" grpId="0" animBg="1"/>
      <p:bldP spid="61" grpId="1" animBg="1"/>
      <p:bldP spid="90"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228600" y="-144463"/>
            <a:ext cx="9984970" cy="7231063"/>
            <a:chOff x="-228600" y="-144463"/>
            <a:chExt cx="9984970" cy="7231063"/>
          </a:xfrm>
        </p:grpSpPr>
        <p:grpSp>
          <p:nvGrpSpPr>
            <p:cNvPr id="11" name="Group 55"/>
            <p:cNvGrpSpPr/>
            <p:nvPr/>
          </p:nvGrpSpPr>
          <p:grpSpPr>
            <a:xfrm>
              <a:off x="-152400" y="685800"/>
              <a:ext cx="9908770" cy="6400800"/>
              <a:chOff x="-152400" y="685800"/>
              <a:chExt cx="9908770" cy="6400800"/>
            </a:xfrm>
          </p:grpSpPr>
          <p:grpSp>
            <p:nvGrpSpPr>
              <p:cNvPr id="40" name="Group 30"/>
              <p:cNvGrpSpPr/>
              <p:nvPr/>
            </p:nvGrpSpPr>
            <p:grpSpPr>
              <a:xfrm>
                <a:off x="-152400" y="685800"/>
                <a:ext cx="9908770" cy="6400800"/>
                <a:chOff x="-152400" y="685800"/>
                <a:chExt cx="9908770" cy="6400800"/>
              </a:xfrm>
            </p:grpSpPr>
            <p:pic>
              <p:nvPicPr>
                <p:cNvPr id="42" name="Picture 2" descr="https://upload.wikimedia.org/wikipedia/commons/9/96/United_States_1837-01-1837-03.png"/>
                <p:cNvPicPr>
                  <a:picLocks noChangeAspect="1" noChangeArrowheads="1"/>
                </p:cNvPicPr>
                <p:nvPr/>
              </p:nvPicPr>
              <p:blipFill>
                <a:blip r:embed="rId3"/>
                <a:srcRect/>
                <a:stretch>
                  <a:fillRect/>
                </a:stretch>
              </p:blipFill>
              <p:spPr bwMode="auto">
                <a:xfrm>
                  <a:off x="-146304" y="685800"/>
                  <a:ext cx="9373612" cy="6345936"/>
                </a:xfrm>
                <a:prstGeom prst="rect">
                  <a:avLst/>
                </a:prstGeom>
                <a:noFill/>
              </p:spPr>
            </p:pic>
            <p:grpSp>
              <p:nvGrpSpPr>
                <p:cNvPr id="43" name="Group 38"/>
                <p:cNvGrpSpPr/>
                <p:nvPr/>
              </p:nvGrpSpPr>
              <p:grpSpPr>
                <a:xfrm>
                  <a:off x="-152400" y="803564"/>
                  <a:ext cx="9908770" cy="6283036"/>
                  <a:chOff x="-152400" y="803564"/>
                  <a:chExt cx="9908770" cy="6283036"/>
                </a:xfrm>
              </p:grpSpPr>
              <p:grpSp>
                <p:nvGrpSpPr>
                  <p:cNvPr id="44" name="Group 35"/>
                  <p:cNvGrpSpPr/>
                  <p:nvPr/>
                </p:nvGrpSpPr>
                <p:grpSpPr>
                  <a:xfrm>
                    <a:off x="-152400" y="803564"/>
                    <a:ext cx="9908770" cy="6283036"/>
                    <a:chOff x="-152400" y="803564"/>
                    <a:chExt cx="9908770" cy="6283036"/>
                  </a:xfrm>
                </p:grpSpPr>
                <p:grpSp>
                  <p:nvGrpSpPr>
                    <p:cNvPr id="46" name="Group 15"/>
                    <p:cNvGrpSpPr/>
                    <p:nvPr/>
                  </p:nvGrpSpPr>
                  <p:grpSpPr>
                    <a:xfrm>
                      <a:off x="-152400" y="1906385"/>
                      <a:ext cx="9908770" cy="5180215"/>
                      <a:chOff x="-152400" y="1906385"/>
                      <a:chExt cx="9908770" cy="5180215"/>
                    </a:xfrm>
                  </p:grpSpPr>
                  <p:grpSp>
                    <p:nvGrpSpPr>
                      <p:cNvPr id="49" name="Group 35"/>
                      <p:cNvGrpSpPr/>
                      <p:nvPr/>
                    </p:nvGrpSpPr>
                    <p:grpSpPr>
                      <a:xfrm>
                        <a:off x="-152400" y="1906385"/>
                        <a:ext cx="9908770" cy="5180215"/>
                        <a:chOff x="-152400" y="1906385"/>
                        <a:chExt cx="9908770" cy="5180215"/>
                      </a:xfrm>
                    </p:grpSpPr>
                    <p:grpSp>
                      <p:nvGrpSpPr>
                        <p:cNvPr id="51" name="Group 34"/>
                        <p:cNvGrpSpPr/>
                        <p:nvPr/>
                      </p:nvGrpSpPr>
                      <p:grpSpPr>
                        <a:xfrm>
                          <a:off x="-152400" y="1906385"/>
                          <a:ext cx="9908770" cy="5180215"/>
                          <a:chOff x="-152400" y="1906385"/>
                          <a:chExt cx="9908770" cy="5180215"/>
                        </a:xfrm>
                      </p:grpSpPr>
                      <p:sp>
                        <p:nvSpPr>
                          <p:cNvPr id="53" name="Freeform 52"/>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11"/>
                          <p:cNvGrpSpPr/>
                          <p:nvPr/>
                        </p:nvGrpSpPr>
                        <p:grpSpPr>
                          <a:xfrm>
                            <a:off x="-152400" y="5257800"/>
                            <a:ext cx="3505200" cy="1828800"/>
                            <a:chOff x="-152400" y="5257800"/>
                            <a:chExt cx="3505200" cy="1828800"/>
                          </a:xfrm>
                        </p:grpSpPr>
                        <p:sp>
                          <p:nvSpPr>
                            <p:cNvPr id="55" name="Rectangle 5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52" name="Picture 2" descr="Image result for united states in 1783"/>
                        <p:cNvPicPr>
                          <a:picLocks noChangeAspect="1" noChangeArrowheads="1"/>
                        </p:cNvPicPr>
                        <p:nvPr/>
                      </p:nvPicPr>
                      <p:blipFill>
                        <a:blip r:embed="rId4"/>
                        <a:srcRect l="17500" t="47037" r="70000" b="45572"/>
                        <a:stretch>
                          <a:fillRect/>
                        </a:stretch>
                      </p:blipFill>
                      <p:spPr bwMode="auto">
                        <a:xfrm>
                          <a:off x="4114800" y="5029200"/>
                          <a:ext cx="762000" cy="457200"/>
                        </a:xfrm>
                        <a:prstGeom prst="rect">
                          <a:avLst/>
                        </a:prstGeom>
                        <a:noFill/>
                      </p:spPr>
                    </p:pic>
                  </p:grpSp>
                  <p:pic>
                    <p:nvPicPr>
                      <p:cNvPr id="50" name="Picture 2" descr="Image result for united states in 1783"/>
                      <p:cNvPicPr>
                        <a:picLocks noChangeAspect="1" noChangeArrowheads="1"/>
                      </p:cNvPicPr>
                      <p:nvPr/>
                    </p:nvPicPr>
                    <p:blipFill>
                      <a:blip r:embed="rId4"/>
                      <a:srcRect l="17500" t="47037" r="70000" b="45572"/>
                      <a:stretch>
                        <a:fillRect/>
                      </a:stretch>
                    </p:blipFill>
                    <p:spPr bwMode="auto">
                      <a:xfrm>
                        <a:off x="1219200" y="3581400"/>
                        <a:ext cx="1143000" cy="457200"/>
                      </a:xfrm>
                      <a:prstGeom prst="rect">
                        <a:avLst/>
                      </a:prstGeom>
                      <a:noFill/>
                    </p:spPr>
                  </p:pic>
                </p:grpSp>
                <p:sp>
                  <p:nvSpPr>
                    <p:cNvPr id="47" name="Freeform 46"/>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 name="Freeform 47"/>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Freeform 44"/>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1" name="Freeform 40"/>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Freeform 11"/>
            <p:cNvSpPr/>
            <p:nvPr/>
          </p:nvSpPr>
          <p:spPr>
            <a:xfrm rot="1064884">
              <a:off x="3047789" y="2509135"/>
              <a:ext cx="1085711" cy="638963"/>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
            <p:cNvGrpSpPr/>
            <p:nvPr/>
          </p:nvGrpSpPr>
          <p:grpSpPr>
            <a:xfrm>
              <a:off x="-228600" y="-144463"/>
              <a:ext cx="9984970" cy="7231063"/>
              <a:chOff x="-228600" y="-144463"/>
              <a:chExt cx="9984970" cy="7231063"/>
            </a:xfrm>
          </p:grpSpPr>
          <p:grpSp>
            <p:nvGrpSpPr>
              <p:cNvPr id="27" name="Group 21"/>
              <p:cNvGrpSpPr/>
              <p:nvPr/>
            </p:nvGrpSpPr>
            <p:grpSpPr>
              <a:xfrm>
                <a:off x="-228600" y="-144463"/>
                <a:ext cx="9984970" cy="7231063"/>
                <a:chOff x="-228600" y="-144463"/>
                <a:chExt cx="9984970" cy="7231063"/>
              </a:xfrm>
            </p:grpSpPr>
            <p:sp>
              <p:nvSpPr>
                <p:cNvPr id="2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30" name="Group 35"/>
                <p:cNvGrpSpPr/>
                <p:nvPr/>
              </p:nvGrpSpPr>
              <p:grpSpPr>
                <a:xfrm>
                  <a:off x="-228600" y="803564"/>
                  <a:ext cx="9984970" cy="6283036"/>
                  <a:chOff x="-228600" y="803564"/>
                  <a:chExt cx="9984970" cy="6283036"/>
                </a:xfrm>
              </p:grpSpPr>
              <p:grpSp>
                <p:nvGrpSpPr>
                  <p:cNvPr id="31" name="Group 35"/>
                  <p:cNvGrpSpPr/>
                  <p:nvPr/>
                </p:nvGrpSpPr>
                <p:grpSpPr>
                  <a:xfrm>
                    <a:off x="-228600" y="1881447"/>
                    <a:ext cx="9984970" cy="5205153"/>
                    <a:chOff x="-228600" y="1881447"/>
                    <a:chExt cx="9984970" cy="5205153"/>
                  </a:xfrm>
                </p:grpSpPr>
                <p:grpSp>
                  <p:nvGrpSpPr>
                    <p:cNvPr id="34" name="Group 34"/>
                    <p:cNvGrpSpPr/>
                    <p:nvPr/>
                  </p:nvGrpSpPr>
                  <p:grpSpPr>
                    <a:xfrm>
                      <a:off x="-228600" y="1881447"/>
                      <a:ext cx="9984970" cy="5205153"/>
                      <a:chOff x="-228600" y="1881447"/>
                      <a:chExt cx="9984970" cy="5205153"/>
                    </a:xfrm>
                  </p:grpSpPr>
                  <p:sp>
                    <p:nvSpPr>
                      <p:cNvPr id="36"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7" name="Group 11"/>
                      <p:cNvGrpSpPr/>
                      <p:nvPr/>
                    </p:nvGrpSpPr>
                    <p:grpSpPr>
                      <a:xfrm>
                        <a:off x="-228600" y="5181600"/>
                        <a:ext cx="3581400" cy="1905000"/>
                        <a:chOff x="-228600" y="5181600"/>
                        <a:chExt cx="3581400" cy="1905000"/>
                      </a:xfrm>
                    </p:grpSpPr>
                    <p:sp>
                      <p:nvSpPr>
                        <p:cNvPr id="38"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35" name="Picture 2" descr="Image result for united states in 1783"/>
                    <p:cNvPicPr>
                      <a:picLocks noChangeAspect="1" noChangeArrowheads="1"/>
                    </p:cNvPicPr>
                    <p:nvPr/>
                  </p:nvPicPr>
                  <p:blipFill>
                    <a:blip r:embed="rId4"/>
                    <a:srcRect l="17500" t="47037" r="70000" b="45572"/>
                    <a:stretch>
                      <a:fillRect/>
                    </a:stretch>
                  </p:blipFill>
                  <p:spPr bwMode="auto">
                    <a:xfrm>
                      <a:off x="1295400" y="4038600"/>
                      <a:ext cx="1371600" cy="457200"/>
                    </a:xfrm>
                    <a:prstGeom prst="rect">
                      <a:avLst/>
                    </a:prstGeom>
                    <a:noFill/>
                  </p:spPr>
                </p:pic>
              </p:grpSp>
              <p:sp>
                <p:nvSpPr>
                  <p:cNvPr id="32"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8" name="Freeform 27"/>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Freeform 13"/>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2" descr="https://upload.wikimedia.org/wikipedia/commons/9/96/United_States_1837-01-1837-03.png"/>
            <p:cNvPicPr>
              <a:picLocks noChangeAspect="1" noChangeArrowheads="1"/>
            </p:cNvPicPr>
            <p:nvPr/>
          </p:nvPicPr>
          <p:blipFill>
            <a:blip r:embed="rId3"/>
            <a:srcRect l="34078" t="52834" r="57793" b="39961"/>
            <a:stretch>
              <a:fillRect/>
            </a:stretch>
          </p:blipFill>
          <p:spPr bwMode="auto">
            <a:xfrm>
              <a:off x="2819400" y="4495800"/>
              <a:ext cx="1066800" cy="457200"/>
            </a:xfrm>
            <a:prstGeom prst="rect">
              <a:avLst/>
            </a:prstGeom>
            <a:noFill/>
          </p:spPr>
        </p:pic>
        <p:sp>
          <p:nvSpPr>
            <p:cNvPr id="16" name="Freeform 15"/>
            <p:cNvSpPr/>
            <p:nvPr/>
          </p:nvSpPr>
          <p:spPr>
            <a:xfrm>
              <a:off x="1779814" y="2596243"/>
              <a:ext cx="914400" cy="571500"/>
            </a:xfrm>
            <a:custGeom>
              <a:avLst/>
              <a:gdLst>
                <a:gd name="connsiteX0" fmla="*/ 914400 w 914400"/>
                <a:gd name="connsiteY0" fmla="*/ 0 h 571500"/>
                <a:gd name="connsiteX1" fmla="*/ 816429 w 914400"/>
                <a:gd name="connsiteY1" fmla="*/ 32657 h 571500"/>
                <a:gd name="connsiteX2" fmla="*/ 457200 w 914400"/>
                <a:gd name="connsiteY2" fmla="*/ 179614 h 571500"/>
                <a:gd name="connsiteX3" fmla="*/ 0 w 914400"/>
                <a:gd name="connsiteY3" fmla="*/ 571500 h 571500"/>
              </a:gdLst>
              <a:ahLst/>
              <a:cxnLst>
                <a:cxn ang="0">
                  <a:pos x="connsiteX0" y="connsiteY0"/>
                </a:cxn>
                <a:cxn ang="0">
                  <a:pos x="connsiteX1" y="connsiteY1"/>
                </a:cxn>
                <a:cxn ang="0">
                  <a:pos x="connsiteX2" y="connsiteY2"/>
                </a:cxn>
                <a:cxn ang="0">
                  <a:pos x="connsiteX3" y="connsiteY3"/>
                </a:cxn>
              </a:cxnLst>
              <a:rect l="l" t="t" r="r" b="b"/>
              <a:pathLst>
                <a:path w="914400" h="571500">
                  <a:moveTo>
                    <a:pt x="914400" y="0"/>
                  </a:moveTo>
                  <a:cubicBezTo>
                    <a:pt x="903514" y="1360"/>
                    <a:pt x="892629" y="2721"/>
                    <a:pt x="816429" y="32657"/>
                  </a:cubicBezTo>
                  <a:cubicBezTo>
                    <a:pt x="740229" y="62593"/>
                    <a:pt x="593272" y="89807"/>
                    <a:pt x="457200" y="179614"/>
                  </a:cubicBezTo>
                  <a:cubicBezTo>
                    <a:pt x="321129" y="269421"/>
                    <a:pt x="84364" y="514350"/>
                    <a:pt x="0" y="571500"/>
                  </a:cubicBezTo>
                </a:path>
              </a:pathLst>
            </a:custGeom>
            <a:ln w="152400" cap="rnd">
              <a:solidFill>
                <a:srgbClr val="FF0000"/>
              </a:solidFill>
              <a:tailEnd type="triangle" w="sm" len="sm"/>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Freeform 16"/>
            <p:cNvSpPr/>
            <p:nvPr/>
          </p:nvSpPr>
          <p:spPr>
            <a:xfrm>
              <a:off x="457200" y="2416629"/>
              <a:ext cx="1681843" cy="816428"/>
            </a:xfrm>
            <a:custGeom>
              <a:avLst/>
              <a:gdLst>
                <a:gd name="connsiteX0" fmla="*/ 1681843 w 1681843"/>
                <a:gd name="connsiteY0" fmla="*/ 0 h 816428"/>
                <a:gd name="connsiteX1" fmla="*/ 1224643 w 1681843"/>
                <a:gd name="connsiteY1" fmla="*/ 293914 h 816428"/>
                <a:gd name="connsiteX2" fmla="*/ 979714 w 1681843"/>
                <a:gd name="connsiteY2" fmla="*/ 473528 h 816428"/>
                <a:gd name="connsiteX3" fmla="*/ 408214 w 1681843"/>
                <a:gd name="connsiteY3" fmla="*/ 538842 h 816428"/>
                <a:gd name="connsiteX4" fmla="*/ 179614 w 1681843"/>
                <a:gd name="connsiteY4" fmla="*/ 685800 h 816428"/>
                <a:gd name="connsiteX5" fmla="*/ 0 w 1681843"/>
                <a:gd name="connsiteY5" fmla="*/ 816428 h 81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1843" h="816428">
                  <a:moveTo>
                    <a:pt x="1681843" y="0"/>
                  </a:moveTo>
                  <a:cubicBezTo>
                    <a:pt x="1511753" y="107496"/>
                    <a:pt x="1341664" y="214993"/>
                    <a:pt x="1224643" y="293914"/>
                  </a:cubicBezTo>
                  <a:cubicBezTo>
                    <a:pt x="1107622" y="372835"/>
                    <a:pt x="1115785" y="432707"/>
                    <a:pt x="979714" y="473528"/>
                  </a:cubicBezTo>
                  <a:cubicBezTo>
                    <a:pt x="843643" y="514349"/>
                    <a:pt x="541564" y="503463"/>
                    <a:pt x="408214" y="538842"/>
                  </a:cubicBezTo>
                  <a:cubicBezTo>
                    <a:pt x="274864" y="574221"/>
                    <a:pt x="247650" y="639536"/>
                    <a:pt x="179614" y="685800"/>
                  </a:cubicBezTo>
                  <a:cubicBezTo>
                    <a:pt x="111578" y="732064"/>
                    <a:pt x="55789" y="774246"/>
                    <a:pt x="0" y="816428"/>
                  </a:cubicBezTo>
                </a:path>
              </a:pathLst>
            </a:custGeom>
            <a:ln w="152400" cap="rnd">
              <a:solidFill>
                <a:srgbClr val="00B050"/>
              </a:solidFill>
              <a:tailEnd type="triangle" w="sm" len="sm"/>
            </a:ln>
            <a:effectLst>
              <a:outerShdw dist="50800" dir="6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Freeform 17"/>
            <p:cNvSpPr>
              <a:spLocks noChangeAspect="1"/>
            </p:cNvSpPr>
            <p:nvPr/>
          </p:nvSpPr>
          <p:spPr>
            <a:xfrm rot="372102">
              <a:off x="363880" y="1766734"/>
              <a:ext cx="5314611" cy="1742382"/>
            </a:xfrm>
            <a:custGeom>
              <a:avLst/>
              <a:gdLst>
                <a:gd name="connsiteX0" fmla="*/ 8131629 w 8131629"/>
                <a:gd name="connsiteY0" fmla="*/ 2830286 h 2977243"/>
                <a:gd name="connsiteX1" fmla="*/ 7674429 w 8131629"/>
                <a:gd name="connsiteY1" fmla="*/ 2960914 h 2977243"/>
                <a:gd name="connsiteX2" fmla="*/ 7298872 w 8131629"/>
                <a:gd name="connsiteY2" fmla="*/ 2732314 h 2977243"/>
                <a:gd name="connsiteX3" fmla="*/ 6988629 w 8131629"/>
                <a:gd name="connsiteY3" fmla="*/ 2797629 h 2977243"/>
                <a:gd name="connsiteX4" fmla="*/ 6727372 w 8131629"/>
                <a:gd name="connsiteY4" fmla="*/ 2373086 h 2977243"/>
                <a:gd name="connsiteX5" fmla="*/ 6596743 w 8131629"/>
                <a:gd name="connsiteY5" fmla="*/ 2046514 h 2977243"/>
                <a:gd name="connsiteX6" fmla="*/ 6302829 w 8131629"/>
                <a:gd name="connsiteY6" fmla="*/ 2013857 h 2977243"/>
                <a:gd name="connsiteX7" fmla="*/ 5927272 w 8131629"/>
                <a:gd name="connsiteY7" fmla="*/ 2373086 h 2977243"/>
                <a:gd name="connsiteX8" fmla="*/ 5584372 w 8131629"/>
                <a:gd name="connsiteY8" fmla="*/ 2356757 h 2977243"/>
                <a:gd name="connsiteX9" fmla="*/ 5339443 w 8131629"/>
                <a:gd name="connsiteY9" fmla="*/ 2291443 h 2977243"/>
                <a:gd name="connsiteX10" fmla="*/ 4914900 w 8131629"/>
                <a:gd name="connsiteY10" fmla="*/ 2226129 h 2977243"/>
                <a:gd name="connsiteX11" fmla="*/ 4261757 w 8131629"/>
                <a:gd name="connsiteY11" fmla="*/ 1850572 h 2977243"/>
                <a:gd name="connsiteX12" fmla="*/ 4033157 w 8131629"/>
                <a:gd name="connsiteY12" fmla="*/ 1687286 h 2977243"/>
                <a:gd name="connsiteX13" fmla="*/ 3722915 w 8131629"/>
                <a:gd name="connsiteY13" fmla="*/ 1752600 h 2977243"/>
                <a:gd name="connsiteX14" fmla="*/ 3412672 w 8131629"/>
                <a:gd name="connsiteY14" fmla="*/ 1883229 h 2977243"/>
                <a:gd name="connsiteX15" fmla="*/ 2971800 w 8131629"/>
                <a:gd name="connsiteY15" fmla="*/ 1932214 h 2977243"/>
                <a:gd name="connsiteX16" fmla="*/ 2873829 w 8131629"/>
                <a:gd name="connsiteY16" fmla="*/ 1638300 h 2977243"/>
                <a:gd name="connsiteX17" fmla="*/ 2677886 w 8131629"/>
                <a:gd name="connsiteY17" fmla="*/ 1442357 h 2977243"/>
                <a:gd name="connsiteX18" fmla="*/ 2367643 w 8131629"/>
                <a:gd name="connsiteY18" fmla="*/ 1589314 h 2977243"/>
                <a:gd name="connsiteX19" fmla="*/ 2220686 w 8131629"/>
                <a:gd name="connsiteY19" fmla="*/ 1719943 h 2977243"/>
                <a:gd name="connsiteX20" fmla="*/ 1943100 w 8131629"/>
                <a:gd name="connsiteY20" fmla="*/ 1687286 h 2977243"/>
                <a:gd name="connsiteX21" fmla="*/ 1812472 w 8131629"/>
                <a:gd name="connsiteY21" fmla="*/ 1621972 h 2977243"/>
                <a:gd name="connsiteX22" fmla="*/ 1469572 w 8131629"/>
                <a:gd name="connsiteY22" fmla="*/ 1572986 h 2977243"/>
                <a:gd name="connsiteX23" fmla="*/ 1371600 w 8131629"/>
                <a:gd name="connsiteY23" fmla="*/ 1344386 h 2977243"/>
                <a:gd name="connsiteX24" fmla="*/ 1420586 w 8131629"/>
                <a:gd name="connsiteY24" fmla="*/ 870857 h 2977243"/>
                <a:gd name="connsiteX25" fmla="*/ 1583872 w 8131629"/>
                <a:gd name="connsiteY25" fmla="*/ 332014 h 2977243"/>
                <a:gd name="connsiteX26" fmla="*/ 1453243 w 8131629"/>
                <a:gd name="connsiteY26" fmla="*/ 168729 h 2977243"/>
                <a:gd name="connsiteX27" fmla="*/ 1338943 w 8131629"/>
                <a:gd name="connsiteY27" fmla="*/ 38100 h 2977243"/>
                <a:gd name="connsiteX28" fmla="*/ 1143000 w 8131629"/>
                <a:gd name="connsiteY28" fmla="*/ 38100 h 2977243"/>
                <a:gd name="connsiteX29" fmla="*/ 832757 w 8131629"/>
                <a:gd name="connsiteY29" fmla="*/ 266700 h 2977243"/>
                <a:gd name="connsiteX30" fmla="*/ 538843 w 8131629"/>
                <a:gd name="connsiteY30" fmla="*/ 381000 h 2977243"/>
                <a:gd name="connsiteX31" fmla="*/ 277586 w 8131629"/>
                <a:gd name="connsiteY31" fmla="*/ 397329 h 2977243"/>
                <a:gd name="connsiteX32" fmla="*/ 0 w 8131629"/>
                <a:gd name="connsiteY32" fmla="*/ 397329 h 2977243"/>
                <a:gd name="connsiteX0" fmla="*/ 8131629 w 8131629"/>
                <a:gd name="connsiteY0" fmla="*/ 2830286 h 2977243"/>
                <a:gd name="connsiteX1" fmla="*/ 7674429 w 8131629"/>
                <a:gd name="connsiteY1" fmla="*/ 2960914 h 2977243"/>
                <a:gd name="connsiteX2" fmla="*/ 7298872 w 8131629"/>
                <a:gd name="connsiteY2" fmla="*/ 2732314 h 2977243"/>
                <a:gd name="connsiteX3" fmla="*/ 6899155 w 8131629"/>
                <a:gd name="connsiteY3" fmla="*/ 2849595 h 2977243"/>
                <a:gd name="connsiteX4" fmla="*/ 6727372 w 8131629"/>
                <a:gd name="connsiteY4" fmla="*/ 2373086 h 2977243"/>
                <a:gd name="connsiteX5" fmla="*/ 6596743 w 8131629"/>
                <a:gd name="connsiteY5" fmla="*/ 2046514 h 2977243"/>
                <a:gd name="connsiteX6" fmla="*/ 6302829 w 8131629"/>
                <a:gd name="connsiteY6" fmla="*/ 2013857 h 2977243"/>
                <a:gd name="connsiteX7" fmla="*/ 5927272 w 8131629"/>
                <a:gd name="connsiteY7" fmla="*/ 2373086 h 2977243"/>
                <a:gd name="connsiteX8" fmla="*/ 5584372 w 8131629"/>
                <a:gd name="connsiteY8" fmla="*/ 2356757 h 2977243"/>
                <a:gd name="connsiteX9" fmla="*/ 5339443 w 8131629"/>
                <a:gd name="connsiteY9" fmla="*/ 2291443 h 2977243"/>
                <a:gd name="connsiteX10" fmla="*/ 4914900 w 8131629"/>
                <a:gd name="connsiteY10" fmla="*/ 2226129 h 2977243"/>
                <a:gd name="connsiteX11" fmla="*/ 4261757 w 8131629"/>
                <a:gd name="connsiteY11" fmla="*/ 1850572 h 2977243"/>
                <a:gd name="connsiteX12" fmla="*/ 4033157 w 8131629"/>
                <a:gd name="connsiteY12" fmla="*/ 1687286 h 2977243"/>
                <a:gd name="connsiteX13" fmla="*/ 3722915 w 8131629"/>
                <a:gd name="connsiteY13" fmla="*/ 1752600 h 2977243"/>
                <a:gd name="connsiteX14" fmla="*/ 3412672 w 8131629"/>
                <a:gd name="connsiteY14" fmla="*/ 1883229 h 2977243"/>
                <a:gd name="connsiteX15" fmla="*/ 2971800 w 8131629"/>
                <a:gd name="connsiteY15" fmla="*/ 1932214 h 2977243"/>
                <a:gd name="connsiteX16" fmla="*/ 2873829 w 8131629"/>
                <a:gd name="connsiteY16" fmla="*/ 1638300 h 2977243"/>
                <a:gd name="connsiteX17" fmla="*/ 2677886 w 8131629"/>
                <a:gd name="connsiteY17" fmla="*/ 1442357 h 2977243"/>
                <a:gd name="connsiteX18" fmla="*/ 2367643 w 8131629"/>
                <a:gd name="connsiteY18" fmla="*/ 1589314 h 2977243"/>
                <a:gd name="connsiteX19" fmla="*/ 2220686 w 8131629"/>
                <a:gd name="connsiteY19" fmla="*/ 1719943 h 2977243"/>
                <a:gd name="connsiteX20" fmla="*/ 1943100 w 8131629"/>
                <a:gd name="connsiteY20" fmla="*/ 1687286 h 2977243"/>
                <a:gd name="connsiteX21" fmla="*/ 1812472 w 8131629"/>
                <a:gd name="connsiteY21" fmla="*/ 1621972 h 2977243"/>
                <a:gd name="connsiteX22" fmla="*/ 1469572 w 8131629"/>
                <a:gd name="connsiteY22" fmla="*/ 1572986 h 2977243"/>
                <a:gd name="connsiteX23" fmla="*/ 1371600 w 8131629"/>
                <a:gd name="connsiteY23" fmla="*/ 1344386 h 2977243"/>
                <a:gd name="connsiteX24" fmla="*/ 1420586 w 8131629"/>
                <a:gd name="connsiteY24" fmla="*/ 870857 h 2977243"/>
                <a:gd name="connsiteX25" fmla="*/ 1583872 w 8131629"/>
                <a:gd name="connsiteY25" fmla="*/ 332014 h 2977243"/>
                <a:gd name="connsiteX26" fmla="*/ 1453243 w 8131629"/>
                <a:gd name="connsiteY26" fmla="*/ 168729 h 2977243"/>
                <a:gd name="connsiteX27" fmla="*/ 1338943 w 8131629"/>
                <a:gd name="connsiteY27" fmla="*/ 38100 h 2977243"/>
                <a:gd name="connsiteX28" fmla="*/ 1143000 w 8131629"/>
                <a:gd name="connsiteY28" fmla="*/ 38100 h 2977243"/>
                <a:gd name="connsiteX29" fmla="*/ 832757 w 8131629"/>
                <a:gd name="connsiteY29" fmla="*/ 266700 h 2977243"/>
                <a:gd name="connsiteX30" fmla="*/ 538843 w 8131629"/>
                <a:gd name="connsiteY30" fmla="*/ 381000 h 2977243"/>
                <a:gd name="connsiteX31" fmla="*/ 277586 w 8131629"/>
                <a:gd name="connsiteY31" fmla="*/ 397329 h 2977243"/>
                <a:gd name="connsiteX32" fmla="*/ 0 w 8131629"/>
                <a:gd name="connsiteY32" fmla="*/ 397329 h 2977243"/>
                <a:gd name="connsiteX0" fmla="*/ 8131629 w 8131629"/>
                <a:gd name="connsiteY0" fmla="*/ 2830286 h 3394092"/>
                <a:gd name="connsiteX1" fmla="*/ 7674429 w 8131629"/>
                <a:gd name="connsiteY1" fmla="*/ 2960914 h 3394092"/>
                <a:gd name="connsiteX2" fmla="*/ 7640992 w 8131629"/>
                <a:gd name="connsiteY2" fmla="*/ 3375540 h 3394092"/>
                <a:gd name="connsiteX3" fmla="*/ 6899155 w 8131629"/>
                <a:gd name="connsiteY3" fmla="*/ 2849595 h 3394092"/>
                <a:gd name="connsiteX4" fmla="*/ 6727372 w 8131629"/>
                <a:gd name="connsiteY4" fmla="*/ 2373086 h 3394092"/>
                <a:gd name="connsiteX5" fmla="*/ 6596743 w 8131629"/>
                <a:gd name="connsiteY5" fmla="*/ 2046514 h 3394092"/>
                <a:gd name="connsiteX6" fmla="*/ 6302829 w 8131629"/>
                <a:gd name="connsiteY6" fmla="*/ 2013857 h 3394092"/>
                <a:gd name="connsiteX7" fmla="*/ 5927272 w 8131629"/>
                <a:gd name="connsiteY7" fmla="*/ 2373086 h 3394092"/>
                <a:gd name="connsiteX8" fmla="*/ 5584372 w 8131629"/>
                <a:gd name="connsiteY8" fmla="*/ 2356757 h 3394092"/>
                <a:gd name="connsiteX9" fmla="*/ 5339443 w 8131629"/>
                <a:gd name="connsiteY9" fmla="*/ 2291443 h 3394092"/>
                <a:gd name="connsiteX10" fmla="*/ 4914900 w 8131629"/>
                <a:gd name="connsiteY10" fmla="*/ 2226129 h 3394092"/>
                <a:gd name="connsiteX11" fmla="*/ 4261757 w 8131629"/>
                <a:gd name="connsiteY11" fmla="*/ 1850572 h 3394092"/>
                <a:gd name="connsiteX12" fmla="*/ 4033157 w 8131629"/>
                <a:gd name="connsiteY12" fmla="*/ 1687286 h 3394092"/>
                <a:gd name="connsiteX13" fmla="*/ 3722915 w 8131629"/>
                <a:gd name="connsiteY13" fmla="*/ 1752600 h 3394092"/>
                <a:gd name="connsiteX14" fmla="*/ 3412672 w 8131629"/>
                <a:gd name="connsiteY14" fmla="*/ 1883229 h 3394092"/>
                <a:gd name="connsiteX15" fmla="*/ 2971800 w 8131629"/>
                <a:gd name="connsiteY15" fmla="*/ 1932214 h 3394092"/>
                <a:gd name="connsiteX16" fmla="*/ 2873829 w 8131629"/>
                <a:gd name="connsiteY16" fmla="*/ 1638300 h 3394092"/>
                <a:gd name="connsiteX17" fmla="*/ 2677886 w 8131629"/>
                <a:gd name="connsiteY17" fmla="*/ 1442357 h 3394092"/>
                <a:gd name="connsiteX18" fmla="*/ 2367643 w 8131629"/>
                <a:gd name="connsiteY18" fmla="*/ 1589314 h 3394092"/>
                <a:gd name="connsiteX19" fmla="*/ 2220686 w 8131629"/>
                <a:gd name="connsiteY19" fmla="*/ 1719943 h 3394092"/>
                <a:gd name="connsiteX20" fmla="*/ 1943100 w 8131629"/>
                <a:gd name="connsiteY20" fmla="*/ 1687286 h 3394092"/>
                <a:gd name="connsiteX21" fmla="*/ 1812472 w 8131629"/>
                <a:gd name="connsiteY21" fmla="*/ 1621972 h 3394092"/>
                <a:gd name="connsiteX22" fmla="*/ 1469572 w 8131629"/>
                <a:gd name="connsiteY22" fmla="*/ 1572986 h 3394092"/>
                <a:gd name="connsiteX23" fmla="*/ 1371600 w 8131629"/>
                <a:gd name="connsiteY23" fmla="*/ 1344386 h 3394092"/>
                <a:gd name="connsiteX24" fmla="*/ 1420586 w 8131629"/>
                <a:gd name="connsiteY24" fmla="*/ 870857 h 3394092"/>
                <a:gd name="connsiteX25" fmla="*/ 1583872 w 8131629"/>
                <a:gd name="connsiteY25" fmla="*/ 332014 h 3394092"/>
                <a:gd name="connsiteX26" fmla="*/ 1453243 w 8131629"/>
                <a:gd name="connsiteY26" fmla="*/ 168729 h 3394092"/>
                <a:gd name="connsiteX27" fmla="*/ 1338943 w 8131629"/>
                <a:gd name="connsiteY27" fmla="*/ 38100 h 3394092"/>
                <a:gd name="connsiteX28" fmla="*/ 1143000 w 8131629"/>
                <a:gd name="connsiteY28" fmla="*/ 38100 h 3394092"/>
                <a:gd name="connsiteX29" fmla="*/ 832757 w 8131629"/>
                <a:gd name="connsiteY29" fmla="*/ 266700 h 3394092"/>
                <a:gd name="connsiteX30" fmla="*/ 538843 w 8131629"/>
                <a:gd name="connsiteY30" fmla="*/ 381000 h 3394092"/>
                <a:gd name="connsiteX31" fmla="*/ 277586 w 8131629"/>
                <a:gd name="connsiteY31" fmla="*/ 397329 h 3394092"/>
                <a:gd name="connsiteX32" fmla="*/ 0 w 8131629"/>
                <a:gd name="connsiteY32" fmla="*/ 397329 h 3394092"/>
                <a:gd name="connsiteX0" fmla="*/ 8131629 w 8131629"/>
                <a:gd name="connsiteY0" fmla="*/ 2830286 h 3711284"/>
                <a:gd name="connsiteX1" fmla="*/ 7873310 w 8131629"/>
                <a:gd name="connsiteY1" fmla="*/ 3620409 h 3711284"/>
                <a:gd name="connsiteX2" fmla="*/ 7640992 w 8131629"/>
                <a:gd name="connsiteY2" fmla="*/ 3375540 h 3711284"/>
                <a:gd name="connsiteX3" fmla="*/ 6899155 w 8131629"/>
                <a:gd name="connsiteY3" fmla="*/ 2849595 h 3711284"/>
                <a:gd name="connsiteX4" fmla="*/ 6727372 w 8131629"/>
                <a:gd name="connsiteY4" fmla="*/ 2373086 h 3711284"/>
                <a:gd name="connsiteX5" fmla="*/ 6596743 w 8131629"/>
                <a:gd name="connsiteY5" fmla="*/ 2046514 h 3711284"/>
                <a:gd name="connsiteX6" fmla="*/ 6302829 w 8131629"/>
                <a:gd name="connsiteY6" fmla="*/ 2013857 h 3711284"/>
                <a:gd name="connsiteX7" fmla="*/ 5927272 w 8131629"/>
                <a:gd name="connsiteY7" fmla="*/ 2373086 h 3711284"/>
                <a:gd name="connsiteX8" fmla="*/ 5584372 w 8131629"/>
                <a:gd name="connsiteY8" fmla="*/ 2356757 h 3711284"/>
                <a:gd name="connsiteX9" fmla="*/ 5339443 w 8131629"/>
                <a:gd name="connsiteY9" fmla="*/ 2291443 h 3711284"/>
                <a:gd name="connsiteX10" fmla="*/ 4914900 w 8131629"/>
                <a:gd name="connsiteY10" fmla="*/ 2226129 h 3711284"/>
                <a:gd name="connsiteX11" fmla="*/ 4261757 w 8131629"/>
                <a:gd name="connsiteY11" fmla="*/ 1850572 h 3711284"/>
                <a:gd name="connsiteX12" fmla="*/ 4033157 w 8131629"/>
                <a:gd name="connsiteY12" fmla="*/ 1687286 h 3711284"/>
                <a:gd name="connsiteX13" fmla="*/ 3722915 w 8131629"/>
                <a:gd name="connsiteY13" fmla="*/ 1752600 h 3711284"/>
                <a:gd name="connsiteX14" fmla="*/ 3412672 w 8131629"/>
                <a:gd name="connsiteY14" fmla="*/ 1883229 h 3711284"/>
                <a:gd name="connsiteX15" fmla="*/ 2971800 w 8131629"/>
                <a:gd name="connsiteY15" fmla="*/ 1932214 h 3711284"/>
                <a:gd name="connsiteX16" fmla="*/ 2873829 w 8131629"/>
                <a:gd name="connsiteY16" fmla="*/ 1638300 h 3711284"/>
                <a:gd name="connsiteX17" fmla="*/ 2677886 w 8131629"/>
                <a:gd name="connsiteY17" fmla="*/ 1442357 h 3711284"/>
                <a:gd name="connsiteX18" fmla="*/ 2367643 w 8131629"/>
                <a:gd name="connsiteY18" fmla="*/ 1589314 h 3711284"/>
                <a:gd name="connsiteX19" fmla="*/ 2220686 w 8131629"/>
                <a:gd name="connsiteY19" fmla="*/ 1719943 h 3711284"/>
                <a:gd name="connsiteX20" fmla="*/ 1943100 w 8131629"/>
                <a:gd name="connsiteY20" fmla="*/ 1687286 h 3711284"/>
                <a:gd name="connsiteX21" fmla="*/ 1812472 w 8131629"/>
                <a:gd name="connsiteY21" fmla="*/ 1621972 h 3711284"/>
                <a:gd name="connsiteX22" fmla="*/ 1469572 w 8131629"/>
                <a:gd name="connsiteY22" fmla="*/ 1572986 h 3711284"/>
                <a:gd name="connsiteX23" fmla="*/ 1371600 w 8131629"/>
                <a:gd name="connsiteY23" fmla="*/ 1344386 h 3711284"/>
                <a:gd name="connsiteX24" fmla="*/ 1420586 w 8131629"/>
                <a:gd name="connsiteY24" fmla="*/ 870857 h 3711284"/>
                <a:gd name="connsiteX25" fmla="*/ 1583872 w 8131629"/>
                <a:gd name="connsiteY25" fmla="*/ 332014 h 3711284"/>
                <a:gd name="connsiteX26" fmla="*/ 1453243 w 8131629"/>
                <a:gd name="connsiteY26" fmla="*/ 168729 h 3711284"/>
                <a:gd name="connsiteX27" fmla="*/ 1338943 w 8131629"/>
                <a:gd name="connsiteY27" fmla="*/ 38100 h 3711284"/>
                <a:gd name="connsiteX28" fmla="*/ 1143000 w 8131629"/>
                <a:gd name="connsiteY28" fmla="*/ 38100 h 3711284"/>
                <a:gd name="connsiteX29" fmla="*/ 832757 w 8131629"/>
                <a:gd name="connsiteY29" fmla="*/ 266700 h 3711284"/>
                <a:gd name="connsiteX30" fmla="*/ 538843 w 8131629"/>
                <a:gd name="connsiteY30" fmla="*/ 381000 h 3711284"/>
                <a:gd name="connsiteX31" fmla="*/ 277586 w 8131629"/>
                <a:gd name="connsiteY31" fmla="*/ 397329 h 3711284"/>
                <a:gd name="connsiteX32" fmla="*/ 0 w 8131629"/>
                <a:gd name="connsiteY32" fmla="*/ 397329 h 3711284"/>
                <a:gd name="connsiteX0" fmla="*/ 8330787 w 8330787"/>
                <a:gd name="connsiteY0" fmla="*/ 3649783 h 3723261"/>
                <a:gd name="connsiteX1" fmla="*/ 7873310 w 8330787"/>
                <a:gd name="connsiteY1" fmla="*/ 3620409 h 3723261"/>
                <a:gd name="connsiteX2" fmla="*/ 7640992 w 8330787"/>
                <a:gd name="connsiteY2" fmla="*/ 3375540 h 3723261"/>
                <a:gd name="connsiteX3" fmla="*/ 6899155 w 8330787"/>
                <a:gd name="connsiteY3" fmla="*/ 2849595 h 3723261"/>
                <a:gd name="connsiteX4" fmla="*/ 6727372 w 8330787"/>
                <a:gd name="connsiteY4" fmla="*/ 2373086 h 3723261"/>
                <a:gd name="connsiteX5" fmla="*/ 6596743 w 8330787"/>
                <a:gd name="connsiteY5" fmla="*/ 2046514 h 3723261"/>
                <a:gd name="connsiteX6" fmla="*/ 6302829 w 8330787"/>
                <a:gd name="connsiteY6" fmla="*/ 2013857 h 3723261"/>
                <a:gd name="connsiteX7" fmla="*/ 5927272 w 8330787"/>
                <a:gd name="connsiteY7" fmla="*/ 2373086 h 3723261"/>
                <a:gd name="connsiteX8" fmla="*/ 5584372 w 8330787"/>
                <a:gd name="connsiteY8" fmla="*/ 2356757 h 3723261"/>
                <a:gd name="connsiteX9" fmla="*/ 5339443 w 8330787"/>
                <a:gd name="connsiteY9" fmla="*/ 2291443 h 3723261"/>
                <a:gd name="connsiteX10" fmla="*/ 4914900 w 8330787"/>
                <a:gd name="connsiteY10" fmla="*/ 2226129 h 3723261"/>
                <a:gd name="connsiteX11" fmla="*/ 4261757 w 8330787"/>
                <a:gd name="connsiteY11" fmla="*/ 1850572 h 3723261"/>
                <a:gd name="connsiteX12" fmla="*/ 4033157 w 8330787"/>
                <a:gd name="connsiteY12" fmla="*/ 1687286 h 3723261"/>
                <a:gd name="connsiteX13" fmla="*/ 3722915 w 8330787"/>
                <a:gd name="connsiteY13" fmla="*/ 1752600 h 3723261"/>
                <a:gd name="connsiteX14" fmla="*/ 3412672 w 8330787"/>
                <a:gd name="connsiteY14" fmla="*/ 1883229 h 3723261"/>
                <a:gd name="connsiteX15" fmla="*/ 2971800 w 8330787"/>
                <a:gd name="connsiteY15" fmla="*/ 1932214 h 3723261"/>
                <a:gd name="connsiteX16" fmla="*/ 2873829 w 8330787"/>
                <a:gd name="connsiteY16" fmla="*/ 1638300 h 3723261"/>
                <a:gd name="connsiteX17" fmla="*/ 2677886 w 8330787"/>
                <a:gd name="connsiteY17" fmla="*/ 1442357 h 3723261"/>
                <a:gd name="connsiteX18" fmla="*/ 2367643 w 8330787"/>
                <a:gd name="connsiteY18" fmla="*/ 1589314 h 3723261"/>
                <a:gd name="connsiteX19" fmla="*/ 2220686 w 8330787"/>
                <a:gd name="connsiteY19" fmla="*/ 1719943 h 3723261"/>
                <a:gd name="connsiteX20" fmla="*/ 1943100 w 8330787"/>
                <a:gd name="connsiteY20" fmla="*/ 1687286 h 3723261"/>
                <a:gd name="connsiteX21" fmla="*/ 1812472 w 8330787"/>
                <a:gd name="connsiteY21" fmla="*/ 1621972 h 3723261"/>
                <a:gd name="connsiteX22" fmla="*/ 1469572 w 8330787"/>
                <a:gd name="connsiteY22" fmla="*/ 1572986 h 3723261"/>
                <a:gd name="connsiteX23" fmla="*/ 1371600 w 8330787"/>
                <a:gd name="connsiteY23" fmla="*/ 1344386 h 3723261"/>
                <a:gd name="connsiteX24" fmla="*/ 1420586 w 8330787"/>
                <a:gd name="connsiteY24" fmla="*/ 870857 h 3723261"/>
                <a:gd name="connsiteX25" fmla="*/ 1583872 w 8330787"/>
                <a:gd name="connsiteY25" fmla="*/ 332014 h 3723261"/>
                <a:gd name="connsiteX26" fmla="*/ 1453243 w 8330787"/>
                <a:gd name="connsiteY26" fmla="*/ 168729 h 3723261"/>
                <a:gd name="connsiteX27" fmla="*/ 1338943 w 8330787"/>
                <a:gd name="connsiteY27" fmla="*/ 38100 h 3723261"/>
                <a:gd name="connsiteX28" fmla="*/ 1143000 w 8330787"/>
                <a:gd name="connsiteY28" fmla="*/ 38100 h 3723261"/>
                <a:gd name="connsiteX29" fmla="*/ 832757 w 8330787"/>
                <a:gd name="connsiteY29" fmla="*/ 266700 h 3723261"/>
                <a:gd name="connsiteX30" fmla="*/ 538843 w 8330787"/>
                <a:gd name="connsiteY30" fmla="*/ 381000 h 3723261"/>
                <a:gd name="connsiteX31" fmla="*/ 277586 w 8330787"/>
                <a:gd name="connsiteY31" fmla="*/ 397329 h 3723261"/>
                <a:gd name="connsiteX32" fmla="*/ 0 w 8330787"/>
                <a:gd name="connsiteY32"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6903295 w 8330787"/>
                <a:gd name="connsiteY3" fmla="*/ 2895666 h 3723261"/>
                <a:gd name="connsiteX4" fmla="*/ 6727372 w 8330787"/>
                <a:gd name="connsiteY4" fmla="*/ 2373086 h 3723261"/>
                <a:gd name="connsiteX5" fmla="*/ 6596743 w 8330787"/>
                <a:gd name="connsiteY5" fmla="*/ 2046514 h 3723261"/>
                <a:gd name="connsiteX6" fmla="*/ 6302829 w 8330787"/>
                <a:gd name="connsiteY6" fmla="*/ 2013857 h 3723261"/>
                <a:gd name="connsiteX7" fmla="*/ 5927272 w 8330787"/>
                <a:gd name="connsiteY7" fmla="*/ 2373086 h 3723261"/>
                <a:gd name="connsiteX8" fmla="*/ 5584372 w 8330787"/>
                <a:gd name="connsiteY8" fmla="*/ 2356757 h 3723261"/>
                <a:gd name="connsiteX9" fmla="*/ 5339443 w 8330787"/>
                <a:gd name="connsiteY9" fmla="*/ 2291443 h 3723261"/>
                <a:gd name="connsiteX10" fmla="*/ 4914900 w 8330787"/>
                <a:gd name="connsiteY10" fmla="*/ 2226129 h 3723261"/>
                <a:gd name="connsiteX11" fmla="*/ 4261757 w 8330787"/>
                <a:gd name="connsiteY11" fmla="*/ 1850572 h 3723261"/>
                <a:gd name="connsiteX12" fmla="*/ 4033157 w 8330787"/>
                <a:gd name="connsiteY12" fmla="*/ 1687286 h 3723261"/>
                <a:gd name="connsiteX13" fmla="*/ 3722915 w 8330787"/>
                <a:gd name="connsiteY13" fmla="*/ 1752600 h 3723261"/>
                <a:gd name="connsiteX14" fmla="*/ 3412672 w 8330787"/>
                <a:gd name="connsiteY14" fmla="*/ 1883229 h 3723261"/>
                <a:gd name="connsiteX15" fmla="*/ 2971800 w 8330787"/>
                <a:gd name="connsiteY15" fmla="*/ 1932214 h 3723261"/>
                <a:gd name="connsiteX16" fmla="*/ 2873829 w 8330787"/>
                <a:gd name="connsiteY16" fmla="*/ 1638300 h 3723261"/>
                <a:gd name="connsiteX17" fmla="*/ 2677886 w 8330787"/>
                <a:gd name="connsiteY17" fmla="*/ 1442357 h 3723261"/>
                <a:gd name="connsiteX18" fmla="*/ 2367643 w 8330787"/>
                <a:gd name="connsiteY18" fmla="*/ 1589314 h 3723261"/>
                <a:gd name="connsiteX19" fmla="*/ 2220686 w 8330787"/>
                <a:gd name="connsiteY19" fmla="*/ 1719943 h 3723261"/>
                <a:gd name="connsiteX20" fmla="*/ 1943100 w 8330787"/>
                <a:gd name="connsiteY20" fmla="*/ 1687286 h 3723261"/>
                <a:gd name="connsiteX21" fmla="*/ 1812472 w 8330787"/>
                <a:gd name="connsiteY21" fmla="*/ 1621972 h 3723261"/>
                <a:gd name="connsiteX22" fmla="*/ 1469572 w 8330787"/>
                <a:gd name="connsiteY22" fmla="*/ 1572986 h 3723261"/>
                <a:gd name="connsiteX23" fmla="*/ 1371600 w 8330787"/>
                <a:gd name="connsiteY23" fmla="*/ 1344386 h 3723261"/>
                <a:gd name="connsiteX24" fmla="*/ 1420586 w 8330787"/>
                <a:gd name="connsiteY24" fmla="*/ 870857 h 3723261"/>
                <a:gd name="connsiteX25" fmla="*/ 1583872 w 8330787"/>
                <a:gd name="connsiteY25" fmla="*/ 332014 h 3723261"/>
                <a:gd name="connsiteX26" fmla="*/ 1453243 w 8330787"/>
                <a:gd name="connsiteY26" fmla="*/ 168729 h 3723261"/>
                <a:gd name="connsiteX27" fmla="*/ 1338943 w 8330787"/>
                <a:gd name="connsiteY27" fmla="*/ 38100 h 3723261"/>
                <a:gd name="connsiteX28" fmla="*/ 1143000 w 8330787"/>
                <a:gd name="connsiteY28" fmla="*/ 38100 h 3723261"/>
                <a:gd name="connsiteX29" fmla="*/ 832757 w 8330787"/>
                <a:gd name="connsiteY29" fmla="*/ 266700 h 3723261"/>
                <a:gd name="connsiteX30" fmla="*/ 538843 w 8330787"/>
                <a:gd name="connsiteY30" fmla="*/ 381000 h 3723261"/>
                <a:gd name="connsiteX31" fmla="*/ 277586 w 8330787"/>
                <a:gd name="connsiteY31" fmla="*/ 397329 h 3723261"/>
                <a:gd name="connsiteX32" fmla="*/ 0 w 8330787"/>
                <a:gd name="connsiteY32"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7214630 w 8330787"/>
                <a:gd name="connsiteY3" fmla="*/ 3134596 h 3723261"/>
                <a:gd name="connsiteX4" fmla="*/ 6903295 w 8330787"/>
                <a:gd name="connsiteY4" fmla="*/ 2895666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7232425 w 8330787"/>
                <a:gd name="connsiteY3" fmla="*/ 3341598 h 3723261"/>
                <a:gd name="connsiteX4" fmla="*/ 6903295 w 8330787"/>
                <a:gd name="connsiteY4" fmla="*/ 2895666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330787 w 8330787"/>
                <a:gd name="connsiteY0" fmla="*/ 3649783 h 3723261"/>
                <a:gd name="connsiteX1" fmla="*/ 7873310 w 8330787"/>
                <a:gd name="connsiteY1" fmla="*/ 3620409 h 3723261"/>
                <a:gd name="connsiteX2" fmla="*/ 7640992 w 8330787"/>
                <a:gd name="connsiteY2" fmla="*/ 3375540 h 3723261"/>
                <a:gd name="connsiteX3" fmla="*/ 7232425 w 8330787"/>
                <a:gd name="connsiteY3" fmla="*/ 3341598 h 3723261"/>
                <a:gd name="connsiteX4" fmla="*/ 7033092 w 8330787"/>
                <a:gd name="connsiteY4" fmla="*/ 2924252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330787 w 8330787"/>
                <a:gd name="connsiteY0" fmla="*/ 3649783 h 3723261"/>
                <a:gd name="connsiteX1" fmla="*/ 7873310 w 8330787"/>
                <a:gd name="connsiteY1" fmla="*/ 3620409 h 3723261"/>
                <a:gd name="connsiteX2" fmla="*/ 7533130 w 8330787"/>
                <a:gd name="connsiteY2" fmla="*/ 3600030 h 3723261"/>
                <a:gd name="connsiteX3" fmla="*/ 7232425 w 8330787"/>
                <a:gd name="connsiteY3" fmla="*/ 3341598 h 3723261"/>
                <a:gd name="connsiteX4" fmla="*/ 7033092 w 8330787"/>
                <a:gd name="connsiteY4" fmla="*/ 2924252 h 3723261"/>
                <a:gd name="connsiteX5" fmla="*/ 6727372 w 8330787"/>
                <a:gd name="connsiteY5" fmla="*/ 2373086 h 3723261"/>
                <a:gd name="connsiteX6" fmla="*/ 6596743 w 8330787"/>
                <a:gd name="connsiteY6" fmla="*/ 2046514 h 3723261"/>
                <a:gd name="connsiteX7" fmla="*/ 6302829 w 8330787"/>
                <a:gd name="connsiteY7" fmla="*/ 2013857 h 3723261"/>
                <a:gd name="connsiteX8" fmla="*/ 5927272 w 8330787"/>
                <a:gd name="connsiteY8" fmla="*/ 2373086 h 3723261"/>
                <a:gd name="connsiteX9" fmla="*/ 5584372 w 8330787"/>
                <a:gd name="connsiteY9" fmla="*/ 2356757 h 3723261"/>
                <a:gd name="connsiteX10" fmla="*/ 5339443 w 8330787"/>
                <a:gd name="connsiteY10" fmla="*/ 2291443 h 3723261"/>
                <a:gd name="connsiteX11" fmla="*/ 4914900 w 8330787"/>
                <a:gd name="connsiteY11" fmla="*/ 2226129 h 3723261"/>
                <a:gd name="connsiteX12" fmla="*/ 4261757 w 8330787"/>
                <a:gd name="connsiteY12" fmla="*/ 1850572 h 3723261"/>
                <a:gd name="connsiteX13" fmla="*/ 4033157 w 8330787"/>
                <a:gd name="connsiteY13" fmla="*/ 1687286 h 3723261"/>
                <a:gd name="connsiteX14" fmla="*/ 3722915 w 8330787"/>
                <a:gd name="connsiteY14" fmla="*/ 1752600 h 3723261"/>
                <a:gd name="connsiteX15" fmla="*/ 3412672 w 8330787"/>
                <a:gd name="connsiteY15" fmla="*/ 1883229 h 3723261"/>
                <a:gd name="connsiteX16" fmla="*/ 2971800 w 8330787"/>
                <a:gd name="connsiteY16" fmla="*/ 1932214 h 3723261"/>
                <a:gd name="connsiteX17" fmla="*/ 2873829 w 8330787"/>
                <a:gd name="connsiteY17" fmla="*/ 1638300 h 3723261"/>
                <a:gd name="connsiteX18" fmla="*/ 2677886 w 8330787"/>
                <a:gd name="connsiteY18" fmla="*/ 1442357 h 3723261"/>
                <a:gd name="connsiteX19" fmla="*/ 2367643 w 8330787"/>
                <a:gd name="connsiteY19" fmla="*/ 1589314 h 3723261"/>
                <a:gd name="connsiteX20" fmla="*/ 2220686 w 8330787"/>
                <a:gd name="connsiteY20" fmla="*/ 1719943 h 3723261"/>
                <a:gd name="connsiteX21" fmla="*/ 1943100 w 8330787"/>
                <a:gd name="connsiteY21" fmla="*/ 1687286 h 3723261"/>
                <a:gd name="connsiteX22" fmla="*/ 1812472 w 8330787"/>
                <a:gd name="connsiteY22" fmla="*/ 1621972 h 3723261"/>
                <a:gd name="connsiteX23" fmla="*/ 1469572 w 8330787"/>
                <a:gd name="connsiteY23" fmla="*/ 1572986 h 3723261"/>
                <a:gd name="connsiteX24" fmla="*/ 1371600 w 8330787"/>
                <a:gd name="connsiteY24" fmla="*/ 1344386 h 3723261"/>
                <a:gd name="connsiteX25" fmla="*/ 1420586 w 8330787"/>
                <a:gd name="connsiteY25" fmla="*/ 870857 h 3723261"/>
                <a:gd name="connsiteX26" fmla="*/ 1583872 w 8330787"/>
                <a:gd name="connsiteY26" fmla="*/ 332014 h 3723261"/>
                <a:gd name="connsiteX27" fmla="*/ 1453243 w 8330787"/>
                <a:gd name="connsiteY27" fmla="*/ 168729 h 3723261"/>
                <a:gd name="connsiteX28" fmla="*/ 1338943 w 8330787"/>
                <a:gd name="connsiteY28" fmla="*/ 38100 h 3723261"/>
                <a:gd name="connsiteX29" fmla="*/ 1143000 w 8330787"/>
                <a:gd name="connsiteY29" fmla="*/ 38100 h 3723261"/>
                <a:gd name="connsiteX30" fmla="*/ 832757 w 8330787"/>
                <a:gd name="connsiteY30" fmla="*/ 266700 h 3723261"/>
                <a:gd name="connsiteX31" fmla="*/ 538843 w 8330787"/>
                <a:gd name="connsiteY31" fmla="*/ 381000 h 3723261"/>
                <a:gd name="connsiteX32" fmla="*/ 277586 w 8330787"/>
                <a:gd name="connsiteY32" fmla="*/ 397329 h 3723261"/>
                <a:gd name="connsiteX33" fmla="*/ 0 w 8330787"/>
                <a:gd name="connsiteY33" fmla="*/ 397329 h 3723261"/>
                <a:gd name="connsiteX0" fmla="*/ 8815620 w 8815620"/>
                <a:gd name="connsiteY0" fmla="*/ 3649783 h 3723261"/>
                <a:gd name="connsiteX1" fmla="*/ 8358143 w 8815620"/>
                <a:gd name="connsiteY1" fmla="*/ 3620409 h 3723261"/>
                <a:gd name="connsiteX2" fmla="*/ 8017963 w 8815620"/>
                <a:gd name="connsiteY2" fmla="*/ 3600030 h 3723261"/>
                <a:gd name="connsiteX3" fmla="*/ 7717258 w 8815620"/>
                <a:gd name="connsiteY3" fmla="*/ 3341598 h 3723261"/>
                <a:gd name="connsiteX4" fmla="*/ 7517925 w 8815620"/>
                <a:gd name="connsiteY4" fmla="*/ 2924252 h 3723261"/>
                <a:gd name="connsiteX5" fmla="*/ 7212205 w 8815620"/>
                <a:gd name="connsiteY5" fmla="*/ 2373086 h 3723261"/>
                <a:gd name="connsiteX6" fmla="*/ 7081576 w 8815620"/>
                <a:gd name="connsiteY6" fmla="*/ 2046514 h 3723261"/>
                <a:gd name="connsiteX7" fmla="*/ 6787662 w 8815620"/>
                <a:gd name="connsiteY7" fmla="*/ 2013857 h 3723261"/>
                <a:gd name="connsiteX8" fmla="*/ 6412105 w 8815620"/>
                <a:gd name="connsiteY8" fmla="*/ 2373086 h 3723261"/>
                <a:gd name="connsiteX9" fmla="*/ 6069205 w 8815620"/>
                <a:gd name="connsiteY9" fmla="*/ 2356757 h 3723261"/>
                <a:gd name="connsiteX10" fmla="*/ 5824276 w 8815620"/>
                <a:gd name="connsiteY10" fmla="*/ 2291443 h 3723261"/>
                <a:gd name="connsiteX11" fmla="*/ 5399733 w 8815620"/>
                <a:gd name="connsiteY11" fmla="*/ 2226129 h 3723261"/>
                <a:gd name="connsiteX12" fmla="*/ 4746590 w 8815620"/>
                <a:gd name="connsiteY12" fmla="*/ 1850572 h 3723261"/>
                <a:gd name="connsiteX13" fmla="*/ 4517990 w 8815620"/>
                <a:gd name="connsiteY13" fmla="*/ 1687286 h 3723261"/>
                <a:gd name="connsiteX14" fmla="*/ 4207748 w 8815620"/>
                <a:gd name="connsiteY14" fmla="*/ 1752600 h 3723261"/>
                <a:gd name="connsiteX15" fmla="*/ 3897505 w 8815620"/>
                <a:gd name="connsiteY15" fmla="*/ 1883229 h 3723261"/>
                <a:gd name="connsiteX16" fmla="*/ 3456633 w 8815620"/>
                <a:gd name="connsiteY16" fmla="*/ 1932214 h 3723261"/>
                <a:gd name="connsiteX17" fmla="*/ 3358662 w 8815620"/>
                <a:gd name="connsiteY17" fmla="*/ 1638300 h 3723261"/>
                <a:gd name="connsiteX18" fmla="*/ 3162719 w 8815620"/>
                <a:gd name="connsiteY18" fmla="*/ 1442357 h 3723261"/>
                <a:gd name="connsiteX19" fmla="*/ 2852476 w 8815620"/>
                <a:gd name="connsiteY19" fmla="*/ 1589314 h 3723261"/>
                <a:gd name="connsiteX20" fmla="*/ 2705519 w 8815620"/>
                <a:gd name="connsiteY20" fmla="*/ 1719943 h 3723261"/>
                <a:gd name="connsiteX21" fmla="*/ 2427933 w 8815620"/>
                <a:gd name="connsiteY21" fmla="*/ 1687286 h 3723261"/>
                <a:gd name="connsiteX22" fmla="*/ 2297305 w 8815620"/>
                <a:gd name="connsiteY22" fmla="*/ 1621972 h 3723261"/>
                <a:gd name="connsiteX23" fmla="*/ 1954405 w 8815620"/>
                <a:gd name="connsiteY23" fmla="*/ 1572986 h 3723261"/>
                <a:gd name="connsiteX24" fmla="*/ 1856433 w 8815620"/>
                <a:gd name="connsiteY24" fmla="*/ 1344386 h 3723261"/>
                <a:gd name="connsiteX25" fmla="*/ 1905419 w 8815620"/>
                <a:gd name="connsiteY25" fmla="*/ 870857 h 3723261"/>
                <a:gd name="connsiteX26" fmla="*/ 2068705 w 8815620"/>
                <a:gd name="connsiteY26" fmla="*/ 332014 h 3723261"/>
                <a:gd name="connsiteX27" fmla="*/ 1938076 w 8815620"/>
                <a:gd name="connsiteY27" fmla="*/ 168729 h 3723261"/>
                <a:gd name="connsiteX28" fmla="*/ 1823776 w 8815620"/>
                <a:gd name="connsiteY28" fmla="*/ 38100 h 3723261"/>
                <a:gd name="connsiteX29" fmla="*/ 1627833 w 8815620"/>
                <a:gd name="connsiteY29" fmla="*/ 38100 h 3723261"/>
                <a:gd name="connsiteX30" fmla="*/ 1317590 w 8815620"/>
                <a:gd name="connsiteY30" fmla="*/ 266700 h 3723261"/>
                <a:gd name="connsiteX31" fmla="*/ 1023676 w 8815620"/>
                <a:gd name="connsiteY31" fmla="*/ 381000 h 3723261"/>
                <a:gd name="connsiteX32" fmla="*/ 762419 w 8815620"/>
                <a:gd name="connsiteY32" fmla="*/ 397329 h 3723261"/>
                <a:gd name="connsiteX33" fmla="*/ 0 w 8815620"/>
                <a:gd name="connsiteY33" fmla="*/ 674282 h 3723261"/>
                <a:gd name="connsiteX0" fmla="*/ 8815620 w 8815620"/>
                <a:gd name="connsiteY0" fmla="*/ 3614153 h 3687631"/>
                <a:gd name="connsiteX1" fmla="*/ 8358143 w 8815620"/>
                <a:gd name="connsiteY1" fmla="*/ 3584779 h 3687631"/>
                <a:gd name="connsiteX2" fmla="*/ 8017963 w 8815620"/>
                <a:gd name="connsiteY2" fmla="*/ 3564400 h 3687631"/>
                <a:gd name="connsiteX3" fmla="*/ 7717258 w 8815620"/>
                <a:gd name="connsiteY3" fmla="*/ 3305968 h 3687631"/>
                <a:gd name="connsiteX4" fmla="*/ 7517925 w 8815620"/>
                <a:gd name="connsiteY4" fmla="*/ 2888622 h 3687631"/>
                <a:gd name="connsiteX5" fmla="*/ 7212205 w 8815620"/>
                <a:gd name="connsiteY5" fmla="*/ 2337456 h 3687631"/>
                <a:gd name="connsiteX6" fmla="*/ 7081576 w 8815620"/>
                <a:gd name="connsiteY6" fmla="*/ 2010884 h 3687631"/>
                <a:gd name="connsiteX7" fmla="*/ 6787662 w 8815620"/>
                <a:gd name="connsiteY7" fmla="*/ 1978227 h 3687631"/>
                <a:gd name="connsiteX8" fmla="*/ 6412105 w 8815620"/>
                <a:gd name="connsiteY8" fmla="*/ 2337456 h 3687631"/>
                <a:gd name="connsiteX9" fmla="*/ 6069205 w 8815620"/>
                <a:gd name="connsiteY9" fmla="*/ 2321127 h 3687631"/>
                <a:gd name="connsiteX10" fmla="*/ 5824276 w 8815620"/>
                <a:gd name="connsiteY10" fmla="*/ 2255813 h 3687631"/>
                <a:gd name="connsiteX11" fmla="*/ 5399733 w 8815620"/>
                <a:gd name="connsiteY11" fmla="*/ 2190499 h 3687631"/>
                <a:gd name="connsiteX12" fmla="*/ 4746590 w 8815620"/>
                <a:gd name="connsiteY12" fmla="*/ 1814942 h 3687631"/>
                <a:gd name="connsiteX13" fmla="*/ 4517990 w 8815620"/>
                <a:gd name="connsiteY13" fmla="*/ 1651656 h 3687631"/>
                <a:gd name="connsiteX14" fmla="*/ 4207748 w 8815620"/>
                <a:gd name="connsiteY14" fmla="*/ 1716970 h 3687631"/>
                <a:gd name="connsiteX15" fmla="*/ 3897505 w 8815620"/>
                <a:gd name="connsiteY15" fmla="*/ 1847599 h 3687631"/>
                <a:gd name="connsiteX16" fmla="*/ 3456633 w 8815620"/>
                <a:gd name="connsiteY16" fmla="*/ 1896584 h 3687631"/>
                <a:gd name="connsiteX17" fmla="*/ 3358662 w 8815620"/>
                <a:gd name="connsiteY17" fmla="*/ 1602670 h 3687631"/>
                <a:gd name="connsiteX18" fmla="*/ 3162719 w 8815620"/>
                <a:gd name="connsiteY18" fmla="*/ 1406727 h 3687631"/>
                <a:gd name="connsiteX19" fmla="*/ 2852476 w 8815620"/>
                <a:gd name="connsiteY19" fmla="*/ 1553684 h 3687631"/>
                <a:gd name="connsiteX20" fmla="*/ 2705519 w 8815620"/>
                <a:gd name="connsiteY20" fmla="*/ 1684313 h 3687631"/>
                <a:gd name="connsiteX21" fmla="*/ 2427933 w 8815620"/>
                <a:gd name="connsiteY21" fmla="*/ 1651656 h 3687631"/>
                <a:gd name="connsiteX22" fmla="*/ 2297305 w 8815620"/>
                <a:gd name="connsiteY22" fmla="*/ 1586342 h 3687631"/>
                <a:gd name="connsiteX23" fmla="*/ 1954405 w 8815620"/>
                <a:gd name="connsiteY23" fmla="*/ 1537356 h 3687631"/>
                <a:gd name="connsiteX24" fmla="*/ 1856433 w 8815620"/>
                <a:gd name="connsiteY24" fmla="*/ 1308756 h 3687631"/>
                <a:gd name="connsiteX25" fmla="*/ 1905419 w 8815620"/>
                <a:gd name="connsiteY25" fmla="*/ 835227 h 3687631"/>
                <a:gd name="connsiteX26" fmla="*/ 2068705 w 8815620"/>
                <a:gd name="connsiteY26" fmla="*/ 296384 h 3687631"/>
                <a:gd name="connsiteX27" fmla="*/ 1938076 w 8815620"/>
                <a:gd name="connsiteY27" fmla="*/ 133099 h 3687631"/>
                <a:gd name="connsiteX28" fmla="*/ 1340361 w 8815620"/>
                <a:gd name="connsiteY28" fmla="*/ 245885 h 3687631"/>
                <a:gd name="connsiteX29" fmla="*/ 1627833 w 8815620"/>
                <a:gd name="connsiteY29" fmla="*/ 2470 h 3687631"/>
                <a:gd name="connsiteX30" fmla="*/ 1317590 w 8815620"/>
                <a:gd name="connsiteY30" fmla="*/ 231070 h 3687631"/>
                <a:gd name="connsiteX31" fmla="*/ 1023676 w 8815620"/>
                <a:gd name="connsiteY31" fmla="*/ 345370 h 3687631"/>
                <a:gd name="connsiteX32" fmla="*/ 762419 w 8815620"/>
                <a:gd name="connsiteY32" fmla="*/ 361699 h 3687631"/>
                <a:gd name="connsiteX33" fmla="*/ 0 w 8815620"/>
                <a:gd name="connsiteY33" fmla="*/ 638652 h 3687631"/>
                <a:gd name="connsiteX0" fmla="*/ 8815620 w 8815620"/>
                <a:gd name="connsiteY0" fmla="*/ 3628012 h 3701490"/>
                <a:gd name="connsiteX1" fmla="*/ 8358143 w 8815620"/>
                <a:gd name="connsiteY1" fmla="*/ 3598638 h 3701490"/>
                <a:gd name="connsiteX2" fmla="*/ 8017963 w 8815620"/>
                <a:gd name="connsiteY2" fmla="*/ 3578259 h 3701490"/>
                <a:gd name="connsiteX3" fmla="*/ 7717258 w 8815620"/>
                <a:gd name="connsiteY3" fmla="*/ 3319827 h 3701490"/>
                <a:gd name="connsiteX4" fmla="*/ 7517925 w 8815620"/>
                <a:gd name="connsiteY4" fmla="*/ 2902481 h 3701490"/>
                <a:gd name="connsiteX5" fmla="*/ 7212205 w 8815620"/>
                <a:gd name="connsiteY5" fmla="*/ 2351315 h 3701490"/>
                <a:gd name="connsiteX6" fmla="*/ 7081576 w 8815620"/>
                <a:gd name="connsiteY6" fmla="*/ 2024743 h 3701490"/>
                <a:gd name="connsiteX7" fmla="*/ 6787662 w 8815620"/>
                <a:gd name="connsiteY7" fmla="*/ 1992086 h 3701490"/>
                <a:gd name="connsiteX8" fmla="*/ 6412105 w 8815620"/>
                <a:gd name="connsiteY8" fmla="*/ 2351315 h 3701490"/>
                <a:gd name="connsiteX9" fmla="*/ 6069205 w 8815620"/>
                <a:gd name="connsiteY9" fmla="*/ 2334986 h 3701490"/>
                <a:gd name="connsiteX10" fmla="*/ 5824276 w 8815620"/>
                <a:gd name="connsiteY10" fmla="*/ 2269672 h 3701490"/>
                <a:gd name="connsiteX11" fmla="*/ 5399733 w 8815620"/>
                <a:gd name="connsiteY11" fmla="*/ 2204358 h 3701490"/>
                <a:gd name="connsiteX12" fmla="*/ 4746590 w 8815620"/>
                <a:gd name="connsiteY12" fmla="*/ 1828801 h 3701490"/>
                <a:gd name="connsiteX13" fmla="*/ 4517990 w 8815620"/>
                <a:gd name="connsiteY13" fmla="*/ 1665515 h 3701490"/>
                <a:gd name="connsiteX14" fmla="*/ 4207748 w 8815620"/>
                <a:gd name="connsiteY14" fmla="*/ 1730829 h 3701490"/>
                <a:gd name="connsiteX15" fmla="*/ 3897505 w 8815620"/>
                <a:gd name="connsiteY15" fmla="*/ 1861458 h 3701490"/>
                <a:gd name="connsiteX16" fmla="*/ 3456633 w 8815620"/>
                <a:gd name="connsiteY16" fmla="*/ 1910443 h 3701490"/>
                <a:gd name="connsiteX17" fmla="*/ 3358662 w 8815620"/>
                <a:gd name="connsiteY17" fmla="*/ 1616529 h 3701490"/>
                <a:gd name="connsiteX18" fmla="*/ 3162719 w 8815620"/>
                <a:gd name="connsiteY18" fmla="*/ 1420586 h 3701490"/>
                <a:gd name="connsiteX19" fmla="*/ 2852476 w 8815620"/>
                <a:gd name="connsiteY19" fmla="*/ 1567543 h 3701490"/>
                <a:gd name="connsiteX20" fmla="*/ 2705519 w 8815620"/>
                <a:gd name="connsiteY20" fmla="*/ 1698172 h 3701490"/>
                <a:gd name="connsiteX21" fmla="*/ 2427933 w 8815620"/>
                <a:gd name="connsiteY21" fmla="*/ 1665515 h 3701490"/>
                <a:gd name="connsiteX22" fmla="*/ 2297305 w 8815620"/>
                <a:gd name="connsiteY22" fmla="*/ 1600201 h 3701490"/>
                <a:gd name="connsiteX23" fmla="*/ 1954405 w 8815620"/>
                <a:gd name="connsiteY23" fmla="*/ 1551215 h 3701490"/>
                <a:gd name="connsiteX24" fmla="*/ 1856433 w 8815620"/>
                <a:gd name="connsiteY24" fmla="*/ 1322615 h 3701490"/>
                <a:gd name="connsiteX25" fmla="*/ 1905419 w 8815620"/>
                <a:gd name="connsiteY25" fmla="*/ 849086 h 3701490"/>
                <a:gd name="connsiteX26" fmla="*/ 2068705 w 8815620"/>
                <a:gd name="connsiteY26" fmla="*/ 310243 h 3701490"/>
                <a:gd name="connsiteX27" fmla="*/ 1938076 w 8815620"/>
                <a:gd name="connsiteY27" fmla="*/ 146958 h 3701490"/>
                <a:gd name="connsiteX28" fmla="*/ 1627833 w 8815620"/>
                <a:gd name="connsiteY28" fmla="*/ 16329 h 3701490"/>
                <a:gd name="connsiteX29" fmla="*/ 1317590 w 8815620"/>
                <a:gd name="connsiteY29" fmla="*/ 244929 h 3701490"/>
                <a:gd name="connsiteX30" fmla="*/ 1023676 w 8815620"/>
                <a:gd name="connsiteY30" fmla="*/ 359229 h 3701490"/>
                <a:gd name="connsiteX31" fmla="*/ 762419 w 8815620"/>
                <a:gd name="connsiteY31" fmla="*/ 375558 h 3701490"/>
                <a:gd name="connsiteX32" fmla="*/ 0 w 8815620"/>
                <a:gd name="connsiteY32" fmla="*/ 652511 h 370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815620" h="3701490">
                  <a:moveTo>
                    <a:pt x="8815620" y="3628012"/>
                  </a:moveTo>
                  <a:cubicBezTo>
                    <a:pt x="8656416" y="3701490"/>
                    <a:pt x="8491086" y="3606930"/>
                    <a:pt x="8358143" y="3598638"/>
                  </a:cubicBezTo>
                  <a:cubicBezTo>
                    <a:pt x="8225200" y="3590346"/>
                    <a:pt x="8124777" y="3624727"/>
                    <a:pt x="8017963" y="3578259"/>
                  </a:cubicBezTo>
                  <a:cubicBezTo>
                    <a:pt x="7911149" y="3531791"/>
                    <a:pt x="7800598" y="3432457"/>
                    <a:pt x="7717258" y="3319827"/>
                  </a:cubicBezTo>
                  <a:cubicBezTo>
                    <a:pt x="7633918" y="3207197"/>
                    <a:pt x="7602101" y="3063900"/>
                    <a:pt x="7517925" y="2902481"/>
                  </a:cubicBezTo>
                  <a:cubicBezTo>
                    <a:pt x="7433749" y="2741062"/>
                    <a:pt x="7284930" y="2497604"/>
                    <a:pt x="7212205" y="2351315"/>
                  </a:cubicBezTo>
                  <a:cubicBezTo>
                    <a:pt x="7139480" y="2205026"/>
                    <a:pt x="7152333" y="2084614"/>
                    <a:pt x="7081576" y="2024743"/>
                  </a:cubicBezTo>
                  <a:cubicBezTo>
                    <a:pt x="7010819" y="1964872"/>
                    <a:pt x="6899241" y="1937657"/>
                    <a:pt x="6787662" y="1992086"/>
                  </a:cubicBezTo>
                  <a:cubicBezTo>
                    <a:pt x="6676084" y="2046515"/>
                    <a:pt x="6531848" y="2294165"/>
                    <a:pt x="6412105" y="2351315"/>
                  </a:cubicBezTo>
                  <a:cubicBezTo>
                    <a:pt x="6292362" y="2408465"/>
                    <a:pt x="6167176" y="2348593"/>
                    <a:pt x="6069205" y="2334986"/>
                  </a:cubicBezTo>
                  <a:cubicBezTo>
                    <a:pt x="5971234" y="2321379"/>
                    <a:pt x="5935855" y="2291443"/>
                    <a:pt x="5824276" y="2269672"/>
                  </a:cubicBezTo>
                  <a:cubicBezTo>
                    <a:pt x="5712697" y="2247901"/>
                    <a:pt x="5579347" y="2277837"/>
                    <a:pt x="5399733" y="2204358"/>
                  </a:cubicBezTo>
                  <a:cubicBezTo>
                    <a:pt x="5220119" y="2130880"/>
                    <a:pt x="4893547" y="1918608"/>
                    <a:pt x="4746590" y="1828801"/>
                  </a:cubicBezTo>
                  <a:cubicBezTo>
                    <a:pt x="4599633" y="1738994"/>
                    <a:pt x="4607797" y="1681844"/>
                    <a:pt x="4517990" y="1665515"/>
                  </a:cubicBezTo>
                  <a:cubicBezTo>
                    <a:pt x="4428183" y="1649186"/>
                    <a:pt x="4311162" y="1698172"/>
                    <a:pt x="4207748" y="1730829"/>
                  </a:cubicBezTo>
                  <a:cubicBezTo>
                    <a:pt x="4104334" y="1763486"/>
                    <a:pt x="4022691" y="1831522"/>
                    <a:pt x="3897505" y="1861458"/>
                  </a:cubicBezTo>
                  <a:cubicBezTo>
                    <a:pt x="3772319" y="1891394"/>
                    <a:pt x="3546440" y="1951265"/>
                    <a:pt x="3456633" y="1910443"/>
                  </a:cubicBezTo>
                  <a:cubicBezTo>
                    <a:pt x="3366826" y="1869622"/>
                    <a:pt x="3407648" y="1698172"/>
                    <a:pt x="3358662" y="1616529"/>
                  </a:cubicBezTo>
                  <a:cubicBezTo>
                    <a:pt x="3309676" y="1534886"/>
                    <a:pt x="3247083" y="1428750"/>
                    <a:pt x="3162719" y="1420586"/>
                  </a:cubicBezTo>
                  <a:cubicBezTo>
                    <a:pt x="3078355" y="1412422"/>
                    <a:pt x="2928676" y="1521279"/>
                    <a:pt x="2852476" y="1567543"/>
                  </a:cubicBezTo>
                  <a:cubicBezTo>
                    <a:pt x="2776276" y="1613807"/>
                    <a:pt x="2776276" y="1681843"/>
                    <a:pt x="2705519" y="1698172"/>
                  </a:cubicBezTo>
                  <a:cubicBezTo>
                    <a:pt x="2634762" y="1714501"/>
                    <a:pt x="2495969" y="1681844"/>
                    <a:pt x="2427933" y="1665515"/>
                  </a:cubicBezTo>
                  <a:cubicBezTo>
                    <a:pt x="2359897" y="1649187"/>
                    <a:pt x="2376226" y="1619251"/>
                    <a:pt x="2297305" y="1600201"/>
                  </a:cubicBezTo>
                  <a:cubicBezTo>
                    <a:pt x="2218384" y="1581151"/>
                    <a:pt x="2027884" y="1597479"/>
                    <a:pt x="1954405" y="1551215"/>
                  </a:cubicBezTo>
                  <a:cubicBezTo>
                    <a:pt x="1880926" y="1504951"/>
                    <a:pt x="1864597" y="1439636"/>
                    <a:pt x="1856433" y="1322615"/>
                  </a:cubicBezTo>
                  <a:cubicBezTo>
                    <a:pt x="1848269" y="1205594"/>
                    <a:pt x="1870040" y="1017815"/>
                    <a:pt x="1905419" y="849086"/>
                  </a:cubicBezTo>
                  <a:cubicBezTo>
                    <a:pt x="1940798" y="680357"/>
                    <a:pt x="2063262" y="427264"/>
                    <a:pt x="2068705" y="310243"/>
                  </a:cubicBezTo>
                  <a:cubicBezTo>
                    <a:pt x="2074148" y="193222"/>
                    <a:pt x="2011555" y="195944"/>
                    <a:pt x="1938076" y="146958"/>
                  </a:cubicBezTo>
                  <a:cubicBezTo>
                    <a:pt x="1864597" y="97972"/>
                    <a:pt x="1731247" y="0"/>
                    <a:pt x="1627833" y="16329"/>
                  </a:cubicBezTo>
                  <a:cubicBezTo>
                    <a:pt x="1524419" y="32658"/>
                    <a:pt x="1418283" y="187779"/>
                    <a:pt x="1317590" y="244929"/>
                  </a:cubicBezTo>
                  <a:cubicBezTo>
                    <a:pt x="1216897" y="302079"/>
                    <a:pt x="1116205" y="337458"/>
                    <a:pt x="1023676" y="359229"/>
                  </a:cubicBezTo>
                  <a:cubicBezTo>
                    <a:pt x="931148" y="381001"/>
                    <a:pt x="933032" y="326678"/>
                    <a:pt x="762419" y="375558"/>
                  </a:cubicBezTo>
                  <a:cubicBezTo>
                    <a:pt x="591806" y="424438"/>
                    <a:pt x="93889" y="653871"/>
                    <a:pt x="0" y="652511"/>
                  </a:cubicBezTo>
                </a:path>
              </a:pathLst>
            </a:custGeom>
            <a:ln w="152400" cap="rnd">
              <a:solidFill>
                <a:schemeClr val="tx1"/>
              </a:soli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9" name="Group 83"/>
            <p:cNvGrpSpPr/>
            <p:nvPr/>
          </p:nvGrpSpPr>
          <p:grpSpPr>
            <a:xfrm>
              <a:off x="2743200" y="2209800"/>
              <a:ext cx="2896394" cy="2058194"/>
              <a:chOff x="2743200" y="2209800"/>
              <a:chExt cx="2896394" cy="2058194"/>
            </a:xfrm>
          </p:grpSpPr>
          <p:sp>
            <p:nvSpPr>
              <p:cNvPr id="24" name="Freeform 23"/>
              <p:cNvSpPr/>
              <p:nvPr/>
            </p:nvSpPr>
            <p:spPr>
              <a:xfrm>
                <a:off x="2792186" y="2443843"/>
                <a:ext cx="2775857" cy="1251858"/>
              </a:xfrm>
              <a:custGeom>
                <a:avLst/>
                <a:gdLst>
                  <a:gd name="connsiteX0" fmla="*/ 2775857 w 2775857"/>
                  <a:gd name="connsiteY0" fmla="*/ 1230086 h 1251858"/>
                  <a:gd name="connsiteX1" fmla="*/ 2661557 w 2775857"/>
                  <a:gd name="connsiteY1" fmla="*/ 1230086 h 1251858"/>
                  <a:gd name="connsiteX2" fmla="*/ 2269671 w 2775857"/>
                  <a:gd name="connsiteY2" fmla="*/ 1099457 h 1251858"/>
                  <a:gd name="connsiteX3" fmla="*/ 1992085 w 2775857"/>
                  <a:gd name="connsiteY3" fmla="*/ 544286 h 1251858"/>
                  <a:gd name="connsiteX4" fmla="*/ 1861457 w 2775857"/>
                  <a:gd name="connsiteY4" fmla="*/ 364671 h 1251858"/>
                  <a:gd name="connsiteX5" fmla="*/ 1485900 w 2775857"/>
                  <a:gd name="connsiteY5" fmla="*/ 413657 h 1251858"/>
                  <a:gd name="connsiteX6" fmla="*/ 1143000 w 2775857"/>
                  <a:gd name="connsiteY6" fmla="*/ 413657 h 1251858"/>
                  <a:gd name="connsiteX7" fmla="*/ 734785 w 2775857"/>
                  <a:gd name="connsiteY7" fmla="*/ 266700 h 1251858"/>
                  <a:gd name="connsiteX8" fmla="*/ 326571 w 2775857"/>
                  <a:gd name="connsiteY8" fmla="*/ 38100 h 1251858"/>
                  <a:gd name="connsiteX9" fmla="*/ 0 w 2775857"/>
                  <a:gd name="connsiteY9" fmla="*/ 38100 h 125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5857" h="1251858">
                    <a:moveTo>
                      <a:pt x="2775857" y="1230086"/>
                    </a:moveTo>
                    <a:cubicBezTo>
                      <a:pt x="2760889" y="1240972"/>
                      <a:pt x="2745921" y="1251858"/>
                      <a:pt x="2661557" y="1230086"/>
                    </a:cubicBezTo>
                    <a:cubicBezTo>
                      <a:pt x="2577193" y="1208315"/>
                      <a:pt x="2381250" y="1213757"/>
                      <a:pt x="2269671" y="1099457"/>
                    </a:cubicBezTo>
                    <a:cubicBezTo>
                      <a:pt x="2158092" y="985157"/>
                      <a:pt x="2060121" y="666750"/>
                      <a:pt x="1992085" y="544286"/>
                    </a:cubicBezTo>
                    <a:cubicBezTo>
                      <a:pt x="1924049" y="421822"/>
                      <a:pt x="1945821" y="386443"/>
                      <a:pt x="1861457" y="364671"/>
                    </a:cubicBezTo>
                    <a:cubicBezTo>
                      <a:pt x="1777093" y="342900"/>
                      <a:pt x="1605643" y="405493"/>
                      <a:pt x="1485900" y="413657"/>
                    </a:cubicBezTo>
                    <a:cubicBezTo>
                      <a:pt x="1366157" y="421821"/>
                      <a:pt x="1268186" y="438150"/>
                      <a:pt x="1143000" y="413657"/>
                    </a:cubicBezTo>
                    <a:cubicBezTo>
                      <a:pt x="1017814" y="389164"/>
                      <a:pt x="870856" y="329293"/>
                      <a:pt x="734785" y="266700"/>
                    </a:cubicBezTo>
                    <a:cubicBezTo>
                      <a:pt x="598714" y="204107"/>
                      <a:pt x="449035" y="76200"/>
                      <a:pt x="326571" y="38100"/>
                    </a:cubicBezTo>
                    <a:cubicBezTo>
                      <a:pt x="204107" y="0"/>
                      <a:pt x="102053" y="19050"/>
                      <a:pt x="0" y="38100"/>
                    </a:cubicBezTo>
                  </a:path>
                </a:pathLst>
              </a:custGeom>
              <a:ln w="101600">
                <a:solidFill>
                  <a:schemeClr val="bg1"/>
                </a:solidFill>
                <a:prstDash val="sysDot"/>
              </a:ln>
              <a:effectLst>
                <a:outerShdw dist="50800" dir="114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5" name="Straight Connector 24"/>
              <p:cNvCxnSpPr/>
              <p:nvPr/>
            </p:nvCxnSpPr>
            <p:spPr>
              <a:xfrm rot="5400000">
                <a:off x="5067300" y="3695700"/>
                <a:ext cx="1143000" cy="1588"/>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2172494" y="2780506"/>
                <a:ext cx="1143000" cy="1588"/>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 name="TextBox 19"/>
            <p:cNvSpPr txBox="1"/>
            <p:nvPr/>
          </p:nvSpPr>
          <p:spPr>
            <a:xfrm rot="1838901">
              <a:off x="2735861" y="3566192"/>
              <a:ext cx="3158252" cy="461665"/>
            </a:xfrm>
            <a:prstGeom prst="rect">
              <a:avLst/>
            </a:prstGeom>
            <a:noFill/>
          </p:spPr>
          <p:txBody>
            <a:bodyPr wrap="none" rtlCol="0">
              <a:prstTxWarp prst="textArchUp">
                <a:avLst/>
              </a:prstTxWarp>
              <a:spAutoFit/>
            </a:bodyPr>
            <a:lstStyle/>
            <a:p>
              <a:r>
                <a:rPr lang="en-US" sz="2700" b="1" dirty="0"/>
                <a:t>shared </a:t>
              </a:r>
              <a:r>
                <a:rPr lang="en-US" sz="2600" b="1" dirty="0"/>
                <a:t>Emigrant</a:t>
              </a:r>
              <a:r>
                <a:rPr lang="en-US" sz="2700" b="1" dirty="0"/>
                <a:t> Trail</a:t>
              </a:r>
            </a:p>
          </p:txBody>
        </p:sp>
        <p:sp>
          <p:nvSpPr>
            <p:cNvPr id="21" name="TextBox 20"/>
            <p:cNvSpPr txBox="1"/>
            <p:nvPr/>
          </p:nvSpPr>
          <p:spPr>
            <a:xfrm>
              <a:off x="3449984" y="5334000"/>
              <a:ext cx="4855816" cy="1107996"/>
            </a:xfrm>
            <a:prstGeom prst="rect">
              <a:avLst/>
            </a:prstGeom>
            <a:solidFill>
              <a:schemeClr val="bg1"/>
            </a:solidFill>
          </p:spPr>
          <p:txBody>
            <a:bodyPr wrap="none" rtlCol="0">
              <a:spAutoFit/>
            </a:bodyPr>
            <a:lstStyle/>
            <a:p>
              <a:r>
                <a:rPr lang="en-US" sz="6600" b="1" dirty="0">
                  <a:latin typeface="Tempus Sans ITC" pitchFamily="82" charset="0"/>
                </a:rPr>
                <a:t>NEXT WEEK</a:t>
              </a:r>
            </a:p>
          </p:txBody>
        </p:sp>
        <p:pic>
          <p:nvPicPr>
            <p:cNvPr id="22" name="Picture 2" descr="https://upload.wikimedia.org/wikipedia/commons/9/96/United_States_1837-01-1837-03.png"/>
            <p:cNvPicPr>
              <a:picLocks noChangeAspect="1" noChangeArrowheads="1"/>
            </p:cNvPicPr>
            <p:nvPr/>
          </p:nvPicPr>
          <p:blipFill>
            <a:blip r:embed="rId3"/>
            <a:srcRect l="30013" t="21614" r="57793" b="68780"/>
            <a:stretch>
              <a:fillRect/>
            </a:stretch>
          </p:blipFill>
          <p:spPr bwMode="auto">
            <a:xfrm>
              <a:off x="4267200" y="2133600"/>
              <a:ext cx="1143000" cy="609600"/>
            </a:xfrm>
            <a:prstGeom prst="rect">
              <a:avLst/>
            </a:prstGeom>
            <a:noFill/>
          </p:spPr>
        </p:pic>
        <p:sp useBgFill="1">
          <p:nvSpPr>
            <p:cNvPr id="23" name="Rectangle 22"/>
            <p:cNvSpPr/>
            <p:nvPr/>
          </p:nvSpPr>
          <p:spPr>
            <a:xfrm>
              <a:off x="0" y="0"/>
              <a:ext cx="9144000" cy="923330"/>
            </a:xfrm>
            <a:prstGeom prst="rect">
              <a:avLst/>
            </a:prstGeom>
          </p:spPr>
          <p:txBody>
            <a:bodyPr wrap="square">
              <a:spAutoFit/>
            </a:bodyPr>
            <a:lstStyle/>
            <a:p>
              <a:pPr algn="ctr"/>
              <a:r>
                <a:rPr lang="en-US" sz="5400" b="1" dirty="0">
                  <a:latin typeface="Calibri" pitchFamily="34" charset="0"/>
                  <a:ea typeface="Calibri" pitchFamily="34" charset="0"/>
                  <a:cs typeface="Times New Roman" pitchFamily="18" charset="0"/>
                </a:rPr>
                <a:t>The Shared Emigrant Trail</a:t>
              </a:r>
              <a:endParaRPr lang="en-US" sz="5400" dirty="0"/>
            </a:p>
          </p:txBody>
        </p:sp>
      </p:grpSp>
      <p:sp useBgFill="1">
        <p:nvSpPr>
          <p:cNvPr id="2" name="Rectangle 1"/>
          <p:cNvSpPr/>
          <p:nvPr/>
        </p:nvSpPr>
        <p:spPr>
          <a:xfrm>
            <a:off x="1143000" y="685800"/>
            <a:ext cx="7162800" cy="26161008"/>
          </a:xfrm>
          <a:prstGeom prst="rect">
            <a:avLst/>
          </a:prstGeom>
        </p:spPr>
        <p:txBody>
          <a:bodyPr wrap="square">
            <a:spAutoFit/>
          </a:bodyPr>
          <a:lstStyle/>
          <a:p>
            <a:r>
              <a:rPr lang="en-US" sz="1400" dirty="0"/>
              <a:t> </a:t>
            </a:r>
          </a:p>
          <a:p>
            <a:pPr algn="ctr"/>
            <a:r>
              <a:rPr lang="en-US" sz="1400" b="1" dirty="0"/>
              <a:t>REFERENCES</a:t>
            </a:r>
            <a:endParaRPr lang="en-US" sz="1400" dirty="0"/>
          </a:p>
          <a:p>
            <a:r>
              <a:rPr lang="en-US" sz="1400" b="1" dirty="0"/>
              <a:t> </a:t>
            </a:r>
            <a:endParaRPr lang="en-US" sz="1400" dirty="0"/>
          </a:p>
          <a:p>
            <a:pPr algn="ctr"/>
            <a:r>
              <a:rPr lang="en-US" sz="1400" u="sng" dirty="0"/>
              <a:t>CHARACTERS FEATURED IN OUR PRESENTATIONS</a:t>
            </a:r>
            <a:endParaRPr lang="en-US" sz="1400" dirty="0"/>
          </a:p>
          <a:p>
            <a:r>
              <a:rPr lang="en-US" sz="1400" b="1" dirty="0"/>
              <a:t>	BEFORE THE TRAILS</a:t>
            </a:r>
            <a:endParaRPr lang="en-US" sz="1400" dirty="0"/>
          </a:p>
          <a:p>
            <a:pPr>
              <a:buFont typeface="Arial" pitchFamily="34" charset="0"/>
              <a:buChar char="•"/>
            </a:pPr>
            <a:r>
              <a:rPr lang="en-US" sz="1400" dirty="0"/>
              <a:t>  Jim Bridger (1804-1881) - traveled w/Freemont, built Fort Bridger</a:t>
            </a:r>
          </a:p>
          <a:p>
            <a:pPr>
              <a:buFont typeface="Arial" pitchFamily="34" charset="0"/>
              <a:buChar char="•"/>
            </a:pPr>
            <a:r>
              <a:rPr lang="en-US" sz="1400" dirty="0"/>
              <a:t>  Chief Washakie (1810?-1900) - friend of Bridger &amp; Brigham Young</a:t>
            </a:r>
          </a:p>
          <a:p>
            <a:pPr>
              <a:buFont typeface="Arial" pitchFamily="34" charset="0"/>
              <a:buChar char="•"/>
            </a:pPr>
            <a:r>
              <a:rPr lang="en-US" sz="1400" dirty="0"/>
              <a:t>  John </a:t>
            </a:r>
            <a:r>
              <a:rPr lang="en-US" sz="1400" dirty="0" err="1"/>
              <a:t>McLoughlin</a:t>
            </a:r>
            <a:r>
              <a:rPr lang="en-US" sz="1400" dirty="0"/>
              <a:t> (1784-1857) - chief factor at Hudson Bay Co's Fort Vancouver</a:t>
            </a:r>
          </a:p>
          <a:p>
            <a:pPr>
              <a:buFont typeface="Arial" pitchFamily="34" charset="0"/>
              <a:buChar char="•"/>
            </a:pPr>
            <a:r>
              <a:rPr lang="en-US" sz="1400" dirty="0"/>
              <a:t>  Robert Stuart (1785-1848) - first Euro-American to cross South Pass overland</a:t>
            </a:r>
          </a:p>
          <a:p>
            <a:pPr>
              <a:buFont typeface="Arial" pitchFamily="34" charset="0"/>
              <a:buChar char="•"/>
            </a:pPr>
            <a:r>
              <a:rPr lang="en-US" sz="1400" dirty="0"/>
              <a:t>  </a:t>
            </a:r>
            <a:r>
              <a:rPr lang="en-US" sz="1400" dirty="0" err="1"/>
              <a:t>Jedediah</a:t>
            </a:r>
            <a:r>
              <a:rPr lang="en-US" sz="1400" dirty="0"/>
              <a:t> Smith - (1799-1831) - western explorer who  publicized South Pass across Rockies</a:t>
            </a:r>
          </a:p>
          <a:p>
            <a:pPr>
              <a:buFont typeface="Arial" pitchFamily="34" charset="0"/>
              <a:buChar char="•"/>
            </a:pPr>
            <a:r>
              <a:rPr lang="en-US" sz="1400" dirty="0"/>
              <a:t>  John Fremont (1813-1890) - western explorer who led 5 explorations through American west</a:t>
            </a:r>
          </a:p>
          <a:p>
            <a:pPr>
              <a:buFont typeface="Arial" pitchFamily="34" charset="0"/>
              <a:buChar char="•"/>
            </a:pPr>
            <a:r>
              <a:rPr lang="en-US" sz="1400" dirty="0"/>
              <a:t>  Jean Batiste "Pomp" Charbonneau (1805-1866) - blazed Mormon Battalion Trail -Santa Fe to  </a:t>
            </a:r>
          </a:p>
          <a:p>
            <a:r>
              <a:rPr lang="en-US" sz="1400" dirty="0"/>
              <a:t>   California, early gold miner</a:t>
            </a:r>
          </a:p>
          <a:p>
            <a:r>
              <a:rPr lang="en-US" sz="1400" b="1" dirty="0"/>
              <a:t>	OREGON TRAIL</a:t>
            </a:r>
            <a:endParaRPr lang="en-US" sz="1400" dirty="0"/>
          </a:p>
          <a:p>
            <a:pPr>
              <a:buFont typeface="Arial" pitchFamily="34" charset="0"/>
              <a:buChar char="•"/>
            </a:pPr>
            <a:r>
              <a:rPr lang="en-US" sz="1400" dirty="0"/>
              <a:t>  Father De </a:t>
            </a:r>
            <a:r>
              <a:rPr lang="en-US" sz="1400" dirty="0" err="1"/>
              <a:t>Smet</a:t>
            </a:r>
            <a:r>
              <a:rPr lang="en-US" sz="1400" dirty="0"/>
              <a:t>  (1801-1873) - Catholic missionary to Native Americans in American northwest</a:t>
            </a:r>
          </a:p>
          <a:p>
            <a:pPr>
              <a:buFont typeface="Arial" pitchFamily="34" charset="0"/>
              <a:buChar char="•"/>
            </a:pPr>
            <a:r>
              <a:rPr lang="en-US" sz="1400" dirty="0"/>
              <a:t>  </a:t>
            </a:r>
            <a:r>
              <a:rPr lang="en-US" sz="1400" dirty="0" err="1"/>
              <a:t>Narcissa</a:t>
            </a:r>
            <a:r>
              <a:rPr lang="en-US" sz="1400" dirty="0"/>
              <a:t> Whitman (1808-1847)- first Am group to cross Oregon Trail w/wagon; 1 of 2 first </a:t>
            </a:r>
          </a:p>
          <a:p>
            <a:r>
              <a:rPr lang="en-US" sz="1400" dirty="0"/>
              <a:t>    white women across Rockies</a:t>
            </a:r>
          </a:p>
          <a:p>
            <a:pPr>
              <a:buFont typeface="Arial" pitchFamily="34" charset="0"/>
              <a:buChar char="•"/>
            </a:pPr>
            <a:r>
              <a:rPr lang="en-US" sz="1400" dirty="0"/>
              <a:t>  Eliza Spalding (1807-1851) - first group to cross Oregon Trail w/wagon, one of two first white</a:t>
            </a:r>
          </a:p>
          <a:p>
            <a:r>
              <a:rPr lang="en-US" sz="1400" dirty="0"/>
              <a:t>    women across Rockies</a:t>
            </a:r>
          </a:p>
          <a:p>
            <a:pPr>
              <a:buFont typeface="Arial" pitchFamily="34" charset="0"/>
              <a:buChar char="•"/>
            </a:pPr>
            <a:r>
              <a:rPr lang="en-US" sz="1400" dirty="0"/>
              <a:t>  Ezra Meeker  (1830-1928)  - Oregon pioneer who </a:t>
            </a:r>
            <a:r>
              <a:rPr lang="en-US" sz="1400" dirty="0" err="1"/>
              <a:t>memorailized</a:t>
            </a:r>
            <a:r>
              <a:rPr lang="en-US" sz="1400" dirty="0"/>
              <a:t> trail with Meeker monuments</a:t>
            </a:r>
          </a:p>
          <a:p>
            <a:pPr>
              <a:buFont typeface="Arial" pitchFamily="34" charset="0"/>
              <a:buChar char="•"/>
            </a:pPr>
            <a:r>
              <a:rPr lang="en-US" sz="1400" dirty="0"/>
              <a:t>  John Kennedy (??) - leader of Kennedy Wagon Train to Oregon</a:t>
            </a:r>
          </a:p>
          <a:p>
            <a:r>
              <a:rPr lang="en-US" sz="1400" b="1" dirty="0"/>
              <a:t>	MORMON TRAIL</a:t>
            </a:r>
            <a:endParaRPr lang="en-US" sz="1400" dirty="0"/>
          </a:p>
          <a:p>
            <a:pPr>
              <a:buFont typeface="Arial" pitchFamily="34" charset="0"/>
              <a:buChar char="•"/>
            </a:pPr>
            <a:r>
              <a:rPr lang="en-US" sz="1400" dirty="0"/>
              <a:t>  Brigham Young ( 1801-1877)- </a:t>
            </a:r>
            <a:r>
              <a:rPr lang="en-US" sz="1400" dirty="0" err="1"/>
              <a:t>religous</a:t>
            </a:r>
            <a:r>
              <a:rPr lang="en-US" sz="1400" dirty="0"/>
              <a:t> leader who led Mormons from Illinois to Utah</a:t>
            </a:r>
          </a:p>
          <a:p>
            <a:pPr>
              <a:buFont typeface="Arial" pitchFamily="34" charset="0"/>
              <a:buChar char="•"/>
            </a:pPr>
            <a:r>
              <a:rPr lang="en-US" sz="1400" dirty="0"/>
              <a:t>  Rebecca Winters (1799-1852) - Mormon pioneer who dies of cholera on the trail; grave site </a:t>
            </a:r>
          </a:p>
          <a:p>
            <a:r>
              <a:rPr lang="en-US" sz="1400" dirty="0"/>
              <a:t>    is still visible</a:t>
            </a:r>
          </a:p>
          <a:p>
            <a:pPr>
              <a:buFont typeface="Arial" pitchFamily="34" charset="0"/>
              <a:buChar char="•"/>
            </a:pPr>
            <a:r>
              <a:rPr lang="en-US" sz="1400" dirty="0"/>
              <a:t>  Olive </a:t>
            </a:r>
            <a:r>
              <a:rPr lang="en-US" sz="1400" dirty="0" err="1"/>
              <a:t>Oatman</a:t>
            </a:r>
            <a:r>
              <a:rPr lang="en-US" sz="1400" dirty="0"/>
              <a:t> (1838-1903) - kidnapped Mormon girl on pioneer trail to California</a:t>
            </a:r>
          </a:p>
          <a:p>
            <a:pPr>
              <a:buFont typeface="Arial" pitchFamily="34" charset="0"/>
              <a:buChar char="•"/>
            </a:pPr>
            <a:r>
              <a:rPr lang="en-US" sz="1400" dirty="0"/>
              <a:t>  Mary Parson Johnson (1849-1910) -  Danish Mormon child pioneer whose legs were</a:t>
            </a:r>
          </a:p>
          <a:p>
            <a:r>
              <a:rPr lang="en-US" sz="1400" dirty="0"/>
              <a:t>    amputated due to frostbite on the trail</a:t>
            </a:r>
          </a:p>
          <a:p>
            <a:r>
              <a:rPr lang="en-US" sz="1400" b="1" dirty="0"/>
              <a:t>	CALIFORNIA TRAIL</a:t>
            </a:r>
            <a:endParaRPr lang="en-US" sz="1400" dirty="0"/>
          </a:p>
          <a:p>
            <a:pPr>
              <a:buFont typeface="Arial" pitchFamily="34" charset="0"/>
              <a:buChar char="•"/>
            </a:pPr>
            <a:r>
              <a:rPr lang="en-US" sz="1400" dirty="0"/>
              <a:t>  John Sutter  (1803-1880) - Swiss born pioneer developed Sutter's Fort and Sutter's Mill</a:t>
            </a:r>
          </a:p>
          <a:p>
            <a:pPr>
              <a:buFont typeface="Arial" pitchFamily="34" charset="0"/>
              <a:buChar char="•"/>
            </a:pPr>
            <a:r>
              <a:rPr lang="en-US" sz="1400" dirty="0"/>
              <a:t>  John Marshall (1810-1885) - American carpenter credited w/first gold discovery  in California </a:t>
            </a:r>
          </a:p>
          <a:p>
            <a:r>
              <a:rPr lang="en-US" sz="1400" dirty="0"/>
              <a:t>    at Sutter's Mill</a:t>
            </a:r>
          </a:p>
          <a:p>
            <a:pPr>
              <a:buFont typeface="Arial" pitchFamily="34" charset="0"/>
              <a:buChar char="•"/>
            </a:pPr>
            <a:r>
              <a:rPr lang="en-US" sz="1400" dirty="0"/>
              <a:t>  Virginia Reed (1833-1921) - Daughter of Reeds on Donner Party wagon trail</a:t>
            </a:r>
          </a:p>
          <a:p>
            <a:pPr algn="ctr"/>
            <a:endParaRPr lang="en-US" sz="1400" u="sng" dirty="0"/>
          </a:p>
          <a:p>
            <a:r>
              <a:rPr lang="en-US" sz="1400" dirty="0"/>
              <a:t>			</a:t>
            </a:r>
            <a:r>
              <a:rPr lang="en-US" sz="1400" u="sng" dirty="0"/>
              <a:t>PERSONAL CONTACTS</a:t>
            </a:r>
            <a:endParaRPr lang="en-US" sz="1400" dirty="0"/>
          </a:p>
          <a:p>
            <a:pPr>
              <a:buFont typeface="Arial" pitchFamily="34" charset="0"/>
              <a:buChar char="•"/>
            </a:pPr>
            <a:r>
              <a:rPr lang="en-US" sz="1400" dirty="0"/>
              <a:t>  Gary Guy, Director, </a:t>
            </a:r>
            <a:r>
              <a:rPr lang="en-US" sz="1400" dirty="0" err="1"/>
              <a:t>Strickler</a:t>
            </a:r>
            <a:r>
              <a:rPr lang="en-US" sz="1400" dirty="0"/>
              <a:t> Home &amp; Rock Creek Station, Idaho  (208)423-4000</a:t>
            </a:r>
          </a:p>
          <a:p>
            <a:pPr>
              <a:buFont typeface="Arial" pitchFamily="34" charset="0"/>
              <a:buChar char="•"/>
            </a:pPr>
            <a:r>
              <a:rPr lang="en-US" sz="1400" dirty="0"/>
              <a:t>  </a:t>
            </a:r>
            <a:r>
              <a:rPr lang="en-US" sz="1400" dirty="0" err="1"/>
              <a:t>Jeeremy</a:t>
            </a:r>
            <a:r>
              <a:rPr lang="en-US" sz="1400" dirty="0"/>
              <a:t> Martin, Park Ranger, NH Oregon Trail </a:t>
            </a:r>
            <a:r>
              <a:rPr lang="en-US" sz="1400" dirty="0" err="1"/>
              <a:t>Intrepretive</a:t>
            </a:r>
            <a:r>
              <a:rPr lang="en-US" sz="1400" dirty="0"/>
              <a:t> Center (Geology/flint </a:t>
            </a:r>
            <a:r>
              <a:rPr lang="en-US" sz="1400" dirty="0" err="1"/>
              <a:t>knapper</a:t>
            </a:r>
            <a:r>
              <a:rPr lang="en-US" sz="1400" dirty="0"/>
              <a:t>) </a:t>
            </a:r>
          </a:p>
          <a:p>
            <a:r>
              <a:rPr lang="en-US" sz="1400" dirty="0"/>
              <a:t>     541-523-1830   </a:t>
            </a:r>
            <a:r>
              <a:rPr lang="en-US" sz="1400" u="sng" dirty="0">
                <a:hlinkClick r:id="rId5"/>
              </a:rPr>
              <a:t>j4martin@blm.gov</a:t>
            </a:r>
            <a:r>
              <a:rPr lang="en-US" sz="1400" dirty="0"/>
              <a:t> </a:t>
            </a:r>
          </a:p>
          <a:p>
            <a:pPr>
              <a:buFont typeface="Arial" pitchFamily="34" charset="0"/>
              <a:buChar char="•"/>
            </a:pPr>
            <a:r>
              <a:rPr lang="en-US" sz="1400" dirty="0"/>
              <a:t>  Loren </a:t>
            </a:r>
            <a:r>
              <a:rPr lang="en-US" sz="1400" dirty="0" err="1"/>
              <a:t>Pospisil</a:t>
            </a:r>
            <a:r>
              <a:rPr lang="en-US" sz="1400" dirty="0"/>
              <a:t>, Tourism Facilities Operator, Chimney Rock National Historic Site, </a:t>
            </a:r>
          </a:p>
          <a:p>
            <a:r>
              <a:rPr lang="en-US" sz="1400" dirty="0"/>
              <a:t>    308-586-2581   </a:t>
            </a:r>
            <a:r>
              <a:rPr lang="en-US" sz="1400" u="sng" dirty="0">
                <a:hlinkClick r:id="rId6"/>
              </a:rPr>
              <a:t>loren.pospisil@nebraska.gov</a:t>
            </a:r>
            <a:r>
              <a:rPr lang="en-US" sz="1400" dirty="0"/>
              <a:t> </a:t>
            </a:r>
          </a:p>
          <a:p>
            <a:pPr>
              <a:buFont typeface="Arial" pitchFamily="34" charset="0"/>
              <a:buChar char="•"/>
            </a:pPr>
            <a:r>
              <a:rPr lang="en-US" sz="1400" dirty="0"/>
              <a:t>  Patti Payne, LDS (Mormon) Volunteer, Martin’s Cove at Devil’s Gate Historic Site,</a:t>
            </a:r>
          </a:p>
          <a:p>
            <a:r>
              <a:rPr lang="en-US" sz="1400" dirty="0"/>
              <a:t>     </a:t>
            </a:r>
            <a:r>
              <a:rPr lang="en-US" sz="1400" u="sng" dirty="0">
                <a:hlinkClick r:id="rId7"/>
              </a:rPr>
              <a:t>vbgrandma@gmail.com</a:t>
            </a:r>
            <a:r>
              <a:rPr lang="en-US" sz="1400" dirty="0"/>
              <a:t>   </a:t>
            </a:r>
          </a:p>
          <a:p>
            <a:endParaRPr lang="en-US" sz="1400" dirty="0"/>
          </a:p>
          <a:p>
            <a:r>
              <a:rPr lang="en-US" sz="1400" dirty="0"/>
              <a:t>			</a:t>
            </a:r>
            <a:r>
              <a:rPr lang="en-US" sz="1400" u="sng" dirty="0"/>
              <a:t>MUSEUMS</a:t>
            </a:r>
            <a:endParaRPr lang="en-US" sz="1400" dirty="0"/>
          </a:p>
          <a:p>
            <a:r>
              <a:rPr lang="en-US" sz="1400" dirty="0"/>
              <a:t>Missouri History Museum, Forest Park, St. Louis, MO</a:t>
            </a:r>
          </a:p>
          <a:p>
            <a:r>
              <a:rPr lang="en-US" sz="1400" dirty="0"/>
              <a:t>National Frontier Trails Center, 318 West Pacific, Independence, MO</a:t>
            </a:r>
          </a:p>
          <a:p>
            <a:r>
              <a:rPr lang="en-US" sz="1400" dirty="0"/>
              <a:t>Frontier Army Museum, Metropolitan Ave @ 4th St, Fort Leavenworth KS</a:t>
            </a:r>
          </a:p>
          <a:p>
            <a:r>
              <a:rPr lang="en-US" sz="1400" dirty="0"/>
              <a:t>Pony Express Museum, 914 Penn Street, St. Joseph, MO</a:t>
            </a:r>
          </a:p>
          <a:p>
            <a:r>
              <a:rPr lang="en-US" sz="1400" dirty="0"/>
              <a:t>Western Historic Trails Center, 3434 Richard Downing Ave, Council Bluffs, IA</a:t>
            </a:r>
          </a:p>
          <a:p>
            <a:r>
              <a:rPr lang="en-US" sz="1400" dirty="0"/>
              <a:t>Lewis &amp;Clark Nat'l Historic Trail Headquarters, 601 Riverfront Drive, Omaha, NE</a:t>
            </a:r>
          </a:p>
          <a:p>
            <a:r>
              <a:rPr lang="en-US" sz="1400" dirty="0"/>
              <a:t>Fort Atkinson State Historic Park, 201 S 7th St, Fort Calhoun, NE</a:t>
            </a:r>
          </a:p>
          <a:p>
            <a:r>
              <a:rPr lang="en-US" sz="1400" dirty="0" err="1"/>
              <a:t>Akta</a:t>
            </a:r>
            <a:r>
              <a:rPr lang="en-US" sz="1400" dirty="0"/>
              <a:t> Lakota Museum, 1301 N Main St, Chamberlain, SD</a:t>
            </a:r>
          </a:p>
          <a:p>
            <a:r>
              <a:rPr lang="en-US" sz="1400" dirty="0"/>
              <a:t>Fort Abe Lincoln State Park &amp; On-A-Slant Indian Village, 480 Fort Lincoln Rd, Mandan, ND</a:t>
            </a:r>
          </a:p>
          <a:p>
            <a:r>
              <a:rPr lang="en-US" sz="1400" dirty="0"/>
              <a:t>Fort Buford (US </a:t>
            </a:r>
            <a:r>
              <a:rPr lang="en-US" sz="1400" dirty="0" err="1"/>
              <a:t>Govt</a:t>
            </a:r>
            <a:r>
              <a:rPr lang="en-US" sz="1400" dirty="0"/>
              <a:t>) State Historic Site, 15349 39th NW, Williston, ND</a:t>
            </a:r>
          </a:p>
          <a:p>
            <a:r>
              <a:rPr lang="en-US" sz="1400" dirty="0"/>
              <a:t>Fort Union Trading Post (Hudson’s Bay Co) Nat’l Historic Site, 15550 Hwy. 1804, Williston, ND</a:t>
            </a:r>
          </a:p>
          <a:p>
            <a:r>
              <a:rPr lang="en-US" sz="1400" dirty="0"/>
              <a:t>Whitman Mission Nat’l Historic Site, 328 Whitman Mission Rd, Walla Walla, WA</a:t>
            </a:r>
          </a:p>
          <a:p>
            <a:r>
              <a:rPr lang="en-US" sz="1400" dirty="0"/>
              <a:t>Columbia Gorge Discovery Center, 5000 Discovery Dr, The </a:t>
            </a:r>
            <a:r>
              <a:rPr lang="en-US" sz="1400" dirty="0" err="1"/>
              <a:t>Dalles</a:t>
            </a:r>
            <a:r>
              <a:rPr lang="en-US" sz="1400" dirty="0"/>
              <a:t>, OR</a:t>
            </a:r>
          </a:p>
          <a:p>
            <a:r>
              <a:rPr lang="en-US" sz="1400" dirty="0"/>
              <a:t>Columbia Gorge Interpretive Center, 990 SW Rock Creek Dr, Stevenson, WA</a:t>
            </a:r>
          </a:p>
          <a:p>
            <a:endParaRPr lang="en-US" sz="1400" dirty="0"/>
          </a:p>
          <a:p>
            <a:r>
              <a:rPr lang="en-US" sz="1400" dirty="0"/>
              <a:t>			</a:t>
            </a:r>
            <a:r>
              <a:rPr lang="en-US" sz="1400" u="sng" dirty="0"/>
              <a:t>MAPS</a:t>
            </a:r>
          </a:p>
          <a:p>
            <a:r>
              <a:rPr lang="en-US" sz="1400" dirty="0"/>
              <a:t> Overland Trails: Opening the American West; Oregon-California Trail Association</a:t>
            </a:r>
          </a:p>
          <a:p>
            <a:endParaRPr lang="en-US" sz="1400" dirty="0"/>
          </a:p>
          <a:p>
            <a:r>
              <a:rPr lang="en-US" sz="1400" dirty="0"/>
              <a:t>			</a:t>
            </a:r>
            <a:r>
              <a:rPr lang="en-US" sz="1400" u="sng" dirty="0"/>
              <a:t>BOOKS</a:t>
            </a:r>
            <a:endParaRPr lang="en-US" sz="1400" dirty="0"/>
          </a:p>
          <a:p>
            <a:r>
              <a:rPr lang="en-US" sz="1400" u="sng" dirty="0"/>
              <a:t>Across the Great Divide</a:t>
            </a:r>
            <a:r>
              <a:rPr lang="en-US" sz="1400" dirty="0"/>
              <a:t>, </a:t>
            </a:r>
            <a:r>
              <a:rPr lang="en-US" sz="1400" dirty="0" err="1"/>
              <a:t>Laton</a:t>
            </a:r>
            <a:r>
              <a:rPr lang="en-US" sz="1400" dirty="0"/>
              <a:t> McCartney, Free Press, 2003</a:t>
            </a:r>
          </a:p>
          <a:p>
            <a:r>
              <a:rPr lang="en-US" sz="1400" u="sng" dirty="0"/>
              <a:t>After Lewis and Clark</a:t>
            </a:r>
            <a:r>
              <a:rPr lang="en-US" sz="1400" dirty="0"/>
              <a:t>, Robert Utley, U. of Nebraska Press, 1997</a:t>
            </a:r>
          </a:p>
          <a:p>
            <a:r>
              <a:rPr lang="en-US" sz="1400" u="sng" dirty="0"/>
              <a:t>Barlow Toll Road 1846-1919</a:t>
            </a:r>
            <a:r>
              <a:rPr lang="en-US" sz="1400" dirty="0"/>
              <a:t>,  E.L. Meyers, Genealogical Forum of Oregon, 1991</a:t>
            </a:r>
          </a:p>
          <a:p>
            <a:r>
              <a:rPr lang="en-US" sz="1400" u="sng" dirty="0"/>
              <a:t>Best Land Under Heaven</a:t>
            </a:r>
            <a:r>
              <a:rPr lang="en-US" sz="1400" dirty="0"/>
              <a:t>, Michael Wallis, </a:t>
            </a:r>
            <a:r>
              <a:rPr lang="en-US" sz="1400" dirty="0" err="1"/>
              <a:t>Liveright</a:t>
            </a:r>
            <a:r>
              <a:rPr lang="en-US" sz="1400" dirty="0"/>
              <a:t> Publishing Co, 2017</a:t>
            </a:r>
          </a:p>
          <a:p>
            <a:r>
              <a:rPr lang="en-US" sz="1400" u="sng" dirty="0"/>
              <a:t>Best of Covered Wagon Women,</a:t>
            </a:r>
            <a:r>
              <a:rPr lang="en-US" sz="1400" dirty="0"/>
              <a:t> Kenneth Holmes, U. of Oklahoma, 2008</a:t>
            </a:r>
            <a:endParaRPr lang="en-US" sz="1400" u="sng" dirty="0"/>
          </a:p>
          <a:p>
            <a:r>
              <a:rPr lang="en-US" sz="1400" u="sng" dirty="0"/>
              <a:t>Blazing a Wagon Trail to Oregon, a Weekly Chronicle</a:t>
            </a:r>
            <a:r>
              <a:rPr lang="en-US" sz="1400" dirty="0"/>
              <a:t>, Lloyd Coffman, Caxton Press, 2012</a:t>
            </a:r>
          </a:p>
          <a:p>
            <a:r>
              <a:rPr lang="en-US" sz="1400" u="sng" dirty="0"/>
              <a:t>The Blue </a:t>
            </a:r>
            <a:r>
              <a:rPr lang="en-US" sz="1400" u="sng" dirty="0" err="1"/>
              <a:t>Tatotoo</a:t>
            </a:r>
            <a:r>
              <a:rPr lang="en-US" sz="1400" dirty="0"/>
              <a:t>,  Margot Mifflin, U. of Nebraska Press, 2009</a:t>
            </a:r>
            <a:endParaRPr lang="en-US" sz="1400" u="sng" dirty="0"/>
          </a:p>
          <a:p>
            <a:r>
              <a:rPr lang="en-US" sz="1400" u="sng" dirty="0"/>
              <a:t>California Trail</a:t>
            </a:r>
            <a:r>
              <a:rPr lang="en-US" sz="1400" dirty="0"/>
              <a:t>, Dodd &amp; </a:t>
            </a:r>
            <a:r>
              <a:rPr lang="en-US" sz="1400" dirty="0" err="1"/>
              <a:t>Gnass</a:t>
            </a:r>
            <a:r>
              <a:rPr lang="en-US" sz="1400" dirty="0"/>
              <a:t>, KC Publications, 1996</a:t>
            </a:r>
            <a:endParaRPr lang="en-US" sz="1400" u="sng" dirty="0"/>
          </a:p>
          <a:p>
            <a:r>
              <a:rPr lang="en-US" sz="1400" u="sng" dirty="0"/>
              <a:t>Converting the West</a:t>
            </a:r>
            <a:r>
              <a:rPr lang="en-US" sz="1400" dirty="0"/>
              <a:t>, Julie Jeffery, U. of Oklahoma Press, 1991</a:t>
            </a:r>
            <a:endParaRPr lang="en-US" sz="1400" u="sng" dirty="0"/>
          </a:p>
          <a:p>
            <a:r>
              <a:rPr lang="en-US" sz="1400" u="sng" dirty="0"/>
              <a:t>Covered Wagon Women –Diaries &amp; Letters From the Western Trails, </a:t>
            </a:r>
            <a:r>
              <a:rPr lang="en-US" sz="1400" dirty="0"/>
              <a:t>Kenneth Holmes, U. of Nebraska, 1993</a:t>
            </a:r>
          </a:p>
          <a:p>
            <a:r>
              <a:rPr lang="en-US" sz="1400" u="sng" dirty="0"/>
              <a:t>Fort </a:t>
            </a:r>
            <a:r>
              <a:rPr lang="en-US" sz="1400" u="sng" dirty="0" err="1"/>
              <a:t>Harker</a:t>
            </a:r>
            <a:r>
              <a:rPr lang="en-US" sz="1400" dirty="0"/>
              <a:t>,  Leo </a:t>
            </a:r>
            <a:r>
              <a:rPr lang="en-US" sz="1400" dirty="0" err="1"/>
              <a:t>Oliva</a:t>
            </a:r>
            <a:r>
              <a:rPr lang="en-US" sz="1400" dirty="0"/>
              <a:t>, Kansas State Historical Society, 2000</a:t>
            </a:r>
            <a:endParaRPr lang="en-US" sz="1400" u="sng" dirty="0"/>
          </a:p>
          <a:p>
            <a:r>
              <a:rPr lang="en-US" sz="1400" u="sng" dirty="0"/>
              <a:t>Fur, Fortune, and Empire</a:t>
            </a:r>
            <a:r>
              <a:rPr lang="en-US" sz="1400" dirty="0"/>
              <a:t>,  Eric Dolin, W.W. Norton Co, 2010</a:t>
            </a:r>
          </a:p>
          <a:p>
            <a:r>
              <a:rPr lang="en-US" sz="1400" u="sng" dirty="0"/>
              <a:t>The Geologic Story of the Great Plains</a:t>
            </a:r>
            <a:r>
              <a:rPr lang="en-US" sz="1400" dirty="0"/>
              <a:t>, Donald Trimble, The Printers, Inc;  2013</a:t>
            </a:r>
          </a:p>
          <a:p>
            <a:r>
              <a:rPr lang="en-US" sz="1400" u="sng" dirty="0"/>
              <a:t>Gold Rush Towns of Nevada County</a:t>
            </a:r>
            <a:r>
              <a:rPr lang="en-US" sz="1400" dirty="0"/>
              <a:t>, Maria Brower,  Arcadia Publishing, 2006</a:t>
            </a:r>
            <a:endParaRPr lang="en-US" sz="1400" u="sng" dirty="0"/>
          </a:p>
          <a:p>
            <a:r>
              <a:rPr lang="en-US" sz="1400" u="sng" dirty="0"/>
              <a:t>Great Basin</a:t>
            </a:r>
            <a:r>
              <a:rPr lang="en-US" sz="1400" dirty="0"/>
              <a:t>, Maryellen Conner, KC Publications, 1996</a:t>
            </a:r>
            <a:endParaRPr lang="en-US" sz="1400" u="sng" dirty="0"/>
          </a:p>
          <a:p>
            <a:r>
              <a:rPr lang="en-US" sz="1400" u="sng" dirty="0"/>
              <a:t>A Guide to the Oregon Trail, Volume 2</a:t>
            </a:r>
            <a:r>
              <a:rPr lang="en-US" sz="1400" dirty="0"/>
              <a:t>, Terry L. Anderson, 1998</a:t>
            </a:r>
          </a:p>
          <a:p>
            <a:r>
              <a:rPr lang="en-US" sz="1400" u="sng" dirty="0"/>
              <a:t>The Heart of Everything That Is</a:t>
            </a:r>
            <a:r>
              <a:rPr lang="en-US" sz="1400" dirty="0"/>
              <a:t>, Dob Drury &amp; Tom </a:t>
            </a:r>
            <a:r>
              <a:rPr lang="en-US" sz="1400" dirty="0" err="1"/>
              <a:t>Clavin</a:t>
            </a:r>
            <a:r>
              <a:rPr lang="en-US" sz="1400" dirty="0"/>
              <a:t>, Simon &amp; Schuster, 2013</a:t>
            </a:r>
          </a:p>
          <a:p>
            <a:r>
              <a:rPr lang="en-US" sz="1400" u="sng" dirty="0"/>
              <a:t>Jane A. Gould Her Journals</a:t>
            </a:r>
            <a:r>
              <a:rPr lang="en-US" sz="1400" dirty="0"/>
              <a:t>, Friends of Massacre Rocks, 1986</a:t>
            </a:r>
            <a:endParaRPr lang="en-US" sz="1400" u="sng" dirty="0"/>
          </a:p>
          <a:p>
            <a:r>
              <a:rPr lang="en-US" sz="1400" u="sng" dirty="0" err="1"/>
              <a:t>Jededian</a:t>
            </a:r>
            <a:r>
              <a:rPr lang="en-US" sz="1400" u="sng" dirty="0"/>
              <a:t> Smith – No Ordinary Mountain Man</a:t>
            </a:r>
            <a:r>
              <a:rPr lang="en-US" sz="1400" dirty="0"/>
              <a:t>,  Barton Barbour, U. of Oklahoma Press, 2009</a:t>
            </a:r>
          </a:p>
          <a:p>
            <a:r>
              <a:rPr lang="en-US" sz="1400" u="sng" dirty="0"/>
              <a:t>Last Bonanza Kings</a:t>
            </a:r>
            <a:r>
              <a:rPr lang="en-US" sz="1400" dirty="0"/>
              <a:t>, </a:t>
            </a:r>
            <a:r>
              <a:rPr lang="en-US" sz="1400" dirty="0" err="1"/>
              <a:t>Ferol</a:t>
            </a:r>
            <a:r>
              <a:rPr lang="en-US" sz="1400" dirty="0"/>
              <a:t> Egan, U. of Nebraska Press,  1998</a:t>
            </a:r>
            <a:endParaRPr lang="en-US" sz="1400" u="sng" dirty="0"/>
          </a:p>
          <a:p>
            <a:r>
              <a:rPr lang="en-US" sz="1400" u="sng" dirty="0"/>
              <a:t>The Life and Letters of Caspar W. Collins</a:t>
            </a:r>
            <a:r>
              <a:rPr lang="en-US" sz="1400" dirty="0"/>
              <a:t>, Alex Service, City of Casper WY, 2000</a:t>
            </a:r>
          </a:p>
          <a:p>
            <a:r>
              <a:rPr lang="en-US" sz="1400" u="sng" dirty="0" err="1"/>
              <a:t>Missons</a:t>
            </a:r>
            <a:r>
              <a:rPr lang="en-US" sz="1400" u="sng" dirty="0"/>
              <a:t> of California</a:t>
            </a:r>
            <a:r>
              <a:rPr lang="en-US" sz="1400" dirty="0"/>
              <a:t>, Charm Kraft Industries, 2010</a:t>
            </a:r>
          </a:p>
          <a:p>
            <a:r>
              <a:rPr lang="en-US" sz="1400" u="sng" dirty="0"/>
              <a:t>Mormon Trail</a:t>
            </a:r>
            <a:r>
              <a:rPr lang="en-US" sz="1400" dirty="0"/>
              <a:t>, Stanley &amp; Violet Kimball, KC Publications, 1998</a:t>
            </a:r>
            <a:endParaRPr lang="en-US" sz="1400" u="sng" dirty="0"/>
          </a:p>
          <a:p>
            <a:r>
              <a:rPr lang="en-US" sz="1400" u="sng" dirty="0"/>
              <a:t>Northwest Exposure: A Geologic Story of the Northwest</a:t>
            </a:r>
            <a:r>
              <a:rPr lang="en-US" sz="1400" dirty="0"/>
              <a:t>, Alt &amp; Hyndman, Mountain Press, 1995 </a:t>
            </a:r>
          </a:p>
          <a:p>
            <a:r>
              <a:rPr lang="en-US" sz="1400" u="sng" dirty="0"/>
              <a:t>O Pioneer</a:t>
            </a:r>
            <a:r>
              <a:rPr lang="en-US" sz="1400" dirty="0"/>
              <a:t>, Willa Cather,  Houghton Mifflin Co, 1913</a:t>
            </a:r>
          </a:p>
          <a:p>
            <a:r>
              <a:rPr lang="en-US" sz="1400" u="sng" dirty="0"/>
              <a:t>The Oregon Trail</a:t>
            </a:r>
            <a:r>
              <a:rPr lang="en-US" sz="1400" dirty="0"/>
              <a:t>, Francis Parkman, Dover Publications, 2002</a:t>
            </a:r>
          </a:p>
          <a:p>
            <a:r>
              <a:rPr lang="en-US" sz="1400" u="sng" dirty="0"/>
              <a:t>The Oregon Trail – a New American Journey</a:t>
            </a:r>
            <a:r>
              <a:rPr lang="en-US" sz="1400" dirty="0"/>
              <a:t>, Rinker Buck, Simon &amp; Schuster, 2013</a:t>
            </a:r>
            <a:endParaRPr lang="en-US" sz="1400" u="sng" dirty="0"/>
          </a:p>
          <a:p>
            <a:r>
              <a:rPr lang="en-US" sz="1400" u="sng" dirty="0"/>
              <a:t>Our Hearts Fell to the Ground</a:t>
            </a:r>
            <a:r>
              <a:rPr lang="en-US" sz="1400" dirty="0"/>
              <a:t>, Colin Calloway, Bedford, 1996</a:t>
            </a:r>
            <a:endParaRPr lang="en-US" sz="1400" u="sng" dirty="0"/>
          </a:p>
          <a:p>
            <a:r>
              <a:rPr lang="en-US" sz="1400" u="sng" dirty="0"/>
              <a:t>Outlasting the Trail</a:t>
            </a:r>
            <a:r>
              <a:rPr lang="en-US" sz="1400" dirty="0"/>
              <a:t>, Mary O’Brien, Two-Dot Press, 2005</a:t>
            </a:r>
          </a:p>
          <a:p>
            <a:r>
              <a:rPr lang="en-US" sz="1400" u="sng" dirty="0"/>
              <a:t>Overland Journal, Volume 33</a:t>
            </a:r>
            <a:r>
              <a:rPr lang="en-US" sz="1400" dirty="0"/>
              <a:t>, Oregon-California Trail Assoc.  2015</a:t>
            </a:r>
            <a:endParaRPr lang="en-US" sz="1400" u="sng" dirty="0"/>
          </a:p>
          <a:p>
            <a:r>
              <a:rPr lang="en-US" sz="1400" u="sng" dirty="0"/>
              <a:t>Ox-Team Days on the Oregon Trail</a:t>
            </a:r>
            <a:r>
              <a:rPr lang="en-US" sz="1400" dirty="0"/>
              <a:t>, Ezra Meeker, The World Book Company,  1922</a:t>
            </a:r>
          </a:p>
          <a:p>
            <a:r>
              <a:rPr lang="en-US" sz="1400" u="sng" dirty="0"/>
              <a:t>The Prairie Traveler – 1859 Handbook for Western Travelers</a:t>
            </a:r>
            <a:r>
              <a:rPr lang="en-US" sz="1400" dirty="0"/>
              <a:t>,  Randolph Marcy, Dover Publications, 2006</a:t>
            </a:r>
            <a:endParaRPr lang="en-US" sz="1400" u="sng" dirty="0"/>
          </a:p>
          <a:p>
            <a:r>
              <a:rPr lang="en-US" sz="1400" u="sng" dirty="0"/>
              <a:t>Scotts Bluff National Monument Landmark on the Overland Trails</a:t>
            </a:r>
            <a:r>
              <a:rPr lang="en-US" sz="1400" dirty="0"/>
              <a:t>, Dean Knudsen, National Park Service</a:t>
            </a:r>
          </a:p>
          <a:p>
            <a:r>
              <a:rPr lang="en-US" sz="1400" u="sng" dirty="0"/>
              <a:t>Thomas “Peg Leg” Smith</a:t>
            </a:r>
            <a:r>
              <a:rPr lang="en-US" sz="1400" dirty="0"/>
              <a:t>, J Patrick Wilde, Bear Lake County Historian, Bear Lake Historical Society, 1992</a:t>
            </a:r>
          </a:p>
          <a:p>
            <a:r>
              <a:rPr lang="en-US" sz="1400" u="sng" dirty="0"/>
              <a:t>Train of Innocents</a:t>
            </a:r>
            <a:r>
              <a:rPr lang="en-US" sz="1400" dirty="0"/>
              <a:t>, </a:t>
            </a:r>
            <a:r>
              <a:rPr lang="en-US" sz="1400" dirty="0" err="1"/>
              <a:t>Everell</a:t>
            </a:r>
            <a:r>
              <a:rPr lang="en-US" sz="1400" dirty="0"/>
              <a:t> Cummins, </a:t>
            </a:r>
            <a:r>
              <a:rPr lang="en-US" sz="1400" dirty="0" err="1"/>
              <a:t>AuthorHouse</a:t>
            </a:r>
            <a:r>
              <a:rPr lang="en-US" sz="1400" dirty="0"/>
              <a:t>,  2005</a:t>
            </a:r>
            <a:endParaRPr lang="en-US" sz="1400" u="sng" dirty="0"/>
          </a:p>
          <a:p>
            <a:r>
              <a:rPr lang="en-US" sz="1400" u="sng" dirty="0"/>
              <a:t>Virginia City and the Big Bonanza</a:t>
            </a:r>
            <a:r>
              <a:rPr lang="en-US" sz="1400" dirty="0"/>
              <a:t>, Ronald &amp; Susan James, Arcadia Publishing, 2009</a:t>
            </a:r>
            <a:endParaRPr lang="en-US" sz="1400" u="sng" dirty="0"/>
          </a:p>
          <a:p>
            <a:r>
              <a:rPr lang="en-US" sz="1400" u="sng" dirty="0"/>
              <a:t>Washakie – Chief of the Shoshones</a:t>
            </a:r>
            <a:r>
              <a:rPr lang="en-US" sz="1400" dirty="0"/>
              <a:t>, Grace </a:t>
            </a:r>
            <a:r>
              <a:rPr lang="en-US" sz="1400" dirty="0" err="1"/>
              <a:t>Hebard</a:t>
            </a:r>
            <a:r>
              <a:rPr lang="en-US" sz="1400" dirty="0"/>
              <a:t>, University of Nebraska Press, 1995</a:t>
            </a:r>
          </a:p>
          <a:p>
            <a:r>
              <a:rPr lang="en-US" sz="1400" u="sng" dirty="0"/>
              <a:t>Westward Woman-My 2000 Mile </a:t>
            </a:r>
            <a:r>
              <a:rPr lang="en-US" sz="1400" u="sng" dirty="0" err="1"/>
              <a:t>Treck</a:t>
            </a:r>
            <a:r>
              <a:rPr lang="en-US" sz="1400" u="sng" dirty="0"/>
              <a:t> Along Donner Trail</a:t>
            </a:r>
            <a:r>
              <a:rPr lang="en-US" sz="1400" dirty="0"/>
              <a:t>, Barbara </a:t>
            </a:r>
            <a:r>
              <a:rPr lang="en-US" sz="1400" dirty="0" err="1"/>
              <a:t>Maat</a:t>
            </a:r>
            <a:r>
              <a:rPr lang="en-US" sz="1400" dirty="0"/>
              <a:t>, Little Nest Press, 1979</a:t>
            </a:r>
          </a:p>
          <a:p>
            <a:endParaRPr lang="en-US" sz="1400" dirty="0"/>
          </a:p>
          <a:p>
            <a:r>
              <a:rPr lang="en-US" sz="1400" dirty="0"/>
              <a:t>			</a:t>
            </a:r>
            <a:r>
              <a:rPr lang="en-US" sz="1400" u="sng" dirty="0"/>
              <a:t>DVDS</a:t>
            </a:r>
            <a:endParaRPr lang="en-US" sz="1400" dirty="0"/>
          </a:p>
          <a:p>
            <a:r>
              <a:rPr lang="en-US" sz="1400" i="1" dirty="0"/>
              <a:t>Bury My Heart at Wounded Knee</a:t>
            </a:r>
            <a:r>
              <a:rPr lang="en-US" sz="1400" dirty="0"/>
              <a:t>, HBO Films Production (132 minutes)</a:t>
            </a:r>
            <a:endParaRPr lang="en-US" sz="1400" i="1" dirty="0"/>
          </a:p>
          <a:p>
            <a:r>
              <a:rPr lang="en-US" sz="1400" i="1" dirty="0"/>
              <a:t>Days of the Pony Express, </a:t>
            </a:r>
            <a:r>
              <a:rPr lang="en-US" sz="1400" dirty="0"/>
              <a:t>Scout Pictures, (60 minutes)</a:t>
            </a:r>
          </a:p>
          <a:p>
            <a:r>
              <a:rPr lang="en-US" sz="1400" i="1" dirty="0"/>
              <a:t>The Donner Party</a:t>
            </a:r>
            <a:r>
              <a:rPr lang="en-US" sz="1400" dirty="0"/>
              <a:t>, PBS, 2000, (90 minutes)</a:t>
            </a:r>
            <a:endParaRPr lang="en-US" sz="1400" i="1" dirty="0"/>
          </a:p>
          <a:p>
            <a:r>
              <a:rPr lang="en-US" sz="1400" i="1" dirty="0"/>
              <a:t>Fort Bridger State Historic Site</a:t>
            </a:r>
            <a:r>
              <a:rPr lang="en-US" sz="1400" dirty="0"/>
              <a:t>, Click Point Ranch Productions, 2009 (30 minutes)</a:t>
            </a:r>
          </a:p>
          <a:p>
            <a:r>
              <a:rPr lang="en-US" sz="1400" i="1" dirty="0"/>
              <a:t>Fort Kearny State Historic Park, </a:t>
            </a:r>
            <a:r>
              <a:rPr lang="en-US" sz="1400" dirty="0"/>
              <a:t>??</a:t>
            </a:r>
          </a:p>
          <a:p>
            <a:r>
              <a:rPr lang="en-US" sz="1400" i="1" dirty="0"/>
              <a:t>The Gold Rush</a:t>
            </a:r>
            <a:r>
              <a:rPr lang="en-US" sz="1400" dirty="0"/>
              <a:t>,  PBS Home Video, 2006 (120 minutes)</a:t>
            </a:r>
          </a:p>
          <a:p>
            <a:r>
              <a:rPr lang="en-US" sz="1400" i="1" dirty="0"/>
              <a:t>Gold Rush Tech</a:t>
            </a:r>
            <a:r>
              <a:rPr lang="en-US" sz="1400" dirty="0"/>
              <a:t>, The History Channel, 2004 (50 minutes)</a:t>
            </a:r>
          </a:p>
          <a:p>
            <a:r>
              <a:rPr lang="en-US" sz="1400" i="1" dirty="0"/>
              <a:t>Handcarts 1856-1860</a:t>
            </a:r>
            <a:r>
              <a:rPr lang="en-US" sz="1400" dirty="0"/>
              <a:t>, History of the Saints, 2017 (60 minutes)</a:t>
            </a:r>
          </a:p>
          <a:p>
            <a:r>
              <a:rPr lang="en-US" sz="1400" i="1" dirty="0"/>
              <a:t>The Oregon Trail</a:t>
            </a:r>
            <a:r>
              <a:rPr lang="en-US" sz="1400" dirty="0"/>
              <a:t>, Oregon-California Trail Assoc. (120 minutes)</a:t>
            </a:r>
          </a:p>
          <a:p>
            <a:r>
              <a:rPr lang="en-US" sz="1400" i="1" dirty="0"/>
              <a:t>Pathways of Pioneers – Idaho’s Oregon Trail Legacy</a:t>
            </a:r>
            <a:r>
              <a:rPr lang="en-US" sz="1400" dirty="0"/>
              <a:t>, Idaho Public Television, 2009 </a:t>
            </a:r>
          </a:p>
          <a:p>
            <a:r>
              <a:rPr lang="en-US" sz="1400" i="1" dirty="0"/>
              <a:t>Virginia City and the Comstock Lode</a:t>
            </a:r>
            <a:r>
              <a:rPr lang="en-US" sz="1400" dirty="0"/>
              <a:t>, </a:t>
            </a:r>
            <a:r>
              <a:rPr lang="en-US" sz="1400" dirty="0" err="1"/>
              <a:t>VideoVelocity</a:t>
            </a:r>
            <a:r>
              <a:rPr lang="en-US" sz="1400" dirty="0"/>
              <a:t>, 2015 (2 hours, 33 minutes)</a:t>
            </a:r>
          </a:p>
          <a:p>
            <a:r>
              <a:rPr lang="en-US" sz="1400" i="1" dirty="0"/>
              <a:t>West</a:t>
            </a:r>
            <a:r>
              <a:rPr lang="en-US" sz="1400" dirty="0"/>
              <a:t>, Friends of the National Frontier Trails Museum, 1990 (18 minutes)</a:t>
            </a:r>
          </a:p>
          <a:p>
            <a:r>
              <a:rPr lang="en-US" sz="1400" i="1" dirty="0"/>
              <a:t>We Shall Remain – America Through Native Eyes,  </a:t>
            </a:r>
            <a:r>
              <a:rPr lang="en-US" sz="1400" dirty="0"/>
              <a:t>PBS Home Video  (3 videos, 90 min each)</a:t>
            </a:r>
          </a:p>
          <a:p>
            <a:endParaRPr lang="en-US" sz="1400" dirty="0"/>
          </a:p>
        </p:txBody>
      </p:sp>
      <p:sp useBgFill="1">
        <p:nvSpPr>
          <p:cNvPr id="8" name="Rectangle 7"/>
          <p:cNvSpPr/>
          <p:nvPr/>
        </p:nvSpPr>
        <p:spPr>
          <a:xfrm>
            <a:off x="1143000" y="6463486"/>
            <a:ext cx="7467600" cy="21882914"/>
          </a:xfrm>
          <a:prstGeom prst="rect">
            <a:avLst/>
          </a:prstGeom>
        </p:spPr>
        <p:txBody>
          <a:bodyPr wrap="square">
            <a:spAutoFit/>
          </a:bodyPr>
          <a:lstStyle/>
          <a:p>
            <a:r>
              <a:rPr lang="en-US" sz="1400" dirty="0"/>
              <a:t>			</a:t>
            </a:r>
            <a:r>
              <a:rPr lang="en-US" sz="1400" u="sng" dirty="0"/>
              <a:t>WEBSITES</a:t>
            </a:r>
          </a:p>
          <a:p>
            <a:r>
              <a:rPr lang="en-US" sz="1400" dirty="0"/>
              <a:t>http://art-en-provence.com/native-american-tribes-in-california-map</a:t>
            </a:r>
          </a:p>
          <a:p>
            <a:r>
              <a:rPr lang="en-US" sz="1400" dirty="0"/>
              <a:t>http://cdrh.unl.edu/westward_through_nebraska/KM1933w.7.html</a:t>
            </a:r>
          </a:p>
          <a:p>
            <a:r>
              <a:rPr lang="en-US" sz="1400" dirty="0"/>
              <a:t>http://digitalcommons.unl.edu/dissertations/AAI3004608/</a:t>
            </a:r>
          </a:p>
          <a:p>
            <a:r>
              <a:rPr lang="en-US" sz="1400" dirty="0"/>
              <a:t>http://en.wikipedia.org/wiki/Oregon_Trail</a:t>
            </a:r>
          </a:p>
          <a:p>
            <a:r>
              <a:rPr lang="en-US" sz="1400" dirty="0"/>
              <a:t>http://enacademic.com/dic.nsf/enwiki/11635537</a:t>
            </a:r>
          </a:p>
          <a:p>
            <a:r>
              <a:rPr lang="en-US" sz="1400" dirty="0"/>
              <a:t>http://ldswomenshistory.blogspot.com/2010/03/mary-johnson-parson.html</a:t>
            </a:r>
          </a:p>
          <a:p>
            <a:r>
              <a:rPr lang="en-US" sz="1400" dirty="0"/>
              <a:t>http://mormonhistoricsites.org/fort-supply/</a:t>
            </a:r>
          </a:p>
          <a:p>
            <a:r>
              <a:rPr lang="en-US" sz="1400" dirty="0"/>
              <a:t>http://plainshumanities.unl.edu/encyclopedia/doc/egp.ind.005</a:t>
            </a:r>
          </a:p>
          <a:p>
            <a:r>
              <a:rPr lang="en-US" sz="1400" dirty="0"/>
              <a:t>http://storiesofusa.com/the-conquest-of-new-spain-history-1492-1901/</a:t>
            </a:r>
          </a:p>
          <a:p>
            <a:r>
              <a:rPr lang="en-US" sz="1400" dirty="0"/>
              <a:t>http://thefurtrapper.com/home/robert-stuart/</a:t>
            </a:r>
          </a:p>
          <a:p>
            <a:r>
              <a:rPr lang="en-US" sz="1400" dirty="0"/>
              <a:t>http://www.blm.gov/wy/st/en/programs/nlcs/Historic_Trails/trails_tour.html</a:t>
            </a:r>
          </a:p>
          <a:p>
            <a:r>
              <a:rPr lang="en-US" sz="1400" dirty="0"/>
              <a:t>http://www.fortwiki.com/Fort_Clark_(5)</a:t>
            </a:r>
          </a:p>
          <a:p>
            <a:r>
              <a:rPr lang="en-US" sz="1400" dirty="0"/>
              <a:t>http://www.fortwiki.com/Fort_Piegan_(1)</a:t>
            </a:r>
          </a:p>
          <a:p>
            <a:r>
              <a:rPr lang="en-US" sz="1400" dirty="0"/>
              <a:t>http://www.let.rug.nl/usa/outlines/economy-1991/a-historical-perspective-on-the-american-economy/an-uncertain-economy-1820-1860.php</a:t>
            </a:r>
          </a:p>
          <a:p>
            <a:r>
              <a:rPr lang="en-US" sz="1400" dirty="0"/>
              <a:t>http://www.lewis-clark.org/article/2868</a:t>
            </a:r>
          </a:p>
          <a:p>
            <a:r>
              <a:rPr lang="en-US" sz="1400" dirty="0"/>
              <a:t>http://www.lewis-clark.org/article/2970#toc-5</a:t>
            </a:r>
          </a:p>
          <a:p>
            <a:r>
              <a:rPr lang="en-US" sz="1400" dirty="0"/>
              <a:t>http://www.nps.gov/oreg/planyourvisit/brochures.htm</a:t>
            </a:r>
          </a:p>
          <a:p>
            <a:r>
              <a:rPr lang="en-US" sz="1400" dirty="0"/>
              <a:t>http://www.nps.gov/oreg/planyourvisit/upload/ID-ATR-IG-Final.pdf</a:t>
            </a:r>
          </a:p>
          <a:p>
            <a:r>
              <a:rPr lang="en-US" sz="1400" dirty="0"/>
              <a:t>http://www.oregonpioneers.com/hbc.htm</a:t>
            </a:r>
          </a:p>
          <a:p>
            <a:r>
              <a:rPr lang="en-US" sz="1400" dirty="0"/>
              <a:t>http://www.tellmystorytoo.com/member_pdfs/maren-kjirstine-johansen-(larsen)_713_277.pdf</a:t>
            </a:r>
          </a:p>
          <a:p>
            <a:r>
              <a:rPr lang="en-US" sz="1400" dirty="0"/>
              <a:t>http://www.todayifoundout.com/index.php/2015/09/this-day-in-history-september-1st-first/</a:t>
            </a:r>
          </a:p>
          <a:p>
            <a:r>
              <a:rPr lang="en-US" sz="1400" dirty="0"/>
              <a:t>https://banksfourthgrade-nativetribes.weebly.com/tillamook.html</a:t>
            </a:r>
          </a:p>
          <a:p>
            <a:r>
              <a:rPr lang="en-US" sz="1400" dirty="0"/>
              <a:t>https://commons.wikimedia.org/wiki/File:United_States_1791-03-1791-09.png</a:t>
            </a:r>
          </a:p>
          <a:p>
            <a:r>
              <a:rPr lang="en-US" sz="1400" dirty="0"/>
              <a:t>https://commons.wikimedia.org/wiki/File:United_States_1818-10-1818-12.png</a:t>
            </a:r>
          </a:p>
          <a:p>
            <a:r>
              <a:rPr lang="en-US" sz="1400" dirty="0"/>
              <a:t>https://en.wikipedia.org/wiki/American_Fur_Company</a:t>
            </a:r>
          </a:p>
          <a:p>
            <a:r>
              <a:rPr lang="en-US" sz="1400" dirty="0"/>
              <a:t>https://en.wikipedia.org/wiki/Brigham_Young</a:t>
            </a:r>
          </a:p>
          <a:p>
            <a:r>
              <a:rPr lang="en-US" sz="1400" dirty="0"/>
              <a:t>https://en.wikipedia.org/wiki/Cabannes_Trading_Post</a:t>
            </a:r>
          </a:p>
          <a:p>
            <a:r>
              <a:rPr lang="en-US" sz="1400" dirty="0"/>
              <a:t>https://en.wikipedia.org/wiki/California_Trail</a:t>
            </a:r>
          </a:p>
          <a:p>
            <a:r>
              <a:rPr lang="en-US" sz="1400" dirty="0"/>
              <a:t>https://en.wikipedia.org/wiki/Camp_Connor</a:t>
            </a:r>
          </a:p>
          <a:p>
            <a:r>
              <a:rPr lang="en-US" sz="1400" dirty="0"/>
              <a:t>https://en.wikipedia.org/wiki/Columbia_District</a:t>
            </a:r>
          </a:p>
          <a:p>
            <a:r>
              <a:rPr lang="en-US" sz="1400" dirty="0"/>
              <a:t>https://en.wikipedia.org/wiki/Columbia_Fur_Company</a:t>
            </a:r>
          </a:p>
          <a:p>
            <a:r>
              <a:rPr lang="en-US" sz="1400" dirty="0"/>
              <a:t>https://en.wikipedia.org/wiki/Ezra_Meeker</a:t>
            </a:r>
          </a:p>
          <a:p>
            <a:r>
              <a:rPr lang="en-US" sz="1400" dirty="0"/>
              <a:t>https://en.wikipedia.org/wiki/Fort_Belle_Fontaine</a:t>
            </a:r>
          </a:p>
          <a:p>
            <a:r>
              <a:rPr lang="en-US" sz="1400" dirty="0"/>
              <a:t>https://en.wikipedia.org/wiki/Fort_Bridger</a:t>
            </a:r>
          </a:p>
          <a:p>
            <a:r>
              <a:rPr lang="en-US" sz="1400" dirty="0"/>
              <a:t>https://en.wikipedia.org/wiki/Fort_Caspar</a:t>
            </a:r>
          </a:p>
          <a:p>
            <a:r>
              <a:rPr lang="en-US" sz="1400" dirty="0"/>
              <a:t>https://en.wikipedia.org/wiki/Fort_Dalles</a:t>
            </a:r>
          </a:p>
          <a:p>
            <a:r>
              <a:rPr lang="en-US" sz="1400" dirty="0"/>
              <a:t>https://en.wikipedia.org/wiki/Fort_Hall</a:t>
            </a:r>
          </a:p>
          <a:p>
            <a:r>
              <a:rPr lang="en-US" sz="1400" dirty="0"/>
              <a:t>https://en.wikipedia.org/wiki/Fort_Kearny</a:t>
            </a:r>
          </a:p>
          <a:p>
            <a:r>
              <a:rPr lang="en-US" sz="1400" dirty="0"/>
              <a:t>https://en.wikipedia.org/wiki/Fort_Laramie_National_Historic_Site</a:t>
            </a:r>
          </a:p>
          <a:p>
            <a:r>
              <a:rPr lang="en-US" sz="1400" dirty="0"/>
              <a:t>https://en.wikipedia.org/wiki/Fort_Leavenworth</a:t>
            </a:r>
          </a:p>
          <a:p>
            <a:r>
              <a:rPr lang="en-US" sz="1400" dirty="0"/>
              <a:t>https://en.wikipedia.org/wiki/Fort_Madison,_Iowa</a:t>
            </a:r>
          </a:p>
          <a:p>
            <a:r>
              <a:rPr lang="en-US" sz="1400" dirty="0"/>
              <a:t>https://en.wikipedia.org/wiki/Fort_McPherson,_Nebraska</a:t>
            </a:r>
          </a:p>
          <a:p>
            <a:r>
              <a:rPr lang="en-US" sz="1400" dirty="0"/>
              <a:t>https://en.wikipedia.org/wiki/Fort_Osage</a:t>
            </a:r>
          </a:p>
          <a:p>
            <a:r>
              <a:rPr lang="en-US" sz="1400" dirty="0"/>
              <a:t>https://en.wikipedia.org/wiki/Fort_Pierre_Chouteau</a:t>
            </a:r>
          </a:p>
          <a:p>
            <a:r>
              <a:rPr lang="en-US" sz="1400" dirty="0"/>
              <a:t>https://en.wikipedia.org/wiki/Fort_Walla_Walla</a:t>
            </a:r>
          </a:p>
          <a:p>
            <a:r>
              <a:rPr lang="en-US" sz="1400" dirty="0"/>
              <a:t>https://en.wikipedia.org/wiki/Hudsons_Bay_Company</a:t>
            </a:r>
          </a:p>
          <a:p>
            <a:r>
              <a:rPr lang="en-US" sz="1400" dirty="0"/>
              <a:t>https://en.wikipedia.org/wiki/Indigenous_peoples_of_California</a:t>
            </a:r>
          </a:p>
          <a:p>
            <a:r>
              <a:rPr lang="en-US" sz="1400" dirty="0"/>
              <a:t>https://en.wikipedia.org/wiki/James_W._Marshall</a:t>
            </a:r>
          </a:p>
          <a:p>
            <a:r>
              <a:rPr lang="en-US" sz="1400" dirty="0"/>
              <a:t>https://en.wikipedia.org/wiki/Jean_Baptiste_Charbonneau</a:t>
            </a:r>
          </a:p>
          <a:p>
            <a:r>
              <a:rPr lang="en-US" sz="1400" dirty="0"/>
              <a:t>https://en.wikipedia.org/wiki/Jedediah_Smith</a:t>
            </a:r>
          </a:p>
          <a:p>
            <a:r>
              <a:rPr lang="en-US" sz="1400" dirty="0"/>
              <a:t>https://en.wikipedia.org/wiki/John_Jacob_Astor</a:t>
            </a:r>
          </a:p>
          <a:p>
            <a:r>
              <a:rPr lang="en-US" sz="1400" dirty="0"/>
              <a:t>https://en.wikipedia.org/wiki/John_Sutter</a:t>
            </a:r>
          </a:p>
          <a:p>
            <a:r>
              <a:rPr lang="en-US" sz="1400" dirty="0"/>
              <a:t>https://en.wikipedia.org/wiki/Manifest_destiny</a:t>
            </a:r>
          </a:p>
          <a:p>
            <a:r>
              <a:rPr lang="en-US" sz="1400" dirty="0"/>
              <a:t>https://en.wikipedia.org/wiki/Manuel_Lisa</a:t>
            </a:r>
          </a:p>
          <a:p>
            <a:r>
              <a:rPr lang="en-US" sz="1400" dirty="0"/>
              <a:t>https://en.wikipedia.org/wiki/Missouri_Fur_Company</a:t>
            </a:r>
          </a:p>
          <a:p>
            <a:r>
              <a:rPr lang="en-US" sz="1400" dirty="0"/>
              <a:t>https://en.wikipedia.org/wiki/Narcissa_Whitman</a:t>
            </a:r>
          </a:p>
          <a:p>
            <a:r>
              <a:rPr lang="en-US" sz="1400" dirty="0"/>
              <a:t>https://en.wikipedia.org/wiki/Olive_Oatman</a:t>
            </a:r>
          </a:p>
          <a:p>
            <a:r>
              <a:rPr lang="en-US" sz="1400" dirty="0"/>
              <a:t>https://en.wikipedia.org/wiki/Oregon_Country</a:t>
            </a:r>
          </a:p>
          <a:p>
            <a:r>
              <a:rPr lang="en-US" sz="1400" dirty="0"/>
              <a:t>https://en.wikipedia.org/wiki/Pacific_Fur_Company</a:t>
            </a:r>
          </a:p>
          <a:p>
            <a:r>
              <a:rPr lang="en-US" sz="1400" dirty="0"/>
              <a:t>https://en.wikipedia.org/wiki/Panic_of_1837</a:t>
            </a:r>
          </a:p>
          <a:p>
            <a:r>
              <a:rPr lang="en-US" sz="1400" dirty="0"/>
              <a:t>https://en.wikipedia.org/wiki/Pierre-Jean_De_Smet</a:t>
            </a:r>
          </a:p>
          <a:p>
            <a:r>
              <a:rPr lang="en-US" sz="1400" dirty="0"/>
              <a:t>https://en.wikipedia.org/wiki/Rebecca_Winters_(pioneer)</a:t>
            </a:r>
          </a:p>
          <a:p>
            <a:r>
              <a:rPr lang="en-US" sz="1400" dirty="0"/>
              <a:t>https://en.wikipedia.org/wiki/Robert_Stuart_(explorer)</a:t>
            </a:r>
          </a:p>
          <a:p>
            <a:r>
              <a:rPr lang="en-US" sz="1400" dirty="0"/>
              <a:t>https://en.wikipedia.org/wiki/Rocky_Mountain_Rendezvous</a:t>
            </a:r>
          </a:p>
          <a:p>
            <a:r>
              <a:rPr lang="en-US" sz="1400" dirty="0"/>
              <a:t>https://en.wikipedia.org/wiki/Royal_Proclamation_of_1763</a:t>
            </a:r>
          </a:p>
          <a:p>
            <a:r>
              <a:rPr lang="en-US" sz="1400" dirty="0"/>
              <a:t>https://en.wikipedia.org/wiki/Seven_Years_War</a:t>
            </a:r>
          </a:p>
          <a:p>
            <a:r>
              <a:rPr lang="en-US" sz="1400" dirty="0"/>
              <a:t>https://en.wikipedia.org/wiki/Spokane_House</a:t>
            </a:r>
          </a:p>
          <a:p>
            <a:r>
              <a:rPr lang="en-US" sz="1400" dirty="0"/>
              <a:t>https://en.wikipedia.org/wiki/Talk:Mormon_Trail</a:t>
            </a:r>
          </a:p>
          <a:p>
            <a:r>
              <a:rPr lang="en-US" sz="1400" dirty="0"/>
              <a:t>https://en.wikipedia.org/wiki/Tonquin_(1807)</a:t>
            </a:r>
          </a:p>
          <a:p>
            <a:r>
              <a:rPr lang="en-US" sz="1400" dirty="0"/>
              <a:t>https://en.wikipedia.org/wiki/Treaty_of_1818</a:t>
            </a:r>
          </a:p>
          <a:p>
            <a:r>
              <a:rPr lang="en-US" sz="1400" dirty="0"/>
              <a:t>https://en.wikipedia.org/wiki/Treaty_of_Paris_(1763)</a:t>
            </a:r>
          </a:p>
          <a:p>
            <a:r>
              <a:rPr lang="en-US" sz="1400" dirty="0"/>
              <a:t>https://history.lds.org/overlandtravel/sources/5447/parsons-mary-c-hristine-johnson-a-handcart-survivor-deseret-evening-news-29-june-1897-8</a:t>
            </a:r>
          </a:p>
          <a:p>
            <a:r>
              <a:rPr lang="en-US" sz="1400" dirty="0"/>
              <a:t>https://kids.britannica.com/kids/article/Great-Basin-Indians/628000</a:t>
            </a:r>
          </a:p>
          <a:p>
            <a:r>
              <a:rPr lang="en-US" sz="1400" dirty="0"/>
              <a:t>https://oregonencyclopedia.org/articles/astor_expedition_1810_1812</a:t>
            </a:r>
          </a:p>
          <a:p>
            <a:r>
              <a:rPr lang="en-US" sz="1400" dirty="0"/>
              <a:t>https://roadtrippers.com/trips/2477097/itinerary?lat=40.80972&amp;lng=-96.67528&amp;z=5</a:t>
            </a:r>
          </a:p>
          <a:p>
            <a:r>
              <a:rPr lang="en-US" sz="1400" dirty="0"/>
              <a:t>https://upload.wikimedia.org/wikipedia/commons/d/d4/United_States_1817-12-1818-10.png</a:t>
            </a:r>
          </a:p>
          <a:p>
            <a:r>
              <a:rPr lang="en-US" sz="1400" dirty="0"/>
              <a:t>https://users.humboldt.edu/ogayle/hist383/OriginalCalifornians.html</a:t>
            </a:r>
          </a:p>
          <a:p>
            <a:r>
              <a:rPr lang="en-US" sz="1400" dirty="0"/>
              <a:t>https://womeninidahohistory.wordpress.com/2011/05/02/eliza-hart-spalding/</a:t>
            </a:r>
          </a:p>
          <a:p>
            <a:r>
              <a:rPr lang="en-US" sz="1400" dirty="0"/>
              <a:t>https://www.californiatrailcenter.org/forts-along-the-california-trail/</a:t>
            </a:r>
          </a:p>
          <a:p>
            <a:r>
              <a:rPr lang="en-US" sz="1400" dirty="0"/>
              <a:t>https://www.findagrave.com/memorial/10951646/virginia-elizabeth-murphy</a:t>
            </a:r>
          </a:p>
          <a:p>
            <a:r>
              <a:rPr lang="en-US" sz="1400" dirty="0"/>
              <a:t>https://www.findagrave.com/memorial/38046318/john-knox-kennedy</a:t>
            </a:r>
          </a:p>
          <a:p>
            <a:r>
              <a:rPr lang="en-US" sz="1400" dirty="0"/>
              <a:t>https://www.idahogenealogy.org/.../186_KENNEDY_COMPANY_36pgs.doc</a:t>
            </a:r>
          </a:p>
          <a:p>
            <a:r>
              <a:rPr lang="en-US" sz="1400" dirty="0"/>
              <a:t>https://www.nps.gov/cali/index.htm</a:t>
            </a:r>
          </a:p>
          <a:p>
            <a:r>
              <a:rPr lang="en-US" sz="1400" dirty="0"/>
              <a:t>https://www.nps.gov/fous/learn/historyculture/fort-union-origins.htm</a:t>
            </a:r>
          </a:p>
          <a:p>
            <a:r>
              <a:rPr lang="en-US" sz="1400" dirty="0"/>
              <a:t>https://www.nps.gov/nepe/learn/historyculture/henry-and-eliza-spalding-and-their-missions.htm</a:t>
            </a:r>
          </a:p>
          <a:p>
            <a:r>
              <a:rPr lang="en-US" sz="1400" dirty="0"/>
              <a:t>https://www.nps.gov/nr/travel/pierre_fortpierre/fort_pierre_chouteau_site.html</a:t>
            </a:r>
          </a:p>
          <a:p>
            <a:r>
              <a:rPr lang="en-US" sz="1400" dirty="0"/>
              <a:t>https://www.nps.gov/scbl/planyourvisit/upload/Forts-on-the-Oregon-Trail.pdf</a:t>
            </a:r>
          </a:p>
          <a:p>
            <a:r>
              <a:rPr lang="en-US" sz="1400" dirty="0"/>
              <a:t>https://www.nps.gov/scbl/planyourvisit/upload/rebecca-winters-story.pdf</a:t>
            </a:r>
          </a:p>
          <a:p>
            <a:r>
              <a:rPr lang="en-US" sz="1400" dirty="0"/>
              <a:t>https://www.octa-trails.org/articles/trading-post-forts/</a:t>
            </a:r>
          </a:p>
          <a:p>
            <a:r>
              <a:rPr lang="en-US" sz="1400" dirty="0"/>
              <a:t>https://www.warpaths2peacepipes.com/native-american-indians/</a:t>
            </a:r>
          </a:p>
          <a:p>
            <a:r>
              <a:rPr lang="en-US" sz="1400" dirty="0"/>
              <a:t>https://www.whitman.edu/alumni/be-connected/whitman-traditions/marcus-and-narcissa-whitman</a:t>
            </a:r>
          </a:p>
          <a:p>
            <a:r>
              <a:rPr lang="en-US" sz="1400" dirty="0"/>
              <a:t>https://www.wikitree.com/wiki/Backenstoe-3</a:t>
            </a:r>
          </a:p>
          <a:p>
            <a:endParaRPr lang="en-US" sz="1000" u="sng" dirty="0"/>
          </a:p>
          <a:p>
            <a:pPr algn="ctr"/>
            <a:r>
              <a:rPr lang="en-US" sz="3600" dirty="0">
                <a:ln>
                  <a:solidFill>
                    <a:srgbClr val="FF0000"/>
                  </a:solidFill>
                </a:ln>
                <a:solidFill>
                  <a:srgbClr val="FF0000"/>
                </a:solidFill>
                <a:effectLst>
                  <a:outerShdw dist="50800" dir="7200000" algn="ctr" rotWithShape="0">
                    <a:schemeClr val="tx1"/>
                  </a:outerShdw>
                </a:effectLst>
                <a:latin typeface="Tempus Sans ITC" pitchFamily="82" charset="0"/>
              </a:rPr>
              <a:t>That’s all folks! </a:t>
            </a:r>
            <a:endParaRPr lang="en-US" sz="3600" dirty="0">
              <a:ln>
                <a:solidFill>
                  <a:srgbClr val="FF0000"/>
                </a:solidFill>
              </a:ln>
              <a:solidFill>
                <a:srgbClr val="FF0000"/>
              </a:solidFill>
              <a:effectLst>
                <a:outerShdw dist="50800" dir="7200000" algn="ctr" rotWithShape="0">
                  <a:schemeClr val="tx1"/>
                </a:outerShdw>
              </a:effectLst>
              <a:latin typeface="Tempus Sans ITC" pitchFamily="82" charset="0"/>
              <a:hlinkClick r:id="rId8"/>
            </a:endParaRPr>
          </a:p>
        </p:txBody>
      </p:sp>
      <p:sp useBgFill="1">
        <p:nvSpPr>
          <p:cNvPr id="7" name="TextBox 6"/>
          <p:cNvSpPr txBox="1"/>
          <p:nvPr/>
        </p:nvSpPr>
        <p:spPr>
          <a:xfrm>
            <a:off x="0" y="0"/>
            <a:ext cx="9144000" cy="646331"/>
          </a:xfrm>
          <a:prstGeom prst="rect">
            <a:avLst/>
          </a:prstGeom>
          <a:ln w="50800">
            <a:solidFill>
              <a:schemeClr val="tx1"/>
            </a:solidFill>
          </a:ln>
        </p:spPr>
        <p:txBody>
          <a:bodyPr wrap="square" rtlCol="0">
            <a:spAutoFit/>
          </a:bodyPr>
          <a:lstStyle/>
          <a:p>
            <a:pPr algn="ctr"/>
            <a:r>
              <a:rPr lang="en-US" sz="3600" b="1" dirty="0"/>
              <a:t> our website:   www.VagabondGeology.com</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0"/>
                                        </p:tgtEl>
                                      </p:cBhvr>
                                    </p:animEffect>
                                    <p:set>
                                      <p:cBhvr>
                                        <p:cTn id="7" dur="1" fill="hold">
                                          <p:stCondLst>
                                            <p:cond delay="999"/>
                                          </p:stCondLst>
                                        </p:cTn>
                                        <p:tgtEl>
                                          <p:spTgt spid="10"/>
                                        </p:tgtEl>
                                        <p:attrNameLst>
                                          <p:attrName>style.visibility</p:attrName>
                                        </p:attrNameLst>
                                      </p:cBhvr>
                                      <p:to>
                                        <p:strVal val="hidden"/>
                                      </p:to>
                                    </p:se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1"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0"/>
                                        <p:tgtEl>
                                          <p:spTgt spid="2"/>
                                        </p:tgtEl>
                                      </p:cBhvr>
                                    </p:animEffect>
                                  </p:childTnLst>
                                </p:cTn>
                              </p:par>
                              <p:par>
                                <p:cTn id="17" presetID="64" presetClass="path" presetSubtype="0" accel="50000" fill="hold" grpId="0" nodeType="withEffect">
                                  <p:stCondLst>
                                    <p:cond delay="1000"/>
                                  </p:stCondLst>
                                  <p:childTnLst>
                                    <p:animMotion origin="layout" path="M 3.33333E-6 2.22222E-6 L -0.00834 -4.52431 " pathEditMode="relative" rAng="0" ptsTypes="AA">
                                      <p:cBhvr>
                                        <p:cTn id="18" dur="20000" fill="hold"/>
                                        <p:tgtEl>
                                          <p:spTgt spid="2"/>
                                        </p:tgtEl>
                                        <p:attrNameLst>
                                          <p:attrName>ppt_x</p:attrName>
                                          <p:attrName>ppt_y</p:attrName>
                                        </p:attrNameLst>
                                      </p:cBhvr>
                                      <p:rCtr x="-4" y="-2262"/>
                                    </p:animMotion>
                                  </p:childTnLst>
                                </p:cTn>
                              </p:par>
                              <p:par>
                                <p:cTn id="19" presetID="10" presetClass="entr" presetSubtype="0" fill="hold" grpId="0" nodeType="withEffect">
                                  <p:stCondLst>
                                    <p:cond delay="1550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childTnLst>
                                </p:cTn>
                              </p:par>
                              <p:par>
                                <p:cTn id="22" presetID="64" presetClass="path" presetSubtype="0" fill="hold" grpId="1" nodeType="withEffect">
                                  <p:stCondLst>
                                    <p:cond delay="15500"/>
                                  </p:stCondLst>
                                  <p:childTnLst>
                                    <p:animMotion origin="layout" path="M -3.33333E-6 -1.45857E-6 L 0.00834 -3.01962 " pathEditMode="relative" rAng="0" ptsTypes="AA">
                                      <p:cBhvr>
                                        <p:cTn id="23" dur="12000" fill="hold"/>
                                        <p:tgtEl>
                                          <p:spTgt spid="8"/>
                                        </p:tgtEl>
                                        <p:attrNameLst>
                                          <p:attrName>ppt_x</p:attrName>
                                          <p:attrName>ppt_y</p:attrName>
                                        </p:attrNameLst>
                                      </p:cBhvr>
                                      <p:rCtr x="4" y="-15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8" grpId="0" animBg="1"/>
      <p:bldP spid="8" grpId="1" animBg="1"/>
      <p:bldP spid="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3"/>
          <a:srcRect l="1127" t="1163" r="1521"/>
          <a:stretch>
            <a:fillRect/>
          </a:stretch>
        </p:blipFill>
        <p:spPr bwMode="auto">
          <a:xfrm>
            <a:off x="3733800" y="1295400"/>
            <a:ext cx="4876800" cy="6477000"/>
          </a:xfrm>
          <a:prstGeom prst="rect">
            <a:avLst/>
          </a:prstGeom>
          <a:ln w="76200">
            <a:solidFill>
              <a:schemeClr val="tx1"/>
            </a:solidFill>
            <a:miter lim="800000"/>
            <a:headEnd/>
            <a:tailEnd/>
          </a:ln>
          <a:effectLst/>
        </p:spPr>
      </p:pic>
      <p:grpSp>
        <p:nvGrpSpPr>
          <p:cNvPr id="28" name="Group 27"/>
          <p:cNvGrpSpPr/>
          <p:nvPr/>
        </p:nvGrpSpPr>
        <p:grpSpPr>
          <a:xfrm>
            <a:off x="3810000" y="1219200"/>
            <a:ext cx="4657918" cy="5987088"/>
            <a:chOff x="3810000" y="1219200"/>
            <a:chExt cx="4657918" cy="5987088"/>
          </a:xfrm>
        </p:grpSpPr>
        <p:grpSp>
          <p:nvGrpSpPr>
            <p:cNvPr id="3" name="Group 48"/>
            <p:cNvGrpSpPr/>
            <p:nvPr/>
          </p:nvGrpSpPr>
          <p:grpSpPr>
            <a:xfrm>
              <a:off x="3810000" y="1219200"/>
              <a:ext cx="4657918" cy="5987088"/>
              <a:chOff x="3810000" y="1219200"/>
              <a:chExt cx="4657918" cy="5987088"/>
            </a:xfrm>
          </p:grpSpPr>
          <p:pic>
            <p:nvPicPr>
              <p:cNvPr id="3074" name="Picture 2"/>
              <p:cNvPicPr>
                <a:picLocks noChangeAspect="1" noChangeArrowheads="1"/>
              </p:cNvPicPr>
              <p:nvPr/>
            </p:nvPicPr>
            <p:blipFill>
              <a:blip r:embed="rId4"/>
              <a:srcRect/>
              <a:stretch>
                <a:fillRect/>
              </a:stretch>
            </p:blipFill>
            <p:spPr bwMode="auto">
              <a:xfrm>
                <a:off x="3810000" y="1219200"/>
                <a:ext cx="4657918" cy="5987088"/>
              </a:xfrm>
              <a:prstGeom prst="rect">
                <a:avLst/>
              </a:prstGeom>
              <a:noFill/>
              <a:ln w="9525">
                <a:noFill/>
                <a:miter lim="800000"/>
                <a:headEnd/>
                <a:tailEnd/>
              </a:ln>
              <a:effectLst/>
            </p:spPr>
          </p:pic>
          <p:sp>
            <p:nvSpPr>
              <p:cNvPr id="47" name="Freeform 46"/>
              <p:cNvSpPr/>
              <p:nvPr/>
            </p:nvSpPr>
            <p:spPr>
              <a:xfrm>
                <a:off x="4191000" y="2819401"/>
                <a:ext cx="685800" cy="914399"/>
              </a:xfrm>
              <a:custGeom>
                <a:avLst/>
                <a:gdLst>
                  <a:gd name="connsiteX0" fmla="*/ 198664 w 604157"/>
                  <a:gd name="connsiteY0" fmla="*/ 0 h 854529"/>
                  <a:gd name="connsiteX1" fmla="*/ 476250 w 604157"/>
                  <a:gd name="connsiteY1" fmla="*/ 130628 h 854529"/>
                  <a:gd name="connsiteX2" fmla="*/ 590550 w 604157"/>
                  <a:gd name="connsiteY2" fmla="*/ 244928 h 854529"/>
                  <a:gd name="connsiteX3" fmla="*/ 557893 w 604157"/>
                  <a:gd name="connsiteY3" fmla="*/ 522514 h 854529"/>
                  <a:gd name="connsiteX4" fmla="*/ 525236 w 604157"/>
                  <a:gd name="connsiteY4" fmla="*/ 767443 h 854529"/>
                  <a:gd name="connsiteX5" fmla="*/ 541564 w 604157"/>
                  <a:gd name="connsiteY5" fmla="*/ 849086 h 854529"/>
                  <a:gd name="connsiteX6" fmla="*/ 427264 w 604157"/>
                  <a:gd name="connsiteY6" fmla="*/ 734786 h 854529"/>
                  <a:gd name="connsiteX7" fmla="*/ 198664 w 604157"/>
                  <a:gd name="connsiteY7" fmla="*/ 669471 h 854529"/>
                  <a:gd name="connsiteX8" fmla="*/ 133350 w 604157"/>
                  <a:gd name="connsiteY8" fmla="*/ 506186 h 854529"/>
                  <a:gd name="connsiteX9" fmla="*/ 51707 w 604157"/>
                  <a:gd name="connsiteY9" fmla="*/ 375557 h 854529"/>
                  <a:gd name="connsiteX10" fmla="*/ 2721 w 604157"/>
                  <a:gd name="connsiteY10" fmla="*/ 212271 h 854529"/>
                  <a:gd name="connsiteX11" fmla="*/ 68036 w 604157"/>
                  <a:gd name="connsiteY11" fmla="*/ 195943 h 854529"/>
                  <a:gd name="connsiteX12" fmla="*/ 149679 w 604157"/>
                  <a:gd name="connsiteY12" fmla="*/ 32657 h 854529"/>
                  <a:gd name="connsiteX0" fmla="*/ 198664 w 604157"/>
                  <a:gd name="connsiteY0" fmla="*/ 0 h 854529"/>
                  <a:gd name="connsiteX1" fmla="*/ 476250 w 604157"/>
                  <a:gd name="connsiteY1" fmla="*/ 130628 h 854529"/>
                  <a:gd name="connsiteX2" fmla="*/ 590550 w 604157"/>
                  <a:gd name="connsiteY2" fmla="*/ 244928 h 854529"/>
                  <a:gd name="connsiteX3" fmla="*/ 557893 w 604157"/>
                  <a:gd name="connsiteY3" fmla="*/ 522514 h 854529"/>
                  <a:gd name="connsiteX4" fmla="*/ 525236 w 604157"/>
                  <a:gd name="connsiteY4" fmla="*/ 767443 h 854529"/>
                  <a:gd name="connsiteX5" fmla="*/ 541564 w 604157"/>
                  <a:gd name="connsiteY5" fmla="*/ 849086 h 854529"/>
                  <a:gd name="connsiteX6" fmla="*/ 427264 w 604157"/>
                  <a:gd name="connsiteY6" fmla="*/ 734786 h 854529"/>
                  <a:gd name="connsiteX7" fmla="*/ 198664 w 604157"/>
                  <a:gd name="connsiteY7" fmla="*/ 669471 h 854529"/>
                  <a:gd name="connsiteX8" fmla="*/ 133350 w 604157"/>
                  <a:gd name="connsiteY8" fmla="*/ 506186 h 854529"/>
                  <a:gd name="connsiteX9" fmla="*/ 51707 w 604157"/>
                  <a:gd name="connsiteY9" fmla="*/ 375557 h 854529"/>
                  <a:gd name="connsiteX10" fmla="*/ 2721 w 604157"/>
                  <a:gd name="connsiteY10" fmla="*/ 212271 h 854529"/>
                  <a:gd name="connsiteX11" fmla="*/ 68036 w 604157"/>
                  <a:gd name="connsiteY11" fmla="*/ 195943 h 854529"/>
                  <a:gd name="connsiteX12" fmla="*/ 149679 w 604157"/>
                  <a:gd name="connsiteY12" fmla="*/ 32657 h 854529"/>
                  <a:gd name="connsiteX13" fmla="*/ 198664 w 604157"/>
                  <a:gd name="connsiteY13" fmla="*/ 0 h 85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157" h="854529">
                    <a:moveTo>
                      <a:pt x="198664" y="0"/>
                    </a:moveTo>
                    <a:cubicBezTo>
                      <a:pt x="304800" y="44903"/>
                      <a:pt x="410936" y="89807"/>
                      <a:pt x="476250" y="130628"/>
                    </a:cubicBezTo>
                    <a:cubicBezTo>
                      <a:pt x="541564" y="171449"/>
                      <a:pt x="576943" y="179614"/>
                      <a:pt x="590550" y="244928"/>
                    </a:cubicBezTo>
                    <a:cubicBezTo>
                      <a:pt x="604157" y="310242"/>
                      <a:pt x="568779" y="435428"/>
                      <a:pt x="557893" y="522514"/>
                    </a:cubicBezTo>
                    <a:cubicBezTo>
                      <a:pt x="547007" y="609600"/>
                      <a:pt x="527957" y="713014"/>
                      <a:pt x="525236" y="767443"/>
                    </a:cubicBezTo>
                    <a:cubicBezTo>
                      <a:pt x="522515" y="821872"/>
                      <a:pt x="557893" y="854529"/>
                      <a:pt x="541564" y="849086"/>
                    </a:cubicBezTo>
                    <a:cubicBezTo>
                      <a:pt x="525235" y="843643"/>
                      <a:pt x="484414" y="764722"/>
                      <a:pt x="427264" y="734786"/>
                    </a:cubicBezTo>
                    <a:cubicBezTo>
                      <a:pt x="370114" y="704850"/>
                      <a:pt x="247650" y="707571"/>
                      <a:pt x="198664" y="669471"/>
                    </a:cubicBezTo>
                    <a:cubicBezTo>
                      <a:pt x="149678" y="631371"/>
                      <a:pt x="157843" y="555172"/>
                      <a:pt x="133350" y="506186"/>
                    </a:cubicBezTo>
                    <a:cubicBezTo>
                      <a:pt x="108857" y="457200"/>
                      <a:pt x="73478" y="424543"/>
                      <a:pt x="51707" y="375557"/>
                    </a:cubicBezTo>
                    <a:cubicBezTo>
                      <a:pt x="29936" y="326571"/>
                      <a:pt x="0" y="242207"/>
                      <a:pt x="2721" y="212271"/>
                    </a:cubicBezTo>
                    <a:cubicBezTo>
                      <a:pt x="5442" y="182335"/>
                      <a:pt x="43543" y="225879"/>
                      <a:pt x="68036" y="195943"/>
                    </a:cubicBezTo>
                    <a:cubicBezTo>
                      <a:pt x="92529" y="166007"/>
                      <a:pt x="127908" y="68036"/>
                      <a:pt x="149679" y="32657"/>
                    </a:cubicBezTo>
                    <a:lnTo>
                      <a:pt x="198664" y="0"/>
                    </a:lnTo>
                    <a:close/>
                  </a:path>
                </a:pathLst>
              </a:custGeom>
              <a:solidFill>
                <a:srgbClr val="C9F42C"/>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Freeform 45"/>
              <p:cNvSpPr/>
              <p:nvPr/>
            </p:nvSpPr>
            <p:spPr>
              <a:xfrm>
                <a:off x="4114800" y="2743200"/>
                <a:ext cx="742949" cy="985157"/>
              </a:xfrm>
              <a:custGeom>
                <a:avLst/>
                <a:gdLst>
                  <a:gd name="connsiteX0" fmla="*/ 198664 w 604157"/>
                  <a:gd name="connsiteY0" fmla="*/ 0 h 854529"/>
                  <a:gd name="connsiteX1" fmla="*/ 476250 w 604157"/>
                  <a:gd name="connsiteY1" fmla="*/ 130628 h 854529"/>
                  <a:gd name="connsiteX2" fmla="*/ 590550 w 604157"/>
                  <a:gd name="connsiteY2" fmla="*/ 244928 h 854529"/>
                  <a:gd name="connsiteX3" fmla="*/ 557893 w 604157"/>
                  <a:gd name="connsiteY3" fmla="*/ 522514 h 854529"/>
                  <a:gd name="connsiteX4" fmla="*/ 525236 w 604157"/>
                  <a:gd name="connsiteY4" fmla="*/ 767443 h 854529"/>
                  <a:gd name="connsiteX5" fmla="*/ 541564 w 604157"/>
                  <a:gd name="connsiteY5" fmla="*/ 849086 h 854529"/>
                  <a:gd name="connsiteX6" fmla="*/ 427264 w 604157"/>
                  <a:gd name="connsiteY6" fmla="*/ 734786 h 854529"/>
                  <a:gd name="connsiteX7" fmla="*/ 198664 w 604157"/>
                  <a:gd name="connsiteY7" fmla="*/ 669471 h 854529"/>
                  <a:gd name="connsiteX8" fmla="*/ 133350 w 604157"/>
                  <a:gd name="connsiteY8" fmla="*/ 506186 h 854529"/>
                  <a:gd name="connsiteX9" fmla="*/ 51707 w 604157"/>
                  <a:gd name="connsiteY9" fmla="*/ 375557 h 854529"/>
                  <a:gd name="connsiteX10" fmla="*/ 2721 w 604157"/>
                  <a:gd name="connsiteY10" fmla="*/ 212271 h 854529"/>
                  <a:gd name="connsiteX11" fmla="*/ 68036 w 604157"/>
                  <a:gd name="connsiteY11" fmla="*/ 195943 h 854529"/>
                  <a:gd name="connsiteX12" fmla="*/ 149679 w 604157"/>
                  <a:gd name="connsiteY12" fmla="*/ 32657 h 854529"/>
                  <a:gd name="connsiteX0" fmla="*/ 198664 w 604157"/>
                  <a:gd name="connsiteY0" fmla="*/ 0 h 854529"/>
                  <a:gd name="connsiteX1" fmla="*/ 476250 w 604157"/>
                  <a:gd name="connsiteY1" fmla="*/ 130628 h 854529"/>
                  <a:gd name="connsiteX2" fmla="*/ 590550 w 604157"/>
                  <a:gd name="connsiteY2" fmla="*/ 244928 h 854529"/>
                  <a:gd name="connsiteX3" fmla="*/ 557893 w 604157"/>
                  <a:gd name="connsiteY3" fmla="*/ 522514 h 854529"/>
                  <a:gd name="connsiteX4" fmla="*/ 525236 w 604157"/>
                  <a:gd name="connsiteY4" fmla="*/ 767443 h 854529"/>
                  <a:gd name="connsiteX5" fmla="*/ 541564 w 604157"/>
                  <a:gd name="connsiteY5" fmla="*/ 849086 h 854529"/>
                  <a:gd name="connsiteX6" fmla="*/ 427264 w 604157"/>
                  <a:gd name="connsiteY6" fmla="*/ 734786 h 854529"/>
                  <a:gd name="connsiteX7" fmla="*/ 198664 w 604157"/>
                  <a:gd name="connsiteY7" fmla="*/ 669471 h 854529"/>
                  <a:gd name="connsiteX8" fmla="*/ 133350 w 604157"/>
                  <a:gd name="connsiteY8" fmla="*/ 506186 h 854529"/>
                  <a:gd name="connsiteX9" fmla="*/ 51707 w 604157"/>
                  <a:gd name="connsiteY9" fmla="*/ 375557 h 854529"/>
                  <a:gd name="connsiteX10" fmla="*/ 2721 w 604157"/>
                  <a:gd name="connsiteY10" fmla="*/ 212271 h 854529"/>
                  <a:gd name="connsiteX11" fmla="*/ 68036 w 604157"/>
                  <a:gd name="connsiteY11" fmla="*/ 195943 h 854529"/>
                  <a:gd name="connsiteX12" fmla="*/ 149679 w 604157"/>
                  <a:gd name="connsiteY12" fmla="*/ 32657 h 854529"/>
                  <a:gd name="connsiteX13" fmla="*/ 198664 w 604157"/>
                  <a:gd name="connsiteY13" fmla="*/ 0 h 85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157" h="854529">
                    <a:moveTo>
                      <a:pt x="198664" y="0"/>
                    </a:moveTo>
                    <a:cubicBezTo>
                      <a:pt x="304800" y="44903"/>
                      <a:pt x="410936" y="89807"/>
                      <a:pt x="476250" y="130628"/>
                    </a:cubicBezTo>
                    <a:cubicBezTo>
                      <a:pt x="541564" y="171449"/>
                      <a:pt x="576943" y="179614"/>
                      <a:pt x="590550" y="244928"/>
                    </a:cubicBezTo>
                    <a:cubicBezTo>
                      <a:pt x="604157" y="310242"/>
                      <a:pt x="568779" y="435428"/>
                      <a:pt x="557893" y="522514"/>
                    </a:cubicBezTo>
                    <a:cubicBezTo>
                      <a:pt x="547007" y="609600"/>
                      <a:pt x="527957" y="713014"/>
                      <a:pt x="525236" y="767443"/>
                    </a:cubicBezTo>
                    <a:cubicBezTo>
                      <a:pt x="522515" y="821872"/>
                      <a:pt x="557893" y="854529"/>
                      <a:pt x="541564" y="849086"/>
                    </a:cubicBezTo>
                    <a:cubicBezTo>
                      <a:pt x="525235" y="843643"/>
                      <a:pt x="484414" y="764722"/>
                      <a:pt x="427264" y="734786"/>
                    </a:cubicBezTo>
                    <a:cubicBezTo>
                      <a:pt x="370114" y="704850"/>
                      <a:pt x="247650" y="707571"/>
                      <a:pt x="198664" y="669471"/>
                    </a:cubicBezTo>
                    <a:cubicBezTo>
                      <a:pt x="149678" y="631371"/>
                      <a:pt x="157843" y="555172"/>
                      <a:pt x="133350" y="506186"/>
                    </a:cubicBezTo>
                    <a:cubicBezTo>
                      <a:pt x="108857" y="457200"/>
                      <a:pt x="73478" y="424543"/>
                      <a:pt x="51707" y="375557"/>
                    </a:cubicBezTo>
                    <a:cubicBezTo>
                      <a:pt x="29936" y="326571"/>
                      <a:pt x="0" y="242207"/>
                      <a:pt x="2721" y="212271"/>
                    </a:cubicBezTo>
                    <a:cubicBezTo>
                      <a:pt x="5442" y="182335"/>
                      <a:pt x="43543" y="225879"/>
                      <a:pt x="68036" y="195943"/>
                    </a:cubicBezTo>
                    <a:cubicBezTo>
                      <a:pt x="92529" y="166007"/>
                      <a:pt x="127908" y="68036"/>
                      <a:pt x="149679" y="32657"/>
                    </a:cubicBezTo>
                    <a:lnTo>
                      <a:pt x="198664" y="0"/>
                    </a:lnTo>
                    <a:close/>
                  </a:path>
                </a:pathLst>
              </a:custGeom>
              <a:blipFill dpi="0" rotWithShape="1">
                <a:blip r:embed="rId5">
                  <a:alphaModFix amt="17000"/>
                </a:blip>
                <a:srcRect/>
                <a:tile tx="0" ty="0" sx="100000" sy="100000" flip="none" algn="tl"/>
              </a:bli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6" name="Picture 2"/>
            <p:cNvPicPr>
              <a:picLocks noChangeAspect="1" noChangeArrowheads="1"/>
            </p:cNvPicPr>
            <p:nvPr/>
          </p:nvPicPr>
          <p:blipFill>
            <a:blip r:embed="rId4"/>
            <a:srcRect l="55621" t="10182" r="21476" b="87005"/>
            <a:stretch>
              <a:fillRect/>
            </a:stretch>
          </p:blipFill>
          <p:spPr bwMode="auto">
            <a:xfrm>
              <a:off x="5943600" y="1981200"/>
              <a:ext cx="1447800" cy="228600"/>
            </a:xfrm>
            <a:prstGeom prst="rect">
              <a:avLst/>
            </a:prstGeom>
            <a:noFill/>
            <a:ln w="9525">
              <a:noFill/>
              <a:miter lim="800000"/>
              <a:headEnd/>
              <a:tailEnd/>
            </a:ln>
            <a:effectLst/>
          </p:spPr>
        </p:pic>
        <p:sp>
          <p:nvSpPr>
            <p:cNvPr id="27" name="Rectangle 26"/>
            <p:cNvSpPr/>
            <p:nvPr/>
          </p:nvSpPr>
          <p:spPr>
            <a:xfrm>
              <a:off x="5867400" y="3657600"/>
              <a:ext cx="838200" cy="457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TextBox 35"/>
          <p:cNvSpPr txBox="1"/>
          <p:nvPr/>
        </p:nvSpPr>
        <p:spPr>
          <a:xfrm>
            <a:off x="3755813" y="4063425"/>
            <a:ext cx="1072409" cy="523220"/>
          </a:xfrm>
          <a:prstGeom prst="rect">
            <a:avLst/>
          </a:prstGeom>
          <a:noFill/>
        </p:spPr>
        <p:txBody>
          <a:bodyPr wrap="none" rtlCol="0">
            <a:spAutoFit/>
          </a:bodyPr>
          <a:lstStyle/>
          <a:p>
            <a:r>
              <a:rPr lang="en-US" sz="2800" b="1" dirty="0">
                <a:ln>
                  <a:solidFill>
                    <a:schemeClr val="tx1"/>
                  </a:solidFill>
                </a:ln>
              </a:rPr>
              <a:t>SPAIN</a:t>
            </a:r>
          </a:p>
        </p:txBody>
      </p:sp>
      <p:sp>
        <p:nvSpPr>
          <p:cNvPr id="37" name="TextBox 36"/>
          <p:cNvSpPr txBox="1"/>
          <p:nvPr/>
        </p:nvSpPr>
        <p:spPr>
          <a:xfrm rot="3663194">
            <a:off x="6389393" y="5974377"/>
            <a:ext cx="942822" cy="461665"/>
          </a:xfrm>
          <a:prstGeom prst="rect">
            <a:avLst/>
          </a:prstGeom>
          <a:noFill/>
        </p:spPr>
        <p:txBody>
          <a:bodyPr wrap="none" rtlCol="0">
            <a:spAutoFit/>
          </a:bodyPr>
          <a:lstStyle/>
          <a:p>
            <a:r>
              <a:rPr lang="en-US" sz="2400" b="1" dirty="0">
                <a:ln>
                  <a:solidFill>
                    <a:schemeClr val="tx1"/>
                  </a:solidFill>
                </a:ln>
              </a:rPr>
              <a:t>SPAIN</a:t>
            </a:r>
          </a:p>
        </p:txBody>
      </p:sp>
      <p:grpSp>
        <p:nvGrpSpPr>
          <p:cNvPr id="4" name="Group 41"/>
          <p:cNvGrpSpPr/>
          <p:nvPr/>
        </p:nvGrpSpPr>
        <p:grpSpPr>
          <a:xfrm>
            <a:off x="4953000" y="4960203"/>
            <a:ext cx="1371600" cy="830997"/>
            <a:chOff x="4953000" y="4960203"/>
            <a:chExt cx="1371600" cy="830997"/>
          </a:xfrm>
        </p:grpSpPr>
        <p:pic>
          <p:nvPicPr>
            <p:cNvPr id="41" name="Picture 2"/>
            <p:cNvPicPr>
              <a:picLocks noChangeAspect="1" noChangeArrowheads="1"/>
            </p:cNvPicPr>
            <p:nvPr/>
          </p:nvPicPr>
          <p:blipFill>
            <a:blip r:embed="rId4"/>
            <a:srcRect l="24539" t="59818" r="55830" b="32545"/>
            <a:stretch>
              <a:fillRect/>
            </a:stretch>
          </p:blipFill>
          <p:spPr bwMode="auto">
            <a:xfrm>
              <a:off x="5105400" y="5181600"/>
              <a:ext cx="914400" cy="457200"/>
            </a:xfrm>
            <a:prstGeom prst="rect">
              <a:avLst/>
            </a:prstGeom>
            <a:noFill/>
            <a:ln w="9525">
              <a:noFill/>
              <a:miter lim="800000"/>
              <a:headEnd/>
              <a:tailEnd/>
            </a:ln>
            <a:effectLst/>
          </p:spPr>
        </p:pic>
        <p:sp>
          <p:nvSpPr>
            <p:cNvPr id="40" name="TextBox 39"/>
            <p:cNvSpPr txBox="1"/>
            <p:nvPr/>
          </p:nvSpPr>
          <p:spPr>
            <a:xfrm>
              <a:off x="4953000" y="4960203"/>
              <a:ext cx="1371600" cy="830997"/>
            </a:xfrm>
            <a:prstGeom prst="rect">
              <a:avLst/>
            </a:prstGeom>
            <a:noFill/>
          </p:spPr>
          <p:txBody>
            <a:bodyPr wrap="square" rtlCol="0">
              <a:spAutoFit/>
            </a:bodyPr>
            <a:lstStyle/>
            <a:p>
              <a:pPr algn="ctr"/>
              <a:r>
                <a:rPr lang="en-US" sz="2400" b="1" dirty="0"/>
                <a:t>dispute w/Spain</a:t>
              </a:r>
            </a:p>
          </p:txBody>
        </p:sp>
      </p:grpSp>
      <p:sp useBgFill="1">
        <p:nvSpPr>
          <p:cNvPr id="42" name="TextBox 41"/>
          <p:cNvSpPr txBox="1"/>
          <p:nvPr/>
        </p:nvSpPr>
        <p:spPr>
          <a:xfrm>
            <a:off x="0" y="2133600"/>
            <a:ext cx="2640466" cy="769441"/>
          </a:xfrm>
          <a:prstGeom prst="rect">
            <a:avLst/>
          </a:prstGeom>
        </p:spPr>
        <p:txBody>
          <a:bodyPr wrap="none" rtlCol="0">
            <a:spAutoFit/>
          </a:bodyPr>
          <a:lstStyle/>
          <a:p>
            <a:r>
              <a:rPr lang="en-US" sz="4400" b="1" dirty="0"/>
              <a:t>1775-1783</a:t>
            </a:r>
          </a:p>
        </p:txBody>
      </p:sp>
      <p:sp useBgFill="1">
        <p:nvSpPr>
          <p:cNvPr id="45" name="TextBox 44"/>
          <p:cNvSpPr txBox="1"/>
          <p:nvPr/>
        </p:nvSpPr>
        <p:spPr>
          <a:xfrm>
            <a:off x="0" y="736937"/>
            <a:ext cx="2640466" cy="769441"/>
          </a:xfrm>
          <a:prstGeom prst="rect">
            <a:avLst/>
          </a:prstGeom>
        </p:spPr>
        <p:txBody>
          <a:bodyPr wrap="none" rtlCol="0">
            <a:spAutoFit/>
          </a:bodyPr>
          <a:lstStyle/>
          <a:p>
            <a:r>
              <a:rPr lang="en-US" sz="4400" b="1" dirty="0"/>
              <a:t>1763-1775</a:t>
            </a:r>
          </a:p>
        </p:txBody>
      </p:sp>
      <p:sp useBgFill="1">
        <p:nvSpPr>
          <p:cNvPr id="49" name="TextBox 48"/>
          <p:cNvSpPr txBox="1"/>
          <p:nvPr/>
        </p:nvSpPr>
        <p:spPr>
          <a:xfrm>
            <a:off x="381000" y="1447800"/>
            <a:ext cx="2518638" cy="646331"/>
          </a:xfrm>
          <a:prstGeom prst="rect">
            <a:avLst/>
          </a:prstGeom>
        </p:spPr>
        <p:txBody>
          <a:bodyPr wrap="none" rtlCol="0">
            <a:spAutoFit/>
          </a:bodyPr>
          <a:lstStyle/>
          <a:p>
            <a:r>
              <a:rPr lang="en-US" sz="3600" b="1" dirty="0">
                <a:latin typeface="Tempus Sans ITC" pitchFamily="82" charset="0"/>
              </a:rPr>
              <a:t>13 Colonies </a:t>
            </a:r>
          </a:p>
        </p:txBody>
      </p:sp>
      <p:sp useBgFill="1">
        <p:nvSpPr>
          <p:cNvPr id="51" name="TextBox 50"/>
          <p:cNvSpPr txBox="1"/>
          <p:nvPr/>
        </p:nvSpPr>
        <p:spPr>
          <a:xfrm>
            <a:off x="381000" y="2895600"/>
            <a:ext cx="3217547" cy="646331"/>
          </a:xfrm>
          <a:prstGeom prst="rect">
            <a:avLst/>
          </a:prstGeom>
        </p:spPr>
        <p:txBody>
          <a:bodyPr wrap="none" rtlCol="0">
            <a:spAutoFit/>
          </a:bodyPr>
          <a:lstStyle/>
          <a:p>
            <a:r>
              <a:rPr lang="en-US" sz="3600" b="1" dirty="0">
                <a:latin typeface="Tempus Sans ITC" pitchFamily="82" charset="0"/>
              </a:rPr>
              <a:t>Am Revolution</a:t>
            </a:r>
          </a:p>
        </p:txBody>
      </p:sp>
      <p:sp useBgFill="1">
        <p:nvSpPr>
          <p:cNvPr id="52" name="TextBox 51"/>
          <p:cNvSpPr txBox="1"/>
          <p:nvPr/>
        </p:nvSpPr>
        <p:spPr>
          <a:xfrm>
            <a:off x="0" y="3581400"/>
            <a:ext cx="1326004" cy="769441"/>
          </a:xfrm>
          <a:prstGeom prst="rect">
            <a:avLst/>
          </a:prstGeom>
        </p:spPr>
        <p:txBody>
          <a:bodyPr wrap="none" rtlCol="0">
            <a:spAutoFit/>
          </a:bodyPr>
          <a:lstStyle/>
          <a:p>
            <a:r>
              <a:rPr lang="en-US" sz="4400" b="1" dirty="0"/>
              <a:t>1783</a:t>
            </a:r>
          </a:p>
        </p:txBody>
      </p:sp>
      <p:sp useBgFill="1">
        <p:nvSpPr>
          <p:cNvPr id="53" name="TextBox 52"/>
          <p:cNvSpPr txBox="1"/>
          <p:nvPr/>
        </p:nvSpPr>
        <p:spPr>
          <a:xfrm>
            <a:off x="381000" y="4343400"/>
            <a:ext cx="2945037" cy="646331"/>
          </a:xfrm>
          <a:prstGeom prst="rect">
            <a:avLst/>
          </a:prstGeom>
        </p:spPr>
        <p:txBody>
          <a:bodyPr wrap="none" rtlCol="0">
            <a:spAutoFit/>
          </a:bodyPr>
          <a:lstStyle/>
          <a:p>
            <a:r>
              <a:rPr lang="en-US" sz="3600" b="1" dirty="0">
                <a:latin typeface="Tempus Sans ITC" pitchFamily="82" charset="0"/>
              </a:rPr>
              <a:t>Treaty of Paris</a:t>
            </a:r>
          </a:p>
        </p:txBody>
      </p:sp>
      <p:sp useBgFill="1">
        <p:nvSpPr>
          <p:cNvPr id="54" name="TextBox 53"/>
          <p:cNvSpPr txBox="1"/>
          <p:nvPr/>
        </p:nvSpPr>
        <p:spPr>
          <a:xfrm>
            <a:off x="0" y="0"/>
            <a:ext cx="9144000" cy="769441"/>
          </a:xfrm>
          <a:prstGeom prst="rect">
            <a:avLst/>
          </a:prstGeom>
        </p:spPr>
        <p:txBody>
          <a:bodyPr wrap="square" rtlCol="0">
            <a:spAutoFit/>
          </a:bodyPr>
          <a:lstStyle/>
          <a:p>
            <a:pPr algn="ctr"/>
            <a:r>
              <a:rPr lang="en-US" sz="4400" b="1" dirty="0"/>
              <a:t>American Development</a:t>
            </a:r>
          </a:p>
        </p:txBody>
      </p:sp>
      <p:sp>
        <p:nvSpPr>
          <p:cNvPr id="43" name="TextBox 42"/>
          <p:cNvSpPr txBox="1"/>
          <p:nvPr/>
        </p:nvSpPr>
        <p:spPr>
          <a:xfrm>
            <a:off x="5943600" y="1524000"/>
            <a:ext cx="1659429" cy="523220"/>
          </a:xfrm>
          <a:prstGeom prst="rect">
            <a:avLst/>
          </a:prstGeom>
          <a:noFill/>
        </p:spPr>
        <p:txBody>
          <a:bodyPr wrap="none" rtlCol="0">
            <a:spAutoFit/>
          </a:bodyPr>
          <a:lstStyle/>
          <a:p>
            <a:r>
              <a:rPr lang="en-US" sz="2800" b="1" dirty="0">
                <a:ln>
                  <a:solidFill>
                    <a:schemeClr val="tx1"/>
                  </a:solidFill>
                </a:ln>
                <a:solidFill>
                  <a:schemeClr val="bg1"/>
                </a:solidFill>
              </a:rPr>
              <a:t>ENGLAND</a:t>
            </a:r>
          </a:p>
        </p:txBody>
      </p:sp>
      <p:cxnSp>
        <p:nvCxnSpPr>
          <p:cNvPr id="30" name="Straight Connector 29"/>
          <p:cNvCxnSpPr>
            <a:stCxn id="39" idx="19"/>
          </p:cNvCxnSpPr>
          <p:nvPr/>
        </p:nvCxnSpPr>
        <p:spPr>
          <a:xfrm>
            <a:off x="5243593" y="4494507"/>
            <a:ext cx="2300207" cy="2881"/>
          </a:xfrm>
          <a:prstGeom prst="line">
            <a:avLst/>
          </a:prstGeom>
          <a:ln w="76200">
            <a:solidFill>
              <a:schemeClr val="tx1"/>
            </a:solidFill>
            <a:headEnd type="triangle"/>
            <a:tailEnd type="triangle"/>
          </a:ln>
          <a:effectLst>
            <a:outerShdw dist="38100" dir="5400000" algn="ctr" rotWithShape="0">
              <a:srgbClr val="0070C0"/>
            </a:outerShdw>
          </a:effectLst>
        </p:spPr>
        <p:style>
          <a:lnRef idx="1">
            <a:schemeClr val="accent1"/>
          </a:lnRef>
          <a:fillRef idx="0">
            <a:schemeClr val="accent1"/>
          </a:fillRef>
          <a:effectRef idx="0">
            <a:schemeClr val="accent1"/>
          </a:effectRef>
          <a:fontRef idx="minor">
            <a:schemeClr val="tx1"/>
          </a:fontRef>
        </p:style>
      </p:cxnSp>
      <p:sp>
        <p:nvSpPr>
          <p:cNvPr id="48" name="Freeform 47"/>
          <p:cNvSpPr/>
          <p:nvPr/>
        </p:nvSpPr>
        <p:spPr>
          <a:xfrm rot="21368664">
            <a:off x="4168627" y="1749226"/>
            <a:ext cx="3794332" cy="3995125"/>
          </a:xfrm>
          <a:custGeom>
            <a:avLst/>
            <a:gdLst>
              <a:gd name="connsiteX0" fmla="*/ 3549535 w 3627120"/>
              <a:gd name="connsiteY0" fmla="*/ 681643 h 4100945"/>
              <a:gd name="connsiteX1" fmla="*/ 3050771 w 3627120"/>
              <a:gd name="connsiteY1" fmla="*/ 1047403 h 4100945"/>
              <a:gd name="connsiteX2" fmla="*/ 2585258 w 3627120"/>
              <a:gd name="connsiteY2" fmla="*/ 2177934 h 4100945"/>
              <a:gd name="connsiteX3" fmla="*/ 2402378 w 3627120"/>
              <a:gd name="connsiteY3" fmla="*/ 2709948 h 4100945"/>
              <a:gd name="connsiteX4" fmla="*/ 2019993 w 3627120"/>
              <a:gd name="connsiteY4" fmla="*/ 3208712 h 4100945"/>
              <a:gd name="connsiteX5" fmla="*/ 2019993 w 3627120"/>
              <a:gd name="connsiteY5" fmla="*/ 3524596 h 4100945"/>
              <a:gd name="connsiteX6" fmla="*/ 2119745 w 3627120"/>
              <a:gd name="connsiteY6" fmla="*/ 3790603 h 4100945"/>
              <a:gd name="connsiteX7" fmla="*/ 2302625 w 3627120"/>
              <a:gd name="connsiteY7" fmla="*/ 3956857 h 4100945"/>
              <a:gd name="connsiteX8" fmla="*/ 2236124 w 3627120"/>
              <a:gd name="connsiteY8" fmla="*/ 4089861 h 4100945"/>
              <a:gd name="connsiteX9" fmla="*/ 1753985 w 3627120"/>
              <a:gd name="connsiteY9" fmla="*/ 4023359 h 4100945"/>
              <a:gd name="connsiteX10" fmla="*/ 806335 w 3627120"/>
              <a:gd name="connsiteY10" fmla="*/ 4006734 h 4100945"/>
              <a:gd name="connsiteX11" fmla="*/ 590204 w 3627120"/>
              <a:gd name="connsiteY11" fmla="*/ 3956857 h 4100945"/>
              <a:gd name="connsiteX12" fmla="*/ 623455 w 3627120"/>
              <a:gd name="connsiteY12" fmla="*/ 3807228 h 4100945"/>
              <a:gd name="connsiteX13" fmla="*/ 540327 w 3627120"/>
              <a:gd name="connsiteY13" fmla="*/ 3574472 h 4100945"/>
              <a:gd name="connsiteX14" fmla="*/ 806335 w 3627120"/>
              <a:gd name="connsiteY14" fmla="*/ 3025832 h 4100945"/>
              <a:gd name="connsiteX15" fmla="*/ 939338 w 3627120"/>
              <a:gd name="connsiteY15" fmla="*/ 2626821 h 4100945"/>
              <a:gd name="connsiteX16" fmla="*/ 839585 w 3627120"/>
              <a:gd name="connsiteY16" fmla="*/ 2377439 h 4100945"/>
              <a:gd name="connsiteX17" fmla="*/ 640080 w 3627120"/>
              <a:gd name="connsiteY17" fmla="*/ 1995054 h 4100945"/>
              <a:gd name="connsiteX18" fmla="*/ 606829 w 3627120"/>
              <a:gd name="connsiteY18" fmla="*/ 1812174 h 4100945"/>
              <a:gd name="connsiteX19" fmla="*/ 773084 w 3627120"/>
              <a:gd name="connsiteY19" fmla="*/ 1596043 h 4100945"/>
              <a:gd name="connsiteX20" fmla="*/ 656705 w 3627120"/>
              <a:gd name="connsiteY20" fmla="*/ 1346661 h 4100945"/>
              <a:gd name="connsiteX21" fmla="*/ 473825 w 3627120"/>
              <a:gd name="connsiteY21" fmla="*/ 1014152 h 4100945"/>
              <a:gd name="connsiteX22" fmla="*/ 108065 w 3627120"/>
              <a:gd name="connsiteY22" fmla="*/ 648392 h 4100945"/>
              <a:gd name="connsiteX23" fmla="*/ 224444 w 3627120"/>
              <a:gd name="connsiteY23" fmla="*/ 565265 h 4100945"/>
              <a:gd name="connsiteX24" fmla="*/ 241069 w 3627120"/>
              <a:gd name="connsiteY24" fmla="*/ 415636 h 4100945"/>
              <a:gd name="connsiteX25" fmla="*/ 24938 w 3627120"/>
              <a:gd name="connsiteY25" fmla="*/ 299257 h 4100945"/>
              <a:gd name="connsiteX26" fmla="*/ 91440 w 3627120"/>
              <a:gd name="connsiteY26" fmla="*/ 216130 h 4100945"/>
              <a:gd name="connsiteX27" fmla="*/ 74815 w 3627120"/>
              <a:gd name="connsiteY27" fmla="*/ 16625 h 4100945"/>
              <a:gd name="connsiteX28" fmla="*/ 307571 w 3627120"/>
              <a:gd name="connsiteY28" fmla="*/ 116377 h 4100945"/>
              <a:gd name="connsiteX29" fmla="*/ 706582 w 3627120"/>
              <a:gd name="connsiteY29" fmla="*/ 182879 h 4100945"/>
              <a:gd name="connsiteX30" fmla="*/ 507076 w 3627120"/>
              <a:gd name="connsiteY30" fmla="*/ 365759 h 4100945"/>
              <a:gd name="connsiteX31" fmla="*/ 507076 w 3627120"/>
              <a:gd name="connsiteY31" fmla="*/ 565265 h 4100945"/>
              <a:gd name="connsiteX32" fmla="*/ 606829 w 3627120"/>
              <a:gd name="connsiteY32" fmla="*/ 532014 h 4100945"/>
              <a:gd name="connsiteX33" fmla="*/ 640080 w 3627120"/>
              <a:gd name="connsiteY33" fmla="*/ 565265 h 4100945"/>
              <a:gd name="connsiteX34" fmla="*/ 1039091 w 3627120"/>
              <a:gd name="connsiteY34" fmla="*/ 332508 h 4100945"/>
              <a:gd name="connsiteX35" fmla="*/ 1055716 w 3627120"/>
              <a:gd name="connsiteY35" fmla="*/ 498763 h 4100945"/>
              <a:gd name="connsiteX36" fmla="*/ 1205345 w 3627120"/>
              <a:gd name="connsiteY36" fmla="*/ 565265 h 4100945"/>
              <a:gd name="connsiteX37" fmla="*/ 1388225 w 3627120"/>
              <a:gd name="connsiteY37" fmla="*/ 532014 h 4100945"/>
              <a:gd name="connsiteX38" fmla="*/ 1521229 w 3627120"/>
              <a:gd name="connsiteY38" fmla="*/ 532014 h 4100945"/>
              <a:gd name="connsiteX39" fmla="*/ 1637607 w 3627120"/>
              <a:gd name="connsiteY39" fmla="*/ 615141 h 4100945"/>
              <a:gd name="connsiteX40" fmla="*/ 1321724 w 3627120"/>
              <a:gd name="connsiteY40" fmla="*/ 681643 h 4100945"/>
              <a:gd name="connsiteX41" fmla="*/ 1122218 w 3627120"/>
              <a:gd name="connsiteY41" fmla="*/ 897774 h 4100945"/>
              <a:gd name="connsiteX42" fmla="*/ 1138844 w 3627120"/>
              <a:gd name="connsiteY42" fmla="*/ 1113905 h 4100945"/>
              <a:gd name="connsiteX43" fmla="*/ 1138844 w 3627120"/>
              <a:gd name="connsiteY43" fmla="*/ 1662545 h 4100945"/>
              <a:gd name="connsiteX44" fmla="*/ 1338349 w 3627120"/>
              <a:gd name="connsiteY44" fmla="*/ 1546166 h 4100945"/>
              <a:gd name="connsiteX45" fmla="*/ 1338349 w 3627120"/>
              <a:gd name="connsiteY45" fmla="*/ 1230283 h 4100945"/>
              <a:gd name="connsiteX46" fmla="*/ 1404851 w 3627120"/>
              <a:gd name="connsiteY46" fmla="*/ 1014152 h 4100945"/>
              <a:gd name="connsiteX47" fmla="*/ 1537855 w 3627120"/>
              <a:gd name="connsiteY47" fmla="*/ 764770 h 4100945"/>
              <a:gd name="connsiteX48" fmla="*/ 1687484 w 3627120"/>
              <a:gd name="connsiteY48" fmla="*/ 764770 h 4100945"/>
              <a:gd name="connsiteX49" fmla="*/ 1753985 w 3627120"/>
              <a:gd name="connsiteY49" fmla="*/ 1047403 h 4100945"/>
              <a:gd name="connsiteX50" fmla="*/ 1720735 w 3627120"/>
              <a:gd name="connsiteY50" fmla="*/ 1197032 h 4100945"/>
              <a:gd name="connsiteX51" fmla="*/ 1870364 w 3627120"/>
              <a:gd name="connsiteY51" fmla="*/ 1147156 h 4100945"/>
              <a:gd name="connsiteX52" fmla="*/ 1936865 w 3627120"/>
              <a:gd name="connsiteY52" fmla="*/ 1280159 h 4100945"/>
              <a:gd name="connsiteX53" fmla="*/ 1837113 w 3627120"/>
              <a:gd name="connsiteY53" fmla="*/ 1529541 h 4100945"/>
              <a:gd name="connsiteX54" fmla="*/ 2053244 w 3627120"/>
              <a:gd name="connsiteY54" fmla="*/ 1612668 h 4100945"/>
              <a:gd name="connsiteX55" fmla="*/ 2419004 w 3627120"/>
              <a:gd name="connsiteY55" fmla="*/ 1479665 h 4100945"/>
              <a:gd name="connsiteX56" fmla="*/ 2568633 w 3627120"/>
              <a:gd name="connsiteY56" fmla="*/ 1246908 h 4100945"/>
              <a:gd name="connsiteX57" fmla="*/ 2784764 w 3627120"/>
              <a:gd name="connsiteY57" fmla="*/ 1180406 h 4100945"/>
              <a:gd name="connsiteX58" fmla="*/ 3017520 w 3627120"/>
              <a:gd name="connsiteY58" fmla="*/ 1030777 h 4100945"/>
              <a:gd name="connsiteX59" fmla="*/ 2967644 w 3627120"/>
              <a:gd name="connsiteY59" fmla="*/ 897774 h 4100945"/>
              <a:gd name="connsiteX60" fmla="*/ 3200400 w 3627120"/>
              <a:gd name="connsiteY60" fmla="*/ 665017 h 4100945"/>
              <a:gd name="connsiteX61" fmla="*/ 3516284 w 3627120"/>
              <a:gd name="connsiteY61" fmla="*/ 631766 h 4100945"/>
              <a:gd name="connsiteX62" fmla="*/ 3549535 w 3627120"/>
              <a:gd name="connsiteY62" fmla="*/ 681643 h 4100945"/>
              <a:gd name="connsiteX0" fmla="*/ 3549535 w 3627120"/>
              <a:gd name="connsiteY0" fmla="*/ 681643 h 4100945"/>
              <a:gd name="connsiteX1" fmla="*/ 3050771 w 3627120"/>
              <a:gd name="connsiteY1" fmla="*/ 1047403 h 4100945"/>
              <a:gd name="connsiteX2" fmla="*/ 2585258 w 3627120"/>
              <a:gd name="connsiteY2" fmla="*/ 2177934 h 4100945"/>
              <a:gd name="connsiteX3" fmla="*/ 2402378 w 3627120"/>
              <a:gd name="connsiteY3" fmla="*/ 2709948 h 4100945"/>
              <a:gd name="connsiteX4" fmla="*/ 2019993 w 3627120"/>
              <a:gd name="connsiteY4" fmla="*/ 3208712 h 4100945"/>
              <a:gd name="connsiteX5" fmla="*/ 1808796 w 3627120"/>
              <a:gd name="connsiteY5" fmla="*/ 3551403 h 4100945"/>
              <a:gd name="connsiteX6" fmla="*/ 2119745 w 3627120"/>
              <a:gd name="connsiteY6" fmla="*/ 3790603 h 4100945"/>
              <a:gd name="connsiteX7" fmla="*/ 2302625 w 3627120"/>
              <a:gd name="connsiteY7" fmla="*/ 3956857 h 4100945"/>
              <a:gd name="connsiteX8" fmla="*/ 2236124 w 3627120"/>
              <a:gd name="connsiteY8" fmla="*/ 4089861 h 4100945"/>
              <a:gd name="connsiteX9" fmla="*/ 1753985 w 3627120"/>
              <a:gd name="connsiteY9" fmla="*/ 4023359 h 4100945"/>
              <a:gd name="connsiteX10" fmla="*/ 806335 w 3627120"/>
              <a:gd name="connsiteY10" fmla="*/ 4006734 h 4100945"/>
              <a:gd name="connsiteX11" fmla="*/ 590204 w 3627120"/>
              <a:gd name="connsiteY11" fmla="*/ 3956857 h 4100945"/>
              <a:gd name="connsiteX12" fmla="*/ 623455 w 3627120"/>
              <a:gd name="connsiteY12" fmla="*/ 3807228 h 4100945"/>
              <a:gd name="connsiteX13" fmla="*/ 540327 w 3627120"/>
              <a:gd name="connsiteY13" fmla="*/ 3574472 h 4100945"/>
              <a:gd name="connsiteX14" fmla="*/ 806335 w 3627120"/>
              <a:gd name="connsiteY14" fmla="*/ 3025832 h 4100945"/>
              <a:gd name="connsiteX15" fmla="*/ 939338 w 3627120"/>
              <a:gd name="connsiteY15" fmla="*/ 2626821 h 4100945"/>
              <a:gd name="connsiteX16" fmla="*/ 839585 w 3627120"/>
              <a:gd name="connsiteY16" fmla="*/ 2377439 h 4100945"/>
              <a:gd name="connsiteX17" fmla="*/ 640080 w 3627120"/>
              <a:gd name="connsiteY17" fmla="*/ 1995054 h 4100945"/>
              <a:gd name="connsiteX18" fmla="*/ 606829 w 3627120"/>
              <a:gd name="connsiteY18" fmla="*/ 1812174 h 4100945"/>
              <a:gd name="connsiteX19" fmla="*/ 773084 w 3627120"/>
              <a:gd name="connsiteY19" fmla="*/ 1596043 h 4100945"/>
              <a:gd name="connsiteX20" fmla="*/ 656705 w 3627120"/>
              <a:gd name="connsiteY20" fmla="*/ 1346661 h 4100945"/>
              <a:gd name="connsiteX21" fmla="*/ 473825 w 3627120"/>
              <a:gd name="connsiteY21" fmla="*/ 1014152 h 4100945"/>
              <a:gd name="connsiteX22" fmla="*/ 108065 w 3627120"/>
              <a:gd name="connsiteY22" fmla="*/ 648392 h 4100945"/>
              <a:gd name="connsiteX23" fmla="*/ 224444 w 3627120"/>
              <a:gd name="connsiteY23" fmla="*/ 565265 h 4100945"/>
              <a:gd name="connsiteX24" fmla="*/ 241069 w 3627120"/>
              <a:gd name="connsiteY24" fmla="*/ 415636 h 4100945"/>
              <a:gd name="connsiteX25" fmla="*/ 24938 w 3627120"/>
              <a:gd name="connsiteY25" fmla="*/ 299257 h 4100945"/>
              <a:gd name="connsiteX26" fmla="*/ 91440 w 3627120"/>
              <a:gd name="connsiteY26" fmla="*/ 216130 h 4100945"/>
              <a:gd name="connsiteX27" fmla="*/ 74815 w 3627120"/>
              <a:gd name="connsiteY27" fmla="*/ 16625 h 4100945"/>
              <a:gd name="connsiteX28" fmla="*/ 307571 w 3627120"/>
              <a:gd name="connsiteY28" fmla="*/ 116377 h 4100945"/>
              <a:gd name="connsiteX29" fmla="*/ 706582 w 3627120"/>
              <a:gd name="connsiteY29" fmla="*/ 182879 h 4100945"/>
              <a:gd name="connsiteX30" fmla="*/ 507076 w 3627120"/>
              <a:gd name="connsiteY30" fmla="*/ 365759 h 4100945"/>
              <a:gd name="connsiteX31" fmla="*/ 507076 w 3627120"/>
              <a:gd name="connsiteY31" fmla="*/ 565265 h 4100945"/>
              <a:gd name="connsiteX32" fmla="*/ 606829 w 3627120"/>
              <a:gd name="connsiteY32" fmla="*/ 532014 h 4100945"/>
              <a:gd name="connsiteX33" fmla="*/ 640080 w 3627120"/>
              <a:gd name="connsiteY33" fmla="*/ 565265 h 4100945"/>
              <a:gd name="connsiteX34" fmla="*/ 1039091 w 3627120"/>
              <a:gd name="connsiteY34" fmla="*/ 332508 h 4100945"/>
              <a:gd name="connsiteX35" fmla="*/ 1055716 w 3627120"/>
              <a:gd name="connsiteY35" fmla="*/ 498763 h 4100945"/>
              <a:gd name="connsiteX36" fmla="*/ 1205345 w 3627120"/>
              <a:gd name="connsiteY36" fmla="*/ 565265 h 4100945"/>
              <a:gd name="connsiteX37" fmla="*/ 1388225 w 3627120"/>
              <a:gd name="connsiteY37" fmla="*/ 532014 h 4100945"/>
              <a:gd name="connsiteX38" fmla="*/ 1521229 w 3627120"/>
              <a:gd name="connsiteY38" fmla="*/ 532014 h 4100945"/>
              <a:gd name="connsiteX39" fmla="*/ 1637607 w 3627120"/>
              <a:gd name="connsiteY39" fmla="*/ 615141 h 4100945"/>
              <a:gd name="connsiteX40" fmla="*/ 1321724 w 3627120"/>
              <a:gd name="connsiteY40" fmla="*/ 681643 h 4100945"/>
              <a:gd name="connsiteX41" fmla="*/ 1122218 w 3627120"/>
              <a:gd name="connsiteY41" fmla="*/ 897774 h 4100945"/>
              <a:gd name="connsiteX42" fmla="*/ 1138844 w 3627120"/>
              <a:gd name="connsiteY42" fmla="*/ 1113905 h 4100945"/>
              <a:gd name="connsiteX43" fmla="*/ 1138844 w 3627120"/>
              <a:gd name="connsiteY43" fmla="*/ 1662545 h 4100945"/>
              <a:gd name="connsiteX44" fmla="*/ 1338349 w 3627120"/>
              <a:gd name="connsiteY44" fmla="*/ 1546166 h 4100945"/>
              <a:gd name="connsiteX45" fmla="*/ 1338349 w 3627120"/>
              <a:gd name="connsiteY45" fmla="*/ 1230283 h 4100945"/>
              <a:gd name="connsiteX46" fmla="*/ 1404851 w 3627120"/>
              <a:gd name="connsiteY46" fmla="*/ 1014152 h 4100945"/>
              <a:gd name="connsiteX47" fmla="*/ 1537855 w 3627120"/>
              <a:gd name="connsiteY47" fmla="*/ 764770 h 4100945"/>
              <a:gd name="connsiteX48" fmla="*/ 1687484 w 3627120"/>
              <a:gd name="connsiteY48" fmla="*/ 764770 h 4100945"/>
              <a:gd name="connsiteX49" fmla="*/ 1753985 w 3627120"/>
              <a:gd name="connsiteY49" fmla="*/ 1047403 h 4100945"/>
              <a:gd name="connsiteX50" fmla="*/ 1720735 w 3627120"/>
              <a:gd name="connsiteY50" fmla="*/ 1197032 h 4100945"/>
              <a:gd name="connsiteX51" fmla="*/ 1870364 w 3627120"/>
              <a:gd name="connsiteY51" fmla="*/ 1147156 h 4100945"/>
              <a:gd name="connsiteX52" fmla="*/ 1936865 w 3627120"/>
              <a:gd name="connsiteY52" fmla="*/ 1280159 h 4100945"/>
              <a:gd name="connsiteX53" fmla="*/ 1837113 w 3627120"/>
              <a:gd name="connsiteY53" fmla="*/ 1529541 h 4100945"/>
              <a:gd name="connsiteX54" fmla="*/ 2053244 w 3627120"/>
              <a:gd name="connsiteY54" fmla="*/ 1612668 h 4100945"/>
              <a:gd name="connsiteX55" fmla="*/ 2419004 w 3627120"/>
              <a:gd name="connsiteY55" fmla="*/ 1479665 h 4100945"/>
              <a:gd name="connsiteX56" fmla="*/ 2568633 w 3627120"/>
              <a:gd name="connsiteY56" fmla="*/ 1246908 h 4100945"/>
              <a:gd name="connsiteX57" fmla="*/ 2784764 w 3627120"/>
              <a:gd name="connsiteY57" fmla="*/ 1180406 h 4100945"/>
              <a:gd name="connsiteX58" fmla="*/ 3017520 w 3627120"/>
              <a:gd name="connsiteY58" fmla="*/ 1030777 h 4100945"/>
              <a:gd name="connsiteX59" fmla="*/ 2967644 w 3627120"/>
              <a:gd name="connsiteY59" fmla="*/ 897774 h 4100945"/>
              <a:gd name="connsiteX60" fmla="*/ 3200400 w 3627120"/>
              <a:gd name="connsiteY60" fmla="*/ 665017 h 4100945"/>
              <a:gd name="connsiteX61" fmla="*/ 3516284 w 3627120"/>
              <a:gd name="connsiteY61" fmla="*/ 631766 h 4100945"/>
              <a:gd name="connsiteX62" fmla="*/ 3549535 w 3627120"/>
              <a:gd name="connsiteY62" fmla="*/ 681643 h 4100945"/>
              <a:gd name="connsiteX0" fmla="*/ 3549535 w 3627120"/>
              <a:gd name="connsiteY0" fmla="*/ 681643 h 4100945"/>
              <a:gd name="connsiteX1" fmla="*/ 3050771 w 3627120"/>
              <a:gd name="connsiteY1" fmla="*/ 1047403 h 4100945"/>
              <a:gd name="connsiteX2" fmla="*/ 2585258 w 3627120"/>
              <a:gd name="connsiteY2" fmla="*/ 2177934 h 4100945"/>
              <a:gd name="connsiteX3" fmla="*/ 2402378 w 3627120"/>
              <a:gd name="connsiteY3" fmla="*/ 2709948 h 4100945"/>
              <a:gd name="connsiteX4" fmla="*/ 2019993 w 3627120"/>
              <a:gd name="connsiteY4" fmla="*/ 3208712 h 4100945"/>
              <a:gd name="connsiteX5" fmla="*/ 1808796 w 3627120"/>
              <a:gd name="connsiteY5" fmla="*/ 3551403 h 4100945"/>
              <a:gd name="connsiteX6" fmla="*/ 1976326 w 3627120"/>
              <a:gd name="connsiteY6" fmla="*/ 3900901 h 4100945"/>
              <a:gd name="connsiteX7" fmla="*/ 2302625 w 3627120"/>
              <a:gd name="connsiteY7" fmla="*/ 3956857 h 4100945"/>
              <a:gd name="connsiteX8" fmla="*/ 2236124 w 3627120"/>
              <a:gd name="connsiteY8" fmla="*/ 4089861 h 4100945"/>
              <a:gd name="connsiteX9" fmla="*/ 1753985 w 3627120"/>
              <a:gd name="connsiteY9" fmla="*/ 4023359 h 4100945"/>
              <a:gd name="connsiteX10" fmla="*/ 806335 w 3627120"/>
              <a:gd name="connsiteY10" fmla="*/ 4006734 h 4100945"/>
              <a:gd name="connsiteX11" fmla="*/ 590204 w 3627120"/>
              <a:gd name="connsiteY11" fmla="*/ 3956857 h 4100945"/>
              <a:gd name="connsiteX12" fmla="*/ 623455 w 3627120"/>
              <a:gd name="connsiteY12" fmla="*/ 3807228 h 4100945"/>
              <a:gd name="connsiteX13" fmla="*/ 540327 w 3627120"/>
              <a:gd name="connsiteY13" fmla="*/ 3574472 h 4100945"/>
              <a:gd name="connsiteX14" fmla="*/ 806335 w 3627120"/>
              <a:gd name="connsiteY14" fmla="*/ 3025832 h 4100945"/>
              <a:gd name="connsiteX15" fmla="*/ 939338 w 3627120"/>
              <a:gd name="connsiteY15" fmla="*/ 2626821 h 4100945"/>
              <a:gd name="connsiteX16" fmla="*/ 839585 w 3627120"/>
              <a:gd name="connsiteY16" fmla="*/ 2377439 h 4100945"/>
              <a:gd name="connsiteX17" fmla="*/ 640080 w 3627120"/>
              <a:gd name="connsiteY17" fmla="*/ 1995054 h 4100945"/>
              <a:gd name="connsiteX18" fmla="*/ 606829 w 3627120"/>
              <a:gd name="connsiteY18" fmla="*/ 1812174 h 4100945"/>
              <a:gd name="connsiteX19" fmla="*/ 773084 w 3627120"/>
              <a:gd name="connsiteY19" fmla="*/ 1596043 h 4100945"/>
              <a:gd name="connsiteX20" fmla="*/ 656705 w 3627120"/>
              <a:gd name="connsiteY20" fmla="*/ 1346661 h 4100945"/>
              <a:gd name="connsiteX21" fmla="*/ 473825 w 3627120"/>
              <a:gd name="connsiteY21" fmla="*/ 1014152 h 4100945"/>
              <a:gd name="connsiteX22" fmla="*/ 108065 w 3627120"/>
              <a:gd name="connsiteY22" fmla="*/ 648392 h 4100945"/>
              <a:gd name="connsiteX23" fmla="*/ 224444 w 3627120"/>
              <a:gd name="connsiteY23" fmla="*/ 565265 h 4100945"/>
              <a:gd name="connsiteX24" fmla="*/ 241069 w 3627120"/>
              <a:gd name="connsiteY24" fmla="*/ 415636 h 4100945"/>
              <a:gd name="connsiteX25" fmla="*/ 24938 w 3627120"/>
              <a:gd name="connsiteY25" fmla="*/ 299257 h 4100945"/>
              <a:gd name="connsiteX26" fmla="*/ 91440 w 3627120"/>
              <a:gd name="connsiteY26" fmla="*/ 216130 h 4100945"/>
              <a:gd name="connsiteX27" fmla="*/ 74815 w 3627120"/>
              <a:gd name="connsiteY27" fmla="*/ 16625 h 4100945"/>
              <a:gd name="connsiteX28" fmla="*/ 307571 w 3627120"/>
              <a:gd name="connsiteY28" fmla="*/ 116377 h 4100945"/>
              <a:gd name="connsiteX29" fmla="*/ 706582 w 3627120"/>
              <a:gd name="connsiteY29" fmla="*/ 182879 h 4100945"/>
              <a:gd name="connsiteX30" fmla="*/ 507076 w 3627120"/>
              <a:gd name="connsiteY30" fmla="*/ 365759 h 4100945"/>
              <a:gd name="connsiteX31" fmla="*/ 507076 w 3627120"/>
              <a:gd name="connsiteY31" fmla="*/ 565265 h 4100945"/>
              <a:gd name="connsiteX32" fmla="*/ 606829 w 3627120"/>
              <a:gd name="connsiteY32" fmla="*/ 532014 h 4100945"/>
              <a:gd name="connsiteX33" fmla="*/ 640080 w 3627120"/>
              <a:gd name="connsiteY33" fmla="*/ 565265 h 4100945"/>
              <a:gd name="connsiteX34" fmla="*/ 1039091 w 3627120"/>
              <a:gd name="connsiteY34" fmla="*/ 332508 h 4100945"/>
              <a:gd name="connsiteX35" fmla="*/ 1055716 w 3627120"/>
              <a:gd name="connsiteY35" fmla="*/ 498763 h 4100945"/>
              <a:gd name="connsiteX36" fmla="*/ 1205345 w 3627120"/>
              <a:gd name="connsiteY36" fmla="*/ 565265 h 4100945"/>
              <a:gd name="connsiteX37" fmla="*/ 1388225 w 3627120"/>
              <a:gd name="connsiteY37" fmla="*/ 532014 h 4100945"/>
              <a:gd name="connsiteX38" fmla="*/ 1521229 w 3627120"/>
              <a:gd name="connsiteY38" fmla="*/ 532014 h 4100945"/>
              <a:gd name="connsiteX39" fmla="*/ 1637607 w 3627120"/>
              <a:gd name="connsiteY39" fmla="*/ 615141 h 4100945"/>
              <a:gd name="connsiteX40" fmla="*/ 1321724 w 3627120"/>
              <a:gd name="connsiteY40" fmla="*/ 681643 h 4100945"/>
              <a:gd name="connsiteX41" fmla="*/ 1122218 w 3627120"/>
              <a:gd name="connsiteY41" fmla="*/ 897774 h 4100945"/>
              <a:gd name="connsiteX42" fmla="*/ 1138844 w 3627120"/>
              <a:gd name="connsiteY42" fmla="*/ 1113905 h 4100945"/>
              <a:gd name="connsiteX43" fmla="*/ 1138844 w 3627120"/>
              <a:gd name="connsiteY43" fmla="*/ 1662545 h 4100945"/>
              <a:gd name="connsiteX44" fmla="*/ 1338349 w 3627120"/>
              <a:gd name="connsiteY44" fmla="*/ 1546166 h 4100945"/>
              <a:gd name="connsiteX45" fmla="*/ 1338349 w 3627120"/>
              <a:gd name="connsiteY45" fmla="*/ 1230283 h 4100945"/>
              <a:gd name="connsiteX46" fmla="*/ 1404851 w 3627120"/>
              <a:gd name="connsiteY46" fmla="*/ 1014152 h 4100945"/>
              <a:gd name="connsiteX47" fmla="*/ 1537855 w 3627120"/>
              <a:gd name="connsiteY47" fmla="*/ 764770 h 4100945"/>
              <a:gd name="connsiteX48" fmla="*/ 1687484 w 3627120"/>
              <a:gd name="connsiteY48" fmla="*/ 764770 h 4100945"/>
              <a:gd name="connsiteX49" fmla="*/ 1753985 w 3627120"/>
              <a:gd name="connsiteY49" fmla="*/ 1047403 h 4100945"/>
              <a:gd name="connsiteX50" fmla="*/ 1720735 w 3627120"/>
              <a:gd name="connsiteY50" fmla="*/ 1197032 h 4100945"/>
              <a:gd name="connsiteX51" fmla="*/ 1870364 w 3627120"/>
              <a:gd name="connsiteY51" fmla="*/ 1147156 h 4100945"/>
              <a:gd name="connsiteX52" fmla="*/ 1936865 w 3627120"/>
              <a:gd name="connsiteY52" fmla="*/ 1280159 h 4100945"/>
              <a:gd name="connsiteX53" fmla="*/ 1837113 w 3627120"/>
              <a:gd name="connsiteY53" fmla="*/ 1529541 h 4100945"/>
              <a:gd name="connsiteX54" fmla="*/ 2053244 w 3627120"/>
              <a:gd name="connsiteY54" fmla="*/ 1612668 h 4100945"/>
              <a:gd name="connsiteX55" fmla="*/ 2419004 w 3627120"/>
              <a:gd name="connsiteY55" fmla="*/ 1479665 h 4100945"/>
              <a:gd name="connsiteX56" fmla="*/ 2568633 w 3627120"/>
              <a:gd name="connsiteY56" fmla="*/ 1246908 h 4100945"/>
              <a:gd name="connsiteX57" fmla="*/ 2784764 w 3627120"/>
              <a:gd name="connsiteY57" fmla="*/ 1180406 h 4100945"/>
              <a:gd name="connsiteX58" fmla="*/ 3017520 w 3627120"/>
              <a:gd name="connsiteY58" fmla="*/ 1030777 h 4100945"/>
              <a:gd name="connsiteX59" fmla="*/ 2967644 w 3627120"/>
              <a:gd name="connsiteY59" fmla="*/ 897774 h 4100945"/>
              <a:gd name="connsiteX60" fmla="*/ 3200400 w 3627120"/>
              <a:gd name="connsiteY60" fmla="*/ 665017 h 4100945"/>
              <a:gd name="connsiteX61" fmla="*/ 3516284 w 3627120"/>
              <a:gd name="connsiteY61" fmla="*/ 631766 h 4100945"/>
              <a:gd name="connsiteX62" fmla="*/ 3549535 w 3627120"/>
              <a:gd name="connsiteY62" fmla="*/ 681643 h 4100945"/>
              <a:gd name="connsiteX0" fmla="*/ 3549535 w 3627120"/>
              <a:gd name="connsiteY0" fmla="*/ 681643 h 4110271"/>
              <a:gd name="connsiteX1" fmla="*/ 3050771 w 3627120"/>
              <a:gd name="connsiteY1" fmla="*/ 1047403 h 4110271"/>
              <a:gd name="connsiteX2" fmla="*/ 2585258 w 3627120"/>
              <a:gd name="connsiteY2" fmla="*/ 2177934 h 4110271"/>
              <a:gd name="connsiteX3" fmla="*/ 2402378 w 3627120"/>
              <a:gd name="connsiteY3" fmla="*/ 2709948 h 4110271"/>
              <a:gd name="connsiteX4" fmla="*/ 2019993 w 3627120"/>
              <a:gd name="connsiteY4" fmla="*/ 3208712 h 4110271"/>
              <a:gd name="connsiteX5" fmla="*/ 1808796 w 3627120"/>
              <a:gd name="connsiteY5" fmla="*/ 3551403 h 4110271"/>
              <a:gd name="connsiteX6" fmla="*/ 1976326 w 3627120"/>
              <a:gd name="connsiteY6" fmla="*/ 3900901 h 4110271"/>
              <a:gd name="connsiteX7" fmla="*/ 2236124 w 3627120"/>
              <a:gd name="connsiteY7" fmla="*/ 4089861 h 4110271"/>
              <a:gd name="connsiteX8" fmla="*/ 1753985 w 3627120"/>
              <a:gd name="connsiteY8" fmla="*/ 4023359 h 4110271"/>
              <a:gd name="connsiteX9" fmla="*/ 806335 w 3627120"/>
              <a:gd name="connsiteY9" fmla="*/ 4006734 h 4110271"/>
              <a:gd name="connsiteX10" fmla="*/ 590204 w 3627120"/>
              <a:gd name="connsiteY10" fmla="*/ 3956857 h 4110271"/>
              <a:gd name="connsiteX11" fmla="*/ 623455 w 3627120"/>
              <a:gd name="connsiteY11" fmla="*/ 3807228 h 4110271"/>
              <a:gd name="connsiteX12" fmla="*/ 540327 w 3627120"/>
              <a:gd name="connsiteY12" fmla="*/ 3574472 h 4110271"/>
              <a:gd name="connsiteX13" fmla="*/ 806335 w 3627120"/>
              <a:gd name="connsiteY13" fmla="*/ 3025832 h 4110271"/>
              <a:gd name="connsiteX14" fmla="*/ 939338 w 3627120"/>
              <a:gd name="connsiteY14" fmla="*/ 2626821 h 4110271"/>
              <a:gd name="connsiteX15" fmla="*/ 839585 w 3627120"/>
              <a:gd name="connsiteY15" fmla="*/ 2377439 h 4110271"/>
              <a:gd name="connsiteX16" fmla="*/ 640080 w 3627120"/>
              <a:gd name="connsiteY16" fmla="*/ 1995054 h 4110271"/>
              <a:gd name="connsiteX17" fmla="*/ 606829 w 3627120"/>
              <a:gd name="connsiteY17" fmla="*/ 1812174 h 4110271"/>
              <a:gd name="connsiteX18" fmla="*/ 773084 w 3627120"/>
              <a:gd name="connsiteY18" fmla="*/ 1596043 h 4110271"/>
              <a:gd name="connsiteX19" fmla="*/ 656705 w 3627120"/>
              <a:gd name="connsiteY19" fmla="*/ 1346661 h 4110271"/>
              <a:gd name="connsiteX20" fmla="*/ 473825 w 3627120"/>
              <a:gd name="connsiteY20" fmla="*/ 1014152 h 4110271"/>
              <a:gd name="connsiteX21" fmla="*/ 108065 w 3627120"/>
              <a:gd name="connsiteY21" fmla="*/ 648392 h 4110271"/>
              <a:gd name="connsiteX22" fmla="*/ 224444 w 3627120"/>
              <a:gd name="connsiteY22" fmla="*/ 565265 h 4110271"/>
              <a:gd name="connsiteX23" fmla="*/ 241069 w 3627120"/>
              <a:gd name="connsiteY23" fmla="*/ 415636 h 4110271"/>
              <a:gd name="connsiteX24" fmla="*/ 24938 w 3627120"/>
              <a:gd name="connsiteY24" fmla="*/ 299257 h 4110271"/>
              <a:gd name="connsiteX25" fmla="*/ 91440 w 3627120"/>
              <a:gd name="connsiteY25" fmla="*/ 216130 h 4110271"/>
              <a:gd name="connsiteX26" fmla="*/ 74815 w 3627120"/>
              <a:gd name="connsiteY26" fmla="*/ 16625 h 4110271"/>
              <a:gd name="connsiteX27" fmla="*/ 307571 w 3627120"/>
              <a:gd name="connsiteY27" fmla="*/ 116377 h 4110271"/>
              <a:gd name="connsiteX28" fmla="*/ 706582 w 3627120"/>
              <a:gd name="connsiteY28" fmla="*/ 182879 h 4110271"/>
              <a:gd name="connsiteX29" fmla="*/ 507076 w 3627120"/>
              <a:gd name="connsiteY29" fmla="*/ 365759 h 4110271"/>
              <a:gd name="connsiteX30" fmla="*/ 507076 w 3627120"/>
              <a:gd name="connsiteY30" fmla="*/ 565265 h 4110271"/>
              <a:gd name="connsiteX31" fmla="*/ 606829 w 3627120"/>
              <a:gd name="connsiteY31" fmla="*/ 532014 h 4110271"/>
              <a:gd name="connsiteX32" fmla="*/ 640080 w 3627120"/>
              <a:gd name="connsiteY32" fmla="*/ 565265 h 4110271"/>
              <a:gd name="connsiteX33" fmla="*/ 1039091 w 3627120"/>
              <a:gd name="connsiteY33" fmla="*/ 332508 h 4110271"/>
              <a:gd name="connsiteX34" fmla="*/ 1055716 w 3627120"/>
              <a:gd name="connsiteY34" fmla="*/ 498763 h 4110271"/>
              <a:gd name="connsiteX35" fmla="*/ 1205345 w 3627120"/>
              <a:gd name="connsiteY35" fmla="*/ 565265 h 4110271"/>
              <a:gd name="connsiteX36" fmla="*/ 1388225 w 3627120"/>
              <a:gd name="connsiteY36" fmla="*/ 532014 h 4110271"/>
              <a:gd name="connsiteX37" fmla="*/ 1521229 w 3627120"/>
              <a:gd name="connsiteY37" fmla="*/ 532014 h 4110271"/>
              <a:gd name="connsiteX38" fmla="*/ 1637607 w 3627120"/>
              <a:gd name="connsiteY38" fmla="*/ 615141 h 4110271"/>
              <a:gd name="connsiteX39" fmla="*/ 1321724 w 3627120"/>
              <a:gd name="connsiteY39" fmla="*/ 681643 h 4110271"/>
              <a:gd name="connsiteX40" fmla="*/ 1122218 w 3627120"/>
              <a:gd name="connsiteY40" fmla="*/ 897774 h 4110271"/>
              <a:gd name="connsiteX41" fmla="*/ 1138844 w 3627120"/>
              <a:gd name="connsiteY41" fmla="*/ 1113905 h 4110271"/>
              <a:gd name="connsiteX42" fmla="*/ 1138844 w 3627120"/>
              <a:gd name="connsiteY42" fmla="*/ 1662545 h 4110271"/>
              <a:gd name="connsiteX43" fmla="*/ 1338349 w 3627120"/>
              <a:gd name="connsiteY43" fmla="*/ 1546166 h 4110271"/>
              <a:gd name="connsiteX44" fmla="*/ 1338349 w 3627120"/>
              <a:gd name="connsiteY44" fmla="*/ 1230283 h 4110271"/>
              <a:gd name="connsiteX45" fmla="*/ 1404851 w 3627120"/>
              <a:gd name="connsiteY45" fmla="*/ 1014152 h 4110271"/>
              <a:gd name="connsiteX46" fmla="*/ 1537855 w 3627120"/>
              <a:gd name="connsiteY46" fmla="*/ 764770 h 4110271"/>
              <a:gd name="connsiteX47" fmla="*/ 1687484 w 3627120"/>
              <a:gd name="connsiteY47" fmla="*/ 764770 h 4110271"/>
              <a:gd name="connsiteX48" fmla="*/ 1753985 w 3627120"/>
              <a:gd name="connsiteY48" fmla="*/ 1047403 h 4110271"/>
              <a:gd name="connsiteX49" fmla="*/ 1720735 w 3627120"/>
              <a:gd name="connsiteY49" fmla="*/ 1197032 h 4110271"/>
              <a:gd name="connsiteX50" fmla="*/ 1870364 w 3627120"/>
              <a:gd name="connsiteY50" fmla="*/ 1147156 h 4110271"/>
              <a:gd name="connsiteX51" fmla="*/ 1936865 w 3627120"/>
              <a:gd name="connsiteY51" fmla="*/ 1280159 h 4110271"/>
              <a:gd name="connsiteX52" fmla="*/ 1837113 w 3627120"/>
              <a:gd name="connsiteY52" fmla="*/ 1529541 h 4110271"/>
              <a:gd name="connsiteX53" fmla="*/ 2053244 w 3627120"/>
              <a:gd name="connsiteY53" fmla="*/ 1612668 h 4110271"/>
              <a:gd name="connsiteX54" fmla="*/ 2419004 w 3627120"/>
              <a:gd name="connsiteY54" fmla="*/ 1479665 h 4110271"/>
              <a:gd name="connsiteX55" fmla="*/ 2568633 w 3627120"/>
              <a:gd name="connsiteY55" fmla="*/ 1246908 h 4110271"/>
              <a:gd name="connsiteX56" fmla="*/ 2784764 w 3627120"/>
              <a:gd name="connsiteY56" fmla="*/ 1180406 h 4110271"/>
              <a:gd name="connsiteX57" fmla="*/ 3017520 w 3627120"/>
              <a:gd name="connsiteY57" fmla="*/ 1030777 h 4110271"/>
              <a:gd name="connsiteX58" fmla="*/ 2967644 w 3627120"/>
              <a:gd name="connsiteY58" fmla="*/ 897774 h 4110271"/>
              <a:gd name="connsiteX59" fmla="*/ 3200400 w 3627120"/>
              <a:gd name="connsiteY59" fmla="*/ 665017 h 4110271"/>
              <a:gd name="connsiteX60" fmla="*/ 3516284 w 3627120"/>
              <a:gd name="connsiteY60" fmla="*/ 631766 h 4110271"/>
              <a:gd name="connsiteX61" fmla="*/ 3549535 w 3627120"/>
              <a:gd name="connsiteY61" fmla="*/ 681643 h 411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27120" h="4110271">
                <a:moveTo>
                  <a:pt x="3549535" y="681643"/>
                </a:moveTo>
                <a:cubicBezTo>
                  <a:pt x="3471950" y="750916"/>
                  <a:pt x="3211484" y="798021"/>
                  <a:pt x="3050771" y="1047403"/>
                </a:cubicBezTo>
                <a:cubicBezTo>
                  <a:pt x="2890058" y="1296785"/>
                  <a:pt x="2693324" y="1900843"/>
                  <a:pt x="2585258" y="2177934"/>
                </a:cubicBezTo>
                <a:cubicBezTo>
                  <a:pt x="2477192" y="2455025"/>
                  <a:pt x="2496589" y="2538152"/>
                  <a:pt x="2402378" y="2709948"/>
                </a:cubicBezTo>
                <a:cubicBezTo>
                  <a:pt x="2308167" y="2881744"/>
                  <a:pt x="2118923" y="3068470"/>
                  <a:pt x="2019993" y="3208712"/>
                </a:cubicBezTo>
                <a:cubicBezTo>
                  <a:pt x="1921063" y="3348954"/>
                  <a:pt x="1816074" y="3436038"/>
                  <a:pt x="1808796" y="3551403"/>
                </a:cubicBezTo>
                <a:cubicBezTo>
                  <a:pt x="1801518" y="3666768"/>
                  <a:pt x="1905105" y="3811158"/>
                  <a:pt x="1976326" y="3900901"/>
                </a:cubicBezTo>
                <a:cubicBezTo>
                  <a:pt x="2047547" y="3990644"/>
                  <a:pt x="2273181" y="4069451"/>
                  <a:pt x="2236124" y="4089861"/>
                </a:cubicBezTo>
                <a:cubicBezTo>
                  <a:pt x="2199067" y="4110271"/>
                  <a:pt x="1992283" y="4037214"/>
                  <a:pt x="1753985" y="4023359"/>
                </a:cubicBezTo>
                <a:cubicBezTo>
                  <a:pt x="1515687" y="4009505"/>
                  <a:pt x="1000298" y="4017818"/>
                  <a:pt x="806335" y="4006734"/>
                </a:cubicBezTo>
                <a:cubicBezTo>
                  <a:pt x="612372" y="3995650"/>
                  <a:pt x="620684" y="3990108"/>
                  <a:pt x="590204" y="3956857"/>
                </a:cubicBezTo>
                <a:cubicBezTo>
                  <a:pt x="559724" y="3923606"/>
                  <a:pt x="631768" y="3870959"/>
                  <a:pt x="623455" y="3807228"/>
                </a:cubicBezTo>
                <a:cubicBezTo>
                  <a:pt x="615142" y="3743497"/>
                  <a:pt x="509847" y="3704705"/>
                  <a:pt x="540327" y="3574472"/>
                </a:cubicBezTo>
                <a:cubicBezTo>
                  <a:pt x="570807" y="3444239"/>
                  <a:pt x="739833" y="3183774"/>
                  <a:pt x="806335" y="3025832"/>
                </a:cubicBezTo>
                <a:cubicBezTo>
                  <a:pt x="872837" y="2867890"/>
                  <a:pt x="933796" y="2734886"/>
                  <a:pt x="939338" y="2626821"/>
                </a:cubicBezTo>
                <a:cubicBezTo>
                  <a:pt x="944880" y="2518756"/>
                  <a:pt x="889461" y="2482733"/>
                  <a:pt x="839585" y="2377439"/>
                </a:cubicBezTo>
                <a:cubicBezTo>
                  <a:pt x="789709" y="2272145"/>
                  <a:pt x="678873" y="2089265"/>
                  <a:pt x="640080" y="1995054"/>
                </a:cubicBezTo>
                <a:cubicBezTo>
                  <a:pt x="601287" y="1900843"/>
                  <a:pt x="584662" y="1878676"/>
                  <a:pt x="606829" y="1812174"/>
                </a:cubicBezTo>
                <a:cubicBezTo>
                  <a:pt x="628996" y="1745672"/>
                  <a:pt x="764771" y="1673628"/>
                  <a:pt x="773084" y="1596043"/>
                </a:cubicBezTo>
                <a:cubicBezTo>
                  <a:pt x="781397" y="1518458"/>
                  <a:pt x="706582" y="1443643"/>
                  <a:pt x="656705" y="1346661"/>
                </a:cubicBezTo>
                <a:cubicBezTo>
                  <a:pt x="606829" y="1249679"/>
                  <a:pt x="565265" y="1130530"/>
                  <a:pt x="473825" y="1014152"/>
                </a:cubicBezTo>
                <a:cubicBezTo>
                  <a:pt x="382385" y="897774"/>
                  <a:pt x="149628" y="723206"/>
                  <a:pt x="108065" y="648392"/>
                </a:cubicBezTo>
                <a:cubicBezTo>
                  <a:pt x="66502" y="573578"/>
                  <a:pt x="202277" y="604058"/>
                  <a:pt x="224444" y="565265"/>
                </a:cubicBezTo>
                <a:cubicBezTo>
                  <a:pt x="246611" y="526472"/>
                  <a:pt x="274320" y="459971"/>
                  <a:pt x="241069" y="415636"/>
                </a:cubicBezTo>
                <a:cubicBezTo>
                  <a:pt x="207818" y="371301"/>
                  <a:pt x="49876" y="332508"/>
                  <a:pt x="24938" y="299257"/>
                </a:cubicBezTo>
                <a:cubicBezTo>
                  <a:pt x="0" y="266006"/>
                  <a:pt x="83127" y="263235"/>
                  <a:pt x="91440" y="216130"/>
                </a:cubicBezTo>
                <a:cubicBezTo>
                  <a:pt x="99753" y="169025"/>
                  <a:pt x="38793" y="33251"/>
                  <a:pt x="74815" y="16625"/>
                </a:cubicBezTo>
                <a:cubicBezTo>
                  <a:pt x="110837" y="0"/>
                  <a:pt x="202277" y="88668"/>
                  <a:pt x="307571" y="116377"/>
                </a:cubicBezTo>
                <a:cubicBezTo>
                  <a:pt x="412865" y="144086"/>
                  <a:pt x="673331" y="141315"/>
                  <a:pt x="706582" y="182879"/>
                </a:cubicBezTo>
                <a:cubicBezTo>
                  <a:pt x="739833" y="224443"/>
                  <a:pt x="540327" y="302028"/>
                  <a:pt x="507076" y="365759"/>
                </a:cubicBezTo>
                <a:cubicBezTo>
                  <a:pt x="473825" y="429490"/>
                  <a:pt x="490451" y="537556"/>
                  <a:pt x="507076" y="565265"/>
                </a:cubicBezTo>
                <a:cubicBezTo>
                  <a:pt x="523701" y="592974"/>
                  <a:pt x="584662" y="532014"/>
                  <a:pt x="606829" y="532014"/>
                </a:cubicBezTo>
                <a:cubicBezTo>
                  <a:pt x="628996" y="532014"/>
                  <a:pt x="568036" y="598516"/>
                  <a:pt x="640080" y="565265"/>
                </a:cubicBezTo>
                <a:cubicBezTo>
                  <a:pt x="712124" y="532014"/>
                  <a:pt x="969818" y="343592"/>
                  <a:pt x="1039091" y="332508"/>
                </a:cubicBezTo>
                <a:cubicBezTo>
                  <a:pt x="1108364" y="321424"/>
                  <a:pt x="1028007" y="459970"/>
                  <a:pt x="1055716" y="498763"/>
                </a:cubicBezTo>
                <a:cubicBezTo>
                  <a:pt x="1083425" y="537556"/>
                  <a:pt x="1149927" y="559723"/>
                  <a:pt x="1205345" y="565265"/>
                </a:cubicBezTo>
                <a:cubicBezTo>
                  <a:pt x="1260763" y="570807"/>
                  <a:pt x="1335578" y="537556"/>
                  <a:pt x="1388225" y="532014"/>
                </a:cubicBezTo>
                <a:cubicBezTo>
                  <a:pt x="1440872" y="526472"/>
                  <a:pt x="1479665" y="518160"/>
                  <a:pt x="1521229" y="532014"/>
                </a:cubicBezTo>
                <a:cubicBezTo>
                  <a:pt x="1562793" y="545869"/>
                  <a:pt x="1670858" y="590203"/>
                  <a:pt x="1637607" y="615141"/>
                </a:cubicBezTo>
                <a:cubicBezTo>
                  <a:pt x="1604356" y="640079"/>
                  <a:pt x="1407622" y="634538"/>
                  <a:pt x="1321724" y="681643"/>
                </a:cubicBezTo>
                <a:cubicBezTo>
                  <a:pt x="1235826" y="728749"/>
                  <a:pt x="1152698" y="825730"/>
                  <a:pt x="1122218" y="897774"/>
                </a:cubicBezTo>
                <a:cubicBezTo>
                  <a:pt x="1091738" y="969818"/>
                  <a:pt x="1136073" y="986443"/>
                  <a:pt x="1138844" y="1113905"/>
                </a:cubicBezTo>
                <a:cubicBezTo>
                  <a:pt x="1141615" y="1241367"/>
                  <a:pt x="1105593" y="1590502"/>
                  <a:pt x="1138844" y="1662545"/>
                </a:cubicBezTo>
                <a:cubicBezTo>
                  <a:pt x="1172095" y="1734588"/>
                  <a:pt x="1305098" y="1618210"/>
                  <a:pt x="1338349" y="1546166"/>
                </a:cubicBezTo>
                <a:cubicBezTo>
                  <a:pt x="1371600" y="1474122"/>
                  <a:pt x="1327265" y="1318952"/>
                  <a:pt x="1338349" y="1230283"/>
                </a:cubicBezTo>
                <a:cubicBezTo>
                  <a:pt x="1349433" y="1141614"/>
                  <a:pt x="1371600" y="1091737"/>
                  <a:pt x="1404851" y="1014152"/>
                </a:cubicBezTo>
                <a:cubicBezTo>
                  <a:pt x="1438102" y="936567"/>
                  <a:pt x="1490750" y="806334"/>
                  <a:pt x="1537855" y="764770"/>
                </a:cubicBezTo>
                <a:cubicBezTo>
                  <a:pt x="1584961" y="723206"/>
                  <a:pt x="1651462" y="717665"/>
                  <a:pt x="1687484" y="764770"/>
                </a:cubicBezTo>
                <a:cubicBezTo>
                  <a:pt x="1723506" y="811875"/>
                  <a:pt x="1748443" y="975359"/>
                  <a:pt x="1753985" y="1047403"/>
                </a:cubicBezTo>
                <a:cubicBezTo>
                  <a:pt x="1759527" y="1119447"/>
                  <a:pt x="1701339" y="1180407"/>
                  <a:pt x="1720735" y="1197032"/>
                </a:cubicBezTo>
                <a:cubicBezTo>
                  <a:pt x="1740132" y="1213658"/>
                  <a:pt x="1834342" y="1133302"/>
                  <a:pt x="1870364" y="1147156"/>
                </a:cubicBezTo>
                <a:cubicBezTo>
                  <a:pt x="1906386" y="1161010"/>
                  <a:pt x="1942407" y="1216428"/>
                  <a:pt x="1936865" y="1280159"/>
                </a:cubicBezTo>
                <a:cubicBezTo>
                  <a:pt x="1931323" y="1343890"/>
                  <a:pt x="1817717" y="1474123"/>
                  <a:pt x="1837113" y="1529541"/>
                </a:cubicBezTo>
                <a:cubicBezTo>
                  <a:pt x="1856509" y="1584959"/>
                  <a:pt x="1956262" y="1620981"/>
                  <a:pt x="2053244" y="1612668"/>
                </a:cubicBezTo>
                <a:cubicBezTo>
                  <a:pt x="2150226" y="1604355"/>
                  <a:pt x="2333106" y="1540625"/>
                  <a:pt x="2419004" y="1479665"/>
                </a:cubicBezTo>
                <a:cubicBezTo>
                  <a:pt x="2504902" y="1418705"/>
                  <a:pt x="2507673" y="1296784"/>
                  <a:pt x="2568633" y="1246908"/>
                </a:cubicBezTo>
                <a:cubicBezTo>
                  <a:pt x="2629593" y="1197032"/>
                  <a:pt x="2709950" y="1216428"/>
                  <a:pt x="2784764" y="1180406"/>
                </a:cubicBezTo>
                <a:cubicBezTo>
                  <a:pt x="2859578" y="1144384"/>
                  <a:pt x="2987040" y="1077882"/>
                  <a:pt x="3017520" y="1030777"/>
                </a:cubicBezTo>
                <a:cubicBezTo>
                  <a:pt x="3048000" y="983672"/>
                  <a:pt x="2937164" y="958734"/>
                  <a:pt x="2967644" y="897774"/>
                </a:cubicBezTo>
                <a:cubicBezTo>
                  <a:pt x="2998124" y="836814"/>
                  <a:pt x="3108960" y="709352"/>
                  <a:pt x="3200400" y="665017"/>
                </a:cubicBezTo>
                <a:cubicBezTo>
                  <a:pt x="3291840" y="620682"/>
                  <a:pt x="3458095" y="637308"/>
                  <a:pt x="3516284" y="631766"/>
                </a:cubicBezTo>
                <a:cubicBezTo>
                  <a:pt x="3574473" y="626224"/>
                  <a:pt x="3627120" y="612370"/>
                  <a:pt x="3549535" y="681643"/>
                </a:cubicBezTo>
                <a:close/>
              </a:path>
            </a:pathLst>
          </a:custGeom>
          <a:solidFill>
            <a:srgbClr val="FF999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5287480" y="3342382"/>
            <a:ext cx="1494320" cy="1077218"/>
          </a:xfrm>
          <a:prstGeom prst="rect">
            <a:avLst/>
          </a:prstGeom>
          <a:noFill/>
        </p:spPr>
        <p:txBody>
          <a:bodyPr wrap="none" rtlCol="0">
            <a:spAutoFit/>
          </a:bodyPr>
          <a:lstStyle/>
          <a:p>
            <a:pPr algn="ctr"/>
            <a:r>
              <a:rPr lang="en-US" sz="3200" b="1" dirty="0">
                <a:ln>
                  <a:solidFill>
                    <a:schemeClr val="tx1"/>
                  </a:solidFill>
                </a:ln>
              </a:rPr>
              <a:t>UNITED</a:t>
            </a:r>
          </a:p>
          <a:p>
            <a:pPr algn="ctr"/>
            <a:r>
              <a:rPr lang="en-US" sz="3200" b="1" dirty="0">
                <a:ln>
                  <a:solidFill>
                    <a:schemeClr val="tx1"/>
                  </a:solidFill>
                </a:ln>
              </a:rPr>
              <a:t>STATES</a:t>
            </a:r>
          </a:p>
        </p:txBody>
      </p:sp>
      <p:sp>
        <p:nvSpPr>
          <p:cNvPr id="50" name="Freeform 49"/>
          <p:cNvSpPr/>
          <p:nvPr/>
        </p:nvSpPr>
        <p:spPr>
          <a:xfrm>
            <a:off x="6142237" y="1569485"/>
            <a:ext cx="1859796" cy="4166461"/>
          </a:xfrm>
          <a:custGeom>
            <a:avLst/>
            <a:gdLst>
              <a:gd name="connsiteX0" fmla="*/ 1859796 w 1859796"/>
              <a:gd name="connsiteY0" fmla="*/ 0 h 4166461"/>
              <a:gd name="connsiteX1" fmla="*/ 1720311 w 1859796"/>
              <a:gd name="connsiteY1" fmla="*/ 340963 h 4166461"/>
              <a:gd name="connsiteX2" fmla="*/ 1673817 w 1859796"/>
              <a:gd name="connsiteY2" fmla="*/ 697424 h 4166461"/>
              <a:gd name="connsiteX3" fmla="*/ 1549830 w 1859796"/>
              <a:gd name="connsiteY3" fmla="*/ 929898 h 4166461"/>
              <a:gd name="connsiteX4" fmla="*/ 1518834 w 1859796"/>
              <a:gd name="connsiteY4" fmla="*/ 1022888 h 4166461"/>
              <a:gd name="connsiteX5" fmla="*/ 1348352 w 1859796"/>
              <a:gd name="connsiteY5" fmla="*/ 1100379 h 4166461"/>
              <a:gd name="connsiteX6" fmla="*/ 1348352 w 1859796"/>
              <a:gd name="connsiteY6" fmla="*/ 1007390 h 4166461"/>
              <a:gd name="connsiteX7" fmla="*/ 1084881 w 1859796"/>
              <a:gd name="connsiteY7" fmla="*/ 1286359 h 4166461"/>
              <a:gd name="connsiteX8" fmla="*/ 914400 w 1859796"/>
              <a:gd name="connsiteY8" fmla="*/ 1518834 h 4166461"/>
              <a:gd name="connsiteX9" fmla="*/ 774915 w 1859796"/>
              <a:gd name="connsiteY9" fmla="*/ 1875295 h 4166461"/>
              <a:gd name="connsiteX10" fmla="*/ 666427 w 1859796"/>
              <a:gd name="connsiteY10" fmla="*/ 2216257 h 4166461"/>
              <a:gd name="connsiteX11" fmla="*/ 604434 w 1859796"/>
              <a:gd name="connsiteY11" fmla="*/ 2526224 h 4166461"/>
              <a:gd name="connsiteX12" fmla="*/ 619932 w 1859796"/>
              <a:gd name="connsiteY12" fmla="*/ 2619213 h 4166461"/>
              <a:gd name="connsiteX13" fmla="*/ 511444 w 1859796"/>
              <a:gd name="connsiteY13" fmla="*/ 2820691 h 4166461"/>
              <a:gd name="connsiteX14" fmla="*/ 449450 w 1859796"/>
              <a:gd name="connsiteY14" fmla="*/ 2960176 h 4166461"/>
              <a:gd name="connsiteX15" fmla="*/ 201478 w 1859796"/>
              <a:gd name="connsiteY15" fmla="*/ 3301139 h 4166461"/>
              <a:gd name="connsiteX16" fmla="*/ 46495 w 1859796"/>
              <a:gd name="connsiteY16" fmla="*/ 3533613 h 4166461"/>
              <a:gd name="connsiteX17" fmla="*/ 46495 w 1859796"/>
              <a:gd name="connsiteY17" fmla="*/ 3688596 h 4166461"/>
              <a:gd name="connsiteX18" fmla="*/ 325464 w 1859796"/>
              <a:gd name="connsiteY18" fmla="*/ 4076054 h 4166461"/>
              <a:gd name="connsiteX19" fmla="*/ 495945 w 1859796"/>
              <a:gd name="connsiteY19" fmla="*/ 4153546 h 4166461"/>
              <a:gd name="connsiteX20" fmla="*/ 619932 w 1859796"/>
              <a:gd name="connsiteY20" fmla="*/ 4153546 h 416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9796" h="4166461">
                <a:moveTo>
                  <a:pt x="1859796" y="0"/>
                </a:moveTo>
                <a:cubicBezTo>
                  <a:pt x="1805551" y="112363"/>
                  <a:pt x="1751307" y="224726"/>
                  <a:pt x="1720311" y="340963"/>
                </a:cubicBezTo>
                <a:cubicBezTo>
                  <a:pt x="1689315" y="457200"/>
                  <a:pt x="1702230" y="599268"/>
                  <a:pt x="1673817" y="697424"/>
                </a:cubicBezTo>
                <a:cubicBezTo>
                  <a:pt x="1645404" y="795580"/>
                  <a:pt x="1575661" y="875654"/>
                  <a:pt x="1549830" y="929898"/>
                </a:cubicBezTo>
                <a:cubicBezTo>
                  <a:pt x="1523999" y="984142"/>
                  <a:pt x="1552414" y="994475"/>
                  <a:pt x="1518834" y="1022888"/>
                </a:cubicBezTo>
                <a:cubicBezTo>
                  <a:pt x="1485254" y="1051302"/>
                  <a:pt x="1376766" y="1102962"/>
                  <a:pt x="1348352" y="1100379"/>
                </a:cubicBezTo>
                <a:cubicBezTo>
                  <a:pt x="1319938" y="1097796"/>
                  <a:pt x="1392264" y="976393"/>
                  <a:pt x="1348352" y="1007390"/>
                </a:cubicBezTo>
                <a:cubicBezTo>
                  <a:pt x="1304440" y="1038387"/>
                  <a:pt x="1157206" y="1201118"/>
                  <a:pt x="1084881" y="1286359"/>
                </a:cubicBezTo>
                <a:cubicBezTo>
                  <a:pt x="1012556" y="1371600"/>
                  <a:pt x="966061" y="1420678"/>
                  <a:pt x="914400" y="1518834"/>
                </a:cubicBezTo>
                <a:cubicBezTo>
                  <a:pt x="862739" y="1616990"/>
                  <a:pt x="816244" y="1759058"/>
                  <a:pt x="774915" y="1875295"/>
                </a:cubicBezTo>
                <a:cubicBezTo>
                  <a:pt x="733586" y="1991532"/>
                  <a:pt x="694840" y="2107769"/>
                  <a:pt x="666427" y="2216257"/>
                </a:cubicBezTo>
                <a:cubicBezTo>
                  <a:pt x="638014" y="2324745"/>
                  <a:pt x="612183" y="2459065"/>
                  <a:pt x="604434" y="2526224"/>
                </a:cubicBezTo>
                <a:cubicBezTo>
                  <a:pt x="596685" y="2593383"/>
                  <a:pt x="635430" y="2570135"/>
                  <a:pt x="619932" y="2619213"/>
                </a:cubicBezTo>
                <a:cubicBezTo>
                  <a:pt x="604434" y="2668291"/>
                  <a:pt x="539858" y="2763864"/>
                  <a:pt x="511444" y="2820691"/>
                </a:cubicBezTo>
                <a:cubicBezTo>
                  <a:pt x="483030" y="2877518"/>
                  <a:pt x="501111" y="2880101"/>
                  <a:pt x="449450" y="2960176"/>
                </a:cubicBezTo>
                <a:cubicBezTo>
                  <a:pt x="397789" y="3040251"/>
                  <a:pt x="268637" y="3205566"/>
                  <a:pt x="201478" y="3301139"/>
                </a:cubicBezTo>
                <a:cubicBezTo>
                  <a:pt x="134319" y="3396712"/>
                  <a:pt x="72326" y="3469037"/>
                  <a:pt x="46495" y="3533613"/>
                </a:cubicBezTo>
                <a:cubicBezTo>
                  <a:pt x="20665" y="3598189"/>
                  <a:pt x="0" y="3598189"/>
                  <a:pt x="46495" y="3688596"/>
                </a:cubicBezTo>
                <a:cubicBezTo>
                  <a:pt x="92990" y="3779003"/>
                  <a:pt x="250556" y="3998562"/>
                  <a:pt x="325464" y="4076054"/>
                </a:cubicBezTo>
                <a:cubicBezTo>
                  <a:pt x="400372" y="4153546"/>
                  <a:pt x="446867" y="4140631"/>
                  <a:pt x="495945" y="4153546"/>
                </a:cubicBezTo>
                <a:cubicBezTo>
                  <a:pt x="545023" y="4166461"/>
                  <a:pt x="582477" y="4160003"/>
                  <a:pt x="619932" y="4153546"/>
                </a:cubicBezTo>
              </a:path>
            </a:pathLst>
          </a:custGeom>
          <a:ln w="76200">
            <a:solidFill>
              <a:schemeClr val="tx1"/>
            </a:solidFill>
            <a:prstDash val="sysDot"/>
          </a:ln>
          <a:effectLst>
            <a:outerShdw dist="50800" dir="7800000" algn="ctr" rotWithShape="0">
              <a:srgbClr val="FFFF00"/>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Freeform 38"/>
          <p:cNvSpPr/>
          <p:nvPr/>
        </p:nvSpPr>
        <p:spPr>
          <a:xfrm>
            <a:off x="4158712" y="2076773"/>
            <a:ext cx="1131376" cy="4096718"/>
          </a:xfrm>
          <a:custGeom>
            <a:avLst/>
            <a:gdLst>
              <a:gd name="connsiteX0" fmla="*/ 0 w 1131376"/>
              <a:gd name="connsiteY0" fmla="*/ 0 h 4096718"/>
              <a:gd name="connsiteX1" fmla="*/ 46495 w 1131376"/>
              <a:gd name="connsiteY1" fmla="*/ 154983 h 4096718"/>
              <a:gd name="connsiteX2" fmla="*/ 185980 w 1131376"/>
              <a:gd name="connsiteY2" fmla="*/ 201478 h 4096718"/>
              <a:gd name="connsiteX3" fmla="*/ 216976 w 1131376"/>
              <a:gd name="connsiteY3" fmla="*/ 247973 h 4096718"/>
              <a:gd name="connsiteX4" fmla="*/ 185980 w 1131376"/>
              <a:gd name="connsiteY4" fmla="*/ 387458 h 4096718"/>
              <a:gd name="connsiteX5" fmla="*/ 170481 w 1131376"/>
              <a:gd name="connsiteY5" fmla="*/ 557939 h 4096718"/>
              <a:gd name="connsiteX6" fmla="*/ 511444 w 1131376"/>
              <a:gd name="connsiteY6" fmla="*/ 774915 h 4096718"/>
              <a:gd name="connsiteX7" fmla="*/ 712922 w 1131376"/>
              <a:gd name="connsiteY7" fmla="*/ 898902 h 4096718"/>
              <a:gd name="connsiteX8" fmla="*/ 728420 w 1131376"/>
              <a:gd name="connsiteY8" fmla="*/ 1038386 h 4096718"/>
              <a:gd name="connsiteX9" fmla="*/ 728420 w 1131376"/>
              <a:gd name="connsiteY9" fmla="*/ 1177871 h 4096718"/>
              <a:gd name="connsiteX10" fmla="*/ 697424 w 1131376"/>
              <a:gd name="connsiteY10" fmla="*/ 1270861 h 4096718"/>
              <a:gd name="connsiteX11" fmla="*/ 650929 w 1131376"/>
              <a:gd name="connsiteY11" fmla="*/ 1472339 h 4096718"/>
              <a:gd name="connsiteX12" fmla="*/ 697424 w 1131376"/>
              <a:gd name="connsiteY12" fmla="*/ 1487837 h 4096718"/>
              <a:gd name="connsiteX13" fmla="*/ 666427 w 1131376"/>
              <a:gd name="connsiteY13" fmla="*/ 1673817 h 4096718"/>
              <a:gd name="connsiteX14" fmla="*/ 697424 w 1131376"/>
              <a:gd name="connsiteY14" fmla="*/ 1844298 h 4096718"/>
              <a:gd name="connsiteX15" fmla="*/ 774915 w 1131376"/>
              <a:gd name="connsiteY15" fmla="*/ 1921790 h 4096718"/>
              <a:gd name="connsiteX16" fmla="*/ 836908 w 1131376"/>
              <a:gd name="connsiteY16" fmla="*/ 1983783 h 4096718"/>
              <a:gd name="connsiteX17" fmla="*/ 867905 w 1131376"/>
              <a:gd name="connsiteY17" fmla="*/ 2185261 h 4096718"/>
              <a:gd name="connsiteX18" fmla="*/ 1022888 w 1131376"/>
              <a:gd name="connsiteY18" fmla="*/ 2293749 h 4096718"/>
              <a:gd name="connsiteX19" fmla="*/ 1084881 w 1131376"/>
              <a:gd name="connsiteY19" fmla="*/ 2417735 h 4096718"/>
              <a:gd name="connsiteX20" fmla="*/ 1069383 w 1131376"/>
              <a:gd name="connsiteY20" fmla="*/ 2541722 h 4096718"/>
              <a:gd name="connsiteX21" fmla="*/ 960895 w 1131376"/>
              <a:gd name="connsiteY21" fmla="*/ 2696705 h 4096718"/>
              <a:gd name="connsiteX22" fmla="*/ 821410 w 1131376"/>
              <a:gd name="connsiteY22" fmla="*/ 2913681 h 4096718"/>
              <a:gd name="connsiteX23" fmla="*/ 774915 w 1131376"/>
              <a:gd name="connsiteY23" fmla="*/ 3115159 h 4096718"/>
              <a:gd name="connsiteX24" fmla="*/ 712922 w 1131376"/>
              <a:gd name="connsiteY24" fmla="*/ 3285641 h 4096718"/>
              <a:gd name="connsiteX25" fmla="*/ 774915 w 1131376"/>
              <a:gd name="connsiteY25" fmla="*/ 3425125 h 4096718"/>
              <a:gd name="connsiteX26" fmla="*/ 774915 w 1131376"/>
              <a:gd name="connsiteY26" fmla="*/ 3549112 h 4096718"/>
              <a:gd name="connsiteX27" fmla="*/ 728420 w 1131376"/>
              <a:gd name="connsiteY27" fmla="*/ 3766088 h 4096718"/>
              <a:gd name="connsiteX28" fmla="*/ 805912 w 1131376"/>
              <a:gd name="connsiteY28" fmla="*/ 3874576 h 4096718"/>
              <a:gd name="connsiteX29" fmla="*/ 1007390 w 1131376"/>
              <a:gd name="connsiteY29" fmla="*/ 3983064 h 4096718"/>
              <a:gd name="connsiteX30" fmla="*/ 1131376 w 1131376"/>
              <a:gd name="connsiteY30" fmla="*/ 4014061 h 409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31376" h="4096718">
                <a:moveTo>
                  <a:pt x="0" y="0"/>
                </a:moveTo>
                <a:cubicBezTo>
                  <a:pt x="7749" y="60701"/>
                  <a:pt x="15498" y="121403"/>
                  <a:pt x="46495" y="154983"/>
                </a:cubicBezTo>
                <a:cubicBezTo>
                  <a:pt x="77492" y="188563"/>
                  <a:pt x="157567" y="185980"/>
                  <a:pt x="185980" y="201478"/>
                </a:cubicBezTo>
                <a:cubicBezTo>
                  <a:pt x="214393" y="216976"/>
                  <a:pt x="216976" y="216976"/>
                  <a:pt x="216976" y="247973"/>
                </a:cubicBezTo>
                <a:cubicBezTo>
                  <a:pt x="216976" y="278970"/>
                  <a:pt x="193729" y="335797"/>
                  <a:pt x="185980" y="387458"/>
                </a:cubicBezTo>
                <a:cubicBezTo>
                  <a:pt x="178231" y="439119"/>
                  <a:pt x="116237" y="493363"/>
                  <a:pt x="170481" y="557939"/>
                </a:cubicBezTo>
                <a:cubicBezTo>
                  <a:pt x="224725" y="622515"/>
                  <a:pt x="421037" y="718088"/>
                  <a:pt x="511444" y="774915"/>
                </a:cubicBezTo>
                <a:cubicBezTo>
                  <a:pt x="601851" y="831742"/>
                  <a:pt x="676759" y="854990"/>
                  <a:pt x="712922" y="898902"/>
                </a:cubicBezTo>
                <a:cubicBezTo>
                  <a:pt x="749085" y="942814"/>
                  <a:pt x="725837" y="991891"/>
                  <a:pt x="728420" y="1038386"/>
                </a:cubicBezTo>
                <a:cubicBezTo>
                  <a:pt x="731003" y="1084881"/>
                  <a:pt x="733586" y="1139125"/>
                  <a:pt x="728420" y="1177871"/>
                </a:cubicBezTo>
                <a:cubicBezTo>
                  <a:pt x="723254" y="1216617"/>
                  <a:pt x="710339" y="1221783"/>
                  <a:pt x="697424" y="1270861"/>
                </a:cubicBezTo>
                <a:cubicBezTo>
                  <a:pt x="684509" y="1319939"/>
                  <a:pt x="650929" y="1436176"/>
                  <a:pt x="650929" y="1472339"/>
                </a:cubicBezTo>
                <a:cubicBezTo>
                  <a:pt x="650929" y="1508502"/>
                  <a:pt x="694841" y="1454257"/>
                  <a:pt x="697424" y="1487837"/>
                </a:cubicBezTo>
                <a:cubicBezTo>
                  <a:pt x="700007" y="1521417"/>
                  <a:pt x="666427" y="1614407"/>
                  <a:pt x="666427" y="1673817"/>
                </a:cubicBezTo>
                <a:cubicBezTo>
                  <a:pt x="666427" y="1733227"/>
                  <a:pt x="679343" y="1802969"/>
                  <a:pt x="697424" y="1844298"/>
                </a:cubicBezTo>
                <a:cubicBezTo>
                  <a:pt x="715505" y="1885627"/>
                  <a:pt x="774915" y="1921790"/>
                  <a:pt x="774915" y="1921790"/>
                </a:cubicBezTo>
                <a:cubicBezTo>
                  <a:pt x="798162" y="1945037"/>
                  <a:pt x="821410" y="1939871"/>
                  <a:pt x="836908" y="1983783"/>
                </a:cubicBezTo>
                <a:cubicBezTo>
                  <a:pt x="852406" y="2027695"/>
                  <a:pt x="836908" y="2133600"/>
                  <a:pt x="867905" y="2185261"/>
                </a:cubicBezTo>
                <a:cubicBezTo>
                  <a:pt x="898902" y="2236922"/>
                  <a:pt x="986725" y="2255003"/>
                  <a:pt x="1022888" y="2293749"/>
                </a:cubicBezTo>
                <a:cubicBezTo>
                  <a:pt x="1059051" y="2332495"/>
                  <a:pt x="1077132" y="2376406"/>
                  <a:pt x="1084881" y="2417735"/>
                </a:cubicBezTo>
                <a:cubicBezTo>
                  <a:pt x="1092630" y="2459064"/>
                  <a:pt x="1090047" y="2495227"/>
                  <a:pt x="1069383" y="2541722"/>
                </a:cubicBezTo>
                <a:cubicBezTo>
                  <a:pt x="1048719" y="2588217"/>
                  <a:pt x="1002224" y="2634712"/>
                  <a:pt x="960895" y="2696705"/>
                </a:cubicBezTo>
                <a:cubicBezTo>
                  <a:pt x="919566" y="2758698"/>
                  <a:pt x="852407" y="2843939"/>
                  <a:pt x="821410" y="2913681"/>
                </a:cubicBezTo>
                <a:cubicBezTo>
                  <a:pt x="790413" y="2983423"/>
                  <a:pt x="792996" y="3053166"/>
                  <a:pt x="774915" y="3115159"/>
                </a:cubicBezTo>
                <a:cubicBezTo>
                  <a:pt x="756834" y="3177152"/>
                  <a:pt x="712922" y="3233980"/>
                  <a:pt x="712922" y="3285641"/>
                </a:cubicBezTo>
                <a:cubicBezTo>
                  <a:pt x="712922" y="3337302"/>
                  <a:pt x="764583" y="3381213"/>
                  <a:pt x="774915" y="3425125"/>
                </a:cubicBezTo>
                <a:cubicBezTo>
                  <a:pt x="785247" y="3469037"/>
                  <a:pt x="782664" y="3492285"/>
                  <a:pt x="774915" y="3549112"/>
                </a:cubicBezTo>
                <a:cubicBezTo>
                  <a:pt x="767166" y="3605939"/>
                  <a:pt x="723254" y="3711844"/>
                  <a:pt x="728420" y="3766088"/>
                </a:cubicBezTo>
                <a:cubicBezTo>
                  <a:pt x="733586" y="3820332"/>
                  <a:pt x="759417" y="3838413"/>
                  <a:pt x="805912" y="3874576"/>
                </a:cubicBezTo>
                <a:cubicBezTo>
                  <a:pt x="852407" y="3910739"/>
                  <a:pt x="953146" y="3959817"/>
                  <a:pt x="1007390" y="3983064"/>
                </a:cubicBezTo>
                <a:cubicBezTo>
                  <a:pt x="1061634" y="4006311"/>
                  <a:pt x="1077132" y="4096718"/>
                  <a:pt x="1131376" y="4014061"/>
                </a:cubicBezTo>
              </a:path>
            </a:pathLst>
          </a:custGeom>
          <a:ln w="76200"/>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1000"/>
                                  </p:stCondLst>
                                  <p:childTnLst>
                                    <p:animEffect transition="out" filter="fade">
                                      <p:cBhvr>
                                        <p:cTn id="6" dur="1000"/>
                                        <p:tgtEl>
                                          <p:spTgt spid="11"/>
                                        </p:tgtEl>
                                      </p:cBhvr>
                                    </p:animEffect>
                                    <p:set>
                                      <p:cBhvr>
                                        <p:cTn id="7" dur="1" fill="hold">
                                          <p:stCondLst>
                                            <p:cond delay="999"/>
                                          </p:stCondLst>
                                        </p:cTn>
                                        <p:tgtEl>
                                          <p:spTgt spid="11"/>
                                        </p:tgtEl>
                                        <p:attrNameLst>
                                          <p:attrName>style.visibility</p:attrName>
                                        </p:attrNameLst>
                                      </p:cBhvr>
                                      <p:to>
                                        <p:strVal val="hidden"/>
                                      </p:to>
                                    </p:set>
                                  </p:childTnLst>
                                </p:cTn>
                              </p:par>
                              <p:par>
                                <p:cTn id="8" presetID="10" presetClass="entr" presetSubtype="0" fill="hold" nodeType="withEffect">
                                  <p:stCondLst>
                                    <p:cond delay="10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1000"/>
                                        <p:tgtEl>
                                          <p:spTgt spid="28"/>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2000"/>
                                        <p:tgtEl>
                                          <p:spTgt spid="43"/>
                                        </p:tgtEl>
                                      </p:cBhvr>
                                    </p:animEffect>
                                    <p:anim calcmode="lin" valueType="num">
                                      <p:cBhvr>
                                        <p:cTn id="16" dur="2000" fill="hold"/>
                                        <p:tgtEl>
                                          <p:spTgt spid="43"/>
                                        </p:tgtEl>
                                        <p:attrNameLst>
                                          <p:attrName>ppt_x</p:attrName>
                                        </p:attrNameLst>
                                      </p:cBhvr>
                                      <p:tavLst>
                                        <p:tav tm="0">
                                          <p:val>
                                            <p:strVal val="#ppt_x"/>
                                          </p:val>
                                        </p:tav>
                                        <p:tav tm="100000">
                                          <p:val>
                                            <p:strVal val="#ppt_x"/>
                                          </p:val>
                                        </p:tav>
                                      </p:tavLst>
                                    </p:anim>
                                    <p:anim calcmode="lin" valueType="num">
                                      <p:cBhvr>
                                        <p:cTn id="17" dur="2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grpId="0" nodeType="click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000" fill="hold"/>
                                        <p:tgtEl>
                                          <p:spTgt spid="38"/>
                                        </p:tgtEl>
                                        <p:attrNameLst>
                                          <p:attrName>ppt_w</p:attrName>
                                        </p:attrNameLst>
                                      </p:cBhvr>
                                      <p:tavLst>
                                        <p:tav tm="0">
                                          <p:val>
                                            <p:fltVal val="0"/>
                                          </p:val>
                                        </p:tav>
                                        <p:tav tm="100000">
                                          <p:val>
                                            <p:strVal val="#ppt_w"/>
                                          </p:val>
                                        </p:tav>
                                      </p:tavLst>
                                    </p:anim>
                                    <p:anim calcmode="lin" valueType="num">
                                      <p:cBhvr>
                                        <p:cTn id="23" dur="1000" fill="hold"/>
                                        <p:tgtEl>
                                          <p:spTgt spid="38"/>
                                        </p:tgtEl>
                                        <p:attrNameLst>
                                          <p:attrName>ppt_h</p:attrName>
                                        </p:attrNameLst>
                                      </p:cBhvr>
                                      <p:tavLst>
                                        <p:tav tm="0">
                                          <p:val>
                                            <p:fltVal val="0"/>
                                          </p:val>
                                        </p:tav>
                                        <p:tav tm="100000">
                                          <p:val>
                                            <p:strVal val="#ppt_h"/>
                                          </p:val>
                                        </p:tav>
                                      </p:tavLst>
                                    </p:anim>
                                    <p:animEffect transition="in" filter="fade">
                                      <p:cBhvr>
                                        <p:cTn id="24" dur="1000"/>
                                        <p:tgtEl>
                                          <p:spTgt spid="38"/>
                                        </p:tgtEl>
                                      </p:cBhvr>
                                    </p:animEffect>
                                  </p:childTnLst>
                                </p:cTn>
                              </p:par>
                            </p:childTnLst>
                          </p:cTn>
                        </p:par>
                        <p:par>
                          <p:cTn id="25" fill="hold">
                            <p:stCondLst>
                              <p:cond delay="1000"/>
                            </p:stCondLst>
                            <p:childTnLst>
                              <p:par>
                                <p:cTn id="26" presetID="16" presetClass="entr" presetSubtype="37" fill="hold" nodeType="after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barn(outVertical)">
                                      <p:cBhvr>
                                        <p:cTn id="28" dur="1000"/>
                                        <p:tgtEl>
                                          <p:spTgt spid="30"/>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0"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p:cTn id="33" dur="1000" fill="hold"/>
                                        <p:tgtEl>
                                          <p:spTgt spid="36"/>
                                        </p:tgtEl>
                                        <p:attrNameLst>
                                          <p:attrName>ppt_w</p:attrName>
                                        </p:attrNameLst>
                                      </p:cBhvr>
                                      <p:tavLst>
                                        <p:tav tm="0">
                                          <p:val>
                                            <p:fltVal val="0"/>
                                          </p:val>
                                        </p:tav>
                                        <p:tav tm="100000">
                                          <p:val>
                                            <p:strVal val="#ppt_w"/>
                                          </p:val>
                                        </p:tav>
                                      </p:tavLst>
                                    </p:anim>
                                    <p:anim calcmode="lin" valueType="num">
                                      <p:cBhvr>
                                        <p:cTn id="34" dur="1000" fill="hold"/>
                                        <p:tgtEl>
                                          <p:spTgt spid="36"/>
                                        </p:tgtEl>
                                        <p:attrNameLst>
                                          <p:attrName>ppt_h</p:attrName>
                                        </p:attrNameLst>
                                      </p:cBhvr>
                                      <p:tavLst>
                                        <p:tav tm="0">
                                          <p:val>
                                            <p:fltVal val="0"/>
                                          </p:val>
                                        </p:tav>
                                        <p:tav tm="100000">
                                          <p:val>
                                            <p:strVal val="#ppt_h"/>
                                          </p:val>
                                        </p:tav>
                                      </p:tavLst>
                                    </p:anim>
                                    <p:animEffect transition="in" filter="fade">
                                      <p:cBhvr>
                                        <p:cTn id="35" dur="1000"/>
                                        <p:tgtEl>
                                          <p:spTgt spid="36"/>
                                        </p:tgtEl>
                                      </p:cBhvr>
                                    </p:animEffect>
                                  </p:childTnLst>
                                </p:cTn>
                              </p:par>
                              <p:par>
                                <p:cTn id="36" presetID="53" presetClass="entr" presetSubtype="0" fill="hold" grpId="0" nodeType="withEffect">
                                  <p:stCondLst>
                                    <p:cond delay="0"/>
                                  </p:stCondLst>
                                  <p:childTnLst>
                                    <p:set>
                                      <p:cBhvr>
                                        <p:cTn id="37" dur="1" fill="hold">
                                          <p:stCondLst>
                                            <p:cond delay="0"/>
                                          </p:stCondLst>
                                        </p:cTn>
                                        <p:tgtEl>
                                          <p:spTgt spid="37"/>
                                        </p:tgtEl>
                                        <p:attrNameLst>
                                          <p:attrName>style.visibility</p:attrName>
                                        </p:attrNameLst>
                                      </p:cBhvr>
                                      <p:to>
                                        <p:strVal val="visible"/>
                                      </p:to>
                                    </p:set>
                                    <p:anim calcmode="lin" valueType="num">
                                      <p:cBhvr>
                                        <p:cTn id="38" dur="1000" fill="hold"/>
                                        <p:tgtEl>
                                          <p:spTgt spid="37"/>
                                        </p:tgtEl>
                                        <p:attrNameLst>
                                          <p:attrName>ppt_w</p:attrName>
                                        </p:attrNameLst>
                                      </p:cBhvr>
                                      <p:tavLst>
                                        <p:tav tm="0">
                                          <p:val>
                                            <p:fltVal val="0"/>
                                          </p:val>
                                        </p:tav>
                                        <p:tav tm="100000">
                                          <p:val>
                                            <p:strVal val="#ppt_w"/>
                                          </p:val>
                                        </p:tav>
                                      </p:tavLst>
                                    </p:anim>
                                    <p:anim calcmode="lin" valueType="num">
                                      <p:cBhvr>
                                        <p:cTn id="39" dur="1000" fill="hold"/>
                                        <p:tgtEl>
                                          <p:spTgt spid="37"/>
                                        </p:tgtEl>
                                        <p:attrNameLst>
                                          <p:attrName>ppt_h</p:attrName>
                                        </p:attrNameLst>
                                      </p:cBhvr>
                                      <p:tavLst>
                                        <p:tav tm="0">
                                          <p:val>
                                            <p:fltVal val="0"/>
                                          </p:val>
                                        </p:tav>
                                        <p:tav tm="100000">
                                          <p:val>
                                            <p:strVal val="#ppt_h"/>
                                          </p:val>
                                        </p:tav>
                                      </p:tavLst>
                                    </p:anim>
                                    <p:animEffect transition="in" filter="fade">
                                      <p:cBhvr>
                                        <p:cTn id="40" dur="1000"/>
                                        <p:tgtEl>
                                          <p:spTgt spid="3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0" fill="hold" nodeType="click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1000" fill="hold"/>
                                        <p:tgtEl>
                                          <p:spTgt spid="4"/>
                                        </p:tgtEl>
                                        <p:attrNameLst>
                                          <p:attrName>ppt_w</p:attrName>
                                        </p:attrNameLst>
                                      </p:cBhvr>
                                      <p:tavLst>
                                        <p:tav tm="0">
                                          <p:val>
                                            <p:fltVal val="0"/>
                                          </p:val>
                                        </p:tav>
                                        <p:tav tm="100000">
                                          <p:val>
                                            <p:strVal val="#ppt_w"/>
                                          </p:val>
                                        </p:tav>
                                      </p:tavLst>
                                    </p:anim>
                                    <p:anim calcmode="lin" valueType="num">
                                      <p:cBhvr>
                                        <p:cTn id="46" dur="1000" fill="hold"/>
                                        <p:tgtEl>
                                          <p:spTgt spid="4"/>
                                        </p:tgtEl>
                                        <p:attrNameLst>
                                          <p:attrName>ppt_h</p:attrName>
                                        </p:attrNameLst>
                                      </p:cBhvr>
                                      <p:tavLst>
                                        <p:tav tm="0">
                                          <p:val>
                                            <p:fltVal val="0"/>
                                          </p:val>
                                        </p:tav>
                                        <p:tav tm="100000">
                                          <p:val>
                                            <p:strVal val="#ppt_h"/>
                                          </p:val>
                                        </p:tav>
                                      </p:tavLst>
                                    </p:anim>
                                    <p:animEffect transition="in" filter="fade">
                                      <p:cBhvr>
                                        <p:cTn id="47" dur="1000"/>
                                        <p:tgtEl>
                                          <p:spTgt spid="4"/>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1000"/>
                                        <p:tgtEl>
                                          <p:spTgt spid="38"/>
                                        </p:tgtEl>
                                      </p:cBhvr>
                                    </p:animEffect>
                                    <p:set>
                                      <p:cBhvr>
                                        <p:cTn id="52" dur="1" fill="hold">
                                          <p:stCondLst>
                                            <p:cond delay="999"/>
                                          </p:stCondLst>
                                        </p:cTn>
                                        <p:tgtEl>
                                          <p:spTgt spid="38"/>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1000"/>
                                        <p:tgtEl>
                                          <p:spTgt spid="30"/>
                                        </p:tgtEl>
                                      </p:cBhvr>
                                    </p:animEffect>
                                    <p:set>
                                      <p:cBhvr>
                                        <p:cTn id="55" dur="1" fill="hold">
                                          <p:stCondLst>
                                            <p:cond delay="999"/>
                                          </p:stCondLst>
                                        </p:cTn>
                                        <p:tgtEl>
                                          <p:spTgt spid="30"/>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1000"/>
                                        <p:tgtEl>
                                          <p:spTgt spid="36"/>
                                        </p:tgtEl>
                                      </p:cBhvr>
                                    </p:animEffect>
                                    <p:set>
                                      <p:cBhvr>
                                        <p:cTn id="58" dur="1" fill="hold">
                                          <p:stCondLst>
                                            <p:cond delay="999"/>
                                          </p:stCondLst>
                                        </p:cTn>
                                        <p:tgtEl>
                                          <p:spTgt spid="36"/>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1000"/>
                                        <p:tgtEl>
                                          <p:spTgt spid="4"/>
                                        </p:tgtEl>
                                      </p:cBhvr>
                                    </p:animEffect>
                                    <p:set>
                                      <p:cBhvr>
                                        <p:cTn id="61" dur="1" fill="hold">
                                          <p:stCondLst>
                                            <p:cond delay="999"/>
                                          </p:stCondLst>
                                        </p:cTn>
                                        <p:tgtEl>
                                          <p:spTgt spid="4"/>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1000"/>
                                        <p:tgtEl>
                                          <p:spTgt spid="37"/>
                                        </p:tgtEl>
                                      </p:cBhvr>
                                    </p:animEffect>
                                    <p:set>
                                      <p:cBhvr>
                                        <p:cTn id="64" dur="1" fill="hold">
                                          <p:stCondLst>
                                            <p:cond delay="999"/>
                                          </p:stCondLst>
                                        </p:cTn>
                                        <p:tgtEl>
                                          <p:spTgt spid="37"/>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1000"/>
                                        <p:tgtEl>
                                          <p:spTgt spid="43"/>
                                        </p:tgtEl>
                                      </p:cBhvr>
                                    </p:animEffect>
                                    <p:set>
                                      <p:cBhvr>
                                        <p:cTn id="67" dur="1" fill="hold">
                                          <p:stCondLst>
                                            <p:cond delay="999"/>
                                          </p:stCondLst>
                                        </p:cTn>
                                        <p:tgtEl>
                                          <p:spTgt spid="43"/>
                                        </p:tgtEl>
                                        <p:attrNameLst>
                                          <p:attrName>style.visibility</p:attrName>
                                        </p:attrNameLst>
                                      </p:cBhvr>
                                      <p:to>
                                        <p:strVal val="hidden"/>
                                      </p:to>
                                    </p:set>
                                  </p:childTnLst>
                                </p:cTn>
                              </p:par>
                              <p:par>
                                <p:cTn id="68" presetID="22" presetClass="entr" presetSubtype="1" fill="hold" grpId="1"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wipe(up)">
                                      <p:cBhvr>
                                        <p:cTn id="70" dur="1000"/>
                                        <p:tgtEl>
                                          <p:spTgt spid="50"/>
                                        </p:tgtEl>
                                      </p:cBhvr>
                                    </p:animEffect>
                                  </p:childTnLst>
                                </p:cTn>
                              </p:par>
                            </p:childTnLst>
                          </p:cTn>
                        </p:par>
                        <p:par>
                          <p:cTn id="71" fill="hold">
                            <p:stCondLst>
                              <p:cond delay="1000"/>
                            </p:stCondLst>
                            <p:childTnLst>
                              <p:par>
                                <p:cTn id="72" presetID="9" presetClass="entr" presetSubtype="0" fill="hold" grpId="0" nodeType="afterEffect">
                                  <p:stCondLst>
                                    <p:cond delay="0"/>
                                  </p:stCondLst>
                                  <p:childTnLst>
                                    <p:set>
                                      <p:cBhvr>
                                        <p:cTn id="73" dur="1" fill="hold">
                                          <p:stCondLst>
                                            <p:cond delay="0"/>
                                          </p:stCondLst>
                                        </p:cTn>
                                        <p:tgtEl>
                                          <p:spTgt spid="48"/>
                                        </p:tgtEl>
                                        <p:attrNameLst>
                                          <p:attrName>style.visibility</p:attrName>
                                        </p:attrNameLst>
                                      </p:cBhvr>
                                      <p:to>
                                        <p:strVal val="visible"/>
                                      </p:to>
                                    </p:set>
                                    <p:animEffect transition="in" filter="dissolve">
                                      <p:cBhvr>
                                        <p:cTn id="74" dur="500"/>
                                        <p:tgtEl>
                                          <p:spTgt spid="48"/>
                                        </p:tgtEl>
                                      </p:cBhvr>
                                    </p:animEffect>
                                  </p:childTnLst>
                                </p:cTn>
                              </p:par>
                            </p:childTnLst>
                          </p:cTn>
                        </p:par>
                      </p:childTnLst>
                    </p:cTn>
                  </p:par>
                  <p:par>
                    <p:cTn id="75" fill="hold">
                      <p:stCondLst>
                        <p:cond delay="indefinite"/>
                      </p:stCondLst>
                      <p:childTnLst>
                        <p:par>
                          <p:cTn id="76" fill="hold">
                            <p:stCondLst>
                              <p:cond delay="0"/>
                            </p:stCondLst>
                            <p:childTnLst>
                              <p:par>
                                <p:cTn id="77" presetID="30" presetClass="exit" presetSubtype="0" fill="hold" grpId="0" nodeType="clickEffect">
                                  <p:stCondLst>
                                    <p:cond delay="0"/>
                                  </p:stCondLst>
                                  <p:childTnLst>
                                    <p:animEffect transition="out" filter="fade">
                                      <p:cBhvr>
                                        <p:cTn id="78" dur="800" accel="100000">
                                          <p:stCondLst>
                                            <p:cond delay="200"/>
                                          </p:stCondLst>
                                        </p:cTn>
                                        <p:tgtEl>
                                          <p:spTgt spid="50"/>
                                        </p:tgtEl>
                                      </p:cBhvr>
                                    </p:animEffect>
                                    <p:anim calcmode="lin" valueType="num">
                                      <p:cBhvr>
                                        <p:cTn id="79" dur="800" accel="100000">
                                          <p:stCondLst>
                                            <p:cond delay="200"/>
                                          </p:stCondLst>
                                        </p:cTn>
                                        <p:tgtEl>
                                          <p:spTgt spid="50"/>
                                        </p:tgtEl>
                                        <p:attrNameLst>
                                          <p:attrName>style.rotation</p:attrName>
                                        </p:attrNameLst>
                                      </p:cBhvr>
                                      <p:tavLst>
                                        <p:tav tm="0">
                                          <p:val>
                                            <p:fltVal val="0"/>
                                          </p:val>
                                        </p:tav>
                                        <p:tav tm="100000">
                                          <p:val>
                                            <p:fltVal val="-90"/>
                                          </p:val>
                                        </p:tav>
                                      </p:tavLst>
                                    </p:anim>
                                    <p:anim calcmode="lin" valueType="num">
                                      <p:cBhvr>
                                        <p:cTn id="80" dur="200" decel="100000"/>
                                        <p:tgtEl>
                                          <p:spTgt spid="50"/>
                                        </p:tgtEl>
                                        <p:attrNameLst>
                                          <p:attrName>ppt_x</p:attrName>
                                        </p:attrNameLst>
                                      </p:cBhvr>
                                      <p:tavLst>
                                        <p:tav tm="0">
                                          <p:val>
                                            <p:strVal val="ppt_x"/>
                                          </p:val>
                                        </p:tav>
                                        <p:tav tm="100000">
                                          <p:val>
                                            <p:strVal val="ppt_x-0.05"/>
                                          </p:val>
                                        </p:tav>
                                      </p:tavLst>
                                    </p:anim>
                                    <p:anim calcmode="lin" valueType="num">
                                      <p:cBhvr>
                                        <p:cTn id="81" dur="200" decel="100000"/>
                                        <p:tgtEl>
                                          <p:spTgt spid="50"/>
                                        </p:tgtEl>
                                        <p:attrNameLst>
                                          <p:attrName>ppt_y</p:attrName>
                                        </p:attrNameLst>
                                      </p:cBhvr>
                                      <p:tavLst>
                                        <p:tav tm="0">
                                          <p:val>
                                            <p:strVal val="ppt_y"/>
                                          </p:val>
                                        </p:tav>
                                        <p:tav tm="100000">
                                          <p:val>
                                            <p:strVal val="ppt_y+0.1"/>
                                          </p:val>
                                        </p:tav>
                                      </p:tavLst>
                                    </p:anim>
                                    <p:anim calcmode="lin" valueType="num">
                                      <p:cBhvr>
                                        <p:cTn id="82" dur="800" accel="100000">
                                          <p:stCondLst>
                                            <p:cond delay="200"/>
                                          </p:stCondLst>
                                        </p:cTn>
                                        <p:tgtEl>
                                          <p:spTgt spid="50"/>
                                        </p:tgtEl>
                                        <p:attrNameLst>
                                          <p:attrName>ppt_x</p:attrName>
                                        </p:attrNameLst>
                                      </p:cBhvr>
                                      <p:tavLst>
                                        <p:tav tm="0">
                                          <p:val>
                                            <p:strVal val="ppt_x"/>
                                          </p:val>
                                        </p:tav>
                                        <p:tav tm="100000">
                                          <p:val>
                                            <p:strVal val="ppt_x+0.4+0.05"/>
                                          </p:val>
                                        </p:tav>
                                      </p:tavLst>
                                    </p:anim>
                                    <p:anim calcmode="lin" valueType="num">
                                      <p:cBhvr>
                                        <p:cTn id="83" dur="800" accel="100000">
                                          <p:stCondLst>
                                            <p:cond delay="200"/>
                                          </p:stCondLst>
                                        </p:cTn>
                                        <p:tgtEl>
                                          <p:spTgt spid="50"/>
                                        </p:tgtEl>
                                        <p:attrNameLst>
                                          <p:attrName>ppt_y</p:attrName>
                                        </p:attrNameLst>
                                      </p:cBhvr>
                                      <p:tavLst>
                                        <p:tav tm="0">
                                          <p:val>
                                            <p:strVal val="ppt_y"/>
                                          </p:val>
                                        </p:tav>
                                        <p:tav tm="100000">
                                          <p:val>
                                            <p:strVal val="ppt_y-0.4-0.1"/>
                                          </p:val>
                                        </p:tav>
                                      </p:tavLst>
                                    </p:anim>
                                    <p:set>
                                      <p:cBhvr>
                                        <p:cTn id="84" dur="1" fill="hold">
                                          <p:stCondLst>
                                            <p:cond delay="999"/>
                                          </p:stCondLst>
                                        </p:cTn>
                                        <p:tgtEl>
                                          <p:spTgt spid="50"/>
                                        </p:tgtEl>
                                        <p:attrNameLst>
                                          <p:attrName>style.visibility</p:attrName>
                                        </p:attrNameLst>
                                      </p:cBhvr>
                                      <p:to>
                                        <p:strVal val="hidden"/>
                                      </p:to>
                                    </p:set>
                                  </p:childTnLst>
                                </p:cTn>
                              </p:par>
                              <p:par>
                                <p:cTn id="85" presetID="30" presetClass="exit" presetSubtype="0" fill="hold" grpId="1" nodeType="withEffect">
                                  <p:stCondLst>
                                    <p:cond delay="0"/>
                                  </p:stCondLst>
                                  <p:childTnLst>
                                    <p:animEffect transition="out" filter="fade">
                                      <p:cBhvr>
                                        <p:cTn id="86" dur="800" accel="100000">
                                          <p:stCondLst>
                                            <p:cond delay="200"/>
                                          </p:stCondLst>
                                        </p:cTn>
                                        <p:tgtEl>
                                          <p:spTgt spid="48"/>
                                        </p:tgtEl>
                                      </p:cBhvr>
                                    </p:animEffect>
                                    <p:anim calcmode="lin" valueType="num">
                                      <p:cBhvr>
                                        <p:cTn id="87" dur="800" accel="100000">
                                          <p:stCondLst>
                                            <p:cond delay="200"/>
                                          </p:stCondLst>
                                        </p:cTn>
                                        <p:tgtEl>
                                          <p:spTgt spid="48"/>
                                        </p:tgtEl>
                                        <p:attrNameLst>
                                          <p:attrName>style.rotation</p:attrName>
                                        </p:attrNameLst>
                                      </p:cBhvr>
                                      <p:tavLst>
                                        <p:tav tm="0">
                                          <p:val>
                                            <p:fltVal val="0"/>
                                          </p:val>
                                        </p:tav>
                                        <p:tav tm="100000">
                                          <p:val>
                                            <p:fltVal val="-90"/>
                                          </p:val>
                                        </p:tav>
                                      </p:tavLst>
                                    </p:anim>
                                    <p:anim calcmode="lin" valueType="num">
                                      <p:cBhvr>
                                        <p:cTn id="88" dur="200" decel="100000"/>
                                        <p:tgtEl>
                                          <p:spTgt spid="48"/>
                                        </p:tgtEl>
                                        <p:attrNameLst>
                                          <p:attrName>ppt_x</p:attrName>
                                        </p:attrNameLst>
                                      </p:cBhvr>
                                      <p:tavLst>
                                        <p:tav tm="0">
                                          <p:val>
                                            <p:strVal val="ppt_x"/>
                                          </p:val>
                                        </p:tav>
                                        <p:tav tm="100000">
                                          <p:val>
                                            <p:strVal val="ppt_x-0.05"/>
                                          </p:val>
                                        </p:tav>
                                      </p:tavLst>
                                    </p:anim>
                                    <p:anim calcmode="lin" valueType="num">
                                      <p:cBhvr>
                                        <p:cTn id="89" dur="200" decel="100000"/>
                                        <p:tgtEl>
                                          <p:spTgt spid="48"/>
                                        </p:tgtEl>
                                        <p:attrNameLst>
                                          <p:attrName>ppt_y</p:attrName>
                                        </p:attrNameLst>
                                      </p:cBhvr>
                                      <p:tavLst>
                                        <p:tav tm="0">
                                          <p:val>
                                            <p:strVal val="ppt_y"/>
                                          </p:val>
                                        </p:tav>
                                        <p:tav tm="100000">
                                          <p:val>
                                            <p:strVal val="ppt_y+0.1"/>
                                          </p:val>
                                        </p:tav>
                                      </p:tavLst>
                                    </p:anim>
                                    <p:anim calcmode="lin" valueType="num">
                                      <p:cBhvr>
                                        <p:cTn id="90" dur="800" accel="100000">
                                          <p:stCondLst>
                                            <p:cond delay="200"/>
                                          </p:stCondLst>
                                        </p:cTn>
                                        <p:tgtEl>
                                          <p:spTgt spid="48"/>
                                        </p:tgtEl>
                                        <p:attrNameLst>
                                          <p:attrName>ppt_x</p:attrName>
                                        </p:attrNameLst>
                                      </p:cBhvr>
                                      <p:tavLst>
                                        <p:tav tm="0">
                                          <p:val>
                                            <p:strVal val="ppt_x"/>
                                          </p:val>
                                        </p:tav>
                                        <p:tav tm="100000">
                                          <p:val>
                                            <p:strVal val="ppt_x+0.4+0.05"/>
                                          </p:val>
                                        </p:tav>
                                      </p:tavLst>
                                    </p:anim>
                                    <p:anim calcmode="lin" valueType="num">
                                      <p:cBhvr>
                                        <p:cTn id="91" dur="800" accel="100000">
                                          <p:stCondLst>
                                            <p:cond delay="200"/>
                                          </p:stCondLst>
                                        </p:cTn>
                                        <p:tgtEl>
                                          <p:spTgt spid="48"/>
                                        </p:tgtEl>
                                        <p:attrNameLst>
                                          <p:attrName>ppt_y</p:attrName>
                                        </p:attrNameLst>
                                      </p:cBhvr>
                                      <p:tavLst>
                                        <p:tav tm="0">
                                          <p:val>
                                            <p:strVal val="ppt_y"/>
                                          </p:val>
                                        </p:tav>
                                        <p:tav tm="100000">
                                          <p:val>
                                            <p:strVal val="ppt_y-0.4-0.1"/>
                                          </p:val>
                                        </p:tav>
                                      </p:tavLst>
                                    </p:anim>
                                    <p:set>
                                      <p:cBhvr>
                                        <p:cTn id="92" dur="1" fill="hold">
                                          <p:stCondLst>
                                            <p:cond delay="999"/>
                                          </p:stCondLst>
                                        </p:cTn>
                                        <p:tgtEl>
                                          <p:spTgt spid="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6" grpId="1"/>
      <p:bldP spid="37" grpId="0"/>
      <p:bldP spid="37" grpId="1"/>
      <p:bldP spid="43" grpId="0"/>
      <p:bldP spid="43" grpId="1"/>
      <p:bldP spid="48" grpId="0" animBg="1"/>
      <p:bldP spid="48" grpId="1" animBg="1"/>
      <p:bldP spid="38" grpId="0"/>
      <p:bldP spid="38" grpId="1"/>
      <p:bldP spid="50" grpId="0" animBg="1"/>
      <p:bldP spid="50"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3810000" y="1219200"/>
            <a:ext cx="4657918" cy="5987088"/>
            <a:chOff x="3810000" y="1219200"/>
            <a:chExt cx="4657918" cy="5987088"/>
          </a:xfrm>
        </p:grpSpPr>
        <p:grpSp>
          <p:nvGrpSpPr>
            <p:cNvPr id="24" name="Group 48"/>
            <p:cNvGrpSpPr/>
            <p:nvPr/>
          </p:nvGrpSpPr>
          <p:grpSpPr>
            <a:xfrm>
              <a:off x="3810000" y="1219200"/>
              <a:ext cx="4657918" cy="5987088"/>
              <a:chOff x="3810000" y="1219200"/>
              <a:chExt cx="4657918" cy="5987088"/>
            </a:xfrm>
          </p:grpSpPr>
          <p:pic>
            <p:nvPicPr>
              <p:cNvPr id="27" name="Picture 2"/>
              <p:cNvPicPr>
                <a:picLocks noChangeAspect="1" noChangeArrowheads="1"/>
              </p:cNvPicPr>
              <p:nvPr/>
            </p:nvPicPr>
            <p:blipFill>
              <a:blip r:embed="rId3"/>
              <a:srcRect/>
              <a:stretch>
                <a:fillRect/>
              </a:stretch>
            </p:blipFill>
            <p:spPr bwMode="auto">
              <a:xfrm>
                <a:off x="3810000" y="1219200"/>
                <a:ext cx="4657918" cy="5987088"/>
              </a:xfrm>
              <a:prstGeom prst="rect">
                <a:avLst/>
              </a:prstGeom>
              <a:noFill/>
              <a:ln w="9525">
                <a:noFill/>
                <a:miter lim="800000"/>
                <a:headEnd/>
                <a:tailEnd/>
              </a:ln>
              <a:effectLst/>
            </p:spPr>
          </p:pic>
          <p:sp>
            <p:nvSpPr>
              <p:cNvPr id="28" name="Freeform 27"/>
              <p:cNvSpPr/>
              <p:nvPr/>
            </p:nvSpPr>
            <p:spPr>
              <a:xfrm>
                <a:off x="4191000" y="2819401"/>
                <a:ext cx="685800" cy="914399"/>
              </a:xfrm>
              <a:custGeom>
                <a:avLst/>
                <a:gdLst>
                  <a:gd name="connsiteX0" fmla="*/ 198664 w 604157"/>
                  <a:gd name="connsiteY0" fmla="*/ 0 h 854529"/>
                  <a:gd name="connsiteX1" fmla="*/ 476250 w 604157"/>
                  <a:gd name="connsiteY1" fmla="*/ 130628 h 854529"/>
                  <a:gd name="connsiteX2" fmla="*/ 590550 w 604157"/>
                  <a:gd name="connsiteY2" fmla="*/ 244928 h 854529"/>
                  <a:gd name="connsiteX3" fmla="*/ 557893 w 604157"/>
                  <a:gd name="connsiteY3" fmla="*/ 522514 h 854529"/>
                  <a:gd name="connsiteX4" fmla="*/ 525236 w 604157"/>
                  <a:gd name="connsiteY4" fmla="*/ 767443 h 854529"/>
                  <a:gd name="connsiteX5" fmla="*/ 541564 w 604157"/>
                  <a:gd name="connsiteY5" fmla="*/ 849086 h 854529"/>
                  <a:gd name="connsiteX6" fmla="*/ 427264 w 604157"/>
                  <a:gd name="connsiteY6" fmla="*/ 734786 h 854529"/>
                  <a:gd name="connsiteX7" fmla="*/ 198664 w 604157"/>
                  <a:gd name="connsiteY7" fmla="*/ 669471 h 854529"/>
                  <a:gd name="connsiteX8" fmla="*/ 133350 w 604157"/>
                  <a:gd name="connsiteY8" fmla="*/ 506186 h 854529"/>
                  <a:gd name="connsiteX9" fmla="*/ 51707 w 604157"/>
                  <a:gd name="connsiteY9" fmla="*/ 375557 h 854529"/>
                  <a:gd name="connsiteX10" fmla="*/ 2721 w 604157"/>
                  <a:gd name="connsiteY10" fmla="*/ 212271 h 854529"/>
                  <a:gd name="connsiteX11" fmla="*/ 68036 w 604157"/>
                  <a:gd name="connsiteY11" fmla="*/ 195943 h 854529"/>
                  <a:gd name="connsiteX12" fmla="*/ 149679 w 604157"/>
                  <a:gd name="connsiteY12" fmla="*/ 32657 h 854529"/>
                  <a:gd name="connsiteX0" fmla="*/ 198664 w 604157"/>
                  <a:gd name="connsiteY0" fmla="*/ 0 h 854529"/>
                  <a:gd name="connsiteX1" fmla="*/ 476250 w 604157"/>
                  <a:gd name="connsiteY1" fmla="*/ 130628 h 854529"/>
                  <a:gd name="connsiteX2" fmla="*/ 590550 w 604157"/>
                  <a:gd name="connsiteY2" fmla="*/ 244928 h 854529"/>
                  <a:gd name="connsiteX3" fmla="*/ 557893 w 604157"/>
                  <a:gd name="connsiteY3" fmla="*/ 522514 h 854529"/>
                  <a:gd name="connsiteX4" fmla="*/ 525236 w 604157"/>
                  <a:gd name="connsiteY4" fmla="*/ 767443 h 854529"/>
                  <a:gd name="connsiteX5" fmla="*/ 541564 w 604157"/>
                  <a:gd name="connsiteY5" fmla="*/ 849086 h 854529"/>
                  <a:gd name="connsiteX6" fmla="*/ 427264 w 604157"/>
                  <a:gd name="connsiteY6" fmla="*/ 734786 h 854529"/>
                  <a:gd name="connsiteX7" fmla="*/ 198664 w 604157"/>
                  <a:gd name="connsiteY7" fmla="*/ 669471 h 854529"/>
                  <a:gd name="connsiteX8" fmla="*/ 133350 w 604157"/>
                  <a:gd name="connsiteY8" fmla="*/ 506186 h 854529"/>
                  <a:gd name="connsiteX9" fmla="*/ 51707 w 604157"/>
                  <a:gd name="connsiteY9" fmla="*/ 375557 h 854529"/>
                  <a:gd name="connsiteX10" fmla="*/ 2721 w 604157"/>
                  <a:gd name="connsiteY10" fmla="*/ 212271 h 854529"/>
                  <a:gd name="connsiteX11" fmla="*/ 68036 w 604157"/>
                  <a:gd name="connsiteY11" fmla="*/ 195943 h 854529"/>
                  <a:gd name="connsiteX12" fmla="*/ 149679 w 604157"/>
                  <a:gd name="connsiteY12" fmla="*/ 32657 h 854529"/>
                  <a:gd name="connsiteX13" fmla="*/ 198664 w 604157"/>
                  <a:gd name="connsiteY13" fmla="*/ 0 h 85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157" h="854529">
                    <a:moveTo>
                      <a:pt x="198664" y="0"/>
                    </a:moveTo>
                    <a:cubicBezTo>
                      <a:pt x="304800" y="44903"/>
                      <a:pt x="410936" y="89807"/>
                      <a:pt x="476250" y="130628"/>
                    </a:cubicBezTo>
                    <a:cubicBezTo>
                      <a:pt x="541564" y="171449"/>
                      <a:pt x="576943" y="179614"/>
                      <a:pt x="590550" y="244928"/>
                    </a:cubicBezTo>
                    <a:cubicBezTo>
                      <a:pt x="604157" y="310242"/>
                      <a:pt x="568779" y="435428"/>
                      <a:pt x="557893" y="522514"/>
                    </a:cubicBezTo>
                    <a:cubicBezTo>
                      <a:pt x="547007" y="609600"/>
                      <a:pt x="527957" y="713014"/>
                      <a:pt x="525236" y="767443"/>
                    </a:cubicBezTo>
                    <a:cubicBezTo>
                      <a:pt x="522515" y="821872"/>
                      <a:pt x="557893" y="854529"/>
                      <a:pt x="541564" y="849086"/>
                    </a:cubicBezTo>
                    <a:cubicBezTo>
                      <a:pt x="525235" y="843643"/>
                      <a:pt x="484414" y="764722"/>
                      <a:pt x="427264" y="734786"/>
                    </a:cubicBezTo>
                    <a:cubicBezTo>
                      <a:pt x="370114" y="704850"/>
                      <a:pt x="247650" y="707571"/>
                      <a:pt x="198664" y="669471"/>
                    </a:cubicBezTo>
                    <a:cubicBezTo>
                      <a:pt x="149678" y="631371"/>
                      <a:pt x="157843" y="555172"/>
                      <a:pt x="133350" y="506186"/>
                    </a:cubicBezTo>
                    <a:cubicBezTo>
                      <a:pt x="108857" y="457200"/>
                      <a:pt x="73478" y="424543"/>
                      <a:pt x="51707" y="375557"/>
                    </a:cubicBezTo>
                    <a:cubicBezTo>
                      <a:pt x="29936" y="326571"/>
                      <a:pt x="0" y="242207"/>
                      <a:pt x="2721" y="212271"/>
                    </a:cubicBezTo>
                    <a:cubicBezTo>
                      <a:pt x="5442" y="182335"/>
                      <a:pt x="43543" y="225879"/>
                      <a:pt x="68036" y="195943"/>
                    </a:cubicBezTo>
                    <a:cubicBezTo>
                      <a:pt x="92529" y="166007"/>
                      <a:pt x="127908" y="68036"/>
                      <a:pt x="149679" y="32657"/>
                    </a:cubicBezTo>
                    <a:lnTo>
                      <a:pt x="198664" y="0"/>
                    </a:lnTo>
                    <a:close/>
                  </a:path>
                </a:pathLst>
              </a:custGeom>
              <a:solidFill>
                <a:srgbClr val="C9F42C"/>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Freeform 28"/>
              <p:cNvSpPr/>
              <p:nvPr/>
            </p:nvSpPr>
            <p:spPr>
              <a:xfrm>
                <a:off x="4114800" y="2743200"/>
                <a:ext cx="742949" cy="985157"/>
              </a:xfrm>
              <a:custGeom>
                <a:avLst/>
                <a:gdLst>
                  <a:gd name="connsiteX0" fmla="*/ 198664 w 604157"/>
                  <a:gd name="connsiteY0" fmla="*/ 0 h 854529"/>
                  <a:gd name="connsiteX1" fmla="*/ 476250 w 604157"/>
                  <a:gd name="connsiteY1" fmla="*/ 130628 h 854529"/>
                  <a:gd name="connsiteX2" fmla="*/ 590550 w 604157"/>
                  <a:gd name="connsiteY2" fmla="*/ 244928 h 854529"/>
                  <a:gd name="connsiteX3" fmla="*/ 557893 w 604157"/>
                  <a:gd name="connsiteY3" fmla="*/ 522514 h 854529"/>
                  <a:gd name="connsiteX4" fmla="*/ 525236 w 604157"/>
                  <a:gd name="connsiteY4" fmla="*/ 767443 h 854529"/>
                  <a:gd name="connsiteX5" fmla="*/ 541564 w 604157"/>
                  <a:gd name="connsiteY5" fmla="*/ 849086 h 854529"/>
                  <a:gd name="connsiteX6" fmla="*/ 427264 w 604157"/>
                  <a:gd name="connsiteY6" fmla="*/ 734786 h 854529"/>
                  <a:gd name="connsiteX7" fmla="*/ 198664 w 604157"/>
                  <a:gd name="connsiteY7" fmla="*/ 669471 h 854529"/>
                  <a:gd name="connsiteX8" fmla="*/ 133350 w 604157"/>
                  <a:gd name="connsiteY8" fmla="*/ 506186 h 854529"/>
                  <a:gd name="connsiteX9" fmla="*/ 51707 w 604157"/>
                  <a:gd name="connsiteY9" fmla="*/ 375557 h 854529"/>
                  <a:gd name="connsiteX10" fmla="*/ 2721 w 604157"/>
                  <a:gd name="connsiteY10" fmla="*/ 212271 h 854529"/>
                  <a:gd name="connsiteX11" fmla="*/ 68036 w 604157"/>
                  <a:gd name="connsiteY11" fmla="*/ 195943 h 854529"/>
                  <a:gd name="connsiteX12" fmla="*/ 149679 w 604157"/>
                  <a:gd name="connsiteY12" fmla="*/ 32657 h 854529"/>
                  <a:gd name="connsiteX0" fmla="*/ 198664 w 604157"/>
                  <a:gd name="connsiteY0" fmla="*/ 0 h 854529"/>
                  <a:gd name="connsiteX1" fmla="*/ 476250 w 604157"/>
                  <a:gd name="connsiteY1" fmla="*/ 130628 h 854529"/>
                  <a:gd name="connsiteX2" fmla="*/ 590550 w 604157"/>
                  <a:gd name="connsiteY2" fmla="*/ 244928 h 854529"/>
                  <a:gd name="connsiteX3" fmla="*/ 557893 w 604157"/>
                  <a:gd name="connsiteY3" fmla="*/ 522514 h 854529"/>
                  <a:gd name="connsiteX4" fmla="*/ 525236 w 604157"/>
                  <a:gd name="connsiteY4" fmla="*/ 767443 h 854529"/>
                  <a:gd name="connsiteX5" fmla="*/ 541564 w 604157"/>
                  <a:gd name="connsiteY5" fmla="*/ 849086 h 854529"/>
                  <a:gd name="connsiteX6" fmla="*/ 427264 w 604157"/>
                  <a:gd name="connsiteY6" fmla="*/ 734786 h 854529"/>
                  <a:gd name="connsiteX7" fmla="*/ 198664 w 604157"/>
                  <a:gd name="connsiteY7" fmla="*/ 669471 h 854529"/>
                  <a:gd name="connsiteX8" fmla="*/ 133350 w 604157"/>
                  <a:gd name="connsiteY8" fmla="*/ 506186 h 854529"/>
                  <a:gd name="connsiteX9" fmla="*/ 51707 w 604157"/>
                  <a:gd name="connsiteY9" fmla="*/ 375557 h 854529"/>
                  <a:gd name="connsiteX10" fmla="*/ 2721 w 604157"/>
                  <a:gd name="connsiteY10" fmla="*/ 212271 h 854529"/>
                  <a:gd name="connsiteX11" fmla="*/ 68036 w 604157"/>
                  <a:gd name="connsiteY11" fmla="*/ 195943 h 854529"/>
                  <a:gd name="connsiteX12" fmla="*/ 149679 w 604157"/>
                  <a:gd name="connsiteY12" fmla="*/ 32657 h 854529"/>
                  <a:gd name="connsiteX13" fmla="*/ 198664 w 604157"/>
                  <a:gd name="connsiteY13" fmla="*/ 0 h 85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157" h="854529">
                    <a:moveTo>
                      <a:pt x="198664" y="0"/>
                    </a:moveTo>
                    <a:cubicBezTo>
                      <a:pt x="304800" y="44903"/>
                      <a:pt x="410936" y="89807"/>
                      <a:pt x="476250" y="130628"/>
                    </a:cubicBezTo>
                    <a:cubicBezTo>
                      <a:pt x="541564" y="171449"/>
                      <a:pt x="576943" y="179614"/>
                      <a:pt x="590550" y="244928"/>
                    </a:cubicBezTo>
                    <a:cubicBezTo>
                      <a:pt x="604157" y="310242"/>
                      <a:pt x="568779" y="435428"/>
                      <a:pt x="557893" y="522514"/>
                    </a:cubicBezTo>
                    <a:cubicBezTo>
                      <a:pt x="547007" y="609600"/>
                      <a:pt x="527957" y="713014"/>
                      <a:pt x="525236" y="767443"/>
                    </a:cubicBezTo>
                    <a:cubicBezTo>
                      <a:pt x="522515" y="821872"/>
                      <a:pt x="557893" y="854529"/>
                      <a:pt x="541564" y="849086"/>
                    </a:cubicBezTo>
                    <a:cubicBezTo>
                      <a:pt x="525235" y="843643"/>
                      <a:pt x="484414" y="764722"/>
                      <a:pt x="427264" y="734786"/>
                    </a:cubicBezTo>
                    <a:cubicBezTo>
                      <a:pt x="370114" y="704850"/>
                      <a:pt x="247650" y="707571"/>
                      <a:pt x="198664" y="669471"/>
                    </a:cubicBezTo>
                    <a:cubicBezTo>
                      <a:pt x="149678" y="631371"/>
                      <a:pt x="157843" y="555172"/>
                      <a:pt x="133350" y="506186"/>
                    </a:cubicBezTo>
                    <a:cubicBezTo>
                      <a:pt x="108857" y="457200"/>
                      <a:pt x="73478" y="424543"/>
                      <a:pt x="51707" y="375557"/>
                    </a:cubicBezTo>
                    <a:cubicBezTo>
                      <a:pt x="29936" y="326571"/>
                      <a:pt x="0" y="242207"/>
                      <a:pt x="2721" y="212271"/>
                    </a:cubicBezTo>
                    <a:cubicBezTo>
                      <a:pt x="5442" y="182335"/>
                      <a:pt x="43543" y="225879"/>
                      <a:pt x="68036" y="195943"/>
                    </a:cubicBezTo>
                    <a:cubicBezTo>
                      <a:pt x="92529" y="166007"/>
                      <a:pt x="127908" y="68036"/>
                      <a:pt x="149679" y="32657"/>
                    </a:cubicBezTo>
                    <a:lnTo>
                      <a:pt x="198664" y="0"/>
                    </a:lnTo>
                    <a:close/>
                  </a:path>
                </a:pathLst>
              </a:custGeom>
              <a:blipFill dpi="0" rotWithShape="1">
                <a:blip r:embed="rId4">
                  <a:alphaModFix amt="17000"/>
                </a:blip>
                <a:srcRect/>
                <a:tile tx="0" ty="0" sx="100000" sy="100000" flip="none" algn="tl"/>
              </a:bli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5" name="Picture 2"/>
            <p:cNvPicPr>
              <a:picLocks noChangeAspect="1" noChangeArrowheads="1"/>
            </p:cNvPicPr>
            <p:nvPr/>
          </p:nvPicPr>
          <p:blipFill>
            <a:blip r:embed="rId3"/>
            <a:srcRect l="55621" t="10182" r="21476" b="87005"/>
            <a:stretch>
              <a:fillRect/>
            </a:stretch>
          </p:blipFill>
          <p:spPr bwMode="auto">
            <a:xfrm>
              <a:off x="5943600" y="1981200"/>
              <a:ext cx="1447800" cy="228600"/>
            </a:xfrm>
            <a:prstGeom prst="rect">
              <a:avLst/>
            </a:prstGeom>
            <a:noFill/>
            <a:ln w="9525">
              <a:noFill/>
              <a:miter lim="800000"/>
              <a:headEnd/>
              <a:tailEnd/>
            </a:ln>
            <a:effectLst/>
          </p:spPr>
        </p:pic>
        <p:sp>
          <p:nvSpPr>
            <p:cNvPr id="26" name="Rectangle 25"/>
            <p:cNvSpPr/>
            <p:nvPr/>
          </p:nvSpPr>
          <p:spPr>
            <a:xfrm>
              <a:off x="5867400" y="3657600"/>
              <a:ext cx="838200" cy="457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4"/>
          <p:cNvGrpSpPr/>
          <p:nvPr/>
        </p:nvGrpSpPr>
        <p:grpSpPr>
          <a:xfrm>
            <a:off x="4114800" y="1219200"/>
            <a:ext cx="4572002" cy="5709734"/>
            <a:chOff x="2286000" y="1148266"/>
            <a:chExt cx="4572002" cy="5709734"/>
          </a:xfrm>
        </p:grpSpPr>
        <p:grpSp>
          <p:nvGrpSpPr>
            <p:cNvPr id="4" name="Group 17"/>
            <p:cNvGrpSpPr/>
            <p:nvPr/>
          </p:nvGrpSpPr>
          <p:grpSpPr>
            <a:xfrm>
              <a:off x="2286000" y="1148266"/>
              <a:ext cx="4572002" cy="5709734"/>
              <a:chOff x="2582486" y="1377132"/>
              <a:chExt cx="4440287" cy="5295217"/>
            </a:xfrm>
          </p:grpSpPr>
          <p:pic>
            <p:nvPicPr>
              <p:cNvPr id="75" name="Picture 2" descr="Image result for united states in 1783"/>
              <p:cNvPicPr>
                <a:picLocks noChangeAspect="1" noChangeArrowheads="1"/>
              </p:cNvPicPr>
              <p:nvPr/>
            </p:nvPicPr>
            <p:blipFill>
              <a:blip r:embed="rId5"/>
              <a:srcRect/>
              <a:stretch>
                <a:fillRect/>
              </a:stretch>
            </p:blipFill>
            <p:spPr bwMode="auto">
              <a:xfrm>
                <a:off x="2590800" y="1377132"/>
                <a:ext cx="4431973" cy="4924023"/>
              </a:xfrm>
              <a:prstGeom prst="rect">
                <a:avLst/>
              </a:prstGeom>
              <a:solidFill>
                <a:schemeClr val="bg1"/>
              </a:solidFill>
            </p:spPr>
          </p:pic>
          <p:sp>
            <p:nvSpPr>
              <p:cNvPr id="76" name="Freeform 75"/>
              <p:cNvSpPr/>
              <p:nvPr/>
            </p:nvSpPr>
            <p:spPr>
              <a:xfrm>
                <a:off x="2582487" y="1377132"/>
                <a:ext cx="4440286" cy="1978704"/>
              </a:xfrm>
              <a:custGeom>
                <a:avLst/>
                <a:gdLst>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3131127 w 4851862"/>
                  <a:gd name="connsiteY46" fmla="*/ 83127 h 1983971"/>
                  <a:gd name="connsiteX47" fmla="*/ 2748742 w 4851862"/>
                  <a:gd name="connsiteY47" fmla="*/ 116378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3131127 w 4851862"/>
                  <a:gd name="connsiteY46" fmla="*/ 83127 h 1983971"/>
                  <a:gd name="connsiteX47" fmla="*/ 2748742 w 4851862"/>
                  <a:gd name="connsiteY47" fmla="*/ 116378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3131127 w 4851862"/>
                  <a:gd name="connsiteY46" fmla="*/ 83127 h 1983971"/>
                  <a:gd name="connsiteX47" fmla="*/ 2748742 w 4851862"/>
                  <a:gd name="connsiteY47" fmla="*/ 116378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2748742 w 4851862"/>
                  <a:gd name="connsiteY46" fmla="*/ 116378 h 1983971"/>
                  <a:gd name="connsiteX47" fmla="*/ 2732116 w 4851862"/>
                  <a:gd name="connsiteY47" fmla="*/ 282633 h 1983971"/>
                  <a:gd name="connsiteX48" fmla="*/ 2100349 w 4851862"/>
                  <a:gd name="connsiteY48" fmla="*/ 332509 h 1983971"/>
                  <a:gd name="connsiteX49" fmla="*/ 936567 w 4851862"/>
                  <a:gd name="connsiteY49" fmla="*/ 332509 h 1983971"/>
                  <a:gd name="connsiteX50" fmla="*/ 221673 w 4851862"/>
                  <a:gd name="connsiteY50" fmla="*/ 332509 h 1983971"/>
                  <a:gd name="connsiteX51" fmla="*/ 105295 w 4851862"/>
                  <a:gd name="connsiteY51" fmla="*/ 332509 h 1983971"/>
                  <a:gd name="connsiteX52" fmla="*/ 72044 w 4851862"/>
                  <a:gd name="connsiteY52" fmla="*/ 365760 h 1983971"/>
                  <a:gd name="connsiteX53" fmla="*/ 38793 w 4851862"/>
                  <a:gd name="connsiteY53" fmla="*/ 332509 h 1983971"/>
                  <a:gd name="connsiteX54" fmla="*/ 22167 w 4851862"/>
                  <a:gd name="connsiteY54"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2748742 w 4851862"/>
                  <a:gd name="connsiteY46" fmla="*/ 116378 h 1983971"/>
                  <a:gd name="connsiteX47" fmla="*/ 2715491 w 4851862"/>
                  <a:gd name="connsiteY47" fmla="*/ 99753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2748742 w 4851862"/>
                  <a:gd name="connsiteY46" fmla="*/ 116378 h 1983971"/>
                  <a:gd name="connsiteX47" fmla="*/ 2715491 w 4851862"/>
                  <a:gd name="connsiteY47" fmla="*/ 99753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477668 h 2079253"/>
                  <a:gd name="connsiteX1" fmla="*/ 171796 w 4851862"/>
                  <a:gd name="connsiteY1" fmla="*/ 527544 h 2079253"/>
                  <a:gd name="connsiteX2" fmla="*/ 437804 w 4851862"/>
                  <a:gd name="connsiteY2" fmla="*/ 677173 h 2079253"/>
                  <a:gd name="connsiteX3" fmla="*/ 737062 w 4851862"/>
                  <a:gd name="connsiteY3" fmla="*/ 776926 h 2079253"/>
                  <a:gd name="connsiteX4" fmla="*/ 969818 w 4851862"/>
                  <a:gd name="connsiteY4" fmla="*/ 793551 h 2079253"/>
                  <a:gd name="connsiteX5" fmla="*/ 1169324 w 4851862"/>
                  <a:gd name="connsiteY5" fmla="*/ 627297 h 2079253"/>
                  <a:gd name="connsiteX6" fmla="*/ 1285702 w 4851862"/>
                  <a:gd name="connsiteY6" fmla="*/ 594046 h 2079253"/>
                  <a:gd name="connsiteX7" fmla="*/ 1485207 w 4851862"/>
                  <a:gd name="connsiteY7" fmla="*/ 660548 h 2079253"/>
                  <a:gd name="connsiteX8" fmla="*/ 1601586 w 4851862"/>
                  <a:gd name="connsiteY8" fmla="*/ 776926 h 2079253"/>
                  <a:gd name="connsiteX9" fmla="*/ 1767840 w 4851862"/>
                  <a:gd name="connsiteY9" fmla="*/ 1009682 h 2079253"/>
                  <a:gd name="connsiteX10" fmla="*/ 1767840 w 4851862"/>
                  <a:gd name="connsiteY10" fmla="*/ 1059559 h 2079253"/>
                  <a:gd name="connsiteX11" fmla="*/ 1867593 w 4851862"/>
                  <a:gd name="connsiteY11" fmla="*/ 1142686 h 2079253"/>
                  <a:gd name="connsiteX12" fmla="*/ 2150226 w 4851862"/>
                  <a:gd name="connsiteY12" fmla="*/ 1126060 h 2079253"/>
                  <a:gd name="connsiteX13" fmla="*/ 2366356 w 4851862"/>
                  <a:gd name="connsiteY13" fmla="*/ 1159311 h 2079253"/>
                  <a:gd name="connsiteX14" fmla="*/ 2432858 w 4851862"/>
                  <a:gd name="connsiteY14" fmla="*/ 1292315 h 2079253"/>
                  <a:gd name="connsiteX15" fmla="*/ 2615738 w 4851862"/>
                  <a:gd name="connsiteY15" fmla="*/ 1425319 h 2079253"/>
                  <a:gd name="connsiteX16" fmla="*/ 2416233 w 4851862"/>
                  <a:gd name="connsiteY16" fmla="*/ 1441944 h 2079253"/>
                  <a:gd name="connsiteX17" fmla="*/ 2366356 w 4851862"/>
                  <a:gd name="connsiteY17" fmla="*/ 1525071 h 2079253"/>
                  <a:gd name="connsiteX18" fmla="*/ 2316480 w 4851862"/>
                  <a:gd name="connsiteY18" fmla="*/ 1658075 h 2079253"/>
                  <a:gd name="connsiteX19" fmla="*/ 2249978 w 4851862"/>
                  <a:gd name="connsiteY19" fmla="*/ 1757828 h 2079253"/>
                  <a:gd name="connsiteX20" fmla="*/ 2166851 w 4851862"/>
                  <a:gd name="connsiteY20" fmla="*/ 1924082 h 2079253"/>
                  <a:gd name="connsiteX21" fmla="*/ 2133600 w 4851862"/>
                  <a:gd name="connsiteY21" fmla="*/ 1990584 h 2079253"/>
                  <a:gd name="connsiteX22" fmla="*/ 2266604 w 4851862"/>
                  <a:gd name="connsiteY22" fmla="*/ 2073711 h 2079253"/>
                  <a:gd name="connsiteX23" fmla="*/ 2366356 w 4851862"/>
                  <a:gd name="connsiteY23" fmla="*/ 1957333 h 2079253"/>
                  <a:gd name="connsiteX24" fmla="*/ 2499360 w 4851862"/>
                  <a:gd name="connsiteY24" fmla="*/ 1874206 h 2079253"/>
                  <a:gd name="connsiteX25" fmla="*/ 2632364 w 4851862"/>
                  <a:gd name="connsiteY25" fmla="*/ 1840955 h 2079253"/>
                  <a:gd name="connsiteX26" fmla="*/ 2698866 w 4851862"/>
                  <a:gd name="connsiteY26" fmla="*/ 1791079 h 2079253"/>
                  <a:gd name="connsiteX27" fmla="*/ 2615738 w 4851862"/>
                  <a:gd name="connsiteY27" fmla="*/ 1674700 h 2079253"/>
                  <a:gd name="connsiteX28" fmla="*/ 2964873 w 4851862"/>
                  <a:gd name="connsiteY28" fmla="*/ 1574948 h 2079253"/>
                  <a:gd name="connsiteX29" fmla="*/ 3230880 w 4851862"/>
                  <a:gd name="connsiteY29" fmla="*/ 1325566 h 2079253"/>
                  <a:gd name="connsiteX30" fmla="*/ 3480262 w 4851862"/>
                  <a:gd name="connsiteY30" fmla="*/ 1209188 h 2079253"/>
                  <a:gd name="connsiteX31" fmla="*/ 3762895 w 4851862"/>
                  <a:gd name="connsiteY31" fmla="*/ 1159311 h 2079253"/>
                  <a:gd name="connsiteX32" fmla="*/ 3995651 w 4851862"/>
                  <a:gd name="connsiteY32" fmla="*/ 943180 h 2079253"/>
                  <a:gd name="connsiteX33" fmla="*/ 3995651 w 4851862"/>
                  <a:gd name="connsiteY33" fmla="*/ 627297 h 2079253"/>
                  <a:gd name="connsiteX34" fmla="*/ 4128655 w 4851862"/>
                  <a:gd name="connsiteY34" fmla="*/ 560795 h 2079253"/>
                  <a:gd name="connsiteX35" fmla="*/ 4211782 w 4851862"/>
                  <a:gd name="connsiteY35" fmla="*/ 527544 h 2079253"/>
                  <a:gd name="connsiteX36" fmla="*/ 4311535 w 4851862"/>
                  <a:gd name="connsiteY36" fmla="*/ 594046 h 2079253"/>
                  <a:gd name="connsiteX37" fmla="*/ 4394662 w 4851862"/>
                  <a:gd name="connsiteY37" fmla="*/ 693799 h 2079253"/>
                  <a:gd name="connsiteX38" fmla="*/ 4427913 w 4851862"/>
                  <a:gd name="connsiteY38" fmla="*/ 826802 h 2079253"/>
                  <a:gd name="connsiteX39" fmla="*/ 4527666 w 4851862"/>
                  <a:gd name="connsiteY39" fmla="*/ 876679 h 2079253"/>
                  <a:gd name="connsiteX40" fmla="*/ 4610793 w 4851862"/>
                  <a:gd name="connsiteY40" fmla="*/ 909929 h 2079253"/>
                  <a:gd name="connsiteX41" fmla="*/ 4693920 w 4851862"/>
                  <a:gd name="connsiteY41" fmla="*/ 909929 h 2079253"/>
                  <a:gd name="connsiteX42" fmla="*/ 4727171 w 4851862"/>
                  <a:gd name="connsiteY42" fmla="*/ 926555 h 2079253"/>
                  <a:gd name="connsiteX43" fmla="*/ 4777047 w 4851862"/>
                  <a:gd name="connsiteY43" fmla="*/ 776926 h 2079253"/>
                  <a:gd name="connsiteX44" fmla="*/ 4760422 w 4851862"/>
                  <a:gd name="connsiteY44" fmla="*/ 195035 h 2079253"/>
                  <a:gd name="connsiteX45" fmla="*/ 4228407 w 4851862"/>
                  <a:gd name="connsiteY45" fmla="*/ 178409 h 2079253"/>
                  <a:gd name="connsiteX46" fmla="*/ 2748742 w 4851862"/>
                  <a:gd name="connsiteY46" fmla="*/ 211660 h 2079253"/>
                  <a:gd name="connsiteX47" fmla="*/ 2715491 w 4851862"/>
                  <a:gd name="connsiteY47" fmla="*/ 42635 h 2079253"/>
                  <a:gd name="connsiteX48" fmla="*/ 2732116 w 4851862"/>
                  <a:gd name="connsiteY48" fmla="*/ 377915 h 2079253"/>
                  <a:gd name="connsiteX49" fmla="*/ 2100349 w 4851862"/>
                  <a:gd name="connsiteY49" fmla="*/ 427791 h 2079253"/>
                  <a:gd name="connsiteX50" fmla="*/ 936567 w 4851862"/>
                  <a:gd name="connsiteY50" fmla="*/ 427791 h 2079253"/>
                  <a:gd name="connsiteX51" fmla="*/ 221673 w 4851862"/>
                  <a:gd name="connsiteY51" fmla="*/ 427791 h 2079253"/>
                  <a:gd name="connsiteX52" fmla="*/ 105295 w 4851862"/>
                  <a:gd name="connsiteY52" fmla="*/ 427791 h 2079253"/>
                  <a:gd name="connsiteX53" fmla="*/ 72044 w 4851862"/>
                  <a:gd name="connsiteY53" fmla="*/ 461042 h 2079253"/>
                  <a:gd name="connsiteX54" fmla="*/ 38793 w 4851862"/>
                  <a:gd name="connsiteY54" fmla="*/ 427791 h 2079253"/>
                  <a:gd name="connsiteX55" fmla="*/ 22167 w 4851862"/>
                  <a:gd name="connsiteY55" fmla="*/ 477668 h 2079253"/>
                  <a:gd name="connsiteX0" fmla="*/ 22167 w 4851862"/>
                  <a:gd name="connsiteY0" fmla="*/ 477668 h 2079253"/>
                  <a:gd name="connsiteX1" fmla="*/ 171796 w 4851862"/>
                  <a:gd name="connsiteY1" fmla="*/ 527544 h 2079253"/>
                  <a:gd name="connsiteX2" fmla="*/ 437804 w 4851862"/>
                  <a:gd name="connsiteY2" fmla="*/ 677173 h 2079253"/>
                  <a:gd name="connsiteX3" fmla="*/ 737062 w 4851862"/>
                  <a:gd name="connsiteY3" fmla="*/ 776926 h 2079253"/>
                  <a:gd name="connsiteX4" fmla="*/ 969818 w 4851862"/>
                  <a:gd name="connsiteY4" fmla="*/ 793551 h 2079253"/>
                  <a:gd name="connsiteX5" fmla="*/ 1169324 w 4851862"/>
                  <a:gd name="connsiteY5" fmla="*/ 627297 h 2079253"/>
                  <a:gd name="connsiteX6" fmla="*/ 1285702 w 4851862"/>
                  <a:gd name="connsiteY6" fmla="*/ 594046 h 2079253"/>
                  <a:gd name="connsiteX7" fmla="*/ 1485207 w 4851862"/>
                  <a:gd name="connsiteY7" fmla="*/ 660548 h 2079253"/>
                  <a:gd name="connsiteX8" fmla="*/ 1601586 w 4851862"/>
                  <a:gd name="connsiteY8" fmla="*/ 776926 h 2079253"/>
                  <a:gd name="connsiteX9" fmla="*/ 1767840 w 4851862"/>
                  <a:gd name="connsiteY9" fmla="*/ 1009682 h 2079253"/>
                  <a:gd name="connsiteX10" fmla="*/ 1767840 w 4851862"/>
                  <a:gd name="connsiteY10" fmla="*/ 1059559 h 2079253"/>
                  <a:gd name="connsiteX11" fmla="*/ 1867593 w 4851862"/>
                  <a:gd name="connsiteY11" fmla="*/ 1142686 h 2079253"/>
                  <a:gd name="connsiteX12" fmla="*/ 2150226 w 4851862"/>
                  <a:gd name="connsiteY12" fmla="*/ 1126060 h 2079253"/>
                  <a:gd name="connsiteX13" fmla="*/ 2366356 w 4851862"/>
                  <a:gd name="connsiteY13" fmla="*/ 1159311 h 2079253"/>
                  <a:gd name="connsiteX14" fmla="*/ 2432858 w 4851862"/>
                  <a:gd name="connsiteY14" fmla="*/ 1292315 h 2079253"/>
                  <a:gd name="connsiteX15" fmla="*/ 2615738 w 4851862"/>
                  <a:gd name="connsiteY15" fmla="*/ 1425319 h 2079253"/>
                  <a:gd name="connsiteX16" fmla="*/ 2416233 w 4851862"/>
                  <a:gd name="connsiteY16" fmla="*/ 1441944 h 2079253"/>
                  <a:gd name="connsiteX17" fmla="*/ 2366356 w 4851862"/>
                  <a:gd name="connsiteY17" fmla="*/ 1525071 h 2079253"/>
                  <a:gd name="connsiteX18" fmla="*/ 2316480 w 4851862"/>
                  <a:gd name="connsiteY18" fmla="*/ 1658075 h 2079253"/>
                  <a:gd name="connsiteX19" fmla="*/ 2249978 w 4851862"/>
                  <a:gd name="connsiteY19" fmla="*/ 1757828 h 2079253"/>
                  <a:gd name="connsiteX20" fmla="*/ 2166851 w 4851862"/>
                  <a:gd name="connsiteY20" fmla="*/ 1924082 h 2079253"/>
                  <a:gd name="connsiteX21" fmla="*/ 2133600 w 4851862"/>
                  <a:gd name="connsiteY21" fmla="*/ 1990584 h 2079253"/>
                  <a:gd name="connsiteX22" fmla="*/ 2266604 w 4851862"/>
                  <a:gd name="connsiteY22" fmla="*/ 2073711 h 2079253"/>
                  <a:gd name="connsiteX23" fmla="*/ 2366356 w 4851862"/>
                  <a:gd name="connsiteY23" fmla="*/ 1957333 h 2079253"/>
                  <a:gd name="connsiteX24" fmla="*/ 2499360 w 4851862"/>
                  <a:gd name="connsiteY24" fmla="*/ 1874206 h 2079253"/>
                  <a:gd name="connsiteX25" fmla="*/ 2632364 w 4851862"/>
                  <a:gd name="connsiteY25" fmla="*/ 1840955 h 2079253"/>
                  <a:gd name="connsiteX26" fmla="*/ 2698866 w 4851862"/>
                  <a:gd name="connsiteY26" fmla="*/ 1791079 h 2079253"/>
                  <a:gd name="connsiteX27" fmla="*/ 2615738 w 4851862"/>
                  <a:gd name="connsiteY27" fmla="*/ 1674700 h 2079253"/>
                  <a:gd name="connsiteX28" fmla="*/ 2964873 w 4851862"/>
                  <a:gd name="connsiteY28" fmla="*/ 1574948 h 2079253"/>
                  <a:gd name="connsiteX29" fmla="*/ 3230880 w 4851862"/>
                  <a:gd name="connsiteY29" fmla="*/ 1325566 h 2079253"/>
                  <a:gd name="connsiteX30" fmla="*/ 3480262 w 4851862"/>
                  <a:gd name="connsiteY30" fmla="*/ 1209188 h 2079253"/>
                  <a:gd name="connsiteX31" fmla="*/ 3762895 w 4851862"/>
                  <a:gd name="connsiteY31" fmla="*/ 1159311 h 2079253"/>
                  <a:gd name="connsiteX32" fmla="*/ 3995651 w 4851862"/>
                  <a:gd name="connsiteY32" fmla="*/ 943180 h 2079253"/>
                  <a:gd name="connsiteX33" fmla="*/ 3995651 w 4851862"/>
                  <a:gd name="connsiteY33" fmla="*/ 627297 h 2079253"/>
                  <a:gd name="connsiteX34" fmla="*/ 4128655 w 4851862"/>
                  <a:gd name="connsiteY34" fmla="*/ 560795 h 2079253"/>
                  <a:gd name="connsiteX35" fmla="*/ 4211782 w 4851862"/>
                  <a:gd name="connsiteY35" fmla="*/ 527544 h 2079253"/>
                  <a:gd name="connsiteX36" fmla="*/ 4311535 w 4851862"/>
                  <a:gd name="connsiteY36" fmla="*/ 594046 h 2079253"/>
                  <a:gd name="connsiteX37" fmla="*/ 4394662 w 4851862"/>
                  <a:gd name="connsiteY37" fmla="*/ 693799 h 2079253"/>
                  <a:gd name="connsiteX38" fmla="*/ 4427913 w 4851862"/>
                  <a:gd name="connsiteY38" fmla="*/ 826802 h 2079253"/>
                  <a:gd name="connsiteX39" fmla="*/ 4527666 w 4851862"/>
                  <a:gd name="connsiteY39" fmla="*/ 876679 h 2079253"/>
                  <a:gd name="connsiteX40" fmla="*/ 4610793 w 4851862"/>
                  <a:gd name="connsiteY40" fmla="*/ 909929 h 2079253"/>
                  <a:gd name="connsiteX41" fmla="*/ 4693920 w 4851862"/>
                  <a:gd name="connsiteY41" fmla="*/ 909929 h 2079253"/>
                  <a:gd name="connsiteX42" fmla="*/ 4727171 w 4851862"/>
                  <a:gd name="connsiteY42" fmla="*/ 926555 h 2079253"/>
                  <a:gd name="connsiteX43" fmla="*/ 4777047 w 4851862"/>
                  <a:gd name="connsiteY43" fmla="*/ 776926 h 2079253"/>
                  <a:gd name="connsiteX44" fmla="*/ 4760422 w 4851862"/>
                  <a:gd name="connsiteY44" fmla="*/ 195035 h 2079253"/>
                  <a:gd name="connsiteX45" fmla="*/ 4228407 w 4851862"/>
                  <a:gd name="connsiteY45" fmla="*/ 178409 h 2079253"/>
                  <a:gd name="connsiteX46" fmla="*/ 2748742 w 4851862"/>
                  <a:gd name="connsiteY46" fmla="*/ 211660 h 2079253"/>
                  <a:gd name="connsiteX47" fmla="*/ 2715491 w 4851862"/>
                  <a:gd name="connsiteY47" fmla="*/ 42635 h 2079253"/>
                  <a:gd name="connsiteX48" fmla="*/ 2732116 w 4851862"/>
                  <a:gd name="connsiteY48" fmla="*/ 377915 h 2079253"/>
                  <a:gd name="connsiteX49" fmla="*/ 2100349 w 4851862"/>
                  <a:gd name="connsiteY49" fmla="*/ 427791 h 2079253"/>
                  <a:gd name="connsiteX50" fmla="*/ 936567 w 4851862"/>
                  <a:gd name="connsiteY50" fmla="*/ 427791 h 2079253"/>
                  <a:gd name="connsiteX51" fmla="*/ 221673 w 4851862"/>
                  <a:gd name="connsiteY51" fmla="*/ 427791 h 2079253"/>
                  <a:gd name="connsiteX52" fmla="*/ 105295 w 4851862"/>
                  <a:gd name="connsiteY52" fmla="*/ 427791 h 2079253"/>
                  <a:gd name="connsiteX53" fmla="*/ 72044 w 4851862"/>
                  <a:gd name="connsiteY53" fmla="*/ 461042 h 2079253"/>
                  <a:gd name="connsiteX54" fmla="*/ 38793 w 4851862"/>
                  <a:gd name="connsiteY54" fmla="*/ 427791 h 2079253"/>
                  <a:gd name="connsiteX55" fmla="*/ 22167 w 4851862"/>
                  <a:gd name="connsiteY55" fmla="*/ 477668 h 2079253"/>
                  <a:gd name="connsiteX0" fmla="*/ 22167 w 4851862"/>
                  <a:gd name="connsiteY0" fmla="*/ 468284 h 2069869"/>
                  <a:gd name="connsiteX1" fmla="*/ 171796 w 4851862"/>
                  <a:gd name="connsiteY1" fmla="*/ 518160 h 2069869"/>
                  <a:gd name="connsiteX2" fmla="*/ 437804 w 4851862"/>
                  <a:gd name="connsiteY2" fmla="*/ 667789 h 2069869"/>
                  <a:gd name="connsiteX3" fmla="*/ 737062 w 4851862"/>
                  <a:gd name="connsiteY3" fmla="*/ 767542 h 2069869"/>
                  <a:gd name="connsiteX4" fmla="*/ 969818 w 4851862"/>
                  <a:gd name="connsiteY4" fmla="*/ 784167 h 2069869"/>
                  <a:gd name="connsiteX5" fmla="*/ 1169324 w 4851862"/>
                  <a:gd name="connsiteY5" fmla="*/ 617913 h 2069869"/>
                  <a:gd name="connsiteX6" fmla="*/ 1285702 w 4851862"/>
                  <a:gd name="connsiteY6" fmla="*/ 584662 h 2069869"/>
                  <a:gd name="connsiteX7" fmla="*/ 1485207 w 4851862"/>
                  <a:gd name="connsiteY7" fmla="*/ 651164 h 2069869"/>
                  <a:gd name="connsiteX8" fmla="*/ 1601586 w 4851862"/>
                  <a:gd name="connsiteY8" fmla="*/ 767542 h 2069869"/>
                  <a:gd name="connsiteX9" fmla="*/ 1767840 w 4851862"/>
                  <a:gd name="connsiteY9" fmla="*/ 1000298 h 2069869"/>
                  <a:gd name="connsiteX10" fmla="*/ 1767840 w 4851862"/>
                  <a:gd name="connsiteY10" fmla="*/ 1050175 h 2069869"/>
                  <a:gd name="connsiteX11" fmla="*/ 1867593 w 4851862"/>
                  <a:gd name="connsiteY11" fmla="*/ 1133302 h 2069869"/>
                  <a:gd name="connsiteX12" fmla="*/ 2150226 w 4851862"/>
                  <a:gd name="connsiteY12" fmla="*/ 1116676 h 2069869"/>
                  <a:gd name="connsiteX13" fmla="*/ 2366356 w 4851862"/>
                  <a:gd name="connsiteY13" fmla="*/ 1149927 h 2069869"/>
                  <a:gd name="connsiteX14" fmla="*/ 2432858 w 4851862"/>
                  <a:gd name="connsiteY14" fmla="*/ 1282931 h 2069869"/>
                  <a:gd name="connsiteX15" fmla="*/ 2615738 w 4851862"/>
                  <a:gd name="connsiteY15" fmla="*/ 1415935 h 2069869"/>
                  <a:gd name="connsiteX16" fmla="*/ 2416233 w 4851862"/>
                  <a:gd name="connsiteY16" fmla="*/ 1432560 h 2069869"/>
                  <a:gd name="connsiteX17" fmla="*/ 2366356 w 4851862"/>
                  <a:gd name="connsiteY17" fmla="*/ 1515687 h 2069869"/>
                  <a:gd name="connsiteX18" fmla="*/ 2316480 w 4851862"/>
                  <a:gd name="connsiteY18" fmla="*/ 1648691 h 2069869"/>
                  <a:gd name="connsiteX19" fmla="*/ 2249978 w 4851862"/>
                  <a:gd name="connsiteY19" fmla="*/ 1748444 h 2069869"/>
                  <a:gd name="connsiteX20" fmla="*/ 2166851 w 4851862"/>
                  <a:gd name="connsiteY20" fmla="*/ 1914698 h 2069869"/>
                  <a:gd name="connsiteX21" fmla="*/ 2133600 w 4851862"/>
                  <a:gd name="connsiteY21" fmla="*/ 1981200 h 2069869"/>
                  <a:gd name="connsiteX22" fmla="*/ 2266604 w 4851862"/>
                  <a:gd name="connsiteY22" fmla="*/ 2064327 h 2069869"/>
                  <a:gd name="connsiteX23" fmla="*/ 2366356 w 4851862"/>
                  <a:gd name="connsiteY23" fmla="*/ 1947949 h 2069869"/>
                  <a:gd name="connsiteX24" fmla="*/ 2499360 w 4851862"/>
                  <a:gd name="connsiteY24" fmla="*/ 1864822 h 2069869"/>
                  <a:gd name="connsiteX25" fmla="*/ 2632364 w 4851862"/>
                  <a:gd name="connsiteY25" fmla="*/ 1831571 h 2069869"/>
                  <a:gd name="connsiteX26" fmla="*/ 2698866 w 4851862"/>
                  <a:gd name="connsiteY26" fmla="*/ 1781695 h 2069869"/>
                  <a:gd name="connsiteX27" fmla="*/ 2615738 w 4851862"/>
                  <a:gd name="connsiteY27" fmla="*/ 1665316 h 2069869"/>
                  <a:gd name="connsiteX28" fmla="*/ 2964873 w 4851862"/>
                  <a:gd name="connsiteY28" fmla="*/ 1565564 h 2069869"/>
                  <a:gd name="connsiteX29" fmla="*/ 3230880 w 4851862"/>
                  <a:gd name="connsiteY29" fmla="*/ 1316182 h 2069869"/>
                  <a:gd name="connsiteX30" fmla="*/ 3480262 w 4851862"/>
                  <a:gd name="connsiteY30" fmla="*/ 1199804 h 2069869"/>
                  <a:gd name="connsiteX31" fmla="*/ 3762895 w 4851862"/>
                  <a:gd name="connsiteY31" fmla="*/ 1149927 h 2069869"/>
                  <a:gd name="connsiteX32" fmla="*/ 3995651 w 4851862"/>
                  <a:gd name="connsiteY32" fmla="*/ 933796 h 2069869"/>
                  <a:gd name="connsiteX33" fmla="*/ 3995651 w 4851862"/>
                  <a:gd name="connsiteY33" fmla="*/ 617913 h 2069869"/>
                  <a:gd name="connsiteX34" fmla="*/ 4128655 w 4851862"/>
                  <a:gd name="connsiteY34" fmla="*/ 551411 h 2069869"/>
                  <a:gd name="connsiteX35" fmla="*/ 4211782 w 4851862"/>
                  <a:gd name="connsiteY35" fmla="*/ 518160 h 2069869"/>
                  <a:gd name="connsiteX36" fmla="*/ 4311535 w 4851862"/>
                  <a:gd name="connsiteY36" fmla="*/ 584662 h 2069869"/>
                  <a:gd name="connsiteX37" fmla="*/ 4394662 w 4851862"/>
                  <a:gd name="connsiteY37" fmla="*/ 684415 h 2069869"/>
                  <a:gd name="connsiteX38" fmla="*/ 4427913 w 4851862"/>
                  <a:gd name="connsiteY38" fmla="*/ 817418 h 2069869"/>
                  <a:gd name="connsiteX39" fmla="*/ 4527666 w 4851862"/>
                  <a:gd name="connsiteY39" fmla="*/ 867295 h 2069869"/>
                  <a:gd name="connsiteX40" fmla="*/ 4610793 w 4851862"/>
                  <a:gd name="connsiteY40" fmla="*/ 900545 h 2069869"/>
                  <a:gd name="connsiteX41" fmla="*/ 4693920 w 4851862"/>
                  <a:gd name="connsiteY41" fmla="*/ 900545 h 2069869"/>
                  <a:gd name="connsiteX42" fmla="*/ 4727171 w 4851862"/>
                  <a:gd name="connsiteY42" fmla="*/ 917171 h 2069869"/>
                  <a:gd name="connsiteX43" fmla="*/ 4777047 w 4851862"/>
                  <a:gd name="connsiteY43" fmla="*/ 767542 h 2069869"/>
                  <a:gd name="connsiteX44" fmla="*/ 4760422 w 4851862"/>
                  <a:gd name="connsiteY44" fmla="*/ 185651 h 2069869"/>
                  <a:gd name="connsiteX45" fmla="*/ 4228407 w 4851862"/>
                  <a:gd name="connsiteY45" fmla="*/ 169025 h 2069869"/>
                  <a:gd name="connsiteX46" fmla="*/ 2715491 w 4851862"/>
                  <a:gd name="connsiteY46" fmla="*/ 33251 h 2069869"/>
                  <a:gd name="connsiteX47" fmla="*/ 2732116 w 4851862"/>
                  <a:gd name="connsiteY47" fmla="*/ 368531 h 2069869"/>
                  <a:gd name="connsiteX48" fmla="*/ 2100349 w 4851862"/>
                  <a:gd name="connsiteY48" fmla="*/ 418407 h 2069869"/>
                  <a:gd name="connsiteX49" fmla="*/ 936567 w 4851862"/>
                  <a:gd name="connsiteY49" fmla="*/ 418407 h 2069869"/>
                  <a:gd name="connsiteX50" fmla="*/ 221673 w 4851862"/>
                  <a:gd name="connsiteY50" fmla="*/ 418407 h 2069869"/>
                  <a:gd name="connsiteX51" fmla="*/ 105295 w 4851862"/>
                  <a:gd name="connsiteY51" fmla="*/ 418407 h 2069869"/>
                  <a:gd name="connsiteX52" fmla="*/ 72044 w 4851862"/>
                  <a:gd name="connsiteY52" fmla="*/ 451658 h 2069869"/>
                  <a:gd name="connsiteX53" fmla="*/ 38793 w 4851862"/>
                  <a:gd name="connsiteY53" fmla="*/ 418407 h 2069869"/>
                  <a:gd name="connsiteX54" fmla="*/ 22167 w 4851862"/>
                  <a:gd name="connsiteY54" fmla="*/ 468284 h 206986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4456150 w 4851862"/>
                  <a:gd name="connsiteY46" fmla="*/ 159575 h 2078929"/>
                  <a:gd name="connsiteX47" fmla="*/ 2715491 w 4851862"/>
                  <a:gd name="connsiteY47" fmla="*/ 42311 h 2078929"/>
                  <a:gd name="connsiteX48" fmla="*/ 2719262 w 4851862"/>
                  <a:gd name="connsiteY48" fmla="*/ 55880 h 2078929"/>
                  <a:gd name="connsiteX49" fmla="*/ 2732116 w 4851862"/>
                  <a:gd name="connsiteY49" fmla="*/ 377591 h 2078929"/>
                  <a:gd name="connsiteX50" fmla="*/ 2100349 w 4851862"/>
                  <a:gd name="connsiteY50" fmla="*/ 427467 h 2078929"/>
                  <a:gd name="connsiteX51" fmla="*/ 936567 w 4851862"/>
                  <a:gd name="connsiteY51" fmla="*/ 427467 h 2078929"/>
                  <a:gd name="connsiteX52" fmla="*/ 221673 w 4851862"/>
                  <a:gd name="connsiteY52" fmla="*/ 427467 h 2078929"/>
                  <a:gd name="connsiteX53" fmla="*/ 105295 w 4851862"/>
                  <a:gd name="connsiteY53" fmla="*/ 427467 h 2078929"/>
                  <a:gd name="connsiteX54" fmla="*/ 72044 w 4851862"/>
                  <a:gd name="connsiteY54" fmla="*/ 460718 h 2078929"/>
                  <a:gd name="connsiteX55" fmla="*/ 38793 w 4851862"/>
                  <a:gd name="connsiteY55" fmla="*/ 427467 h 2078929"/>
                  <a:gd name="connsiteX56" fmla="*/ 22167 w 4851862"/>
                  <a:gd name="connsiteY56"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4456150 w 4851862"/>
                  <a:gd name="connsiteY46" fmla="*/ 159575 h 2078929"/>
                  <a:gd name="connsiteX47" fmla="*/ 2715491 w 4851862"/>
                  <a:gd name="connsiteY47" fmla="*/ 42311 h 2078929"/>
                  <a:gd name="connsiteX48" fmla="*/ 2719262 w 4851862"/>
                  <a:gd name="connsiteY48" fmla="*/ 55880 h 2078929"/>
                  <a:gd name="connsiteX49" fmla="*/ 2732116 w 4851862"/>
                  <a:gd name="connsiteY49" fmla="*/ 377591 h 2078929"/>
                  <a:gd name="connsiteX50" fmla="*/ 2100349 w 4851862"/>
                  <a:gd name="connsiteY50" fmla="*/ 427467 h 2078929"/>
                  <a:gd name="connsiteX51" fmla="*/ 936567 w 4851862"/>
                  <a:gd name="connsiteY51" fmla="*/ 427467 h 2078929"/>
                  <a:gd name="connsiteX52" fmla="*/ 221673 w 4851862"/>
                  <a:gd name="connsiteY52" fmla="*/ 427467 h 2078929"/>
                  <a:gd name="connsiteX53" fmla="*/ 105295 w 4851862"/>
                  <a:gd name="connsiteY53" fmla="*/ 427467 h 2078929"/>
                  <a:gd name="connsiteX54" fmla="*/ 72044 w 4851862"/>
                  <a:gd name="connsiteY54" fmla="*/ 460718 h 2078929"/>
                  <a:gd name="connsiteX55" fmla="*/ 38793 w 4851862"/>
                  <a:gd name="connsiteY55" fmla="*/ 427467 h 2078929"/>
                  <a:gd name="connsiteX56" fmla="*/ 22167 w 4851862"/>
                  <a:gd name="connsiteY56"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256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256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256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256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52315 h 2053900"/>
                  <a:gd name="connsiteX1" fmla="*/ 171796 w 4851862"/>
                  <a:gd name="connsiteY1" fmla="*/ 502191 h 2053900"/>
                  <a:gd name="connsiteX2" fmla="*/ 437804 w 4851862"/>
                  <a:gd name="connsiteY2" fmla="*/ 651820 h 2053900"/>
                  <a:gd name="connsiteX3" fmla="*/ 737062 w 4851862"/>
                  <a:gd name="connsiteY3" fmla="*/ 751573 h 2053900"/>
                  <a:gd name="connsiteX4" fmla="*/ 969818 w 4851862"/>
                  <a:gd name="connsiteY4" fmla="*/ 768198 h 2053900"/>
                  <a:gd name="connsiteX5" fmla="*/ 1169324 w 4851862"/>
                  <a:gd name="connsiteY5" fmla="*/ 601944 h 2053900"/>
                  <a:gd name="connsiteX6" fmla="*/ 1285702 w 4851862"/>
                  <a:gd name="connsiteY6" fmla="*/ 568693 h 2053900"/>
                  <a:gd name="connsiteX7" fmla="*/ 1485207 w 4851862"/>
                  <a:gd name="connsiteY7" fmla="*/ 635195 h 2053900"/>
                  <a:gd name="connsiteX8" fmla="*/ 1601586 w 4851862"/>
                  <a:gd name="connsiteY8" fmla="*/ 751573 h 2053900"/>
                  <a:gd name="connsiteX9" fmla="*/ 1767840 w 4851862"/>
                  <a:gd name="connsiteY9" fmla="*/ 984329 h 2053900"/>
                  <a:gd name="connsiteX10" fmla="*/ 1767840 w 4851862"/>
                  <a:gd name="connsiteY10" fmla="*/ 1034206 h 2053900"/>
                  <a:gd name="connsiteX11" fmla="*/ 1867593 w 4851862"/>
                  <a:gd name="connsiteY11" fmla="*/ 1117333 h 2053900"/>
                  <a:gd name="connsiteX12" fmla="*/ 2150226 w 4851862"/>
                  <a:gd name="connsiteY12" fmla="*/ 1100707 h 2053900"/>
                  <a:gd name="connsiteX13" fmla="*/ 2366356 w 4851862"/>
                  <a:gd name="connsiteY13" fmla="*/ 1133958 h 2053900"/>
                  <a:gd name="connsiteX14" fmla="*/ 2432858 w 4851862"/>
                  <a:gd name="connsiteY14" fmla="*/ 1266962 h 2053900"/>
                  <a:gd name="connsiteX15" fmla="*/ 2615738 w 4851862"/>
                  <a:gd name="connsiteY15" fmla="*/ 1399966 h 2053900"/>
                  <a:gd name="connsiteX16" fmla="*/ 2416233 w 4851862"/>
                  <a:gd name="connsiteY16" fmla="*/ 1416591 h 2053900"/>
                  <a:gd name="connsiteX17" fmla="*/ 2366356 w 4851862"/>
                  <a:gd name="connsiteY17" fmla="*/ 1499718 h 2053900"/>
                  <a:gd name="connsiteX18" fmla="*/ 2316480 w 4851862"/>
                  <a:gd name="connsiteY18" fmla="*/ 1632722 h 2053900"/>
                  <a:gd name="connsiteX19" fmla="*/ 2249978 w 4851862"/>
                  <a:gd name="connsiteY19" fmla="*/ 1732475 h 2053900"/>
                  <a:gd name="connsiteX20" fmla="*/ 2166851 w 4851862"/>
                  <a:gd name="connsiteY20" fmla="*/ 1898729 h 2053900"/>
                  <a:gd name="connsiteX21" fmla="*/ 2133600 w 4851862"/>
                  <a:gd name="connsiteY21" fmla="*/ 1965231 h 2053900"/>
                  <a:gd name="connsiteX22" fmla="*/ 2266604 w 4851862"/>
                  <a:gd name="connsiteY22" fmla="*/ 2048358 h 2053900"/>
                  <a:gd name="connsiteX23" fmla="*/ 2366356 w 4851862"/>
                  <a:gd name="connsiteY23" fmla="*/ 1931980 h 2053900"/>
                  <a:gd name="connsiteX24" fmla="*/ 2499360 w 4851862"/>
                  <a:gd name="connsiteY24" fmla="*/ 1848853 h 2053900"/>
                  <a:gd name="connsiteX25" fmla="*/ 2632364 w 4851862"/>
                  <a:gd name="connsiteY25" fmla="*/ 1815602 h 2053900"/>
                  <a:gd name="connsiteX26" fmla="*/ 2698866 w 4851862"/>
                  <a:gd name="connsiteY26" fmla="*/ 1765726 h 2053900"/>
                  <a:gd name="connsiteX27" fmla="*/ 2615738 w 4851862"/>
                  <a:gd name="connsiteY27" fmla="*/ 1649347 h 2053900"/>
                  <a:gd name="connsiteX28" fmla="*/ 2964873 w 4851862"/>
                  <a:gd name="connsiteY28" fmla="*/ 1549595 h 2053900"/>
                  <a:gd name="connsiteX29" fmla="*/ 3230880 w 4851862"/>
                  <a:gd name="connsiteY29" fmla="*/ 1300213 h 2053900"/>
                  <a:gd name="connsiteX30" fmla="*/ 3480262 w 4851862"/>
                  <a:gd name="connsiteY30" fmla="*/ 1183835 h 2053900"/>
                  <a:gd name="connsiteX31" fmla="*/ 3762895 w 4851862"/>
                  <a:gd name="connsiteY31" fmla="*/ 1133958 h 2053900"/>
                  <a:gd name="connsiteX32" fmla="*/ 3995651 w 4851862"/>
                  <a:gd name="connsiteY32" fmla="*/ 917827 h 2053900"/>
                  <a:gd name="connsiteX33" fmla="*/ 3995651 w 4851862"/>
                  <a:gd name="connsiteY33" fmla="*/ 601944 h 2053900"/>
                  <a:gd name="connsiteX34" fmla="*/ 4128655 w 4851862"/>
                  <a:gd name="connsiteY34" fmla="*/ 535442 h 2053900"/>
                  <a:gd name="connsiteX35" fmla="*/ 4211782 w 4851862"/>
                  <a:gd name="connsiteY35" fmla="*/ 502191 h 2053900"/>
                  <a:gd name="connsiteX36" fmla="*/ 4311535 w 4851862"/>
                  <a:gd name="connsiteY36" fmla="*/ 568693 h 2053900"/>
                  <a:gd name="connsiteX37" fmla="*/ 4394662 w 4851862"/>
                  <a:gd name="connsiteY37" fmla="*/ 668446 h 2053900"/>
                  <a:gd name="connsiteX38" fmla="*/ 4427913 w 4851862"/>
                  <a:gd name="connsiteY38" fmla="*/ 801449 h 2053900"/>
                  <a:gd name="connsiteX39" fmla="*/ 4527666 w 4851862"/>
                  <a:gd name="connsiteY39" fmla="*/ 851326 h 2053900"/>
                  <a:gd name="connsiteX40" fmla="*/ 4610793 w 4851862"/>
                  <a:gd name="connsiteY40" fmla="*/ 884576 h 2053900"/>
                  <a:gd name="connsiteX41" fmla="*/ 4693920 w 4851862"/>
                  <a:gd name="connsiteY41" fmla="*/ 884576 h 2053900"/>
                  <a:gd name="connsiteX42" fmla="*/ 4727171 w 4851862"/>
                  <a:gd name="connsiteY42" fmla="*/ 901202 h 2053900"/>
                  <a:gd name="connsiteX43" fmla="*/ 4777047 w 4851862"/>
                  <a:gd name="connsiteY43" fmla="*/ 751573 h 2053900"/>
                  <a:gd name="connsiteX44" fmla="*/ 4760422 w 4851862"/>
                  <a:gd name="connsiteY44" fmla="*/ 169682 h 2053900"/>
                  <a:gd name="connsiteX45" fmla="*/ 4228407 w 4851862"/>
                  <a:gd name="connsiteY45" fmla="*/ 656 h 2053900"/>
                  <a:gd name="connsiteX46" fmla="*/ 2715491 w 4851862"/>
                  <a:gd name="connsiteY46" fmla="*/ 17282 h 2053900"/>
                  <a:gd name="connsiteX47" fmla="*/ 2719262 w 4851862"/>
                  <a:gd name="connsiteY47" fmla="*/ 30851 h 2053900"/>
                  <a:gd name="connsiteX48" fmla="*/ 2732116 w 4851862"/>
                  <a:gd name="connsiteY48" fmla="*/ 352562 h 2053900"/>
                  <a:gd name="connsiteX49" fmla="*/ 2100349 w 4851862"/>
                  <a:gd name="connsiteY49" fmla="*/ 402438 h 2053900"/>
                  <a:gd name="connsiteX50" fmla="*/ 936567 w 4851862"/>
                  <a:gd name="connsiteY50" fmla="*/ 402438 h 2053900"/>
                  <a:gd name="connsiteX51" fmla="*/ 221673 w 4851862"/>
                  <a:gd name="connsiteY51" fmla="*/ 402438 h 2053900"/>
                  <a:gd name="connsiteX52" fmla="*/ 105295 w 4851862"/>
                  <a:gd name="connsiteY52" fmla="*/ 402438 h 2053900"/>
                  <a:gd name="connsiteX53" fmla="*/ 72044 w 4851862"/>
                  <a:gd name="connsiteY53" fmla="*/ 435689 h 2053900"/>
                  <a:gd name="connsiteX54" fmla="*/ 38793 w 4851862"/>
                  <a:gd name="connsiteY54" fmla="*/ 402438 h 2053900"/>
                  <a:gd name="connsiteX55" fmla="*/ 22167 w 4851862"/>
                  <a:gd name="connsiteY55" fmla="*/ 452315 h 2053900"/>
                  <a:gd name="connsiteX0" fmla="*/ 22167 w 4851862"/>
                  <a:gd name="connsiteY0" fmla="*/ 452315 h 2053900"/>
                  <a:gd name="connsiteX1" fmla="*/ 171796 w 4851862"/>
                  <a:gd name="connsiteY1" fmla="*/ 502191 h 2053900"/>
                  <a:gd name="connsiteX2" fmla="*/ 437804 w 4851862"/>
                  <a:gd name="connsiteY2" fmla="*/ 651820 h 2053900"/>
                  <a:gd name="connsiteX3" fmla="*/ 737062 w 4851862"/>
                  <a:gd name="connsiteY3" fmla="*/ 751573 h 2053900"/>
                  <a:gd name="connsiteX4" fmla="*/ 969818 w 4851862"/>
                  <a:gd name="connsiteY4" fmla="*/ 768198 h 2053900"/>
                  <a:gd name="connsiteX5" fmla="*/ 1169324 w 4851862"/>
                  <a:gd name="connsiteY5" fmla="*/ 601944 h 2053900"/>
                  <a:gd name="connsiteX6" fmla="*/ 1285702 w 4851862"/>
                  <a:gd name="connsiteY6" fmla="*/ 568693 h 2053900"/>
                  <a:gd name="connsiteX7" fmla="*/ 1485207 w 4851862"/>
                  <a:gd name="connsiteY7" fmla="*/ 635195 h 2053900"/>
                  <a:gd name="connsiteX8" fmla="*/ 1601586 w 4851862"/>
                  <a:gd name="connsiteY8" fmla="*/ 751573 h 2053900"/>
                  <a:gd name="connsiteX9" fmla="*/ 1767840 w 4851862"/>
                  <a:gd name="connsiteY9" fmla="*/ 984329 h 2053900"/>
                  <a:gd name="connsiteX10" fmla="*/ 1767840 w 4851862"/>
                  <a:gd name="connsiteY10" fmla="*/ 1034206 h 2053900"/>
                  <a:gd name="connsiteX11" fmla="*/ 1867593 w 4851862"/>
                  <a:gd name="connsiteY11" fmla="*/ 1117333 h 2053900"/>
                  <a:gd name="connsiteX12" fmla="*/ 2150226 w 4851862"/>
                  <a:gd name="connsiteY12" fmla="*/ 1100707 h 2053900"/>
                  <a:gd name="connsiteX13" fmla="*/ 2366356 w 4851862"/>
                  <a:gd name="connsiteY13" fmla="*/ 1133958 h 2053900"/>
                  <a:gd name="connsiteX14" fmla="*/ 2432858 w 4851862"/>
                  <a:gd name="connsiteY14" fmla="*/ 1266962 h 2053900"/>
                  <a:gd name="connsiteX15" fmla="*/ 2615738 w 4851862"/>
                  <a:gd name="connsiteY15" fmla="*/ 1399966 h 2053900"/>
                  <a:gd name="connsiteX16" fmla="*/ 2416233 w 4851862"/>
                  <a:gd name="connsiteY16" fmla="*/ 1416591 h 2053900"/>
                  <a:gd name="connsiteX17" fmla="*/ 2366356 w 4851862"/>
                  <a:gd name="connsiteY17" fmla="*/ 1499718 h 2053900"/>
                  <a:gd name="connsiteX18" fmla="*/ 2316480 w 4851862"/>
                  <a:gd name="connsiteY18" fmla="*/ 1632722 h 2053900"/>
                  <a:gd name="connsiteX19" fmla="*/ 2249978 w 4851862"/>
                  <a:gd name="connsiteY19" fmla="*/ 1732475 h 2053900"/>
                  <a:gd name="connsiteX20" fmla="*/ 2166851 w 4851862"/>
                  <a:gd name="connsiteY20" fmla="*/ 1898729 h 2053900"/>
                  <a:gd name="connsiteX21" fmla="*/ 2133600 w 4851862"/>
                  <a:gd name="connsiteY21" fmla="*/ 1965231 h 2053900"/>
                  <a:gd name="connsiteX22" fmla="*/ 2266604 w 4851862"/>
                  <a:gd name="connsiteY22" fmla="*/ 2048358 h 2053900"/>
                  <a:gd name="connsiteX23" fmla="*/ 2366356 w 4851862"/>
                  <a:gd name="connsiteY23" fmla="*/ 1931980 h 2053900"/>
                  <a:gd name="connsiteX24" fmla="*/ 2499360 w 4851862"/>
                  <a:gd name="connsiteY24" fmla="*/ 1848853 h 2053900"/>
                  <a:gd name="connsiteX25" fmla="*/ 2632364 w 4851862"/>
                  <a:gd name="connsiteY25" fmla="*/ 1815602 h 2053900"/>
                  <a:gd name="connsiteX26" fmla="*/ 2698866 w 4851862"/>
                  <a:gd name="connsiteY26" fmla="*/ 1765726 h 2053900"/>
                  <a:gd name="connsiteX27" fmla="*/ 2615738 w 4851862"/>
                  <a:gd name="connsiteY27" fmla="*/ 1649347 h 2053900"/>
                  <a:gd name="connsiteX28" fmla="*/ 2964873 w 4851862"/>
                  <a:gd name="connsiteY28" fmla="*/ 1549595 h 2053900"/>
                  <a:gd name="connsiteX29" fmla="*/ 3230880 w 4851862"/>
                  <a:gd name="connsiteY29" fmla="*/ 1300213 h 2053900"/>
                  <a:gd name="connsiteX30" fmla="*/ 3480262 w 4851862"/>
                  <a:gd name="connsiteY30" fmla="*/ 1183835 h 2053900"/>
                  <a:gd name="connsiteX31" fmla="*/ 3762895 w 4851862"/>
                  <a:gd name="connsiteY31" fmla="*/ 1133958 h 2053900"/>
                  <a:gd name="connsiteX32" fmla="*/ 3995651 w 4851862"/>
                  <a:gd name="connsiteY32" fmla="*/ 917827 h 2053900"/>
                  <a:gd name="connsiteX33" fmla="*/ 3995651 w 4851862"/>
                  <a:gd name="connsiteY33" fmla="*/ 601944 h 2053900"/>
                  <a:gd name="connsiteX34" fmla="*/ 4128655 w 4851862"/>
                  <a:gd name="connsiteY34" fmla="*/ 535442 h 2053900"/>
                  <a:gd name="connsiteX35" fmla="*/ 4211782 w 4851862"/>
                  <a:gd name="connsiteY35" fmla="*/ 502191 h 2053900"/>
                  <a:gd name="connsiteX36" fmla="*/ 4311535 w 4851862"/>
                  <a:gd name="connsiteY36" fmla="*/ 568693 h 2053900"/>
                  <a:gd name="connsiteX37" fmla="*/ 4394662 w 4851862"/>
                  <a:gd name="connsiteY37" fmla="*/ 668446 h 2053900"/>
                  <a:gd name="connsiteX38" fmla="*/ 4427913 w 4851862"/>
                  <a:gd name="connsiteY38" fmla="*/ 801449 h 2053900"/>
                  <a:gd name="connsiteX39" fmla="*/ 4527666 w 4851862"/>
                  <a:gd name="connsiteY39" fmla="*/ 851326 h 2053900"/>
                  <a:gd name="connsiteX40" fmla="*/ 4610793 w 4851862"/>
                  <a:gd name="connsiteY40" fmla="*/ 884576 h 2053900"/>
                  <a:gd name="connsiteX41" fmla="*/ 4693920 w 4851862"/>
                  <a:gd name="connsiteY41" fmla="*/ 884576 h 2053900"/>
                  <a:gd name="connsiteX42" fmla="*/ 4727171 w 4851862"/>
                  <a:gd name="connsiteY42" fmla="*/ 901202 h 2053900"/>
                  <a:gd name="connsiteX43" fmla="*/ 4777047 w 4851862"/>
                  <a:gd name="connsiteY43" fmla="*/ 751573 h 2053900"/>
                  <a:gd name="connsiteX44" fmla="*/ 4760422 w 4851862"/>
                  <a:gd name="connsiteY44" fmla="*/ 169682 h 2053900"/>
                  <a:gd name="connsiteX45" fmla="*/ 4228407 w 4851862"/>
                  <a:gd name="connsiteY45" fmla="*/ 656 h 2053900"/>
                  <a:gd name="connsiteX46" fmla="*/ 2715491 w 4851862"/>
                  <a:gd name="connsiteY46" fmla="*/ 17282 h 2053900"/>
                  <a:gd name="connsiteX47" fmla="*/ 2719262 w 4851862"/>
                  <a:gd name="connsiteY47" fmla="*/ 30851 h 2053900"/>
                  <a:gd name="connsiteX48" fmla="*/ 2732116 w 4851862"/>
                  <a:gd name="connsiteY48" fmla="*/ 352562 h 2053900"/>
                  <a:gd name="connsiteX49" fmla="*/ 2100349 w 4851862"/>
                  <a:gd name="connsiteY49" fmla="*/ 402438 h 2053900"/>
                  <a:gd name="connsiteX50" fmla="*/ 936567 w 4851862"/>
                  <a:gd name="connsiteY50" fmla="*/ 402438 h 2053900"/>
                  <a:gd name="connsiteX51" fmla="*/ 221673 w 4851862"/>
                  <a:gd name="connsiteY51" fmla="*/ 402438 h 2053900"/>
                  <a:gd name="connsiteX52" fmla="*/ 105295 w 4851862"/>
                  <a:gd name="connsiteY52" fmla="*/ 402438 h 2053900"/>
                  <a:gd name="connsiteX53" fmla="*/ 72044 w 4851862"/>
                  <a:gd name="connsiteY53" fmla="*/ 435689 h 2053900"/>
                  <a:gd name="connsiteX54" fmla="*/ 38793 w 4851862"/>
                  <a:gd name="connsiteY54" fmla="*/ 402438 h 2053900"/>
                  <a:gd name="connsiteX55" fmla="*/ 22167 w 4851862"/>
                  <a:gd name="connsiteY55" fmla="*/ 452315 h 2053900"/>
                  <a:gd name="connsiteX0" fmla="*/ 22167 w 4851862"/>
                  <a:gd name="connsiteY0" fmla="*/ 452315 h 2053900"/>
                  <a:gd name="connsiteX1" fmla="*/ 171796 w 4851862"/>
                  <a:gd name="connsiteY1" fmla="*/ 502191 h 2053900"/>
                  <a:gd name="connsiteX2" fmla="*/ 437804 w 4851862"/>
                  <a:gd name="connsiteY2" fmla="*/ 651820 h 2053900"/>
                  <a:gd name="connsiteX3" fmla="*/ 737062 w 4851862"/>
                  <a:gd name="connsiteY3" fmla="*/ 751573 h 2053900"/>
                  <a:gd name="connsiteX4" fmla="*/ 969818 w 4851862"/>
                  <a:gd name="connsiteY4" fmla="*/ 768198 h 2053900"/>
                  <a:gd name="connsiteX5" fmla="*/ 1169324 w 4851862"/>
                  <a:gd name="connsiteY5" fmla="*/ 601944 h 2053900"/>
                  <a:gd name="connsiteX6" fmla="*/ 1285702 w 4851862"/>
                  <a:gd name="connsiteY6" fmla="*/ 568693 h 2053900"/>
                  <a:gd name="connsiteX7" fmla="*/ 1485207 w 4851862"/>
                  <a:gd name="connsiteY7" fmla="*/ 635195 h 2053900"/>
                  <a:gd name="connsiteX8" fmla="*/ 1601586 w 4851862"/>
                  <a:gd name="connsiteY8" fmla="*/ 751573 h 2053900"/>
                  <a:gd name="connsiteX9" fmla="*/ 1767840 w 4851862"/>
                  <a:gd name="connsiteY9" fmla="*/ 984329 h 2053900"/>
                  <a:gd name="connsiteX10" fmla="*/ 1767840 w 4851862"/>
                  <a:gd name="connsiteY10" fmla="*/ 1034206 h 2053900"/>
                  <a:gd name="connsiteX11" fmla="*/ 1867593 w 4851862"/>
                  <a:gd name="connsiteY11" fmla="*/ 1117333 h 2053900"/>
                  <a:gd name="connsiteX12" fmla="*/ 2150226 w 4851862"/>
                  <a:gd name="connsiteY12" fmla="*/ 1100707 h 2053900"/>
                  <a:gd name="connsiteX13" fmla="*/ 2366356 w 4851862"/>
                  <a:gd name="connsiteY13" fmla="*/ 1133958 h 2053900"/>
                  <a:gd name="connsiteX14" fmla="*/ 2432858 w 4851862"/>
                  <a:gd name="connsiteY14" fmla="*/ 1266962 h 2053900"/>
                  <a:gd name="connsiteX15" fmla="*/ 2615738 w 4851862"/>
                  <a:gd name="connsiteY15" fmla="*/ 1399966 h 2053900"/>
                  <a:gd name="connsiteX16" fmla="*/ 2416233 w 4851862"/>
                  <a:gd name="connsiteY16" fmla="*/ 1416591 h 2053900"/>
                  <a:gd name="connsiteX17" fmla="*/ 2366356 w 4851862"/>
                  <a:gd name="connsiteY17" fmla="*/ 1499718 h 2053900"/>
                  <a:gd name="connsiteX18" fmla="*/ 2316480 w 4851862"/>
                  <a:gd name="connsiteY18" fmla="*/ 1632722 h 2053900"/>
                  <a:gd name="connsiteX19" fmla="*/ 2249978 w 4851862"/>
                  <a:gd name="connsiteY19" fmla="*/ 1732475 h 2053900"/>
                  <a:gd name="connsiteX20" fmla="*/ 2166851 w 4851862"/>
                  <a:gd name="connsiteY20" fmla="*/ 1898729 h 2053900"/>
                  <a:gd name="connsiteX21" fmla="*/ 2133600 w 4851862"/>
                  <a:gd name="connsiteY21" fmla="*/ 1965231 h 2053900"/>
                  <a:gd name="connsiteX22" fmla="*/ 2266604 w 4851862"/>
                  <a:gd name="connsiteY22" fmla="*/ 2048358 h 2053900"/>
                  <a:gd name="connsiteX23" fmla="*/ 2366356 w 4851862"/>
                  <a:gd name="connsiteY23" fmla="*/ 1931980 h 2053900"/>
                  <a:gd name="connsiteX24" fmla="*/ 2499360 w 4851862"/>
                  <a:gd name="connsiteY24" fmla="*/ 1848853 h 2053900"/>
                  <a:gd name="connsiteX25" fmla="*/ 2632364 w 4851862"/>
                  <a:gd name="connsiteY25" fmla="*/ 1815602 h 2053900"/>
                  <a:gd name="connsiteX26" fmla="*/ 2698866 w 4851862"/>
                  <a:gd name="connsiteY26" fmla="*/ 1765726 h 2053900"/>
                  <a:gd name="connsiteX27" fmla="*/ 2615738 w 4851862"/>
                  <a:gd name="connsiteY27" fmla="*/ 1649347 h 2053900"/>
                  <a:gd name="connsiteX28" fmla="*/ 2964873 w 4851862"/>
                  <a:gd name="connsiteY28" fmla="*/ 1549595 h 2053900"/>
                  <a:gd name="connsiteX29" fmla="*/ 3230880 w 4851862"/>
                  <a:gd name="connsiteY29" fmla="*/ 1300213 h 2053900"/>
                  <a:gd name="connsiteX30" fmla="*/ 3480262 w 4851862"/>
                  <a:gd name="connsiteY30" fmla="*/ 1183835 h 2053900"/>
                  <a:gd name="connsiteX31" fmla="*/ 3762895 w 4851862"/>
                  <a:gd name="connsiteY31" fmla="*/ 1133958 h 2053900"/>
                  <a:gd name="connsiteX32" fmla="*/ 3995651 w 4851862"/>
                  <a:gd name="connsiteY32" fmla="*/ 917827 h 2053900"/>
                  <a:gd name="connsiteX33" fmla="*/ 3995651 w 4851862"/>
                  <a:gd name="connsiteY33" fmla="*/ 601944 h 2053900"/>
                  <a:gd name="connsiteX34" fmla="*/ 4128655 w 4851862"/>
                  <a:gd name="connsiteY34" fmla="*/ 535442 h 2053900"/>
                  <a:gd name="connsiteX35" fmla="*/ 4211782 w 4851862"/>
                  <a:gd name="connsiteY35" fmla="*/ 502191 h 2053900"/>
                  <a:gd name="connsiteX36" fmla="*/ 4311535 w 4851862"/>
                  <a:gd name="connsiteY36" fmla="*/ 568693 h 2053900"/>
                  <a:gd name="connsiteX37" fmla="*/ 4394662 w 4851862"/>
                  <a:gd name="connsiteY37" fmla="*/ 668446 h 2053900"/>
                  <a:gd name="connsiteX38" fmla="*/ 4427913 w 4851862"/>
                  <a:gd name="connsiteY38" fmla="*/ 801449 h 2053900"/>
                  <a:gd name="connsiteX39" fmla="*/ 4527666 w 4851862"/>
                  <a:gd name="connsiteY39" fmla="*/ 851326 h 2053900"/>
                  <a:gd name="connsiteX40" fmla="*/ 4610793 w 4851862"/>
                  <a:gd name="connsiteY40" fmla="*/ 884576 h 2053900"/>
                  <a:gd name="connsiteX41" fmla="*/ 4693920 w 4851862"/>
                  <a:gd name="connsiteY41" fmla="*/ 884576 h 2053900"/>
                  <a:gd name="connsiteX42" fmla="*/ 4727171 w 4851862"/>
                  <a:gd name="connsiteY42" fmla="*/ 901202 h 2053900"/>
                  <a:gd name="connsiteX43" fmla="*/ 4777047 w 4851862"/>
                  <a:gd name="connsiteY43" fmla="*/ 751573 h 2053900"/>
                  <a:gd name="connsiteX44" fmla="*/ 4760422 w 4851862"/>
                  <a:gd name="connsiteY44" fmla="*/ 169682 h 2053900"/>
                  <a:gd name="connsiteX45" fmla="*/ 2715491 w 4851862"/>
                  <a:gd name="connsiteY45" fmla="*/ 17282 h 2053900"/>
                  <a:gd name="connsiteX46" fmla="*/ 2719262 w 4851862"/>
                  <a:gd name="connsiteY46" fmla="*/ 30851 h 2053900"/>
                  <a:gd name="connsiteX47" fmla="*/ 2732116 w 4851862"/>
                  <a:gd name="connsiteY47" fmla="*/ 352562 h 2053900"/>
                  <a:gd name="connsiteX48" fmla="*/ 2100349 w 4851862"/>
                  <a:gd name="connsiteY48" fmla="*/ 402438 h 2053900"/>
                  <a:gd name="connsiteX49" fmla="*/ 936567 w 4851862"/>
                  <a:gd name="connsiteY49" fmla="*/ 402438 h 2053900"/>
                  <a:gd name="connsiteX50" fmla="*/ 221673 w 4851862"/>
                  <a:gd name="connsiteY50" fmla="*/ 402438 h 2053900"/>
                  <a:gd name="connsiteX51" fmla="*/ 105295 w 4851862"/>
                  <a:gd name="connsiteY51" fmla="*/ 402438 h 2053900"/>
                  <a:gd name="connsiteX52" fmla="*/ 72044 w 4851862"/>
                  <a:gd name="connsiteY52" fmla="*/ 435689 h 2053900"/>
                  <a:gd name="connsiteX53" fmla="*/ 38793 w 4851862"/>
                  <a:gd name="connsiteY53" fmla="*/ 402438 h 2053900"/>
                  <a:gd name="connsiteX54" fmla="*/ 22167 w 4851862"/>
                  <a:gd name="connsiteY54" fmla="*/ 452315 h 2053900"/>
                  <a:gd name="connsiteX0" fmla="*/ 22167 w 4851862"/>
                  <a:gd name="connsiteY0" fmla="*/ 435033 h 2036618"/>
                  <a:gd name="connsiteX1" fmla="*/ 171796 w 4851862"/>
                  <a:gd name="connsiteY1" fmla="*/ 484909 h 2036618"/>
                  <a:gd name="connsiteX2" fmla="*/ 437804 w 4851862"/>
                  <a:gd name="connsiteY2" fmla="*/ 634538 h 2036618"/>
                  <a:gd name="connsiteX3" fmla="*/ 737062 w 4851862"/>
                  <a:gd name="connsiteY3" fmla="*/ 734291 h 2036618"/>
                  <a:gd name="connsiteX4" fmla="*/ 969818 w 4851862"/>
                  <a:gd name="connsiteY4" fmla="*/ 750916 h 2036618"/>
                  <a:gd name="connsiteX5" fmla="*/ 1169324 w 4851862"/>
                  <a:gd name="connsiteY5" fmla="*/ 584662 h 2036618"/>
                  <a:gd name="connsiteX6" fmla="*/ 1285702 w 4851862"/>
                  <a:gd name="connsiteY6" fmla="*/ 551411 h 2036618"/>
                  <a:gd name="connsiteX7" fmla="*/ 1485207 w 4851862"/>
                  <a:gd name="connsiteY7" fmla="*/ 617913 h 2036618"/>
                  <a:gd name="connsiteX8" fmla="*/ 1601586 w 4851862"/>
                  <a:gd name="connsiteY8" fmla="*/ 734291 h 2036618"/>
                  <a:gd name="connsiteX9" fmla="*/ 1767840 w 4851862"/>
                  <a:gd name="connsiteY9" fmla="*/ 967047 h 2036618"/>
                  <a:gd name="connsiteX10" fmla="*/ 1767840 w 4851862"/>
                  <a:gd name="connsiteY10" fmla="*/ 1016924 h 2036618"/>
                  <a:gd name="connsiteX11" fmla="*/ 1867593 w 4851862"/>
                  <a:gd name="connsiteY11" fmla="*/ 1100051 h 2036618"/>
                  <a:gd name="connsiteX12" fmla="*/ 2150226 w 4851862"/>
                  <a:gd name="connsiteY12" fmla="*/ 1083425 h 2036618"/>
                  <a:gd name="connsiteX13" fmla="*/ 2366356 w 4851862"/>
                  <a:gd name="connsiteY13" fmla="*/ 1116676 h 2036618"/>
                  <a:gd name="connsiteX14" fmla="*/ 2432858 w 4851862"/>
                  <a:gd name="connsiteY14" fmla="*/ 1249680 h 2036618"/>
                  <a:gd name="connsiteX15" fmla="*/ 2615738 w 4851862"/>
                  <a:gd name="connsiteY15" fmla="*/ 1382684 h 2036618"/>
                  <a:gd name="connsiteX16" fmla="*/ 2416233 w 4851862"/>
                  <a:gd name="connsiteY16" fmla="*/ 1399309 h 2036618"/>
                  <a:gd name="connsiteX17" fmla="*/ 2366356 w 4851862"/>
                  <a:gd name="connsiteY17" fmla="*/ 1482436 h 2036618"/>
                  <a:gd name="connsiteX18" fmla="*/ 2316480 w 4851862"/>
                  <a:gd name="connsiteY18" fmla="*/ 1615440 h 2036618"/>
                  <a:gd name="connsiteX19" fmla="*/ 2249978 w 4851862"/>
                  <a:gd name="connsiteY19" fmla="*/ 1715193 h 2036618"/>
                  <a:gd name="connsiteX20" fmla="*/ 2166851 w 4851862"/>
                  <a:gd name="connsiteY20" fmla="*/ 1881447 h 2036618"/>
                  <a:gd name="connsiteX21" fmla="*/ 2133600 w 4851862"/>
                  <a:gd name="connsiteY21" fmla="*/ 1947949 h 2036618"/>
                  <a:gd name="connsiteX22" fmla="*/ 2266604 w 4851862"/>
                  <a:gd name="connsiteY22" fmla="*/ 2031076 h 2036618"/>
                  <a:gd name="connsiteX23" fmla="*/ 2366356 w 4851862"/>
                  <a:gd name="connsiteY23" fmla="*/ 1914698 h 2036618"/>
                  <a:gd name="connsiteX24" fmla="*/ 2499360 w 4851862"/>
                  <a:gd name="connsiteY24" fmla="*/ 1831571 h 2036618"/>
                  <a:gd name="connsiteX25" fmla="*/ 2632364 w 4851862"/>
                  <a:gd name="connsiteY25" fmla="*/ 1798320 h 2036618"/>
                  <a:gd name="connsiteX26" fmla="*/ 2698866 w 4851862"/>
                  <a:gd name="connsiteY26" fmla="*/ 1748444 h 2036618"/>
                  <a:gd name="connsiteX27" fmla="*/ 2615738 w 4851862"/>
                  <a:gd name="connsiteY27" fmla="*/ 1632065 h 2036618"/>
                  <a:gd name="connsiteX28" fmla="*/ 2964873 w 4851862"/>
                  <a:gd name="connsiteY28" fmla="*/ 1532313 h 2036618"/>
                  <a:gd name="connsiteX29" fmla="*/ 3230880 w 4851862"/>
                  <a:gd name="connsiteY29" fmla="*/ 1282931 h 2036618"/>
                  <a:gd name="connsiteX30" fmla="*/ 3480262 w 4851862"/>
                  <a:gd name="connsiteY30" fmla="*/ 1166553 h 2036618"/>
                  <a:gd name="connsiteX31" fmla="*/ 3762895 w 4851862"/>
                  <a:gd name="connsiteY31" fmla="*/ 1116676 h 2036618"/>
                  <a:gd name="connsiteX32" fmla="*/ 3995651 w 4851862"/>
                  <a:gd name="connsiteY32" fmla="*/ 900545 h 2036618"/>
                  <a:gd name="connsiteX33" fmla="*/ 3995651 w 4851862"/>
                  <a:gd name="connsiteY33" fmla="*/ 584662 h 2036618"/>
                  <a:gd name="connsiteX34" fmla="*/ 4128655 w 4851862"/>
                  <a:gd name="connsiteY34" fmla="*/ 518160 h 2036618"/>
                  <a:gd name="connsiteX35" fmla="*/ 4211782 w 4851862"/>
                  <a:gd name="connsiteY35" fmla="*/ 484909 h 2036618"/>
                  <a:gd name="connsiteX36" fmla="*/ 4311535 w 4851862"/>
                  <a:gd name="connsiteY36" fmla="*/ 551411 h 2036618"/>
                  <a:gd name="connsiteX37" fmla="*/ 4394662 w 4851862"/>
                  <a:gd name="connsiteY37" fmla="*/ 651164 h 2036618"/>
                  <a:gd name="connsiteX38" fmla="*/ 4427913 w 4851862"/>
                  <a:gd name="connsiteY38" fmla="*/ 784167 h 2036618"/>
                  <a:gd name="connsiteX39" fmla="*/ 4527666 w 4851862"/>
                  <a:gd name="connsiteY39" fmla="*/ 834044 h 2036618"/>
                  <a:gd name="connsiteX40" fmla="*/ 4610793 w 4851862"/>
                  <a:gd name="connsiteY40" fmla="*/ 867294 h 2036618"/>
                  <a:gd name="connsiteX41" fmla="*/ 4693920 w 4851862"/>
                  <a:gd name="connsiteY41" fmla="*/ 867294 h 2036618"/>
                  <a:gd name="connsiteX42" fmla="*/ 4727171 w 4851862"/>
                  <a:gd name="connsiteY42" fmla="*/ 883920 h 2036618"/>
                  <a:gd name="connsiteX43" fmla="*/ 4777047 w 4851862"/>
                  <a:gd name="connsiteY43" fmla="*/ 734291 h 2036618"/>
                  <a:gd name="connsiteX44" fmla="*/ 4760422 w 4851862"/>
                  <a:gd name="connsiteY44" fmla="*/ 152400 h 2036618"/>
                  <a:gd name="connsiteX45" fmla="*/ 2715491 w 4851862"/>
                  <a:gd name="connsiteY45" fmla="*/ 0 h 2036618"/>
                  <a:gd name="connsiteX46" fmla="*/ 2732116 w 4851862"/>
                  <a:gd name="connsiteY46" fmla="*/ 335280 h 2036618"/>
                  <a:gd name="connsiteX47" fmla="*/ 2100349 w 4851862"/>
                  <a:gd name="connsiteY47" fmla="*/ 385156 h 2036618"/>
                  <a:gd name="connsiteX48" fmla="*/ 936567 w 4851862"/>
                  <a:gd name="connsiteY48" fmla="*/ 385156 h 2036618"/>
                  <a:gd name="connsiteX49" fmla="*/ 221673 w 4851862"/>
                  <a:gd name="connsiteY49" fmla="*/ 385156 h 2036618"/>
                  <a:gd name="connsiteX50" fmla="*/ 105295 w 4851862"/>
                  <a:gd name="connsiteY50" fmla="*/ 385156 h 2036618"/>
                  <a:gd name="connsiteX51" fmla="*/ 72044 w 4851862"/>
                  <a:gd name="connsiteY51" fmla="*/ 418407 h 2036618"/>
                  <a:gd name="connsiteX52" fmla="*/ 38793 w 4851862"/>
                  <a:gd name="connsiteY52" fmla="*/ 385156 h 2036618"/>
                  <a:gd name="connsiteX53" fmla="*/ 22167 w 4851862"/>
                  <a:gd name="connsiteY53" fmla="*/ 435033 h 2036618"/>
                  <a:gd name="connsiteX0" fmla="*/ 22167 w 4851862"/>
                  <a:gd name="connsiteY0" fmla="*/ 349135 h 1950720"/>
                  <a:gd name="connsiteX1" fmla="*/ 171796 w 4851862"/>
                  <a:gd name="connsiteY1" fmla="*/ 399011 h 1950720"/>
                  <a:gd name="connsiteX2" fmla="*/ 437804 w 4851862"/>
                  <a:gd name="connsiteY2" fmla="*/ 548640 h 1950720"/>
                  <a:gd name="connsiteX3" fmla="*/ 737062 w 4851862"/>
                  <a:gd name="connsiteY3" fmla="*/ 648393 h 1950720"/>
                  <a:gd name="connsiteX4" fmla="*/ 969818 w 4851862"/>
                  <a:gd name="connsiteY4" fmla="*/ 665018 h 1950720"/>
                  <a:gd name="connsiteX5" fmla="*/ 1169324 w 4851862"/>
                  <a:gd name="connsiteY5" fmla="*/ 498764 h 1950720"/>
                  <a:gd name="connsiteX6" fmla="*/ 1285702 w 4851862"/>
                  <a:gd name="connsiteY6" fmla="*/ 465513 h 1950720"/>
                  <a:gd name="connsiteX7" fmla="*/ 1485207 w 4851862"/>
                  <a:gd name="connsiteY7" fmla="*/ 532015 h 1950720"/>
                  <a:gd name="connsiteX8" fmla="*/ 1601586 w 4851862"/>
                  <a:gd name="connsiteY8" fmla="*/ 648393 h 1950720"/>
                  <a:gd name="connsiteX9" fmla="*/ 1767840 w 4851862"/>
                  <a:gd name="connsiteY9" fmla="*/ 881149 h 1950720"/>
                  <a:gd name="connsiteX10" fmla="*/ 1767840 w 4851862"/>
                  <a:gd name="connsiteY10" fmla="*/ 931026 h 1950720"/>
                  <a:gd name="connsiteX11" fmla="*/ 1867593 w 4851862"/>
                  <a:gd name="connsiteY11" fmla="*/ 1014153 h 1950720"/>
                  <a:gd name="connsiteX12" fmla="*/ 2150226 w 4851862"/>
                  <a:gd name="connsiteY12" fmla="*/ 997527 h 1950720"/>
                  <a:gd name="connsiteX13" fmla="*/ 2366356 w 4851862"/>
                  <a:gd name="connsiteY13" fmla="*/ 1030778 h 1950720"/>
                  <a:gd name="connsiteX14" fmla="*/ 2432858 w 4851862"/>
                  <a:gd name="connsiteY14" fmla="*/ 1163782 h 1950720"/>
                  <a:gd name="connsiteX15" fmla="*/ 2615738 w 4851862"/>
                  <a:gd name="connsiteY15" fmla="*/ 1296786 h 1950720"/>
                  <a:gd name="connsiteX16" fmla="*/ 2416233 w 4851862"/>
                  <a:gd name="connsiteY16" fmla="*/ 1313411 h 1950720"/>
                  <a:gd name="connsiteX17" fmla="*/ 2366356 w 4851862"/>
                  <a:gd name="connsiteY17" fmla="*/ 1396538 h 1950720"/>
                  <a:gd name="connsiteX18" fmla="*/ 2316480 w 4851862"/>
                  <a:gd name="connsiteY18" fmla="*/ 1529542 h 1950720"/>
                  <a:gd name="connsiteX19" fmla="*/ 2249978 w 4851862"/>
                  <a:gd name="connsiteY19" fmla="*/ 1629295 h 1950720"/>
                  <a:gd name="connsiteX20" fmla="*/ 2166851 w 4851862"/>
                  <a:gd name="connsiteY20" fmla="*/ 1795549 h 1950720"/>
                  <a:gd name="connsiteX21" fmla="*/ 2133600 w 4851862"/>
                  <a:gd name="connsiteY21" fmla="*/ 1862051 h 1950720"/>
                  <a:gd name="connsiteX22" fmla="*/ 2266604 w 4851862"/>
                  <a:gd name="connsiteY22" fmla="*/ 1945178 h 1950720"/>
                  <a:gd name="connsiteX23" fmla="*/ 2366356 w 4851862"/>
                  <a:gd name="connsiteY23" fmla="*/ 1828800 h 1950720"/>
                  <a:gd name="connsiteX24" fmla="*/ 2499360 w 4851862"/>
                  <a:gd name="connsiteY24" fmla="*/ 1745673 h 1950720"/>
                  <a:gd name="connsiteX25" fmla="*/ 2632364 w 4851862"/>
                  <a:gd name="connsiteY25" fmla="*/ 1712422 h 1950720"/>
                  <a:gd name="connsiteX26" fmla="*/ 2698866 w 4851862"/>
                  <a:gd name="connsiteY26" fmla="*/ 1662546 h 1950720"/>
                  <a:gd name="connsiteX27" fmla="*/ 2615738 w 4851862"/>
                  <a:gd name="connsiteY27" fmla="*/ 1546167 h 1950720"/>
                  <a:gd name="connsiteX28" fmla="*/ 2964873 w 4851862"/>
                  <a:gd name="connsiteY28" fmla="*/ 1446415 h 1950720"/>
                  <a:gd name="connsiteX29" fmla="*/ 3230880 w 4851862"/>
                  <a:gd name="connsiteY29" fmla="*/ 1197033 h 1950720"/>
                  <a:gd name="connsiteX30" fmla="*/ 3480262 w 4851862"/>
                  <a:gd name="connsiteY30" fmla="*/ 1080655 h 1950720"/>
                  <a:gd name="connsiteX31" fmla="*/ 3762895 w 4851862"/>
                  <a:gd name="connsiteY31" fmla="*/ 1030778 h 1950720"/>
                  <a:gd name="connsiteX32" fmla="*/ 3995651 w 4851862"/>
                  <a:gd name="connsiteY32" fmla="*/ 814647 h 1950720"/>
                  <a:gd name="connsiteX33" fmla="*/ 3995651 w 4851862"/>
                  <a:gd name="connsiteY33" fmla="*/ 498764 h 1950720"/>
                  <a:gd name="connsiteX34" fmla="*/ 4128655 w 4851862"/>
                  <a:gd name="connsiteY34" fmla="*/ 432262 h 1950720"/>
                  <a:gd name="connsiteX35" fmla="*/ 4211782 w 4851862"/>
                  <a:gd name="connsiteY35" fmla="*/ 399011 h 1950720"/>
                  <a:gd name="connsiteX36" fmla="*/ 4311535 w 4851862"/>
                  <a:gd name="connsiteY36" fmla="*/ 465513 h 1950720"/>
                  <a:gd name="connsiteX37" fmla="*/ 4394662 w 4851862"/>
                  <a:gd name="connsiteY37" fmla="*/ 565266 h 1950720"/>
                  <a:gd name="connsiteX38" fmla="*/ 4427913 w 4851862"/>
                  <a:gd name="connsiteY38" fmla="*/ 698269 h 1950720"/>
                  <a:gd name="connsiteX39" fmla="*/ 4527666 w 4851862"/>
                  <a:gd name="connsiteY39" fmla="*/ 748146 h 1950720"/>
                  <a:gd name="connsiteX40" fmla="*/ 4610793 w 4851862"/>
                  <a:gd name="connsiteY40" fmla="*/ 781396 h 1950720"/>
                  <a:gd name="connsiteX41" fmla="*/ 4693920 w 4851862"/>
                  <a:gd name="connsiteY41" fmla="*/ 781396 h 1950720"/>
                  <a:gd name="connsiteX42" fmla="*/ 4727171 w 4851862"/>
                  <a:gd name="connsiteY42" fmla="*/ 798022 h 1950720"/>
                  <a:gd name="connsiteX43" fmla="*/ 4777047 w 4851862"/>
                  <a:gd name="connsiteY43" fmla="*/ 648393 h 1950720"/>
                  <a:gd name="connsiteX44" fmla="*/ 4760422 w 4851862"/>
                  <a:gd name="connsiteY44" fmla="*/ 66502 h 1950720"/>
                  <a:gd name="connsiteX45" fmla="*/ 2732116 w 4851862"/>
                  <a:gd name="connsiteY45" fmla="*/ 249382 h 1950720"/>
                  <a:gd name="connsiteX46" fmla="*/ 2100349 w 4851862"/>
                  <a:gd name="connsiteY46" fmla="*/ 299258 h 1950720"/>
                  <a:gd name="connsiteX47" fmla="*/ 936567 w 4851862"/>
                  <a:gd name="connsiteY47" fmla="*/ 299258 h 1950720"/>
                  <a:gd name="connsiteX48" fmla="*/ 221673 w 4851862"/>
                  <a:gd name="connsiteY48" fmla="*/ 299258 h 1950720"/>
                  <a:gd name="connsiteX49" fmla="*/ 105295 w 4851862"/>
                  <a:gd name="connsiteY49" fmla="*/ 299258 h 1950720"/>
                  <a:gd name="connsiteX50" fmla="*/ 72044 w 4851862"/>
                  <a:gd name="connsiteY50" fmla="*/ 332509 h 1950720"/>
                  <a:gd name="connsiteX51" fmla="*/ 38793 w 4851862"/>
                  <a:gd name="connsiteY51" fmla="*/ 299258 h 1950720"/>
                  <a:gd name="connsiteX52" fmla="*/ 22167 w 4851862"/>
                  <a:gd name="connsiteY52" fmla="*/ 349135 h 1950720"/>
                  <a:gd name="connsiteX0" fmla="*/ 22167 w 4851862"/>
                  <a:gd name="connsiteY0" fmla="*/ 349135 h 1950720"/>
                  <a:gd name="connsiteX1" fmla="*/ 171796 w 4851862"/>
                  <a:gd name="connsiteY1" fmla="*/ 399011 h 1950720"/>
                  <a:gd name="connsiteX2" fmla="*/ 437804 w 4851862"/>
                  <a:gd name="connsiteY2" fmla="*/ 548640 h 1950720"/>
                  <a:gd name="connsiteX3" fmla="*/ 737062 w 4851862"/>
                  <a:gd name="connsiteY3" fmla="*/ 648393 h 1950720"/>
                  <a:gd name="connsiteX4" fmla="*/ 969818 w 4851862"/>
                  <a:gd name="connsiteY4" fmla="*/ 665018 h 1950720"/>
                  <a:gd name="connsiteX5" fmla="*/ 1169324 w 4851862"/>
                  <a:gd name="connsiteY5" fmla="*/ 498764 h 1950720"/>
                  <a:gd name="connsiteX6" fmla="*/ 1285702 w 4851862"/>
                  <a:gd name="connsiteY6" fmla="*/ 465513 h 1950720"/>
                  <a:gd name="connsiteX7" fmla="*/ 1485207 w 4851862"/>
                  <a:gd name="connsiteY7" fmla="*/ 532015 h 1950720"/>
                  <a:gd name="connsiteX8" fmla="*/ 1601586 w 4851862"/>
                  <a:gd name="connsiteY8" fmla="*/ 648393 h 1950720"/>
                  <a:gd name="connsiteX9" fmla="*/ 1767840 w 4851862"/>
                  <a:gd name="connsiteY9" fmla="*/ 881149 h 1950720"/>
                  <a:gd name="connsiteX10" fmla="*/ 1767840 w 4851862"/>
                  <a:gd name="connsiteY10" fmla="*/ 931026 h 1950720"/>
                  <a:gd name="connsiteX11" fmla="*/ 1867593 w 4851862"/>
                  <a:gd name="connsiteY11" fmla="*/ 1014153 h 1950720"/>
                  <a:gd name="connsiteX12" fmla="*/ 2150226 w 4851862"/>
                  <a:gd name="connsiteY12" fmla="*/ 997527 h 1950720"/>
                  <a:gd name="connsiteX13" fmla="*/ 2366356 w 4851862"/>
                  <a:gd name="connsiteY13" fmla="*/ 1030778 h 1950720"/>
                  <a:gd name="connsiteX14" fmla="*/ 2432858 w 4851862"/>
                  <a:gd name="connsiteY14" fmla="*/ 1163782 h 1950720"/>
                  <a:gd name="connsiteX15" fmla="*/ 2615738 w 4851862"/>
                  <a:gd name="connsiteY15" fmla="*/ 1296786 h 1950720"/>
                  <a:gd name="connsiteX16" fmla="*/ 2416233 w 4851862"/>
                  <a:gd name="connsiteY16" fmla="*/ 1313411 h 1950720"/>
                  <a:gd name="connsiteX17" fmla="*/ 2366356 w 4851862"/>
                  <a:gd name="connsiteY17" fmla="*/ 1396538 h 1950720"/>
                  <a:gd name="connsiteX18" fmla="*/ 2316480 w 4851862"/>
                  <a:gd name="connsiteY18" fmla="*/ 1529542 h 1950720"/>
                  <a:gd name="connsiteX19" fmla="*/ 2249978 w 4851862"/>
                  <a:gd name="connsiteY19" fmla="*/ 1629295 h 1950720"/>
                  <a:gd name="connsiteX20" fmla="*/ 2166851 w 4851862"/>
                  <a:gd name="connsiteY20" fmla="*/ 1795549 h 1950720"/>
                  <a:gd name="connsiteX21" fmla="*/ 2133600 w 4851862"/>
                  <a:gd name="connsiteY21" fmla="*/ 1862051 h 1950720"/>
                  <a:gd name="connsiteX22" fmla="*/ 2266604 w 4851862"/>
                  <a:gd name="connsiteY22" fmla="*/ 1945178 h 1950720"/>
                  <a:gd name="connsiteX23" fmla="*/ 2366356 w 4851862"/>
                  <a:gd name="connsiteY23" fmla="*/ 1828800 h 1950720"/>
                  <a:gd name="connsiteX24" fmla="*/ 2499360 w 4851862"/>
                  <a:gd name="connsiteY24" fmla="*/ 1745673 h 1950720"/>
                  <a:gd name="connsiteX25" fmla="*/ 2632364 w 4851862"/>
                  <a:gd name="connsiteY25" fmla="*/ 1712422 h 1950720"/>
                  <a:gd name="connsiteX26" fmla="*/ 2698866 w 4851862"/>
                  <a:gd name="connsiteY26" fmla="*/ 1662546 h 1950720"/>
                  <a:gd name="connsiteX27" fmla="*/ 2615738 w 4851862"/>
                  <a:gd name="connsiteY27" fmla="*/ 1546167 h 1950720"/>
                  <a:gd name="connsiteX28" fmla="*/ 2964873 w 4851862"/>
                  <a:gd name="connsiteY28" fmla="*/ 1446415 h 1950720"/>
                  <a:gd name="connsiteX29" fmla="*/ 3230880 w 4851862"/>
                  <a:gd name="connsiteY29" fmla="*/ 1197033 h 1950720"/>
                  <a:gd name="connsiteX30" fmla="*/ 3480262 w 4851862"/>
                  <a:gd name="connsiteY30" fmla="*/ 1080655 h 1950720"/>
                  <a:gd name="connsiteX31" fmla="*/ 3762895 w 4851862"/>
                  <a:gd name="connsiteY31" fmla="*/ 1030778 h 1950720"/>
                  <a:gd name="connsiteX32" fmla="*/ 3995651 w 4851862"/>
                  <a:gd name="connsiteY32" fmla="*/ 814647 h 1950720"/>
                  <a:gd name="connsiteX33" fmla="*/ 3995651 w 4851862"/>
                  <a:gd name="connsiteY33" fmla="*/ 498764 h 1950720"/>
                  <a:gd name="connsiteX34" fmla="*/ 4128655 w 4851862"/>
                  <a:gd name="connsiteY34" fmla="*/ 432262 h 1950720"/>
                  <a:gd name="connsiteX35" fmla="*/ 4211782 w 4851862"/>
                  <a:gd name="connsiteY35" fmla="*/ 399011 h 1950720"/>
                  <a:gd name="connsiteX36" fmla="*/ 4311535 w 4851862"/>
                  <a:gd name="connsiteY36" fmla="*/ 465513 h 1950720"/>
                  <a:gd name="connsiteX37" fmla="*/ 4394662 w 4851862"/>
                  <a:gd name="connsiteY37" fmla="*/ 565266 h 1950720"/>
                  <a:gd name="connsiteX38" fmla="*/ 4427913 w 4851862"/>
                  <a:gd name="connsiteY38" fmla="*/ 698269 h 1950720"/>
                  <a:gd name="connsiteX39" fmla="*/ 4527666 w 4851862"/>
                  <a:gd name="connsiteY39" fmla="*/ 748146 h 1950720"/>
                  <a:gd name="connsiteX40" fmla="*/ 4610793 w 4851862"/>
                  <a:gd name="connsiteY40" fmla="*/ 781396 h 1950720"/>
                  <a:gd name="connsiteX41" fmla="*/ 4693920 w 4851862"/>
                  <a:gd name="connsiteY41" fmla="*/ 781396 h 1950720"/>
                  <a:gd name="connsiteX42" fmla="*/ 4727171 w 4851862"/>
                  <a:gd name="connsiteY42" fmla="*/ 798022 h 1950720"/>
                  <a:gd name="connsiteX43" fmla="*/ 4777047 w 4851862"/>
                  <a:gd name="connsiteY43" fmla="*/ 648393 h 1950720"/>
                  <a:gd name="connsiteX44" fmla="*/ 4760422 w 4851862"/>
                  <a:gd name="connsiteY44" fmla="*/ 66502 h 1950720"/>
                  <a:gd name="connsiteX45" fmla="*/ 2732116 w 4851862"/>
                  <a:gd name="connsiteY45" fmla="*/ 249382 h 1950720"/>
                  <a:gd name="connsiteX46" fmla="*/ 2100349 w 4851862"/>
                  <a:gd name="connsiteY46" fmla="*/ 299258 h 1950720"/>
                  <a:gd name="connsiteX47" fmla="*/ 936567 w 4851862"/>
                  <a:gd name="connsiteY47" fmla="*/ 299258 h 1950720"/>
                  <a:gd name="connsiteX48" fmla="*/ 221673 w 4851862"/>
                  <a:gd name="connsiteY48" fmla="*/ 299258 h 1950720"/>
                  <a:gd name="connsiteX49" fmla="*/ 105295 w 4851862"/>
                  <a:gd name="connsiteY49" fmla="*/ 299258 h 1950720"/>
                  <a:gd name="connsiteX50" fmla="*/ 72044 w 4851862"/>
                  <a:gd name="connsiteY50" fmla="*/ 332509 h 1950720"/>
                  <a:gd name="connsiteX51" fmla="*/ 38793 w 4851862"/>
                  <a:gd name="connsiteY51" fmla="*/ 299258 h 1950720"/>
                  <a:gd name="connsiteX52" fmla="*/ 22167 w 4851862"/>
                  <a:gd name="connsiteY52" fmla="*/ 349135 h 1950720"/>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15859 h 1917444"/>
                  <a:gd name="connsiteX1" fmla="*/ 171796 w 4851862"/>
                  <a:gd name="connsiteY1" fmla="*/ 365735 h 1917444"/>
                  <a:gd name="connsiteX2" fmla="*/ 437804 w 4851862"/>
                  <a:gd name="connsiteY2" fmla="*/ 515364 h 1917444"/>
                  <a:gd name="connsiteX3" fmla="*/ 737062 w 4851862"/>
                  <a:gd name="connsiteY3" fmla="*/ 615117 h 1917444"/>
                  <a:gd name="connsiteX4" fmla="*/ 969818 w 4851862"/>
                  <a:gd name="connsiteY4" fmla="*/ 631742 h 1917444"/>
                  <a:gd name="connsiteX5" fmla="*/ 1169324 w 4851862"/>
                  <a:gd name="connsiteY5" fmla="*/ 465488 h 1917444"/>
                  <a:gd name="connsiteX6" fmla="*/ 1285702 w 4851862"/>
                  <a:gd name="connsiteY6" fmla="*/ 432237 h 1917444"/>
                  <a:gd name="connsiteX7" fmla="*/ 1485207 w 4851862"/>
                  <a:gd name="connsiteY7" fmla="*/ 498739 h 1917444"/>
                  <a:gd name="connsiteX8" fmla="*/ 1601586 w 4851862"/>
                  <a:gd name="connsiteY8" fmla="*/ 615117 h 1917444"/>
                  <a:gd name="connsiteX9" fmla="*/ 1767840 w 4851862"/>
                  <a:gd name="connsiteY9" fmla="*/ 847873 h 1917444"/>
                  <a:gd name="connsiteX10" fmla="*/ 1767840 w 4851862"/>
                  <a:gd name="connsiteY10" fmla="*/ 897750 h 1917444"/>
                  <a:gd name="connsiteX11" fmla="*/ 1867593 w 4851862"/>
                  <a:gd name="connsiteY11" fmla="*/ 980877 h 1917444"/>
                  <a:gd name="connsiteX12" fmla="*/ 2150226 w 4851862"/>
                  <a:gd name="connsiteY12" fmla="*/ 964251 h 1917444"/>
                  <a:gd name="connsiteX13" fmla="*/ 2366356 w 4851862"/>
                  <a:gd name="connsiteY13" fmla="*/ 997502 h 1917444"/>
                  <a:gd name="connsiteX14" fmla="*/ 2432858 w 4851862"/>
                  <a:gd name="connsiteY14" fmla="*/ 1130506 h 1917444"/>
                  <a:gd name="connsiteX15" fmla="*/ 2615738 w 4851862"/>
                  <a:gd name="connsiteY15" fmla="*/ 1263510 h 1917444"/>
                  <a:gd name="connsiteX16" fmla="*/ 2416233 w 4851862"/>
                  <a:gd name="connsiteY16" fmla="*/ 1280135 h 1917444"/>
                  <a:gd name="connsiteX17" fmla="*/ 2366356 w 4851862"/>
                  <a:gd name="connsiteY17" fmla="*/ 1363262 h 1917444"/>
                  <a:gd name="connsiteX18" fmla="*/ 2316480 w 4851862"/>
                  <a:gd name="connsiteY18" fmla="*/ 1496266 h 1917444"/>
                  <a:gd name="connsiteX19" fmla="*/ 2249978 w 4851862"/>
                  <a:gd name="connsiteY19" fmla="*/ 1596019 h 1917444"/>
                  <a:gd name="connsiteX20" fmla="*/ 2166851 w 4851862"/>
                  <a:gd name="connsiteY20" fmla="*/ 1762273 h 1917444"/>
                  <a:gd name="connsiteX21" fmla="*/ 2133600 w 4851862"/>
                  <a:gd name="connsiteY21" fmla="*/ 1828775 h 1917444"/>
                  <a:gd name="connsiteX22" fmla="*/ 2266604 w 4851862"/>
                  <a:gd name="connsiteY22" fmla="*/ 1911902 h 1917444"/>
                  <a:gd name="connsiteX23" fmla="*/ 2366356 w 4851862"/>
                  <a:gd name="connsiteY23" fmla="*/ 1795524 h 1917444"/>
                  <a:gd name="connsiteX24" fmla="*/ 2499360 w 4851862"/>
                  <a:gd name="connsiteY24" fmla="*/ 1712397 h 1917444"/>
                  <a:gd name="connsiteX25" fmla="*/ 2632364 w 4851862"/>
                  <a:gd name="connsiteY25" fmla="*/ 1679146 h 1917444"/>
                  <a:gd name="connsiteX26" fmla="*/ 2698866 w 4851862"/>
                  <a:gd name="connsiteY26" fmla="*/ 1629270 h 1917444"/>
                  <a:gd name="connsiteX27" fmla="*/ 2615738 w 4851862"/>
                  <a:gd name="connsiteY27" fmla="*/ 1512891 h 1917444"/>
                  <a:gd name="connsiteX28" fmla="*/ 2964873 w 4851862"/>
                  <a:gd name="connsiteY28" fmla="*/ 1413139 h 1917444"/>
                  <a:gd name="connsiteX29" fmla="*/ 3230880 w 4851862"/>
                  <a:gd name="connsiteY29" fmla="*/ 1163757 h 1917444"/>
                  <a:gd name="connsiteX30" fmla="*/ 3480262 w 4851862"/>
                  <a:gd name="connsiteY30" fmla="*/ 1047379 h 1917444"/>
                  <a:gd name="connsiteX31" fmla="*/ 3762895 w 4851862"/>
                  <a:gd name="connsiteY31" fmla="*/ 997502 h 1917444"/>
                  <a:gd name="connsiteX32" fmla="*/ 3995651 w 4851862"/>
                  <a:gd name="connsiteY32" fmla="*/ 781371 h 1917444"/>
                  <a:gd name="connsiteX33" fmla="*/ 3995651 w 4851862"/>
                  <a:gd name="connsiteY33" fmla="*/ 465488 h 1917444"/>
                  <a:gd name="connsiteX34" fmla="*/ 4128655 w 4851862"/>
                  <a:gd name="connsiteY34" fmla="*/ 398986 h 1917444"/>
                  <a:gd name="connsiteX35" fmla="*/ 4211782 w 4851862"/>
                  <a:gd name="connsiteY35" fmla="*/ 365735 h 1917444"/>
                  <a:gd name="connsiteX36" fmla="*/ 4311535 w 4851862"/>
                  <a:gd name="connsiteY36" fmla="*/ 432237 h 1917444"/>
                  <a:gd name="connsiteX37" fmla="*/ 4394662 w 4851862"/>
                  <a:gd name="connsiteY37" fmla="*/ 531990 h 1917444"/>
                  <a:gd name="connsiteX38" fmla="*/ 4427913 w 4851862"/>
                  <a:gd name="connsiteY38" fmla="*/ 664993 h 1917444"/>
                  <a:gd name="connsiteX39" fmla="*/ 4527666 w 4851862"/>
                  <a:gd name="connsiteY39" fmla="*/ 714870 h 1917444"/>
                  <a:gd name="connsiteX40" fmla="*/ 4610793 w 4851862"/>
                  <a:gd name="connsiteY40" fmla="*/ 748120 h 1917444"/>
                  <a:gd name="connsiteX41" fmla="*/ 4693920 w 4851862"/>
                  <a:gd name="connsiteY41" fmla="*/ 748120 h 1917444"/>
                  <a:gd name="connsiteX42" fmla="*/ 4727171 w 4851862"/>
                  <a:gd name="connsiteY42" fmla="*/ 764746 h 1917444"/>
                  <a:gd name="connsiteX43" fmla="*/ 4777047 w 4851862"/>
                  <a:gd name="connsiteY43" fmla="*/ 615117 h 1917444"/>
                  <a:gd name="connsiteX44" fmla="*/ 4760422 w 4851862"/>
                  <a:gd name="connsiteY44" fmla="*/ 33226 h 1917444"/>
                  <a:gd name="connsiteX45" fmla="*/ 2732116 w 4851862"/>
                  <a:gd name="connsiteY45" fmla="*/ 4102 h 1917444"/>
                  <a:gd name="connsiteX46" fmla="*/ 2100349 w 4851862"/>
                  <a:gd name="connsiteY46" fmla="*/ 265982 h 1917444"/>
                  <a:gd name="connsiteX47" fmla="*/ 936567 w 4851862"/>
                  <a:gd name="connsiteY47" fmla="*/ 265982 h 1917444"/>
                  <a:gd name="connsiteX48" fmla="*/ 221673 w 4851862"/>
                  <a:gd name="connsiteY48" fmla="*/ 265982 h 1917444"/>
                  <a:gd name="connsiteX49" fmla="*/ 105295 w 4851862"/>
                  <a:gd name="connsiteY49" fmla="*/ 265982 h 1917444"/>
                  <a:gd name="connsiteX50" fmla="*/ 72044 w 4851862"/>
                  <a:gd name="connsiteY50" fmla="*/ 299233 h 1917444"/>
                  <a:gd name="connsiteX51" fmla="*/ 38793 w 4851862"/>
                  <a:gd name="connsiteY51" fmla="*/ 265982 h 1917444"/>
                  <a:gd name="connsiteX52" fmla="*/ 22167 w 4851862"/>
                  <a:gd name="connsiteY52" fmla="*/ 315859 h 1917444"/>
                  <a:gd name="connsiteX0" fmla="*/ 22167 w 4782589"/>
                  <a:gd name="connsiteY0" fmla="*/ 315859 h 1917444"/>
                  <a:gd name="connsiteX1" fmla="*/ 171796 w 4782589"/>
                  <a:gd name="connsiteY1" fmla="*/ 365735 h 1917444"/>
                  <a:gd name="connsiteX2" fmla="*/ 437804 w 4782589"/>
                  <a:gd name="connsiteY2" fmla="*/ 515364 h 1917444"/>
                  <a:gd name="connsiteX3" fmla="*/ 737062 w 4782589"/>
                  <a:gd name="connsiteY3" fmla="*/ 615117 h 1917444"/>
                  <a:gd name="connsiteX4" fmla="*/ 969818 w 4782589"/>
                  <a:gd name="connsiteY4" fmla="*/ 631742 h 1917444"/>
                  <a:gd name="connsiteX5" fmla="*/ 1169324 w 4782589"/>
                  <a:gd name="connsiteY5" fmla="*/ 465488 h 1917444"/>
                  <a:gd name="connsiteX6" fmla="*/ 1285702 w 4782589"/>
                  <a:gd name="connsiteY6" fmla="*/ 432237 h 1917444"/>
                  <a:gd name="connsiteX7" fmla="*/ 1485207 w 4782589"/>
                  <a:gd name="connsiteY7" fmla="*/ 498739 h 1917444"/>
                  <a:gd name="connsiteX8" fmla="*/ 1601586 w 4782589"/>
                  <a:gd name="connsiteY8" fmla="*/ 615117 h 1917444"/>
                  <a:gd name="connsiteX9" fmla="*/ 1767840 w 4782589"/>
                  <a:gd name="connsiteY9" fmla="*/ 847873 h 1917444"/>
                  <a:gd name="connsiteX10" fmla="*/ 1767840 w 4782589"/>
                  <a:gd name="connsiteY10" fmla="*/ 897750 h 1917444"/>
                  <a:gd name="connsiteX11" fmla="*/ 1867593 w 4782589"/>
                  <a:gd name="connsiteY11" fmla="*/ 980877 h 1917444"/>
                  <a:gd name="connsiteX12" fmla="*/ 2150226 w 4782589"/>
                  <a:gd name="connsiteY12" fmla="*/ 964251 h 1917444"/>
                  <a:gd name="connsiteX13" fmla="*/ 2366356 w 4782589"/>
                  <a:gd name="connsiteY13" fmla="*/ 997502 h 1917444"/>
                  <a:gd name="connsiteX14" fmla="*/ 2432858 w 4782589"/>
                  <a:gd name="connsiteY14" fmla="*/ 1130506 h 1917444"/>
                  <a:gd name="connsiteX15" fmla="*/ 2615738 w 4782589"/>
                  <a:gd name="connsiteY15" fmla="*/ 1263510 h 1917444"/>
                  <a:gd name="connsiteX16" fmla="*/ 2416233 w 4782589"/>
                  <a:gd name="connsiteY16" fmla="*/ 1280135 h 1917444"/>
                  <a:gd name="connsiteX17" fmla="*/ 2366356 w 4782589"/>
                  <a:gd name="connsiteY17" fmla="*/ 1363262 h 1917444"/>
                  <a:gd name="connsiteX18" fmla="*/ 2316480 w 4782589"/>
                  <a:gd name="connsiteY18" fmla="*/ 1496266 h 1917444"/>
                  <a:gd name="connsiteX19" fmla="*/ 2249978 w 4782589"/>
                  <a:gd name="connsiteY19" fmla="*/ 1596019 h 1917444"/>
                  <a:gd name="connsiteX20" fmla="*/ 2166851 w 4782589"/>
                  <a:gd name="connsiteY20" fmla="*/ 1762273 h 1917444"/>
                  <a:gd name="connsiteX21" fmla="*/ 2133600 w 4782589"/>
                  <a:gd name="connsiteY21" fmla="*/ 1828775 h 1917444"/>
                  <a:gd name="connsiteX22" fmla="*/ 2266604 w 4782589"/>
                  <a:gd name="connsiteY22" fmla="*/ 1911902 h 1917444"/>
                  <a:gd name="connsiteX23" fmla="*/ 2366356 w 4782589"/>
                  <a:gd name="connsiteY23" fmla="*/ 1795524 h 1917444"/>
                  <a:gd name="connsiteX24" fmla="*/ 2499360 w 4782589"/>
                  <a:gd name="connsiteY24" fmla="*/ 1712397 h 1917444"/>
                  <a:gd name="connsiteX25" fmla="*/ 2632364 w 4782589"/>
                  <a:gd name="connsiteY25" fmla="*/ 1679146 h 1917444"/>
                  <a:gd name="connsiteX26" fmla="*/ 2698866 w 4782589"/>
                  <a:gd name="connsiteY26" fmla="*/ 1629270 h 1917444"/>
                  <a:gd name="connsiteX27" fmla="*/ 2615738 w 4782589"/>
                  <a:gd name="connsiteY27" fmla="*/ 1512891 h 1917444"/>
                  <a:gd name="connsiteX28" fmla="*/ 2964873 w 4782589"/>
                  <a:gd name="connsiteY28" fmla="*/ 1413139 h 1917444"/>
                  <a:gd name="connsiteX29" fmla="*/ 3230880 w 4782589"/>
                  <a:gd name="connsiteY29" fmla="*/ 1163757 h 1917444"/>
                  <a:gd name="connsiteX30" fmla="*/ 3480262 w 4782589"/>
                  <a:gd name="connsiteY30" fmla="*/ 1047379 h 1917444"/>
                  <a:gd name="connsiteX31" fmla="*/ 3762895 w 4782589"/>
                  <a:gd name="connsiteY31" fmla="*/ 997502 h 1917444"/>
                  <a:gd name="connsiteX32" fmla="*/ 3995651 w 4782589"/>
                  <a:gd name="connsiteY32" fmla="*/ 781371 h 1917444"/>
                  <a:gd name="connsiteX33" fmla="*/ 3995651 w 4782589"/>
                  <a:gd name="connsiteY33" fmla="*/ 465488 h 1917444"/>
                  <a:gd name="connsiteX34" fmla="*/ 4128655 w 4782589"/>
                  <a:gd name="connsiteY34" fmla="*/ 398986 h 1917444"/>
                  <a:gd name="connsiteX35" fmla="*/ 4211782 w 4782589"/>
                  <a:gd name="connsiteY35" fmla="*/ 365735 h 1917444"/>
                  <a:gd name="connsiteX36" fmla="*/ 4311535 w 4782589"/>
                  <a:gd name="connsiteY36" fmla="*/ 432237 h 1917444"/>
                  <a:gd name="connsiteX37" fmla="*/ 4394662 w 4782589"/>
                  <a:gd name="connsiteY37" fmla="*/ 531990 h 1917444"/>
                  <a:gd name="connsiteX38" fmla="*/ 4427913 w 4782589"/>
                  <a:gd name="connsiteY38" fmla="*/ 664993 h 1917444"/>
                  <a:gd name="connsiteX39" fmla="*/ 4527666 w 4782589"/>
                  <a:gd name="connsiteY39" fmla="*/ 714870 h 1917444"/>
                  <a:gd name="connsiteX40" fmla="*/ 4610793 w 4782589"/>
                  <a:gd name="connsiteY40" fmla="*/ 748120 h 1917444"/>
                  <a:gd name="connsiteX41" fmla="*/ 4693920 w 4782589"/>
                  <a:gd name="connsiteY41" fmla="*/ 748120 h 1917444"/>
                  <a:gd name="connsiteX42" fmla="*/ 4727171 w 4782589"/>
                  <a:gd name="connsiteY42" fmla="*/ 764746 h 1917444"/>
                  <a:gd name="connsiteX43" fmla="*/ 4777047 w 4782589"/>
                  <a:gd name="connsiteY43" fmla="*/ 615117 h 1917444"/>
                  <a:gd name="connsiteX44" fmla="*/ 4760422 w 4782589"/>
                  <a:gd name="connsiteY44" fmla="*/ 33226 h 1917444"/>
                  <a:gd name="connsiteX45" fmla="*/ 2732116 w 4782589"/>
                  <a:gd name="connsiteY45" fmla="*/ 4102 h 1917444"/>
                  <a:gd name="connsiteX46" fmla="*/ 2100349 w 4782589"/>
                  <a:gd name="connsiteY46" fmla="*/ 265982 h 1917444"/>
                  <a:gd name="connsiteX47" fmla="*/ 936567 w 4782589"/>
                  <a:gd name="connsiteY47" fmla="*/ 265982 h 1917444"/>
                  <a:gd name="connsiteX48" fmla="*/ 221673 w 4782589"/>
                  <a:gd name="connsiteY48" fmla="*/ 265982 h 1917444"/>
                  <a:gd name="connsiteX49" fmla="*/ 105295 w 4782589"/>
                  <a:gd name="connsiteY49" fmla="*/ 265982 h 1917444"/>
                  <a:gd name="connsiteX50" fmla="*/ 72044 w 4782589"/>
                  <a:gd name="connsiteY50" fmla="*/ 299233 h 1917444"/>
                  <a:gd name="connsiteX51" fmla="*/ 38793 w 4782589"/>
                  <a:gd name="connsiteY51" fmla="*/ 265982 h 1917444"/>
                  <a:gd name="connsiteX52" fmla="*/ 22167 w 4782589"/>
                  <a:gd name="connsiteY52" fmla="*/ 315859 h 1917444"/>
                  <a:gd name="connsiteX0" fmla="*/ 22167 w 4782589"/>
                  <a:gd name="connsiteY0" fmla="*/ 315859 h 1917444"/>
                  <a:gd name="connsiteX1" fmla="*/ 171796 w 4782589"/>
                  <a:gd name="connsiteY1" fmla="*/ 365735 h 1917444"/>
                  <a:gd name="connsiteX2" fmla="*/ 437804 w 4782589"/>
                  <a:gd name="connsiteY2" fmla="*/ 515364 h 1917444"/>
                  <a:gd name="connsiteX3" fmla="*/ 737062 w 4782589"/>
                  <a:gd name="connsiteY3" fmla="*/ 615117 h 1917444"/>
                  <a:gd name="connsiteX4" fmla="*/ 969818 w 4782589"/>
                  <a:gd name="connsiteY4" fmla="*/ 631742 h 1917444"/>
                  <a:gd name="connsiteX5" fmla="*/ 1169324 w 4782589"/>
                  <a:gd name="connsiteY5" fmla="*/ 465488 h 1917444"/>
                  <a:gd name="connsiteX6" fmla="*/ 1285702 w 4782589"/>
                  <a:gd name="connsiteY6" fmla="*/ 432237 h 1917444"/>
                  <a:gd name="connsiteX7" fmla="*/ 1485207 w 4782589"/>
                  <a:gd name="connsiteY7" fmla="*/ 498739 h 1917444"/>
                  <a:gd name="connsiteX8" fmla="*/ 1601586 w 4782589"/>
                  <a:gd name="connsiteY8" fmla="*/ 615117 h 1917444"/>
                  <a:gd name="connsiteX9" fmla="*/ 1767840 w 4782589"/>
                  <a:gd name="connsiteY9" fmla="*/ 847873 h 1917444"/>
                  <a:gd name="connsiteX10" fmla="*/ 1767840 w 4782589"/>
                  <a:gd name="connsiteY10" fmla="*/ 897750 h 1917444"/>
                  <a:gd name="connsiteX11" fmla="*/ 1867593 w 4782589"/>
                  <a:gd name="connsiteY11" fmla="*/ 980877 h 1917444"/>
                  <a:gd name="connsiteX12" fmla="*/ 2150226 w 4782589"/>
                  <a:gd name="connsiteY12" fmla="*/ 964251 h 1917444"/>
                  <a:gd name="connsiteX13" fmla="*/ 2366356 w 4782589"/>
                  <a:gd name="connsiteY13" fmla="*/ 997502 h 1917444"/>
                  <a:gd name="connsiteX14" fmla="*/ 2432858 w 4782589"/>
                  <a:gd name="connsiteY14" fmla="*/ 1130506 h 1917444"/>
                  <a:gd name="connsiteX15" fmla="*/ 2615738 w 4782589"/>
                  <a:gd name="connsiteY15" fmla="*/ 1263510 h 1917444"/>
                  <a:gd name="connsiteX16" fmla="*/ 2416233 w 4782589"/>
                  <a:gd name="connsiteY16" fmla="*/ 1280135 h 1917444"/>
                  <a:gd name="connsiteX17" fmla="*/ 2366356 w 4782589"/>
                  <a:gd name="connsiteY17" fmla="*/ 1363262 h 1917444"/>
                  <a:gd name="connsiteX18" fmla="*/ 2316480 w 4782589"/>
                  <a:gd name="connsiteY18" fmla="*/ 1496266 h 1917444"/>
                  <a:gd name="connsiteX19" fmla="*/ 2249978 w 4782589"/>
                  <a:gd name="connsiteY19" fmla="*/ 1596019 h 1917444"/>
                  <a:gd name="connsiteX20" fmla="*/ 2166851 w 4782589"/>
                  <a:gd name="connsiteY20" fmla="*/ 1762273 h 1917444"/>
                  <a:gd name="connsiteX21" fmla="*/ 2133600 w 4782589"/>
                  <a:gd name="connsiteY21" fmla="*/ 1828775 h 1917444"/>
                  <a:gd name="connsiteX22" fmla="*/ 2266604 w 4782589"/>
                  <a:gd name="connsiteY22" fmla="*/ 1911902 h 1917444"/>
                  <a:gd name="connsiteX23" fmla="*/ 2366356 w 4782589"/>
                  <a:gd name="connsiteY23" fmla="*/ 1795524 h 1917444"/>
                  <a:gd name="connsiteX24" fmla="*/ 2499360 w 4782589"/>
                  <a:gd name="connsiteY24" fmla="*/ 1712397 h 1917444"/>
                  <a:gd name="connsiteX25" fmla="*/ 2632364 w 4782589"/>
                  <a:gd name="connsiteY25" fmla="*/ 1679146 h 1917444"/>
                  <a:gd name="connsiteX26" fmla="*/ 2698866 w 4782589"/>
                  <a:gd name="connsiteY26" fmla="*/ 1629270 h 1917444"/>
                  <a:gd name="connsiteX27" fmla="*/ 2615738 w 4782589"/>
                  <a:gd name="connsiteY27" fmla="*/ 1512891 h 1917444"/>
                  <a:gd name="connsiteX28" fmla="*/ 2964873 w 4782589"/>
                  <a:gd name="connsiteY28" fmla="*/ 1413139 h 1917444"/>
                  <a:gd name="connsiteX29" fmla="*/ 3230880 w 4782589"/>
                  <a:gd name="connsiteY29" fmla="*/ 1163757 h 1917444"/>
                  <a:gd name="connsiteX30" fmla="*/ 3480262 w 4782589"/>
                  <a:gd name="connsiteY30" fmla="*/ 1047379 h 1917444"/>
                  <a:gd name="connsiteX31" fmla="*/ 3762895 w 4782589"/>
                  <a:gd name="connsiteY31" fmla="*/ 997502 h 1917444"/>
                  <a:gd name="connsiteX32" fmla="*/ 3995651 w 4782589"/>
                  <a:gd name="connsiteY32" fmla="*/ 781371 h 1917444"/>
                  <a:gd name="connsiteX33" fmla="*/ 3995651 w 4782589"/>
                  <a:gd name="connsiteY33" fmla="*/ 465488 h 1917444"/>
                  <a:gd name="connsiteX34" fmla="*/ 4128655 w 4782589"/>
                  <a:gd name="connsiteY34" fmla="*/ 398986 h 1917444"/>
                  <a:gd name="connsiteX35" fmla="*/ 4211782 w 4782589"/>
                  <a:gd name="connsiteY35" fmla="*/ 365735 h 1917444"/>
                  <a:gd name="connsiteX36" fmla="*/ 4311535 w 4782589"/>
                  <a:gd name="connsiteY36" fmla="*/ 432237 h 1917444"/>
                  <a:gd name="connsiteX37" fmla="*/ 4394662 w 4782589"/>
                  <a:gd name="connsiteY37" fmla="*/ 531990 h 1917444"/>
                  <a:gd name="connsiteX38" fmla="*/ 4427913 w 4782589"/>
                  <a:gd name="connsiteY38" fmla="*/ 664993 h 1917444"/>
                  <a:gd name="connsiteX39" fmla="*/ 4527666 w 4782589"/>
                  <a:gd name="connsiteY39" fmla="*/ 714870 h 1917444"/>
                  <a:gd name="connsiteX40" fmla="*/ 4610793 w 4782589"/>
                  <a:gd name="connsiteY40" fmla="*/ 748120 h 1917444"/>
                  <a:gd name="connsiteX41" fmla="*/ 4693920 w 4782589"/>
                  <a:gd name="connsiteY41" fmla="*/ 748120 h 1917444"/>
                  <a:gd name="connsiteX42" fmla="*/ 4727171 w 4782589"/>
                  <a:gd name="connsiteY42" fmla="*/ 764746 h 1917444"/>
                  <a:gd name="connsiteX43" fmla="*/ 4777047 w 4782589"/>
                  <a:gd name="connsiteY43" fmla="*/ 615117 h 1917444"/>
                  <a:gd name="connsiteX44" fmla="*/ 4760423 w 4782589"/>
                  <a:gd name="connsiteY44" fmla="*/ 33226 h 1917444"/>
                  <a:gd name="connsiteX45" fmla="*/ 2732116 w 4782589"/>
                  <a:gd name="connsiteY45" fmla="*/ 4102 h 1917444"/>
                  <a:gd name="connsiteX46" fmla="*/ 2100349 w 4782589"/>
                  <a:gd name="connsiteY46" fmla="*/ 265982 h 1917444"/>
                  <a:gd name="connsiteX47" fmla="*/ 936567 w 4782589"/>
                  <a:gd name="connsiteY47" fmla="*/ 265982 h 1917444"/>
                  <a:gd name="connsiteX48" fmla="*/ 221673 w 4782589"/>
                  <a:gd name="connsiteY48" fmla="*/ 265982 h 1917444"/>
                  <a:gd name="connsiteX49" fmla="*/ 105295 w 4782589"/>
                  <a:gd name="connsiteY49" fmla="*/ 265982 h 1917444"/>
                  <a:gd name="connsiteX50" fmla="*/ 72044 w 4782589"/>
                  <a:gd name="connsiteY50" fmla="*/ 299233 h 1917444"/>
                  <a:gd name="connsiteX51" fmla="*/ 38793 w 4782589"/>
                  <a:gd name="connsiteY51" fmla="*/ 265982 h 1917444"/>
                  <a:gd name="connsiteX52" fmla="*/ 22167 w 4782589"/>
                  <a:gd name="connsiteY52" fmla="*/ 315859 h 1917444"/>
                  <a:gd name="connsiteX0" fmla="*/ 22167 w 4782589"/>
                  <a:gd name="connsiteY0" fmla="*/ 315859 h 1917444"/>
                  <a:gd name="connsiteX1" fmla="*/ 171796 w 4782589"/>
                  <a:gd name="connsiteY1" fmla="*/ 365735 h 1917444"/>
                  <a:gd name="connsiteX2" fmla="*/ 437804 w 4782589"/>
                  <a:gd name="connsiteY2" fmla="*/ 515364 h 1917444"/>
                  <a:gd name="connsiteX3" fmla="*/ 737062 w 4782589"/>
                  <a:gd name="connsiteY3" fmla="*/ 615117 h 1917444"/>
                  <a:gd name="connsiteX4" fmla="*/ 969818 w 4782589"/>
                  <a:gd name="connsiteY4" fmla="*/ 631742 h 1917444"/>
                  <a:gd name="connsiteX5" fmla="*/ 1169324 w 4782589"/>
                  <a:gd name="connsiteY5" fmla="*/ 465488 h 1917444"/>
                  <a:gd name="connsiteX6" fmla="*/ 1285702 w 4782589"/>
                  <a:gd name="connsiteY6" fmla="*/ 432237 h 1917444"/>
                  <a:gd name="connsiteX7" fmla="*/ 1485207 w 4782589"/>
                  <a:gd name="connsiteY7" fmla="*/ 498739 h 1917444"/>
                  <a:gd name="connsiteX8" fmla="*/ 1601586 w 4782589"/>
                  <a:gd name="connsiteY8" fmla="*/ 615117 h 1917444"/>
                  <a:gd name="connsiteX9" fmla="*/ 1767840 w 4782589"/>
                  <a:gd name="connsiteY9" fmla="*/ 847873 h 1917444"/>
                  <a:gd name="connsiteX10" fmla="*/ 1767840 w 4782589"/>
                  <a:gd name="connsiteY10" fmla="*/ 897750 h 1917444"/>
                  <a:gd name="connsiteX11" fmla="*/ 1867593 w 4782589"/>
                  <a:gd name="connsiteY11" fmla="*/ 980877 h 1917444"/>
                  <a:gd name="connsiteX12" fmla="*/ 2150226 w 4782589"/>
                  <a:gd name="connsiteY12" fmla="*/ 964251 h 1917444"/>
                  <a:gd name="connsiteX13" fmla="*/ 2366356 w 4782589"/>
                  <a:gd name="connsiteY13" fmla="*/ 997502 h 1917444"/>
                  <a:gd name="connsiteX14" fmla="*/ 2432858 w 4782589"/>
                  <a:gd name="connsiteY14" fmla="*/ 1130506 h 1917444"/>
                  <a:gd name="connsiteX15" fmla="*/ 2615738 w 4782589"/>
                  <a:gd name="connsiteY15" fmla="*/ 1263510 h 1917444"/>
                  <a:gd name="connsiteX16" fmla="*/ 2416233 w 4782589"/>
                  <a:gd name="connsiteY16" fmla="*/ 1280135 h 1917444"/>
                  <a:gd name="connsiteX17" fmla="*/ 2366356 w 4782589"/>
                  <a:gd name="connsiteY17" fmla="*/ 1363262 h 1917444"/>
                  <a:gd name="connsiteX18" fmla="*/ 2316480 w 4782589"/>
                  <a:gd name="connsiteY18" fmla="*/ 1496266 h 1917444"/>
                  <a:gd name="connsiteX19" fmla="*/ 2249978 w 4782589"/>
                  <a:gd name="connsiteY19" fmla="*/ 1596019 h 1917444"/>
                  <a:gd name="connsiteX20" fmla="*/ 2166851 w 4782589"/>
                  <a:gd name="connsiteY20" fmla="*/ 1762273 h 1917444"/>
                  <a:gd name="connsiteX21" fmla="*/ 2133600 w 4782589"/>
                  <a:gd name="connsiteY21" fmla="*/ 1828775 h 1917444"/>
                  <a:gd name="connsiteX22" fmla="*/ 2266604 w 4782589"/>
                  <a:gd name="connsiteY22" fmla="*/ 1911902 h 1917444"/>
                  <a:gd name="connsiteX23" fmla="*/ 2366356 w 4782589"/>
                  <a:gd name="connsiteY23" fmla="*/ 1795524 h 1917444"/>
                  <a:gd name="connsiteX24" fmla="*/ 2499360 w 4782589"/>
                  <a:gd name="connsiteY24" fmla="*/ 1712397 h 1917444"/>
                  <a:gd name="connsiteX25" fmla="*/ 2632364 w 4782589"/>
                  <a:gd name="connsiteY25" fmla="*/ 1679146 h 1917444"/>
                  <a:gd name="connsiteX26" fmla="*/ 2698866 w 4782589"/>
                  <a:gd name="connsiteY26" fmla="*/ 1629270 h 1917444"/>
                  <a:gd name="connsiteX27" fmla="*/ 2615738 w 4782589"/>
                  <a:gd name="connsiteY27" fmla="*/ 1512891 h 1917444"/>
                  <a:gd name="connsiteX28" fmla="*/ 2964873 w 4782589"/>
                  <a:gd name="connsiteY28" fmla="*/ 1413139 h 1917444"/>
                  <a:gd name="connsiteX29" fmla="*/ 3230880 w 4782589"/>
                  <a:gd name="connsiteY29" fmla="*/ 1163757 h 1917444"/>
                  <a:gd name="connsiteX30" fmla="*/ 3480262 w 4782589"/>
                  <a:gd name="connsiteY30" fmla="*/ 1047379 h 1917444"/>
                  <a:gd name="connsiteX31" fmla="*/ 3762895 w 4782589"/>
                  <a:gd name="connsiteY31" fmla="*/ 997502 h 1917444"/>
                  <a:gd name="connsiteX32" fmla="*/ 3995651 w 4782589"/>
                  <a:gd name="connsiteY32" fmla="*/ 781371 h 1917444"/>
                  <a:gd name="connsiteX33" fmla="*/ 3995651 w 4782589"/>
                  <a:gd name="connsiteY33" fmla="*/ 465488 h 1917444"/>
                  <a:gd name="connsiteX34" fmla="*/ 4128655 w 4782589"/>
                  <a:gd name="connsiteY34" fmla="*/ 398986 h 1917444"/>
                  <a:gd name="connsiteX35" fmla="*/ 4211782 w 4782589"/>
                  <a:gd name="connsiteY35" fmla="*/ 365735 h 1917444"/>
                  <a:gd name="connsiteX36" fmla="*/ 4311535 w 4782589"/>
                  <a:gd name="connsiteY36" fmla="*/ 432237 h 1917444"/>
                  <a:gd name="connsiteX37" fmla="*/ 4394662 w 4782589"/>
                  <a:gd name="connsiteY37" fmla="*/ 531990 h 1917444"/>
                  <a:gd name="connsiteX38" fmla="*/ 4427913 w 4782589"/>
                  <a:gd name="connsiteY38" fmla="*/ 664993 h 1917444"/>
                  <a:gd name="connsiteX39" fmla="*/ 4527666 w 4782589"/>
                  <a:gd name="connsiteY39" fmla="*/ 714870 h 1917444"/>
                  <a:gd name="connsiteX40" fmla="*/ 4610793 w 4782589"/>
                  <a:gd name="connsiteY40" fmla="*/ 748120 h 1917444"/>
                  <a:gd name="connsiteX41" fmla="*/ 4693920 w 4782589"/>
                  <a:gd name="connsiteY41" fmla="*/ 748120 h 1917444"/>
                  <a:gd name="connsiteX42" fmla="*/ 4777047 w 4782589"/>
                  <a:gd name="connsiteY42" fmla="*/ 615117 h 1917444"/>
                  <a:gd name="connsiteX43" fmla="*/ 4760423 w 4782589"/>
                  <a:gd name="connsiteY43" fmla="*/ 33226 h 1917444"/>
                  <a:gd name="connsiteX44" fmla="*/ 2732116 w 4782589"/>
                  <a:gd name="connsiteY44" fmla="*/ 4102 h 1917444"/>
                  <a:gd name="connsiteX45" fmla="*/ 2100349 w 4782589"/>
                  <a:gd name="connsiteY45" fmla="*/ 265982 h 1917444"/>
                  <a:gd name="connsiteX46" fmla="*/ 936567 w 4782589"/>
                  <a:gd name="connsiteY46" fmla="*/ 265982 h 1917444"/>
                  <a:gd name="connsiteX47" fmla="*/ 221673 w 4782589"/>
                  <a:gd name="connsiteY47" fmla="*/ 265982 h 1917444"/>
                  <a:gd name="connsiteX48" fmla="*/ 105295 w 4782589"/>
                  <a:gd name="connsiteY48" fmla="*/ 265982 h 1917444"/>
                  <a:gd name="connsiteX49" fmla="*/ 72044 w 4782589"/>
                  <a:gd name="connsiteY49" fmla="*/ 299233 h 1917444"/>
                  <a:gd name="connsiteX50" fmla="*/ 38793 w 4782589"/>
                  <a:gd name="connsiteY50" fmla="*/ 265982 h 1917444"/>
                  <a:gd name="connsiteX51" fmla="*/ 22167 w 4782589"/>
                  <a:gd name="connsiteY51" fmla="*/ 315859 h 1917444"/>
                  <a:gd name="connsiteX0" fmla="*/ 22167 w 4782589"/>
                  <a:gd name="connsiteY0" fmla="*/ 315859 h 1917444"/>
                  <a:gd name="connsiteX1" fmla="*/ 171796 w 4782589"/>
                  <a:gd name="connsiteY1" fmla="*/ 365735 h 1917444"/>
                  <a:gd name="connsiteX2" fmla="*/ 437804 w 4782589"/>
                  <a:gd name="connsiteY2" fmla="*/ 515364 h 1917444"/>
                  <a:gd name="connsiteX3" fmla="*/ 737062 w 4782589"/>
                  <a:gd name="connsiteY3" fmla="*/ 615117 h 1917444"/>
                  <a:gd name="connsiteX4" fmla="*/ 969818 w 4782589"/>
                  <a:gd name="connsiteY4" fmla="*/ 631742 h 1917444"/>
                  <a:gd name="connsiteX5" fmla="*/ 1169324 w 4782589"/>
                  <a:gd name="connsiteY5" fmla="*/ 465488 h 1917444"/>
                  <a:gd name="connsiteX6" fmla="*/ 1285702 w 4782589"/>
                  <a:gd name="connsiteY6" fmla="*/ 432237 h 1917444"/>
                  <a:gd name="connsiteX7" fmla="*/ 1485207 w 4782589"/>
                  <a:gd name="connsiteY7" fmla="*/ 498739 h 1917444"/>
                  <a:gd name="connsiteX8" fmla="*/ 1601586 w 4782589"/>
                  <a:gd name="connsiteY8" fmla="*/ 615117 h 1917444"/>
                  <a:gd name="connsiteX9" fmla="*/ 1767840 w 4782589"/>
                  <a:gd name="connsiteY9" fmla="*/ 847873 h 1917444"/>
                  <a:gd name="connsiteX10" fmla="*/ 1767840 w 4782589"/>
                  <a:gd name="connsiteY10" fmla="*/ 897750 h 1917444"/>
                  <a:gd name="connsiteX11" fmla="*/ 1867593 w 4782589"/>
                  <a:gd name="connsiteY11" fmla="*/ 980877 h 1917444"/>
                  <a:gd name="connsiteX12" fmla="*/ 2150226 w 4782589"/>
                  <a:gd name="connsiteY12" fmla="*/ 964251 h 1917444"/>
                  <a:gd name="connsiteX13" fmla="*/ 2366356 w 4782589"/>
                  <a:gd name="connsiteY13" fmla="*/ 997502 h 1917444"/>
                  <a:gd name="connsiteX14" fmla="*/ 2432858 w 4782589"/>
                  <a:gd name="connsiteY14" fmla="*/ 1130506 h 1917444"/>
                  <a:gd name="connsiteX15" fmla="*/ 2615738 w 4782589"/>
                  <a:gd name="connsiteY15" fmla="*/ 1263510 h 1917444"/>
                  <a:gd name="connsiteX16" fmla="*/ 2416233 w 4782589"/>
                  <a:gd name="connsiteY16" fmla="*/ 1280135 h 1917444"/>
                  <a:gd name="connsiteX17" fmla="*/ 2366356 w 4782589"/>
                  <a:gd name="connsiteY17" fmla="*/ 1363262 h 1917444"/>
                  <a:gd name="connsiteX18" fmla="*/ 2316480 w 4782589"/>
                  <a:gd name="connsiteY18" fmla="*/ 1496266 h 1917444"/>
                  <a:gd name="connsiteX19" fmla="*/ 2249978 w 4782589"/>
                  <a:gd name="connsiteY19" fmla="*/ 1596019 h 1917444"/>
                  <a:gd name="connsiteX20" fmla="*/ 2166851 w 4782589"/>
                  <a:gd name="connsiteY20" fmla="*/ 1762273 h 1917444"/>
                  <a:gd name="connsiteX21" fmla="*/ 2133600 w 4782589"/>
                  <a:gd name="connsiteY21" fmla="*/ 1828775 h 1917444"/>
                  <a:gd name="connsiteX22" fmla="*/ 2266604 w 4782589"/>
                  <a:gd name="connsiteY22" fmla="*/ 1911902 h 1917444"/>
                  <a:gd name="connsiteX23" fmla="*/ 2366356 w 4782589"/>
                  <a:gd name="connsiteY23" fmla="*/ 1795524 h 1917444"/>
                  <a:gd name="connsiteX24" fmla="*/ 2499360 w 4782589"/>
                  <a:gd name="connsiteY24" fmla="*/ 1712397 h 1917444"/>
                  <a:gd name="connsiteX25" fmla="*/ 2632364 w 4782589"/>
                  <a:gd name="connsiteY25" fmla="*/ 1679146 h 1917444"/>
                  <a:gd name="connsiteX26" fmla="*/ 2698866 w 4782589"/>
                  <a:gd name="connsiteY26" fmla="*/ 1629270 h 1917444"/>
                  <a:gd name="connsiteX27" fmla="*/ 2615738 w 4782589"/>
                  <a:gd name="connsiteY27" fmla="*/ 1512891 h 1917444"/>
                  <a:gd name="connsiteX28" fmla="*/ 2964873 w 4782589"/>
                  <a:gd name="connsiteY28" fmla="*/ 1413139 h 1917444"/>
                  <a:gd name="connsiteX29" fmla="*/ 3230880 w 4782589"/>
                  <a:gd name="connsiteY29" fmla="*/ 1163757 h 1917444"/>
                  <a:gd name="connsiteX30" fmla="*/ 3480262 w 4782589"/>
                  <a:gd name="connsiteY30" fmla="*/ 1047379 h 1917444"/>
                  <a:gd name="connsiteX31" fmla="*/ 3762895 w 4782589"/>
                  <a:gd name="connsiteY31" fmla="*/ 997502 h 1917444"/>
                  <a:gd name="connsiteX32" fmla="*/ 3995651 w 4782589"/>
                  <a:gd name="connsiteY32" fmla="*/ 781371 h 1917444"/>
                  <a:gd name="connsiteX33" fmla="*/ 3995651 w 4782589"/>
                  <a:gd name="connsiteY33" fmla="*/ 465488 h 1917444"/>
                  <a:gd name="connsiteX34" fmla="*/ 4128655 w 4782589"/>
                  <a:gd name="connsiteY34" fmla="*/ 398986 h 1917444"/>
                  <a:gd name="connsiteX35" fmla="*/ 4211782 w 4782589"/>
                  <a:gd name="connsiteY35" fmla="*/ 365735 h 1917444"/>
                  <a:gd name="connsiteX36" fmla="*/ 4311535 w 4782589"/>
                  <a:gd name="connsiteY36" fmla="*/ 432237 h 1917444"/>
                  <a:gd name="connsiteX37" fmla="*/ 4394662 w 4782589"/>
                  <a:gd name="connsiteY37" fmla="*/ 531990 h 1917444"/>
                  <a:gd name="connsiteX38" fmla="*/ 4427913 w 4782589"/>
                  <a:gd name="connsiteY38" fmla="*/ 664993 h 1917444"/>
                  <a:gd name="connsiteX39" fmla="*/ 4527666 w 4782589"/>
                  <a:gd name="connsiteY39" fmla="*/ 714870 h 1917444"/>
                  <a:gd name="connsiteX40" fmla="*/ 4610793 w 4782589"/>
                  <a:gd name="connsiteY40" fmla="*/ 748120 h 1917444"/>
                  <a:gd name="connsiteX41" fmla="*/ 4693920 w 4782589"/>
                  <a:gd name="connsiteY41" fmla="*/ 748120 h 1917444"/>
                  <a:gd name="connsiteX42" fmla="*/ 4777047 w 4782589"/>
                  <a:gd name="connsiteY42" fmla="*/ 615117 h 1917444"/>
                  <a:gd name="connsiteX43" fmla="*/ 4760423 w 4782589"/>
                  <a:gd name="connsiteY43" fmla="*/ 33226 h 1917444"/>
                  <a:gd name="connsiteX44" fmla="*/ 2732116 w 4782589"/>
                  <a:gd name="connsiteY44" fmla="*/ 4102 h 1917444"/>
                  <a:gd name="connsiteX45" fmla="*/ 2100349 w 4782589"/>
                  <a:gd name="connsiteY45" fmla="*/ 265982 h 1917444"/>
                  <a:gd name="connsiteX46" fmla="*/ 936567 w 4782589"/>
                  <a:gd name="connsiteY46" fmla="*/ 265982 h 1917444"/>
                  <a:gd name="connsiteX47" fmla="*/ 221673 w 4782589"/>
                  <a:gd name="connsiteY47" fmla="*/ 265982 h 1917444"/>
                  <a:gd name="connsiteX48" fmla="*/ 105295 w 4782589"/>
                  <a:gd name="connsiteY48" fmla="*/ 265982 h 1917444"/>
                  <a:gd name="connsiteX49" fmla="*/ 72044 w 4782589"/>
                  <a:gd name="connsiteY49" fmla="*/ 299233 h 1917444"/>
                  <a:gd name="connsiteX50" fmla="*/ 38793 w 4782589"/>
                  <a:gd name="connsiteY50" fmla="*/ 265982 h 1917444"/>
                  <a:gd name="connsiteX51" fmla="*/ 22167 w 4782589"/>
                  <a:gd name="connsiteY51" fmla="*/ 315859 h 19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82589" h="1917444">
                    <a:moveTo>
                      <a:pt x="22167" y="315859"/>
                    </a:moveTo>
                    <a:cubicBezTo>
                      <a:pt x="44334" y="332484"/>
                      <a:pt x="102523" y="332484"/>
                      <a:pt x="171796" y="365735"/>
                    </a:cubicBezTo>
                    <a:cubicBezTo>
                      <a:pt x="241069" y="398986"/>
                      <a:pt x="343593" y="473800"/>
                      <a:pt x="437804" y="515364"/>
                    </a:cubicBezTo>
                    <a:cubicBezTo>
                      <a:pt x="532015" y="556928"/>
                      <a:pt x="648393" y="595721"/>
                      <a:pt x="737062" y="615117"/>
                    </a:cubicBezTo>
                    <a:cubicBezTo>
                      <a:pt x="825731" y="634513"/>
                      <a:pt x="897775" y="656680"/>
                      <a:pt x="969818" y="631742"/>
                    </a:cubicBezTo>
                    <a:cubicBezTo>
                      <a:pt x="1041861" y="606804"/>
                      <a:pt x="1116677" y="498739"/>
                      <a:pt x="1169324" y="465488"/>
                    </a:cubicBezTo>
                    <a:cubicBezTo>
                      <a:pt x="1221971" y="432237"/>
                      <a:pt x="1233055" y="426695"/>
                      <a:pt x="1285702" y="432237"/>
                    </a:cubicBezTo>
                    <a:cubicBezTo>
                      <a:pt x="1338349" y="437779"/>
                      <a:pt x="1432560" y="468259"/>
                      <a:pt x="1485207" y="498739"/>
                    </a:cubicBezTo>
                    <a:cubicBezTo>
                      <a:pt x="1537854" y="529219"/>
                      <a:pt x="1554481" y="556928"/>
                      <a:pt x="1601586" y="615117"/>
                    </a:cubicBezTo>
                    <a:cubicBezTo>
                      <a:pt x="1648692" y="673306"/>
                      <a:pt x="1740131" y="800768"/>
                      <a:pt x="1767840" y="847873"/>
                    </a:cubicBezTo>
                    <a:cubicBezTo>
                      <a:pt x="1795549" y="894979"/>
                      <a:pt x="1751215" y="875583"/>
                      <a:pt x="1767840" y="897750"/>
                    </a:cubicBezTo>
                    <a:cubicBezTo>
                      <a:pt x="1784465" y="919917"/>
                      <a:pt x="1803862" y="969794"/>
                      <a:pt x="1867593" y="980877"/>
                    </a:cubicBezTo>
                    <a:cubicBezTo>
                      <a:pt x="1931324" y="991961"/>
                      <a:pt x="2067099" y="961480"/>
                      <a:pt x="2150226" y="964251"/>
                    </a:cubicBezTo>
                    <a:cubicBezTo>
                      <a:pt x="2233353" y="967022"/>
                      <a:pt x="2319251" y="969793"/>
                      <a:pt x="2366356" y="997502"/>
                    </a:cubicBezTo>
                    <a:cubicBezTo>
                      <a:pt x="2413461" y="1025211"/>
                      <a:pt x="2391294" y="1086171"/>
                      <a:pt x="2432858" y="1130506"/>
                    </a:cubicBezTo>
                    <a:cubicBezTo>
                      <a:pt x="2474422" y="1174841"/>
                      <a:pt x="2618509" y="1238572"/>
                      <a:pt x="2615738" y="1263510"/>
                    </a:cubicBezTo>
                    <a:cubicBezTo>
                      <a:pt x="2612967" y="1288448"/>
                      <a:pt x="2457797" y="1263510"/>
                      <a:pt x="2416233" y="1280135"/>
                    </a:cubicBezTo>
                    <a:cubicBezTo>
                      <a:pt x="2374669" y="1296760"/>
                      <a:pt x="2382982" y="1327240"/>
                      <a:pt x="2366356" y="1363262"/>
                    </a:cubicBezTo>
                    <a:cubicBezTo>
                      <a:pt x="2349731" y="1399284"/>
                      <a:pt x="2335876" y="1457473"/>
                      <a:pt x="2316480" y="1496266"/>
                    </a:cubicBezTo>
                    <a:cubicBezTo>
                      <a:pt x="2297084" y="1535059"/>
                      <a:pt x="2274916" y="1551685"/>
                      <a:pt x="2249978" y="1596019"/>
                    </a:cubicBezTo>
                    <a:cubicBezTo>
                      <a:pt x="2225040" y="1640353"/>
                      <a:pt x="2166851" y="1762273"/>
                      <a:pt x="2166851" y="1762273"/>
                    </a:cubicBezTo>
                    <a:cubicBezTo>
                      <a:pt x="2147455" y="1801066"/>
                      <a:pt x="2116975" y="1803837"/>
                      <a:pt x="2133600" y="1828775"/>
                    </a:cubicBezTo>
                    <a:cubicBezTo>
                      <a:pt x="2150225" y="1853713"/>
                      <a:pt x="2227811" y="1917444"/>
                      <a:pt x="2266604" y="1911902"/>
                    </a:cubicBezTo>
                    <a:cubicBezTo>
                      <a:pt x="2305397" y="1906360"/>
                      <a:pt x="2327563" y="1828775"/>
                      <a:pt x="2366356" y="1795524"/>
                    </a:cubicBezTo>
                    <a:cubicBezTo>
                      <a:pt x="2405149" y="1762273"/>
                      <a:pt x="2455025" y="1731793"/>
                      <a:pt x="2499360" y="1712397"/>
                    </a:cubicBezTo>
                    <a:cubicBezTo>
                      <a:pt x="2543695" y="1693001"/>
                      <a:pt x="2599113" y="1693001"/>
                      <a:pt x="2632364" y="1679146"/>
                    </a:cubicBezTo>
                    <a:cubicBezTo>
                      <a:pt x="2665615" y="1665292"/>
                      <a:pt x="2701637" y="1656979"/>
                      <a:pt x="2698866" y="1629270"/>
                    </a:cubicBezTo>
                    <a:cubicBezTo>
                      <a:pt x="2696095" y="1601561"/>
                      <a:pt x="2571404" y="1548913"/>
                      <a:pt x="2615738" y="1512891"/>
                    </a:cubicBezTo>
                    <a:cubicBezTo>
                      <a:pt x="2660073" y="1476869"/>
                      <a:pt x="2862349" y="1471328"/>
                      <a:pt x="2964873" y="1413139"/>
                    </a:cubicBezTo>
                    <a:cubicBezTo>
                      <a:pt x="3067397" y="1354950"/>
                      <a:pt x="3144982" y="1224717"/>
                      <a:pt x="3230880" y="1163757"/>
                    </a:cubicBezTo>
                    <a:cubicBezTo>
                      <a:pt x="3316778" y="1102797"/>
                      <a:pt x="3391593" y="1075088"/>
                      <a:pt x="3480262" y="1047379"/>
                    </a:cubicBezTo>
                    <a:cubicBezTo>
                      <a:pt x="3568931" y="1019670"/>
                      <a:pt x="3676997" y="1041837"/>
                      <a:pt x="3762895" y="997502"/>
                    </a:cubicBezTo>
                    <a:cubicBezTo>
                      <a:pt x="3848793" y="953167"/>
                      <a:pt x="3956858" y="870040"/>
                      <a:pt x="3995651" y="781371"/>
                    </a:cubicBezTo>
                    <a:cubicBezTo>
                      <a:pt x="4034444" y="692702"/>
                      <a:pt x="3973484" y="529219"/>
                      <a:pt x="3995651" y="465488"/>
                    </a:cubicBezTo>
                    <a:cubicBezTo>
                      <a:pt x="4017818" y="401757"/>
                      <a:pt x="4092633" y="415612"/>
                      <a:pt x="4128655" y="398986"/>
                    </a:cubicBezTo>
                    <a:cubicBezTo>
                      <a:pt x="4164677" y="382361"/>
                      <a:pt x="4181302" y="360193"/>
                      <a:pt x="4211782" y="365735"/>
                    </a:cubicBezTo>
                    <a:cubicBezTo>
                      <a:pt x="4242262" y="371277"/>
                      <a:pt x="4281055" y="404528"/>
                      <a:pt x="4311535" y="432237"/>
                    </a:cubicBezTo>
                    <a:cubicBezTo>
                      <a:pt x="4342015" y="459946"/>
                      <a:pt x="4375266" y="493197"/>
                      <a:pt x="4394662" y="531990"/>
                    </a:cubicBezTo>
                    <a:cubicBezTo>
                      <a:pt x="4414058" y="570783"/>
                      <a:pt x="4405746" y="634513"/>
                      <a:pt x="4427913" y="664993"/>
                    </a:cubicBezTo>
                    <a:cubicBezTo>
                      <a:pt x="4450080" y="695473"/>
                      <a:pt x="4497186" y="701016"/>
                      <a:pt x="4527666" y="714870"/>
                    </a:cubicBezTo>
                    <a:cubicBezTo>
                      <a:pt x="4558146" y="728724"/>
                      <a:pt x="4583084" y="742578"/>
                      <a:pt x="4610793" y="748120"/>
                    </a:cubicBezTo>
                    <a:cubicBezTo>
                      <a:pt x="4638502" y="753662"/>
                      <a:pt x="4666211" y="770287"/>
                      <a:pt x="4693920" y="748120"/>
                    </a:cubicBezTo>
                    <a:cubicBezTo>
                      <a:pt x="4721629" y="725953"/>
                      <a:pt x="4765963" y="734266"/>
                      <a:pt x="4777047" y="615117"/>
                    </a:cubicBezTo>
                    <a:cubicBezTo>
                      <a:pt x="4782589" y="493197"/>
                      <a:pt x="4771131" y="403790"/>
                      <a:pt x="4760423" y="33226"/>
                    </a:cubicBezTo>
                    <a:cubicBezTo>
                      <a:pt x="3749522" y="47672"/>
                      <a:pt x="3643709" y="0"/>
                      <a:pt x="2732116" y="4102"/>
                    </a:cubicBezTo>
                    <a:cubicBezTo>
                      <a:pt x="2778550" y="357689"/>
                      <a:pt x="2597402" y="273729"/>
                      <a:pt x="2100349" y="265982"/>
                    </a:cubicBezTo>
                    <a:cubicBezTo>
                      <a:pt x="1801091" y="309629"/>
                      <a:pt x="936567" y="265982"/>
                      <a:pt x="936567" y="265982"/>
                    </a:cubicBezTo>
                    <a:lnTo>
                      <a:pt x="221673" y="265982"/>
                    </a:lnTo>
                    <a:cubicBezTo>
                      <a:pt x="83128" y="265982"/>
                      <a:pt x="130233" y="260440"/>
                      <a:pt x="105295" y="265982"/>
                    </a:cubicBezTo>
                    <a:cubicBezTo>
                      <a:pt x="80357" y="271524"/>
                      <a:pt x="83128" y="299233"/>
                      <a:pt x="72044" y="299233"/>
                    </a:cubicBezTo>
                    <a:cubicBezTo>
                      <a:pt x="60960" y="299233"/>
                      <a:pt x="44335" y="265982"/>
                      <a:pt x="38793" y="265982"/>
                    </a:cubicBezTo>
                    <a:cubicBezTo>
                      <a:pt x="33251" y="265982"/>
                      <a:pt x="0" y="299234"/>
                      <a:pt x="22167" y="315859"/>
                    </a:cubicBezTo>
                    <a:close/>
                  </a:path>
                </a:pathLst>
              </a:custGeom>
              <a:solidFill>
                <a:srgbClr val="ED12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2582486" y="1795549"/>
                <a:ext cx="2804159" cy="4876800"/>
              </a:xfrm>
              <a:custGeom>
                <a:avLst/>
                <a:gdLst>
                  <a:gd name="connsiteX0" fmla="*/ 27709 w 2895600"/>
                  <a:gd name="connsiteY0" fmla="*/ 681644 h 5558444"/>
                  <a:gd name="connsiteX1" fmla="*/ 160713 w 2895600"/>
                  <a:gd name="connsiteY1" fmla="*/ 764771 h 5558444"/>
                  <a:gd name="connsiteX2" fmla="*/ 160713 w 2895600"/>
                  <a:gd name="connsiteY2" fmla="*/ 864524 h 5558444"/>
                  <a:gd name="connsiteX3" fmla="*/ 210589 w 2895600"/>
                  <a:gd name="connsiteY3" fmla="*/ 947651 h 5558444"/>
                  <a:gd name="connsiteX4" fmla="*/ 160713 w 2895600"/>
                  <a:gd name="connsiteY4" fmla="*/ 1097280 h 5558444"/>
                  <a:gd name="connsiteX5" fmla="*/ 277091 w 2895600"/>
                  <a:gd name="connsiteY5" fmla="*/ 1147157 h 5558444"/>
                  <a:gd name="connsiteX6" fmla="*/ 376844 w 2895600"/>
                  <a:gd name="connsiteY6" fmla="*/ 1180408 h 5558444"/>
                  <a:gd name="connsiteX7" fmla="*/ 310342 w 2895600"/>
                  <a:gd name="connsiteY7" fmla="*/ 1313411 h 5558444"/>
                  <a:gd name="connsiteX8" fmla="*/ 293717 w 2895600"/>
                  <a:gd name="connsiteY8" fmla="*/ 1496291 h 5558444"/>
                  <a:gd name="connsiteX9" fmla="*/ 592975 w 2895600"/>
                  <a:gd name="connsiteY9" fmla="*/ 1762299 h 5558444"/>
                  <a:gd name="connsiteX10" fmla="*/ 676102 w 2895600"/>
                  <a:gd name="connsiteY10" fmla="*/ 1862051 h 5558444"/>
                  <a:gd name="connsiteX11" fmla="*/ 742604 w 2895600"/>
                  <a:gd name="connsiteY11" fmla="*/ 2011680 h 5558444"/>
                  <a:gd name="connsiteX12" fmla="*/ 809106 w 2895600"/>
                  <a:gd name="connsiteY12" fmla="*/ 2177935 h 5558444"/>
                  <a:gd name="connsiteX13" fmla="*/ 925484 w 2895600"/>
                  <a:gd name="connsiteY13" fmla="*/ 2294313 h 5558444"/>
                  <a:gd name="connsiteX14" fmla="*/ 759229 w 2895600"/>
                  <a:gd name="connsiteY14" fmla="*/ 2460568 h 5558444"/>
                  <a:gd name="connsiteX15" fmla="*/ 709353 w 2895600"/>
                  <a:gd name="connsiteY15" fmla="*/ 2693324 h 5558444"/>
                  <a:gd name="connsiteX16" fmla="*/ 825731 w 2895600"/>
                  <a:gd name="connsiteY16" fmla="*/ 2842953 h 5558444"/>
                  <a:gd name="connsiteX17" fmla="*/ 858982 w 2895600"/>
                  <a:gd name="connsiteY17" fmla="*/ 2942706 h 5558444"/>
                  <a:gd name="connsiteX18" fmla="*/ 908858 w 2895600"/>
                  <a:gd name="connsiteY18" fmla="*/ 3009208 h 5558444"/>
                  <a:gd name="connsiteX19" fmla="*/ 1025237 w 2895600"/>
                  <a:gd name="connsiteY19" fmla="*/ 3241964 h 5558444"/>
                  <a:gd name="connsiteX20" fmla="*/ 1141615 w 2895600"/>
                  <a:gd name="connsiteY20" fmla="*/ 3308466 h 5558444"/>
                  <a:gd name="connsiteX21" fmla="*/ 1041862 w 2895600"/>
                  <a:gd name="connsiteY21" fmla="*/ 3524597 h 5558444"/>
                  <a:gd name="connsiteX22" fmla="*/ 908858 w 2895600"/>
                  <a:gd name="connsiteY22" fmla="*/ 3823855 h 5558444"/>
                  <a:gd name="connsiteX23" fmla="*/ 742604 w 2895600"/>
                  <a:gd name="connsiteY23" fmla="*/ 4156364 h 5558444"/>
                  <a:gd name="connsiteX24" fmla="*/ 725978 w 2895600"/>
                  <a:gd name="connsiteY24" fmla="*/ 4405746 h 5558444"/>
                  <a:gd name="connsiteX25" fmla="*/ 659477 w 2895600"/>
                  <a:gd name="connsiteY25" fmla="*/ 4572000 h 5558444"/>
                  <a:gd name="connsiteX26" fmla="*/ 892233 w 2895600"/>
                  <a:gd name="connsiteY26" fmla="*/ 4655128 h 5558444"/>
                  <a:gd name="connsiteX27" fmla="*/ 1507375 w 2895600"/>
                  <a:gd name="connsiteY27" fmla="*/ 4671753 h 5558444"/>
                  <a:gd name="connsiteX28" fmla="*/ 1889760 w 2895600"/>
                  <a:gd name="connsiteY28" fmla="*/ 4638502 h 5558444"/>
                  <a:gd name="connsiteX29" fmla="*/ 1923011 w 2895600"/>
                  <a:gd name="connsiteY29" fmla="*/ 4638502 h 5558444"/>
                  <a:gd name="connsiteX30" fmla="*/ 2272146 w 2895600"/>
                  <a:gd name="connsiteY30" fmla="*/ 4655128 h 5558444"/>
                  <a:gd name="connsiteX31" fmla="*/ 2488277 w 2895600"/>
                  <a:gd name="connsiteY31" fmla="*/ 4721630 h 5558444"/>
                  <a:gd name="connsiteX32" fmla="*/ 2671157 w 2895600"/>
                  <a:gd name="connsiteY32" fmla="*/ 4655128 h 5558444"/>
                  <a:gd name="connsiteX33" fmla="*/ 2770909 w 2895600"/>
                  <a:gd name="connsiteY33" fmla="*/ 5054139 h 5558444"/>
                  <a:gd name="connsiteX34" fmla="*/ 2837411 w 2895600"/>
                  <a:gd name="connsiteY34" fmla="*/ 5104015 h 5558444"/>
                  <a:gd name="connsiteX35" fmla="*/ 2870662 w 2895600"/>
                  <a:gd name="connsiteY35" fmla="*/ 5187142 h 5558444"/>
                  <a:gd name="connsiteX36" fmla="*/ 2687782 w 2895600"/>
                  <a:gd name="connsiteY36" fmla="*/ 5220393 h 5558444"/>
                  <a:gd name="connsiteX37" fmla="*/ 2521528 w 2895600"/>
                  <a:gd name="connsiteY37" fmla="*/ 5153891 h 5558444"/>
                  <a:gd name="connsiteX38" fmla="*/ 2371898 w 2895600"/>
                  <a:gd name="connsiteY38" fmla="*/ 4971011 h 5558444"/>
                  <a:gd name="connsiteX39" fmla="*/ 2072640 w 2895600"/>
                  <a:gd name="connsiteY39" fmla="*/ 4921135 h 5558444"/>
                  <a:gd name="connsiteX40" fmla="*/ 1773382 w 2895600"/>
                  <a:gd name="connsiteY40" fmla="*/ 4871259 h 5558444"/>
                  <a:gd name="connsiteX41" fmla="*/ 1407622 w 2895600"/>
                  <a:gd name="connsiteY41" fmla="*/ 4804757 h 5558444"/>
                  <a:gd name="connsiteX42" fmla="*/ 1075113 w 2895600"/>
                  <a:gd name="connsiteY42" fmla="*/ 4804757 h 5558444"/>
                  <a:gd name="connsiteX43" fmla="*/ 1058488 w 2895600"/>
                  <a:gd name="connsiteY43" fmla="*/ 4871259 h 5558444"/>
                  <a:gd name="connsiteX44" fmla="*/ 1174866 w 2895600"/>
                  <a:gd name="connsiteY44" fmla="*/ 5054139 h 5558444"/>
                  <a:gd name="connsiteX45" fmla="*/ 875608 w 2895600"/>
                  <a:gd name="connsiteY45" fmla="*/ 5004262 h 5558444"/>
                  <a:gd name="connsiteX46" fmla="*/ 592975 w 2895600"/>
                  <a:gd name="connsiteY46" fmla="*/ 4954386 h 5558444"/>
                  <a:gd name="connsiteX47" fmla="*/ 376844 w 2895600"/>
                  <a:gd name="connsiteY47" fmla="*/ 4921135 h 5558444"/>
                  <a:gd name="connsiteX48" fmla="*/ 94211 w 2895600"/>
                  <a:gd name="connsiteY48" fmla="*/ 4887884 h 5558444"/>
                  <a:gd name="connsiteX49" fmla="*/ 11084 w 2895600"/>
                  <a:gd name="connsiteY49" fmla="*/ 4921135 h 5558444"/>
                  <a:gd name="connsiteX50" fmla="*/ 27709 w 2895600"/>
                  <a:gd name="connsiteY50" fmla="*/ 4854633 h 5558444"/>
                  <a:gd name="connsiteX51" fmla="*/ 27709 w 2895600"/>
                  <a:gd name="connsiteY51" fmla="*/ 681644 h 5558444"/>
                  <a:gd name="connsiteX0" fmla="*/ 27709 w 2895600"/>
                  <a:gd name="connsiteY0" fmla="*/ 0 h 4876800"/>
                  <a:gd name="connsiteX1" fmla="*/ 160713 w 2895600"/>
                  <a:gd name="connsiteY1" fmla="*/ 83127 h 4876800"/>
                  <a:gd name="connsiteX2" fmla="*/ 160713 w 2895600"/>
                  <a:gd name="connsiteY2" fmla="*/ 182880 h 4876800"/>
                  <a:gd name="connsiteX3" fmla="*/ 210589 w 2895600"/>
                  <a:gd name="connsiteY3" fmla="*/ 266007 h 4876800"/>
                  <a:gd name="connsiteX4" fmla="*/ 160713 w 2895600"/>
                  <a:gd name="connsiteY4" fmla="*/ 415636 h 4876800"/>
                  <a:gd name="connsiteX5" fmla="*/ 277091 w 2895600"/>
                  <a:gd name="connsiteY5" fmla="*/ 465513 h 4876800"/>
                  <a:gd name="connsiteX6" fmla="*/ 376844 w 2895600"/>
                  <a:gd name="connsiteY6" fmla="*/ 498764 h 4876800"/>
                  <a:gd name="connsiteX7" fmla="*/ 310342 w 2895600"/>
                  <a:gd name="connsiteY7" fmla="*/ 631767 h 4876800"/>
                  <a:gd name="connsiteX8" fmla="*/ 293717 w 2895600"/>
                  <a:gd name="connsiteY8" fmla="*/ 814647 h 4876800"/>
                  <a:gd name="connsiteX9" fmla="*/ 592975 w 2895600"/>
                  <a:gd name="connsiteY9" fmla="*/ 1080655 h 4876800"/>
                  <a:gd name="connsiteX10" fmla="*/ 676102 w 2895600"/>
                  <a:gd name="connsiteY10" fmla="*/ 1180407 h 4876800"/>
                  <a:gd name="connsiteX11" fmla="*/ 742604 w 2895600"/>
                  <a:gd name="connsiteY11" fmla="*/ 1330036 h 4876800"/>
                  <a:gd name="connsiteX12" fmla="*/ 809106 w 2895600"/>
                  <a:gd name="connsiteY12" fmla="*/ 1496291 h 4876800"/>
                  <a:gd name="connsiteX13" fmla="*/ 925484 w 2895600"/>
                  <a:gd name="connsiteY13" fmla="*/ 1612669 h 4876800"/>
                  <a:gd name="connsiteX14" fmla="*/ 759229 w 2895600"/>
                  <a:gd name="connsiteY14" fmla="*/ 1778924 h 4876800"/>
                  <a:gd name="connsiteX15" fmla="*/ 709353 w 2895600"/>
                  <a:gd name="connsiteY15" fmla="*/ 2011680 h 4876800"/>
                  <a:gd name="connsiteX16" fmla="*/ 825731 w 2895600"/>
                  <a:gd name="connsiteY16" fmla="*/ 2161309 h 4876800"/>
                  <a:gd name="connsiteX17" fmla="*/ 858982 w 2895600"/>
                  <a:gd name="connsiteY17" fmla="*/ 2261062 h 4876800"/>
                  <a:gd name="connsiteX18" fmla="*/ 908858 w 2895600"/>
                  <a:gd name="connsiteY18" fmla="*/ 2327564 h 4876800"/>
                  <a:gd name="connsiteX19" fmla="*/ 1025237 w 2895600"/>
                  <a:gd name="connsiteY19" fmla="*/ 2560320 h 4876800"/>
                  <a:gd name="connsiteX20" fmla="*/ 1141615 w 2895600"/>
                  <a:gd name="connsiteY20" fmla="*/ 2626822 h 4876800"/>
                  <a:gd name="connsiteX21" fmla="*/ 1041862 w 2895600"/>
                  <a:gd name="connsiteY21" fmla="*/ 2842953 h 4876800"/>
                  <a:gd name="connsiteX22" fmla="*/ 908858 w 2895600"/>
                  <a:gd name="connsiteY22" fmla="*/ 3142211 h 4876800"/>
                  <a:gd name="connsiteX23" fmla="*/ 742604 w 2895600"/>
                  <a:gd name="connsiteY23" fmla="*/ 3474720 h 4876800"/>
                  <a:gd name="connsiteX24" fmla="*/ 725978 w 2895600"/>
                  <a:gd name="connsiteY24" fmla="*/ 3724102 h 4876800"/>
                  <a:gd name="connsiteX25" fmla="*/ 659477 w 2895600"/>
                  <a:gd name="connsiteY25" fmla="*/ 3890356 h 4876800"/>
                  <a:gd name="connsiteX26" fmla="*/ 892233 w 2895600"/>
                  <a:gd name="connsiteY26" fmla="*/ 3973484 h 4876800"/>
                  <a:gd name="connsiteX27" fmla="*/ 1507375 w 2895600"/>
                  <a:gd name="connsiteY27" fmla="*/ 3990109 h 4876800"/>
                  <a:gd name="connsiteX28" fmla="*/ 1889760 w 2895600"/>
                  <a:gd name="connsiteY28" fmla="*/ 3956858 h 4876800"/>
                  <a:gd name="connsiteX29" fmla="*/ 1923011 w 2895600"/>
                  <a:gd name="connsiteY29" fmla="*/ 3956858 h 4876800"/>
                  <a:gd name="connsiteX30" fmla="*/ 2272146 w 2895600"/>
                  <a:gd name="connsiteY30" fmla="*/ 3973484 h 4876800"/>
                  <a:gd name="connsiteX31" fmla="*/ 2488277 w 2895600"/>
                  <a:gd name="connsiteY31" fmla="*/ 4039986 h 4876800"/>
                  <a:gd name="connsiteX32" fmla="*/ 2671157 w 2895600"/>
                  <a:gd name="connsiteY32" fmla="*/ 3973484 h 4876800"/>
                  <a:gd name="connsiteX33" fmla="*/ 2770909 w 2895600"/>
                  <a:gd name="connsiteY33" fmla="*/ 4372495 h 4876800"/>
                  <a:gd name="connsiteX34" fmla="*/ 2837411 w 2895600"/>
                  <a:gd name="connsiteY34" fmla="*/ 4422371 h 4876800"/>
                  <a:gd name="connsiteX35" fmla="*/ 2870662 w 2895600"/>
                  <a:gd name="connsiteY35" fmla="*/ 4505498 h 4876800"/>
                  <a:gd name="connsiteX36" fmla="*/ 2687782 w 2895600"/>
                  <a:gd name="connsiteY36" fmla="*/ 4538749 h 4876800"/>
                  <a:gd name="connsiteX37" fmla="*/ 2521528 w 2895600"/>
                  <a:gd name="connsiteY37" fmla="*/ 4472247 h 4876800"/>
                  <a:gd name="connsiteX38" fmla="*/ 2371898 w 2895600"/>
                  <a:gd name="connsiteY38" fmla="*/ 4289367 h 4876800"/>
                  <a:gd name="connsiteX39" fmla="*/ 2072640 w 2895600"/>
                  <a:gd name="connsiteY39" fmla="*/ 4239491 h 4876800"/>
                  <a:gd name="connsiteX40" fmla="*/ 1773382 w 2895600"/>
                  <a:gd name="connsiteY40" fmla="*/ 4189615 h 4876800"/>
                  <a:gd name="connsiteX41" fmla="*/ 1407622 w 2895600"/>
                  <a:gd name="connsiteY41" fmla="*/ 4123113 h 4876800"/>
                  <a:gd name="connsiteX42" fmla="*/ 1075113 w 2895600"/>
                  <a:gd name="connsiteY42" fmla="*/ 4123113 h 4876800"/>
                  <a:gd name="connsiteX43" fmla="*/ 1058488 w 2895600"/>
                  <a:gd name="connsiteY43" fmla="*/ 4189615 h 4876800"/>
                  <a:gd name="connsiteX44" fmla="*/ 1174866 w 2895600"/>
                  <a:gd name="connsiteY44" fmla="*/ 4372495 h 4876800"/>
                  <a:gd name="connsiteX45" fmla="*/ 875608 w 2895600"/>
                  <a:gd name="connsiteY45" fmla="*/ 4322618 h 4876800"/>
                  <a:gd name="connsiteX46" fmla="*/ 592975 w 2895600"/>
                  <a:gd name="connsiteY46" fmla="*/ 4272742 h 4876800"/>
                  <a:gd name="connsiteX47" fmla="*/ 376844 w 2895600"/>
                  <a:gd name="connsiteY47" fmla="*/ 4239491 h 4876800"/>
                  <a:gd name="connsiteX48" fmla="*/ 94211 w 2895600"/>
                  <a:gd name="connsiteY48" fmla="*/ 4206240 h 4876800"/>
                  <a:gd name="connsiteX49" fmla="*/ 11084 w 2895600"/>
                  <a:gd name="connsiteY49" fmla="*/ 4239491 h 4876800"/>
                  <a:gd name="connsiteX50" fmla="*/ 27709 w 2895600"/>
                  <a:gd name="connsiteY50" fmla="*/ 4172989 h 4876800"/>
                  <a:gd name="connsiteX51" fmla="*/ 27709 w 2895600"/>
                  <a:gd name="connsiteY51" fmla="*/ 0 h 4876800"/>
                  <a:gd name="connsiteX0" fmla="*/ 27709 w 2895600"/>
                  <a:gd name="connsiteY0" fmla="*/ 0 h 4876800"/>
                  <a:gd name="connsiteX1" fmla="*/ 160713 w 2895600"/>
                  <a:gd name="connsiteY1" fmla="*/ 83127 h 4876800"/>
                  <a:gd name="connsiteX2" fmla="*/ 160713 w 2895600"/>
                  <a:gd name="connsiteY2" fmla="*/ 182880 h 4876800"/>
                  <a:gd name="connsiteX3" fmla="*/ 210589 w 2895600"/>
                  <a:gd name="connsiteY3" fmla="*/ 266007 h 4876800"/>
                  <a:gd name="connsiteX4" fmla="*/ 160713 w 2895600"/>
                  <a:gd name="connsiteY4" fmla="*/ 415636 h 4876800"/>
                  <a:gd name="connsiteX5" fmla="*/ 277091 w 2895600"/>
                  <a:gd name="connsiteY5" fmla="*/ 465513 h 4876800"/>
                  <a:gd name="connsiteX6" fmla="*/ 376844 w 2895600"/>
                  <a:gd name="connsiteY6" fmla="*/ 498764 h 4876800"/>
                  <a:gd name="connsiteX7" fmla="*/ 310342 w 2895600"/>
                  <a:gd name="connsiteY7" fmla="*/ 631767 h 4876800"/>
                  <a:gd name="connsiteX8" fmla="*/ 293717 w 2895600"/>
                  <a:gd name="connsiteY8" fmla="*/ 814647 h 4876800"/>
                  <a:gd name="connsiteX9" fmla="*/ 592975 w 2895600"/>
                  <a:gd name="connsiteY9" fmla="*/ 1080655 h 4876800"/>
                  <a:gd name="connsiteX10" fmla="*/ 676102 w 2895600"/>
                  <a:gd name="connsiteY10" fmla="*/ 1180407 h 4876800"/>
                  <a:gd name="connsiteX11" fmla="*/ 742604 w 2895600"/>
                  <a:gd name="connsiteY11" fmla="*/ 1330036 h 4876800"/>
                  <a:gd name="connsiteX12" fmla="*/ 809106 w 2895600"/>
                  <a:gd name="connsiteY12" fmla="*/ 1496291 h 4876800"/>
                  <a:gd name="connsiteX13" fmla="*/ 925484 w 2895600"/>
                  <a:gd name="connsiteY13" fmla="*/ 1612669 h 4876800"/>
                  <a:gd name="connsiteX14" fmla="*/ 759229 w 2895600"/>
                  <a:gd name="connsiteY14" fmla="*/ 1778924 h 4876800"/>
                  <a:gd name="connsiteX15" fmla="*/ 709353 w 2895600"/>
                  <a:gd name="connsiteY15" fmla="*/ 2011680 h 4876800"/>
                  <a:gd name="connsiteX16" fmla="*/ 825731 w 2895600"/>
                  <a:gd name="connsiteY16" fmla="*/ 2161309 h 4876800"/>
                  <a:gd name="connsiteX17" fmla="*/ 858982 w 2895600"/>
                  <a:gd name="connsiteY17" fmla="*/ 2261062 h 4876800"/>
                  <a:gd name="connsiteX18" fmla="*/ 908858 w 2895600"/>
                  <a:gd name="connsiteY18" fmla="*/ 2327564 h 4876800"/>
                  <a:gd name="connsiteX19" fmla="*/ 1025237 w 2895600"/>
                  <a:gd name="connsiteY19" fmla="*/ 2560320 h 4876800"/>
                  <a:gd name="connsiteX20" fmla="*/ 1141615 w 2895600"/>
                  <a:gd name="connsiteY20" fmla="*/ 2626822 h 4876800"/>
                  <a:gd name="connsiteX21" fmla="*/ 1041862 w 2895600"/>
                  <a:gd name="connsiteY21" fmla="*/ 2842953 h 4876800"/>
                  <a:gd name="connsiteX22" fmla="*/ 908858 w 2895600"/>
                  <a:gd name="connsiteY22" fmla="*/ 3142211 h 4876800"/>
                  <a:gd name="connsiteX23" fmla="*/ 742604 w 2895600"/>
                  <a:gd name="connsiteY23" fmla="*/ 3474720 h 4876800"/>
                  <a:gd name="connsiteX24" fmla="*/ 725978 w 2895600"/>
                  <a:gd name="connsiteY24" fmla="*/ 3724102 h 4876800"/>
                  <a:gd name="connsiteX25" fmla="*/ 659477 w 2895600"/>
                  <a:gd name="connsiteY25" fmla="*/ 3890356 h 4876800"/>
                  <a:gd name="connsiteX26" fmla="*/ 892233 w 2895600"/>
                  <a:gd name="connsiteY26" fmla="*/ 3973484 h 4876800"/>
                  <a:gd name="connsiteX27" fmla="*/ 1507375 w 2895600"/>
                  <a:gd name="connsiteY27" fmla="*/ 3990109 h 4876800"/>
                  <a:gd name="connsiteX28" fmla="*/ 1889760 w 2895600"/>
                  <a:gd name="connsiteY28" fmla="*/ 3956858 h 4876800"/>
                  <a:gd name="connsiteX29" fmla="*/ 1923011 w 2895600"/>
                  <a:gd name="connsiteY29" fmla="*/ 3956858 h 4876800"/>
                  <a:gd name="connsiteX30" fmla="*/ 2272146 w 2895600"/>
                  <a:gd name="connsiteY30" fmla="*/ 3973484 h 4876800"/>
                  <a:gd name="connsiteX31" fmla="*/ 2488277 w 2895600"/>
                  <a:gd name="connsiteY31" fmla="*/ 4039986 h 4876800"/>
                  <a:gd name="connsiteX32" fmla="*/ 2671157 w 2895600"/>
                  <a:gd name="connsiteY32" fmla="*/ 3973484 h 4876800"/>
                  <a:gd name="connsiteX33" fmla="*/ 2770909 w 2895600"/>
                  <a:gd name="connsiteY33" fmla="*/ 4372495 h 4876800"/>
                  <a:gd name="connsiteX34" fmla="*/ 2837411 w 2895600"/>
                  <a:gd name="connsiteY34" fmla="*/ 4422371 h 4876800"/>
                  <a:gd name="connsiteX35" fmla="*/ 2870662 w 2895600"/>
                  <a:gd name="connsiteY35" fmla="*/ 4505498 h 4876800"/>
                  <a:gd name="connsiteX36" fmla="*/ 2687782 w 2895600"/>
                  <a:gd name="connsiteY36" fmla="*/ 4538749 h 4876800"/>
                  <a:gd name="connsiteX37" fmla="*/ 2521528 w 2895600"/>
                  <a:gd name="connsiteY37" fmla="*/ 4472247 h 4876800"/>
                  <a:gd name="connsiteX38" fmla="*/ 2149884 w 2895600"/>
                  <a:gd name="connsiteY38" fmla="*/ 4289367 h 4876800"/>
                  <a:gd name="connsiteX39" fmla="*/ 2072640 w 2895600"/>
                  <a:gd name="connsiteY39" fmla="*/ 4239491 h 4876800"/>
                  <a:gd name="connsiteX40" fmla="*/ 1773382 w 2895600"/>
                  <a:gd name="connsiteY40" fmla="*/ 4189615 h 4876800"/>
                  <a:gd name="connsiteX41" fmla="*/ 1407622 w 2895600"/>
                  <a:gd name="connsiteY41" fmla="*/ 4123113 h 4876800"/>
                  <a:gd name="connsiteX42" fmla="*/ 1075113 w 2895600"/>
                  <a:gd name="connsiteY42" fmla="*/ 4123113 h 4876800"/>
                  <a:gd name="connsiteX43" fmla="*/ 1058488 w 2895600"/>
                  <a:gd name="connsiteY43" fmla="*/ 4189615 h 4876800"/>
                  <a:gd name="connsiteX44" fmla="*/ 1174866 w 2895600"/>
                  <a:gd name="connsiteY44" fmla="*/ 4372495 h 4876800"/>
                  <a:gd name="connsiteX45" fmla="*/ 875608 w 2895600"/>
                  <a:gd name="connsiteY45" fmla="*/ 4322618 h 4876800"/>
                  <a:gd name="connsiteX46" fmla="*/ 592975 w 2895600"/>
                  <a:gd name="connsiteY46" fmla="*/ 4272742 h 4876800"/>
                  <a:gd name="connsiteX47" fmla="*/ 376844 w 2895600"/>
                  <a:gd name="connsiteY47" fmla="*/ 4239491 h 4876800"/>
                  <a:gd name="connsiteX48" fmla="*/ 94211 w 2895600"/>
                  <a:gd name="connsiteY48" fmla="*/ 4206240 h 4876800"/>
                  <a:gd name="connsiteX49" fmla="*/ 11084 w 2895600"/>
                  <a:gd name="connsiteY49" fmla="*/ 4239491 h 4876800"/>
                  <a:gd name="connsiteX50" fmla="*/ 27709 w 2895600"/>
                  <a:gd name="connsiteY50" fmla="*/ 4172989 h 4876800"/>
                  <a:gd name="connsiteX51" fmla="*/ 27709 w 2895600"/>
                  <a:gd name="connsiteY51" fmla="*/ 0 h 4876800"/>
                  <a:gd name="connsiteX0" fmla="*/ 27709 w 2895600"/>
                  <a:gd name="connsiteY0" fmla="*/ 0 h 4876800"/>
                  <a:gd name="connsiteX1" fmla="*/ 160713 w 2895600"/>
                  <a:gd name="connsiteY1" fmla="*/ 83127 h 4876800"/>
                  <a:gd name="connsiteX2" fmla="*/ 160713 w 2895600"/>
                  <a:gd name="connsiteY2" fmla="*/ 182880 h 4876800"/>
                  <a:gd name="connsiteX3" fmla="*/ 210589 w 2895600"/>
                  <a:gd name="connsiteY3" fmla="*/ 266007 h 4876800"/>
                  <a:gd name="connsiteX4" fmla="*/ 160713 w 2895600"/>
                  <a:gd name="connsiteY4" fmla="*/ 415636 h 4876800"/>
                  <a:gd name="connsiteX5" fmla="*/ 277091 w 2895600"/>
                  <a:gd name="connsiteY5" fmla="*/ 465513 h 4876800"/>
                  <a:gd name="connsiteX6" fmla="*/ 376844 w 2895600"/>
                  <a:gd name="connsiteY6" fmla="*/ 498764 h 4876800"/>
                  <a:gd name="connsiteX7" fmla="*/ 310342 w 2895600"/>
                  <a:gd name="connsiteY7" fmla="*/ 631767 h 4876800"/>
                  <a:gd name="connsiteX8" fmla="*/ 293717 w 2895600"/>
                  <a:gd name="connsiteY8" fmla="*/ 814647 h 4876800"/>
                  <a:gd name="connsiteX9" fmla="*/ 592975 w 2895600"/>
                  <a:gd name="connsiteY9" fmla="*/ 1080655 h 4876800"/>
                  <a:gd name="connsiteX10" fmla="*/ 676102 w 2895600"/>
                  <a:gd name="connsiteY10" fmla="*/ 1180407 h 4876800"/>
                  <a:gd name="connsiteX11" fmla="*/ 742604 w 2895600"/>
                  <a:gd name="connsiteY11" fmla="*/ 1330036 h 4876800"/>
                  <a:gd name="connsiteX12" fmla="*/ 809106 w 2895600"/>
                  <a:gd name="connsiteY12" fmla="*/ 1496291 h 4876800"/>
                  <a:gd name="connsiteX13" fmla="*/ 925484 w 2895600"/>
                  <a:gd name="connsiteY13" fmla="*/ 1612669 h 4876800"/>
                  <a:gd name="connsiteX14" fmla="*/ 759229 w 2895600"/>
                  <a:gd name="connsiteY14" fmla="*/ 1778924 h 4876800"/>
                  <a:gd name="connsiteX15" fmla="*/ 709353 w 2895600"/>
                  <a:gd name="connsiteY15" fmla="*/ 2011680 h 4876800"/>
                  <a:gd name="connsiteX16" fmla="*/ 825731 w 2895600"/>
                  <a:gd name="connsiteY16" fmla="*/ 2161309 h 4876800"/>
                  <a:gd name="connsiteX17" fmla="*/ 858982 w 2895600"/>
                  <a:gd name="connsiteY17" fmla="*/ 2261062 h 4876800"/>
                  <a:gd name="connsiteX18" fmla="*/ 908858 w 2895600"/>
                  <a:gd name="connsiteY18" fmla="*/ 2327564 h 4876800"/>
                  <a:gd name="connsiteX19" fmla="*/ 1025237 w 2895600"/>
                  <a:gd name="connsiteY19" fmla="*/ 2560320 h 4876800"/>
                  <a:gd name="connsiteX20" fmla="*/ 1141615 w 2895600"/>
                  <a:gd name="connsiteY20" fmla="*/ 2626822 h 4876800"/>
                  <a:gd name="connsiteX21" fmla="*/ 1041862 w 2895600"/>
                  <a:gd name="connsiteY21" fmla="*/ 2842953 h 4876800"/>
                  <a:gd name="connsiteX22" fmla="*/ 908858 w 2895600"/>
                  <a:gd name="connsiteY22" fmla="*/ 3142211 h 4876800"/>
                  <a:gd name="connsiteX23" fmla="*/ 742604 w 2895600"/>
                  <a:gd name="connsiteY23" fmla="*/ 3474720 h 4876800"/>
                  <a:gd name="connsiteX24" fmla="*/ 725978 w 2895600"/>
                  <a:gd name="connsiteY24" fmla="*/ 3724102 h 4876800"/>
                  <a:gd name="connsiteX25" fmla="*/ 659477 w 2895600"/>
                  <a:gd name="connsiteY25" fmla="*/ 3890356 h 4876800"/>
                  <a:gd name="connsiteX26" fmla="*/ 892233 w 2895600"/>
                  <a:gd name="connsiteY26" fmla="*/ 3973484 h 4876800"/>
                  <a:gd name="connsiteX27" fmla="*/ 1507375 w 2895600"/>
                  <a:gd name="connsiteY27" fmla="*/ 3990109 h 4876800"/>
                  <a:gd name="connsiteX28" fmla="*/ 1889760 w 2895600"/>
                  <a:gd name="connsiteY28" fmla="*/ 3956858 h 4876800"/>
                  <a:gd name="connsiteX29" fmla="*/ 1923011 w 2895600"/>
                  <a:gd name="connsiteY29" fmla="*/ 3956858 h 4876800"/>
                  <a:gd name="connsiteX30" fmla="*/ 2272146 w 2895600"/>
                  <a:gd name="connsiteY30" fmla="*/ 3973484 h 4876800"/>
                  <a:gd name="connsiteX31" fmla="*/ 2488277 w 2895600"/>
                  <a:gd name="connsiteY31" fmla="*/ 4039986 h 4876800"/>
                  <a:gd name="connsiteX32" fmla="*/ 2671157 w 2895600"/>
                  <a:gd name="connsiteY32" fmla="*/ 3973484 h 4876800"/>
                  <a:gd name="connsiteX33" fmla="*/ 2770909 w 2895600"/>
                  <a:gd name="connsiteY33" fmla="*/ 4372495 h 4876800"/>
                  <a:gd name="connsiteX34" fmla="*/ 2837411 w 2895600"/>
                  <a:gd name="connsiteY34" fmla="*/ 4422371 h 4876800"/>
                  <a:gd name="connsiteX35" fmla="*/ 2870662 w 2895600"/>
                  <a:gd name="connsiteY35" fmla="*/ 4505498 h 4876800"/>
                  <a:gd name="connsiteX36" fmla="*/ 2687782 w 2895600"/>
                  <a:gd name="connsiteY36" fmla="*/ 4538749 h 4876800"/>
                  <a:gd name="connsiteX37" fmla="*/ 2299514 w 2895600"/>
                  <a:gd name="connsiteY37" fmla="*/ 4472247 h 4876800"/>
                  <a:gd name="connsiteX38" fmla="*/ 2149884 w 2895600"/>
                  <a:gd name="connsiteY38" fmla="*/ 4289367 h 4876800"/>
                  <a:gd name="connsiteX39" fmla="*/ 2072640 w 2895600"/>
                  <a:gd name="connsiteY39" fmla="*/ 4239491 h 4876800"/>
                  <a:gd name="connsiteX40" fmla="*/ 1773382 w 2895600"/>
                  <a:gd name="connsiteY40" fmla="*/ 4189615 h 4876800"/>
                  <a:gd name="connsiteX41" fmla="*/ 1407622 w 2895600"/>
                  <a:gd name="connsiteY41" fmla="*/ 4123113 h 4876800"/>
                  <a:gd name="connsiteX42" fmla="*/ 1075113 w 2895600"/>
                  <a:gd name="connsiteY42" fmla="*/ 4123113 h 4876800"/>
                  <a:gd name="connsiteX43" fmla="*/ 1058488 w 2895600"/>
                  <a:gd name="connsiteY43" fmla="*/ 4189615 h 4876800"/>
                  <a:gd name="connsiteX44" fmla="*/ 1174866 w 2895600"/>
                  <a:gd name="connsiteY44" fmla="*/ 4372495 h 4876800"/>
                  <a:gd name="connsiteX45" fmla="*/ 875608 w 2895600"/>
                  <a:gd name="connsiteY45" fmla="*/ 4322618 h 4876800"/>
                  <a:gd name="connsiteX46" fmla="*/ 592975 w 2895600"/>
                  <a:gd name="connsiteY46" fmla="*/ 4272742 h 4876800"/>
                  <a:gd name="connsiteX47" fmla="*/ 376844 w 2895600"/>
                  <a:gd name="connsiteY47" fmla="*/ 4239491 h 4876800"/>
                  <a:gd name="connsiteX48" fmla="*/ 94211 w 2895600"/>
                  <a:gd name="connsiteY48" fmla="*/ 4206240 h 4876800"/>
                  <a:gd name="connsiteX49" fmla="*/ 11084 w 2895600"/>
                  <a:gd name="connsiteY49" fmla="*/ 4239491 h 4876800"/>
                  <a:gd name="connsiteX50" fmla="*/ 27709 w 2895600"/>
                  <a:gd name="connsiteY50" fmla="*/ 4172989 h 4876800"/>
                  <a:gd name="connsiteX51" fmla="*/ 27709 w 2895600"/>
                  <a:gd name="connsiteY51" fmla="*/ 0 h 4876800"/>
                  <a:gd name="connsiteX0" fmla="*/ 27709 w 2884516"/>
                  <a:gd name="connsiteY0" fmla="*/ 0 h 4876800"/>
                  <a:gd name="connsiteX1" fmla="*/ 160713 w 2884516"/>
                  <a:gd name="connsiteY1" fmla="*/ 83127 h 4876800"/>
                  <a:gd name="connsiteX2" fmla="*/ 160713 w 2884516"/>
                  <a:gd name="connsiteY2" fmla="*/ 182880 h 4876800"/>
                  <a:gd name="connsiteX3" fmla="*/ 210589 w 2884516"/>
                  <a:gd name="connsiteY3" fmla="*/ 266007 h 4876800"/>
                  <a:gd name="connsiteX4" fmla="*/ 160713 w 2884516"/>
                  <a:gd name="connsiteY4" fmla="*/ 415636 h 4876800"/>
                  <a:gd name="connsiteX5" fmla="*/ 277091 w 2884516"/>
                  <a:gd name="connsiteY5" fmla="*/ 465513 h 4876800"/>
                  <a:gd name="connsiteX6" fmla="*/ 376844 w 2884516"/>
                  <a:gd name="connsiteY6" fmla="*/ 498764 h 4876800"/>
                  <a:gd name="connsiteX7" fmla="*/ 310342 w 2884516"/>
                  <a:gd name="connsiteY7" fmla="*/ 631767 h 4876800"/>
                  <a:gd name="connsiteX8" fmla="*/ 293717 w 2884516"/>
                  <a:gd name="connsiteY8" fmla="*/ 814647 h 4876800"/>
                  <a:gd name="connsiteX9" fmla="*/ 592975 w 2884516"/>
                  <a:gd name="connsiteY9" fmla="*/ 1080655 h 4876800"/>
                  <a:gd name="connsiteX10" fmla="*/ 676102 w 2884516"/>
                  <a:gd name="connsiteY10" fmla="*/ 1180407 h 4876800"/>
                  <a:gd name="connsiteX11" fmla="*/ 742604 w 2884516"/>
                  <a:gd name="connsiteY11" fmla="*/ 1330036 h 4876800"/>
                  <a:gd name="connsiteX12" fmla="*/ 809106 w 2884516"/>
                  <a:gd name="connsiteY12" fmla="*/ 1496291 h 4876800"/>
                  <a:gd name="connsiteX13" fmla="*/ 925484 w 2884516"/>
                  <a:gd name="connsiteY13" fmla="*/ 1612669 h 4876800"/>
                  <a:gd name="connsiteX14" fmla="*/ 759229 w 2884516"/>
                  <a:gd name="connsiteY14" fmla="*/ 1778924 h 4876800"/>
                  <a:gd name="connsiteX15" fmla="*/ 709353 w 2884516"/>
                  <a:gd name="connsiteY15" fmla="*/ 2011680 h 4876800"/>
                  <a:gd name="connsiteX16" fmla="*/ 825731 w 2884516"/>
                  <a:gd name="connsiteY16" fmla="*/ 2161309 h 4876800"/>
                  <a:gd name="connsiteX17" fmla="*/ 858982 w 2884516"/>
                  <a:gd name="connsiteY17" fmla="*/ 2261062 h 4876800"/>
                  <a:gd name="connsiteX18" fmla="*/ 908858 w 2884516"/>
                  <a:gd name="connsiteY18" fmla="*/ 2327564 h 4876800"/>
                  <a:gd name="connsiteX19" fmla="*/ 1025237 w 2884516"/>
                  <a:gd name="connsiteY19" fmla="*/ 2560320 h 4876800"/>
                  <a:gd name="connsiteX20" fmla="*/ 1141615 w 2884516"/>
                  <a:gd name="connsiteY20" fmla="*/ 2626822 h 4876800"/>
                  <a:gd name="connsiteX21" fmla="*/ 1041862 w 2884516"/>
                  <a:gd name="connsiteY21" fmla="*/ 2842953 h 4876800"/>
                  <a:gd name="connsiteX22" fmla="*/ 908858 w 2884516"/>
                  <a:gd name="connsiteY22" fmla="*/ 3142211 h 4876800"/>
                  <a:gd name="connsiteX23" fmla="*/ 742604 w 2884516"/>
                  <a:gd name="connsiteY23" fmla="*/ 3474720 h 4876800"/>
                  <a:gd name="connsiteX24" fmla="*/ 725978 w 2884516"/>
                  <a:gd name="connsiteY24" fmla="*/ 3724102 h 4876800"/>
                  <a:gd name="connsiteX25" fmla="*/ 659477 w 2884516"/>
                  <a:gd name="connsiteY25" fmla="*/ 3890356 h 4876800"/>
                  <a:gd name="connsiteX26" fmla="*/ 892233 w 2884516"/>
                  <a:gd name="connsiteY26" fmla="*/ 3973484 h 4876800"/>
                  <a:gd name="connsiteX27" fmla="*/ 1507375 w 2884516"/>
                  <a:gd name="connsiteY27" fmla="*/ 3990109 h 4876800"/>
                  <a:gd name="connsiteX28" fmla="*/ 1889760 w 2884516"/>
                  <a:gd name="connsiteY28" fmla="*/ 3956858 h 4876800"/>
                  <a:gd name="connsiteX29" fmla="*/ 1923011 w 2884516"/>
                  <a:gd name="connsiteY29" fmla="*/ 3956858 h 4876800"/>
                  <a:gd name="connsiteX30" fmla="*/ 2272146 w 2884516"/>
                  <a:gd name="connsiteY30" fmla="*/ 3973484 h 4876800"/>
                  <a:gd name="connsiteX31" fmla="*/ 2488277 w 2884516"/>
                  <a:gd name="connsiteY31" fmla="*/ 4039986 h 4876800"/>
                  <a:gd name="connsiteX32" fmla="*/ 2671157 w 2884516"/>
                  <a:gd name="connsiteY32" fmla="*/ 3973484 h 4876800"/>
                  <a:gd name="connsiteX33" fmla="*/ 2770909 w 2884516"/>
                  <a:gd name="connsiteY33" fmla="*/ 4372495 h 4876800"/>
                  <a:gd name="connsiteX34" fmla="*/ 2870662 w 2884516"/>
                  <a:gd name="connsiteY34" fmla="*/ 4505498 h 4876800"/>
                  <a:gd name="connsiteX35" fmla="*/ 2687782 w 2884516"/>
                  <a:gd name="connsiteY35" fmla="*/ 4538749 h 4876800"/>
                  <a:gd name="connsiteX36" fmla="*/ 2299514 w 2884516"/>
                  <a:gd name="connsiteY36" fmla="*/ 4472247 h 4876800"/>
                  <a:gd name="connsiteX37" fmla="*/ 2149884 w 2884516"/>
                  <a:gd name="connsiteY37" fmla="*/ 4289367 h 4876800"/>
                  <a:gd name="connsiteX38" fmla="*/ 2072640 w 2884516"/>
                  <a:gd name="connsiteY38" fmla="*/ 4239491 h 4876800"/>
                  <a:gd name="connsiteX39" fmla="*/ 1773382 w 2884516"/>
                  <a:gd name="connsiteY39" fmla="*/ 4189615 h 4876800"/>
                  <a:gd name="connsiteX40" fmla="*/ 1407622 w 2884516"/>
                  <a:gd name="connsiteY40" fmla="*/ 4123113 h 4876800"/>
                  <a:gd name="connsiteX41" fmla="*/ 1075113 w 2884516"/>
                  <a:gd name="connsiteY41" fmla="*/ 4123113 h 4876800"/>
                  <a:gd name="connsiteX42" fmla="*/ 1058488 w 2884516"/>
                  <a:gd name="connsiteY42" fmla="*/ 4189615 h 4876800"/>
                  <a:gd name="connsiteX43" fmla="*/ 1174866 w 2884516"/>
                  <a:gd name="connsiteY43" fmla="*/ 4372495 h 4876800"/>
                  <a:gd name="connsiteX44" fmla="*/ 875608 w 2884516"/>
                  <a:gd name="connsiteY44" fmla="*/ 4322618 h 4876800"/>
                  <a:gd name="connsiteX45" fmla="*/ 592975 w 2884516"/>
                  <a:gd name="connsiteY45" fmla="*/ 4272742 h 4876800"/>
                  <a:gd name="connsiteX46" fmla="*/ 376844 w 2884516"/>
                  <a:gd name="connsiteY46" fmla="*/ 4239491 h 4876800"/>
                  <a:gd name="connsiteX47" fmla="*/ 94211 w 2884516"/>
                  <a:gd name="connsiteY47" fmla="*/ 4206240 h 4876800"/>
                  <a:gd name="connsiteX48" fmla="*/ 11084 w 2884516"/>
                  <a:gd name="connsiteY48" fmla="*/ 4239491 h 4876800"/>
                  <a:gd name="connsiteX49" fmla="*/ 27709 w 2884516"/>
                  <a:gd name="connsiteY49" fmla="*/ 4172989 h 4876800"/>
                  <a:gd name="connsiteX50" fmla="*/ 27709 w 2884516"/>
                  <a:gd name="connsiteY50" fmla="*/ 0 h 4876800"/>
                  <a:gd name="connsiteX0" fmla="*/ 27709 w 2773680"/>
                  <a:gd name="connsiteY0" fmla="*/ 0 h 4876800"/>
                  <a:gd name="connsiteX1" fmla="*/ 160713 w 2773680"/>
                  <a:gd name="connsiteY1" fmla="*/ 83127 h 4876800"/>
                  <a:gd name="connsiteX2" fmla="*/ 160713 w 2773680"/>
                  <a:gd name="connsiteY2" fmla="*/ 182880 h 4876800"/>
                  <a:gd name="connsiteX3" fmla="*/ 210589 w 2773680"/>
                  <a:gd name="connsiteY3" fmla="*/ 266007 h 4876800"/>
                  <a:gd name="connsiteX4" fmla="*/ 160713 w 2773680"/>
                  <a:gd name="connsiteY4" fmla="*/ 415636 h 4876800"/>
                  <a:gd name="connsiteX5" fmla="*/ 277091 w 2773680"/>
                  <a:gd name="connsiteY5" fmla="*/ 465513 h 4876800"/>
                  <a:gd name="connsiteX6" fmla="*/ 376844 w 2773680"/>
                  <a:gd name="connsiteY6" fmla="*/ 498764 h 4876800"/>
                  <a:gd name="connsiteX7" fmla="*/ 310342 w 2773680"/>
                  <a:gd name="connsiteY7" fmla="*/ 631767 h 4876800"/>
                  <a:gd name="connsiteX8" fmla="*/ 293717 w 2773680"/>
                  <a:gd name="connsiteY8" fmla="*/ 814647 h 4876800"/>
                  <a:gd name="connsiteX9" fmla="*/ 592975 w 2773680"/>
                  <a:gd name="connsiteY9" fmla="*/ 1080655 h 4876800"/>
                  <a:gd name="connsiteX10" fmla="*/ 676102 w 2773680"/>
                  <a:gd name="connsiteY10" fmla="*/ 1180407 h 4876800"/>
                  <a:gd name="connsiteX11" fmla="*/ 742604 w 2773680"/>
                  <a:gd name="connsiteY11" fmla="*/ 1330036 h 4876800"/>
                  <a:gd name="connsiteX12" fmla="*/ 809106 w 2773680"/>
                  <a:gd name="connsiteY12" fmla="*/ 1496291 h 4876800"/>
                  <a:gd name="connsiteX13" fmla="*/ 925484 w 2773680"/>
                  <a:gd name="connsiteY13" fmla="*/ 1612669 h 4876800"/>
                  <a:gd name="connsiteX14" fmla="*/ 759229 w 2773680"/>
                  <a:gd name="connsiteY14" fmla="*/ 1778924 h 4876800"/>
                  <a:gd name="connsiteX15" fmla="*/ 709353 w 2773680"/>
                  <a:gd name="connsiteY15" fmla="*/ 2011680 h 4876800"/>
                  <a:gd name="connsiteX16" fmla="*/ 825731 w 2773680"/>
                  <a:gd name="connsiteY16" fmla="*/ 2161309 h 4876800"/>
                  <a:gd name="connsiteX17" fmla="*/ 858982 w 2773680"/>
                  <a:gd name="connsiteY17" fmla="*/ 2261062 h 4876800"/>
                  <a:gd name="connsiteX18" fmla="*/ 908858 w 2773680"/>
                  <a:gd name="connsiteY18" fmla="*/ 2327564 h 4876800"/>
                  <a:gd name="connsiteX19" fmla="*/ 1025237 w 2773680"/>
                  <a:gd name="connsiteY19" fmla="*/ 2560320 h 4876800"/>
                  <a:gd name="connsiteX20" fmla="*/ 1141615 w 2773680"/>
                  <a:gd name="connsiteY20" fmla="*/ 2626822 h 4876800"/>
                  <a:gd name="connsiteX21" fmla="*/ 1041862 w 2773680"/>
                  <a:gd name="connsiteY21" fmla="*/ 2842953 h 4876800"/>
                  <a:gd name="connsiteX22" fmla="*/ 908858 w 2773680"/>
                  <a:gd name="connsiteY22" fmla="*/ 3142211 h 4876800"/>
                  <a:gd name="connsiteX23" fmla="*/ 742604 w 2773680"/>
                  <a:gd name="connsiteY23" fmla="*/ 3474720 h 4876800"/>
                  <a:gd name="connsiteX24" fmla="*/ 725978 w 2773680"/>
                  <a:gd name="connsiteY24" fmla="*/ 3724102 h 4876800"/>
                  <a:gd name="connsiteX25" fmla="*/ 659477 w 2773680"/>
                  <a:gd name="connsiteY25" fmla="*/ 3890356 h 4876800"/>
                  <a:gd name="connsiteX26" fmla="*/ 892233 w 2773680"/>
                  <a:gd name="connsiteY26" fmla="*/ 3973484 h 4876800"/>
                  <a:gd name="connsiteX27" fmla="*/ 1507375 w 2773680"/>
                  <a:gd name="connsiteY27" fmla="*/ 3990109 h 4876800"/>
                  <a:gd name="connsiteX28" fmla="*/ 1889760 w 2773680"/>
                  <a:gd name="connsiteY28" fmla="*/ 3956858 h 4876800"/>
                  <a:gd name="connsiteX29" fmla="*/ 1923011 w 2773680"/>
                  <a:gd name="connsiteY29" fmla="*/ 3956858 h 4876800"/>
                  <a:gd name="connsiteX30" fmla="*/ 2272146 w 2773680"/>
                  <a:gd name="connsiteY30" fmla="*/ 3973484 h 4876800"/>
                  <a:gd name="connsiteX31" fmla="*/ 2488277 w 2773680"/>
                  <a:gd name="connsiteY31" fmla="*/ 4039986 h 4876800"/>
                  <a:gd name="connsiteX32" fmla="*/ 2671157 w 2773680"/>
                  <a:gd name="connsiteY32" fmla="*/ 3973484 h 4876800"/>
                  <a:gd name="connsiteX33" fmla="*/ 2770909 w 2773680"/>
                  <a:gd name="connsiteY33" fmla="*/ 4372495 h 4876800"/>
                  <a:gd name="connsiteX34" fmla="*/ 2687782 w 2773680"/>
                  <a:gd name="connsiteY34" fmla="*/ 4538749 h 4876800"/>
                  <a:gd name="connsiteX35" fmla="*/ 2299514 w 2773680"/>
                  <a:gd name="connsiteY35" fmla="*/ 4472247 h 4876800"/>
                  <a:gd name="connsiteX36" fmla="*/ 2149884 w 2773680"/>
                  <a:gd name="connsiteY36" fmla="*/ 4289367 h 4876800"/>
                  <a:gd name="connsiteX37" fmla="*/ 2072640 w 2773680"/>
                  <a:gd name="connsiteY37" fmla="*/ 4239491 h 4876800"/>
                  <a:gd name="connsiteX38" fmla="*/ 1773382 w 2773680"/>
                  <a:gd name="connsiteY38" fmla="*/ 4189615 h 4876800"/>
                  <a:gd name="connsiteX39" fmla="*/ 1407622 w 2773680"/>
                  <a:gd name="connsiteY39" fmla="*/ 4123113 h 4876800"/>
                  <a:gd name="connsiteX40" fmla="*/ 1075113 w 2773680"/>
                  <a:gd name="connsiteY40" fmla="*/ 4123113 h 4876800"/>
                  <a:gd name="connsiteX41" fmla="*/ 1058488 w 2773680"/>
                  <a:gd name="connsiteY41" fmla="*/ 4189615 h 4876800"/>
                  <a:gd name="connsiteX42" fmla="*/ 1174866 w 2773680"/>
                  <a:gd name="connsiteY42" fmla="*/ 4372495 h 4876800"/>
                  <a:gd name="connsiteX43" fmla="*/ 875608 w 2773680"/>
                  <a:gd name="connsiteY43" fmla="*/ 4322618 h 4876800"/>
                  <a:gd name="connsiteX44" fmla="*/ 592975 w 2773680"/>
                  <a:gd name="connsiteY44" fmla="*/ 4272742 h 4876800"/>
                  <a:gd name="connsiteX45" fmla="*/ 376844 w 2773680"/>
                  <a:gd name="connsiteY45" fmla="*/ 4239491 h 4876800"/>
                  <a:gd name="connsiteX46" fmla="*/ 94211 w 2773680"/>
                  <a:gd name="connsiteY46" fmla="*/ 4206240 h 4876800"/>
                  <a:gd name="connsiteX47" fmla="*/ 11084 w 2773680"/>
                  <a:gd name="connsiteY47" fmla="*/ 4239491 h 4876800"/>
                  <a:gd name="connsiteX48" fmla="*/ 27709 w 2773680"/>
                  <a:gd name="connsiteY48" fmla="*/ 4172989 h 4876800"/>
                  <a:gd name="connsiteX49" fmla="*/ 27709 w 2773680"/>
                  <a:gd name="connsiteY49" fmla="*/ 0 h 4876800"/>
                  <a:gd name="connsiteX0" fmla="*/ 27709 w 2804160"/>
                  <a:gd name="connsiteY0" fmla="*/ 0 h 4876800"/>
                  <a:gd name="connsiteX1" fmla="*/ 160713 w 2804160"/>
                  <a:gd name="connsiteY1" fmla="*/ 83127 h 4876800"/>
                  <a:gd name="connsiteX2" fmla="*/ 160713 w 2804160"/>
                  <a:gd name="connsiteY2" fmla="*/ 182880 h 4876800"/>
                  <a:gd name="connsiteX3" fmla="*/ 210589 w 2804160"/>
                  <a:gd name="connsiteY3" fmla="*/ 266007 h 4876800"/>
                  <a:gd name="connsiteX4" fmla="*/ 160713 w 2804160"/>
                  <a:gd name="connsiteY4" fmla="*/ 415636 h 4876800"/>
                  <a:gd name="connsiteX5" fmla="*/ 277091 w 2804160"/>
                  <a:gd name="connsiteY5" fmla="*/ 465513 h 4876800"/>
                  <a:gd name="connsiteX6" fmla="*/ 376844 w 2804160"/>
                  <a:gd name="connsiteY6" fmla="*/ 498764 h 4876800"/>
                  <a:gd name="connsiteX7" fmla="*/ 310342 w 2804160"/>
                  <a:gd name="connsiteY7" fmla="*/ 631767 h 4876800"/>
                  <a:gd name="connsiteX8" fmla="*/ 293717 w 2804160"/>
                  <a:gd name="connsiteY8" fmla="*/ 814647 h 4876800"/>
                  <a:gd name="connsiteX9" fmla="*/ 592975 w 2804160"/>
                  <a:gd name="connsiteY9" fmla="*/ 1080655 h 4876800"/>
                  <a:gd name="connsiteX10" fmla="*/ 676102 w 2804160"/>
                  <a:gd name="connsiteY10" fmla="*/ 1180407 h 4876800"/>
                  <a:gd name="connsiteX11" fmla="*/ 742604 w 2804160"/>
                  <a:gd name="connsiteY11" fmla="*/ 1330036 h 4876800"/>
                  <a:gd name="connsiteX12" fmla="*/ 809106 w 2804160"/>
                  <a:gd name="connsiteY12" fmla="*/ 1496291 h 4876800"/>
                  <a:gd name="connsiteX13" fmla="*/ 925484 w 2804160"/>
                  <a:gd name="connsiteY13" fmla="*/ 1612669 h 4876800"/>
                  <a:gd name="connsiteX14" fmla="*/ 759229 w 2804160"/>
                  <a:gd name="connsiteY14" fmla="*/ 1778924 h 4876800"/>
                  <a:gd name="connsiteX15" fmla="*/ 709353 w 2804160"/>
                  <a:gd name="connsiteY15" fmla="*/ 2011680 h 4876800"/>
                  <a:gd name="connsiteX16" fmla="*/ 825731 w 2804160"/>
                  <a:gd name="connsiteY16" fmla="*/ 2161309 h 4876800"/>
                  <a:gd name="connsiteX17" fmla="*/ 858982 w 2804160"/>
                  <a:gd name="connsiteY17" fmla="*/ 2261062 h 4876800"/>
                  <a:gd name="connsiteX18" fmla="*/ 908858 w 2804160"/>
                  <a:gd name="connsiteY18" fmla="*/ 2327564 h 4876800"/>
                  <a:gd name="connsiteX19" fmla="*/ 1025237 w 2804160"/>
                  <a:gd name="connsiteY19" fmla="*/ 2560320 h 4876800"/>
                  <a:gd name="connsiteX20" fmla="*/ 1141615 w 2804160"/>
                  <a:gd name="connsiteY20" fmla="*/ 2626822 h 4876800"/>
                  <a:gd name="connsiteX21" fmla="*/ 1041862 w 2804160"/>
                  <a:gd name="connsiteY21" fmla="*/ 2842953 h 4876800"/>
                  <a:gd name="connsiteX22" fmla="*/ 908858 w 2804160"/>
                  <a:gd name="connsiteY22" fmla="*/ 3142211 h 4876800"/>
                  <a:gd name="connsiteX23" fmla="*/ 742604 w 2804160"/>
                  <a:gd name="connsiteY23" fmla="*/ 3474720 h 4876800"/>
                  <a:gd name="connsiteX24" fmla="*/ 725978 w 2804160"/>
                  <a:gd name="connsiteY24" fmla="*/ 3724102 h 4876800"/>
                  <a:gd name="connsiteX25" fmla="*/ 659477 w 2804160"/>
                  <a:gd name="connsiteY25" fmla="*/ 3890356 h 4876800"/>
                  <a:gd name="connsiteX26" fmla="*/ 892233 w 2804160"/>
                  <a:gd name="connsiteY26" fmla="*/ 3973484 h 4876800"/>
                  <a:gd name="connsiteX27" fmla="*/ 1507375 w 2804160"/>
                  <a:gd name="connsiteY27" fmla="*/ 3990109 h 4876800"/>
                  <a:gd name="connsiteX28" fmla="*/ 1889760 w 2804160"/>
                  <a:gd name="connsiteY28" fmla="*/ 3956858 h 4876800"/>
                  <a:gd name="connsiteX29" fmla="*/ 1923011 w 2804160"/>
                  <a:gd name="connsiteY29" fmla="*/ 3956858 h 4876800"/>
                  <a:gd name="connsiteX30" fmla="*/ 2272146 w 2804160"/>
                  <a:gd name="connsiteY30" fmla="*/ 3973484 h 4876800"/>
                  <a:gd name="connsiteX31" fmla="*/ 2488277 w 2804160"/>
                  <a:gd name="connsiteY31" fmla="*/ 4039986 h 4876800"/>
                  <a:gd name="connsiteX32" fmla="*/ 2770909 w 2804160"/>
                  <a:gd name="connsiteY32" fmla="*/ 4372495 h 4876800"/>
                  <a:gd name="connsiteX33" fmla="*/ 2687782 w 2804160"/>
                  <a:gd name="connsiteY33" fmla="*/ 4538749 h 4876800"/>
                  <a:gd name="connsiteX34" fmla="*/ 2299514 w 2804160"/>
                  <a:gd name="connsiteY34" fmla="*/ 4472247 h 4876800"/>
                  <a:gd name="connsiteX35" fmla="*/ 2149884 w 2804160"/>
                  <a:gd name="connsiteY35" fmla="*/ 4289367 h 4876800"/>
                  <a:gd name="connsiteX36" fmla="*/ 2072640 w 2804160"/>
                  <a:gd name="connsiteY36" fmla="*/ 4239491 h 4876800"/>
                  <a:gd name="connsiteX37" fmla="*/ 1773382 w 2804160"/>
                  <a:gd name="connsiteY37" fmla="*/ 4189615 h 4876800"/>
                  <a:gd name="connsiteX38" fmla="*/ 1407622 w 2804160"/>
                  <a:gd name="connsiteY38" fmla="*/ 4123113 h 4876800"/>
                  <a:gd name="connsiteX39" fmla="*/ 1075113 w 2804160"/>
                  <a:gd name="connsiteY39" fmla="*/ 4123113 h 4876800"/>
                  <a:gd name="connsiteX40" fmla="*/ 1058488 w 2804160"/>
                  <a:gd name="connsiteY40" fmla="*/ 4189615 h 4876800"/>
                  <a:gd name="connsiteX41" fmla="*/ 1174866 w 2804160"/>
                  <a:gd name="connsiteY41" fmla="*/ 4372495 h 4876800"/>
                  <a:gd name="connsiteX42" fmla="*/ 875608 w 2804160"/>
                  <a:gd name="connsiteY42" fmla="*/ 4322618 h 4876800"/>
                  <a:gd name="connsiteX43" fmla="*/ 592975 w 2804160"/>
                  <a:gd name="connsiteY43" fmla="*/ 4272742 h 4876800"/>
                  <a:gd name="connsiteX44" fmla="*/ 376844 w 2804160"/>
                  <a:gd name="connsiteY44" fmla="*/ 4239491 h 4876800"/>
                  <a:gd name="connsiteX45" fmla="*/ 94211 w 2804160"/>
                  <a:gd name="connsiteY45" fmla="*/ 4206240 h 4876800"/>
                  <a:gd name="connsiteX46" fmla="*/ 11084 w 2804160"/>
                  <a:gd name="connsiteY46" fmla="*/ 4239491 h 4876800"/>
                  <a:gd name="connsiteX47" fmla="*/ 27709 w 2804160"/>
                  <a:gd name="connsiteY47" fmla="*/ 4172989 h 4876800"/>
                  <a:gd name="connsiteX48" fmla="*/ 27709 w 2804160"/>
                  <a:gd name="connsiteY48" fmla="*/ 0 h 487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04160" h="4876800">
                    <a:moveTo>
                      <a:pt x="27709" y="0"/>
                    </a:moveTo>
                    <a:cubicBezTo>
                      <a:pt x="252152" y="20781"/>
                      <a:pt x="138546" y="52647"/>
                      <a:pt x="160713" y="83127"/>
                    </a:cubicBezTo>
                    <a:cubicBezTo>
                      <a:pt x="182880" y="113607"/>
                      <a:pt x="152400" y="152400"/>
                      <a:pt x="160713" y="182880"/>
                    </a:cubicBezTo>
                    <a:cubicBezTo>
                      <a:pt x="169026" y="213360"/>
                      <a:pt x="210589" y="227214"/>
                      <a:pt x="210589" y="266007"/>
                    </a:cubicBezTo>
                    <a:cubicBezTo>
                      <a:pt x="210589" y="304800"/>
                      <a:pt x="149629" y="382385"/>
                      <a:pt x="160713" y="415636"/>
                    </a:cubicBezTo>
                    <a:cubicBezTo>
                      <a:pt x="171797" y="448887"/>
                      <a:pt x="241069" y="451658"/>
                      <a:pt x="277091" y="465513"/>
                    </a:cubicBezTo>
                    <a:cubicBezTo>
                      <a:pt x="313113" y="479368"/>
                      <a:pt x="371302" y="471055"/>
                      <a:pt x="376844" y="498764"/>
                    </a:cubicBezTo>
                    <a:cubicBezTo>
                      <a:pt x="382386" y="526473"/>
                      <a:pt x="324197" y="579120"/>
                      <a:pt x="310342" y="631767"/>
                    </a:cubicBezTo>
                    <a:cubicBezTo>
                      <a:pt x="296488" y="684414"/>
                      <a:pt x="246612" y="739832"/>
                      <a:pt x="293717" y="814647"/>
                    </a:cubicBezTo>
                    <a:cubicBezTo>
                      <a:pt x="340823" y="889462"/>
                      <a:pt x="529244" y="1019695"/>
                      <a:pt x="592975" y="1080655"/>
                    </a:cubicBezTo>
                    <a:cubicBezTo>
                      <a:pt x="656706" y="1141615"/>
                      <a:pt x="651164" y="1138844"/>
                      <a:pt x="676102" y="1180407"/>
                    </a:cubicBezTo>
                    <a:cubicBezTo>
                      <a:pt x="701040" y="1221970"/>
                      <a:pt x="720437" y="1277389"/>
                      <a:pt x="742604" y="1330036"/>
                    </a:cubicBezTo>
                    <a:cubicBezTo>
                      <a:pt x="764771" y="1382683"/>
                      <a:pt x="778626" y="1449186"/>
                      <a:pt x="809106" y="1496291"/>
                    </a:cubicBezTo>
                    <a:cubicBezTo>
                      <a:pt x="839586" y="1543396"/>
                      <a:pt x="933797" y="1565564"/>
                      <a:pt x="925484" y="1612669"/>
                    </a:cubicBezTo>
                    <a:cubicBezTo>
                      <a:pt x="917171" y="1659774"/>
                      <a:pt x="795251" y="1712422"/>
                      <a:pt x="759229" y="1778924"/>
                    </a:cubicBezTo>
                    <a:cubicBezTo>
                      <a:pt x="723207" y="1845426"/>
                      <a:pt x="698269" y="1947949"/>
                      <a:pt x="709353" y="2011680"/>
                    </a:cubicBezTo>
                    <a:cubicBezTo>
                      <a:pt x="720437" y="2075411"/>
                      <a:pt x="800793" y="2119745"/>
                      <a:pt x="825731" y="2161309"/>
                    </a:cubicBezTo>
                    <a:cubicBezTo>
                      <a:pt x="850669" y="2202873"/>
                      <a:pt x="845128" y="2233353"/>
                      <a:pt x="858982" y="2261062"/>
                    </a:cubicBezTo>
                    <a:cubicBezTo>
                      <a:pt x="872836" y="2288771"/>
                      <a:pt x="881149" y="2277688"/>
                      <a:pt x="908858" y="2327564"/>
                    </a:cubicBezTo>
                    <a:cubicBezTo>
                      <a:pt x="936567" y="2377440"/>
                      <a:pt x="986444" y="2510444"/>
                      <a:pt x="1025237" y="2560320"/>
                    </a:cubicBezTo>
                    <a:cubicBezTo>
                      <a:pt x="1064030" y="2610196"/>
                      <a:pt x="1138844" y="2579717"/>
                      <a:pt x="1141615" y="2626822"/>
                    </a:cubicBezTo>
                    <a:cubicBezTo>
                      <a:pt x="1144386" y="2673927"/>
                      <a:pt x="1080655" y="2757055"/>
                      <a:pt x="1041862" y="2842953"/>
                    </a:cubicBezTo>
                    <a:cubicBezTo>
                      <a:pt x="1003069" y="2928851"/>
                      <a:pt x="958734" y="3036917"/>
                      <a:pt x="908858" y="3142211"/>
                    </a:cubicBezTo>
                    <a:cubicBezTo>
                      <a:pt x="858982" y="3247505"/>
                      <a:pt x="773084" y="3377738"/>
                      <a:pt x="742604" y="3474720"/>
                    </a:cubicBezTo>
                    <a:cubicBezTo>
                      <a:pt x="712124" y="3571702"/>
                      <a:pt x="739832" y="3654829"/>
                      <a:pt x="725978" y="3724102"/>
                    </a:cubicBezTo>
                    <a:cubicBezTo>
                      <a:pt x="712124" y="3793375"/>
                      <a:pt x="631768" y="3848792"/>
                      <a:pt x="659477" y="3890356"/>
                    </a:cubicBezTo>
                    <a:cubicBezTo>
                      <a:pt x="687186" y="3931920"/>
                      <a:pt x="750917" y="3956859"/>
                      <a:pt x="892233" y="3973484"/>
                    </a:cubicBezTo>
                    <a:cubicBezTo>
                      <a:pt x="1033549" y="3990109"/>
                      <a:pt x="1341121" y="3992880"/>
                      <a:pt x="1507375" y="3990109"/>
                    </a:cubicBezTo>
                    <a:cubicBezTo>
                      <a:pt x="1673629" y="3987338"/>
                      <a:pt x="1820487" y="3962400"/>
                      <a:pt x="1889760" y="3956858"/>
                    </a:cubicBezTo>
                    <a:cubicBezTo>
                      <a:pt x="1959033" y="3951316"/>
                      <a:pt x="1923011" y="3956858"/>
                      <a:pt x="1923011" y="3956858"/>
                    </a:cubicBezTo>
                    <a:cubicBezTo>
                      <a:pt x="1986742" y="3959629"/>
                      <a:pt x="2177935" y="3959629"/>
                      <a:pt x="2272146" y="3973484"/>
                    </a:cubicBezTo>
                    <a:cubicBezTo>
                      <a:pt x="2366357" y="3987339"/>
                      <a:pt x="2405150" y="3973484"/>
                      <a:pt x="2488277" y="4039986"/>
                    </a:cubicBezTo>
                    <a:cubicBezTo>
                      <a:pt x="2571404" y="4106488"/>
                      <a:pt x="2737658" y="4289368"/>
                      <a:pt x="2770909" y="4372495"/>
                    </a:cubicBezTo>
                    <a:cubicBezTo>
                      <a:pt x="2804160" y="4455622"/>
                      <a:pt x="2766348" y="4522124"/>
                      <a:pt x="2687782" y="4538749"/>
                    </a:cubicBezTo>
                    <a:cubicBezTo>
                      <a:pt x="2609216" y="4555374"/>
                      <a:pt x="2389164" y="4513811"/>
                      <a:pt x="2299514" y="4472247"/>
                    </a:cubicBezTo>
                    <a:cubicBezTo>
                      <a:pt x="2209864" y="4430683"/>
                      <a:pt x="2187696" y="4328160"/>
                      <a:pt x="2149884" y="4289367"/>
                    </a:cubicBezTo>
                    <a:cubicBezTo>
                      <a:pt x="2112072" y="4250574"/>
                      <a:pt x="2072640" y="4239491"/>
                      <a:pt x="2072640" y="4239491"/>
                    </a:cubicBezTo>
                    <a:lnTo>
                      <a:pt x="1773382" y="4189615"/>
                    </a:lnTo>
                    <a:cubicBezTo>
                      <a:pt x="1662546" y="4170219"/>
                      <a:pt x="1524000" y="4134197"/>
                      <a:pt x="1407622" y="4123113"/>
                    </a:cubicBezTo>
                    <a:cubicBezTo>
                      <a:pt x="1291244" y="4112029"/>
                      <a:pt x="1133302" y="4112029"/>
                      <a:pt x="1075113" y="4123113"/>
                    </a:cubicBezTo>
                    <a:cubicBezTo>
                      <a:pt x="1016924" y="4134197"/>
                      <a:pt x="1041862" y="4148051"/>
                      <a:pt x="1058488" y="4189615"/>
                    </a:cubicBezTo>
                    <a:cubicBezTo>
                      <a:pt x="1075114" y="4231179"/>
                      <a:pt x="1205346" y="4350328"/>
                      <a:pt x="1174866" y="4372495"/>
                    </a:cubicBezTo>
                    <a:cubicBezTo>
                      <a:pt x="1144386" y="4394662"/>
                      <a:pt x="875608" y="4322618"/>
                      <a:pt x="875608" y="4322618"/>
                    </a:cubicBezTo>
                    <a:lnTo>
                      <a:pt x="592975" y="4272742"/>
                    </a:lnTo>
                    <a:cubicBezTo>
                      <a:pt x="509848" y="4258888"/>
                      <a:pt x="459971" y="4250575"/>
                      <a:pt x="376844" y="4239491"/>
                    </a:cubicBezTo>
                    <a:cubicBezTo>
                      <a:pt x="293717" y="4228407"/>
                      <a:pt x="155171" y="4206240"/>
                      <a:pt x="94211" y="4206240"/>
                    </a:cubicBezTo>
                    <a:cubicBezTo>
                      <a:pt x="33251" y="4206240"/>
                      <a:pt x="22168" y="4245033"/>
                      <a:pt x="11084" y="4239491"/>
                    </a:cubicBezTo>
                    <a:cubicBezTo>
                      <a:pt x="0" y="4233949"/>
                      <a:pt x="30480" y="4876800"/>
                      <a:pt x="27709" y="4172989"/>
                    </a:cubicBezTo>
                    <a:cubicBezTo>
                      <a:pt x="24938" y="3469178"/>
                      <a:pt x="5542" y="681644"/>
                      <a:pt x="27709" y="0"/>
                    </a:cubicBezTo>
                    <a:close/>
                  </a:path>
                </a:pathLst>
              </a:custGeom>
              <a:solidFill>
                <a:srgbClr val="A2DA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TextBox 72"/>
            <p:cNvSpPr txBox="1"/>
            <p:nvPr/>
          </p:nvSpPr>
          <p:spPr>
            <a:xfrm>
              <a:off x="2362200" y="4191000"/>
              <a:ext cx="914400" cy="381000"/>
            </a:xfrm>
            <a:prstGeom prst="rect">
              <a:avLst/>
            </a:prstGeom>
            <a:noFill/>
            <a:ln w="50800">
              <a:noFill/>
            </a:ln>
          </p:spPr>
          <p:txBody>
            <a:bodyPr wrap="square" rtlCol="0">
              <a:spAutoFit/>
            </a:bodyPr>
            <a:lstStyle/>
            <a:p>
              <a:r>
                <a:rPr lang="en-US" b="1" dirty="0"/>
                <a:t>SPAIN</a:t>
              </a:r>
            </a:p>
          </p:txBody>
        </p:sp>
        <p:sp>
          <p:nvSpPr>
            <p:cNvPr id="74" name="TextBox 73"/>
            <p:cNvSpPr txBox="1"/>
            <p:nvPr/>
          </p:nvSpPr>
          <p:spPr>
            <a:xfrm>
              <a:off x="4267200" y="1769534"/>
              <a:ext cx="1828800" cy="369332"/>
            </a:xfrm>
            <a:prstGeom prst="rect">
              <a:avLst/>
            </a:prstGeom>
            <a:noFill/>
            <a:ln w="50800">
              <a:noFill/>
            </a:ln>
          </p:spPr>
          <p:txBody>
            <a:bodyPr wrap="square" rtlCol="0">
              <a:spAutoFit/>
            </a:bodyPr>
            <a:lstStyle/>
            <a:p>
              <a:r>
                <a:rPr lang="en-US" b="1" dirty="0"/>
                <a:t>GREAT BRITIAN</a:t>
              </a:r>
            </a:p>
          </p:txBody>
        </p:sp>
      </p:grpSp>
      <p:sp>
        <p:nvSpPr>
          <p:cNvPr id="37" name="Freeform 36"/>
          <p:cNvSpPr/>
          <p:nvPr/>
        </p:nvSpPr>
        <p:spPr>
          <a:xfrm>
            <a:off x="4158712" y="2076773"/>
            <a:ext cx="1131376" cy="4096718"/>
          </a:xfrm>
          <a:custGeom>
            <a:avLst/>
            <a:gdLst>
              <a:gd name="connsiteX0" fmla="*/ 0 w 1131376"/>
              <a:gd name="connsiteY0" fmla="*/ 0 h 4096718"/>
              <a:gd name="connsiteX1" fmla="*/ 46495 w 1131376"/>
              <a:gd name="connsiteY1" fmla="*/ 154983 h 4096718"/>
              <a:gd name="connsiteX2" fmla="*/ 185980 w 1131376"/>
              <a:gd name="connsiteY2" fmla="*/ 201478 h 4096718"/>
              <a:gd name="connsiteX3" fmla="*/ 216976 w 1131376"/>
              <a:gd name="connsiteY3" fmla="*/ 247973 h 4096718"/>
              <a:gd name="connsiteX4" fmla="*/ 185980 w 1131376"/>
              <a:gd name="connsiteY4" fmla="*/ 387458 h 4096718"/>
              <a:gd name="connsiteX5" fmla="*/ 170481 w 1131376"/>
              <a:gd name="connsiteY5" fmla="*/ 557939 h 4096718"/>
              <a:gd name="connsiteX6" fmla="*/ 511444 w 1131376"/>
              <a:gd name="connsiteY6" fmla="*/ 774915 h 4096718"/>
              <a:gd name="connsiteX7" fmla="*/ 712922 w 1131376"/>
              <a:gd name="connsiteY7" fmla="*/ 898902 h 4096718"/>
              <a:gd name="connsiteX8" fmla="*/ 728420 w 1131376"/>
              <a:gd name="connsiteY8" fmla="*/ 1038386 h 4096718"/>
              <a:gd name="connsiteX9" fmla="*/ 728420 w 1131376"/>
              <a:gd name="connsiteY9" fmla="*/ 1177871 h 4096718"/>
              <a:gd name="connsiteX10" fmla="*/ 697424 w 1131376"/>
              <a:gd name="connsiteY10" fmla="*/ 1270861 h 4096718"/>
              <a:gd name="connsiteX11" fmla="*/ 650929 w 1131376"/>
              <a:gd name="connsiteY11" fmla="*/ 1472339 h 4096718"/>
              <a:gd name="connsiteX12" fmla="*/ 697424 w 1131376"/>
              <a:gd name="connsiteY12" fmla="*/ 1487837 h 4096718"/>
              <a:gd name="connsiteX13" fmla="*/ 666427 w 1131376"/>
              <a:gd name="connsiteY13" fmla="*/ 1673817 h 4096718"/>
              <a:gd name="connsiteX14" fmla="*/ 697424 w 1131376"/>
              <a:gd name="connsiteY14" fmla="*/ 1844298 h 4096718"/>
              <a:gd name="connsiteX15" fmla="*/ 774915 w 1131376"/>
              <a:gd name="connsiteY15" fmla="*/ 1921790 h 4096718"/>
              <a:gd name="connsiteX16" fmla="*/ 836908 w 1131376"/>
              <a:gd name="connsiteY16" fmla="*/ 1983783 h 4096718"/>
              <a:gd name="connsiteX17" fmla="*/ 867905 w 1131376"/>
              <a:gd name="connsiteY17" fmla="*/ 2185261 h 4096718"/>
              <a:gd name="connsiteX18" fmla="*/ 1022888 w 1131376"/>
              <a:gd name="connsiteY18" fmla="*/ 2293749 h 4096718"/>
              <a:gd name="connsiteX19" fmla="*/ 1084881 w 1131376"/>
              <a:gd name="connsiteY19" fmla="*/ 2417735 h 4096718"/>
              <a:gd name="connsiteX20" fmla="*/ 1069383 w 1131376"/>
              <a:gd name="connsiteY20" fmla="*/ 2541722 h 4096718"/>
              <a:gd name="connsiteX21" fmla="*/ 960895 w 1131376"/>
              <a:gd name="connsiteY21" fmla="*/ 2696705 h 4096718"/>
              <a:gd name="connsiteX22" fmla="*/ 821410 w 1131376"/>
              <a:gd name="connsiteY22" fmla="*/ 2913681 h 4096718"/>
              <a:gd name="connsiteX23" fmla="*/ 774915 w 1131376"/>
              <a:gd name="connsiteY23" fmla="*/ 3115159 h 4096718"/>
              <a:gd name="connsiteX24" fmla="*/ 712922 w 1131376"/>
              <a:gd name="connsiteY24" fmla="*/ 3285641 h 4096718"/>
              <a:gd name="connsiteX25" fmla="*/ 774915 w 1131376"/>
              <a:gd name="connsiteY25" fmla="*/ 3425125 h 4096718"/>
              <a:gd name="connsiteX26" fmla="*/ 774915 w 1131376"/>
              <a:gd name="connsiteY26" fmla="*/ 3549112 h 4096718"/>
              <a:gd name="connsiteX27" fmla="*/ 728420 w 1131376"/>
              <a:gd name="connsiteY27" fmla="*/ 3766088 h 4096718"/>
              <a:gd name="connsiteX28" fmla="*/ 805912 w 1131376"/>
              <a:gd name="connsiteY28" fmla="*/ 3874576 h 4096718"/>
              <a:gd name="connsiteX29" fmla="*/ 1007390 w 1131376"/>
              <a:gd name="connsiteY29" fmla="*/ 3983064 h 4096718"/>
              <a:gd name="connsiteX30" fmla="*/ 1131376 w 1131376"/>
              <a:gd name="connsiteY30" fmla="*/ 4014061 h 409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31376" h="4096718">
                <a:moveTo>
                  <a:pt x="0" y="0"/>
                </a:moveTo>
                <a:cubicBezTo>
                  <a:pt x="7749" y="60701"/>
                  <a:pt x="15498" y="121403"/>
                  <a:pt x="46495" y="154983"/>
                </a:cubicBezTo>
                <a:cubicBezTo>
                  <a:pt x="77492" y="188563"/>
                  <a:pt x="157567" y="185980"/>
                  <a:pt x="185980" y="201478"/>
                </a:cubicBezTo>
                <a:cubicBezTo>
                  <a:pt x="214393" y="216976"/>
                  <a:pt x="216976" y="216976"/>
                  <a:pt x="216976" y="247973"/>
                </a:cubicBezTo>
                <a:cubicBezTo>
                  <a:pt x="216976" y="278970"/>
                  <a:pt x="193729" y="335797"/>
                  <a:pt x="185980" y="387458"/>
                </a:cubicBezTo>
                <a:cubicBezTo>
                  <a:pt x="178231" y="439119"/>
                  <a:pt x="116237" y="493363"/>
                  <a:pt x="170481" y="557939"/>
                </a:cubicBezTo>
                <a:cubicBezTo>
                  <a:pt x="224725" y="622515"/>
                  <a:pt x="421037" y="718088"/>
                  <a:pt x="511444" y="774915"/>
                </a:cubicBezTo>
                <a:cubicBezTo>
                  <a:pt x="601851" y="831742"/>
                  <a:pt x="676759" y="854990"/>
                  <a:pt x="712922" y="898902"/>
                </a:cubicBezTo>
                <a:cubicBezTo>
                  <a:pt x="749085" y="942814"/>
                  <a:pt x="725837" y="991891"/>
                  <a:pt x="728420" y="1038386"/>
                </a:cubicBezTo>
                <a:cubicBezTo>
                  <a:pt x="731003" y="1084881"/>
                  <a:pt x="733586" y="1139125"/>
                  <a:pt x="728420" y="1177871"/>
                </a:cubicBezTo>
                <a:cubicBezTo>
                  <a:pt x="723254" y="1216617"/>
                  <a:pt x="710339" y="1221783"/>
                  <a:pt x="697424" y="1270861"/>
                </a:cubicBezTo>
                <a:cubicBezTo>
                  <a:pt x="684509" y="1319939"/>
                  <a:pt x="650929" y="1436176"/>
                  <a:pt x="650929" y="1472339"/>
                </a:cubicBezTo>
                <a:cubicBezTo>
                  <a:pt x="650929" y="1508502"/>
                  <a:pt x="694841" y="1454257"/>
                  <a:pt x="697424" y="1487837"/>
                </a:cubicBezTo>
                <a:cubicBezTo>
                  <a:pt x="700007" y="1521417"/>
                  <a:pt x="666427" y="1614407"/>
                  <a:pt x="666427" y="1673817"/>
                </a:cubicBezTo>
                <a:cubicBezTo>
                  <a:pt x="666427" y="1733227"/>
                  <a:pt x="679343" y="1802969"/>
                  <a:pt x="697424" y="1844298"/>
                </a:cubicBezTo>
                <a:cubicBezTo>
                  <a:pt x="715505" y="1885627"/>
                  <a:pt x="774915" y="1921790"/>
                  <a:pt x="774915" y="1921790"/>
                </a:cubicBezTo>
                <a:cubicBezTo>
                  <a:pt x="798162" y="1945037"/>
                  <a:pt x="821410" y="1939871"/>
                  <a:pt x="836908" y="1983783"/>
                </a:cubicBezTo>
                <a:cubicBezTo>
                  <a:pt x="852406" y="2027695"/>
                  <a:pt x="836908" y="2133600"/>
                  <a:pt x="867905" y="2185261"/>
                </a:cubicBezTo>
                <a:cubicBezTo>
                  <a:pt x="898902" y="2236922"/>
                  <a:pt x="986725" y="2255003"/>
                  <a:pt x="1022888" y="2293749"/>
                </a:cubicBezTo>
                <a:cubicBezTo>
                  <a:pt x="1059051" y="2332495"/>
                  <a:pt x="1077132" y="2376406"/>
                  <a:pt x="1084881" y="2417735"/>
                </a:cubicBezTo>
                <a:cubicBezTo>
                  <a:pt x="1092630" y="2459064"/>
                  <a:pt x="1090047" y="2495227"/>
                  <a:pt x="1069383" y="2541722"/>
                </a:cubicBezTo>
                <a:cubicBezTo>
                  <a:pt x="1048719" y="2588217"/>
                  <a:pt x="1002224" y="2634712"/>
                  <a:pt x="960895" y="2696705"/>
                </a:cubicBezTo>
                <a:cubicBezTo>
                  <a:pt x="919566" y="2758698"/>
                  <a:pt x="852407" y="2843939"/>
                  <a:pt x="821410" y="2913681"/>
                </a:cubicBezTo>
                <a:cubicBezTo>
                  <a:pt x="790413" y="2983423"/>
                  <a:pt x="792996" y="3053166"/>
                  <a:pt x="774915" y="3115159"/>
                </a:cubicBezTo>
                <a:cubicBezTo>
                  <a:pt x="756834" y="3177152"/>
                  <a:pt x="712922" y="3233980"/>
                  <a:pt x="712922" y="3285641"/>
                </a:cubicBezTo>
                <a:cubicBezTo>
                  <a:pt x="712922" y="3337302"/>
                  <a:pt x="764583" y="3381213"/>
                  <a:pt x="774915" y="3425125"/>
                </a:cubicBezTo>
                <a:cubicBezTo>
                  <a:pt x="785247" y="3469037"/>
                  <a:pt x="782664" y="3492285"/>
                  <a:pt x="774915" y="3549112"/>
                </a:cubicBezTo>
                <a:cubicBezTo>
                  <a:pt x="767166" y="3605939"/>
                  <a:pt x="723254" y="3711844"/>
                  <a:pt x="728420" y="3766088"/>
                </a:cubicBezTo>
                <a:cubicBezTo>
                  <a:pt x="733586" y="3820332"/>
                  <a:pt x="759417" y="3838413"/>
                  <a:pt x="805912" y="3874576"/>
                </a:cubicBezTo>
                <a:cubicBezTo>
                  <a:pt x="852407" y="3910739"/>
                  <a:pt x="953146" y="3959817"/>
                  <a:pt x="1007390" y="3983064"/>
                </a:cubicBezTo>
                <a:cubicBezTo>
                  <a:pt x="1061634" y="4006311"/>
                  <a:pt x="1077132" y="4096718"/>
                  <a:pt x="1131376" y="4014061"/>
                </a:cubicBezTo>
              </a:path>
            </a:pathLst>
          </a:custGeom>
          <a:ln w="76200"/>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46" name="TextBox 45"/>
          <p:cNvSpPr txBox="1"/>
          <p:nvPr/>
        </p:nvSpPr>
        <p:spPr>
          <a:xfrm>
            <a:off x="0" y="0"/>
            <a:ext cx="9144000" cy="769441"/>
          </a:xfrm>
          <a:prstGeom prst="rect">
            <a:avLst/>
          </a:prstGeom>
        </p:spPr>
        <p:txBody>
          <a:bodyPr wrap="square" rtlCol="0">
            <a:spAutoFit/>
          </a:bodyPr>
          <a:lstStyle/>
          <a:p>
            <a:pPr algn="ctr"/>
            <a:r>
              <a:rPr lang="en-US" sz="4400" b="1" dirty="0"/>
              <a:t>American Development</a:t>
            </a:r>
          </a:p>
        </p:txBody>
      </p:sp>
      <p:sp useBgFill="1">
        <p:nvSpPr>
          <p:cNvPr id="48" name="TextBox 47"/>
          <p:cNvSpPr txBox="1"/>
          <p:nvPr/>
        </p:nvSpPr>
        <p:spPr>
          <a:xfrm>
            <a:off x="0" y="2133600"/>
            <a:ext cx="2640466" cy="769441"/>
          </a:xfrm>
          <a:prstGeom prst="rect">
            <a:avLst/>
          </a:prstGeom>
        </p:spPr>
        <p:txBody>
          <a:bodyPr wrap="none" rtlCol="0">
            <a:spAutoFit/>
          </a:bodyPr>
          <a:lstStyle/>
          <a:p>
            <a:r>
              <a:rPr lang="en-US" sz="4400" b="1" dirty="0"/>
              <a:t>1775-1783</a:t>
            </a:r>
          </a:p>
        </p:txBody>
      </p:sp>
      <p:sp useBgFill="1">
        <p:nvSpPr>
          <p:cNvPr id="51" name="TextBox 50"/>
          <p:cNvSpPr txBox="1"/>
          <p:nvPr/>
        </p:nvSpPr>
        <p:spPr>
          <a:xfrm>
            <a:off x="0" y="736937"/>
            <a:ext cx="2640466" cy="769441"/>
          </a:xfrm>
          <a:prstGeom prst="rect">
            <a:avLst/>
          </a:prstGeom>
        </p:spPr>
        <p:txBody>
          <a:bodyPr wrap="none" rtlCol="0">
            <a:spAutoFit/>
          </a:bodyPr>
          <a:lstStyle/>
          <a:p>
            <a:r>
              <a:rPr lang="en-US" sz="4400" b="1" dirty="0"/>
              <a:t>1763-1775</a:t>
            </a:r>
          </a:p>
        </p:txBody>
      </p:sp>
      <p:sp useBgFill="1">
        <p:nvSpPr>
          <p:cNvPr id="53" name="TextBox 52"/>
          <p:cNvSpPr txBox="1"/>
          <p:nvPr/>
        </p:nvSpPr>
        <p:spPr>
          <a:xfrm>
            <a:off x="381000" y="1447800"/>
            <a:ext cx="2518638" cy="646331"/>
          </a:xfrm>
          <a:prstGeom prst="rect">
            <a:avLst/>
          </a:prstGeom>
        </p:spPr>
        <p:txBody>
          <a:bodyPr wrap="none" rtlCol="0">
            <a:spAutoFit/>
          </a:bodyPr>
          <a:lstStyle/>
          <a:p>
            <a:r>
              <a:rPr lang="en-US" sz="3600" b="1" dirty="0">
                <a:latin typeface="Tempus Sans ITC" pitchFamily="82" charset="0"/>
              </a:rPr>
              <a:t>13 Colonies </a:t>
            </a:r>
          </a:p>
        </p:txBody>
      </p:sp>
      <p:sp useBgFill="1">
        <p:nvSpPr>
          <p:cNvPr id="56" name="TextBox 55"/>
          <p:cNvSpPr txBox="1"/>
          <p:nvPr/>
        </p:nvSpPr>
        <p:spPr>
          <a:xfrm>
            <a:off x="381000" y="2895600"/>
            <a:ext cx="3217547" cy="646331"/>
          </a:xfrm>
          <a:prstGeom prst="rect">
            <a:avLst/>
          </a:prstGeom>
        </p:spPr>
        <p:txBody>
          <a:bodyPr wrap="none" rtlCol="0">
            <a:spAutoFit/>
          </a:bodyPr>
          <a:lstStyle/>
          <a:p>
            <a:r>
              <a:rPr lang="en-US" sz="3600" b="1" dirty="0">
                <a:latin typeface="Tempus Sans ITC" pitchFamily="82" charset="0"/>
              </a:rPr>
              <a:t>Am Revolution</a:t>
            </a:r>
          </a:p>
        </p:txBody>
      </p:sp>
      <p:sp useBgFill="1">
        <p:nvSpPr>
          <p:cNvPr id="60" name="TextBox 59"/>
          <p:cNvSpPr txBox="1"/>
          <p:nvPr/>
        </p:nvSpPr>
        <p:spPr>
          <a:xfrm>
            <a:off x="0" y="3581400"/>
            <a:ext cx="1326004" cy="769441"/>
          </a:xfrm>
          <a:prstGeom prst="rect">
            <a:avLst/>
          </a:prstGeom>
        </p:spPr>
        <p:txBody>
          <a:bodyPr wrap="none" rtlCol="0">
            <a:spAutoFit/>
          </a:bodyPr>
          <a:lstStyle/>
          <a:p>
            <a:r>
              <a:rPr lang="en-US" sz="4400" b="1" dirty="0"/>
              <a:t>1783</a:t>
            </a:r>
          </a:p>
        </p:txBody>
      </p:sp>
      <p:sp useBgFill="1">
        <p:nvSpPr>
          <p:cNvPr id="63" name="TextBox 62"/>
          <p:cNvSpPr txBox="1"/>
          <p:nvPr/>
        </p:nvSpPr>
        <p:spPr>
          <a:xfrm>
            <a:off x="381000" y="4343400"/>
            <a:ext cx="2945037" cy="646331"/>
          </a:xfrm>
          <a:prstGeom prst="rect">
            <a:avLst/>
          </a:prstGeom>
        </p:spPr>
        <p:txBody>
          <a:bodyPr wrap="none" rtlCol="0">
            <a:spAutoFit/>
          </a:bodyPr>
          <a:lstStyle/>
          <a:p>
            <a:r>
              <a:rPr lang="en-US" sz="3600" b="1" dirty="0">
                <a:latin typeface="Tempus Sans ITC" pitchFamily="82" charset="0"/>
              </a:rPr>
              <a:t>Treaty of Paris</a:t>
            </a:r>
          </a:p>
        </p:txBody>
      </p:sp>
      <p:sp>
        <p:nvSpPr>
          <p:cNvPr id="61" name="Freeform 60"/>
          <p:cNvSpPr/>
          <p:nvPr/>
        </p:nvSpPr>
        <p:spPr>
          <a:xfrm>
            <a:off x="4286654" y="1619655"/>
            <a:ext cx="2297349" cy="2791838"/>
          </a:xfrm>
          <a:custGeom>
            <a:avLst/>
            <a:gdLst>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604736 w 2276272"/>
              <a:gd name="connsiteY48" fmla="*/ 1960124 h 2791838"/>
              <a:gd name="connsiteX49" fmla="*/ 682557 w 2276272"/>
              <a:gd name="connsiteY49" fmla="*/ 1697477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604736 w 2276272"/>
              <a:gd name="connsiteY48" fmla="*/ 1960124 h 2791838"/>
              <a:gd name="connsiteX49" fmla="*/ 682557 w 2276272"/>
              <a:gd name="connsiteY49" fmla="*/ 1697477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604736 w 2276272"/>
              <a:gd name="connsiteY48" fmla="*/ 1960124 h 2791838"/>
              <a:gd name="connsiteX49" fmla="*/ 643647 w 2276272"/>
              <a:gd name="connsiteY49" fmla="*/ 1493196 h 2791838"/>
              <a:gd name="connsiteX50" fmla="*/ 546370 w 2276272"/>
              <a:gd name="connsiteY50" fmla="*/ 1298643 h 2791838"/>
              <a:gd name="connsiteX51" fmla="*/ 371272 w 2276272"/>
              <a:gd name="connsiteY51" fmla="*/ 1123545 h 2791838"/>
              <a:gd name="connsiteX52" fmla="*/ 118353 w 2276272"/>
              <a:gd name="connsiteY52" fmla="*/ 899809 h 2791838"/>
              <a:gd name="connsiteX53" fmla="*/ 225357 w 2276272"/>
              <a:gd name="connsiteY53" fmla="*/ 637162 h 2791838"/>
              <a:gd name="connsiteX54" fmla="*/ 157264 w 2276272"/>
              <a:gd name="connsiteY54" fmla="*/ 530158 h 2791838"/>
              <a:gd name="connsiteX55" fmla="*/ 79442 w 2276272"/>
              <a:gd name="connsiteY55" fmla="*/ 432881 h 2791838"/>
              <a:gd name="connsiteX56" fmla="*/ 30804 w 2276272"/>
              <a:gd name="connsiteY56" fmla="*/ 393971 h 2791838"/>
              <a:gd name="connsiteX57" fmla="*/ 1621 w 2276272"/>
              <a:gd name="connsiteY57" fmla="*/ 267511 h 2791838"/>
              <a:gd name="connsiteX58" fmla="*/ 21077 w 2276272"/>
              <a:gd name="connsiteY58" fmla="*/ 53502 h 2791838"/>
              <a:gd name="connsiteX59" fmla="*/ 69715 w 2276272"/>
              <a:gd name="connsiteY59"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595008 w 2276272"/>
              <a:gd name="connsiteY48" fmla="*/ 2080098 h 2791838"/>
              <a:gd name="connsiteX49" fmla="*/ 604736 w 2276272"/>
              <a:gd name="connsiteY49" fmla="*/ 1960124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595008 w 2276272"/>
              <a:gd name="connsiteY48" fmla="*/ 2080098 h 2791838"/>
              <a:gd name="connsiteX49" fmla="*/ 604736 w 2276272"/>
              <a:gd name="connsiteY49" fmla="*/ 1960124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10522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595008 w 2276272"/>
              <a:gd name="connsiteY48" fmla="*/ 2080098 h 2791838"/>
              <a:gd name="connsiteX49" fmla="*/ 604736 w 2276272"/>
              <a:gd name="connsiteY49" fmla="*/ 1960124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595008 w 2276272"/>
              <a:gd name="connsiteY48" fmla="*/ 2080098 h 2791838"/>
              <a:gd name="connsiteX49" fmla="*/ 604736 w 2276272"/>
              <a:gd name="connsiteY49" fmla="*/ 1960124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729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77821 w 2284378"/>
              <a:gd name="connsiteY0" fmla="*/ 34047 h 2791838"/>
              <a:gd name="connsiteX1" fmla="*/ 408561 w 2284378"/>
              <a:gd name="connsiteY1" fmla="*/ 257783 h 2791838"/>
              <a:gd name="connsiteX2" fmla="*/ 729574 w 2284378"/>
              <a:gd name="connsiteY2" fmla="*/ 335605 h 2791838"/>
              <a:gd name="connsiteX3" fmla="*/ 535021 w 2284378"/>
              <a:gd name="connsiteY3" fmla="*/ 462064 h 2791838"/>
              <a:gd name="connsiteX4" fmla="*/ 389106 w 2284378"/>
              <a:gd name="connsiteY4" fmla="*/ 627434 h 2791838"/>
              <a:gd name="connsiteX5" fmla="*/ 593387 w 2284378"/>
              <a:gd name="connsiteY5" fmla="*/ 569068 h 2791838"/>
              <a:gd name="connsiteX6" fmla="*/ 593387 w 2284378"/>
              <a:gd name="connsiteY6" fmla="*/ 676073 h 2791838"/>
              <a:gd name="connsiteX7" fmla="*/ 797668 w 2284378"/>
              <a:gd name="connsiteY7" fmla="*/ 598251 h 2791838"/>
              <a:gd name="connsiteX8" fmla="*/ 963038 w 2284378"/>
              <a:gd name="connsiteY8" fmla="*/ 510702 h 2791838"/>
              <a:gd name="connsiteX9" fmla="*/ 963038 w 2284378"/>
              <a:gd name="connsiteY9" fmla="*/ 627434 h 2791838"/>
              <a:gd name="connsiteX10" fmla="*/ 1147863 w 2284378"/>
              <a:gd name="connsiteY10" fmla="*/ 646890 h 2791838"/>
              <a:gd name="connsiteX11" fmla="*/ 1429965 w 2284378"/>
              <a:gd name="connsiteY11" fmla="*/ 646890 h 2791838"/>
              <a:gd name="connsiteX12" fmla="*/ 1585608 w 2284378"/>
              <a:gd name="connsiteY12" fmla="*/ 714983 h 2791838"/>
              <a:gd name="connsiteX13" fmla="*/ 1332689 w 2284378"/>
              <a:gd name="connsiteY13" fmla="*/ 783077 h 2791838"/>
              <a:gd name="connsiteX14" fmla="*/ 1079770 w 2284378"/>
              <a:gd name="connsiteY14" fmla="*/ 928992 h 2791838"/>
              <a:gd name="connsiteX15" fmla="*/ 1040859 w 2284378"/>
              <a:gd name="connsiteY15" fmla="*/ 1172183 h 2791838"/>
              <a:gd name="connsiteX16" fmla="*/ 1050587 w 2284378"/>
              <a:gd name="connsiteY16" fmla="*/ 1522379 h 2791838"/>
              <a:gd name="connsiteX17" fmla="*/ 1157591 w 2284378"/>
              <a:gd name="connsiteY17" fmla="*/ 1814209 h 2791838"/>
              <a:gd name="connsiteX18" fmla="*/ 1313234 w 2284378"/>
              <a:gd name="connsiteY18" fmla="*/ 1639111 h 2791838"/>
              <a:gd name="connsiteX19" fmla="*/ 1274323 w 2284378"/>
              <a:gd name="connsiteY19" fmla="*/ 1288915 h 2791838"/>
              <a:gd name="connsiteX20" fmla="*/ 1332689 w 2284378"/>
              <a:gd name="connsiteY20" fmla="*/ 1074907 h 2791838"/>
              <a:gd name="connsiteX21" fmla="*/ 1468876 w 2284378"/>
              <a:gd name="connsiteY21" fmla="*/ 909536 h 2791838"/>
              <a:gd name="connsiteX22" fmla="*/ 1721795 w 2284378"/>
              <a:gd name="connsiteY22" fmla="*/ 938719 h 2791838"/>
              <a:gd name="connsiteX23" fmla="*/ 1750978 w 2284378"/>
              <a:gd name="connsiteY23" fmla="*/ 967902 h 2791838"/>
              <a:gd name="connsiteX24" fmla="*/ 1692612 w 2284378"/>
              <a:gd name="connsiteY24" fmla="*/ 1230549 h 2791838"/>
              <a:gd name="connsiteX25" fmla="*/ 1692612 w 2284378"/>
              <a:gd name="connsiteY25" fmla="*/ 1327826 h 2791838"/>
              <a:gd name="connsiteX26" fmla="*/ 1799617 w 2284378"/>
              <a:gd name="connsiteY26" fmla="*/ 1298643 h 2791838"/>
              <a:gd name="connsiteX27" fmla="*/ 1867710 w 2284378"/>
              <a:gd name="connsiteY27" fmla="*/ 1269460 h 2791838"/>
              <a:gd name="connsiteX28" fmla="*/ 1906621 w 2284378"/>
              <a:gd name="connsiteY28" fmla="*/ 1386192 h 2791838"/>
              <a:gd name="connsiteX29" fmla="*/ 1780161 w 2284378"/>
              <a:gd name="connsiteY29" fmla="*/ 1707205 h 2791838"/>
              <a:gd name="connsiteX30" fmla="*/ 1857983 w 2284378"/>
              <a:gd name="connsiteY30" fmla="*/ 1804481 h 2791838"/>
              <a:gd name="connsiteX31" fmla="*/ 2149812 w 2284378"/>
              <a:gd name="connsiteY31" fmla="*/ 1678022 h 2791838"/>
              <a:gd name="connsiteX32" fmla="*/ 2247089 w 2284378"/>
              <a:gd name="connsiteY32" fmla="*/ 1658566 h 2791838"/>
              <a:gd name="connsiteX33" fmla="*/ 2276272 w 2284378"/>
              <a:gd name="connsiteY33" fmla="*/ 1969851 h 2791838"/>
              <a:gd name="connsiteX34" fmla="*/ 2198451 w 2284378"/>
              <a:gd name="connsiteY34" fmla="*/ 2135222 h 2791838"/>
              <a:gd name="connsiteX35" fmla="*/ 2159540 w 2284378"/>
              <a:gd name="connsiteY35" fmla="*/ 2251954 h 2791838"/>
              <a:gd name="connsiteX36" fmla="*/ 2033080 w 2284378"/>
              <a:gd name="connsiteY36" fmla="*/ 2368685 h 2791838"/>
              <a:gd name="connsiteX37" fmla="*/ 1994170 w 2284378"/>
              <a:gd name="connsiteY37" fmla="*/ 2446507 h 2791838"/>
              <a:gd name="connsiteX38" fmla="*/ 1887165 w 2284378"/>
              <a:gd name="connsiteY38" fmla="*/ 2446507 h 2791838"/>
              <a:gd name="connsiteX39" fmla="*/ 1624519 w 2284378"/>
              <a:gd name="connsiteY39" fmla="*/ 2358958 h 2791838"/>
              <a:gd name="connsiteX40" fmla="*/ 1498059 w 2284378"/>
              <a:gd name="connsiteY40" fmla="*/ 2495145 h 2791838"/>
              <a:gd name="connsiteX41" fmla="*/ 1381327 w 2284378"/>
              <a:gd name="connsiteY41" fmla="*/ 2592422 h 2791838"/>
              <a:gd name="connsiteX42" fmla="*/ 1225685 w 2284378"/>
              <a:gd name="connsiteY42" fmla="*/ 2631332 h 2791838"/>
              <a:gd name="connsiteX43" fmla="*/ 1070042 w 2284378"/>
              <a:gd name="connsiteY43" fmla="*/ 2709154 h 2791838"/>
              <a:gd name="connsiteX44" fmla="*/ 953310 w 2284378"/>
              <a:gd name="connsiteY44" fmla="*/ 2767519 h 2791838"/>
              <a:gd name="connsiteX45" fmla="*/ 719846 w 2284378"/>
              <a:gd name="connsiteY45" fmla="*/ 2563239 h 2791838"/>
              <a:gd name="connsiteX46" fmla="*/ 622570 w 2284378"/>
              <a:gd name="connsiteY46" fmla="*/ 2329775 h 2791838"/>
              <a:gd name="connsiteX47" fmla="*/ 603114 w 2284378"/>
              <a:gd name="connsiteY47" fmla="*/ 2242226 h 2791838"/>
              <a:gd name="connsiteX48" fmla="*/ 603114 w 2284378"/>
              <a:gd name="connsiteY48" fmla="*/ 2080098 h 2791838"/>
              <a:gd name="connsiteX49" fmla="*/ 612842 w 2284378"/>
              <a:gd name="connsiteY49" fmla="*/ 1960124 h 2791838"/>
              <a:gd name="connsiteX50" fmla="*/ 651753 w 2284378"/>
              <a:gd name="connsiteY50" fmla="*/ 1493196 h 2791838"/>
              <a:gd name="connsiteX51" fmla="*/ 554476 w 2284378"/>
              <a:gd name="connsiteY51" fmla="*/ 1298643 h 2791838"/>
              <a:gd name="connsiteX52" fmla="*/ 379378 w 2284378"/>
              <a:gd name="connsiteY52" fmla="*/ 1123545 h 2791838"/>
              <a:gd name="connsiteX53" fmla="*/ 126459 w 2284378"/>
              <a:gd name="connsiteY53" fmla="*/ 899809 h 2791838"/>
              <a:gd name="connsiteX54" fmla="*/ 81063 w 2284378"/>
              <a:gd name="connsiteY54" fmla="*/ 637162 h 2791838"/>
              <a:gd name="connsiteX55" fmla="*/ 165370 w 2284378"/>
              <a:gd name="connsiteY55" fmla="*/ 530158 h 2791838"/>
              <a:gd name="connsiteX56" fmla="*/ 87548 w 2284378"/>
              <a:gd name="connsiteY56" fmla="*/ 432881 h 2791838"/>
              <a:gd name="connsiteX57" fmla="*/ 9727 w 2284378"/>
              <a:gd name="connsiteY57" fmla="*/ 267511 h 2791838"/>
              <a:gd name="connsiteX58" fmla="*/ 29183 w 2284378"/>
              <a:gd name="connsiteY58" fmla="*/ 53502 h 2791838"/>
              <a:gd name="connsiteX59" fmla="*/ 77821 w 2284378"/>
              <a:gd name="connsiteY59" fmla="*/ 34047 h 2791838"/>
              <a:gd name="connsiteX0" fmla="*/ 90792 w 2297349"/>
              <a:gd name="connsiteY0" fmla="*/ 34047 h 2791838"/>
              <a:gd name="connsiteX1" fmla="*/ 421532 w 2297349"/>
              <a:gd name="connsiteY1" fmla="*/ 257783 h 2791838"/>
              <a:gd name="connsiteX2" fmla="*/ 742545 w 2297349"/>
              <a:gd name="connsiteY2" fmla="*/ 335605 h 2791838"/>
              <a:gd name="connsiteX3" fmla="*/ 547992 w 2297349"/>
              <a:gd name="connsiteY3" fmla="*/ 462064 h 2791838"/>
              <a:gd name="connsiteX4" fmla="*/ 402077 w 2297349"/>
              <a:gd name="connsiteY4" fmla="*/ 627434 h 2791838"/>
              <a:gd name="connsiteX5" fmla="*/ 606358 w 2297349"/>
              <a:gd name="connsiteY5" fmla="*/ 569068 h 2791838"/>
              <a:gd name="connsiteX6" fmla="*/ 606358 w 2297349"/>
              <a:gd name="connsiteY6" fmla="*/ 676073 h 2791838"/>
              <a:gd name="connsiteX7" fmla="*/ 810639 w 2297349"/>
              <a:gd name="connsiteY7" fmla="*/ 598251 h 2791838"/>
              <a:gd name="connsiteX8" fmla="*/ 976009 w 2297349"/>
              <a:gd name="connsiteY8" fmla="*/ 510702 h 2791838"/>
              <a:gd name="connsiteX9" fmla="*/ 976009 w 2297349"/>
              <a:gd name="connsiteY9" fmla="*/ 627434 h 2791838"/>
              <a:gd name="connsiteX10" fmla="*/ 1160834 w 2297349"/>
              <a:gd name="connsiteY10" fmla="*/ 646890 h 2791838"/>
              <a:gd name="connsiteX11" fmla="*/ 1442936 w 2297349"/>
              <a:gd name="connsiteY11" fmla="*/ 646890 h 2791838"/>
              <a:gd name="connsiteX12" fmla="*/ 1598579 w 2297349"/>
              <a:gd name="connsiteY12" fmla="*/ 714983 h 2791838"/>
              <a:gd name="connsiteX13" fmla="*/ 1345660 w 2297349"/>
              <a:gd name="connsiteY13" fmla="*/ 783077 h 2791838"/>
              <a:gd name="connsiteX14" fmla="*/ 1092741 w 2297349"/>
              <a:gd name="connsiteY14" fmla="*/ 928992 h 2791838"/>
              <a:gd name="connsiteX15" fmla="*/ 1053830 w 2297349"/>
              <a:gd name="connsiteY15" fmla="*/ 1172183 h 2791838"/>
              <a:gd name="connsiteX16" fmla="*/ 1063558 w 2297349"/>
              <a:gd name="connsiteY16" fmla="*/ 1522379 h 2791838"/>
              <a:gd name="connsiteX17" fmla="*/ 1170562 w 2297349"/>
              <a:gd name="connsiteY17" fmla="*/ 1814209 h 2791838"/>
              <a:gd name="connsiteX18" fmla="*/ 1326205 w 2297349"/>
              <a:gd name="connsiteY18" fmla="*/ 1639111 h 2791838"/>
              <a:gd name="connsiteX19" fmla="*/ 1287294 w 2297349"/>
              <a:gd name="connsiteY19" fmla="*/ 1288915 h 2791838"/>
              <a:gd name="connsiteX20" fmla="*/ 1345660 w 2297349"/>
              <a:gd name="connsiteY20" fmla="*/ 1074907 h 2791838"/>
              <a:gd name="connsiteX21" fmla="*/ 1481847 w 2297349"/>
              <a:gd name="connsiteY21" fmla="*/ 909536 h 2791838"/>
              <a:gd name="connsiteX22" fmla="*/ 1734766 w 2297349"/>
              <a:gd name="connsiteY22" fmla="*/ 938719 h 2791838"/>
              <a:gd name="connsiteX23" fmla="*/ 1763949 w 2297349"/>
              <a:gd name="connsiteY23" fmla="*/ 967902 h 2791838"/>
              <a:gd name="connsiteX24" fmla="*/ 1705583 w 2297349"/>
              <a:gd name="connsiteY24" fmla="*/ 1230549 h 2791838"/>
              <a:gd name="connsiteX25" fmla="*/ 1705583 w 2297349"/>
              <a:gd name="connsiteY25" fmla="*/ 1327826 h 2791838"/>
              <a:gd name="connsiteX26" fmla="*/ 1812588 w 2297349"/>
              <a:gd name="connsiteY26" fmla="*/ 1298643 h 2791838"/>
              <a:gd name="connsiteX27" fmla="*/ 1880681 w 2297349"/>
              <a:gd name="connsiteY27" fmla="*/ 1269460 h 2791838"/>
              <a:gd name="connsiteX28" fmla="*/ 1919592 w 2297349"/>
              <a:gd name="connsiteY28" fmla="*/ 1386192 h 2791838"/>
              <a:gd name="connsiteX29" fmla="*/ 1793132 w 2297349"/>
              <a:gd name="connsiteY29" fmla="*/ 1707205 h 2791838"/>
              <a:gd name="connsiteX30" fmla="*/ 1870954 w 2297349"/>
              <a:gd name="connsiteY30" fmla="*/ 1804481 h 2791838"/>
              <a:gd name="connsiteX31" fmla="*/ 2162783 w 2297349"/>
              <a:gd name="connsiteY31" fmla="*/ 1678022 h 2791838"/>
              <a:gd name="connsiteX32" fmla="*/ 2260060 w 2297349"/>
              <a:gd name="connsiteY32" fmla="*/ 1658566 h 2791838"/>
              <a:gd name="connsiteX33" fmla="*/ 2289243 w 2297349"/>
              <a:gd name="connsiteY33" fmla="*/ 1969851 h 2791838"/>
              <a:gd name="connsiteX34" fmla="*/ 2211422 w 2297349"/>
              <a:gd name="connsiteY34" fmla="*/ 2135222 h 2791838"/>
              <a:gd name="connsiteX35" fmla="*/ 2172511 w 2297349"/>
              <a:gd name="connsiteY35" fmla="*/ 2251954 h 2791838"/>
              <a:gd name="connsiteX36" fmla="*/ 2046051 w 2297349"/>
              <a:gd name="connsiteY36" fmla="*/ 2368685 h 2791838"/>
              <a:gd name="connsiteX37" fmla="*/ 2007141 w 2297349"/>
              <a:gd name="connsiteY37" fmla="*/ 2446507 h 2791838"/>
              <a:gd name="connsiteX38" fmla="*/ 1900136 w 2297349"/>
              <a:gd name="connsiteY38" fmla="*/ 2446507 h 2791838"/>
              <a:gd name="connsiteX39" fmla="*/ 1637490 w 2297349"/>
              <a:gd name="connsiteY39" fmla="*/ 2358958 h 2791838"/>
              <a:gd name="connsiteX40" fmla="*/ 1511030 w 2297349"/>
              <a:gd name="connsiteY40" fmla="*/ 2495145 h 2791838"/>
              <a:gd name="connsiteX41" fmla="*/ 1394298 w 2297349"/>
              <a:gd name="connsiteY41" fmla="*/ 2592422 h 2791838"/>
              <a:gd name="connsiteX42" fmla="*/ 1238656 w 2297349"/>
              <a:gd name="connsiteY42" fmla="*/ 2631332 h 2791838"/>
              <a:gd name="connsiteX43" fmla="*/ 1083013 w 2297349"/>
              <a:gd name="connsiteY43" fmla="*/ 2709154 h 2791838"/>
              <a:gd name="connsiteX44" fmla="*/ 966281 w 2297349"/>
              <a:gd name="connsiteY44" fmla="*/ 2767519 h 2791838"/>
              <a:gd name="connsiteX45" fmla="*/ 732817 w 2297349"/>
              <a:gd name="connsiteY45" fmla="*/ 2563239 h 2791838"/>
              <a:gd name="connsiteX46" fmla="*/ 635541 w 2297349"/>
              <a:gd name="connsiteY46" fmla="*/ 2329775 h 2791838"/>
              <a:gd name="connsiteX47" fmla="*/ 616085 w 2297349"/>
              <a:gd name="connsiteY47" fmla="*/ 2242226 h 2791838"/>
              <a:gd name="connsiteX48" fmla="*/ 616085 w 2297349"/>
              <a:gd name="connsiteY48" fmla="*/ 2080098 h 2791838"/>
              <a:gd name="connsiteX49" fmla="*/ 625813 w 2297349"/>
              <a:gd name="connsiteY49" fmla="*/ 1960124 h 2791838"/>
              <a:gd name="connsiteX50" fmla="*/ 664724 w 2297349"/>
              <a:gd name="connsiteY50" fmla="*/ 1493196 h 2791838"/>
              <a:gd name="connsiteX51" fmla="*/ 567447 w 2297349"/>
              <a:gd name="connsiteY51" fmla="*/ 1298643 h 2791838"/>
              <a:gd name="connsiteX52" fmla="*/ 392349 w 2297349"/>
              <a:gd name="connsiteY52" fmla="*/ 1123545 h 2791838"/>
              <a:gd name="connsiteX53" fmla="*/ 139430 w 2297349"/>
              <a:gd name="connsiteY53" fmla="*/ 899809 h 2791838"/>
              <a:gd name="connsiteX54" fmla="*/ 94034 w 2297349"/>
              <a:gd name="connsiteY54" fmla="*/ 637162 h 2791838"/>
              <a:gd name="connsiteX55" fmla="*/ 178341 w 2297349"/>
              <a:gd name="connsiteY55" fmla="*/ 530158 h 2791838"/>
              <a:gd name="connsiteX56" fmla="*/ 100519 w 2297349"/>
              <a:gd name="connsiteY56" fmla="*/ 432881 h 2791838"/>
              <a:gd name="connsiteX57" fmla="*/ 22698 w 2297349"/>
              <a:gd name="connsiteY57" fmla="*/ 267511 h 2791838"/>
              <a:gd name="connsiteX58" fmla="*/ 3243 w 2297349"/>
              <a:gd name="connsiteY58" fmla="*/ 267511 h 2791838"/>
              <a:gd name="connsiteX59" fmla="*/ 42154 w 2297349"/>
              <a:gd name="connsiteY59" fmla="*/ 53502 h 2791838"/>
              <a:gd name="connsiteX60" fmla="*/ 90792 w 2297349"/>
              <a:gd name="connsiteY60" fmla="*/ 34047 h 2791838"/>
              <a:gd name="connsiteX0" fmla="*/ 90792 w 2297349"/>
              <a:gd name="connsiteY0" fmla="*/ 34047 h 2791838"/>
              <a:gd name="connsiteX1" fmla="*/ 421532 w 2297349"/>
              <a:gd name="connsiteY1" fmla="*/ 257783 h 2791838"/>
              <a:gd name="connsiteX2" fmla="*/ 742545 w 2297349"/>
              <a:gd name="connsiteY2" fmla="*/ 335605 h 2791838"/>
              <a:gd name="connsiteX3" fmla="*/ 547992 w 2297349"/>
              <a:gd name="connsiteY3" fmla="*/ 462064 h 2791838"/>
              <a:gd name="connsiteX4" fmla="*/ 402077 w 2297349"/>
              <a:gd name="connsiteY4" fmla="*/ 627434 h 2791838"/>
              <a:gd name="connsiteX5" fmla="*/ 606358 w 2297349"/>
              <a:gd name="connsiteY5" fmla="*/ 569068 h 2791838"/>
              <a:gd name="connsiteX6" fmla="*/ 606358 w 2297349"/>
              <a:gd name="connsiteY6" fmla="*/ 676073 h 2791838"/>
              <a:gd name="connsiteX7" fmla="*/ 810639 w 2297349"/>
              <a:gd name="connsiteY7" fmla="*/ 598251 h 2791838"/>
              <a:gd name="connsiteX8" fmla="*/ 976009 w 2297349"/>
              <a:gd name="connsiteY8" fmla="*/ 510702 h 2791838"/>
              <a:gd name="connsiteX9" fmla="*/ 976009 w 2297349"/>
              <a:gd name="connsiteY9" fmla="*/ 627434 h 2791838"/>
              <a:gd name="connsiteX10" fmla="*/ 1160834 w 2297349"/>
              <a:gd name="connsiteY10" fmla="*/ 646890 h 2791838"/>
              <a:gd name="connsiteX11" fmla="*/ 1442936 w 2297349"/>
              <a:gd name="connsiteY11" fmla="*/ 646890 h 2791838"/>
              <a:gd name="connsiteX12" fmla="*/ 1598579 w 2297349"/>
              <a:gd name="connsiteY12" fmla="*/ 714983 h 2791838"/>
              <a:gd name="connsiteX13" fmla="*/ 1345660 w 2297349"/>
              <a:gd name="connsiteY13" fmla="*/ 783077 h 2791838"/>
              <a:gd name="connsiteX14" fmla="*/ 1092741 w 2297349"/>
              <a:gd name="connsiteY14" fmla="*/ 928992 h 2791838"/>
              <a:gd name="connsiteX15" fmla="*/ 1053830 w 2297349"/>
              <a:gd name="connsiteY15" fmla="*/ 1172183 h 2791838"/>
              <a:gd name="connsiteX16" fmla="*/ 1063558 w 2297349"/>
              <a:gd name="connsiteY16" fmla="*/ 1522379 h 2791838"/>
              <a:gd name="connsiteX17" fmla="*/ 1170562 w 2297349"/>
              <a:gd name="connsiteY17" fmla="*/ 1814209 h 2791838"/>
              <a:gd name="connsiteX18" fmla="*/ 1326205 w 2297349"/>
              <a:gd name="connsiteY18" fmla="*/ 1639111 h 2791838"/>
              <a:gd name="connsiteX19" fmla="*/ 1287294 w 2297349"/>
              <a:gd name="connsiteY19" fmla="*/ 1288915 h 2791838"/>
              <a:gd name="connsiteX20" fmla="*/ 1345660 w 2297349"/>
              <a:gd name="connsiteY20" fmla="*/ 1074907 h 2791838"/>
              <a:gd name="connsiteX21" fmla="*/ 1481847 w 2297349"/>
              <a:gd name="connsiteY21" fmla="*/ 909536 h 2791838"/>
              <a:gd name="connsiteX22" fmla="*/ 1734766 w 2297349"/>
              <a:gd name="connsiteY22" fmla="*/ 938719 h 2791838"/>
              <a:gd name="connsiteX23" fmla="*/ 1763949 w 2297349"/>
              <a:gd name="connsiteY23" fmla="*/ 967902 h 2791838"/>
              <a:gd name="connsiteX24" fmla="*/ 1705583 w 2297349"/>
              <a:gd name="connsiteY24" fmla="*/ 1230549 h 2791838"/>
              <a:gd name="connsiteX25" fmla="*/ 1705583 w 2297349"/>
              <a:gd name="connsiteY25" fmla="*/ 1327826 h 2791838"/>
              <a:gd name="connsiteX26" fmla="*/ 1812588 w 2297349"/>
              <a:gd name="connsiteY26" fmla="*/ 1298643 h 2791838"/>
              <a:gd name="connsiteX27" fmla="*/ 1880681 w 2297349"/>
              <a:gd name="connsiteY27" fmla="*/ 1269460 h 2791838"/>
              <a:gd name="connsiteX28" fmla="*/ 1919592 w 2297349"/>
              <a:gd name="connsiteY28" fmla="*/ 1386192 h 2791838"/>
              <a:gd name="connsiteX29" fmla="*/ 1793132 w 2297349"/>
              <a:gd name="connsiteY29" fmla="*/ 1707205 h 2791838"/>
              <a:gd name="connsiteX30" fmla="*/ 1870954 w 2297349"/>
              <a:gd name="connsiteY30" fmla="*/ 1804481 h 2791838"/>
              <a:gd name="connsiteX31" fmla="*/ 2162783 w 2297349"/>
              <a:gd name="connsiteY31" fmla="*/ 1678022 h 2791838"/>
              <a:gd name="connsiteX32" fmla="*/ 2260060 w 2297349"/>
              <a:gd name="connsiteY32" fmla="*/ 1658566 h 2791838"/>
              <a:gd name="connsiteX33" fmla="*/ 2289243 w 2297349"/>
              <a:gd name="connsiteY33" fmla="*/ 1969851 h 2791838"/>
              <a:gd name="connsiteX34" fmla="*/ 2211422 w 2297349"/>
              <a:gd name="connsiteY34" fmla="*/ 2135222 h 2791838"/>
              <a:gd name="connsiteX35" fmla="*/ 2172511 w 2297349"/>
              <a:gd name="connsiteY35" fmla="*/ 2251954 h 2791838"/>
              <a:gd name="connsiteX36" fmla="*/ 2046051 w 2297349"/>
              <a:gd name="connsiteY36" fmla="*/ 2368685 h 2791838"/>
              <a:gd name="connsiteX37" fmla="*/ 2007141 w 2297349"/>
              <a:gd name="connsiteY37" fmla="*/ 2446507 h 2791838"/>
              <a:gd name="connsiteX38" fmla="*/ 1900136 w 2297349"/>
              <a:gd name="connsiteY38" fmla="*/ 2446507 h 2791838"/>
              <a:gd name="connsiteX39" fmla="*/ 1637490 w 2297349"/>
              <a:gd name="connsiteY39" fmla="*/ 2358958 h 2791838"/>
              <a:gd name="connsiteX40" fmla="*/ 1511030 w 2297349"/>
              <a:gd name="connsiteY40" fmla="*/ 2495145 h 2791838"/>
              <a:gd name="connsiteX41" fmla="*/ 1394298 w 2297349"/>
              <a:gd name="connsiteY41" fmla="*/ 2592422 h 2791838"/>
              <a:gd name="connsiteX42" fmla="*/ 1238656 w 2297349"/>
              <a:gd name="connsiteY42" fmla="*/ 2631332 h 2791838"/>
              <a:gd name="connsiteX43" fmla="*/ 1083013 w 2297349"/>
              <a:gd name="connsiteY43" fmla="*/ 2709154 h 2791838"/>
              <a:gd name="connsiteX44" fmla="*/ 966281 w 2297349"/>
              <a:gd name="connsiteY44" fmla="*/ 2767519 h 2791838"/>
              <a:gd name="connsiteX45" fmla="*/ 732817 w 2297349"/>
              <a:gd name="connsiteY45" fmla="*/ 2563239 h 2791838"/>
              <a:gd name="connsiteX46" fmla="*/ 635541 w 2297349"/>
              <a:gd name="connsiteY46" fmla="*/ 2329775 h 2791838"/>
              <a:gd name="connsiteX47" fmla="*/ 616085 w 2297349"/>
              <a:gd name="connsiteY47" fmla="*/ 2242226 h 2791838"/>
              <a:gd name="connsiteX48" fmla="*/ 616085 w 2297349"/>
              <a:gd name="connsiteY48" fmla="*/ 2080098 h 2791838"/>
              <a:gd name="connsiteX49" fmla="*/ 625813 w 2297349"/>
              <a:gd name="connsiteY49" fmla="*/ 1960124 h 2791838"/>
              <a:gd name="connsiteX50" fmla="*/ 664724 w 2297349"/>
              <a:gd name="connsiteY50" fmla="*/ 1493196 h 2791838"/>
              <a:gd name="connsiteX51" fmla="*/ 567447 w 2297349"/>
              <a:gd name="connsiteY51" fmla="*/ 1298643 h 2791838"/>
              <a:gd name="connsiteX52" fmla="*/ 392349 w 2297349"/>
              <a:gd name="connsiteY52" fmla="*/ 1123545 h 2791838"/>
              <a:gd name="connsiteX53" fmla="*/ 139430 w 2297349"/>
              <a:gd name="connsiteY53" fmla="*/ 899809 h 2791838"/>
              <a:gd name="connsiteX54" fmla="*/ 94034 w 2297349"/>
              <a:gd name="connsiteY54" fmla="*/ 637162 h 2791838"/>
              <a:gd name="connsiteX55" fmla="*/ 100519 w 2297349"/>
              <a:gd name="connsiteY55" fmla="*/ 432881 h 2791838"/>
              <a:gd name="connsiteX56" fmla="*/ 22698 w 2297349"/>
              <a:gd name="connsiteY56" fmla="*/ 267511 h 2791838"/>
              <a:gd name="connsiteX57" fmla="*/ 3243 w 2297349"/>
              <a:gd name="connsiteY57" fmla="*/ 267511 h 2791838"/>
              <a:gd name="connsiteX58" fmla="*/ 42154 w 2297349"/>
              <a:gd name="connsiteY58" fmla="*/ 53502 h 2791838"/>
              <a:gd name="connsiteX59" fmla="*/ 90792 w 2297349"/>
              <a:gd name="connsiteY59" fmla="*/ 34047 h 27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297349" h="2791838">
                <a:moveTo>
                  <a:pt x="90792" y="34047"/>
                </a:moveTo>
                <a:cubicBezTo>
                  <a:pt x="154022" y="68094"/>
                  <a:pt x="312907" y="207523"/>
                  <a:pt x="421532" y="257783"/>
                </a:cubicBezTo>
                <a:cubicBezTo>
                  <a:pt x="530157" y="308043"/>
                  <a:pt x="721468" y="301558"/>
                  <a:pt x="742545" y="335605"/>
                </a:cubicBezTo>
                <a:cubicBezTo>
                  <a:pt x="763622" y="369652"/>
                  <a:pt x="604736" y="413426"/>
                  <a:pt x="547992" y="462064"/>
                </a:cubicBezTo>
                <a:cubicBezTo>
                  <a:pt x="491248" y="510702"/>
                  <a:pt x="392349" y="609600"/>
                  <a:pt x="402077" y="627434"/>
                </a:cubicBezTo>
                <a:cubicBezTo>
                  <a:pt x="411805" y="645268"/>
                  <a:pt x="572311" y="560961"/>
                  <a:pt x="606358" y="569068"/>
                </a:cubicBezTo>
                <a:cubicBezTo>
                  <a:pt x="640405" y="577175"/>
                  <a:pt x="572311" y="671209"/>
                  <a:pt x="606358" y="676073"/>
                </a:cubicBezTo>
                <a:cubicBezTo>
                  <a:pt x="640405" y="680937"/>
                  <a:pt x="749031" y="625813"/>
                  <a:pt x="810639" y="598251"/>
                </a:cubicBezTo>
                <a:cubicBezTo>
                  <a:pt x="872247" y="570689"/>
                  <a:pt x="948447" y="505838"/>
                  <a:pt x="976009" y="510702"/>
                </a:cubicBezTo>
                <a:cubicBezTo>
                  <a:pt x="1003571" y="515566"/>
                  <a:pt x="945205" y="604736"/>
                  <a:pt x="976009" y="627434"/>
                </a:cubicBezTo>
                <a:cubicBezTo>
                  <a:pt x="1006813" y="650132"/>
                  <a:pt x="1083013" y="643647"/>
                  <a:pt x="1160834" y="646890"/>
                </a:cubicBezTo>
                <a:cubicBezTo>
                  <a:pt x="1238655" y="650133"/>
                  <a:pt x="1369979" y="635541"/>
                  <a:pt x="1442936" y="646890"/>
                </a:cubicBezTo>
                <a:cubicBezTo>
                  <a:pt x="1515894" y="658239"/>
                  <a:pt x="1614792" y="692285"/>
                  <a:pt x="1598579" y="714983"/>
                </a:cubicBezTo>
                <a:cubicBezTo>
                  <a:pt x="1582366" y="737681"/>
                  <a:pt x="1429966" y="747409"/>
                  <a:pt x="1345660" y="783077"/>
                </a:cubicBezTo>
                <a:cubicBezTo>
                  <a:pt x="1261354" y="818745"/>
                  <a:pt x="1141379" y="864141"/>
                  <a:pt x="1092741" y="928992"/>
                </a:cubicBezTo>
                <a:cubicBezTo>
                  <a:pt x="1044103" y="993843"/>
                  <a:pt x="1058694" y="1073285"/>
                  <a:pt x="1053830" y="1172183"/>
                </a:cubicBezTo>
                <a:cubicBezTo>
                  <a:pt x="1048966" y="1271081"/>
                  <a:pt x="1044103" y="1415375"/>
                  <a:pt x="1063558" y="1522379"/>
                </a:cubicBezTo>
                <a:cubicBezTo>
                  <a:pt x="1083013" y="1629383"/>
                  <a:pt x="1126788" y="1794754"/>
                  <a:pt x="1170562" y="1814209"/>
                </a:cubicBezTo>
                <a:cubicBezTo>
                  <a:pt x="1214337" y="1833664"/>
                  <a:pt x="1306750" y="1726660"/>
                  <a:pt x="1326205" y="1639111"/>
                </a:cubicBezTo>
                <a:cubicBezTo>
                  <a:pt x="1345660" y="1551562"/>
                  <a:pt x="1284052" y="1382949"/>
                  <a:pt x="1287294" y="1288915"/>
                </a:cubicBezTo>
                <a:cubicBezTo>
                  <a:pt x="1290536" y="1194881"/>
                  <a:pt x="1313235" y="1138137"/>
                  <a:pt x="1345660" y="1074907"/>
                </a:cubicBezTo>
                <a:cubicBezTo>
                  <a:pt x="1378085" y="1011677"/>
                  <a:pt x="1416996" y="932234"/>
                  <a:pt x="1481847" y="909536"/>
                </a:cubicBezTo>
                <a:cubicBezTo>
                  <a:pt x="1546698" y="886838"/>
                  <a:pt x="1687749" y="928991"/>
                  <a:pt x="1734766" y="938719"/>
                </a:cubicBezTo>
                <a:cubicBezTo>
                  <a:pt x="1781783" y="948447"/>
                  <a:pt x="1768813" y="919264"/>
                  <a:pt x="1763949" y="967902"/>
                </a:cubicBezTo>
                <a:cubicBezTo>
                  <a:pt x="1759085" y="1016540"/>
                  <a:pt x="1715311" y="1170562"/>
                  <a:pt x="1705583" y="1230549"/>
                </a:cubicBezTo>
                <a:cubicBezTo>
                  <a:pt x="1695855" y="1290536"/>
                  <a:pt x="1687749" y="1316477"/>
                  <a:pt x="1705583" y="1327826"/>
                </a:cubicBezTo>
                <a:cubicBezTo>
                  <a:pt x="1723417" y="1339175"/>
                  <a:pt x="1783405" y="1308371"/>
                  <a:pt x="1812588" y="1298643"/>
                </a:cubicBezTo>
                <a:cubicBezTo>
                  <a:pt x="1841771" y="1288915"/>
                  <a:pt x="1862847" y="1254869"/>
                  <a:pt x="1880681" y="1269460"/>
                </a:cubicBezTo>
                <a:cubicBezTo>
                  <a:pt x="1898515" y="1284051"/>
                  <a:pt x="1934183" y="1313235"/>
                  <a:pt x="1919592" y="1386192"/>
                </a:cubicBezTo>
                <a:cubicBezTo>
                  <a:pt x="1905001" y="1459149"/>
                  <a:pt x="1801238" y="1637490"/>
                  <a:pt x="1793132" y="1707205"/>
                </a:cubicBezTo>
                <a:cubicBezTo>
                  <a:pt x="1785026" y="1776920"/>
                  <a:pt x="1809346" y="1809345"/>
                  <a:pt x="1870954" y="1804481"/>
                </a:cubicBezTo>
                <a:cubicBezTo>
                  <a:pt x="1932563" y="1799617"/>
                  <a:pt x="2097932" y="1702341"/>
                  <a:pt x="2162783" y="1678022"/>
                </a:cubicBezTo>
                <a:cubicBezTo>
                  <a:pt x="2227634" y="1653703"/>
                  <a:pt x="2238983" y="1609928"/>
                  <a:pt x="2260060" y="1658566"/>
                </a:cubicBezTo>
                <a:cubicBezTo>
                  <a:pt x="2281137" y="1707204"/>
                  <a:pt x="2297349" y="1890408"/>
                  <a:pt x="2289243" y="1969851"/>
                </a:cubicBezTo>
                <a:cubicBezTo>
                  <a:pt x="2281137" y="2049294"/>
                  <a:pt x="2230877" y="2088205"/>
                  <a:pt x="2211422" y="2135222"/>
                </a:cubicBezTo>
                <a:cubicBezTo>
                  <a:pt x="2191967" y="2182239"/>
                  <a:pt x="2200073" y="2213044"/>
                  <a:pt x="2172511" y="2251954"/>
                </a:cubicBezTo>
                <a:cubicBezTo>
                  <a:pt x="2144949" y="2290864"/>
                  <a:pt x="2073613" y="2336260"/>
                  <a:pt x="2046051" y="2368685"/>
                </a:cubicBezTo>
                <a:cubicBezTo>
                  <a:pt x="2018489" y="2401111"/>
                  <a:pt x="2031460" y="2433537"/>
                  <a:pt x="2007141" y="2446507"/>
                </a:cubicBezTo>
                <a:cubicBezTo>
                  <a:pt x="1982822" y="2459477"/>
                  <a:pt x="1961745" y="2461099"/>
                  <a:pt x="1900136" y="2446507"/>
                </a:cubicBezTo>
                <a:cubicBezTo>
                  <a:pt x="1838527" y="2431915"/>
                  <a:pt x="1702341" y="2350852"/>
                  <a:pt x="1637490" y="2358958"/>
                </a:cubicBezTo>
                <a:cubicBezTo>
                  <a:pt x="1572639" y="2367064"/>
                  <a:pt x="1551562" y="2456234"/>
                  <a:pt x="1511030" y="2495145"/>
                </a:cubicBezTo>
                <a:cubicBezTo>
                  <a:pt x="1470498" y="2534056"/>
                  <a:pt x="1439694" y="2569724"/>
                  <a:pt x="1394298" y="2592422"/>
                </a:cubicBezTo>
                <a:cubicBezTo>
                  <a:pt x="1348902" y="2615120"/>
                  <a:pt x="1290537" y="2611877"/>
                  <a:pt x="1238656" y="2631332"/>
                </a:cubicBezTo>
                <a:cubicBezTo>
                  <a:pt x="1186775" y="2650787"/>
                  <a:pt x="1083013" y="2709154"/>
                  <a:pt x="1083013" y="2709154"/>
                </a:cubicBezTo>
                <a:cubicBezTo>
                  <a:pt x="1037617" y="2731852"/>
                  <a:pt x="1024647" y="2791838"/>
                  <a:pt x="966281" y="2767519"/>
                </a:cubicBezTo>
                <a:cubicBezTo>
                  <a:pt x="907915" y="2743200"/>
                  <a:pt x="787940" y="2636196"/>
                  <a:pt x="732817" y="2563239"/>
                </a:cubicBezTo>
                <a:cubicBezTo>
                  <a:pt x="677694" y="2490282"/>
                  <a:pt x="654996" y="2383277"/>
                  <a:pt x="635541" y="2329775"/>
                </a:cubicBezTo>
                <a:cubicBezTo>
                  <a:pt x="616086" y="2276273"/>
                  <a:pt x="619328" y="2283839"/>
                  <a:pt x="616085" y="2242226"/>
                </a:cubicBezTo>
                <a:cubicBezTo>
                  <a:pt x="612842" y="2200613"/>
                  <a:pt x="614464" y="2127115"/>
                  <a:pt x="616085" y="2080098"/>
                </a:cubicBezTo>
                <a:cubicBezTo>
                  <a:pt x="617706" y="2033081"/>
                  <a:pt x="617707" y="2057941"/>
                  <a:pt x="625813" y="1960124"/>
                </a:cubicBezTo>
                <a:cubicBezTo>
                  <a:pt x="633919" y="1862307"/>
                  <a:pt x="674452" y="1603443"/>
                  <a:pt x="664724" y="1493196"/>
                </a:cubicBezTo>
                <a:cubicBezTo>
                  <a:pt x="654996" y="1382949"/>
                  <a:pt x="612843" y="1360251"/>
                  <a:pt x="567447" y="1298643"/>
                </a:cubicBezTo>
                <a:cubicBezTo>
                  <a:pt x="522051" y="1237035"/>
                  <a:pt x="463685" y="1190017"/>
                  <a:pt x="392349" y="1123545"/>
                </a:cubicBezTo>
                <a:cubicBezTo>
                  <a:pt x="321013" y="1057073"/>
                  <a:pt x="189149" y="980873"/>
                  <a:pt x="139430" y="899809"/>
                </a:cubicBezTo>
                <a:cubicBezTo>
                  <a:pt x="89711" y="818745"/>
                  <a:pt x="100519" y="714983"/>
                  <a:pt x="94034" y="637162"/>
                </a:cubicBezTo>
                <a:cubicBezTo>
                  <a:pt x="87549" y="559341"/>
                  <a:pt x="112408" y="494489"/>
                  <a:pt x="100519" y="432881"/>
                </a:cubicBezTo>
                <a:cubicBezTo>
                  <a:pt x="88630" y="371273"/>
                  <a:pt x="38911" y="295073"/>
                  <a:pt x="22698" y="267511"/>
                </a:cubicBezTo>
                <a:cubicBezTo>
                  <a:pt x="6485" y="239949"/>
                  <a:pt x="0" y="303179"/>
                  <a:pt x="3243" y="267511"/>
                </a:cubicBezTo>
                <a:cubicBezTo>
                  <a:pt x="6486" y="231843"/>
                  <a:pt x="27563" y="92413"/>
                  <a:pt x="42154" y="53502"/>
                </a:cubicBezTo>
                <a:cubicBezTo>
                  <a:pt x="56745" y="14591"/>
                  <a:pt x="27562" y="0"/>
                  <a:pt x="90792" y="34047"/>
                </a:cubicBezTo>
                <a:close/>
              </a:path>
            </a:pathLst>
          </a:custGeom>
          <a:solidFill>
            <a:srgbClr val="FFC000">
              <a:alpha val="79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p:cNvSpPr txBox="1"/>
          <p:nvPr/>
        </p:nvSpPr>
        <p:spPr>
          <a:xfrm>
            <a:off x="4804991" y="3283803"/>
            <a:ext cx="1824409" cy="830997"/>
          </a:xfrm>
          <a:prstGeom prst="rect">
            <a:avLst/>
          </a:prstGeom>
          <a:noFill/>
        </p:spPr>
        <p:txBody>
          <a:bodyPr wrap="none" rtlCol="0">
            <a:spAutoFit/>
          </a:bodyPr>
          <a:lstStyle/>
          <a:p>
            <a:pPr algn="ctr"/>
            <a:r>
              <a:rPr lang="en-US" sz="2400" b="1" dirty="0"/>
              <a:t>unorganized </a:t>
            </a:r>
          </a:p>
          <a:p>
            <a:pPr algn="ctr"/>
            <a:r>
              <a:rPr lang="en-US" sz="2400" b="1" dirty="0"/>
              <a:t>territory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10" presetClass="exit" presetSubtype="0" fill="hold" nodeType="withEffect">
                                  <p:stCondLst>
                                    <p:cond delay="0"/>
                                  </p:stCondLst>
                                  <p:childTnLst>
                                    <p:animEffect transition="out" filter="fade">
                                      <p:cBhvr>
                                        <p:cTn id="9" dur="1000"/>
                                        <p:tgtEl>
                                          <p:spTgt spid="23"/>
                                        </p:tgtEl>
                                      </p:cBhvr>
                                    </p:animEffect>
                                    <p:set>
                                      <p:cBhvr>
                                        <p:cTn id="10" dur="1" fill="hold">
                                          <p:stCondLst>
                                            <p:cond delay="999"/>
                                          </p:stCondLst>
                                        </p:cTn>
                                        <p:tgtEl>
                                          <p:spTgt spid="2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dissolve">
                                      <p:cBhvr>
                                        <p:cTn id="15" dur="1000"/>
                                        <p:tgtEl>
                                          <p:spTgt spid="61"/>
                                        </p:tgtEl>
                                      </p:cBhvr>
                                    </p:animEffect>
                                  </p:childTnLst>
                                </p:cTn>
                              </p:par>
                            </p:childTnLst>
                          </p:cTn>
                        </p:par>
                        <p:par>
                          <p:cTn id="16" fill="hold">
                            <p:stCondLst>
                              <p:cond delay="1000"/>
                            </p:stCondLst>
                            <p:childTnLst>
                              <p:par>
                                <p:cTn id="17" presetID="26" presetClass="entr" presetSubtype="0" fill="hold" grpId="0" nodeType="afterEffect">
                                  <p:stCondLst>
                                    <p:cond delay="0"/>
                                  </p:stCondLst>
                                  <p:childTnLst>
                                    <p:set>
                                      <p:cBhvr>
                                        <p:cTn id="18" dur="1" fill="hold">
                                          <p:stCondLst>
                                            <p:cond delay="0"/>
                                          </p:stCondLst>
                                        </p:cTn>
                                        <p:tgtEl>
                                          <p:spTgt spid="80"/>
                                        </p:tgtEl>
                                        <p:attrNameLst>
                                          <p:attrName>style.visibility</p:attrName>
                                        </p:attrNameLst>
                                      </p:cBhvr>
                                      <p:to>
                                        <p:strVal val="visible"/>
                                      </p:to>
                                    </p:set>
                                    <p:animEffect transition="in" filter="wipe(down)">
                                      <p:cBhvr>
                                        <p:cTn id="19" dur="290">
                                          <p:stCondLst>
                                            <p:cond delay="0"/>
                                          </p:stCondLst>
                                        </p:cTn>
                                        <p:tgtEl>
                                          <p:spTgt spid="80"/>
                                        </p:tgtEl>
                                      </p:cBhvr>
                                    </p:animEffect>
                                    <p:anim calcmode="lin" valueType="num">
                                      <p:cBhvr>
                                        <p:cTn id="20" dur="911" tmFilter="0,0; 0.14,0.36; 0.43,0.73; 0.71,0.91; 1.0,1.0">
                                          <p:stCondLst>
                                            <p:cond delay="0"/>
                                          </p:stCondLst>
                                        </p:cTn>
                                        <p:tgtEl>
                                          <p:spTgt spid="80"/>
                                        </p:tgtEl>
                                        <p:attrNameLst>
                                          <p:attrName>ppt_x</p:attrName>
                                        </p:attrNameLst>
                                      </p:cBhvr>
                                      <p:tavLst>
                                        <p:tav tm="0">
                                          <p:val>
                                            <p:strVal val="#ppt_x-0.25"/>
                                          </p:val>
                                        </p:tav>
                                        <p:tav tm="100000">
                                          <p:val>
                                            <p:strVal val="#ppt_x"/>
                                          </p:val>
                                        </p:tav>
                                      </p:tavLst>
                                    </p:anim>
                                    <p:anim calcmode="lin" valueType="num">
                                      <p:cBhvr>
                                        <p:cTn id="21" dur="332" tmFilter="0.0,0.0; 0.25,0.07; 0.50,0.2; 0.75,0.467; 1.0,1.0">
                                          <p:stCondLst>
                                            <p:cond delay="0"/>
                                          </p:stCondLst>
                                        </p:cTn>
                                        <p:tgtEl>
                                          <p:spTgt spid="80"/>
                                        </p:tgtEl>
                                        <p:attrNameLst>
                                          <p:attrName>ppt_y</p:attrName>
                                        </p:attrNameLst>
                                      </p:cBhvr>
                                      <p:tavLst>
                                        <p:tav tm="0" fmla="#ppt_y-sin(pi*$)/3">
                                          <p:val>
                                            <p:fltVal val="0.5"/>
                                          </p:val>
                                        </p:tav>
                                        <p:tav tm="100000">
                                          <p:val>
                                            <p:fltVal val="1"/>
                                          </p:val>
                                        </p:tav>
                                      </p:tavLst>
                                    </p:anim>
                                    <p:anim calcmode="lin" valueType="num">
                                      <p:cBhvr>
                                        <p:cTn id="22" dur="332" tmFilter="0, 0; 0.125,0.2665; 0.25,0.4; 0.375,0.465; 0.5,0.5;  0.625,0.535; 0.75,0.6; 0.875,0.7335; 1,1">
                                          <p:stCondLst>
                                            <p:cond delay="332"/>
                                          </p:stCondLst>
                                        </p:cTn>
                                        <p:tgtEl>
                                          <p:spTgt spid="80"/>
                                        </p:tgtEl>
                                        <p:attrNameLst>
                                          <p:attrName>ppt_y</p:attrName>
                                        </p:attrNameLst>
                                      </p:cBhvr>
                                      <p:tavLst>
                                        <p:tav tm="0" fmla="#ppt_y-sin(pi*$)/9">
                                          <p:val>
                                            <p:fltVal val="0"/>
                                          </p:val>
                                        </p:tav>
                                        <p:tav tm="100000">
                                          <p:val>
                                            <p:fltVal val="1"/>
                                          </p:val>
                                        </p:tav>
                                      </p:tavLst>
                                    </p:anim>
                                    <p:anim calcmode="lin" valueType="num">
                                      <p:cBhvr>
                                        <p:cTn id="23" dur="166" tmFilter="0, 0; 0.125,0.2665; 0.25,0.4; 0.375,0.465; 0.5,0.5;  0.625,0.535; 0.75,0.6; 0.875,0.7335; 1,1">
                                          <p:stCondLst>
                                            <p:cond delay="662"/>
                                          </p:stCondLst>
                                        </p:cTn>
                                        <p:tgtEl>
                                          <p:spTgt spid="80"/>
                                        </p:tgtEl>
                                        <p:attrNameLst>
                                          <p:attrName>ppt_y</p:attrName>
                                        </p:attrNameLst>
                                      </p:cBhvr>
                                      <p:tavLst>
                                        <p:tav tm="0" fmla="#ppt_y-sin(pi*$)/27">
                                          <p:val>
                                            <p:fltVal val="0"/>
                                          </p:val>
                                        </p:tav>
                                        <p:tav tm="100000">
                                          <p:val>
                                            <p:fltVal val="1"/>
                                          </p:val>
                                        </p:tav>
                                      </p:tavLst>
                                    </p:anim>
                                    <p:anim calcmode="lin" valueType="num">
                                      <p:cBhvr>
                                        <p:cTn id="24" dur="82" tmFilter="0, 0; 0.125,0.2665; 0.25,0.4; 0.375,0.465; 0.5,0.5;  0.625,0.535; 0.75,0.6; 0.875,0.7335; 1,1">
                                          <p:stCondLst>
                                            <p:cond delay="828"/>
                                          </p:stCondLst>
                                        </p:cTn>
                                        <p:tgtEl>
                                          <p:spTgt spid="80"/>
                                        </p:tgtEl>
                                        <p:attrNameLst>
                                          <p:attrName>ppt_y</p:attrName>
                                        </p:attrNameLst>
                                      </p:cBhvr>
                                      <p:tavLst>
                                        <p:tav tm="0" fmla="#ppt_y-sin(pi*$)/81">
                                          <p:val>
                                            <p:fltVal val="0"/>
                                          </p:val>
                                        </p:tav>
                                        <p:tav tm="100000">
                                          <p:val>
                                            <p:fltVal val="1"/>
                                          </p:val>
                                        </p:tav>
                                      </p:tavLst>
                                    </p:anim>
                                    <p:animScale>
                                      <p:cBhvr>
                                        <p:cTn id="25" dur="13">
                                          <p:stCondLst>
                                            <p:cond delay="325"/>
                                          </p:stCondLst>
                                        </p:cTn>
                                        <p:tgtEl>
                                          <p:spTgt spid="80"/>
                                        </p:tgtEl>
                                      </p:cBhvr>
                                      <p:to x="100000" y="60000"/>
                                    </p:animScale>
                                    <p:animScale>
                                      <p:cBhvr>
                                        <p:cTn id="26" dur="83" decel="50000">
                                          <p:stCondLst>
                                            <p:cond delay="338"/>
                                          </p:stCondLst>
                                        </p:cTn>
                                        <p:tgtEl>
                                          <p:spTgt spid="80"/>
                                        </p:tgtEl>
                                      </p:cBhvr>
                                      <p:to x="100000" y="100000"/>
                                    </p:animScale>
                                    <p:animScale>
                                      <p:cBhvr>
                                        <p:cTn id="27" dur="13">
                                          <p:stCondLst>
                                            <p:cond delay="656"/>
                                          </p:stCondLst>
                                        </p:cTn>
                                        <p:tgtEl>
                                          <p:spTgt spid="80"/>
                                        </p:tgtEl>
                                      </p:cBhvr>
                                      <p:to x="100000" y="80000"/>
                                    </p:animScale>
                                    <p:animScale>
                                      <p:cBhvr>
                                        <p:cTn id="28" dur="83" decel="50000">
                                          <p:stCondLst>
                                            <p:cond delay="669"/>
                                          </p:stCondLst>
                                        </p:cTn>
                                        <p:tgtEl>
                                          <p:spTgt spid="80"/>
                                        </p:tgtEl>
                                      </p:cBhvr>
                                      <p:to x="100000" y="100000"/>
                                    </p:animScale>
                                    <p:animScale>
                                      <p:cBhvr>
                                        <p:cTn id="29" dur="13">
                                          <p:stCondLst>
                                            <p:cond delay="821"/>
                                          </p:stCondLst>
                                        </p:cTn>
                                        <p:tgtEl>
                                          <p:spTgt spid="80"/>
                                        </p:tgtEl>
                                      </p:cBhvr>
                                      <p:to x="100000" y="90000"/>
                                    </p:animScale>
                                    <p:animScale>
                                      <p:cBhvr>
                                        <p:cTn id="30" dur="83" decel="50000">
                                          <p:stCondLst>
                                            <p:cond delay="834"/>
                                          </p:stCondLst>
                                        </p:cTn>
                                        <p:tgtEl>
                                          <p:spTgt spid="80"/>
                                        </p:tgtEl>
                                      </p:cBhvr>
                                      <p:to x="100000" y="100000"/>
                                    </p:animScale>
                                    <p:animScale>
                                      <p:cBhvr>
                                        <p:cTn id="31" dur="13">
                                          <p:stCondLst>
                                            <p:cond delay="904"/>
                                          </p:stCondLst>
                                        </p:cTn>
                                        <p:tgtEl>
                                          <p:spTgt spid="80"/>
                                        </p:tgtEl>
                                      </p:cBhvr>
                                      <p:to x="100000" y="95000"/>
                                    </p:animScale>
                                    <p:animScale>
                                      <p:cBhvr>
                                        <p:cTn id="32" dur="83" decel="50000">
                                          <p:stCondLst>
                                            <p:cond delay="917"/>
                                          </p:stCondLst>
                                        </p:cTn>
                                        <p:tgtEl>
                                          <p:spTgt spid="8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8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46" name="TextBox 45"/>
          <p:cNvSpPr txBox="1"/>
          <p:nvPr/>
        </p:nvSpPr>
        <p:spPr>
          <a:xfrm>
            <a:off x="0" y="0"/>
            <a:ext cx="9144000" cy="769441"/>
          </a:xfrm>
          <a:prstGeom prst="rect">
            <a:avLst/>
          </a:prstGeom>
        </p:spPr>
        <p:txBody>
          <a:bodyPr wrap="square" rtlCol="0">
            <a:spAutoFit/>
          </a:bodyPr>
          <a:lstStyle/>
          <a:p>
            <a:pPr algn="ctr"/>
            <a:r>
              <a:rPr lang="en-US" sz="4400" b="1" dirty="0"/>
              <a:t>American Development</a:t>
            </a:r>
          </a:p>
        </p:txBody>
      </p:sp>
      <p:sp useBgFill="1">
        <p:nvSpPr>
          <p:cNvPr id="32" name="TextBox 31"/>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34" name="TextBox 33"/>
          <p:cNvSpPr txBox="1"/>
          <p:nvPr/>
        </p:nvSpPr>
        <p:spPr>
          <a:xfrm>
            <a:off x="6760464" y="-115824"/>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1789</a:t>
            </a:r>
          </a:p>
        </p:txBody>
      </p:sp>
      <p:grpSp>
        <p:nvGrpSpPr>
          <p:cNvPr id="42" name="Group 41"/>
          <p:cNvGrpSpPr/>
          <p:nvPr/>
        </p:nvGrpSpPr>
        <p:grpSpPr>
          <a:xfrm>
            <a:off x="-846364" y="506185"/>
            <a:ext cx="10477500" cy="6477001"/>
            <a:chOff x="-846364" y="506185"/>
            <a:chExt cx="10477500" cy="6477001"/>
          </a:xfrm>
        </p:grpSpPr>
        <p:grpSp>
          <p:nvGrpSpPr>
            <p:cNvPr id="38" name="Group 37"/>
            <p:cNvGrpSpPr/>
            <p:nvPr/>
          </p:nvGrpSpPr>
          <p:grpSpPr>
            <a:xfrm>
              <a:off x="-846364" y="506185"/>
              <a:ext cx="10477500" cy="6477001"/>
              <a:chOff x="-846364" y="506185"/>
              <a:chExt cx="10477500" cy="6477001"/>
            </a:xfrm>
          </p:grpSpPr>
          <p:grpSp>
            <p:nvGrpSpPr>
              <p:cNvPr id="25" name="Group 40"/>
              <p:cNvGrpSpPr/>
              <p:nvPr/>
            </p:nvGrpSpPr>
            <p:grpSpPr>
              <a:xfrm>
                <a:off x="-846364" y="506185"/>
                <a:ext cx="10477500" cy="6477001"/>
                <a:chOff x="-846364" y="506185"/>
                <a:chExt cx="10477500" cy="6477001"/>
              </a:xfrm>
            </p:grpSpPr>
            <p:pic>
              <p:nvPicPr>
                <p:cNvPr id="26" name="Picture 25" descr="Image result for united states in 1783"/>
                <p:cNvPicPr>
                  <a:picLocks noChangeAspect="1" noChangeArrowheads="1"/>
                </p:cNvPicPr>
                <p:nvPr/>
              </p:nvPicPr>
              <p:blipFill>
                <a:blip r:embed="rId3"/>
                <a:srcRect/>
                <a:stretch>
                  <a:fillRect/>
                </a:stretch>
              </p:blipFill>
              <p:spPr bwMode="auto">
                <a:xfrm>
                  <a:off x="0" y="671411"/>
                  <a:ext cx="9144000" cy="6186589"/>
                </a:xfrm>
                <a:prstGeom prst="rect">
                  <a:avLst/>
                </a:prstGeom>
                <a:solidFill>
                  <a:schemeClr val="bg1"/>
                </a:solidFill>
              </p:spPr>
            </p:pic>
            <p:grpSp>
              <p:nvGrpSpPr>
                <p:cNvPr id="27" name="Group 6"/>
                <p:cNvGrpSpPr/>
                <p:nvPr/>
              </p:nvGrpSpPr>
              <p:grpSpPr>
                <a:xfrm>
                  <a:off x="-846364" y="506185"/>
                  <a:ext cx="10477500" cy="6477001"/>
                  <a:chOff x="-846364" y="506185"/>
                  <a:chExt cx="10477500" cy="6477001"/>
                </a:xfrm>
              </p:grpSpPr>
              <p:sp>
                <p:nvSpPr>
                  <p:cNvPr id="28" name="Freeform 3"/>
                  <p:cNvSpPr/>
                  <p:nvPr/>
                </p:nvSpPr>
                <p:spPr>
                  <a:xfrm>
                    <a:off x="-846364" y="699407"/>
                    <a:ext cx="10477500" cy="2155372"/>
                  </a:xfrm>
                  <a:custGeom>
                    <a:avLst/>
                    <a:gdLst>
                      <a:gd name="connsiteX0" fmla="*/ 1842407 w 10477500"/>
                      <a:gd name="connsiteY0" fmla="*/ 166007 h 2155372"/>
                      <a:gd name="connsiteX1" fmla="*/ 2887435 w 10477500"/>
                      <a:gd name="connsiteY1" fmla="*/ 427264 h 2155372"/>
                      <a:gd name="connsiteX2" fmla="*/ 4291693 w 10477500"/>
                      <a:gd name="connsiteY2" fmla="*/ 688522 h 2155372"/>
                      <a:gd name="connsiteX3" fmla="*/ 5483678 w 10477500"/>
                      <a:gd name="connsiteY3" fmla="*/ 737507 h 2155372"/>
                      <a:gd name="connsiteX4" fmla="*/ 5728607 w 10477500"/>
                      <a:gd name="connsiteY4" fmla="*/ 770164 h 2155372"/>
                      <a:gd name="connsiteX5" fmla="*/ 5908221 w 10477500"/>
                      <a:gd name="connsiteY5" fmla="*/ 819150 h 2155372"/>
                      <a:gd name="connsiteX6" fmla="*/ 6169478 w 10477500"/>
                      <a:gd name="connsiteY6" fmla="*/ 786493 h 2155372"/>
                      <a:gd name="connsiteX7" fmla="*/ 6414407 w 10477500"/>
                      <a:gd name="connsiteY7" fmla="*/ 786493 h 2155372"/>
                      <a:gd name="connsiteX8" fmla="*/ 6528707 w 10477500"/>
                      <a:gd name="connsiteY8" fmla="*/ 851807 h 2155372"/>
                      <a:gd name="connsiteX9" fmla="*/ 6463393 w 10477500"/>
                      <a:gd name="connsiteY9" fmla="*/ 1080407 h 2155372"/>
                      <a:gd name="connsiteX10" fmla="*/ 6855278 w 10477500"/>
                      <a:gd name="connsiteY10" fmla="*/ 1015093 h 2155372"/>
                      <a:gd name="connsiteX11" fmla="*/ 7312478 w 10477500"/>
                      <a:gd name="connsiteY11" fmla="*/ 1178379 h 2155372"/>
                      <a:gd name="connsiteX12" fmla="*/ 7443107 w 10477500"/>
                      <a:gd name="connsiteY12" fmla="*/ 1488622 h 2155372"/>
                      <a:gd name="connsiteX13" fmla="*/ 7622721 w 10477500"/>
                      <a:gd name="connsiteY13" fmla="*/ 1880507 h 2155372"/>
                      <a:gd name="connsiteX14" fmla="*/ 7590064 w 10477500"/>
                      <a:gd name="connsiteY14" fmla="*/ 2125436 h 2155372"/>
                      <a:gd name="connsiteX15" fmla="*/ 7769678 w 10477500"/>
                      <a:gd name="connsiteY15" fmla="*/ 2060122 h 2155372"/>
                      <a:gd name="connsiteX16" fmla="*/ 7981950 w 10477500"/>
                      <a:gd name="connsiteY16" fmla="*/ 1929493 h 2155372"/>
                      <a:gd name="connsiteX17" fmla="*/ 8096250 w 10477500"/>
                      <a:gd name="connsiteY17" fmla="*/ 1749879 h 2155372"/>
                      <a:gd name="connsiteX18" fmla="*/ 8275864 w 10477500"/>
                      <a:gd name="connsiteY18" fmla="*/ 1651907 h 2155372"/>
                      <a:gd name="connsiteX19" fmla="*/ 8439150 w 10477500"/>
                      <a:gd name="connsiteY19" fmla="*/ 1292679 h 2155372"/>
                      <a:gd name="connsiteX20" fmla="*/ 8749393 w 10477500"/>
                      <a:gd name="connsiteY20" fmla="*/ 1194707 h 2155372"/>
                      <a:gd name="connsiteX21" fmla="*/ 8961664 w 10477500"/>
                      <a:gd name="connsiteY21" fmla="*/ 1129393 h 2155372"/>
                      <a:gd name="connsiteX22" fmla="*/ 9108621 w 10477500"/>
                      <a:gd name="connsiteY22" fmla="*/ 982436 h 2155372"/>
                      <a:gd name="connsiteX23" fmla="*/ 9108621 w 10477500"/>
                      <a:gd name="connsiteY23" fmla="*/ 704850 h 2155372"/>
                      <a:gd name="connsiteX24" fmla="*/ 9222921 w 10477500"/>
                      <a:gd name="connsiteY24" fmla="*/ 476250 h 2155372"/>
                      <a:gd name="connsiteX25" fmla="*/ 9549493 w 10477500"/>
                      <a:gd name="connsiteY25" fmla="*/ 329293 h 2155372"/>
                      <a:gd name="connsiteX26" fmla="*/ 9614807 w 10477500"/>
                      <a:gd name="connsiteY26" fmla="*/ 231322 h 2155372"/>
                      <a:gd name="connsiteX27" fmla="*/ 9075964 w 10477500"/>
                      <a:gd name="connsiteY27" fmla="*/ 68036 h 2155372"/>
                      <a:gd name="connsiteX28" fmla="*/ 1205593 w 10477500"/>
                      <a:gd name="connsiteY28" fmla="*/ 19050 h 2155372"/>
                      <a:gd name="connsiteX29" fmla="*/ 1842407 w 10477500"/>
                      <a:gd name="connsiteY29" fmla="*/ 166007 h 21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7500" h="2155372">
                        <a:moveTo>
                          <a:pt x="1842407" y="166007"/>
                        </a:moveTo>
                        <a:cubicBezTo>
                          <a:pt x="2122714" y="234043"/>
                          <a:pt x="2479221" y="340178"/>
                          <a:pt x="2887435" y="427264"/>
                        </a:cubicBezTo>
                        <a:cubicBezTo>
                          <a:pt x="3295649" y="514350"/>
                          <a:pt x="3858986" y="636815"/>
                          <a:pt x="4291693" y="688522"/>
                        </a:cubicBezTo>
                        <a:cubicBezTo>
                          <a:pt x="4724400" y="740229"/>
                          <a:pt x="5244192" y="723900"/>
                          <a:pt x="5483678" y="737507"/>
                        </a:cubicBezTo>
                        <a:cubicBezTo>
                          <a:pt x="5723164" y="751114"/>
                          <a:pt x="5657850" y="756557"/>
                          <a:pt x="5728607" y="770164"/>
                        </a:cubicBezTo>
                        <a:cubicBezTo>
                          <a:pt x="5799364" y="783771"/>
                          <a:pt x="5834743" y="816429"/>
                          <a:pt x="5908221" y="819150"/>
                        </a:cubicBezTo>
                        <a:cubicBezTo>
                          <a:pt x="5981699" y="821871"/>
                          <a:pt x="6085114" y="791936"/>
                          <a:pt x="6169478" y="786493"/>
                        </a:cubicBezTo>
                        <a:cubicBezTo>
                          <a:pt x="6253842" y="781050"/>
                          <a:pt x="6354536" y="775607"/>
                          <a:pt x="6414407" y="786493"/>
                        </a:cubicBezTo>
                        <a:cubicBezTo>
                          <a:pt x="6474278" y="797379"/>
                          <a:pt x="6520543" y="802821"/>
                          <a:pt x="6528707" y="851807"/>
                        </a:cubicBezTo>
                        <a:cubicBezTo>
                          <a:pt x="6536871" y="900793"/>
                          <a:pt x="6408965" y="1053193"/>
                          <a:pt x="6463393" y="1080407"/>
                        </a:cubicBezTo>
                        <a:cubicBezTo>
                          <a:pt x="6517821" y="1107621"/>
                          <a:pt x="6713764" y="998764"/>
                          <a:pt x="6855278" y="1015093"/>
                        </a:cubicBezTo>
                        <a:cubicBezTo>
                          <a:pt x="6996792" y="1031422"/>
                          <a:pt x="7214507" y="1099458"/>
                          <a:pt x="7312478" y="1178379"/>
                        </a:cubicBezTo>
                        <a:cubicBezTo>
                          <a:pt x="7410450" y="1257301"/>
                          <a:pt x="7391400" y="1371601"/>
                          <a:pt x="7443107" y="1488622"/>
                        </a:cubicBezTo>
                        <a:cubicBezTo>
                          <a:pt x="7494814" y="1605643"/>
                          <a:pt x="7598228" y="1774371"/>
                          <a:pt x="7622721" y="1880507"/>
                        </a:cubicBezTo>
                        <a:cubicBezTo>
                          <a:pt x="7647214" y="1986643"/>
                          <a:pt x="7565571" y="2095500"/>
                          <a:pt x="7590064" y="2125436"/>
                        </a:cubicBezTo>
                        <a:cubicBezTo>
                          <a:pt x="7614557" y="2155372"/>
                          <a:pt x="7704364" y="2092779"/>
                          <a:pt x="7769678" y="2060122"/>
                        </a:cubicBezTo>
                        <a:cubicBezTo>
                          <a:pt x="7834992" y="2027465"/>
                          <a:pt x="7927521" y="1981200"/>
                          <a:pt x="7981950" y="1929493"/>
                        </a:cubicBezTo>
                        <a:cubicBezTo>
                          <a:pt x="8036379" y="1877786"/>
                          <a:pt x="8047264" y="1796143"/>
                          <a:pt x="8096250" y="1749879"/>
                        </a:cubicBezTo>
                        <a:cubicBezTo>
                          <a:pt x="8145236" y="1703615"/>
                          <a:pt x="8218714" y="1728107"/>
                          <a:pt x="8275864" y="1651907"/>
                        </a:cubicBezTo>
                        <a:cubicBezTo>
                          <a:pt x="8333014" y="1575707"/>
                          <a:pt x="8360229" y="1368879"/>
                          <a:pt x="8439150" y="1292679"/>
                        </a:cubicBezTo>
                        <a:cubicBezTo>
                          <a:pt x="8518071" y="1216479"/>
                          <a:pt x="8749393" y="1194707"/>
                          <a:pt x="8749393" y="1194707"/>
                        </a:cubicBezTo>
                        <a:cubicBezTo>
                          <a:pt x="8836479" y="1167493"/>
                          <a:pt x="8901793" y="1164772"/>
                          <a:pt x="8961664" y="1129393"/>
                        </a:cubicBezTo>
                        <a:cubicBezTo>
                          <a:pt x="9021535" y="1094015"/>
                          <a:pt x="9084128" y="1053193"/>
                          <a:pt x="9108621" y="982436"/>
                        </a:cubicBezTo>
                        <a:cubicBezTo>
                          <a:pt x="9133114" y="911679"/>
                          <a:pt x="9089571" y="789214"/>
                          <a:pt x="9108621" y="704850"/>
                        </a:cubicBezTo>
                        <a:cubicBezTo>
                          <a:pt x="9127671" y="620486"/>
                          <a:pt x="9149442" y="538843"/>
                          <a:pt x="9222921" y="476250"/>
                        </a:cubicBezTo>
                        <a:cubicBezTo>
                          <a:pt x="9296400" y="413657"/>
                          <a:pt x="9484179" y="370114"/>
                          <a:pt x="9549493" y="329293"/>
                        </a:cubicBezTo>
                        <a:cubicBezTo>
                          <a:pt x="9614807" y="288472"/>
                          <a:pt x="9693728" y="274865"/>
                          <a:pt x="9614807" y="231322"/>
                        </a:cubicBezTo>
                        <a:cubicBezTo>
                          <a:pt x="9535886" y="187779"/>
                          <a:pt x="10477500" y="103415"/>
                          <a:pt x="9075964" y="68036"/>
                        </a:cubicBezTo>
                        <a:cubicBezTo>
                          <a:pt x="7674428" y="32657"/>
                          <a:pt x="2411186" y="0"/>
                          <a:pt x="1205593" y="19050"/>
                        </a:cubicBezTo>
                        <a:cubicBezTo>
                          <a:pt x="0" y="38100"/>
                          <a:pt x="1562100" y="97971"/>
                          <a:pt x="1842407" y="16600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a:off x="7649936" y="506185"/>
                    <a:ext cx="1526722" cy="4199165"/>
                  </a:xfrm>
                  <a:custGeom>
                    <a:avLst/>
                    <a:gdLst>
                      <a:gd name="connsiteX0" fmla="*/ 955221 w 1526722"/>
                      <a:gd name="connsiteY0" fmla="*/ 555172 h 4199165"/>
                      <a:gd name="connsiteX1" fmla="*/ 1053193 w 1526722"/>
                      <a:gd name="connsiteY1" fmla="*/ 849086 h 4199165"/>
                      <a:gd name="connsiteX2" fmla="*/ 1167493 w 1526722"/>
                      <a:gd name="connsiteY2" fmla="*/ 1094015 h 4199165"/>
                      <a:gd name="connsiteX3" fmla="*/ 1298121 w 1526722"/>
                      <a:gd name="connsiteY3" fmla="*/ 1306286 h 4199165"/>
                      <a:gd name="connsiteX4" fmla="*/ 938893 w 1526722"/>
                      <a:gd name="connsiteY4" fmla="*/ 1583872 h 4199165"/>
                      <a:gd name="connsiteX5" fmla="*/ 840921 w 1526722"/>
                      <a:gd name="connsiteY5" fmla="*/ 1665515 h 4199165"/>
                      <a:gd name="connsiteX6" fmla="*/ 840921 w 1526722"/>
                      <a:gd name="connsiteY6" fmla="*/ 1845129 h 4199165"/>
                      <a:gd name="connsiteX7" fmla="*/ 1020535 w 1526722"/>
                      <a:gd name="connsiteY7" fmla="*/ 1877786 h 4199165"/>
                      <a:gd name="connsiteX8" fmla="*/ 889907 w 1526722"/>
                      <a:gd name="connsiteY8" fmla="*/ 2073729 h 4199165"/>
                      <a:gd name="connsiteX9" fmla="*/ 759278 w 1526722"/>
                      <a:gd name="connsiteY9" fmla="*/ 2220686 h 4199165"/>
                      <a:gd name="connsiteX10" fmla="*/ 498021 w 1526722"/>
                      <a:gd name="connsiteY10" fmla="*/ 2383972 h 4199165"/>
                      <a:gd name="connsiteX11" fmla="*/ 465364 w 1526722"/>
                      <a:gd name="connsiteY11" fmla="*/ 2726872 h 4199165"/>
                      <a:gd name="connsiteX12" fmla="*/ 400050 w 1526722"/>
                      <a:gd name="connsiteY12" fmla="*/ 2971801 h 4199165"/>
                      <a:gd name="connsiteX13" fmla="*/ 400050 w 1526722"/>
                      <a:gd name="connsiteY13" fmla="*/ 3135086 h 4199165"/>
                      <a:gd name="connsiteX14" fmla="*/ 465364 w 1526722"/>
                      <a:gd name="connsiteY14" fmla="*/ 3396344 h 4199165"/>
                      <a:gd name="connsiteX15" fmla="*/ 383721 w 1526722"/>
                      <a:gd name="connsiteY15" fmla="*/ 3657601 h 4199165"/>
                      <a:gd name="connsiteX16" fmla="*/ 155121 w 1526722"/>
                      <a:gd name="connsiteY16" fmla="*/ 3837215 h 4199165"/>
                      <a:gd name="connsiteX17" fmla="*/ 1314450 w 1526722"/>
                      <a:gd name="connsiteY17" fmla="*/ 3853544 h 4199165"/>
                      <a:gd name="connsiteX18" fmla="*/ 1428750 w 1526722"/>
                      <a:gd name="connsiteY18" fmla="*/ 3641272 h 4199165"/>
                      <a:gd name="connsiteX19" fmla="*/ 1412421 w 1526722"/>
                      <a:gd name="connsiteY19" fmla="*/ 506186 h 4199165"/>
                      <a:gd name="connsiteX20" fmla="*/ 955221 w 1526722"/>
                      <a:gd name="connsiteY20" fmla="*/ 555172 h 41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722" h="4199165">
                        <a:moveTo>
                          <a:pt x="955221" y="555172"/>
                        </a:moveTo>
                        <a:cubicBezTo>
                          <a:pt x="895350" y="612322"/>
                          <a:pt x="1017814" y="759279"/>
                          <a:pt x="1053193" y="849086"/>
                        </a:cubicBezTo>
                        <a:cubicBezTo>
                          <a:pt x="1088572" y="938893"/>
                          <a:pt x="1126672" y="1017815"/>
                          <a:pt x="1167493" y="1094015"/>
                        </a:cubicBezTo>
                        <a:cubicBezTo>
                          <a:pt x="1208314" y="1170215"/>
                          <a:pt x="1336221" y="1224643"/>
                          <a:pt x="1298121" y="1306286"/>
                        </a:cubicBezTo>
                        <a:cubicBezTo>
                          <a:pt x="1260021" y="1387929"/>
                          <a:pt x="1015093" y="1524000"/>
                          <a:pt x="938893" y="1583872"/>
                        </a:cubicBezTo>
                        <a:cubicBezTo>
                          <a:pt x="862693" y="1643744"/>
                          <a:pt x="857250" y="1621972"/>
                          <a:pt x="840921" y="1665515"/>
                        </a:cubicBezTo>
                        <a:cubicBezTo>
                          <a:pt x="824592" y="1709058"/>
                          <a:pt x="810985" y="1809751"/>
                          <a:pt x="840921" y="1845129"/>
                        </a:cubicBezTo>
                        <a:cubicBezTo>
                          <a:pt x="870857" y="1880508"/>
                          <a:pt x="1012371" y="1839686"/>
                          <a:pt x="1020535" y="1877786"/>
                        </a:cubicBezTo>
                        <a:cubicBezTo>
                          <a:pt x="1028699" y="1915886"/>
                          <a:pt x="933450" y="2016579"/>
                          <a:pt x="889907" y="2073729"/>
                        </a:cubicBezTo>
                        <a:cubicBezTo>
                          <a:pt x="846364" y="2130879"/>
                          <a:pt x="824592" y="2168979"/>
                          <a:pt x="759278" y="2220686"/>
                        </a:cubicBezTo>
                        <a:cubicBezTo>
                          <a:pt x="693964" y="2272393"/>
                          <a:pt x="547007" y="2299608"/>
                          <a:pt x="498021" y="2383972"/>
                        </a:cubicBezTo>
                        <a:cubicBezTo>
                          <a:pt x="449035" y="2468336"/>
                          <a:pt x="481693" y="2628901"/>
                          <a:pt x="465364" y="2726872"/>
                        </a:cubicBezTo>
                        <a:cubicBezTo>
                          <a:pt x="449036" y="2824844"/>
                          <a:pt x="410936" y="2903765"/>
                          <a:pt x="400050" y="2971801"/>
                        </a:cubicBezTo>
                        <a:cubicBezTo>
                          <a:pt x="389164" y="3039837"/>
                          <a:pt x="389164" y="3064329"/>
                          <a:pt x="400050" y="3135086"/>
                        </a:cubicBezTo>
                        <a:cubicBezTo>
                          <a:pt x="410936" y="3205843"/>
                          <a:pt x="468085" y="3309258"/>
                          <a:pt x="465364" y="3396344"/>
                        </a:cubicBezTo>
                        <a:cubicBezTo>
                          <a:pt x="462643" y="3483430"/>
                          <a:pt x="435428" y="3584123"/>
                          <a:pt x="383721" y="3657601"/>
                        </a:cubicBezTo>
                        <a:cubicBezTo>
                          <a:pt x="332014" y="3731080"/>
                          <a:pt x="0" y="3804558"/>
                          <a:pt x="155121" y="3837215"/>
                        </a:cubicBezTo>
                        <a:cubicBezTo>
                          <a:pt x="310242" y="3869872"/>
                          <a:pt x="1102179" y="3886201"/>
                          <a:pt x="1314450" y="3853544"/>
                        </a:cubicBezTo>
                        <a:cubicBezTo>
                          <a:pt x="1526722" y="3820887"/>
                          <a:pt x="1412422" y="4199165"/>
                          <a:pt x="1428750" y="3641272"/>
                        </a:cubicBezTo>
                        <a:cubicBezTo>
                          <a:pt x="1445079" y="3083379"/>
                          <a:pt x="1491342" y="1012372"/>
                          <a:pt x="1412421" y="506186"/>
                        </a:cubicBezTo>
                        <a:cubicBezTo>
                          <a:pt x="1333500" y="0"/>
                          <a:pt x="1015092" y="498022"/>
                          <a:pt x="955221" y="55517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p:cNvSpPr/>
                  <p:nvPr/>
                </p:nvSpPr>
                <p:spPr>
                  <a:xfrm>
                    <a:off x="-566057" y="4767943"/>
                    <a:ext cx="9857014" cy="2215243"/>
                  </a:xfrm>
                  <a:custGeom>
                    <a:avLst/>
                    <a:gdLst>
                      <a:gd name="connsiteX0" fmla="*/ 8060871 w 9857014"/>
                      <a:gd name="connsiteY0" fmla="*/ 424543 h 2215243"/>
                      <a:gd name="connsiteX1" fmla="*/ 9514114 w 9857014"/>
                      <a:gd name="connsiteY1" fmla="*/ 506186 h 2215243"/>
                      <a:gd name="connsiteX2" fmla="*/ 9693728 w 9857014"/>
                      <a:gd name="connsiteY2" fmla="*/ 1436914 h 2215243"/>
                      <a:gd name="connsiteX3" fmla="*/ 9693728 w 9857014"/>
                      <a:gd name="connsiteY3" fmla="*/ 2073728 h 2215243"/>
                      <a:gd name="connsiteX4" fmla="*/ 8714014 w 9857014"/>
                      <a:gd name="connsiteY4" fmla="*/ 2122714 h 2215243"/>
                      <a:gd name="connsiteX5" fmla="*/ 4468586 w 9857014"/>
                      <a:gd name="connsiteY5" fmla="*/ 2139043 h 2215243"/>
                      <a:gd name="connsiteX6" fmla="*/ 680357 w 9857014"/>
                      <a:gd name="connsiteY6" fmla="*/ 2106386 h 2215243"/>
                      <a:gd name="connsiteX7" fmla="*/ 386443 w 9857014"/>
                      <a:gd name="connsiteY7" fmla="*/ 1910443 h 2215243"/>
                      <a:gd name="connsiteX8" fmla="*/ 500743 w 9857014"/>
                      <a:gd name="connsiteY8" fmla="*/ 277586 h 2215243"/>
                      <a:gd name="connsiteX9" fmla="*/ 2166257 w 9857014"/>
                      <a:gd name="connsiteY9" fmla="*/ 244928 h 2215243"/>
                      <a:gd name="connsiteX10" fmla="*/ 3113314 w 9857014"/>
                      <a:gd name="connsiteY10" fmla="*/ 440871 h 2215243"/>
                      <a:gd name="connsiteX11" fmla="*/ 3684814 w 9857014"/>
                      <a:gd name="connsiteY11" fmla="*/ 718457 h 2215243"/>
                      <a:gd name="connsiteX12" fmla="*/ 4093028 w 9857014"/>
                      <a:gd name="connsiteY12" fmla="*/ 963386 h 2215243"/>
                      <a:gd name="connsiteX13" fmla="*/ 4370614 w 9857014"/>
                      <a:gd name="connsiteY13" fmla="*/ 1159328 h 2215243"/>
                      <a:gd name="connsiteX14" fmla="*/ 4664528 w 9857014"/>
                      <a:gd name="connsiteY14" fmla="*/ 1469571 h 2215243"/>
                      <a:gd name="connsiteX15" fmla="*/ 5121728 w 9857014"/>
                      <a:gd name="connsiteY15" fmla="*/ 1567543 h 2215243"/>
                      <a:gd name="connsiteX16" fmla="*/ 5236028 w 9857014"/>
                      <a:gd name="connsiteY16" fmla="*/ 1191986 h 2215243"/>
                      <a:gd name="connsiteX17" fmla="*/ 5562600 w 9857014"/>
                      <a:gd name="connsiteY17" fmla="*/ 865414 h 2215243"/>
                      <a:gd name="connsiteX18" fmla="*/ 5938157 w 9857014"/>
                      <a:gd name="connsiteY18" fmla="*/ 832757 h 2215243"/>
                      <a:gd name="connsiteX19" fmla="*/ 6232071 w 9857014"/>
                      <a:gd name="connsiteY19" fmla="*/ 898071 h 2215243"/>
                      <a:gd name="connsiteX20" fmla="*/ 6509657 w 9857014"/>
                      <a:gd name="connsiteY20" fmla="*/ 898071 h 2215243"/>
                      <a:gd name="connsiteX21" fmla="*/ 6542314 w 9857014"/>
                      <a:gd name="connsiteY21" fmla="*/ 849086 h 2215243"/>
                      <a:gd name="connsiteX22" fmla="*/ 6509657 w 9857014"/>
                      <a:gd name="connsiteY22" fmla="*/ 702128 h 2215243"/>
                      <a:gd name="connsiteX23" fmla="*/ 6591300 w 9857014"/>
                      <a:gd name="connsiteY23" fmla="*/ 555171 h 2215243"/>
                      <a:gd name="connsiteX24" fmla="*/ 6770914 w 9857014"/>
                      <a:gd name="connsiteY24" fmla="*/ 587828 h 2215243"/>
                      <a:gd name="connsiteX25" fmla="*/ 6934200 w 9857014"/>
                      <a:gd name="connsiteY25" fmla="*/ 571500 h 2215243"/>
                      <a:gd name="connsiteX26" fmla="*/ 7113814 w 9857014"/>
                      <a:gd name="connsiteY26" fmla="*/ 636814 h 2215243"/>
                      <a:gd name="connsiteX27" fmla="*/ 7342414 w 9857014"/>
                      <a:gd name="connsiteY27" fmla="*/ 636814 h 2215243"/>
                      <a:gd name="connsiteX28" fmla="*/ 7538357 w 9857014"/>
                      <a:gd name="connsiteY28" fmla="*/ 718457 h 2215243"/>
                      <a:gd name="connsiteX29" fmla="*/ 7620000 w 9857014"/>
                      <a:gd name="connsiteY29" fmla="*/ 881743 h 2215243"/>
                      <a:gd name="connsiteX30" fmla="*/ 7701643 w 9857014"/>
                      <a:gd name="connsiteY30" fmla="*/ 1175657 h 2215243"/>
                      <a:gd name="connsiteX31" fmla="*/ 7897586 w 9857014"/>
                      <a:gd name="connsiteY31" fmla="*/ 1420586 h 2215243"/>
                      <a:gd name="connsiteX32" fmla="*/ 7750628 w 9857014"/>
                      <a:gd name="connsiteY32" fmla="*/ 1583871 h 2215243"/>
                      <a:gd name="connsiteX33" fmla="*/ 8224157 w 9857014"/>
                      <a:gd name="connsiteY33" fmla="*/ 1485900 h 2215243"/>
                      <a:gd name="connsiteX34" fmla="*/ 8240486 w 9857014"/>
                      <a:gd name="connsiteY34" fmla="*/ 963386 h 2215243"/>
                      <a:gd name="connsiteX35" fmla="*/ 8011886 w 9857014"/>
                      <a:gd name="connsiteY35" fmla="*/ 702128 h 2215243"/>
                      <a:gd name="connsiteX36" fmla="*/ 7962900 w 9857014"/>
                      <a:gd name="connsiteY36" fmla="*/ 489857 h 2215243"/>
                      <a:gd name="connsiteX37" fmla="*/ 8060871 w 9857014"/>
                      <a:gd name="connsiteY37" fmla="*/ 424543 h 22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7014" h="2215243">
                        <a:moveTo>
                          <a:pt x="8060871" y="424543"/>
                        </a:moveTo>
                        <a:cubicBezTo>
                          <a:pt x="8319407" y="427265"/>
                          <a:pt x="9241971" y="337458"/>
                          <a:pt x="9514114" y="506186"/>
                        </a:cubicBezTo>
                        <a:cubicBezTo>
                          <a:pt x="9786257" y="674914"/>
                          <a:pt x="9663792" y="1175657"/>
                          <a:pt x="9693728" y="1436914"/>
                        </a:cubicBezTo>
                        <a:cubicBezTo>
                          <a:pt x="9723664" y="1698171"/>
                          <a:pt x="9857014" y="1959428"/>
                          <a:pt x="9693728" y="2073728"/>
                        </a:cubicBezTo>
                        <a:cubicBezTo>
                          <a:pt x="9530442" y="2188028"/>
                          <a:pt x="8714014" y="2122714"/>
                          <a:pt x="8714014" y="2122714"/>
                        </a:cubicBezTo>
                        <a:lnTo>
                          <a:pt x="4468586" y="2139043"/>
                        </a:lnTo>
                        <a:lnTo>
                          <a:pt x="680357" y="2106386"/>
                        </a:lnTo>
                        <a:cubicBezTo>
                          <a:pt x="0" y="2068286"/>
                          <a:pt x="416379" y="2215243"/>
                          <a:pt x="386443" y="1910443"/>
                        </a:cubicBezTo>
                        <a:cubicBezTo>
                          <a:pt x="356507" y="1605643"/>
                          <a:pt x="204107" y="555172"/>
                          <a:pt x="500743" y="277586"/>
                        </a:cubicBezTo>
                        <a:cubicBezTo>
                          <a:pt x="797379" y="0"/>
                          <a:pt x="1730829" y="217714"/>
                          <a:pt x="2166257" y="244928"/>
                        </a:cubicBezTo>
                        <a:cubicBezTo>
                          <a:pt x="2601686" y="272142"/>
                          <a:pt x="2860221" y="361949"/>
                          <a:pt x="3113314" y="440871"/>
                        </a:cubicBezTo>
                        <a:cubicBezTo>
                          <a:pt x="3366407" y="519793"/>
                          <a:pt x="3521528" y="631371"/>
                          <a:pt x="3684814" y="718457"/>
                        </a:cubicBezTo>
                        <a:cubicBezTo>
                          <a:pt x="3848100" y="805543"/>
                          <a:pt x="3978728" y="889908"/>
                          <a:pt x="4093028" y="963386"/>
                        </a:cubicBezTo>
                        <a:cubicBezTo>
                          <a:pt x="4207328" y="1036865"/>
                          <a:pt x="4275364" y="1074964"/>
                          <a:pt x="4370614" y="1159328"/>
                        </a:cubicBezTo>
                        <a:cubicBezTo>
                          <a:pt x="4465864" y="1243692"/>
                          <a:pt x="4539342" y="1401535"/>
                          <a:pt x="4664528" y="1469571"/>
                        </a:cubicBezTo>
                        <a:cubicBezTo>
                          <a:pt x="4789714" y="1537607"/>
                          <a:pt x="5026478" y="1613807"/>
                          <a:pt x="5121728" y="1567543"/>
                        </a:cubicBezTo>
                        <a:cubicBezTo>
                          <a:pt x="5216978" y="1521279"/>
                          <a:pt x="5162549" y="1309007"/>
                          <a:pt x="5236028" y="1191986"/>
                        </a:cubicBezTo>
                        <a:cubicBezTo>
                          <a:pt x="5309507" y="1074965"/>
                          <a:pt x="5445579" y="925285"/>
                          <a:pt x="5562600" y="865414"/>
                        </a:cubicBezTo>
                        <a:cubicBezTo>
                          <a:pt x="5679621" y="805543"/>
                          <a:pt x="5826579" y="827314"/>
                          <a:pt x="5938157" y="832757"/>
                        </a:cubicBezTo>
                        <a:cubicBezTo>
                          <a:pt x="6049735" y="838200"/>
                          <a:pt x="6136821" y="887185"/>
                          <a:pt x="6232071" y="898071"/>
                        </a:cubicBezTo>
                        <a:cubicBezTo>
                          <a:pt x="6327321" y="908957"/>
                          <a:pt x="6457950" y="906235"/>
                          <a:pt x="6509657" y="898071"/>
                        </a:cubicBezTo>
                        <a:cubicBezTo>
                          <a:pt x="6561364" y="889907"/>
                          <a:pt x="6542314" y="881743"/>
                          <a:pt x="6542314" y="849086"/>
                        </a:cubicBezTo>
                        <a:cubicBezTo>
                          <a:pt x="6542314" y="816429"/>
                          <a:pt x="6501493" y="751114"/>
                          <a:pt x="6509657" y="702128"/>
                        </a:cubicBezTo>
                        <a:cubicBezTo>
                          <a:pt x="6517821" y="653142"/>
                          <a:pt x="6547757" y="574221"/>
                          <a:pt x="6591300" y="555171"/>
                        </a:cubicBezTo>
                        <a:cubicBezTo>
                          <a:pt x="6634843" y="536121"/>
                          <a:pt x="6713764" y="585107"/>
                          <a:pt x="6770914" y="587828"/>
                        </a:cubicBezTo>
                        <a:cubicBezTo>
                          <a:pt x="6828064" y="590549"/>
                          <a:pt x="6877050" y="563336"/>
                          <a:pt x="6934200" y="571500"/>
                        </a:cubicBezTo>
                        <a:cubicBezTo>
                          <a:pt x="6991350" y="579664"/>
                          <a:pt x="7045778" y="625928"/>
                          <a:pt x="7113814" y="636814"/>
                        </a:cubicBezTo>
                        <a:cubicBezTo>
                          <a:pt x="7181850" y="647700"/>
                          <a:pt x="7271657" y="623207"/>
                          <a:pt x="7342414" y="636814"/>
                        </a:cubicBezTo>
                        <a:cubicBezTo>
                          <a:pt x="7413171" y="650421"/>
                          <a:pt x="7492093" y="677636"/>
                          <a:pt x="7538357" y="718457"/>
                        </a:cubicBezTo>
                        <a:cubicBezTo>
                          <a:pt x="7584621" y="759278"/>
                          <a:pt x="7592786" y="805543"/>
                          <a:pt x="7620000" y="881743"/>
                        </a:cubicBezTo>
                        <a:cubicBezTo>
                          <a:pt x="7647214" y="957943"/>
                          <a:pt x="7655379" y="1085850"/>
                          <a:pt x="7701643" y="1175657"/>
                        </a:cubicBezTo>
                        <a:cubicBezTo>
                          <a:pt x="7747907" y="1265464"/>
                          <a:pt x="7889422" y="1352550"/>
                          <a:pt x="7897586" y="1420586"/>
                        </a:cubicBezTo>
                        <a:cubicBezTo>
                          <a:pt x="7905750" y="1488622"/>
                          <a:pt x="7696200" y="1572985"/>
                          <a:pt x="7750628" y="1583871"/>
                        </a:cubicBezTo>
                        <a:cubicBezTo>
                          <a:pt x="7805056" y="1594757"/>
                          <a:pt x="8142514" y="1589314"/>
                          <a:pt x="8224157" y="1485900"/>
                        </a:cubicBezTo>
                        <a:cubicBezTo>
                          <a:pt x="8305800" y="1382486"/>
                          <a:pt x="8275864" y="1094015"/>
                          <a:pt x="8240486" y="963386"/>
                        </a:cubicBezTo>
                        <a:cubicBezTo>
                          <a:pt x="8205108" y="832757"/>
                          <a:pt x="8058150" y="781050"/>
                          <a:pt x="8011886" y="702128"/>
                        </a:cubicBezTo>
                        <a:cubicBezTo>
                          <a:pt x="7965622" y="623207"/>
                          <a:pt x="7952014" y="530678"/>
                          <a:pt x="7962900" y="489857"/>
                        </a:cubicBezTo>
                        <a:cubicBezTo>
                          <a:pt x="7973786" y="449036"/>
                          <a:pt x="7802335" y="421822"/>
                          <a:pt x="8060871" y="42454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5" name="Rectangle 34"/>
              <p:cNvSpPr/>
              <p:nvPr/>
            </p:nvSpPr>
            <p:spPr>
              <a:xfrm>
                <a:off x="0" y="676656"/>
                <a:ext cx="91440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7924800" y="4343400"/>
                <a:ext cx="12192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Rectangle 38"/>
            <p:cNvSpPr/>
            <p:nvPr/>
          </p:nvSpPr>
          <p:spPr>
            <a:xfrm>
              <a:off x="914400" y="1600200"/>
              <a:ext cx="990600" cy="4572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1752600" y="4114800"/>
              <a:ext cx="1219200" cy="4572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3657600" y="3048000"/>
              <a:ext cx="12954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p:cNvGrpSpPr/>
          <p:nvPr/>
        </p:nvGrpSpPr>
        <p:grpSpPr>
          <a:xfrm>
            <a:off x="0" y="736937"/>
            <a:ext cx="3598547" cy="4252794"/>
            <a:chOff x="0" y="736937"/>
            <a:chExt cx="3598547" cy="4252794"/>
          </a:xfrm>
        </p:grpSpPr>
        <p:sp useBgFill="1">
          <p:nvSpPr>
            <p:cNvPr id="48" name="TextBox 47"/>
            <p:cNvSpPr txBox="1"/>
            <p:nvPr/>
          </p:nvSpPr>
          <p:spPr>
            <a:xfrm>
              <a:off x="0" y="2133600"/>
              <a:ext cx="2640466" cy="769441"/>
            </a:xfrm>
            <a:prstGeom prst="rect">
              <a:avLst/>
            </a:prstGeom>
          </p:spPr>
          <p:txBody>
            <a:bodyPr wrap="none" rtlCol="0">
              <a:spAutoFit/>
            </a:bodyPr>
            <a:lstStyle/>
            <a:p>
              <a:r>
                <a:rPr lang="en-US" sz="4400" b="1" dirty="0"/>
                <a:t>1775-1783</a:t>
              </a:r>
            </a:p>
          </p:txBody>
        </p:sp>
        <p:sp useBgFill="1">
          <p:nvSpPr>
            <p:cNvPr id="51" name="TextBox 50"/>
            <p:cNvSpPr txBox="1"/>
            <p:nvPr/>
          </p:nvSpPr>
          <p:spPr>
            <a:xfrm>
              <a:off x="0" y="736937"/>
              <a:ext cx="2640466" cy="769441"/>
            </a:xfrm>
            <a:prstGeom prst="rect">
              <a:avLst/>
            </a:prstGeom>
          </p:spPr>
          <p:txBody>
            <a:bodyPr wrap="none" rtlCol="0">
              <a:spAutoFit/>
            </a:bodyPr>
            <a:lstStyle/>
            <a:p>
              <a:r>
                <a:rPr lang="en-US" sz="4400" b="1" dirty="0"/>
                <a:t>1763-1775</a:t>
              </a:r>
            </a:p>
          </p:txBody>
        </p:sp>
        <p:sp useBgFill="1">
          <p:nvSpPr>
            <p:cNvPr id="53" name="TextBox 52"/>
            <p:cNvSpPr txBox="1"/>
            <p:nvPr/>
          </p:nvSpPr>
          <p:spPr>
            <a:xfrm>
              <a:off x="381000" y="1447800"/>
              <a:ext cx="2518638" cy="646331"/>
            </a:xfrm>
            <a:prstGeom prst="rect">
              <a:avLst/>
            </a:prstGeom>
          </p:spPr>
          <p:txBody>
            <a:bodyPr wrap="none" rtlCol="0">
              <a:spAutoFit/>
            </a:bodyPr>
            <a:lstStyle/>
            <a:p>
              <a:r>
                <a:rPr lang="en-US" sz="3600" b="1" dirty="0">
                  <a:latin typeface="Tempus Sans ITC" pitchFamily="82" charset="0"/>
                </a:rPr>
                <a:t>13 Colonies </a:t>
              </a:r>
            </a:p>
          </p:txBody>
        </p:sp>
        <p:sp useBgFill="1">
          <p:nvSpPr>
            <p:cNvPr id="56" name="TextBox 55"/>
            <p:cNvSpPr txBox="1"/>
            <p:nvPr/>
          </p:nvSpPr>
          <p:spPr>
            <a:xfrm>
              <a:off x="381000" y="2895600"/>
              <a:ext cx="3217547" cy="646331"/>
            </a:xfrm>
            <a:prstGeom prst="rect">
              <a:avLst/>
            </a:prstGeom>
          </p:spPr>
          <p:txBody>
            <a:bodyPr wrap="none" rtlCol="0">
              <a:spAutoFit/>
            </a:bodyPr>
            <a:lstStyle/>
            <a:p>
              <a:r>
                <a:rPr lang="en-US" sz="3600" b="1" dirty="0">
                  <a:latin typeface="Tempus Sans ITC" pitchFamily="82" charset="0"/>
                </a:rPr>
                <a:t>Am Revolution</a:t>
              </a:r>
            </a:p>
          </p:txBody>
        </p:sp>
        <p:sp useBgFill="1">
          <p:nvSpPr>
            <p:cNvPr id="60" name="TextBox 59"/>
            <p:cNvSpPr txBox="1"/>
            <p:nvPr/>
          </p:nvSpPr>
          <p:spPr>
            <a:xfrm>
              <a:off x="0" y="3581400"/>
              <a:ext cx="1326004" cy="769441"/>
            </a:xfrm>
            <a:prstGeom prst="rect">
              <a:avLst/>
            </a:prstGeom>
          </p:spPr>
          <p:txBody>
            <a:bodyPr wrap="none" rtlCol="0">
              <a:spAutoFit/>
            </a:bodyPr>
            <a:lstStyle/>
            <a:p>
              <a:r>
                <a:rPr lang="en-US" sz="4400" b="1" dirty="0"/>
                <a:t>1783</a:t>
              </a:r>
            </a:p>
          </p:txBody>
        </p:sp>
        <p:sp useBgFill="1">
          <p:nvSpPr>
            <p:cNvPr id="63" name="TextBox 62"/>
            <p:cNvSpPr txBox="1"/>
            <p:nvPr/>
          </p:nvSpPr>
          <p:spPr>
            <a:xfrm>
              <a:off x="381000" y="4343400"/>
              <a:ext cx="2945037" cy="646331"/>
            </a:xfrm>
            <a:prstGeom prst="rect">
              <a:avLst/>
            </a:prstGeom>
          </p:spPr>
          <p:txBody>
            <a:bodyPr wrap="none" rtlCol="0">
              <a:spAutoFit/>
            </a:bodyPr>
            <a:lstStyle/>
            <a:p>
              <a:r>
                <a:rPr lang="en-US" sz="3600" b="1" dirty="0">
                  <a:latin typeface="Tempus Sans ITC" pitchFamily="82" charset="0"/>
                </a:rPr>
                <a:t>Treaty of Paris</a:t>
              </a:r>
            </a:p>
          </p:txBody>
        </p:sp>
      </p:grpSp>
      <p:grpSp>
        <p:nvGrpSpPr>
          <p:cNvPr id="31" name="Group 30"/>
          <p:cNvGrpSpPr/>
          <p:nvPr/>
        </p:nvGrpSpPr>
        <p:grpSpPr>
          <a:xfrm>
            <a:off x="4114800" y="1219200"/>
            <a:ext cx="4572002" cy="5709734"/>
            <a:chOff x="4114800" y="1219200"/>
            <a:chExt cx="4572002" cy="5709734"/>
          </a:xfrm>
        </p:grpSpPr>
        <p:grpSp>
          <p:nvGrpSpPr>
            <p:cNvPr id="24" name="Group 23"/>
            <p:cNvGrpSpPr/>
            <p:nvPr/>
          </p:nvGrpSpPr>
          <p:grpSpPr>
            <a:xfrm>
              <a:off x="4114800" y="1219200"/>
              <a:ext cx="4572002" cy="5709734"/>
              <a:chOff x="4114800" y="1219200"/>
              <a:chExt cx="4572002" cy="5709734"/>
            </a:xfrm>
          </p:grpSpPr>
          <p:grpSp>
            <p:nvGrpSpPr>
              <p:cNvPr id="3" name="Group 24"/>
              <p:cNvGrpSpPr/>
              <p:nvPr/>
            </p:nvGrpSpPr>
            <p:grpSpPr>
              <a:xfrm>
                <a:off x="4114800" y="1219200"/>
                <a:ext cx="4572002" cy="5709734"/>
                <a:chOff x="2286000" y="1148266"/>
                <a:chExt cx="4572002" cy="5709734"/>
              </a:xfrm>
            </p:grpSpPr>
            <p:grpSp>
              <p:nvGrpSpPr>
                <p:cNvPr id="4" name="Group 17"/>
                <p:cNvGrpSpPr/>
                <p:nvPr/>
              </p:nvGrpSpPr>
              <p:grpSpPr>
                <a:xfrm>
                  <a:off x="2286000" y="1148266"/>
                  <a:ext cx="4572002" cy="5709734"/>
                  <a:chOff x="2582486" y="1377132"/>
                  <a:chExt cx="4440287" cy="5295217"/>
                </a:xfrm>
              </p:grpSpPr>
              <p:pic>
                <p:nvPicPr>
                  <p:cNvPr id="75" name="Picture 2" descr="Image result for united states in 1783"/>
                  <p:cNvPicPr>
                    <a:picLocks noChangeAspect="1" noChangeArrowheads="1"/>
                  </p:cNvPicPr>
                  <p:nvPr/>
                </p:nvPicPr>
                <p:blipFill>
                  <a:blip r:embed="rId4"/>
                  <a:srcRect/>
                  <a:stretch>
                    <a:fillRect/>
                  </a:stretch>
                </p:blipFill>
                <p:spPr bwMode="auto">
                  <a:xfrm>
                    <a:off x="2590800" y="1377132"/>
                    <a:ext cx="4431973" cy="4924023"/>
                  </a:xfrm>
                  <a:prstGeom prst="rect">
                    <a:avLst/>
                  </a:prstGeom>
                  <a:solidFill>
                    <a:schemeClr val="bg1"/>
                  </a:solidFill>
                </p:spPr>
              </p:pic>
              <p:sp>
                <p:nvSpPr>
                  <p:cNvPr id="76" name="Freeform 75"/>
                  <p:cNvSpPr/>
                  <p:nvPr/>
                </p:nvSpPr>
                <p:spPr>
                  <a:xfrm>
                    <a:off x="2582487" y="1377132"/>
                    <a:ext cx="4440286" cy="1978704"/>
                  </a:xfrm>
                  <a:custGeom>
                    <a:avLst/>
                    <a:gdLst>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3131127 w 4851862"/>
                      <a:gd name="connsiteY46" fmla="*/ 83127 h 1983971"/>
                      <a:gd name="connsiteX47" fmla="*/ 2748742 w 4851862"/>
                      <a:gd name="connsiteY47" fmla="*/ 116378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3131127 w 4851862"/>
                      <a:gd name="connsiteY46" fmla="*/ 83127 h 1983971"/>
                      <a:gd name="connsiteX47" fmla="*/ 2748742 w 4851862"/>
                      <a:gd name="connsiteY47" fmla="*/ 116378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3131127 w 4851862"/>
                      <a:gd name="connsiteY46" fmla="*/ 83127 h 1983971"/>
                      <a:gd name="connsiteX47" fmla="*/ 2748742 w 4851862"/>
                      <a:gd name="connsiteY47" fmla="*/ 116378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2748742 w 4851862"/>
                      <a:gd name="connsiteY46" fmla="*/ 116378 h 1983971"/>
                      <a:gd name="connsiteX47" fmla="*/ 2732116 w 4851862"/>
                      <a:gd name="connsiteY47" fmla="*/ 282633 h 1983971"/>
                      <a:gd name="connsiteX48" fmla="*/ 2100349 w 4851862"/>
                      <a:gd name="connsiteY48" fmla="*/ 332509 h 1983971"/>
                      <a:gd name="connsiteX49" fmla="*/ 936567 w 4851862"/>
                      <a:gd name="connsiteY49" fmla="*/ 332509 h 1983971"/>
                      <a:gd name="connsiteX50" fmla="*/ 221673 w 4851862"/>
                      <a:gd name="connsiteY50" fmla="*/ 332509 h 1983971"/>
                      <a:gd name="connsiteX51" fmla="*/ 105295 w 4851862"/>
                      <a:gd name="connsiteY51" fmla="*/ 332509 h 1983971"/>
                      <a:gd name="connsiteX52" fmla="*/ 72044 w 4851862"/>
                      <a:gd name="connsiteY52" fmla="*/ 365760 h 1983971"/>
                      <a:gd name="connsiteX53" fmla="*/ 38793 w 4851862"/>
                      <a:gd name="connsiteY53" fmla="*/ 332509 h 1983971"/>
                      <a:gd name="connsiteX54" fmla="*/ 22167 w 4851862"/>
                      <a:gd name="connsiteY54"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2748742 w 4851862"/>
                      <a:gd name="connsiteY46" fmla="*/ 116378 h 1983971"/>
                      <a:gd name="connsiteX47" fmla="*/ 2715491 w 4851862"/>
                      <a:gd name="connsiteY47" fmla="*/ 99753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382386 h 1983971"/>
                      <a:gd name="connsiteX1" fmla="*/ 171796 w 4851862"/>
                      <a:gd name="connsiteY1" fmla="*/ 432262 h 1983971"/>
                      <a:gd name="connsiteX2" fmla="*/ 437804 w 4851862"/>
                      <a:gd name="connsiteY2" fmla="*/ 581891 h 1983971"/>
                      <a:gd name="connsiteX3" fmla="*/ 737062 w 4851862"/>
                      <a:gd name="connsiteY3" fmla="*/ 681644 h 1983971"/>
                      <a:gd name="connsiteX4" fmla="*/ 969818 w 4851862"/>
                      <a:gd name="connsiteY4" fmla="*/ 698269 h 1983971"/>
                      <a:gd name="connsiteX5" fmla="*/ 1169324 w 4851862"/>
                      <a:gd name="connsiteY5" fmla="*/ 532015 h 1983971"/>
                      <a:gd name="connsiteX6" fmla="*/ 1285702 w 4851862"/>
                      <a:gd name="connsiteY6" fmla="*/ 498764 h 1983971"/>
                      <a:gd name="connsiteX7" fmla="*/ 1485207 w 4851862"/>
                      <a:gd name="connsiteY7" fmla="*/ 565266 h 1983971"/>
                      <a:gd name="connsiteX8" fmla="*/ 1601586 w 4851862"/>
                      <a:gd name="connsiteY8" fmla="*/ 681644 h 1983971"/>
                      <a:gd name="connsiteX9" fmla="*/ 1767840 w 4851862"/>
                      <a:gd name="connsiteY9" fmla="*/ 914400 h 1983971"/>
                      <a:gd name="connsiteX10" fmla="*/ 1767840 w 4851862"/>
                      <a:gd name="connsiteY10" fmla="*/ 964277 h 1983971"/>
                      <a:gd name="connsiteX11" fmla="*/ 1867593 w 4851862"/>
                      <a:gd name="connsiteY11" fmla="*/ 1047404 h 1983971"/>
                      <a:gd name="connsiteX12" fmla="*/ 2150226 w 4851862"/>
                      <a:gd name="connsiteY12" fmla="*/ 1030778 h 1983971"/>
                      <a:gd name="connsiteX13" fmla="*/ 2366356 w 4851862"/>
                      <a:gd name="connsiteY13" fmla="*/ 1064029 h 1983971"/>
                      <a:gd name="connsiteX14" fmla="*/ 2432858 w 4851862"/>
                      <a:gd name="connsiteY14" fmla="*/ 1197033 h 1983971"/>
                      <a:gd name="connsiteX15" fmla="*/ 2615738 w 4851862"/>
                      <a:gd name="connsiteY15" fmla="*/ 1330037 h 1983971"/>
                      <a:gd name="connsiteX16" fmla="*/ 2416233 w 4851862"/>
                      <a:gd name="connsiteY16" fmla="*/ 1346662 h 1983971"/>
                      <a:gd name="connsiteX17" fmla="*/ 2366356 w 4851862"/>
                      <a:gd name="connsiteY17" fmla="*/ 1429789 h 1983971"/>
                      <a:gd name="connsiteX18" fmla="*/ 2316480 w 4851862"/>
                      <a:gd name="connsiteY18" fmla="*/ 1562793 h 1983971"/>
                      <a:gd name="connsiteX19" fmla="*/ 2249978 w 4851862"/>
                      <a:gd name="connsiteY19" fmla="*/ 1662546 h 1983971"/>
                      <a:gd name="connsiteX20" fmla="*/ 2166851 w 4851862"/>
                      <a:gd name="connsiteY20" fmla="*/ 1828800 h 1983971"/>
                      <a:gd name="connsiteX21" fmla="*/ 2133600 w 4851862"/>
                      <a:gd name="connsiteY21" fmla="*/ 1895302 h 1983971"/>
                      <a:gd name="connsiteX22" fmla="*/ 2266604 w 4851862"/>
                      <a:gd name="connsiteY22" fmla="*/ 1978429 h 1983971"/>
                      <a:gd name="connsiteX23" fmla="*/ 2366356 w 4851862"/>
                      <a:gd name="connsiteY23" fmla="*/ 1862051 h 1983971"/>
                      <a:gd name="connsiteX24" fmla="*/ 2499360 w 4851862"/>
                      <a:gd name="connsiteY24" fmla="*/ 1778924 h 1983971"/>
                      <a:gd name="connsiteX25" fmla="*/ 2632364 w 4851862"/>
                      <a:gd name="connsiteY25" fmla="*/ 1745673 h 1983971"/>
                      <a:gd name="connsiteX26" fmla="*/ 2698866 w 4851862"/>
                      <a:gd name="connsiteY26" fmla="*/ 1695797 h 1983971"/>
                      <a:gd name="connsiteX27" fmla="*/ 2615738 w 4851862"/>
                      <a:gd name="connsiteY27" fmla="*/ 1579418 h 1983971"/>
                      <a:gd name="connsiteX28" fmla="*/ 2964873 w 4851862"/>
                      <a:gd name="connsiteY28" fmla="*/ 1479666 h 1983971"/>
                      <a:gd name="connsiteX29" fmla="*/ 3230880 w 4851862"/>
                      <a:gd name="connsiteY29" fmla="*/ 1230284 h 1983971"/>
                      <a:gd name="connsiteX30" fmla="*/ 3480262 w 4851862"/>
                      <a:gd name="connsiteY30" fmla="*/ 1113906 h 1983971"/>
                      <a:gd name="connsiteX31" fmla="*/ 3762895 w 4851862"/>
                      <a:gd name="connsiteY31" fmla="*/ 1064029 h 1983971"/>
                      <a:gd name="connsiteX32" fmla="*/ 3995651 w 4851862"/>
                      <a:gd name="connsiteY32" fmla="*/ 847898 h 1983971"/>
                      <a:gd name="connsiteX33" fmla="*/ 3995651 w 4851862"/>
                      <a:gd name="connsiteY33" fmla="*/ 532015 h 1983971"/>
                      <a:gd name="connsiteX34" fmla="*/ 4128655 w 4851862"/>
                      <a:gd name="connsiteY34" fmla="*/ 465513 h 1983971"/>
                      <a:gd name="connsiteX35" fmla="*/ 4211782 w 4851862"/>
                      <a:gd name="connsiteY35" fmla="*/ 432262 h 1983971"/>
                      <a:gd name="connsiteX36" fmla="*/ 4311535 w 4851862"/>
                      <a:gd name="connsiteY36" fmla="*/ 498764 h 1983971"/>
                      <a:gd name="connsiteX37" fmla="*/ 4394662 w 4851862"/>
                      <a:gd name="connsiteY37" fmla="*/ 598517 h 1983971"/>
                      <a:gd name="connsiteX38" fmla="*/ 4427913 w 4851862"/>
                      <a:gd name="connsiteY38" fmla="*/ 731520 h 1983971"/>
                      <a:gd name="connsiteX39" fmla="*/ 4527666 w 4851862"/>
                      <a:gd name="connsiteY39" fmla="*/ 781397 h 1983971"/>
                      <a:gd name="connsiteX40" fmla="*/ 4610793 w 4851862"/>
                      <a:gd name="connsiteY40" fmla="*/ 814647 h 1983971"/>
                      <a:gd name="connsiteX41" fmla="*/ 4693920 w 4851862"/>
                      <a:gd name="connsiteY41" fmla="*/ 814647 h 1983971"/>
                      <a:gd name="connsiteX42" fmla="*/ 4727171 w 4851862"/>
                      <a:gd name="connsiteY42" fmla="*/ 831273 h 1983971"/>
                      <a:gd name="connsiteX43" fmla="*/ 4777047 w 4851862"/>
                      <a:gd name="connsiteY43" fmla="*/ 681644 h 1983971"/>
                      <a:gd name="connsiteX44" fmla="*/ 4760422 w 4851862"/>
                      <a:gd name="connsiteY44" fmla="*/ 99753 h 1983971"/>
                      <a:gd name="connsiteX45" fmla="*/ 4228407 w 4851862"/>
                      <a:gd name="connsiteY45" fmla="*/ 83127 h 1983971"/>
                      <a:gd name="connsiteX46" fmla="*/ 2748742 w 4851862"/>
                      <a:gd name="connsiteY46" fmla="*/ 116378 h 1983971"/>
                      <a:gd name="connsiteX47" fmla="*/ 2715491 w 4851862"/>
                      <a:gd name="connsiteY47" fmla="*/ 99753 h 1983971"/>
                      <a:gd name="connsiteX48" fmla="*/ 2732116 w 4851862"/>
                      <a:gd name="connsiteY48" fmla="*/ 282633 h 1983971"/>
                      <a:gd name="connsiteX49" fmla="*/ 2100349 w 4851862"/>
                      <a:gd name="connsiteY49" fmla="*/ 332509 h 1983971"/>
                      <a:gd name="connsiteX50" fmla="*/ 936567 w 4851862"/>
                      <a:gd name="connsiteY50" fmla="*/ 332509 h 1983971"/>
                      <a:gd name="connsiteX51" fmla="*/ 221673 w 4851862"/>
                      <a:gd name="connsiteY51" fmla="*/ 332509 h 1983971"/>
                      <a:gd name="connsiteX52" fmla="*/ 105295 w 4851862"/>
                      <a:gd name="connsiteY52" fmla="*/ 332509 h 1983971"/>
                      <a:gd name="connsiteX53" fmla="*/ 72044 w 4851862"/>
                      <a:gd name="connsiteY53" fmla="*/ 365760 h 1983971"/>
                      <a:gd name="connsiteX54" fmla="*/ 38793 w 4851862"/>
                      <a:gd name="connsiteY54" fmla="*/ 332509 h 1983971"/>
                      <a:gd name="connsiteX55" fmla="*/ 22167 w 4851862"/>
                      <a:gd name="connsiteY55" fmla="*/ 382386 h 1983971"/>
                      <a:gd name="connsiteX0" fmla="*/ 22167 w 4851862"/>
                      <a:gd name="connsiteY0" fmla="*/ 477668 h 2079253"/>
                      <a:gd name="connsiteX1" fmla="*/ 171796 w 4851862"/>
                      <a:gd name="connsiteY1" fmla="*/ 527544 h 2079253"/>
                      <a:gd name="connsiteX2" fmla="*/ 437804 w 4851862"/>
                      <a:gd name="connsiteY2" fmla="*/ 677173 h 2079253"/>
                      <a:gd name="connsiteX3" fmla="*/ 737062 w 4851862"/>
                      <a:gd name="connsiteY3" fmla="*/ 776926 h 2079253"/>
                      <a:gd name="connsiteX4" fmla="*/ 969818 w 4851862"/>
                      <a:gd name="connsiteY4" fmla="*/ 793551 h 2079253"/>
                      <a:gd name="connsiteX5" fmla="*/ 1169324 w 4851862"/>
                      <a:gd name="connsiteY5" fmla="*/ 627297 h 2079253"/>
                      <a:gd name="connsiteX6" fmla="*/ 1285702 w 4851862"/>
                      <a:gd name="connsiteY6" fmla="*/ 594046 h 2079253"/>
                      <a:gd name="connsiteX7" fmla="*/ 1485207 w 4851862"/>
                      <a:gd name="connsiteY7" fmla="*/ 660548 h 2079253"/>
                      <a:gd name="connsiteX8" fmla="*/ 1601586 w 4851862"/>
                      <a:gd name="connsiteY8" fmla="*/ 776926 h 2079253"/>
                      <a:gd name="connsiteX9" fmla="*/ 1767840 w 4851862"/>
                      <a:gd name="connsiteY9" fmla="*/ 1009682 h 2079253"/>
                      <a:gd name="connsiteX10" fmla="*/ 1767840 w 4851862"/>
                      <a:gd name="connsiteY10" fmla="*/ 1059559 h 2079253"/>
                      <a:gd name="connsiteX11" fmla="*/ 1867593 w 4851862"/>
                      <a:gd name="connsiteY11" fmla="*/ 1142686 h 2079253"/>
                      <a:gd name="connsiteX12" fmla="*/ 2150226 w 4851862"/>
                      <a:gd name="connsiteY12" fmla="*/ 1126060 h 2079253"/>
                      <a:gd name="connsiteX13" fmla="*/ 2366356 w 4851862"/>
                      <a:gd name="connsiteY13" fmla="*/ 1159311 h 2079253"/>
                      <a:gd name="connsiteX14" fmla="*/ 2432858 w 4851862"/>
                      <a:gd name="connsiteY14" fmla="*/ 1292315 h 2079253"/>
                      <a:gd name="connsiteX15" fmla="*/ 2615738 w 4851862"/>
                      <a:gd name="connsiteY15" fmla="*/ 1425319 h 2079253"/>
                      <a:gd name="connsiteX16" fmla="*/ 2416233 w 4851862"/>
                      <a:gd name="connsiteY16" fmla="*/ 1441944 h 2079253"/>
                      <a:gd name="connsiteX17" fmla="*/ 2366356 w 4851862"/>
                      <a:gd name="connsiteY17" fmla="*/ 1525071 h 2079253"/>
                      <a:gd name="connsiteX18" fmla="*/ 2316480 w 4851862"/>
                      <a:gd name="connsiteY18" fmla="*/ 1658075 h 2079253"/>
                      <a:gd name="connsiteX19" fmla="*/ 2249978 w 4851862"/>
                      <a:gd name="connsiteY19" fmla="*/ 1757828 h 2079253"/>
                      <a:gd name="connsiteX20" fmla="*/ 2166851 w 4851862"/>
                      <a:gd name="connsiteY20" fmla="*/ 1924082 h 2079253"/>
                      <a:gd name="connsiteX21" fmla="*/ 2133600 w 4851862"/>
                      <a:gd name="connsiteY21" fmla="*/ 1990584 h 2079253"/>
                      <a:gd name="connsiteX22" fmla="*/ 2266604 w 4851862"/>
                      <a:gd name="connsiteY22" fmla="*/ 2073711 h 2079253"/>
                      <a:gd name="connsiteX23" fmla="*/ 2366356 w 4851862"/>
                      <a:gd name="connsiteY23" fmla="*/ 1957333 h 2079253"/>
                      <a:gd name="connsiteX24" fmla="*/ 2499360 w 4851862"/>
                      <a:gd name="connsiteY24" fmla="*/ 1874206 h 2079253"/>
                      <a:gd name="connsiteX25" fmla="*/ 2632364 w 4851862"/>
                      <a:gd name="connsiteY25" fmla="*/ 1840955 h 2079253"/>
                      <a:gd name="connsiteX26" fmla="*/ 2698866 w 4851862"/>
                      <a:gd name="connsiteY26" fmla="*/ 1791079 h 2079253"/>
                      <a:gd name="connsiteX27" fmla="*/ 2615738 w 4851862"/>
                      <a:gd name="connsiteY27" fmla="*/ 1674700 h 2079253"/>
                      <a:gd name="connsiteX28" fmla="*/ 2964873 w 4851862"/>
                      <a:gd name="connsiteY28" fmla="*/ 1574948 h 2079253"/>
                      <a:gd name="connsiteX29" fmla="*/ 3230880 w 4851862"/>
                      <a:gd name="connsiteY29" fmla="*/ 1325566 h 2079253"/>
                      <a:gd name="connsiteX30" fmla="*/ 3480262 w 4851862"/>
                      <a:gd name="connsiteY30" fmla="*/ 1209188 h 2079253"/>
                      <a:gd name="connsiteX31" fmla="*/ 3762895 w 4851862"/>
                      <a:gd name="connsiteY31" fmla="*/ 1159311 h 2079253"/>
                      <a:gd name="connsiteX32" fmla="*/ 3995651 w 4851862"/>
                      <a:gd name="connsiteY32" fmla="*/ 943180 h 2079253"/>
                      <a:gd name="connsiteX33" fmla="*/ 3995651 w 4851862"/>
                      <a:gd name="connsiteY33" fmla="*/ 627297 h 2079253"/>
                      <a:gd name="connsiteX34" fmla="*/ 4128655 w 4851862"/>
                      <a:gd name="connsiteY34" fmla="*/ 560795 h 2079253"/>
                      <a:gd name="connsiteX35" fmla="*/ 4211782 w 4851862"/>
                      <a:gd name="connsiteY35" fmla="*/ 527544 h 2079253"/>
                      <a:gd name="connsiteX36" fmla="*/ 4311535 w 4851862"/>
                      <a:gd name="connsiteY36" fmla="*/ 594046 h 2079253"/>
                      <a:gd name="connsiteX37" fmla="*/ 4394662 w 4851862"/>
                      <a:gd name="connsiteY37" fmla="*/ 693799 h 2079253"/>
                      <a:gd name="connsiteX38" fmla="*/ 4427913 w 4851862"/>
                      <a:gd name="connsiteY38" fmla="*/ 826802 h 2079253"/>
                      <a:gd name="connsiteX39" fmla="*/ 4527666 w 4851862"/>
                      <a:gd name="connsiteY39" fmla="*/ 876679 h 2079253"/>
                      <a:gd name="connsiteX40" fmla="*/ 4610793 w 4851862"/>
                      <a:gd name="connsiteY40" fmla="*/ 909929 h 2079253"/>
                      <a:gd name="connsiteX41" fmla="*/ 4693920 w 4851862"/>
                      <a:gd name="connsiteY41" fmla="*/ 909929 h 2079253"/>
                      <a:gd name="connsiteX42" fmla="*/ 4727171 w 4851862"/>
                      <a:gd name="connsiteY42" fmla="*/ 926555 h 2079253"/>
                      <a:gd name="connsiteX43" fmla="*/ 4777047 w 4851862"/>
                      <a:gd name="connsiteY43" fmla="*/ 776926 h 2079253"/>
                      <a:gd name="connsiteX44" fmla="*/ 4760422 w 4851862"/>
                      <a:gd name="connsiteY44" fmla="*/ 195035 h 2079253"/>
                      <a:gd name="connsiteX45" fmla="*/ 4228407 w 4851862"/>
                      <a:gd name="connsiteY45" fmla="*/ 178409 h 2079253"/>
                      <a:gd name="connsiteX46" fmla="*/ 2748742 w 4851862"/>
                      <a:gd name="connsiteY46" fmla="*/ 211660 h 2079253"/>
                      <a:gd name="connsiteX47" fmla="*/ 2715491 w 4851862"/>
                      <a:gd name="connsiteY47" fmla="*/ 42635 h 2079253"/>
                      <a:gd name="connsiteX48" fmla="*/ 2732116 w 4851862"/>
                      <a:gd name="connsiteY48" fmla="*/ 377915 h 2079253"/>
                      <a:gd name="connsiteX49" fmla="*/ 2100349 w 4851862"/>
                      <a:gd name="connsiteY49" fmla="*/ 427791 h 2079253"/>
                      <a:gd name="connsiteX50" fmla="*/ 936567 w 4851862"/>
                      <a:gd name="connsiteY50" fmla="*/ 427791 h 2079253"/>
                      <a:gd name="connsiteX51" fmla="*/ 221673 w 4851862"/>
                      <a:gd name="connsiteY51" fmla="*/ 427791 h 2079253"/>
                      <a:gd name="connsiteX52" fmla="*/ 105295 w 4851862"/>
                      <a:gd name="connsiteY52" fmla="*/ 427791 h 2079253"/>
                      <a:gd name="connsiteX53" fmla="*/ 72044 w 4851862"/>
                      <a:gd name="connsiteY53" fmla="*/ 461042 h 2079253"/>
                      <a:gd name="connsiteX54" fmla="*/ 38793 w 4851862"/>
                      <a:gd name="connsiteY54" fmla="*/ 427791 h 2079253"/>
                      <a:gd name="connsiteX55" fmla="*/ 22167 w 4851862"/>
                      <a:gd name="connsiteY55" fmla="*/ 477668 h 2079253"/>
                      <a:gd name="connsiteX0" fmla="*/ 22167 w 4851862"/>
                      <a:gd name="connsiteY0" fmla="*/ 477668 h 2079253"/>
                      <a:gd name="connsiteX1" fmla="*/ 171796 w 4851862"/>
                      <a:gd name="connsiteY1" fmla="*/ 527544 h 2079253"/>
                      <a:gd name="connsiteX2" fmla="*/ 437804 w 4851862"/>
                      <a:gd name="connsiteY2" fmla="*/ 677173 h 2079253"/>
                      <a:gd name="connsiteX3" fmla="*/ 737062 w 4851862"/>
                      <a:gd name="connsiteY3" fmla="*/ 776926 h 2079253"/>
                      <a:gd name="connsiteX4" fmla="*/ 969818 w 4851862"/>
                      <a:gd name="connsiteY4" fmla="*/ 793551 h 2079253"/>
                      <a:gd name="connsiteX5" fmla="*/ 1169324 w 4851862"/>
                      <a:gd name="connsiteY5" fmla="*/ 627297 h 2079253"/>
                      <a:gd name="connsiteX6" fmla="*/ 1285702 w 4851862"/>
                      <a:gd name="connsiteY6" fmla="*/ 594046 h 2079253"/>
                      <a:gd name="connsiteX7" fmla="*/ 1485207 w 4851862"/>
                      <a:gd name="connsiteY7" fmla="*/ 660548 h 2079253"/>
                      <a:gd name="connsiteX8" fmla="*/ 1601586 w 4851862"/>
                      <a:gd name="connsiteY8" fmla="*/ 776926 h 2079253"/>
                      <a:gd name="connsiteX9" fmla="*/ 1767840 w 4851862"/>
                      <a:gd name="connsiteY9" fmla="*/ 1009682 h 2079253"/>
                      <a:gd name="connsiteX10" fmla="*/ 1767840 w 4851862"/>
                      <a:gd name="connsiteY10" fmla="*/ 1059559 h 2079253"/>
                      <a:gd name="connsiteX11" fmla="*/ 1867593 w 4851862"/>
                      <a:gd name="connsiteY11" fmla="*/ 1142686 h 2079253"/>
                      <a:gd name="connsiteX12" fmla="*/ 2150226 w 4851862"/>
                      <a:gd name="connsiteY12" fmla="*/ 1126060 h 2079253"/>
                      <a:gd name="connsiteX13" fmla="*/ 2366356 w 4851862"/>
                      <a:gd name="connsiteY13" fmla="*/ 1159311 h 2079253"/>
                      <a:gd name="connsiteX14" fmla="*/ 2432858 w 4851862"/>
                      <a:gd name="connsiteY14" fmla="*/ 1292315 h 2079253"/>
                      <a:gd name="connsiteX15" fmla="*/ 2615738 w 4851862"/>
                      <a:gd name="connsiteY15" fmla="*/ 1425319 h 2079253"/>
                      <a:gd name="connsiteX16" fmla="*/ 2416233 w 4851862"/>
                      <a:gd name="connsiteY16" fmla="*/ 1441944 h 2079253"/>
                      <a:gd name="connsiteX17" fmla="*/ 2366356 w 4851862"/>
                      <a:gd name="connsiteY17" fmla="*/ 1525071 h 2079253"/>
                      <a:gd name="connsiteX18" fmla="*/ 2316480 w 4851862"/>
                      <a:gd name="connsiteY18" fmla="*/ 1658075 h 2079253"/>
                      <a:gd name="connsiteX19" fmla="*/ 2249978 w 4851862"/>
                      <a:gd name="connsiteY19" fmla="*/ 1757828 h 2079253"/>
                      <a:gd name="connsiteX20" fmla="*/ 2166851 w 4851862"/>
                      <a:gd name="connsiteY20" fmla="*/ 1924082 h 2079253"/>
                      <a:gd name="connsiteX21" fmla="*/ 2133600 w 4851862"/>
                      <a:gd name="connsiteY21" fmla="*/ 1990584 h 2079253"/>
                      <a:gd name="connsiteX22" fmla="*/ 2266604 w 4851862"/>
                      <a:gd name="connsiteY22" fmla="*/ 2073711 h 2079253"/>
                      <a:gd name="connsiteX23" fmla="*/ 2366356 w 4851862"/>
                      <a:gd name="connsiteY23" fmla="*/ 1957333 h 2079253"/>
                      <a:gd name="connsiteX24" fmla="*/ 2499360 w 4851862"/>
                      <a:gd name="connsiteY24" fmla="*/ 1874206 h 2079253"/>
                      <a:gd name="connsiteX25" fmla="*/ 2632364 w 4851862"/>
                      <a:gd name="connsiteY25" fmla="*/ 1840955 h 2079253"/>
                      <a:gd name="connsiteX26" fmla="*/ 2698866 w 4851862"/>
                      <a:gd name="connsiteY26" fmla="*/ 1791079 h 2079253"/>
                      <a:gd name="connsiteX27" fmla="*/ 2615738 w 4851862"/>
                      <a:gd name="connsiteY27" fmla="*/ 1674700 h 2079253"/>
                      <a:gd name="connsiteX28" fmla="*/ 2964873 w 4851862"/>
                      <a:gd name="connsiteY28" fmla="*/ 1574948 h 2079253"/>
                      <a:gd name="connsiteX29" fmla="*/ 3230880 w 4851862"/>
                      <a:gd name="connsiteY29" fmla="*/ 1325566 h 2079253"/>
                      <a:gd name="connsiteX30" fmla="*/ 3480262 w 4851862"/>
                      <a:gd name="connsiteY30" fmla="*/ 1209188 h 2079253"/>
                      <a:gd name="connsiteX31" fmla="*/ 3762895 w 4851862"/>
                      <a:gd name="connsiteY31" fmla="*/ 1159311 h 2079253"/>
                      <a:gd name="connsiteX32" fmla="*/ 3995651 w 4851862"/>
                      <a:gd name="connsiteY32" fmla="*/ 943180 h 2079253"/>
                      <a:gd name="connsiteX33" fmla="*/ 3995651 w 4851862"/>
                      <a:gd name="connsiteY33" fmla="*/ 627297 h 2079253"/>
                      <a:gd name="connsiteX34" fmla="*/ 4128655 w 4851862"/>
                      <a:gd name="connsiteY34" fmla="*/ 560795 h 2079253"/>
                      <a:gd name="connsiteX35" fmla="*/ 4211782 w 4851862"/>
                      <a:gd name="connsiteY35" fmla="*/ 527544 h 2079253"/>
                      <a:gd name="connsiteX36" fmla="*/ 4311535 w 4851862"/>
                      <a:gd name="connsiteY36" fmla="*/ 594046 h 2079253"/>
                      <a:gd name="connsiteX37" fmla="*/ 4394662 w 4851862"/>
                      <a:gd name="connsiteY37" fmla="*/ 693799 h 2079253"/>
                      <a:gd name="connsiteX38" fmla="*/ 4427913 w 4851862"/>
                      <a:gd name="connsiteY38" fmla="*/ 826802 h 2079253"/>
                      <a:gd name="connsiteX39" fmla="*/ 4527666 w 4851862"/>
                      <a:gd name="connsiteY39" fmla="*/ 876679 h 2079253"/>
                      <a:gd name="connsiteX40" fmla="*/ 4610793 w 4851862"/>
                      <a:gd name="connsiteY40" fmla="*/ 909929 h 2079253"/>
                      <a:gd name="connsiteX41" fmla="*/ 4693920 w 4851862"/>
                      <a:gd name="connsiteY41" fmla="*/ 909929 h 2079253"/>
                      <a:gd name="connsiteX42" fmla="*/ 4727171 w 4851862"/>
                      <a:gd name="connsiteY42" fmla="*/ 926555 h 2079253"/>
                      <a:gd name="connsiteX43" fmla="*/ 4777047 w 4851862"/>
                      <a:gd name="connsiteY43" fmla="*/ 776926 h 2079253"/>
                      <a:gd name="connsiteX44" fmla="*/ 4760422 w 4851862"/>
                      <a:gd name="connsiteY44" fmla="*/ 195035 h 2079253"/>
                      <a:gd name="connsiteX45" fmla="*/ 4228407 w 4851862"/>
                      <a:gd name="connsiteY45" fmla="*/ 178409 h 2079253"/>
                      <a:gd name="connsiteX46" fmla="*/ 2748742 w 4851862"/>
                      <a:gd name="connsiteY46" fmla="*/ 211660 h 2079253"/>
                      <a:gd name="connsiteX47" fmla="*/ 2715491 w 4851862"/>
                      <a:gd name="connsiteY47" fmla="*/ 42635 h 2079253"/>
                      <a:gd name="connsiteX48" fmla="*/ 2732116 w 4851862"/>
                      <a:gd name="connsiteY48" fmla="*/ 377915 h 2079253"/>
                      <a:gd name="connsiteX49" fmla="*/ 2100349 w 4851862"/>
                      <a:gd name="connsiteY49" fmla="*/ 427791 h 2079253"/>
                      <a:gd name="connsiteX50" fmla="*/ 936567 w 4851862"/>
                      <a:gd name="connsiteY50" fmla="*/ 427791 h 2079253"/>
                      <a:gd name="connsiteX51" fmla="*/ 221673 w 4851862"/>
                      <a:gd name="connsiteY51" fmla="*/ 427791 h 2079253"/>
                      <a:gd name="connsiteX52" fmla="*/ 105295 w 4851862"/>
                      <a:gd name="connsiteY52" fmla="*/ 427791 h 2079253"/>
                      <a:gd name="connsiteX53" fmla="*/ 72044 w 4851862"/>
                      <a:gd name="connsiteY53" fmla="*/ 461042 h 2079253"/>
                      <a:gd name="connsiteX54" fmla="*/ 38793 w 4851862"/>
                      <a:gd name="connsiteY54" fmla="*/ 427791 h 2079253"/>
                      <a:gd name="connsiteX55" fmla="*/ 22167 w 4851862"/>
                      <a:gd name="connsiteY55" fmla="*/ 477668 h 2079253"/>
                      <a:gd name="connsiteX0" fmla="*/ 22167 w 4851862"/>
                      <a:gd name="connsiteY0" fmla="*/ 468284 h 2069869"/>
                      <a:gd name="connsiteX1" fmla="*/ 171796 w 4851862"/>
                      <a:gd name="connsiteY1" fmla="*/ 518160 h 2069869"/>
                      <a:gd name="connsiteX2" fmla="*/ 437804 w 4851862"/>
                      <a:gd name="connsiteY2" fmla="*/ 667789 h 2069869"/>
                      <a:gd name="connsiteX3" fmla="*/ 737062 w 4851862"/>
                      <a:gd name="connsiteY3" fmla="*/ 767542 h 2069869"/>
                      <a:gd name="connsiteX4" fmla="*/ 969818 w 4851862"/>
                      <a:gd name="connsiteY4" fmla="*/ 784167 h 2069869"/>
                      <a:gd name="connsiteX5" fmla="*/ 1169324 w 4851862"/>
                      <a:gd name="connsiteY5" fmla="*/ 617913 h 2069869"/>
                      <a:gd name="connsiteX6" fmla="*/ 1285702 w 4851862"/>
                      <a:gd name="connsiteY6" fmla="*/ 584662 h 2069869"/>
                      <a:gd name="connsiteX7" fmla="*/ 1485207 w 4851862"/>
                      <a:gd name="connsiteY7" fmla="*/ 651164 h 2069869"/>
                      <a:gd name="connsiteX8" fmla="*/ 1601586 w 4851862"/>
                      <a:gd name="connsiteY8" fmla="*/ 767542 h 2069869"/>
                      <a:gd name="connsiteX9" fmla="*/ 1767840 w 4851862"/>
                      <a:gd name="connsiteY9" fmla="*/ 1000298 h 2069869"/>
                      <a:gd name="connsiteX10" fmla="*/ 1767840 w 4851862"/>
                      <a:gd name="connsiteY10" fmla="*/ 1050175 h 2069869"/>
                      <a:gd name="connsiteX11" fmla="*/ 1867593 w 4851862"/>
                      <a:gd name="connsiteY11" fmla="*/ 1133302 h 2069869"/>
                      <a:gd name="connsiteX12" fmla="*/ 2150226 w 4851862"/>
                      <a:gd name="connsiteY12" fmla="*/ 1116676 h 2069869"/>
                      <a:gd name="connsiteX13" fmla="*/ 2366356 w 4851862"/>
                      <a:gd name="connsiteY13" fmla="*/ 1149927 h 2069869"/>
                      <a:gd name="connsiteX14" fmla="*/ 2432858 w 4851862"/>
                      <a:gd name="connsiteY14" fmla="*/ 1282931 h 2069869"/>
                      <a:gd name="connsiteX15" fmla="*/ 2615738 w 4851862"/>
                      <a:gd name="connsiteY15" fmla="*/ 1415935 h 2069869"/>
                      <a:gd name="connsiteX16" fmla="*/ 2416233 w 4851862"/>
                      <a:gd name="connsiteY16" fmla="*/ 1432560 h 2069869"/>
                      <a:gd name="connsiteX17" fmla="*/ 2366356 w 4851862"/>
                      <a:gd name="connsiteY17" fmla="*/ 1515687 h 2069869"/>
                      <a:gd name="connsiteX18" fmla="*/ 2316480 w 4851862"/>
                      <a:gd name="connsiteY18" fmla="*/ 1648691 h 2069869"/>
                      <a:gd name="connsiteX19" fmla="*/ 2249978 w 4851862"/>
                      <a:gd name="connsiteY19" fmla="*/ 1748444 h 2069869"/>
                      <a:gd name="connsiteX20" fmla="*/ 2166851 w 4851862"/>
                      <a:gd name="connsiteY20" fmla="*/ 1914698 h 2069869"/>
                      <a:gd name="connsiteX21" fmla="*/ 2133600 w 4851862"/>
                      <a:gd name="connsiteY21" fmla="*/ 1981200 h 2069869"/>
                      <a:gd name="connsiteX22" fmla="*/ 2266604 w 4851862"/>
                      <a:gd name="connsiteY22" fmla="*/ 2064327 h 2069869"/>
                      <a:gd name="connsiteX23" fmla="*/ 2366356 w 4851862"/>
                      <a:gd name="connsiteY23" fmla="*/ 1947949 h 2069869"/>
                      <a:gd name="connsiteX24" fmla="*/ 2499360 w 4851862"/>
                      <a:gd name="connsiteY24" fmla="*/ 1864822 h 2069869"/>
                      <a:gd name="connsiteX25" fmla="*/ 2632364 w 4851862"/>
                      <a:gd name="connsiteY25" fmla="*/ 1831571 h 2069869"/>
                      <a:gd name="connsiteX26" fmla="*/ 2698866 w 4851862"/>
                      <a:gd name="connsiteY26" fmla="*/ 1781695 h 2069869"/>
                      <a:gd name="connsiteX27" fmla="*/ 2615738 w 4851862"/>
                      <a:gd name="connsiteY27" fmla="*/ 1665316 h 2069869"/>
                      <a:gd name="connsiteX28" fmla="*/ 2964873 w 4851862"/>
                      <a:gd name="connsiteY28" fmla="*/ 1565564 h 2069869"/>
                      <a:gd name="connsiteX29" fmla="*/ 3230880 w 4851862"/>
                      <a:gd name="connsiteY29" fmla="*/ 1316182 h 2069869"/>
                      <a:gd name="connsiteX30" fmla="*/ 3480262 w 4851862"/>
                      <a:gd name="connsiteY30" fmla="*/ 1199804 h 2069869"/>
                      <a:gd name="connsiteX31" fmla="*/ 3762895 w 4851862"/>
                      <a:gd name="connsiteY31" fmla="*/ 1149927 h 2069869"/>
                      <a:gd name="connsiteX32" fmla="*/ 3995651 w 4851862"/>
                      <a:gd name="connsiteY32" fmla="*/ 933796 h 2069869"/>
                      <a:gd name="connsiteX33" fmla="*/ 3995651 w 4851862"/>
                      <a:gd name="connsiteY33" fmla="*/ 617913 h 2069869"/>
                      <a:gd name="connsiteX34" fmla="*/ 4128655 w 4851862"/>
                      <a:gd name="connsiteY34" fmla="*/ 551411 h 2069869"/>
                      <a:gd name="connsiteX35" fmla="*/ 4211782 w 4851862"/>
                      <a:gd name="connsiteY35" fmla="*/ 518160 h 2069869"/>
                      <a:gd name="connsiteX36" fmla="*/ 4311535 w 4851862"/>
                      <a:gd name="connsiteY36" fmla="*/ 584662 h 2069869"/>
                      <a:gd name="connsiteX37" fmla="*/ 4394662 w 4851862"/>
                      <a:gd name="connsiteY37" fmla="*/ 684415 h 2069869"/>
                      <a:gd name="connsiteX38" fmla="*/ 4427913 w 4851862"/>
                      <a:gd name="connsiteY38" fmla="*/ 817418 h 2069869"/>
                      <a:gd name="connsiteX39" fmla="*/ 4527666 w 4851862"/>
                      <a:gd name="connsiteY39" fmla="*/ 867295 h 2069869"/>
                      <a:gd name="connsiteX40" fmla="*/ 4610793 w 4851862"/>
                      <a:gd name="connsiteY40" fmla="*/ 900545 h 2069869"/>
                      <a:gd name="connsiteX41" fmla="*/ 4693920 w 4851862"/>
                      <a:gd name="connsiteY41" fmla="*/ 900545 h 2069869"/>
                      <a:gd name="connsiteX42" fmla="*/ 4727171 w 4851862"/>
                      <a:gd name="connsiteY42" fmla="*/ 917171 h 2069869"/>
                      <a:gd name="connsiteX43" fmla="*/ 4777047 w 4851862"/>
                      <a:gd name="connsiteY43" fmla="*/ 767542 h 2069869"/>
                      <a:gd name="connsiteX44" fmla="*/ 4760422 w 4851862"/>
                      <a:gd name="connsiteY44" fmla="*/ 185651 h 2069869"/>
                      <a:gd name="connsiteX45" fmla="*/ 4228407 w 4851862"/>
                      <a:gd name="connsiteY45" fmla="*/ 169025 h 2069869"/>
                      <a:gd name="connsiteX46" fmla="*/ 2715491 w 4851862"/>
                      <a:gd name="connsiteY46" fmla="*/ 33251 h 2069869"/>
                      <a:gd name="connsiteX47" fmla="*/ 2732116 w 4851862"/>
                      <a:gd name="connsiteY47" fmla="*/ 368531 h 2069869"/>
                      <a:gd name="connsiteX48" fmla="*/ 2100349 w 4851862"/>
                      <a:gd name="connsiteY48" fmla="*/ 418407 h 2069869"/>
                      <a:gd name="connsiteX49" fmla="*/ 936567 w 4851862"/>
                      <a:gd name="connsiteY49" fmla="*/ 418407 h 2069869"/>
                      <a:gd name="connsiteX50" fmla="*/ 221673 w 4851862"/>
                      <a:gd name="connsiteY50" fmla="*/ 418407 h 2069869"/>
                      <a:gd name="connsiteX51" fmla="*/ 105295 w 4851862"/>
                      <a:gd name="connsiteY51" fmla="*/ 418407 h 2069869"/>
                      <a:gd name="connsiteX52" fmla="*/ 72044 w 4851862"/>
                      <a:gd name="connsiteY52" fmla="*/ 451658 h 2069869"/>
                      <a:gd name="connsiteX53" fmla="*/ 38793 w 4851862"/>
                      <a:gd name="connsiteY53" fmla="*/ 418407 h 2069869"/>
                      <a:gd name="connsiteX54" fmla="*/ 22167 w 4851862"/>
                      <a:gd name="connsiteY54" fmla="*/ 468284 h 206986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4456150 w 4851862"/>
                      <a:gd name="connsiteY46" fmla="*/ 159575 h 2078929"/>
                      <a:gd name="connsiteX47" fmla="*/ 2715491 w 4851862"/>
                      <a:gd name="connsiteY47" fmla="*/ 42311 h 2078929"/>
                      <a:gd name="connsiteX48" fmla="*/ 2719262 w 4851862"/>
                      <a:gd name="connsiteY48" fmla="*/ 55880 h 2078929"/>
                      <a:gd name="connsiteX49" fmla="*/ 2732116 w 4851862"/>
                      <a:gd name="connsiteY49" fmla="*/ 377591 h 2078929"/>
                      <a:gd name="connsiteX50" fmla="*/ 2100349 w 4851862"/>
                      <a:gd name="connsiteY50" fmla="*/ 427467 h 2078929"/>
                      <a:gd name="connsiteX51" fmla="*/ 936567 w 4851862"/>
                      <a:gd name="connsiteY51" fmla="*/ 427467 h 2078929"/>
                      <a:gd name="connsiteX52" fmla="*/ 221673 w 4851862"/>
                      <a:gd name="connsiteY52" fmla="*/ 427467 h 2078929"/>
                      <a:gd name="connsiteX53" fmla="*/ 105295 w 4851862"/>
                      <a:gd name="connsiteY53" fmla="*/ 427467 h 2078929"/>
                      <a:gd name="connsiteX54" fmla="*/ 72044 w 4851862"/>
                      <a:gd name="connsiteY54" fmla="*/ 460718 h 2078929"/>
                      <a:gd name="connsiteX55" fmla="*/ 38793 w 4851862"/>
                      <a:gd name="connsiteY55" fmla="*/ 427467 h 2078929"/>
                      <a:gd name="connsiteX56" fmla="*/ 22167 w 4851862"/>
                      <a:gd name="connsiteY56"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4456150 w 4851862"/>
                      <a:gd name="connsiteY46" fmla="*/ 159575 h 2078929"/>
                      <a:gd name="connsiteX47" fmla="*/ 2715491 w 4851862"/>
                      <a:gd name="connsiteY47" fmla="*/ 42311 h 2078929"/>
                      <a:gd name="connsiteX48" fmla="*/ 2719262 w 4851862"/>
                      <a:gd name="connsiteY48" fmla="*/ 55880 h 2078929"/>
                      <a:gd name="connsiteX49" fmla="*/ 2732116 w 4851862"/>
                      <a:gd name="connsiteY49" fmla="*/ 377591 h 2078929"/>
                      <a:gd name="connsiteX50" fmla="*/ 2100349 w 4851862"/>
                      <a:gd name="connsiteY50" fmla="*/ 427467 h 2078929"/>
                      <a:gd name="connsiteX51" fmla="*/ 936567 w 4851862"/>
                      <a:gd name="connsiteY51" fmla="*/ 427467 h 2078929"/>
                      <a:gd name="connsiteX52" fmla="*/ 221673 w 4851862"/>
                      <a:gd name="connsiteY52" fmla="*/ 427467 h 2078929"/>
                      <a:gd name="connsiteX53" fmla="*/ 105295 w 4851862"/>
                      <a:gd name="connsiteY53" fmla="*/ 427467 h 2078929"/>
                      <a:gd name="connsiteX54" fmla="*/ 72044 w 4851862"/>
                      <a:gd name="connsiteY54" fmla="*/ 460718 h 2078929"/>
                      <a:gd name="connsiteX55" fmla="*/ 38793 w 4851862"/>
                      <a:gd name="connsiteY55" fmla="*/ 427467 h 2078929"/>
                      <a:gd name="connsiteX56" fmla="*/ 22167 w 4851862"/>
                      <a:gd name="connsiteY56"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1780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256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256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256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77344 h 2078929"/>
                      <a:gd name="connsiteX1" fmla="*/ 171796 w 4851862"/>
                      <a:gd name="connsiteY1" fmla="*/ 527220 h 2078929"/>
                      <a:gd name="connsiteX2" fmla="*/ 437804 w 4851862"/>
                      <a:gd name="connsiteY2" fmla="*/ 676849 h 2078929"/>
                      <a:gd name="connsiteX3" fmla="*/ 737062 w 4851862"/>
                      <a:gd name="connsiteY3" fmla="*/ 776602 h 2078929"/>
                      <a:gd name="connsiteX4" fmla="*/ 969818 w 4851862"/>
                      <a:gd name="connsiteY4" fmla="*/ 793227 h 2078929"/>
                      <a:gd name="connsiteX5" fmla="*/ 1169324 w 4851862"/>
                      <a:gd name="connsiteY5" fmla="*/ 626973 h 2078929"/>
                      <a:gd name="connsiteX6" fmla="*/ 1285702 w 4851862"/>
                      <a:gd name="connsiteY6" fmla="*/ 593722 h 2078929"/>
                      <a:gd name="connsiteX7" fmla="*/ 1485207 w 4851862"/>
                      <a:gd name="connsiteY7" fmla="*/ 660224 h 2078929"/>
                      <a:gd name="connsiteX8" fmla="*/ 1601586 w 4851862"/>
                      <a:gd name="connsiteY8" fmla="*/ 776602 h 2078929"/>
                      <a:gd name="connsiteX9" fmla="*/ 1767840 w 4851862"/>
                      <a:gd name="connsiteY9" fmla="*/ 1009358 h 2078929"/>
                      <a:gd name="connsiteX10" fmla="*/ 1767840 w 4851862"/>
                      <a:gd name="connsiteY10" fmla="*/ 1059235 h 2078929"/>
                      <a:gd name="connsiteX11" fmla="*/ 1867593 w 4851862"/>
                      <a:gd name="connsiteY11" fmla="*/ 1142362 h 2078929"/>
                      <a:gd name="connsiteX12" fmla="*/ 2150226 w 4851862"/>
                      <a:gd name="connsiteY12" fmla="*/ 1125736 h 2078929"/>
                      <a:gd name="connsiteX13" fmla="*/ 2366356 w 4851862"/>
                      <a:gd name="connsiteY13" fmla="*/ 1158987 h 2078929"/>
                      <a:gd name="connsiteX14" fmla="*/ 2432858 w 4851862"/>
                      <a:gd name="connsiteY14" fmla="*/ 1291991 h 2078929"/>
                      <a:gd name="connsiteX15" fmla="*/ 2615738 w 4851862"/>
                      <a:gd name="connsiteY15" fmla="*/ 1424995 h 2078929"/>
                      <a:gd name="connsiteX16" fmla="*/ 2416233 w 4851862"/>
                      <a:gd name="connsiteY16" fmla="*/ 1441620 h 2078929"/>
                      <a:gd name="connsiteX17" fmla="*/ 2366356 w 4851862"/>
                      <a:gd name="connsiteY17" fmla="*/ 1524747 h 2078929"/>
                      <a:gd name="connsiteX18" fmla="*/ 2316480 w 4851862"/>
                      <a:gd name="connsiteY18" fmla="*/ 1657751 h 2078929"/>
                      <a:gd name="connsiteX19" fmla="*/ 2249978 w 4851862"/>
                      <a:gd name="connsiteY19" fmla="*/ 1757504 h 2078929"/>
                      <a:gd name="connsiteX20" fmla="*/ 2166851 w 4851862"/>
                      <a:gd name="connsiteY20" fmla="*/ 1923758 h 2078929"/>
                      <a:gd name="connsiteX21" fmla="*/ 2133600 w 4851862"/>
                      <a:gd name="connsiteY21" fmla="*/ 1990260 h 2078929"/>
                      <a:gd name="connsiteX22" fmla="*/ 2266604 w 4851862"/>
                      <a:gd name="connsiteY22" fmla="*/ 2073387 h 2078929"/>
                      <a:gd name="connsiteX23" fmla="*/ 2366356 w 4851862"/>
                      <a:gd name="connsiteY23" fmla="*/ 1957009 h 2078929"/>
                      <a:gd name="connsiteX24" fmla="*/ 2499360 w 4851862"/>
                      <a:gd name="connsiteY24" fmla="*/ 1873882 h 2078929"/>
                      <a:gd name="connsiteX25" fmla="*/ 2632364 w 4851862"/>
                      <a:gd name="connsiteY25" fmla="*/ 1840631 h 2078929"/>
                      <a:gd name="connsiteX26" fmla="*/ 2698866 w 4851862"/>
                      <a:gd name="connsiteY26" fmla="*/ 1790755 h 2078929"/>
                      <a:gd name="connsiteX27" fmla="*/ 2615738 w 4851862"/>
                      <a:gd name="connsiteY27" fmla="*/ 1674376 h 2078929"/>
                      <a:gd name="connsiteX28" fmla="*/ 2964873 w 4851862"/>
                      <a:gd name="connsiteY28" fmla="*/ 1574624 h 2078929"/>
                      <a:gd name="connsiteX29" fmla="*/ 3230880 w 4851862"/>
                      <a:gd name="connsiteY29" fmla="*/ 1325242 h 2078929"/>
                      <a:gd name="connsiteX30" fmla="*/ 3480262 w 4851862"/>
                      <a:gd name="connsiteY30" fmla="*/ 1208864 h 2078929"/>
                      <a:gd name="connsiteX31" fmla="*/ 3762895 w 4851862"/>
                      <a:gd name="connsiteY31" fmla="*/ 1158987 h 2078929"/>
                      <a:gd name="connsiteX32" fmla="*/ 3995651 w 4851862"/>
                      <a:gd name="connsiteY32" fmla="*/ 942856 h 2078929"/>
                      <a:gd name="connsiteX33" fmla="*/ 3995651 w 4851862"/>
                      <a:gd name="connsiteY33" fmla="*/ 626973 h 2078929"/>
                      <a:gd name="connsiteX34" fmla="*/ 4128655 w 4851862"/>
                      <a:gd name="connsiteY34" fmla="*/ 560471 h 2078929"/>
                      <a:gd name="connsiteX35" fmla="*/ 4211782 w 4851862"/>
                      <a:gd name="connsiteY35" fmla="*/ 527220 h 2078929"/>
                      <a:gd name="connsiteX36" fmla="*/ 4311535 w 4851862"/>
                      <a:gd name="connsiteY36" fmla="*/ 593722 h 2078929"/>
                      <a:gd name="connsiteX37" fmla="*/ 4394662 w 4851862"/>
                      <a:gd name="connsiteY37" fmla="*/ 693475 h 2078929"/>
                      <a:gd name="connsiteX38" fmla="*/ 4427913 w 4851862"/>
                      <a:gd name="connsiteY38" fmla="*/ 826478 h 2078929"/>
                      <a:gd name="connsiteX39" fmla="*/ 4527666 w 4851862"/>
                      <a:gd name="connsiteY39" fmla="*/ 876355 h 2078929"/>
                      <a:gd name="connsiteX40" fmla="*/ 4610793 w 4851862"/>
                      <a:gd name="connsiteY40" fmla="*/ 909605 h 2078929"/>
                      <a:gd name="connsiteX41" fmla="*/ 4693920 w 4851862"/>
                      <a:gd name="connsiteY41" fmla="*/ 909605 h 2078929"/>
                      <a:gd name="connsiteX42" fmla="*/ 4727171 w 4851862"/>
                      <a:gd name="connsiteY42" fmla="*/ 926231 h 2078929"/>
                      <a:gd name="connsiteX43" fmla="*/ 4777047 w 4851862"/>
                      <a:gd name="connsiteY43" fmla="*/ 776602 h 2078929"/>
                      <a:gd name="connsiteX44" fmla="*/ 4760422 w 4851862"/>
                      <a:gd name="connsiteY44" fmla="*/ 194711 h 2078929"/>
                      <a:gd name="connsiteX45" fmla="*/ 4228407 w 4851862"/>
                      <a:gd name="connsiteY45" fmla="*/ 25685 h 2078929"/>
                      <a:gd name="connsiteX46" fmla="*/ 2715491 w 4851862"/>
                      <a:gd name="connsiteY46" fmla="*/ 42311 h 2078929"/>
                      <a:gd name="connsiteX47" fmla="*/ 2719262 w 4851862"/>
                      <a:gd name="connsiteY47" fmla="*/ 55880 h 2078929"/>
                      <a:gd name="connsiteX48" fmla="*/ 2732116 w 4851862"/>
                      <a:gd name="connsiteY48" fmla="*/ 377591 h 2078929"/>
                      <a:gd name="connsiteX49" fmla="*/ 2100349 w 4851862"/>
                      <a:gd name="connsiteY49" fmla="*/ 427467 h 2078929"/>
                      <a:gd name="connsiteX50" fmla="*/ 936567 w 4851862"/>
                      <a:gd name="connsiteY50" fmla="*/ 427467 h 2078929"/>
                      <a:gd name="connsiteX51" fmla="*/ 221673 w 4851862"/>
                      <a:gd name="connsiteY51" fmla="*/ 427467 h 2078929"/>
                      <a:gd name="connsiteX52" fmla="*/ 105295 w 4851862"/>
                      <a:gd name="connsiteY52" fmla="*/ 427467 h 2078929"/>
                      <a:gd name="connsiteX53" fmla="*/ 72044 w 4851862"/>
                      <a:gd name="connsiteY53" fmla="*/ 460718 h 2078929"/>
                      <a:gd name="connsiteX54" fmla="*/ 38793 w 4851862"/>
                      <a:gd name="connsiteY54" fmla="*/ 427467 h 2078929"/>
                      <a:gd name="connsiteX55" fmla="*/ 22167 w 4851862"/>
                      <a:gd name="connsiteY55" fmla="*/ 477344 h 2078929"/>
                      <a:gd name="connsiteX0" fmla="*/ 22167 w 4851862"/>
                      <a:gd name="connsiteY0" fmla="*/ 452315 h 2053900"/>
                      <a:gd name="connsiteX1" fmla="*/ 171796 w 4851862"/>
                      <a:gd name="connsiteY1" fmla="*/ 502191 h 2053900"/>
                      <a:gd name="connsiteX2" fmla="*/ 437804 w 4851862"/>
                      <a:gd name="connsiteY2" fmla="*/ 651820 h 2053900"/>
                      <a:gd name="connsiteX3" fmla="*/ 737062 w 4851862"/>
                      <a:gd name="connsiteY3" fmla="*/ 751573 h 2053900"/>
                      <a:gd name="connsiteX4" fmla="*/ 969818 w 4851862"/>
                      <a:gd name="connsiteY4" fmla="*/ 768198 h 2053900"/>
                      <a:gd name="connsiteX5" fmla="*/ 1169324 w 4851862"/>
                      <a:gd name="connsiteY5" fmla="*/ 601944 h 2053900"/>
                      <a:gd name="connsiteX6" fmla="*/ 1285702 w 4851862"/>
                      <a:gd name="connsiteY6" fmla="*/ 568693 h 2053900"/>
                      <a:gd name="connsiteX7" fmla="*/ 1485207 w 4851862"/>
                      <a:gd name="connsiteY7" fmla="*/ 635195 h 2053900"/>
                      <a:gd name="connsiteX8" fmla="*/ 1601586 w 4851862"/>
                      <a:gd name="connsiteY8" fmla="*/ 751573 h 2053900"/>
                      <a:gd name="connsiteX9" fmla="*/ 1767840 w 4851862"/>
                      <a:gd name="connsiteY9" fmla="*/ 984329 h 2053900"/>
                      <a:gd name="connsiteX10" fmla="*/ 1767840 w 4851862"/>
                      <a:gd name="connsiteY10" fmla="*/ 1034206 h 2053900"/>
                      <a:gd name="connsiteX11" fmla="*/ 1867593 w 4851862"/>
                      <a:gd name="connsiteY11" fmla="*/ 1117333 h 2053900"/>
                      <a:gd name="connsiteX12" fmla="*/ 2150226 w 4851862"/>
                      <a:gd name="connsiteY12" fmla="*/ 1100707 h 2053900"/>
                      <a:gd name="connsiteX13" fmla="*/ 2366356 w 4851862"/>
                      <a:gd name="connsiteY13" fmla="*/ 1133958 h 2053900"/>
                      <a:gd name="connsiteX14" fmla="*/ 2432858 w 4851862"/>
                      <a:gd name="connsiteY14" fmla="*/ 1266962 h 2053900"/>
                      <a:gd name="connsiteX15" fmla="*/ 2615738 w 4851862"/>
                      <a:gd name="connsiteY15" fmla="*/ 1399966 h 2053900"/>
                      <a:gd name="connsiteX16" fmla="*/ 2416233 w 4851862"/>
                      <a:gd name="connsiteY16" fmla="*/ 1416591 h 2053900"/>
                      <a:gd name="connsiteX17" fmla="*/ 2366356 w 4851862"/>
                      <a:gd name="connsiteY17" fmla="*/ 1499718 h 2053900"/>
                      <a:gd name="connsiteX18" fmla="*/ 2316480 w 4851862"/>
                      <a:gd name="connsiteY18" fmla="*/ 1632722 h 2053900"/>
                      <a:gd name="connsiteX19" fmla="*/ 2249978 w 4851862"/>
                      <a:gd name="connsiteY19" fmla="*/ 1732475 h 2053900"/>
                      <a:gd name="connsiteX20" fmla="*/ 2166851 w 4851862"/>
                      <a:gd name="connsiteY20" fmla="*/ 1898729 h 2053900"/>
                      <a:gd name="connsiteX21" fmla="*/ 2133600 w 4851862"/>
                      <a:gd name="connsiteY21" fmla="*/ 1965231 h 2053900"/>
                      <a:gd name="connsiteX22" fmla="*/ 2266604 w 4851862"/>
                      <a:gd name="connsiteY22" fmla="*/ 2048358 h 2053900"/>
                      <a:gd name="connsiteX23" fmla="*/ 2366356 w 4851862"/>
                      <a:gd name="connsiteY23" fmla="*/ 1931980 h 2053900"/>
                      <a:gd name="connsiteX24" fmla="*/ 2499360 w 4851862"/>
                      <a:gd name="connsiteY24" fmla="*/ 1848853 h 2053900"/>
                      <a:gd name="connsiteX25" fmla="*/ 2632364 w 4851862"/>
                      <a:gd name="connsiteY25" fmla="*/ 1815602 h 2053900"/>
                      <a:gd name="connsiteX26" fmla="*/ 2698866 w 4851862"/>
                      <a:gd name="connsiteY26" fmla="*/ 1765726 h 2053900"/>
                      <a:gd name="connsiteX27" fmla="*/ 2615738 w 4851862"/>
                      <a:gd name="connsiteY27" fmla="*/ 1649347 h 2053900"/>
                      <a:gd name="connsiteX28" fmla="*/ 2964873 w 4851862"/>
                      <a:gd name="connsiteY28" fmla="*/ 1549595 h 2053900"/>
                      <a:gd name="connsiteX29" fmla="*/ 3230880 w 4851862"/>
                      <a:gd name="connsiteY29" fmla="*/ 1300213 h 2053900"/>
                      <a:gd name="connsiteX30" fmla="*/ 3480262 w 4851862"/>
                      <a:gd name="connsiteY30" fmla="*/ 1183835 h 2053900"/>
                      <a:gd name="connsiteX31" fmla="*/ 3762895 w 4851862"/>
                      <a:gd name="connsiteY31" fmla="*/ 1133958 h 2053900"/>
                      <a:gd name="connsiteX32" fmla="*/ 3995651 w 4851862"/>
                      <a:gd name="connsiteY32" fmla="*/ 917827 h 2053900"/>
                      <a:gd name="connsiteX33" fmla="*/ 3995651 w 4851862"/>
                      <a:gd name="connsiteY33" fmla="*/ 601944 h 2053900"/>
                      <a:gd name="connsiteX34" fmla="*/ 4128655 w 4851862"/>
                      <a:gd name="connsiteY34" fmla="*/ 535442 h 2053900"/>
                      <a:gd name="connsiteX35" fmla="*/ 4211782 w 4851862"/>
                      <a:gd name="connsiteY35" fmla="*/ 502191 h 2053900"/>
                      <a:gd name="connsiteX36" fmla="*/ 4311535 w 4851862"/>
                      <a:gd name="connsiteY36" fmla="*/ 568693 h 2053900"/>
                      <a:gd name="connsiteX37" fmla="*/ 4394662 w 4851862"/>
                      <a:gd name="connsiteY37" fmla="*/ 668446 h 2053900"/>
                      <a:gd name="connsiteX38" fmla="*/ 4427913 w 4851862"/>
                      <a:gd name="connsiteY38" fmla="*/ 801449 h 2053900"/>
                      <a:gd name="connsiteX39" fmla="*/ 4527666 w 4851862"/>
                      <a:gd name="connsiteY39" fmla="*/ 851326 h 2053900"/>
                      <a:gd name="connsiteX40" fmla="*/ 4610793 w 4851862"/>
                      <a:gd name="connsiteY40" fmla="*/ 884576 h 2053900"/>
                      <a:gd name="connsiteX41" fmla="*/ 4693920 w 4851862"/>
                      <a:gd name="connsiteY41" fmla="*/ 884576 h 2053900"/>
                      <a:gd name="connsiteX42" fmla="*/ 4727171 w 4851862"/>
                      <a:gd name="connsiteY42" fmla="*/ 901202 h 2053900"/>
                      <a:gd name="connsiteX43" fmla="*/ 4777047 w 4851862"/>
                      <a:gd name="connsiteY43" fmla="*/ 751573 h 2053900"/>
                      <a:gd name="connsiteX44" fmla="*/ 4760422 w 4851862"/>
                      <a:gd name="connsiteY44" fmla="*/ 169682 h 2053900"/>
                      <a:gd name="connsiteX45" fmla="*/ 4228407 w 4851862"/>
                      <a:gd name="connsiteY45" fmla="*/ 656 h 2053900"/>
                      <a:gd name="connsiteX46" fmla="*/ 2715491 w 4851862"/>
                      <a:gd name="connsiteY46" fmla="*/ 17282 h 2053900"/>
                      <a:gd name="connsiteX47" fmla="*/ 2719262 w 4851862"/>
                      <a:gd name="connsiteY47" fmla="*/ 30851 h 2053900"/>
                      <a:gd name="connsiteX48" fmla="*/ 2732116 w 4851862"/>
                      <a:gd name="connsiteY48" fmla="*/ 352562 h 2053900"/>
                      <a:gd name="connsiteX49" fmla="*/ 2100349 w 4851862"/>
                      <a:gd name="connsiteY49" fmla="*/ 402438 h 2053900"/>
                      <a:gd name="connsiteX50" fmla="*/ 936567 w 4851862"/>
                      <a:gd name="connsiteY50" fmla="*/ 402438 h 2053900"/>
                      <a:gd name="connsiteX51" fmla="*/ 221673 w 4851862"/>
                      <a:gd name="connsiteY51" fmla="*/ 402438 h 2053900"/>
                      <a:gd name="connsiteX52" fmla="*/ 105295 w 4851862"/>
                      <a:gd name="connsiteY52" fmla="*/ 402438 h 2053900"/>
                      <a:gd name="connsiteX53" fmla="*/ 72044 w 4851862"/>
                      <a:gd name="connsiteY53" fmla="*/ 435689 h 2053900"/>
                      <a:gd name="connsiteX54" fmla="*/ 38793 w 4851862"/>
                      <a:gd name="connsiteY54" fmla="*/ 402438 h 2053900"/>
                      <a:gd name="connsiteX55" fmla="*/ 22167 w 4851862"/>
                      <a:gd name="connsiteY55" fmla="*/ 452315 h 2053900"/>
                      <a:gd name="connsiteX0" fmla="*/ 22167 w 4851862"/>
                      <a:gd name="connsiteY0" fmla="*/ 452315 h 2053900"/>
                      <a:gd name="connsiteX1" fmla="*/ 171796 w 4851862"/>
                      <a:gd name="connsiteY1" fmla="*/ 502191 h 2053900"/>
                      <a:gd name="connsiteX2" fmla="*/ 437804 w 4851862"/>
                      <a:gd name="connsiteY2" fmla="*/ 651820 h 2053900"/>
                      <a:gd name="connsiteX3" fmla="*/ 737062 w 4851862"/>
                      <a:gd name="connsiteY3" fmla="*/ 751573 h 2053900"/>
                      <a:gd name="connsiteX4" fmla="*/ 969818 w 4851862"/>
                      <a:gd name="connsiteY4" fmla="*/ 768198 h 2053900"/>
                      <a:gd name="connsiteX5" fmla="*/ 1169324 w 4851862"/>
                      <a:gd name="connsiteY5" fmla="*/ 601944 h 2053900"/>
                      <a:gd name="connsiteX6" fmla="*/ 1285702 w 4851862"/>
                      <a:gd name="connsiteY6" fmla="*/ 568693 h 2053900"/>
                      <a:gd name="connsiteX7" fmla="*/ 1485207 w 4851862"/>
                      <a:gd name="connsiteY7" fmla="*/ 635195 h 2053900"/>
                      <a:gd name="connsiteX8" fmla="*/ 1601586 w 4851862"/>
                      <a:gd name="connsiteY8" fmla="*/ 751573 h 2053900"/>
                      <a:gd name="connsiteX9" fmla="*/ 1767840 w 4851862"/>
                      <a:gd name="connsiteY9" fmla="*/ 984329 h 2053900"/>
                      <a:gd name="connsiteX10" fmla="*/ 1767840 w 4851862"/>
                      <a:gd name="connsiteY10" fmla="*/ 1034206 h 2053900"/>
                      <a:gd name="connsiteX11" fmla="*/ 1867593 w 4851862"/>
                      <a:gd name="connsiteY11" fmla="*/ 1117333 h 2053900"/>
                      <a:gd name="connsiteX12" fmla="*/ 2150226 w 4851862"/>
                      <a:gd name="connsiteY12" fmla="*/ 1100707 h 2053900"/>
                      <a:gd name="connsiteX13" fmla="*/ 2366356 w 4851862"/>
                      <a:gd name="connsiteY13" fmla="*/ 1133958 h 2053900"/>
                      <a:gd name="connsiteX14" fmla="*/ 2432858 w 4851862"/>
                      <a:gd name="connsiteY14" fmla="*/ 1266962 h 2053900"/>
                      <a:gd name="connsiteX15" fmla="*/ 2615738 w 4851862"/>
                      <a:gd name="connsiteY15" fmla="*/ 1399966 h 2053900"/>
                      <a:gd name="connsiteX16" fmla="*/ 2416233 w 4851862"/>
                      <a:gd name="connsiteY16" fmla="*/ 1416591 h 2053900"/>
                      <a:gd name="connsiteX17" fmla="*/ 2366356 w 4851862"/>
                      <a:gd name="connsiteY17" fmla="*/ 1499718 h 2053900"/>
                      <a:gd name="connsiteX18" fmla="*/ 2316480 w 4851862"/>
                      <a:gd name="connsiteY18" fmla="*/ 1632722 h 2053900"/>
                      <a:gd name="connsiteX19" fmla="*/ 2249978 w 4851862"/>
                      <a:gd name="connsiteY19" fmla="*/ 1732475 h 2053900"/>
                      <a:gd name="connsiteX20" fmla="*/ 2166851 w 4851862"/>
                      <a:gd name="connsiteY20" fmla="*/ 1898729 h 2053900"/>
                      <a:gd name="connsiteX21" fmla="*/ 2133600 w 4851862"/>
                      <a:gd name="connsiteY21" fmla="*/ 1965231 h 2053900"/>
                      <a:gd name="connsiteX22" fmla="*/ 2266604 w 4851862"/>
                      <a:gd name="connsiteY22" fmla="*/ 2048358 h 2053900"/>
                      <a:gd name="connsiteX23" fmla="*/ 2366356 w 4851862"/>
                      <a:gd name="connsiteY23" fmla="*/ 1931980 h 2053900"/>
                      <a:gd name="connsiteX24" fmla="*/ 2499360 w 4851862"/>
                      <a:gd name="connsiteY24" fmla="*/ 1848853 h 2053900"/>
                      <a:gd name="connsiteX25" fmla="*/ 2632364 w 4851862"/>
                      <a:gd name="connsiteY25" fmla="*/ 1815602 h 2053900"/>
                      <a:gd name="connsiteX26" fmla="*/ 2698866 w 4851862"/>
                      <a:gd name="connsiteY26" fmla="*/ 1765726 h 2053900"/>
                      <a:gd name="connsiteX27" fmla="*/ 2615738 w 4851862"/>
                      <a:gd name="connsiteY27" fmla="*/ 1649347 h 2053900"/>
                      <a:gd name="connsiteX28" fmla="*/ 2964873 w 4851862"/>
                      <a:gd name="connsiteY28" fmla="*/ 1549595 h 2053900"/>
                      <a:gd name="connsiteX29" fmla="*/ 3230880 w 4851862"/>
                      <a:gd name="connsiteY29" fmla="*/ 1300213 h 2053900"/>
                      <a:gd name="connsiteX30" fmla="*/ 3480262 w 4851862"/>
                      <a:gd name="connsiteY30" fmla="*/ 1183835 h 2053900"/>
                      <a:gd name="connsiteX31" fmla="*/ 3762895 w 4851862"/>
                      <a:gd name="connsiteY31" fmla="*/ 1133958 h 2053900"/>
                      <a:gd name="connsiteX32" fmla="*/ 3995651 w 4851862"/>
                      <a:gd name="connsiteY32" fmla="*/ 917827 h 2053900"/>
                      <a:gd name="connsiteX33" fmla="*/ 3995651 w 4851862"/>
                      <a:gd name="connsiteY33" fmla="*/ 601944 h 2053900"/>
                      <a:gd name="connsiteX34" fmla="*/ 4128655 w 4851862"/>
                      <a:gd name="connsiteY34" fmla="*/ 535442 h 2053900"/>
                      <a:gd name="connsiteX35" fmla="*/ 4211782 w 4851862"/>
                      <a:gd name="connsiteY35" fmla="*/ 502191 h 2053900"/>
                      <a:gd name="connsiteX36" fmla="*/ 4311535 w 4851862"/>
                      <a:gd name="connsiteY36" fmla="*/ 568693 h 2053900"/>
                      <a:gd name="connsiteX37" fmla="*/ 4394662 w 4851862"/>
                      <a:gd name="connsiteY37" fmla="*/ 668446 h 2053900"/>
                      <a:gd name="connsiteX38" fmla="*/ 4427913 w 4851862"/>
                      <a:gd name="connsiteY38" fmla="*/ 801449 h 2053900"/>
                      <a:gd name="connsiteX39" fmla="*/ 4527666 w 4851862"/>
                      <a:gd name="connsiteY39" fmla="*/ 851326 h 2053900"/>
                      <a:gd name="connsiteX40" fmla="*/ 4610793 w 4851862"/>
                      <a:gd name="connsiteY40" fmla="*/ 884576 h 2053900"/>
                      <a:gd name="connsiteX41" fmla="*/ 4693920 w 4851862"/>
                      <a:gd name="connsiteY41" fmla="*/ 884576 h 2053900"/>
                      <a:gd name="connsiteX42" fmla="*/ 4727171 w 4851862"/>
                      <a:gd name="connsiteY42" fmla="*/ 901202 h 2053900"/>
                      <a:gd name="connsiteX43" fmla="*/ 4777047 w 4851862"/>
                      <a:gd name="connsiteY43" fmla="*/ 751573 h 2053900"/>
                      <a:gd name="connsiteX44" fmla="*/ 4760422 w 4851862"/>
                      <a:gd name="connsiteY44" fmla="*/ 169682 h 2053900"/>
                      <a:gd name="connsiteX45" fmla="*/ 4228407 w 4851862"/>
                      <a:gd name="connsiteY45" fmla="*/ 656 h 2053900"/>
                      <a:gd name="connsiteX46" fmla="*/ 2715491 w 4851862"/>
                      <a:gd name="connsiteY46" fmla="*/ 17282 h 2053900"/>
                      <a:gd name="connsiteX47" fmla="*/ 2719262 w 4851862"/>
                      <a:gd name="connsiteY47" fmla="*/ 30851 h 2053900"/>
                      <a:gd name="connsiteX48" fmla="*/ 2732116 w 4851862"/>
                      <a:gd name="connsiteY48" fmla="*/ 352562 h 2053900"/>
                      <a:gd name="connsiteX49" fmla="*/ 2100349 w 4851862"/>
                      <a:gd name="connsiteY49" fmla="*/ 402438 h 2053900"/>
                      <a:gd name="connsiteX50" fmla="*/ 936567 w 4851862"/>
                      <a:gd name="connsiteY50" fmla="*/ 402438 h 2053900"/>
                      <a:gd name="connsiteX51" fmla="*/ 221673 w 4851862"/>
                      <a:gd name="connsiteY51" fmla="*/ 402438 h 2053900"/>
                      <a:gd name="connsiteX52" fmla="*/ 105295 w 4851862"/>
                      <a:gd name="connsiteY52" fmla="*/ 402438 h 2053900"/>
                      <a:gd name="connsiteX53" fmla="*/ 72044 w 4851862"/>
                      <a:gd name="connsiteY53" fmla="*/ 435689 h 2053900"/>
                      <a:gd name="connsiteX54" fmla="*/ 38793 w 4851862"/>
                      <a:gd name="connsiteY54" fmla="*/ 402438 h 2053900"/>
                      <a:gd name="connsiteX55" fmla="*/ 22167 w 4851862"/>
                      <a:gd name="connsiteY55" fmla="*/ 452315 h 2053900"/>
                      <a:gd name="connsiteX0" fmla="*/ 22167 w 4851862"/>
                      <a:gd name="connsiteY0" fmla="*/ 452315 h 2053900"/>
                      <a:gd name="connsiteX1" fmla="*/ 171796 w 4851862"/>
                      <a:gd name="connsiteY1" fmla="*/ 502191 h 2053900"/>
                      <a:gd name="connsiteX2" fmla="*/ 437804 w 4851862"/>
                      <a:gd name="connsiteY2" fmla="*/ 651820 h 2053900"/>
                      <a:gd name="connsiteX3" fmla="*/ 737062 w 4851862"/>
                      <a:gd name="connsiteY3" fmla="*/ 751573 h 2053900"/>
                      <a:gd name="connsiteX4" fmla="*/ 969818 w 4851862"/>
                      <a:gd name="connsiteY4" fmla="*/ 768198 h 2053900"/>
                      <a:gd name="connsiteX5" fmla="*/ 1169324 w 4851862"/>
                      <a:gd name="connsiteY5" fmla="*/ 601944 h 2053900"/>
                      <a:gd name="connsiteX6" fmla="*/ 1285702 w 4851862"/>
                      <a:gd name="connsiteY6" fmla="*/ 568693 h 2053900"/>
                      <a:gd name="connsiteX7" fmla="*/ 1485207 w 4851862"/>
                      <a:gd name="connsiteY7" fmla="*/ 635195 h 2053900"/>
                      <a:gd name="connsiteX8" fmla="*/ 1601586 w 4851862"/>
                      <a:gd name="connsiteY8" fmla="*/ 751573 h 2053900"/>
                      <a:gd name="connsiteX9" fmla="*/ 1767840 w 4851862"/>
                      <a:gd name="connsiteY9" fmla="*/ 984329 h 2053900"/>
                      <a:gd name="connsiteX10" fmla="*/ 1767840 w 4851862"/>
                      <a:gd name="connsiteY10" fmla="*/ 1034206 h 2053900"/>
                      <a:gd name="connsiteX11" fmla="*/ 1867593 w 4851862"/>
                      <a:gd name="connsiteY11" fmla="*/ 1117333 h 2053900"/>
                      <a:gd name="connsiteX12" fmla="*/ 2150226 w 4851862"/>
                      <a:gd name="connsiteY12" fmla="*/ 1100707 h 2053900"/>
                      <a:gd name="connsiteX13" fmla="*/ 2366356 w 4851862"/>
                      <a:gd name="connsiteY13" fmla="*/ 1133958 h 2053900"/>
                      <a:gd name="connsiteX14" fmla="*/ 2432858 w 4851862"/>
                      <a:gd name="connsiteY14" fmla="*/ 1266962 h 2053900"/>
                      <a:gd name="connsiteX15" fmla="*/ 2615738 w 4851862"/>
                      <a:gd name="connsiteY15" fmla="*/ 1399966 h 2053900"/>
                      <a:gd name="connsiteX16" fmla="*/ 2416233 w 4851862"/>
                      <a:gd name="connsiteY16" fmla="*/ 1416591 h 2053900"/>
                      <a:gd name="connsiteX17" fmla="*/ 2366356 w 4851862"/>
                      <a:gd name="connsiteY17" fmla="*/ 1499718 h 2053900"/>
                      <a:gd name="connsiteX18" fmla="*/ 2316480 w 4851862"/>
                      <a:gd name="connsiteY18" fmla="*/ 1632722 h 2053900"/>
                      <a:gd name="connsiteX19" fmla="*/ 2249978 w 4851862"/>
                      <a:gd name="connsiteY19" fmla="*/ 1732475 h 2053900"/>
                      <a:gd name="connsiteX20" fmla="*/ 2166851 w 4851862"/>
                      <a:gd name="connsiteY20" fmla="*/ 1898729 h 2053900"/>
                      <a:gd name="connsiteX21" fmla="*/ 2133600 w 4851862"/>
                      <a:gd name="connsiteY21" fmla="*/ 1965231 h 2053900"/>
                      <a:gd name="connsiteX22" fmla="*/ 2266604 w 4851862"/>
                      <a:gd name="connsiteY22" fmla="*/ 2048358 h 2053900"/>
                      <a:gd name="connsiteX23" fmla="*/ 2366356 w 4851862"/>
                      <a:gd name="connsiteY23" fmla="*/ 1931980 h 2053900"/>
                      <a:gd name="connsiteX24" fmla="*/ 2499360 w 4851862"/>
                      <a:gd name="connsiteY24" fmla="*/ 1848853 h 2053900"/>
                      <a:gd name="connsiteX25" fmla="*/ 2632364 w 4851862"/>
                      <a:gd name="connsiteY25" fmla="*/ 1815602 h 2053900"/>
                      <a:gd name="connsiteX26" fmla="*/ 2698866 w 4851862"/>
                      <a:gd name="connsiteY26" fmla="*/ 1765726 h 2053900"/>
                      <a:gd name="connsiteX27" fmla="*/ 2615738 w 4851862"/>
                      <a:gd name="connsiteY27" fmla="*/ 1649347 h 2053900"/>
                      <a:gd name="connsiteX28" fmla="*/ 2964873 w 4851862"/>
                      <a:gd name="connsiteY28" fmla="*/ 1549595 h 2053900"/>
                      <a:gd name="connsiteX29" fmla="*/ 3230880 w 4851862"/>
                      <a:gd name="connsiteY29" fmla="*/ 1300213 h 2053900"/>
                      <a:gd name="connsiteX30" fmla="*/ 3480262 w 4851862"/>
                      <a:gd name="connsiteY30" fmla="*/ 1183835 h 2053900"/>
                      <a:gd name="connsiteX31" fmla="*/ 3762895 w 4851862"/>
                      <a:gd name="connsiteY31" fmla="*/ 1133958 h 2053900"/>
                      <a:gd name="connsiteX32" fmla="*/ 3995651 w 4851862"/>
                      <a:gd name="connsiteY32" fmla="*/ 917827 h 2053900"/>
                      <a:gd name="connsiteX33" fmla="*/ 3995651 w 4851862"/>
                      <a:gd name="connsiteY33" fmla="*/ 601944 h 2053900"/>
                      <a:gd name="connsiteX34" fmla="*/ 4128655 w 4851862"/>
                      <a:gd name="connsiteY34" fmla="*/ 535442 h 2053900"/>
                      <a:gd name="connsiteX35" fmla="*/ 4211782 w 4851862"/>
                      <a:gd name="connsiteY35" fmla="*/ 502191 h 2053900"/>
                      <a:gd name="connsiteX36" fmla="*/ 4311535 w 4851862"/>
                      <a:gd name="connsiteY36" fmla="*/ 568693 h 2053900"/>
                      <a:gd name="connsiteX37" fmla="*/ 4394662 w 4851862"/>
                      <a:gd name="connsiteY37" fmla="*/ 668446 h 2053900"/>
                      <a:gd name="connsiteX38" fmla="*/ 4427913 w 4851862"/>
                      <a:gd name="connsiteY38" fmla="*/ 801449 h 2053900"/>
                      <a:gd name="connsiteX39" fmla="*/ 4527666 w 4851862"/>
                      <a:gd name="connsiteY39" fmla="*/ 851326 h 2053900"/>
                      <a:gd name="connsiteX40" fmla="*/ 4610793 w 4851862"/>
                      <a:gd name="connsiteY40" fmla="*/ 884576 h 2053900"/>
                      <a:gd name="connsiteX41" fmla="*/ 4693920 w 4851862"/>
                      <a:gd name="connsiteY41" fmla="*/ 884576 h 2053900"/>
                      <a:gd name="connsiteX42" fmla="*/ 4727171 w 4851862"/>
                      <a:gd name="connsiteY42" fmla="*/ 901202 h 2053900"/>
                      <a:gd name="connsiteX43" fmla="*/ 4777047 w 4851862"/>
                      <a:gd name="connsiteY43" fmla="*/ 751573 h 2053900"/>
                      <a:gd name="connsiteX44" fmla="*/ 4760422 w 4851862"/>
                      <a:gd name="connsiteY44" fmla="*/ 169682 h 2053900"/>
                      <a:gd name="connsiteX45" fmla="*/ 2715491 w 4851862"/>
                      <a:gd name="connsiteY45" fmla="*/ 17282 h 2053900"/>
                      <a:gd name="connsiteX46" fmla="*/ 2719262 w 4851862"/>
                      <a:gd name="connsiteY46" fmla="*/ 30851 h 2053900"/>
                      <a:gd name="connsiteX47" fmla="*/ 2732116 w 4851862"/>
                      <a:gd name="connsiteY47" fmla="*/ 352562 h 2053900"/>
                      <a:gd name="connsiteX48" fmla="*/ 2100349 w 4851862"/>
                      <a:gd name="connsiteY48" fmla="*/ 402438 h 2053900"/>
                      <a:gd name="connsiteX49" fmla="*/ 936567 w 4851862"/>
                      <a:gd name="connsiteY49" fmla="*/ 402438 h 2053900"/>
                      <a:gd name="connsiteX50" fmla="*/ 221673 w 4851862"/>
                      <a:gd name="connsiteY50" fmla="*/ 402438 h 2053900"/>
                      <a:gd name="connsiteX51" fmla="*/ 105295 w 4851862"/>
                      <a:gd name="connsiteY51" fmla="*/ 402438 h 2053900"/>
                      <a:gd name="connsiteX52" fmla="*/ 72044 w 4851862"/>
                      <a:gd name="connsiteY52" fmla="*/ 435689 h 2053900"/>
                      <a:gd name="connsiteX53" fmla="*/ 38793 w 4851862"/>
                      <a:gd name="connsiteY53" fmla="*/ 402438 h 2053900"/>
                      <a:gd name="connsiteX54" fmla="*/ 22167 w 4851862"/>
                      <a:gd name="connsiteY54" fmla="*/ 452315 h 2053900"/>
                      <a:gd name="connsiteX0" fmla="*/ 22167 w 4851862"/>
                      <a:gd name="connsiteY0" fmla="*/ 435033 h 2036618"/>
                      <a:gd name="connsiteX1" fmla="*/ 171796 w 4851862"/>
                      <a:gd name="connsiteY1" fmla="*/ 484909 h 2036618"/>
                      <a:gd name="connsiteX2" fmla="*/ 437804 w 4851862"/>
                      <a:gd name="connsiteY2" fmla="*/ 634538 h 2036618"/>
                      <a:gd name="connsiteX3" fmla="*/ 737062 w 4851862"/>
                      <a:gd name="connsiteY3" fmla="*/ 734291 h 2036618"/>
                      <a:gd name="connsiteX4" fmla="*/ 969818 w 4851862"/>
                      <a:gd name="connsiteY4" fmla="*/ 750916 h 2036618"/>
                      <a:gd name="connsiteX5" fmla="*/ 1169324 w 4851862"/>
                      <a:gd name="connsiteY5" fmla="*/ 584662 h 2036618"/>
                      <a:gd name="connsiteX6" fmla="*/ 1285702 w 4851862"/>
                      <a:gd name="connsiteY6" fmla="*/ 551411 h 2036618"/>
                      <a:gd name="connsiteX7" fmla="*/ 1485207 w 4851862"/>
                      <a:gd name="connsiteY7" fmla="*/ 617913 h 2036618"/>
                      <a:gd name="connsiteX8" fmla="*/ 1601586 w 4851862"/>
                      <a:gd name="connsiteY8" fmla="*/ 734291 h 2036618"/>
                      <a:gd name="connsiteX9" fmla="*/ 1767840 w 4851862"/>
                      <a:gd name="connsiteY9" fmla="*/ 967047 h 2036618"/>
                      <a:gd name="connsiteX10" fmla="*/ 1767840 w 4851862"/>
                      <a:gd name="connsiteY10" fmla="*/ 1016924 h 2036618"/>
                      <a:gd name="connsiteX11" fmla="*/ 1867593 w 4851862"/>
                      <a:gd name="connsiteY11" fmla="*/ 1100051 h 2036618"/>
                      <a:gd name="connsiteX12" fmla="*/ 2150226 w 4851862"/>
                      <a:gd name="connsiteY12" fmla="*/ 1083425 h 2036618"/>
                      <a:gd name="connsiteX13" fmla="*/ 2366356 w 4851862"/>
                      <a:gd name="connsiteY13" fmla="*/ 1116676 h 2036618"/>
                      <a:gd name="connsiteX14" fmla="*/ 2432858 w 4851862"/>
                      <a:gd name="connsiteY14" fmla="*/ 1249680 h 2036618"/>
                      <a:gd name="connsiteX15" fmla="*/ 2615738 w 4851862"/>
                      <a:gd name="connsiteY15" fmla="*/ 1382684 h 2036618"/>
                      <a:gd name="connsiteX16" fmla="*/ 2416233 w 4851862"/>
                      <a:gd name="connsiteY16" fmla="*/ 1399309 h 2036618"/>
                      <a:gd name="connsiteX17" fmla="*/ 2366356 w 4851862"/>
                      <a:gd name="connsiteY17" fmla="*/ 1482436 h 2036618"/>
                      <a:gd name="connsiteX18" fmla="*/ 2316480 w 4851862"/>
                      <a:gd name="connsiteY18" fmla="*/ 1615440 h 2036618"/>
                      <a:gd name="connsiteX19" fmla="*/ 2249978 w 4851862"/>
                      <a:gd name="connsiteY19" fmla="*/ 1715193 h 2036618"/>
                      <a:gd name="connsiteX20" fmla="*/ 2166851 w 4851862"/>
                      <a:gd name="connsiteY20" fmla="*/ 1881447 h 2036618"/>
                      <a:gd name="connsiteX21" fmla="*/ 2133600 w 4851862"/>
                      <a:gd name="connsiteY21" fmla="*/ 1947949 h 2036618"/>
                      <a:gd name="connsiteX22" fmla="*/ 2266604 w 4851862"/>
                      <a:gd name="connsiteY22" fmla="*/ 2031076 h 2036618"/>
                      <a:gd name="connsiteX23" fmla="*/ 2366356 w 4851862"/>
                      <a:gd name="connsiteY23" fmla="*/ 1914698 h 2036618"/>
                      <a:gd name="connsiteX24" fmla="*/ 2499360 w 4851862"/>
                      <a:gd name="connsiteY24" fmla="*/ 1831571 h 2036618"/>
                      <a:gd name="connsiteX25" fmla="*/ 2632364 w 4851862"/>
                      <a:gd name="connsiteY25" fmla="*/ 1798320 h 2036618"/>
                      <a:gd name="connsiteX26" fmla="*/ 2698866 w 4851862"/>
                      <a:gd name="connsiteY26" fmla="*/ 1748444 h 2036618"/>
                      <a:gd name="connsiteX27" fmla="*/ 2615738 w 4851862"/>
                      <a:gd name="connsiteY27" fmla="*/ 1632065 h 2036618"/>
                      <a:gd name="connsiteX28" fmla="*/ 2964873 w 4851862"/>
                      <a:gd name="connsiteY28" fmla="*/ 1532313 h 2036618"/>
                      <a:gd name="connsiteX29" fmla="*/ 3230880 w 4851862"/>
                      <a:gd name="connsiteY29" fmla="*/ 1282931 h 2036618"/>
                      <a:gd name="connsiteX30" fmla="*/ 3480262 w 4851862"/>
                      <a:gd name="connsiteY30" fmla="*/ 1166553 h 2036618"/>
                      <a:gd name="connsiteX31" fmla="*/ 3762895 w 4851862"/>
                      <a:gd name="connsiteY31" fmla="*/ 1116676 h 2036618"/>
                      <a:gd name="connsiteX32" fmla="*/ 3995651 w 4851862"/>
                      <a:gd name="connsiteY32" fmla="*/ 900545 h 2036618"/>
                      <a:gd name="connsiteX33" fmla="*/ 3995651 w 4851862"/>
                      <a:gd name="connsiteY33" fmla="*/ 584662 h 2036618"/>
                      <a:gd name="connsiteX34" fmla="*/ 4128655 w 4851862"/>
                      <a:gd name="connsiteY34" fmla="*/ 518160 h 2036618"/>
                      <a:gd name="connsiteX35" fmla="*/ 4211782 w 4851862"/>
                      <a:gd name="connsiteY35" fmla="*/ 484909 h 2036618"/>
                      <a:gd name="connsiteX36" fmla="*/ 4311535 w 4851862"/>
                      <a:gd name="connsiteY36" fmla="*/ 551411 h 2036618"/>
                      <a:gd name="connsiteX37" fmla="*/ 4394662 w 4851862"/>
                      <a:gd name="connsiteY37" fmla="*/ 651164 h 2036618"/>
                      <a:gd name="connsiteX38" fmla="*/ 4427913 w 4851862"/>
                      <a:gd name="connsiteY38" fmla="*/ 784167 h 2036618"/>
                      <a:gd name="connsiteX39" fmla="*/ 4527666 w 4851862"/>
                      <a:gd name="connsiteY39" fmla="*/ 834044 h 2036618"/>
                      <a:gd name="connsiteX40" fmla="*/ 4610793 w 4851862"/>
                      <a:gd name="connsiteY40" fmla="*/ 867294 h 2036618"/>
                      <a:gd name="connsiteX41" fmla="*/ 4693920 w 4851862"/>
                      <a:gd name="connsiteY41" fmla="*/ 867294 h 2036618"/>
                      <a:gd name="connsiteX42" fmla="*/ 4727171 w 4851862"/>
                      <a:gd name="connsiteY42" fmla="*/ 883920 h 2036618"/>
                      <a:gd name="connsiteX43" fmla="*/ 4777047 w 4851862"/>
                      <a:gd name="connsiteY43" fmla="*/ 734291 h 2036618"/>
                      <a:gd name="connsiteX44" fmla="*/ 4760422 w 4851862"/>
                      <a:gd name="connsiteY44" fmla="*/ 152400 h 2036618"/>
                      <a:gd name="connsiteX45" fmla="*/ 2715491 w 4851862"/>
                      <a:gd name="connsiteY45" fmla="*/ 0 h 2036618"/>
                      <a:gd name="connsiteX46" fmla="*/ 2732116 w 4851862"/>
                      <a:gd name="connsiteY46" fmla="*/ 335280 h 2036618"/>
                      <a:gd name="connsiteX47" fmla="*/ 2100349 w 4851862"/>
                      <a:gd name="connsiteY47" fmla="*/ 385156 h 2036618"/>
                      <a:gd name="connsiteX48" fmla="*/ 936567 w 4851862"/>
                      <a:gd name="connsiteY48" fmla="*/ 385156 h 2036618"/>
                      <a:gd name="connsiteX49" fmla="*/ 221673 w 4851862"/>
                      <a:gd name="connsiteY49" fmla="*/ 385156 h 2036618"/>
                      <a:gd name="connsiteX50" fmla="*/ 105295 w 4851862"/>
                      <a:gd name="connsiteY50" fmla="*/ 385156 h 2036618"/>
                      <a:gd name="connsiteX51" fmla="*/ 72044 w 4851862"/>
                      <a:gd name="connsiteY51" fmla="*/ 418407 h 2036618"/>
                      <a:gd name="connsiteX52" fmla="*/ 38793 w 4851862"/>
                      <a:gd name="connsiteY52" fmla="*/ 385156 h 2036618"/>
                      <a:gd name="connsiteX53" fmla="*/ 22167 w 4851862"/>
                      <a:gd name="connsiteY53" fmla="*/ 435033 h 2036618"/>
                      <a:gd name="connsiteX0" fmla="*/ 22167 w 4851862"/>
                      <a:gd name="connsiteY0" fmla="*/ 349135 h 1950720"/>
                      <a:gd name="connsiteX1" fmla="*/ 171796 w 4851862"/>
                      <a:gd name="connsiteY1" fmla="*/ 399011 h 1950720"/>
                      <a:gd name="connsiteX2" fmla="*/ 437804 w 4851862"/>
                      <a:gd name="connsiteY2" fmla="*/ 548640 h 1950720"/>
                      <a:gd name="connsiteX3" fmla="*/ 737062 w 4851862"/>
                      <a:gd name="connsiteY3" fmla="*/ 648393 h 1950720"/>
                      <a:gd name="connsiteX4" fmla="*/ 969818 w 4851862"/>
                      <a:gd name="connsiteY4" fmla="*/ 665018 h 1950720"/>
                      <a:gd name="connsiteX5" fmla="*/ 1169324 w 4851862"/>
                      <a:gd name="connsiteY5" fmla="*/ 498764 h 1950720"/>
                      <a:gd name="connsiteX6" fmla="*/ 1285702 w 4851862"/>
                      <a:gd name="connsiteY6" fmla="*/ 465513 h 1950720"/>
                      <a:gd name="connsiteX7" fmla="*/ 1485207 w 4851862"/>
                      <a:gd name="connsiteY7" fmla="*/ 532015 h 1950720"/>
                      <a:gd name="connsiteX8" fmla="*/ 1601586 w 4851862"/>
                      <a:gd name="connsiteY8" fmla="*/ 648393 h 1950720"/>
                      <a:gd name="connsiteX9" fmla="*/ 1767840 w 4851862"/>
                      <a:gd name="connsiteY9" fmla="*/ 881149 h 1950720"/>
                      <a:gd name="connsiteX10" fmla="*/ 1767840 w 4851862"/>
                      <a:gd name="connsiteY10" fmla="*/ 931026 h 1950720"/>
                      <a:gd name="connsiteX11" fmla="*/ 1867593 w 4851862"/>
                      <a:gd name="connsiteY11" fmla="*/ 1014153 h 1950720"/>
                      <a:gd name="connsiteX12" fmla="*/ 2150226 w 4851862"/>
                      <a:gd name="connsiteY12" fmla="*/ 997527 h 1950720"/>
                      <a:gd name="connsiteX13" fmla="*/ 2366356 w 4851862"/>
                      <a:gd name="connsiteY13" fmla="*/ 1030778 h 1950720"/>
                      <a:gd name="connsiteX14" fmla="*/ 2432858 w 4851862"/>
                      <a:gd name="connsiteY14" fmla="*/ 1163782 h 1950720"/>
                      <a:gd name="connsiteX15" fmla="*/ 2615738 w 4851862"/>
                      <a:gd name="connsiteY15" fmla="*/ 1296786 h 1950720"/>
                      <a:gd name="connsiteX16" fmla="*/ 2416233 w 4851862"/>
                      <a:gd name="connsiteY16" fmla="*/ 1313411 h 1950720"/>
                      <a:gd name="connsiteX17" fmla="*/ 2366356 w 4851862"/>
                      <a:gd name="connsiteY17" fmla="*/ 1396538 h 1950720"/>
                      <a:gd name="connsiteX18" fmla="*/ 2316480 w 4851862"/>
                      <a:gd name="connsiteY18" fmla="*/ 1529542 h 1950720"/>
                      <a:gd name="connsiteX19" fmla="*/ 2249978 w 4851862"/>
                      <a:gd name="connsiteY19" fmla="*/ 1629295 h 1950720"/>
                      <a:gd name="connsiteX20" fmla="*/ 2166851 w 4851862"/>
                      <a:gd name="connsiteY20" fmla="*/ 1795549 h 1950720"/>
                      <a:gd name="connsiteX21" fmla="*/ 2133600 w 4851862"/>
                      <a:gd name="connsiteY21" fmla="*/ 1862051 h 1950720"/>
                      <a:gd name="connsiteX22" fmla="*/ 2266604 w 4851862"/>
                      <a:gd name="connsiteY22" fmla="*/ 1945178 h 1950720"/>
                      <a:gd name="connsiteX23" fmla="*/ 2366356 w 4851862"/>
                      <a:gd name="connsiteY23" fmla="*/ 1828800 h 1950720"/>
                      <a:gd name="connsiteX24" fmla="*/ 2499360 w 4851862"/>
                      <a:gd name="connsiteY24" fmla="*/ 1745673 h 1950720"/>
                      <a:gd name="connsiteX25" fmla="*/ 2632364 w 4851862"/>
                      <a:gd name="connsiteY25" fmla="*/ 1712422 h 1950720"/>
                      <a:gd name="connsiteX26" fmla="*/ 2698866 w 4851862"/>
                      <a:gd name="connsiteY26" fmla="*/ 1662546 h 1950720"/>
                      <a:gd name="connsiteX27" fmla="*/ 2615738 w 4851862"/>
                      <a:gd name="connsiteY27" fmla="*/ 1546167 h 1950720"/>
                      <a:gd name="connsiteX28" fmla="*/ 2964873 w 4851862"/>
                      <a:gd name="connsiteY28" fmla="*/ 1446415 h 1950720"/>
                      <a:gd name="connsiteX29" fmla="*/ 3230880 w 4851862"/>
                      <a:gd name="connsiteY29" fmla="*/ 1197033 h 1950720"/>
                      <a:gd name="connsiteX30" fmla="*/ 3480262 w 4851862"/>
                      <a:gd name="connsiteY30" fmla="*/ 1080655 h 1950720"/>
                      <a:gd name="connsiteX31" fmla="*/ 3762895 w 4851862"/>
                      <a:gd name="connsiteY31" fmla="*/ 1030778 h 1950720"/>
                      <a:gd name="connsiteX32" fmla="*/ 3995651 w 4851862"/>
                      <a:gd name="connsiteY32" fmla="*/ 814647 h 1950720"/>
                      <a:gd name="connsiteX33" fmla="*/ 3995651 w 4851862"/>
                      <a:gd name="connsiteY33" fmla="*/ 498764 h 1950720"/>
                      <a:gd name="connsiteX34" fmla="*/ 4128655 w 4851862"/>
                      <a:gd name="connsiteY34" fmla="*/ 432262 h 1950720"/>
                      <a:gd name="connsiteX35" fmla="*/ 4211782 w 4851862"/>
                      <a:gd name="connsiteY35" fmla="*/ 399011 h 1950720"/>
                      <a:gd name="connsiteX36" fmla="*/ 4311535 w 4851862"/>
                      <a:gd name="connsiteY36" fmla="*/ 465513 h 1950720"/>
                      <a:gd name="connsiteX37" fmla="*/ 4394662 w 4851862"/>
                      <a:gd name="connsiteY37" fmla="*/ 565266 h 1950720"/>
                      <a:gd name="connsiteX38" fmla="*/ 4427913 w 4851862"/>
                      <a:gd name="connsiteY38" fmla="*/ 698269 h 1950720"/>
                      <a:gd name="connsiteX39" fmla="*/ 4527666 w 4851862"/>
                      <a:gd name="connsiteY39" fmla="*/ 748146 h 1950720"/>
                      <a:gd name="connsiteX40" fmla="*/ 4610793 w 4851862"/>
                      <a:gd name="connsiteY40" fmla="*/ 781396 h 1950720"/>
                      <a:gd name="connsiteX41" fmla="*/ 4693920 w 4851862"/>
                      <a:gd name="connsiteY41" fmla="*/ 781396 h 1950720"/>
                      <a:gd name="connsiteX42" fmla="*/ 4727171 w 4851862"/>
                      <a:gd name="connsiteY42" fmla="*/ 798022 h 1950720"/>
                      <a:gd name="connsiteX43" fmla="*/ 4777047 w 4851862"/>
                      <a:gd name="connsiteY43" fmla="*/ 648393 h 1950720"/>
                      <a:gd name="connsiteX44" fmla="*/ 4760422 w 4851862"/>
                      <a:gd name="connsiteY44" fmla="*/ 66502 h 1950720"/>
                      <a:gd name="connsiteX45" fmla="*/ 2732116 w 4851862"/>
                      <a:gd name="connsiteY45" fmla="*/ 249382 h 1950720"/>
                      <a:gd name="connsiteX46" fmla="*/ 2100349 w 4851862"/>
                      <a:gd name="connsiteY46" fmla="*/ 299258 h 1950720"/>
                      <a:gd name="connsiteX47" fmla="*/ 936567 w 4851862"/>
                      <a:gd name="connsiteY47" fmla="*/ 299258 h 1950720"/>
                      <a:gd name="connsiteX48" fmla="*/ 221673 w 4851862"/>
                      <a:gd name="connsiteY48" fmla="*/ 299258 h 1950720"/>
                      <a:gd name="connsiteX49" fmla="*/ 105295 w 4851862"/>
                      <a:gd name="connsiteY49" fmla="*/ 299258 h 1950720"/>
                      <a:gd name="connsiteX50" fmla="*/ 72044 w 4851862"/>
                      <a:gd name="connsiteY50" fmla="*/ 332509 h 1950720"/>
                      <a:gd name="connsiteX51" fmla="*/ 38793 w 4851862"/>
                      <a:gd name="connsiteY51" fmla="*/ 299258 h 1950720"/>
                      <a:gd name="connsiteX52" fmla="*/ 22167 w 4851862"/>
                      <a:gd name="connsiteY52" fmla="*/ 349135 h 1950720"/>
                      <a:gd name="connsiteX0" fmla="*/ 22167 w 4851862"/>
                      <a:gd name="connsiteY0" fmla="*/ 349135 h 1950720"/>
                      <a:gd name="connsiteX1" fmla="*/ 171796 w 4851862"/>
                      <a:gd name="connsiteY1" fmla="*/ 399011 h 1950720"/>
                      <a:gd name="connsiteX2" fmla="*/ 437804 w 4851862"/>
                      <a:gd name="connsiteY2" fmla="*/ 548640 h 1950720"/>
                      <a:gd name="connsiteX3" fmla="*/ 737062 w 4851862"/>
                      <a:gd name="connsiteY3" fmla="*/ 648393 h 1950720"/>
                      <a:gd name="connsiteX4" fmla="*/ 969818 w 4851862"/>
                      <a:gd name="connsiteY4" fmla="*/ 665018 h 1950720"/>
                      <a:gd name="connsiteX5" fmla="*/ 1169324 w 4851862"/>
                      <a:gd name="connsiteY5" fmla="*/ 498764 h 1950720"/>
                      <a:gd name="connsiteX6" fmla="*/ 1285702 w 4851862"/>
                      <a:gd name="connsiteY6" fmla="*/ 465513 h 1950720"/>
                      <a:gd name="connsiteX7" fmla="*/ 1485207 w 4851862"/>
                      <a:gd name="connsiteY7" fmla="*/ 532015 h 1950720"/>
                      <a:gd name="connsiteX8" fmla="*/ 1601586 w 4851862"/>
                      <a:gd name="connsiteY8" fmla="*/ 648393 h 1950720"/>
                      <a:gd name="connsiteX9" fmla="*/ 1767840 w 4851862"/>
                      <a:gd name="connsiteY9" fmla="*/ 881149 h 1950720"/>
                      <a:gd name="connsiteX10" fmla="*/ 1767840 w 4851862"/>
                      <a:gd name="connsiteY10" fmla="*/ 931026 h 1950720"/>
                      <a:gd name="connsiteX11" fmla="*/ 1867593 w 4851862"/>
                      <a:gd name="connsiteY11" fmla="*/ 1014153 h 1950720"/>
                      <a:gd name="connsiteX12" fmla="*/ 2150226 w 4851862"/>
                      <a:gd name="connsiteY12" fmla="*/ 997527 h 1950720"/>
                      <a:gd name="connsiteX13" fmla="*/ 2366356 w 4851862"/>
                      <a:gd name="connsiteY13" fmla="*/ 1030778 h 1950720"/>
                      <a:gd name="connsiteX14" fmla="*/ 2432858 w 4851862"/>
                      <a:gd name="connsiteY14" fmla="*/ 1163782 h 1950720"/>
                      <a:gd name="connsiteX15" fmla="*/ 2615738 w 4851862"/>
                      <a:gd name="connsiteY15" fmla="*/ 1296786 h 1950720"/>
                      <a:gd name="connsiteX16" fmla="*/ 2416233 w 4851862"/>
                      <a:gd name="connsiteY16" fmla="*/ 1313411 h 1950720"/>
                      <a:gd name="connsiteX17" fmla="*/ 2366356 w 4851862"/>
                      <a:gd name="connsiteY17" fmla="*/ 1396538 h 1950720"/>
                      <a:gd name="connsiteX18" fmla="*/ 2316480 w 4851862"/>
                      <a:gd name="connsiteY18" fmla="*/ 1529542 h 1950720"/>
                      <a:gd name="connsiteX19" fmla="*/ 2249978 w 4851862"/>
                      <a:gd name="connsiteY19" fmla="*/ 1629295 h 1950720"/>
                      <a:gd name="connsiteX20" fmla="*/ 2166851 w 4851862"/>
                      <a:gd name="connsiteY20" fmla="*/ 1795549 h 1950720"/>
                      <a:gd name="connsiteX21" fmla="*/ 2133600 w 4851862"/>
                      <a:gd name="connsiteY21" fmla="*/ 1862051 h 1950720"/>
                      <a:gd name="connsiteX22" fmla="*/ 2266604 w 4851862"/>
                      <a:gd name="connsiteY22" fmla="*/ 1945178 h 1950720"/>
                      <a:gd name="connsiteX23" fmla="*/ 2366356 w 4851862"/>
                      <a:gd name="connsiteY23" fmla="*/ 1828800 h 1950720"/>
                      <a:gd name="connsiteX24" fmla="*/ 2499360 w 4851862"/>
                      <a:gd name="connsiteY24" fmla="*/ 1745673 h 1950720"/>
                      <a:gd name="connsiteX25" fmla="*/ 2632364 w 4851862"/>
                      <a:gd name="connsiteY25" fmla="*/ 1712422 h 1950720"/>
                      <a:gd name="connsiteX26" fmla="*/ 2698866 w 4851862"/>
                      <a:gd name="connsiteY26" fmla="*/ 1662546 h 1950720"/>
                      <a:gd name="connsiteX27" fmla="*/ 2615738 w 4851862"/>
                      <a:gd name="connsiteY27" fmla="*/ 1546167 h 1950720"/>
                      <a:gd name="connsiteX28" fmla="*/ 2964873 w 4851862"/>
                      <a:gd name="connsiteY28" fmla="*/ 1446415 h 1950720"/>
                      <a:gd name="connsiteX29" fmla="*/ 3230880 w 4851862"/>
                      <a:gd name="connsiteY29" fmla="*/ 1197033 h 1950720"/>
                      <a:gd name="connsiteX30" fmla="*/ 3480262 w 4851862"/>
                      <a:gd name="connsiteY30" fmla="*/ 1080655 h 1950720"/>
                      <a:gd name="connsiteX31" fmla="*/ 3762895 w 4851862"/>
                      <a:gd name="connsiteY31" fmla="*/ 1030778 h 1950720"/>
                      <a:gd name="connsiteX32" fmla="*/ 3995651 w 4851862"/>
                      <a:gd name="connsiteY32" fmla="*/ 814647 h 1950720"/>
                      <a:gd name="connsiteX33" fmla="*/ 3995651 w 4851862"/>
                      <a:gd name="connsiteY33" fmla="*/ 498764 h 1950720"/>
                      <a:gd name="connsiteX34" fmla="*/ 4128655 w 4851862"/>
                      <a:gd name="connsiteY34" fmla="*/ 432262 h 1950720"/>
                      <a:gd name="connsiteX35" fmla="*/ 4211782 w 4851862"/>
                      <a:gd name="connsiteY35" fmla="*/ 399011 h 1950720"/>
                      <a:gd name="connsiteX36" fmla="*/ 4311535 w 4851862"/>
                      <a:gd name="connsiteY36" fmla="*/ 465513 h 1950720"/>
                      <a:gd name="connsiteX37" fmla="*/ 4394662 w 4851862"/>
                      <a:gd name="connsiteY37" fmla="*/ 565266 h 1950720"/>
                      <a:gd name="connsiteX38" fmla="*/ 4427913 w 4851862"/>
                      <a:gd name="connsiteY38" fmla="*/ 698269 h 1950720"/>
                      <a:gd name="connsiteX39" fmla="*/ 4527666 w 4851862"/>
                      <a:gd name="connsiteY39" fmla="*/ 748146 h 1950720"/>
                      <a:gd name="connsiteX40" fmla="*/ 4610793 w 4851862"/>
                      <a:gd name="connsiteY40" fmla="*/ 781396 h 1950720"/>
                      <a:gd name="connsiteX41" fmla="*/ 4693920 w 4851862"/>
                      <a:gd name="connsiteY41" fmla="*/ 781396 h 1950720"/>
                      <a:gd name="connsiteX42" fmla="*/ 4727171 w 4851862"/>
                      <a:gd name="connsiteY42" fmla="*/ 798022 h 1950720"/>
                      <a:gd name="connsiteX43" fmla="*/ 4777047 w 4851862"/>
                      <a:gd name="connsiteY43" fmla="*/ 648393 h 1950720"/>
                      <a:gd name="connsiteX44" fmla="*/ 4760422 w 4851862"/>
                      <a:gd name="connsiteY44" fmla="*/ 66502 h 1950720"/>
                      <a:gd name="connsiteX45" fmla="*/ 2732116 w 4851862"/>
                      <a:gd name="connsiteY45" fmla="*/ 249382 h 1950720"/>
                      <a:gd name="connsiteX46" fmla="*/ 2100349 w 4851862"/>
                      <a:gd name="connsiteY46" fmla="*/ 299258 h 1950720"/>
                      <a:gd name="connsiteX47" fmla="*/ 936567 w 4851862"/>
                      <a:gd name="connsiteY47" fmla="*/ 299258 h 1950720"/>
                      <a:gd name="connsiteX48" fmla="*/ 221673 w 4851862"/>
                      <a:gd name="connsiteY48" fmla="*/ 299258 h 1950720"/>
                      <a:gd name="connsiteX49" fmla="*/ 105295 w 4851862"/>
                      <a:gd name="connsiteY49" fmla="*/ 299258 h 1950720"/>
                      <a:gd name="connsiteX50" fmla="*/ 72044 w 4851862"/>
                      <a:gd name="connsiteY50" fmla="*/ 332509 h 1950720"/>
                      <a:gd name="connsiteX51" fmla="*/ 38793 w 4851862"/>
                      <a:gd name="connsiteY51" fmla="*/ 299258 h 1950720"/>
                      <a:gd name="connsiteX52" fmla="*/ 22167 w 4851862"/>
                      <a:gd name="connsiteY52" fmla="*/ 349135 h 1950720"/>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50550 h 1952135"/>
                      <a:gd name="connsiteX1" fmla="*/ 171796 w 4851862"/>
                      <a:gd name="connsiteY1" fmla="*/ 400426 h 1952135"/>
                      <a:gd name="connsiteX2" fmla="*/ 437804 w 4851862"/>
                      <a:gd name="connsiteY2" fmla="*/ 550055 h 1952135"/>
                      <a:gd name="connsiteX3" fmla="*/ 737062 w 4851862"/>
                      <a:gd name="connsiteY3" fmla="*/ 649808 h 1952135"/>
                      <a:gd name="connsiteX4" fmla="*/ 969818 w 4851862"/>
                      <a:gd name="connsiteY4" fmla="*/ 666433 h 1952135"/>
                      <a:gd name="connsiteX5" fmla="*/ 1169324 w 4851862"/>
                      <a:gd name="connsiteY5" fmla="*/ 500179 h 1952135"/>
                      <a:gd name="connsiteX6" fmla="*/ 1285702 w 4851862"/>
                      <a:gd name="connsiteY6" fmla="*/ 466928 h 1952135"/>
                      <a:gd name="connsiteX7" fmla="*/ 1485207 w 4851862"/>
                      <a:gd name="connsiteY7" fmla="*/ 533430 h 1952135"/>
                      <a:gd name="connsiteX8" fmla="*/ 1601586 w 4851862"/>
                      <a:gd name="connsiteY8" fmla="*/ 649808 h 1952135"/>
                      <a:gd name="connsiteX9" fmla="*/ 1767840 w 4851862"/>
                      <a:gd name="connsiteY9" fmla="*/ 882564 h 1952135"/>
                      <a:gd name="connsiteX10" fmla="*/ 1767840 w 4851862"/>
                      <a:gd name="connsiteY10" fmla="*/ 932441 h 1952135"/>
                      <a:gd name="connsiteX11" fmla="*/ 1867593 w 4851862"/>
                      <a:gd name="connsiteY11" fmla="*/ 1015568 h 1952135"/>
                      <a:gd name="connsiteX12" fmla="*/ 2150226 w 4851862"/>
                      <a:gd name="connsiteY12" fmla="*/ 998942 h 1952135"/>
                      <a:gd name="connsiteX13" fmla="*/ 2366356 w 4851862"/>
                      <a:gd name="connsiteY13" fmla="*/ 1032193 h 1952135"/>
                      <a:gd name="connsiteX14" fmla="*/ 2432858 w 4851862"/>
                      <a:gd name="connsiteY14" fmla="*/ 1165197 h 1952135"/>
                      <a:gd name="connsiteX15" fmla="*/ 2615738 w 4851862"/>
                      <a:gd name="connsiteY15" fmla="*/ 1298201 h 1952135"/>
                      <a:gd name="connsiteX16" fmla="*/ 2416233 w 4851862"/>
                      <a:gd name="connsiteY16" fmla="*/ 1314826 h 1952135"/>
                      <a:gd name="connsiteX17" fmla="*/ 2366356 w 4851862"/>
                      <a:gd name="connsiteY17" fmla="*/ 1397953 h 1952135"/>
                      <a:gd name="connsiteX18" fmla="*/ 2316480 w 4851862"/>
                      <a:gd name="connsiteY18" fmla="*/ 1530957 h 1952135"/>
                      <a:gd name="connsiteX19" fmla="*/ 2249978 w 4851862"/>
                      <a:gd name="connsiteY19" fmla="*/ 1630710 h 1952135"/>
                      <a:gd name="connsiteX20" fmla="*/ 2166851 w 4851862"/>
                      <a:gd name="connsiteY20" fmla="*/ 1796964 h 1952135"/>
                      <a:gd name="connsiteX21" fmla="*/ 2133600 w 4851862"/>
                      <a:gd name="connsiteY21" fmla="*/ 1863466 h 1952135"/>
                      <a:gd name="connsiteX22" fmla="*/ 2266604 w 4851862"/>
                      <a:gd name="connsiteY22" fmla="*/ 1946593 h 1952135"/>
                      <a:gd name="connsiteX23" fmla="*/ 2366356 w 4851862"/>
                      <a:gd name="connsiteY23" fmla="*/ 1830215 h 1952135"/>
                      <a:gd name="connsiteX24" fmla="*/ 2499360 w 4851862"/>
                      <a:gd name="connsiteY24" fmla="*/ 1747088 h 1952135"/>
                      <a:gd name="connsiteX25" fmla="*/ 2632364 w 4851862"/>
                      <a:gd name="connsiteY25" fmla="*/ 1713837 h 1952135"/>
                      <a:gd name="connsiteX26" fmla="*/ 2698866 w 4851862"/>
                      <a:gd name="connsiteY26" fmla="*/ 1663961 h 1952135"/>
                      <a:gd name="connsiteX27" fmla="*/ 2615738 w 4851862"/>
                      <a:gd name="connsiteY27" fmla="*/ 1547582 h 1952135"/>
                      <a:gd name="connsiteX28" fmla="*/ 2964873 w 4851862"/>
                      <a:gd name="connsiteY28" fmla="*/ 1447830 h 1952135"/>
                      <a:gd name="connsiteX29" fmla="*/ 3230880 w 4851862"/>
                      <a:gd name="connsiteY29" fmla="*/ 1198448 h 1952135"/>
                      <a:gd name="connsiteX30" fmla="*/ 3480262 w 4851862"/>
                      <a:gd name="connsiteY30" fmla="*/ 1082070 h 1952135"/>
                      <a:gd name="connsiteX31" fmla="*/ 3762895 w 4851862"/>
                      <a:gd name="connsiteY31" fmla="*/ 1032193 h 1952135"/>
                      <a:gd name="connsiteX32" fmla="*/ 3995651 w 4851862"/>
                      <a:gd name="connsiteY32" fmla="*/ 816062 h 1952135"/>
                      <a:gd name="connsiteX33" fmla="*/ 3995651 w 4851862"/>
                      <a:gd name="connsiteY33" fmla="*/ 500179 h 1952135"/>
                      <a:gd name="connsiteX34" fmla="*/ 4128655 w 4851862"/>
                      <a:gd name="connsiteY34" fmla="*/ 433677 h 1952135"/>
                      <a:gd name="connsiteX35" fmla="*/ 4211782 w 4851862"/>
                      <a:gd name="connsiteY35" fmla="*/ 400426 h 1952135"/>
                      <a:gd name="connsiteX36" fmla="*/ 4311535 w 4851862"/>
                      <a:gd name="connsiteY36" fmla="*/ 466928 h 1952135"/>
                      <a:gd name="connsiteX37" fmla="*/ 4394662 w 4851862"/>
                      <a:gd name="connsiteY37" fmla="*/ 566681 h 1952135"/>
                      <a:gd name="connsiteX38" fmla="*/ 4427913 w 4851862"/>
                      <a:gd name="connsiteY38" fmla="*/ 699684 h 1952135"/>
                      <a:gd name="connsiteX39" fmla="*/ 4527666 w 4851862"/>
                      <a:gd name="connsiteY39" fmla="*/ 749561 h 1952135"/>
                      <a:gd name="connsiteX40" fmla="*/ 4610793 w 4851862"/>
                      <a:gd name="connsiteY40" fmla="*/ 782811 h 1952135"/>
                      <a:gd name="connsiteX41" fmla="*/ 4693920 w 4851862"/>
                      <a:gd name="connsiteY41" fmla="*/ 782811 h 1952135"/>
                      <a:gd name="connsiteX42" fmla="*/ 4727171 w 4851862"/>
                      <a:gd name="connsiteY42" fmla="*/ 799437 h 1952135"/>
                      <a:gd name="connsiteX43" fmla="*/ 4777047 w 4851862"/>
                      <a:gd name="connsiteY43" fmla="*/ 649808 h 1952135"/>
                      <a:gd name="connsiteX44" fmla="*/ 4760422 w 4851862"/>
                      <a:gd name="connsiteY44" fmla="*/ 67917 h 1952135"/>
                      <a:gd name="connsiteX45" fmla="*/ 2732116 w 4851862"/>
                      <a:gd name="connsiteY45" fmla="*/ 38793 h 1952135"/>
                      <a:gd name="connsiteX46" fmla="*/ 2100349 w 4851862"/>
                      <a:gd name="connsiteY46" fmla="*/ 300673 h 1952135"/>
                      <a:gd name="connsiteX47" fmla="*/ 936567 w 4851862"/>
                      <a:gd name="connsiteY47" fmla="*/ 300673 h 1952135"/>
                      <a:gd name="connsiteX48" fmla="*/ 221673 w 4851862"/>
                      <a:gd name="connsiteY48" fmla="*/ 300673 h 1952135"/>
                      <a:gd name="connsiteX49" fmla="*/ 105295 w 4851862"/>
                      <a:gd name="connsiteY49" fmla="*/ 300673 h 1952135"/>
                      <a:gd name="connsiteX50" fmla="*/ 72044 w 4851862"/>
                      <a:gd name="connsiteY50" fmla="*/ 333924 h 1952135"/>
                      <a:gd name="connsiteX51" fmla="*/ 38793 w 4851862"/>
                      <a:gd name="connsiteY51" fmla="*/ 300673 h 1952135"/>
                      <a:gd name="connsiteX52" fmla="*/ 22167 w 4851862"/>
                      <a:gd name="connsiteY52" fmla="*/ 350550 h 1952135"/>
                      <a:gd name="connsiteX0" fmla="*/ 22167 w 4851862"/>
                      <a:gd name="connsiteY0" fmla="*/ 315859 h 1917444"/>
                      <a:gd name="connsiteX1" fmla="*/ 171796 w 4851862"/>
                      <a:gd name="connsiteY1" fmla="*/ 365735 h 1917444"/>
                      <a:gd name="connsiteX2" fmla="*/ 437804 w 4851862"/>
                      <a:gd name="connsiteY2" fmla="*/ 515364 h 1917444"/>
                      <a:gd name="connsiteX3" fmla="*/ 737062 w 4851862"/>
                      <a:gd name="connsiteY3" fmla="*/ 615117 h 1917444"/>
                      <a:gd name="connsiteX4" fmla="*/ 969818 w 4851862"/>
                      <a:gd name="connsiteY4" fmla="*/ 631742 h 1917444"/>
                      <a:gd name="connsiteX5" fmla="*/ 1169324 w 4851862"/>
                      <a:gd name="connsiteY5" fmla="*/ 465488 h 1917444"/>
                      <a:gd name="connsiteX6" fmla="*/ 1285702 w 4851862"/>
                      <a:gd name="connsiteY6" fmla="*/ 432237 h 1917444"/>
                      <a:gd name="connsiteX7" fmla="*/ 1485207 w 4851862"/>
                      <a:gd name="connsiteY7" fmla="*/ 498739 h 1917444"/>
                      <a:gd name="connsiteX8" fmla="*/ 1601586 w 4851862"/>
                      <a:gd name="connsiteY8" fmla="*/ 615117 h 1917444"/>
                      <a:gd name="connsiteX9" fmla="*/ 1767840 w 4851862"/>
                      <a:gd name="connsiteY9" fmla="*/ 847873 h 1917444"/>
                      <a:gd name="connsiteX10" fmla="*/ 1767840 w 4851862"/>
                      <a:gd name="connsiteY10" fmla="*/ 897750 h 1917444"/>
                      <a:gd name="connsiteX11" fmla="*/ 1867593 w 4851862"/>
                      <a:gd name="connsiteY11" fmla="*/ 980877 h 1917444"/>
                      <a:gd name="connsiteX12" fmla="*/ 2150226 w 4851862"/>
                      <a:gd name="connsiteY12" fmla="*/ 964251 h 1917444"/>
                      <a:gd name="connsiteX13" fmla="*/ 2366356 w 4851862"/>
                      <a:gd name="connsiteY13" fmla="*/ 997502 h 1917444"/>
                      <a:gd name="connsiteX14" fmla="*/ 2432858 w 4851862"/>
                      <a:gd name="connsiteY14" fmla="*/ 1130506 h 1917444"/>
                      <a:gd name="connsiteX15" fmla="*/ 2615738 w 4851862"/>
                      <a:gd name="connsiteY15" fmla="*/ 1263510 h 1917444"/>
                      <a:gd name="connsiteX16" fmla="*/ 2416233 w 4851862"/>
                      <a:gd name="connsiteY16" fmla="*/ 1280135 h 1917444"/>
                      <a:gd name="connsiteX17" fmla="*/ 2366356 w 4851862"/>
                      <a:gd name="connsiteY17" fmla="*/ 1363262 h 1917444"/>
                      <a:gd name="connsiteX18" fmla="*/ 2316480 w 4851862"/>
                      <a:gd name="connsiteY18" fmla="*/ 1496266 h 1917444"/>
                      <a:gd name="connsiteX19" fmla="*/ 2249978 w 4851862"/>
                      <a:gd name="connsiteY19" fmla="*/ 1596019 h 1917444"/>
                      <a:gd name="connsiteX20" fmla="*/ 2166851 w 4851862"/>
                      <a:gd name="connsiteY20" fmla="*/ 1762273 h 1917444"/>
                      <a:gd name="connsiteX21" fmla="*/ 2133600 w 4851862"/>
                      <a:gd name="connsiteY21" fmla="*/ 1828775 h 1917444"/>
                      <a:gd name="connsiteX22" fmla="*/ 2266604 w 4851862"/>
                      <a:gd name="connsiteY22" fmla="*/ 1911902 h 1917444"/>
                      <a:gd name="connsiteX23" fmla="*/ 2366356 w 4851862"/>
                      <a:gd name="connsiteY23" fmla="*/ 1795524 h 1917444"/>
                      <a:gd name="connsiteX24" fmla="*/ 2499360 w 4851862"/>
                      <a:gd name="connsiteY24" fmla="*/ 1712397 h 1917444"/>
                      <a:gd name="connsiteX25" fmla="*/ 2632364 w 4851862"/>
                      <a:gd name="connsiteY25" fmla="*/ 1679146 h 1917444"/>
                      <a:gd name="connsiteX26" fmla="*/ 2698866 w 4851862"/>
                      <a:gd name="connsiteY26" fmla="*/ 1629270 h 1917444"/>
                      <a:gd name="connsiteX27" fmla="*/ 2615738 w 4851862"/>
                      <a:gd name="connsiteY27" fmla="*/ 1512891 h 1917444"/>
                      <a:gd name="connsiteX28" fmla="*/ 2964873 w 4851862"/>
                      <a:gd name="connsiteY28" fmla="*/ 1413139 h 1917444"/>
                      <a:gd name="connsiteX29" fmla="*/ 3230880 w 4851862"/>
                      <a:gd name="connsiteY29" fmla="*/ 1163757 h 1917444"/>
                      <a:gd name="connsiteX30" fmla="*/ 3480262 w 4851862"/>
                      <a:gd name="connsiteY30" fmla="*/ 1047379 h 1917444"/>
                      <a:gd name="connsiteX31" fmla="*/ 3762895 w 4851862"/>
                      <a:gd name="connsiteY31" fmla="*/ 997502 h 1917444"/>
                      <a:gd name="connsiteX32" fmla="*/ 3995651 w 4851862"/>
                      <a:gd name="connsiteY32" fmla="*/ 781371 h 1917444"/>
                      <a:gd name="connsiteX33" fmla="*/ 3995651 w 4851862"/>
                      <a:gd name="connsiteY33" fmla="*/ 465488 h 1917444"/>
                      <a:gd name="connsiteX34" fmla="*/ 4128655 w 4851862"/>
                      <a:gd name="connsiteY34" fmla="*/ 398986 h 1917444"/>
                      <a:gd name="connsiteX35" fmla="*/ 4211782 w 4851862"/>
                      <a:gd name="connsiteY35" fmla="*/ 365735 h 1917444"/>
                      <a:gd name="connsiteX36" fmla="*/ 4311535 w 4851862"/>
                      <a:gd name="connsiteY36" fmla="*/ 432237 h 1917444"/>
                      <a:gd name="connsiteX37" fmla="*/ 4394662 w 4851862"/>
                      <a:gd name="connsiteY37" fmla="*/ 531990 h 1917444"/>
                      <a:gd name="connsiteX38" fmla="*/ 4427913 w 4851862"/>
                      <a:gd name="connsiteY38" fmla="*/ 664993 h 1917444"/>
                      <a:gd name="connsiteX39" fmla="*/ 4527666 w 4851862"/>
                      <a:gd name="connsiteY39" fmla="*/ 714870 h 1917444"/>
                      <a:gd name="connsiteX40" fmla="*/ 4610793 w 4851862"/>
                      <a:gd name="connsiteY40" fmla="*/ 748120 h 1917444"/>
                      <a:gd name="connsiteX41" fmla="*/ 4693920 w 4851862"/>
                      <a:gd name="connsiteY41" fmla="*/ 748120 h 1917444"/>
                      <a:gd name="connsiteX42" fmla="*/ 4727171 w 4851862"/>
                      <a:gd name="connsiteY42" fmla="*/ 764746 h 1917444"/>
                      <a:gd name="connsiteX43" fmla="*/ 4777047 w 4851862"/>
                      <a:gd name="connsiteY43" fmla="*/ 615117 h 1917444"/>
                      <a:gd name="connsiteX44" fmla="*/ 4760422 w 4851862"/>
                      <a:gd name="connsiteY44" fmla="*/ 33226 h 1917444"/>
                      <a:gd name="connsiteX45" fmla="*/ 2732116 w 4851862"/>
                      <a:gd name="connsiteY45" fmla="*/ 4102 h 1917444"/>
                      <a:gd name="connsiteX46" fmla="*/ 2100349 w 4851862"/>
                      <a:gd name="connsiteY46" fmla="*/ 265982 h 1917444"/>
                      <a:gd name="connsiteX47" fmla="*/ 936567 w 4851862"/>
                      <a:gd name="connsiteY47" fmla="*/ 265982 h 1917444"/>
                      <a:gd name="connsiteX48" fmla="*/ 221673 w 4851862"/>
                      <a:gd name="connsiteY48" fmla="*/ 265982 h 1917444"/>
                      <a:gd name="connsiteX49" fmla="*/ 105295 w 4851862"/>
                      <a:gd name="connsiteY49" fmla="*/ 265982 h 1917444"/>
                      <a:gd name="connsiteX50" fmla="*/ 72044 w 4851862"/>
                      <a:gd name="connsiteY50" fmla="*/ 299233 h 1917444"/>
                      <a:gd name="connsiteX51" fmla="*/ 38793 w 4851862"/>
                      <a:gd name="connsiteY51" fmla="*/ 265982 h 1917444"/>
                      <a:gd name="connsiteX52" fmla="*/ 22167 w 4851862"/>
                      <a:gd name="connsiteY52" fmla="*/ 315859 h 1917444"/>
                      <a:gd name="connsiteX0" fmla="*/ 22167 w 4782589"/>
                      <a:gd name="connsiteY0" fmla="*/ 315859 h 1917444"/>
                      <a:gd name="connsiteX1" fmla="*/ 171796 w 4782589"/>
                      <a:gd name="connsiteY1" fmla="*/ 365735 h 1917444"/>
                      <a:gd name="connsiteX2" fmla="*/ 437804 w 4782589"/>
                      <a:gd name="connsiteY2" fmla="*/ 515364 h 1917444"/>
                      <a:gd name="connsiteX3" fmla="*/ 737062 w 4782589"/>
                      <a:gd name="connsiteY3" fmla="*/ 615117 h 1917444"/>
                      <a:gd name="connsiteX4" fmla="*/ 969818 w 4782589"/>
                      <a:gd name="connsiteY4" fmla="*/ 631742 h 1917444"/>
                      <a:gd name="connsiteX5" fmla="*/ 1169324 w 4782589"/>
                      <a:gd name="connsiteY5" fmla="*/ 465488 h 1917444"/>
                      <a:gd name="connsiteX6" fmla="*/ 1285702 w 4782589"/>
                      <a:gd name="connsiteY6" fmla="*/ 432237 h 1917444"/>
                      <a:gd name="connsiteX7" fmla="*/ 1485207 w 4782589"/>
                      <a:gd name="connsiteY7" fmla="*/ 498739 h 1917444"/>
                      <a:gd name="connsiteX8" fmla="*/ 1601586 w 4782589"/>
                      <a:gd name="connsiteY8" fmla="*/ 615117 h 1917444"/>
                      <a:gd name="connsiteX9" fmla="*/ 1767840 w 4782589"/>
                      <a:gd name="connsiteY9" fmla="*/ 847873 h 1917444"/>
                      <a:gd name="connsiteX10" fmla="*/ 1767840 w 4782589"/>
                      <a:gd name="connsiteY10" fmla="*/ 897750 h 1917444"/>
                      <a:gd name="connsiteX11" fmla="*/ 1867593 w 4782589"/>
                      <a:gd name="connsiteY11" fmla="*/ 980877 h 1917444"/>
                      <a:gd name="connsiteX12" fmla="*/ 2150226 w 4782589"/>
                      <a:gd name="connsiteY12" fmla="*/ 964251 h 1917444"/>
                      <a:gd name="connsiteX13" fmla="*/ 2366356 w 4782589"/>
                      <a:gd name="connsiteY13" fmla="*/ 997502 h 1917444"/>
                      <a:gd name="connsiteX14" fmla="*/ 2432858 w 4782589"/>
                      <a:gd name="connsiteY14" fmla="*/ 1130506 h 1917444"/>
                      <a:gd name="connsiteX15" fmla="*/ 2615738 w 4782589"/>
                      <a:gd name="connsiteY15" fmla="*/ 1263510 h 1917444"/>
                      <a:gd name="connsiteX16" fmla="*/ 2416233 w 4782589"/>
                      <a:gd name="connsiteY16" fmla="*/ 1280135 h 1917444"/>
                      <a:gd name="connsiteX17" fmla="*/ 2366356 w 4782589"/>
                      <a:gd name="connsiteY17" fmla="*/ 1363262 h 1917444"/>
                      <a:gd name="connsiteX18" fmla="*/ 2316480 w 4782589"/>
                      <a:gd name="connsiteY18" fmla="*/ 1496266 h 1917444"/>
                      <a:gd name="connsiteX19" fmla="*/ 2249978 w 4782589"/>
                      <a:gd name="connsiteY19" fmla="*/ 1596019 h 1917444"/>
                      <a:gd name="connsiteX20" fmla="*/ 2166851 w 4782589"/>
                      <a:gd name="connsiteY20" fmla="*/ 1762273 h 1917444"/>
                      <a:gd name="connsiteX21" fmla="*/ 2133600 w 4782589"/>
                      <a:gd name="connsiteY21" fmla="*/ 1828775 h 1917444"/>
                      <a:gd name="connsiteX22" fmla="*/ 2266604 w 4782589"/>
                      <a:gd name="connsiteY22" fmla="*/ 1911902 h 1917444"/>
                      <a:gd name="connsiteX23" fmla="*/ 2366356 w 4782589"/>
                      <a:gd name="connsiteY23" fmla="*/ 1795524 h 1917444"/>
                      <a:gd name="connsiteX24" fmla="*/ 2499360 w 4782589"/>
                      <a:gd name="connsiteY24" fmla="*/ 1712397 h 1917444"/>
                      <a:gd name="connsiteX25" fmla="*/ 2632364 w 4782589"/>
                      <a:gd name="connsiteY25" fmla="*/ 1679146 h 1917444"/>
                      <a:gd name="connsiteX26" fmla="*/ 2698866 w 4782589"/>
                      <a:gd name="connsiteY26" fmla="*/ 1629270 h 1917444"/>
                      <a:gd name="connsiteX27" fmla="*/ 2615738 w 4782589"/>
                      <a:gd name="connsiteY27" fmla="*/ 1512891 h 1917444"/>
                      <a:gd name="connsiteX28" fmla="*/ 2964873 w 4782589"/>
                      <a:gd name="connsiteY28" fmla="*/ 1413139 h 1917444"/>
                      <a:gd name="connsiteX29" fmla="*/ 3230880 w 4782589"/>
                      <a:gd name="connsiteY29" fmla="*/ 1163757 h 1917444"/>
                      <a:gd name="connsiteX30" fmla="*/ 3480262 w 4782589"/>
                      <a:gd name="connsiteY30" fmla="*/ 1047379 h 1917444"/>
                      <a:gd name="connsiteX31" fmla="*/ 3762895 w 4782589"/>
                      <a:gd name="connsiteY31" fmla="*/ 997502 h 1917444"/>
                      <a:gd name="connsiteX32" fmla="*/ 3995651 w 4782589"/>
                      <a:gd name="connsiteY32" fmla="*/ 781371 h 1917444"/>
                      <a:gd name="connsiteX33" fmla="*/ 3995651 w 4782589"/>
                      <a:gd name="connsiteY33" fmla="*/ 465488 h 1917444"/>
                      <a:gd name="connsiteX34" fmla="*/ 4128655 w 4782589"/>
                      <a:gd name="connsiteY34" fmla="*/ 398986 h 1917444"/>
                      <a:gd name="connsiteX35" fmla="*/ 4211782 w 4782589"/>
                      <a:gd name="connsiteY35" fmla="*/ 365735 h 1917444"/>
                      <a:gd name="connsiteX36" fmla="*/ 4311535 w 4782589"/>
                      <a:gd name="connsiteY36" fmla="*/ 432237 h 1917444"/>
                      <a:gd name="connsiteX37" fmla="*/ 4394662 w 4782589"/>
                      <a:gd name="connsiteY37" fmla="*/ 531990 h 1917444"/>
                      <a:gd name="connsiteX38" fmla="*/ 4427913 w 4782589"/>
                      <a:gd name="connsiteY38" fmla="*/ 664993 h 1917444"/>
                      <a:gd name="connsiteX39" fmla="*/ 4527666 w 4782589"/>
                      <a:gd name="connsiteY39" fmla="*/ 714870 h 1917444"/>
                      <a:gd name="connsiteX40" fmla="*/ 4610793 w 4782589"/>
                      <a:gd name="connsiteY40" fmla="*/ 748120 h 1917444"/>
                      <a:gd name="connsiteX41" fmla="*/ 4693920 w 4782589"/>
                      <a:gd name="connsiteY41" fmla="*/ 748120 h 1917444"/>
                      <a:gd name="connsiteX42" fmla="*/ 4727171 w 4782589"/>
                      <a:gd name="connsiteY42" fmla="*/ 764746 h 1917444"/>
                      <a:gd name="connsiteX43" fmla="*/ 4777047 w 4782589"/>
                      <a:gd name="connsiteY43" fmla="*/ 615117 h 1917444"/>
                      <a:gd name="connsiteX44" fmla="*/ 4760422 w 4782589"/>
                      <a:gd name="connsiteY44" fmla="*/ 33226 h 1917444"/>
                      <a:gd name="connsiteX45" fmla="*/ 2732116 w 4782589"/>
                      <a:gd name="connsiteY45" fmla="*/ 4102 h 1917444"/>
                      <a:gd name="connsiteX46" fmla="*/ 2100349 w 4782589"/>
                      <a:gd name="connsiteY46" fmla="*/ 265982 h 1917444"/>
                      <a:gd name="connsiteX47" fmla="*/ 936567 w 4782589"/>
                      <a:gd name="connsiteY47" fmla="*/ 265982 h 1917444"/>
                      <a:gd name="connsiteX48" fmla="*/ 221673 w 4782589"/>
                      <a:gd name="connsiteY48" fmla="*/ 265982 h 1917444"/>
                      <a:gd name="connsiteX49" fmla="*/ 105295 w 4782589"/>
                      <a:gd name="connsiteY49" fmla="*/ 265982 h 1917444"/>
                      <a:gd name="connsiteX50" fmla="*/ 72044 w 4782589"/>
                      <a:gd name="connsiteY50" fmla="*/ 299233 h 1917444"/>
                      <a:gd name="connsiteX51" fmla="*/ 38793 w 4782589"/>
                      <a:gd name="connsiteY51" fmla="*/ 265982 h 1917444"/>
                      <a:gd name="connsiteX52" fmla="*/ 22167 w 4782589"/>
                      <a:gd name="connsiteY52" fmla="*/ 315859 h 1917444"/>
                      <a:gd name="connsiteX0" fmla="*/ 22167 w 4782589"/>
                      <a:gd name="connsiteY0" fmla="*/ 315859 h 1917444"/>
                      <a:gd name="connsiteX1" fmla="*/ 171796 w 4782589"/>
                      <a:gd name="connsiteY1" fmla="*/ 365735 h 1917444"/>
                      <a:gd name="connsiteX2" fmla="*/ 437804 w 4782589"/>
                      <a:gd name="connsiteY2" fmla="*/ 515364 h 1917444"/>
                      <a:gd name="connsiteX3" fmla="*/ 737062 w 4782589"/>
                      <a:gd name="connsiteY3" fmla="*/ 615117 h 1917444"/>
                      <a:gd name="connsiteX4" fmla="*/ 969818 w 4782589"/>
                      <a:gd name="connsiteY4" fmla="*/ 631742 h 1917444"/>
                      <a:gd name="connsiteX5" fmla="*/ 1169324 w 4782589"/>
                      <a:gd name="connsiteY5" fmla="*/ 465488 h 1917444"/>
                      <a:gd name="connsiteX6" fmla="*/ 1285702 w 4782589"/>
                      <a:gd name="connsiteY6" fmla="*/ 432237 h 1917444"/>
                      <a:gd name="connsiteX7" fmla="*/ 1485207 w 4782589"/>
                      <a:gd name="connsiteY7" fmla="*/ 498739 h 1917444"/>
                      <a:gd name="connsiteX8" fmla="*/ 1601586 w 4782589"/>
                      <a:gd name="connsiteY8" fmla="*/ 615117 h 1917444"/>
                      <a:gd name="connsiteX9" fmla="*/ 1767840 w 4782589"/>
                      <a:gd name="connsiteY9" fmla="*/ 847873 h 1917444"/>
                      <a:gd name="connsiteX10" fmla="*/ 1767840 w 4782589"/>
                      <a:gd name="connsiteY10" fmla="*/ 897750 h 1917444"/>
                      <a:gd name="connsiteX11" fmla="*/ 1867593 w 4782589"/>
                      <a:gd name="connsiteY11" fmla="*/ 980877 h 1917444"/>
                      <a:gd name="connsiteX12" fmla="*/ 2150226 w 4782589"/>
                      <a:gd name="connsiteY12" fmla="*/ 964251 h 1917444"/>
                      <a:gd name="connsiteX13" fmla="*/ 2366356 w 4782589"/>
                      <a:gd name="connsiteY13" fmla="*/ 997502 h 1917444"/>
                      <a:gd name="connsiteX14" fmla="*/ 2432858 w 4782589"/>
                      <a:gd name="connsiteY14" fmla="*/ 1130506 h 1917444"/>
                      <a:gd name="connsiteX15" fmla="*/ 2615738 w 4782589"/>
                      <a:gd name="connsiteY15" fmla="*/ 1263510 h 1917444"/>
                      <a:gd name="connsiteX16" fmla="*/ 2416233 w 4782589"/>
                      <a:gd name="connsiteY16" fmla="*/ 1280135 h 1917444"/>
                      <a:gd name="connsiteX17" fmla="*/ 2366356 w 4782589"/>
                      <a:gd name="connsiteY17" fmla="*/ 1363262 h 1917444"/>
                      <a:gd name="connsiteX18" fmla="*/ 2316480 w 4782589"/>
                      <a:gd name="connsiteY18" fmla="*/ 1496266 h 1917444"/>
                      <a:gd name="connsiteX19" fmla="*/ 2249978 w 4782589"/>
                      <a:gd name="connsiteY19" fmla="*/ 1596019 h 1917444"/>
                      <a:gd name="connsiteX20" fmla="*/ 2166851 w 4782589"/>
                      <a:gd name="connsiteY20" fmla="*/ 1762273 h 1917444"/>
                      <a:gd name="connsiteX21" fmla="*/ 2133600 w 4782589"/>
                      <a:gd name="connsiteY21" fmla="*/ 1828775 h 1917444"/>
                      <a:gd name="connsiteX22" fmla="*/ 2266604 w 4782589"/>
                      <a:gd name="connsiteY22" fmla="*/ 1911902 h 1917444"/>
                      <a:gd name="connsiteX23" fmla="*/ 2366356 w 4782589"/>
                      <a:gd name="connsiteY23" fmla="*/ 1795524 h 1917444"/>
                      <a:gd name="connsiteX24" fmla="*/ 2499360 w 4782589"/>
                      <a:gd name="connsiteY24" fmla="*/ 1712397 h 1917444"/>
                      <a:gd name="connsiteX25" fmla="*/ 2632364 w 4782589"/>
                      <a:gd name="connsiteY25" fmla="*/ 1679146 h 1917444"/>
                      <a:gd name="connsiteX26" fmla="*/ 2698866 w 4782589"/>
                      <a:gd name="connsiteY26" fmla="*/ 1629270 h 1917444"/>
                      <a:gd name="connsiteX27" fmla="*/ 2615738 w 4782589"/>
                      <a:gd name="connsiteY27" fmla="*/ 1512891 h 1917444"/>
                      <a:gd name="connsiteX28" fmla="*/ 2964873 w 4782589"/>
                      <a:gd name="connsiteY28" fmla="*/ 1413139 h 1917444"/>
                      <a:gd name="connsiteX29" fmla="*/ 3230880 w 4782589"/>
                      <a:gd name="connsiteY29" fmla="*/ 1163757 h 1917444"/>
                      <a:gd name="connsiteX30" fmla="*/ 3480262 w 4782589"/>
                      <a:gd name="connsiteY30" fmla="*/ 1047379 h 1917444"/>
                      <a:gd name="connsiteX31" fmla="*/ 3762895 w 4782589"/>
                      <a:gd name="connsiteY31" fmla="*/ 997502 h 1917444"/>
                      <a:gd name="connsiteX32" fmla="*/ 3995651 w 4782589"/>
                      <a:gd name="connsiteY32" fmla="*/ 781371 h 1917444"/>
                      <a:gd name="connsiteX33" fmla="*/ 3995651 w 4782589"/>
                      <a:gd name="connsiteY33" fmla="*/ 465488 h 1917444"/>
                      <a:gd name="connsiteX34" fmla="*/ 4128655 w 4782589"/>
                      <a:gd name="connsiteY34" fmla="*/ 398986 h 1917444"/>
                      <a:gd name="connsiteX35" fmla="*/ 4211782 w 4782589"/>
                      <a:gd name="connsiteY35" fmla="*/ 365735 h 1917444"/>
                      <a:gd name="connsiteX36" fmla="*/ 4311535 w 4782589"/>
                      <a:gd name="connsiteY36" fmla="*/ 432237 h 1917444"/>
                      <a:gd name="connsiteX37" fmla="*/ 4394662 w 4782589"/>
                      <a:gd name="connsiteY37" fmla="*/ 531990 h 1917444"/>
                      <a:gd name="connsiteX38" fmla="*/ 4427913 w 4782589"/>
                      <a:gd name="connsiteY38" fmla="*/ 664993 h 1917444"/>
                      <a:gd name="connsiteX39" fmla="*/ 4527666 w 4782589"/>
                      <a:gd name="connsiteY39" fmla="*/ 714870 h 1917444"/>
                      <a:gd name="connsiteX40" fmla="*/ 4610793 w 4782589"/>
                      <a:gd name="connsiteY40" fmla="*/ 748120 h 1917444"/>
                      <a:gd name="connsiteX41" fmla="*/ 4693920 w 4782589"/>
                      <a:gd name="connsiteY41" fmla="*/ 748120 h 1917444"/>
                      <a:gd name="connsiteX42" fmla="*/ 4727171 w 4782589"/>
                      <a:gd name="connsiteY42" fmla="*/ 764746 h 1917444"/>
                      <a:gd name="connsiteX43" fmla="*/ 4777047 w 4782589"/>
                      <a:gd name="connsiteY43" fmla="*/ 615117 h 1917444"/>
                      <a:gd name="connsiteX44" fmla="*/ 4760423 w 4782589"/>
                      <a:gd name="connsiteY44" fmla="*/ 33226 h 1917444"/>
                      <a:gd name="connsiteX45" fmla="*/ 2732116 w 4782589"/>
                      <a:gd name="connsiteY45" fmla="*/ 4102 h 1917444"/>
                      <a:gd name="connsiteX46" fmla="*/ 2100349 w 4782589"/>
                      <a:gd name="connsiteY46" fmla="*/ 265982 h 1917444"/>
                      <a:gd name="connsiteX47" fmla="*/ 936567 w 4782589"/>
                      <a:gd name="connsiteY47" fmla="*/ 265982 h 1917444"/>
                      <a:gd name="connsiteX48" fmla="*/ 221673 w 4782589"/>
                      <a:gd name="connsiteY48" fmla="*/ 265982 h 1917444"/>
                      <a:gd name="connsiteX49" fmla="*/ 105295 w 4782589"/>
                      <a:gd name="connsiteY49" fmla="*/ 265982 h 1917444"/>
                      <a:gd name="connsiteX50" fmla="*/ 72044 w 4782589"/>
                      <a:gd name="connsiteY50" fmla="*/ 299233 h 1917444"/>
                      <a:gd name="connsiteX51" fmla="*/ 38793 w 4782589"/>
                      <a:gd name="connsiteY51" fmla="*/ 265982 h 1917444"/>
                      <a:gd name="connsiteX52" fmla="*/ 22167 w 4782589"/>
                      <a:gd name="connsiteY52" fmla="*/ 315859 h 1917444"/>
                      <a:gd name="connsiteX0" fmla="*/ 22167 w 4782589"/>
                      <a:gd name="connsiteY0" fmla="*/ 315859 h 1917444"/>
                      <a:gd name="connsiteX1" fmla="*/ 171796 w 4782589"/>
                      <a:gd name="connsiteY1" fmla="*/ 365735 h 1917444"/>
                      <a:gd name="connsiteX2" fmla="*/ 437804 w 4782589"/>
                      <a:gd name="connsiteY2" fmla="*/ 515364 h 1917444"/>
                      <a:gd name="connsiteX3" fmla="*/ 737062 w 4782589"/>
                      <a:gd name="connsiteY3" fmla="*/ 615117 h 1917444"/>
                      <a:gd name="connsiteX4" fmla="*/ 969818 w 4782589"/>
                      <a:gd name="connsiteY4" fmla="*/ 631742 h 1917444"/>
                      <a:gd name="connsiteX5" fmla="*/ 1169324 w 4782589"/>
                      <a:gd name="connsiteY5" fmla="*/ 465488 h 1917444"/>
                      <a:gd name="connsiteX6" fmla="*/ 1285702 w 4782589"/>
                      <a:gd name="connsiteY6" fmla="*/ 432237 h 1917444"/>
                      <a:gd name="connsiteX7" fmla="*/ 1485207 w 4782589"/>
                      <a:gd name="connsiteY7" fmla="*/ 498739 h 1917444"/>
                      <a:gd name="connsiteX8" fmla="*/ 1601586 w 4782589"/>
                      <a:gd name="connsiteY8" fmla="*/ 615117 h 1917444"/>
                      <a:gd name="connsiteX9" fmla="*/ 1767840 w 4782589"/>
                      <a:gd name="connsiteY9" fmla="*/ 847873 h 1917444"/>
                      <a:gd name="connsiteX10" fmla="*/ 1767840 w 4782589"/>
                      <a:gd name="connsiteY10" fmla="*/ 897750 h 1917444"/>
                      <a:gd name="connsiteX11" fmla="*/ 1867593 w 4782589"/>
                      <a:gd name="connsiteY11" fmla="*/ 980877 h 1917444"/>
                      <a:gd name="connsiteX12" fmla="*/ 2150226 w 4782589"/>
                      <a:gd name="connsiteY12" fmla="*/ 964251 h 1917444"/>
                      <a:gd name="connsiteX13" fmla="*/ 2366356 w 4782589"/>
                      <a:gd name="connsiteY13" fmla="*/ 997502 h 1917444"/>
                      <a:gd name="connsiteX14" fmla="*/ 2432858 w 4782589"/>
                      <a:gd name="connsiteY14" fmla="*/ 1130506 h 1917444"/>
                      <a:gd name="connsiteX15" fmla="*/ 2615738 w 4782589"/>
                      <a:gd name="connsiteY15" fmla="*/ 1263510 h 1917444"/>
                      <a:gd name="connsiteX16" fmla="*/ 2416233 w 4782589"/>
                      <a:gd name="connsiteY16" fmla="*/ 1280135 h 1917444"/>
                      <a:gd name="connsiteX17" fmla="*/ 2366356 w 4782589"/>
                      <a:gd name="connsiteY17" fmla="*/ 1363262 h 1917444"/>
                      <a:gd name="connsiteX18" fmla="*/ 2316480 w 4782589"/>
                      <a:gd name="connsiteY18" fmla="*/ 1496266 h 1917444"/>
                      <a:gd name="connsiteX19" fmla="*/ 2249978 w 4782589"/>
                      <a:gd name="connsiteY19" fmla="*/ 1596019 h 1917444"/>
                      <a:gd name="connsiteX20" fmla="*/ 2166851 w 4782589"/>
                      <a:gd name="connsiteY20" fmla="*/ 1762273 h 1917444"/>
                      <a:gd name="connsiteX21" fmla="*/ 2133600 w 4782589"/>
                      <a:gd name="connsiteY21" fmla="*/ 1828775 h 1917444"/>
                      <a:gd name="connsiteX22" fmla="*/ 2266604 w 4782589"/>
                      <a:gd name="connsiteY22" fmla="*/ 1911902 h 1917444"/>
                      <a:gd name="connsiteX23" fmla="*/ 2366356 w 4782589"/>
                      <a:gd name="connsiteY23" fmla="*/ 1795524 h 1917444"/>
                      <a:gd name="connsiteX24" fmla="*/ 2499360 w 4782589"/>
                      <a:gd name="connsiteY24" fmla="*/ 1712397 h 1917444"/>
                      <a:gd name="connsiteX25" fmla="*/ 2632364 w 4782589"/>
                      <a:gd name="connsiteY25" fmla="*/ 1679146 h 1917444"/>
                      <a:gd name="connsiteX26" fmla="*/ 2698866 w 4782589"/>
                      <a:gd name="connsiteY26" fmla="*/ 1629270 h 1917444"/>
                      <a:gd name="connsiteX27" fmla="*/ 2615738 w 4782589"/>
                      <a:gd name="connsiteY27" fmla="*/ 1512891 h 1917444"/>
                      <a:gd name="connsiteX28" fmla="*/ 2964873 w 4782589"/>
                      <a:gd name="connsiteY28" fmla="*/ 1413139 h 1917444"/>
                      <a:gd name="connsiteX29" fmla="*/ 3230880 w 4782589"/>
                      <a:gd name="connsiteY29" fmla="*/ 1163757 h 1917444"/>
                      <a:gd name="connsiteX30" fmla="*/ 3480262 w 4782589"/>
                      <a:gd name="connsiteY30" fmla="*/ 1047379 h 1917444"/>
                      <a:gd name="connsiteX31" fmla="*/ 3762895 w 4782589"/>
                      <a:gd name="connsiteY31" fmla="*/ 997502 h 1917444"/>
                      <a:gd name="connsiteX32" fmla="*/ 3995651 w 4782589"/>
                      <a:gd name="connsiteY32" fmla="*/ 781371 h 1917444"/>
                      <a:gd name="connsiteX33" fmla="*/ 3995651 w 4782589"/>
                      <a:gd name="connsiteY33" fmla="*/ 465488 h 1917444"/>
                      <a:gd name="connsiteX34" fmla="*/ 4128655 w 4782589"/>
                      <a:gd name="connsiteY34" fmla="*/ 398986 h 1917444"/>
                      <a:gd name="connsiteX35" fmla="*/ 4211782 w 4782589"/>
                      <a:gd name="connsiteY35" fmla="*/ 365735 h 1917444"/>
                      <a:gd name="connsiteX36" fmla="*/ 4311535 w 4782589"/>
                      <a:gd name="connsiteY36" fmla="*/ 432237 h 1917444"/>
                      <a:gd name="connsiteX37" fmla="*/ 4394662 w 4782589"/>
                      <a:gd name="connsiteY37" fmla="*/ 531990 h 1917444"/>
                      <a:gd name="connsiteX38" fmla="*/ 4427913 w 4782589"/>
                      <a:gd name="connsiteY38" fmla="*/ 664993 h 1917444"/>
                      <a:gd name="connsiteX39" fmla="*/ 4527666 w 4782589"/>
                      <a:gd name="connsiteY39" fmla="*/ 714870 h 1917444"/>
                      <a:gd name="connsiteX40" fmla="*/ 4610793 w 4782589"/>
                      <a:gd name="connsiteY40" fmla="*/ 748120 h 1917444"/>
                      <a:gd name="connsiteX41" fmla="*/ 4693920 w 4782589"/>
                      <a:gd name="connsiteY41" fmla="*/ 748120 h 1917444"/>
                      <a:gd name="connsiteX42" fmla="*/ 4777047 w 4782589"/>
                      <a:gd name="connsiteY42" fmla="*/ 615117 h 1917444"/>
                      <a:gd name="connsiteX43" fmla="*/ 4760423 w 4782589"/>
                      <a:gd name="connsiteY43" fmla="*/ 33226 h 1917444"/>
                      <a:gd name="connsiteX44" fmla="*/ 2732116 w 4782589"/>
                      <a:gd name="connsiteY44" fmla="*/ 4102 h 1917444"/>
                      <a:gd name="connsiteX45" fmla="*/ 2100349 w 4782589"/>
                      <a:gd name="connsiteY45" fmla="*/ 265982 h 1917444"/>
                      <a:gd name="connsiteX46" fmla="*/ 936567 w 4782589"/>
                      <a:gd name="connsiteY46" fmla="*/ 265982 h 1917444"/>
                      <a:gd name="connsiteX47" fmla="*/ 221673 w 4782589"/>
                      <a:gd name="connsiteY47" fmla="*/ 265982 h 1917444"/>
                      <a:gd name="connsiteX48" fmla="*/ 105295 w 4782589"/>
                      <a:gd name="connsiteY48" fmla="*/ 265982 h 1917444"/>
                      <a:gd name="connsiteX49" fmla="*/ 72044 w 4782589"/>
                      <a:gd name="connsiteY49" fmla="*/ 299233 h 1917444"/>
                      <a:gd name="connsiteX50" fmla="*/ 38793 w 4782589"/>
                      <a:gd name="connsiteY50" fmla="*/ 265982 h 1917444"/>
                      <a:gd name="connsiteX51" fmla="*/ 22167 w 4782589"/>
                      <a:gd name="connsiteY51" fmla="*/ 315859 h 1917444"/>
                      <a:gd name="connsiteX0" fmla="*/ 22167 w 4782589"/>
                      <a:gd name="connsiteY0" fmla="*/ 315859 h 1917444"/>
                      <a:gd name="connsiteX1" fmla="*/ 171796 w 4782589"/>
                      <a:gd name="connsiteY1" fmla="*/ 365735 h 1917444"/>
                      <a:gd name="connsiteX2" fmla="*/ 437804 w 4782589"/>
                      <a:gd name="connsiteY2" fmla="*/ 515364 h 1917444"/>
                      <a:gd name="connsiteX3" fmla="*/ 737062 w 4782589"/>
                      <a:gd name="connsiteY3" fmla="*/ 615117 h 1917444"/>
                      <a:gd name="connsiteX4" fmla="*/ 969818 w 4782589"/>
                      <a:gd name="connsiteY4" fmla="*/ 631742 h 1917444"/>
                      <a:gd name="connsiteX5" fmla="*/ 1169324 w 4782589"/>
                      <a:gd name="connsiteY5" fmla="*/ 465488 h 1917444"/>
                      <a:gd name="connsiteX6" fmla="*/ 1285702 w 4782589"/>
                      <a:gd name="connsiteY6" fmla="*/ 432237 h 1917444"/>
                      <a:gd name="connsiteX7" fmla="*/ 1485207 w 4782589"/>
                      <a:gd name="connsiteY7" fmla="*/ 498739 h 1917444"/>
                      <a:gd name="connsiteX8" fmla="*/ 1601586 w 4782589"/>
                      <a:gd name="connsiteY8" fmla="*/ 615117 h 1917444"/>
                      <a:gd name="connsiteX9" fmla="*/ 1767840 w 4782589"/>
                      <a:gd name="connsiteY9" fmla="*/ 847873 h 1917444"/>
                      <a:gd name="connsiteX10" fmla="*/ 1767840 w 4782589"/>
                      <a:gd name="connsiteY10" fmla="*/ 897750 h 1917444"/>
                      <a:gd name="connsiteX11" fmla="*/ 1867593 w 4782589"/>
                      <a:gd name="connsiteY11" fmla="*/ 980877 h 1917444"/>
                      <a:gd name="connsiteX12" fmla="*/ 2150226 w 4782589"/>
                      <a:gd name="connsiteY12" fmla="*/ 964251 h 1917444"/>
                      <a:gd name="connsiteX13" fmla="*/ 2366356 w 4782589"/>
                      <a:gd name="connsiteY13" fmla="*/ 997502 h 1917444"/>
                      <a:gd name="connsiteX14" fmla="*/ 2432858 w 4782589"/>
                      <a:gd name="connsiteY14" fmla="*/ 1130506 h 1917444"/>
                      <a:gd name="connsiteX15" fmla="*/ 2615738 w 4782589"/>
                      <a:gd name="connsiteY15" fmla="*/ 1263510 h 1917444"/>
                      <a:gd name="connsiteX16" fmla="*/ 2416233 w 4782589"/>
                      <a:gd name="connsiteY16" fmla="*/ 1280135 h 1917444"/>
                      <a:gd name="connsiteX17" fmla="*/ 2366356 w 4782589"/>
                      <a:gd name="connsiteY17" fmla="*/ 1363262 h 1917444"/>
                      <a:gd name="connsiteX18" fmla="*/ 2316480 w 4782589"/>
                      <a:gd name="connsiteY18" fmla="*/ 1496266 h 1917444"/>
                      <a:gd name="connsiteX19" fmla="*/ 2249978 w 4782589"/>
                      <a:gd name="connsiteY19" fmla="*/ 1596019 h 1917444"/>
                      <a:gd name="connsiteX20" fmla="*/ 2166851 w 4782589"/>
                      <a:gd name="connsiteY20" fmla="*/ 1762273 h 1917444"/>
                      <a:gd name="connsiteX21" fmla="*/ 2133600 w 4782589"/>
                      <a:gd name="connsiteY21" fmla="*/ 1828775 h 1917444"/>
                      <a:gd name="connsiteX22" fmla="*/ 2266604 w 4782589"/>
                      <a:gd name="connsiteY22" fmla="*/ 1911902 h 1917444"/>
                      <a:gd name="connsiteX23" fmla="*/ 2366356 w 4782589"/>
                      <a:gd name="connsiteY23" fmla="*/ 1795524 h 1917444"/>
                      <a:gd name="connsiteX24" fmla="*/ 2499360 w 4782589"/>
                      <a:gd name="connsiteY24" fmla="*/ 1712397 h 1917444"/>
                      <a:gd name="connsiteX25" fmla="*/ 2632364 w 4782589"/>
                      <a:gd name="connsiteY25" fmla="*/ 1679146 h 1917444"/>
                      <a:gd name="connsiteX26" fmla="*/ 2698866 w 4782589"/>
                      <a:gd name="connsiteY26" fmla="*/ 1629270 h 1917444"/>
                      <a:gd name="connsiteX27" fmla="*/ 2615738 w 4782589"/>
                      <a:gd name="connsiteY27" fmla="*/ 1512891 h 1917444"/>
                      <a:gd name="connsiteX28" fmla="*/ 2964873 w 4782589"/>
                      <a:gd name="connsiteY28" fmla="*/ 1413139 h 1917444"/>
                      <a:gd name="connsiteX29" fmla="*/ 3230880 w 4782589"/>
                      <a:gd name="connsiteY29" fmla="*/ 1163757 h 1917444"/>
                      <a:gd name="connsiteX30" fmla="*/ 3480262 w 4782589"/>
                      <a:gd name="connsiteY30" fmla="*/ 1047379 h 1917444"/>
                      <a:gd name="connsiteX31" fmla="*/ 3762895 w 4782589"/>
                      <a:gd name="connsiteY31" fmla="*/ 997502 h 1917444"/>
                      <a:gd name="connsiteX32" fmla="*/ 3995651 w 4782589"/>
                      <a:gd name="connsiteY32" fmla="*/ 781371 h 1917444"/>
                      <a:gd name="connsiteX33" fmla="*/ 3995651 w 4782589"/>
                      <a:gd name="connsiteY33" fmla="*/ 465488 h 1917444"/>
                      <a:gd name="connsiteX34" fmla="*/ 4128655 w 4782589"/>
                      <a:gd name="connsiteY34" fmla="*/ 398986 h 1917444"/>
                      <a:gd name="connsiteX35" fmla="*/ 4211782 w 4782589"/>
                      <a:gd name="connsiteY35" fmla="*/ 365735 h 1917444"/>
                      <a:gd name="connsiteX36" fmla="*/ 4311535 w 4782589"/>
                      <a:gd name="connsiteY36" fmla="*/ 432237 h 1917444"/>
                      <a:gd name="connsiteX37" fmla="*/ 4394662 w 4782589"/>
                      <a:gd name="connsiteY37" fmla="*/ 531990 h 1917444"/>
                      <a:gd name="connsiteX38" fmla="*/ 4427913 w 4782589"/>
                      <a:gd name="connsiteY38" fmla="*/ 664993 h 1917444"/>
                      <a:gd name="connsiteX39" fmla="*/ 4527666 w 4782589"/>
                      <a:gd name="connsiteY39" fmla="*/ 714870 h 1917444"/>
                      <a:gd name="connsiteX40" fmla="*/ 4610793 w 4782589"/>
                      <a:gd name="connsiteY40" fmla="*/ 748120 h 1917444"/>
                      <a:gd name="connsiteX41" fmla="*/ 4693920 w 4782589"/>
                      <a:gd name="connsiteY41" fmla="*/ 748120 h 1917444"/>
                      <a:gd name="connsiteX42" fmla="*/ 4777047 w 4782589"/>
                      <a:gd name="connsiteY42" fmla="*/ 615117 h 1917444"/>
                      <a:gd name="connsiteX43" fmla="*/ 4760423 w 4782589"/>
                      <a:gd name="connsiteY43" fmla="*/ 33226 h 1917444"/>
                      <a:gd name="connsiteX44" fmla="*/ 2732116 w 4782589"/>
                      <a:gd name="connsiteY44" fmla="*/ 4102 h 1917444"/>
                      <a:gd name="connsiteX45" fmla="*/ 2100349 w 4782589"/>
                      <a:gd name="connsiteY45" fmla="*/ 265982 h 1917444"/>
                      <a:gd name="connsiteX46" fmla="*/ 936567 w 4782589"/>
                      <a:gd name="connsiteY46" fmla="*/ 265982 h 1917444"/>
                      <a:gd name="connsiteX47" fmla="*/ 221673 w 4782589"/>
                      <a:gd name="connsiteY47" fmla="*/ 265982 h 1917444"/>
                      <a:gd name="connsiteX48" fmla="*/ 105295 w 4782589"/>
                      <a:gd name="connsiteY48" fmla="*/ 265982 h 1917444"/>
                      <a:gd name="connsiteX49" fmla="*/ 72044 w 4782589"/>
                      <a:gd name="connsiteY49" fmla="*/ 299233 h 1917444"/>
                      <a:gd name="connsiteX50" fmla="*/ 38793 w 4782589"/>
                      <a:gd name="connsiteY50" fmla="*/ 265982 h 1917444"/>
                      <a:gd name="connsiteX51" fmla="*/ 22167 w 4782589"/>
                      <a:gd name="connsiteY51" fmla="*/ 315859 h 19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82589" h="1917444">
                        <a:moveTo>
                          <a:pt x="22167" y="315859"/>
                        </a:moveTo>
                        <a:cubicBezTo>
                          <a:pt x="44334" y="332484"/>
                          <a:pt x="102523" y="332484"/>
                          <a:pt x="171796" y="365735"/>
                        </a:cubicBezTo>
                        <a:cubicBezTo>
                          <a:pt x="241069" y="398986"/>
                          <a:pt x="343593" y="473800"/>
                          <a:pt x="437804" y="515364"/>
                        </a:cubicBezTo>
                        <a:cubicBezTo>
                          <a:pt x="532015" y="556928"/>
                          <a:pt x="648393" y="595721"/>
                          <a:pt x="737062" y="615117"/>
                        </a:cubicBezTo>
                        <a:cubicBezTo>
                          <a:pt x="825731" y="634513"/>
                          <a:pt x="897775" y="656680"/>
                          <a:pt x="969818" y="631742"/>
                        </a:cubicBezTo>
                        <a:cubicBezTo>
                          <a:pt x="1041861" y="606804"/>
                          <a:pt x="1116677" y="498739"/>
                          <a:pt x="1169324" y="465488"/>
                        </a:cubicBezTo>
                        <a:cubicBezTo>
                          <a:pt x="1221971" y="432237"/>
                          <a:pt x="1233055" y="426695"/>
                          <a:pt x="1285702" y="432237"/>
                        </a:cubicBezTo>
                        <a:cubicBezTo>
                          <a:pt x="1338349" y="437779"/>
                          <a:pt x="1432560" y="468259"/>
                          <a:pt x="1485207" y="498739"/>
                        </a:cubicBezTo>
                        <a:cubicBezTo>
                          <a:pt x="1537854" y="529219"/>
                          <a:pt x="1554481" y="556928"/>
                          <a:pt x="1601586" y="615117"/>
                        </a:cubicBezTo>
                        <a:cubicBezTo>
                          <a:pt x="1648692" y="673306"/>
                          <a:pt x="1740131" y="800768"/>
                          <a:pt x="1767840" y="847873"/>
                        </a:cubicBezTo>
                        <a:cubicBezTo>
                          <a:pt x="1795549" y="894979"/>
                          <a:pt x="1751215" y="875583"/>
                          <a:pt x="1767840" y="897750"/>
                        </a:cubicBezTo>
                        <a:cubicBezTo>
                          <a:pt x="1784465" y="919917"/>
                          <a:pt x="1803862" y="969794"/>
                          <a:pt x="1867593" y="980877"/>
                        </a:cubicBezTo>
                        <a:cubicBezTo>
                          <a:pt x="1931324" y="991961"/>
                          <a:pt x="2067099" y="961480"/>
                          <a:pt x="2150226" y="964251"/>
                        </a:cubicBezTo>
                        <a:cubicBezTo>
                          <a:pt x="2233353" y="967022"/>
                          <a:pt x="2319251" y="969793"/>
                          <a:pt x="2366356" y="997502"/>
                        </a:cubicBezTo>
                        <a:cubicBezTo>
                          <a:pt x="2413461" y="1025211"/>
                          <a:pt x="2391294" y="1086171"/>
                          <a:pt x="2432858" y="1130506"/>
                        </a:cubicBezTo>
                        <a:cubicBezTo>
                          <a:pt x="2474422" y="1174841"/>
                          <a:pt x="2618509" y="1238572"/>
                          <a:pt x="2615738" y="1263510"/>
                        </a:cubicBezTo>
                        <a:cubicBezTo>
                          <a:pt x="2612967" y="1288448"/>
                          <a:pt x="2457797" y="1263510"/>
                          <a:pt x="2416233" y="1280135"/>
                        </a:cubicBezTo>
                        <a:cubicBezTo>
                          <a:pt x="2374669" y="1296760"/>
                          <a:pt x="2382982" y="1327240"/>
                          <a:pt x="2366356" y="1363262"/>
                        </a:cubicBezTo>
                        <a:cubicBezTo>
                          <a:pt x="2349731" y="1399284"/>
                          <a:pt x="2335876" y="1457473"/>
                          <a:pt x="2316480" y="1496266"/>
                        </a:cubicBezTo>
                        <a:cubicBezTo>
                          <a:pt x="2297084" y="1535059"/>
                          <a:pt x="2274916" y="1551685"/>
                          <a:pt x="2249978" y="1596019"/>
                        </a:cubicBezTo>
                        <a:cubicBezTo>
                          <a:pt x="2225040" y="1640353"/>
                          <a:pt x="2166851" y="1762273"/>
                          <a:pt x="2166851" y="1762273"/>
                        </a:cubicBezTo>
                        <a:cubicBezTo>
                          <a:pt x="2147455" y="1801066"/>
                          <a:pt x="2116975" y="1803837"/>
                          <a:pt x="2133600" y="1828775"/>
                        </a:cubicBezTo>
                        <a:cubicBezTo>
                          <a:pt x="2150225" y="1853713"/>
                          <a:pt x="2227811" y="1917444"/>
                          <a:pt x="2266604" y="1911902"/>
                        </a:cubicBezTo>
                        <a:cubicBezTo>
                          <a:pt x="2305397" y="1906360"/>
                          <a:pt x="2327563" y="1828775"/>
                          <a:pt x="2366356" y="1795524"/>
                        </a:cubicBezTo>
                        <a:cubicBezTo>
                          <a:pt x="2405149" y="1762273"/>
                          <a:pt x="2455025" y="1731793"/>
                          <a:pt x="2499360" y="1712397"/>
                        </a:cubicBezTo>
                        <a:cubicBezTo>
                          <a:pt x="2543695" y="1693001"/>
                          <a:pt x="2599113" y="1693001"/>
                          <a:pt x="2632364" y="1679146"/>
                        </a:cubicBezTo>
                        <a:cubicBezTo>
                          <a:pt x="2665615" y="1665292"/>
                          <a:pt x="2701637" y="1656979"/>
                          <a:pt x="2698866" y="1629270"/>
                        </a:cubicBezTo>
                        <a:cubicBezTo>
                          <a:pt x="2696095" y="1601561"/>
                          <a:pt x="2571404" y="1548913"/>
                          <a:pt x="2615738" y="1512891"/>
                        </a:cubicBezTo>
                        <a:cubicBezTo>
                          <a:pt x="2660073" y="1476869"/>
                          <a:pt x="2862349" y="1471328"/>
                          <a:pt x="2964873" y="1413139"/>
                        </a:cubicBezTo>
                        <a:cubicBezTo>
                          <a:pt x="3067397" y="1354950"/>
                          <a:pt x="3144982" y="1224717"/>
                          <a:pt x="3230880" y="1163757"/>
                        </a:cubicBezTo>
                        <a:cubicBezTo>
                          <a:pt x="3316778" y="1102797"/>
                          <a:pt x="3391593" y="1075088"/>
                          <a:pt x="3480262" y="1047379"/>
                        </a:cubicBezTo>
                        <a:cubicBezTo>
                          <a:pt x="3568931" y="1019670"/>
                          <a:pt x="3676997" y="1041837"/>
                          <a:pt x="3762895" y="997502"/>
                        </a:cubicBezTo>
                        <a:cubicBezTo>
                          <a:pt x="3848793" y="953167"/>
                          <a:pt x="3956858" y="870040"/>
                          <a:pt x="3995651" y="781371"/>
                        </a:cubicBezTo>
                        <a:cubicBezTo>
                          <a:pt x="4034444" y="692702"/>
                          <a:pt x="3973484" y="529219"/>
                          <a:pt x="3995651" y="465488"/>
                        </a:cubicBezTo>
                        <a:cubicBezTo>
                          <a:pt x="4017818" y="401757"/>
                          <a:pt x="4092633" y="415612"/>
                          <a:pt x="4128655" y="398986"/>
                        </a:cubicBezTo>
                        <a:cubicBezTo>
                          <a:pt x="4164677" y="382361"/>
                          <a:pt x="4181302" y="360193"/>
                          <a:pt x="4211782" y="365735"/>
                        </a:cubicBezTo>
                        <a:cubicBezTo>
                          <a:pt x="4242262" y="371277"/>
                          <a:pt x="4281055" y="404528"/>
                          <a:pt x="4311535" y="432237"/>
                        </a:cubicBezTo>
                        <a:cubicBezTo>
                          <a:pt x="4342015" y="459946"/>
                          <a:pt x="4375266" y="493197"/>
                          <a:pt x="4394662" y="531990"/>
                        </a:cubicBezTo>
                        <a:cubicBezTo>
                          <a:pt x="4414058" y="570783"/>
                          <a:pt x="4405746" y="634513"/>
                          <a:pt x="4427913" y="664993"/>
                        </a:cubicBezTo>
                        <a:cubicBezTo>
                          <a:pt x="4450080" y="695473"/>
                          <a:pt x="4497186" y="701016"/>
                          <a:pt x="4527666" y="714870"/>
                        </a:cubicBezTo>
                        <a:cubicBezTo>
                          <a:pt x="4558146" y="728724"/>
                          <a:pt x="4583084" y="742578"/>
                          <a:pt x="4610793" y="748120"/>
                        </a:cubicBezTo>
                        <a:cubicBezTo>
                          <a:pt x="4638502" y="753662"/>
                          <a:pt x="4666211" y="770287"/>
                          <a:pt x="4693920" y="748120"/>
                        </a:cubicBezTo>
                        <a:cubicBezTo>
                          <a:pt x="4721629" y="725953"/>
                          <a:pt x="4765963" y="734266"/>
                          <a:pt x="4777047" y="615117"/>
                        </a:cubicBezTo>
                        <a:cubicBezTo>
                          <a:pt x="4782589" y="493197"/>
                          <a:pt x="4771131" y="403790"/>
                          <a:pt x="4760423" y="33226"/>
                        </a:cubicBezTo>
                        <a:cubicBezTo>
                          <a:pt x="3749522" y="47672"/>
                          <a:pt x="3643709" y="0"/>
                          <a:pt x="2732116" y="4102"/>
                        </a:cubicBezTo>
                        <a:cubicBezTo>
                          <a:pt x="2778550" y="357689"/>
                          <a:pt x="2597402" y="273729"/>
                          <a:pt x="2100349" y="265982"/>
                        </a:cubicBezTo>
                        <a:cubicBezTo>
                          <a:pt x="1801091" y="309629"/>
                          <a:pt x="936567" y="265982"/>
                          <a:pt x="936567" y="265982"/>
                        </a:cubicBezTo>
                        <a:lnTo>
                          <a:pt x="221673" y="265982"/>
                        </a:lnTo>
                        <a:cubicBezTo>
                          <a:pt x="83128" y="265982"/>
                          <a:pt x="130233" y="260440"/>
                          <a:pt x="105295" y="265982"/>
                        </a:cubicBezTo>
                        <a:cubicBezTo>
                          <a:pt x="80357" y="271524"/>
                          <a:pt x="83128" y="299233"/>
                          <a:pt x="72044" y="299233"/>
                        </a:cubicBezTo>
                        <a:cubicBezTo>
                          <a:pt x="60960" y="299233"/>
                          <a:pt x="44335" y="265982"/>
                          <a:pt x="38793" y="265982"/>
                        </a:cubicBezTo>
                        <a:cubicBezTo>
                          <a:pt x="33251" y="265982"/>
                          <a:pt x="0" y="299234"/>
                          <a:pt x="22167" y="315859"/>
                        </a:cubicBezTo>
                        <a:close/>
                      </a:path>
                    </a:pathLst>
                  </a:custGeom>
                  <a:solidFill>
                    <a:srgbClr val="ED12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2582486" y="1795549"/>
                    <a:ext cx="2804159" cy="4876800"/>
                  </a:xfrm>
                  <a:custGeom>
                    <a:avLst/>
                    <a:gdLst>
                      <a:gd name="connsiteX0" fmla="*/ 27709 w 2895600"/>
                      <a:gd name="connsiteY0" fmla="*/ 681644 h 5558444"/>
                      <a:gd name="connsiteX1" fmla="*/ 160713 w 2895600"/>
                      <a:gd name="connsiteY1" fmla="*/ 764771 h 5558444"/>
                      <a:gd name="connsiteX2" fmla="*/ 160713 w 2895600"/>
                      <a:gd name="connsiteY2" fmla="*/ 864524 h 5558444"/>
                      <a:gd name="connsiteX3" fmla="*/ 210589 w 2895600"/>
                      <a:gd name="connsiteY3" fmla="*/ 947651 h 5558444"/>
                      <a:gd name="connsiteX4" fmla="*/ 160713 w 2895600"/>
                      <a:gd name="connsiteY4" fmla="*/ 1097280 h 5558444"/>
                      <a:gd name="connsiteX5" fmla="*/ 277091 w 2895600"/>
                      <a:gd name="connsiteY5" fmla="*/ 1147157 h 5558444"/>
                      <a:gd name="connsiteX6" fmla="*/ 376844 w 2895600"/>
                      <a:gd name="connsiteY6" fmla="*/ 1180408 h 5558444"/>
                      <a:gd name="connsiteX7" fmla="*/ 310342 w 2895600"/>
                      <a:gd name="connsiteY7" fmla="*/ 1313411 h 5558444"/>
                      <a:gd name="connsiteX8" fmla="*/ 293717 w 2895600"/>
                      <a:gd name="connsiteY8" fmla="*/ 1496291 h 5558444"/>
                      <a:gd name="connsiteX9" fmla="*/ 592975 w 2895600"/>
                      <a:gd name="connsiteY9" fmla="*/ 1762299 h 5558444"/>
                      <a:gd name="connsiteX10" fmla="*/ 676102 w 2895600"/>
                      <a:gd name="connsiteY10" fmla="*/ 1862051 h 5558444"/>
                      <a:gd name="connsiteX11" fmla="*/ 742604 w 2895600"/>
                      <a:gd name="connsiteY11" fmla="*/ 2011680 h 5558444"/>
                      <a:gd name="connsiteX12" fmla="*/ 809106 w 2895600"/>
                      <a:gd name="connsiteY12" fmla="*/ 2177935 h 5558444"/>
                      <a:gd name="connsiteX13" fmla="*/ 925484 w 2895600"/>
                      <a:gd name="connsiteY13" fmla="*/ 2294313 h 5558444"/>
                      <a:gd name="connsiteX14" fmla="*/ 759229 w 2895600"/>
                      <a:gd name="connsiteY14" fmla="*/ 2460568 h 5558444"/>
                      <a:gd name="connsiteX15" fmla="*/ 709353 w 2895600"/>
                      <a:gd name="connsiteY15" fmla="*/ 2693324 h 5558444"/>
                      <a:gd name="connsiteX16" fmla="*/ 825731 w 2895600"/>
                      <a:gd name="connsiteY16" fmla="*/ 2842953 h 5558444"/>
                      <a:gd name="connsiteX17" fmla="*/ 858982 w 2895600"/>
                      <a:gd name="connsiteY17" fmla="*/ 2942706 h 5558444"/>
                      <a:gd name="connsiteX18" fmla="*/ 908858 w 2895600"/>
                      <a:gd name="connsiteY18" fmla="*/ 3009208 h 5558444"/>
                      <a:gd name="connsiteX19" fmla="*/ 1025237 w 2895600"/>
                      <a:gd name="connsiteY19" fmla="*/ 3241964 h 5558444"/>
                      <a:gd name="connsiteX20" fmla="*/ 1141615 w 2895600"/>
                      <a:gd name="connsiteY20" fmla="*/ 3308466 h 5558444"/>
                      <a:gd name="connsiteX21" fmla="*/ 1041862 w 2895600"/>
                      <a:gd name="connsiteY21" fmla="*/ 3524597 h 5558444"/>
                      <a:gd name="connsiteX22" fmla="*/ 908858 w 2895600"/>
                      <a:gd name="connsiteY22" fmla="*/ 3823855 h 5558444"/>
                      <a:gd name="connsiteX23" fmla="*/ 742604 w 2895600"/>
                      <a:gd name="connsiteY23" fmla="*/ 4156364 h 5558444"/>
                      <a:gd name="connsiteX24" fmla="*/ 725978 w 2895600"/>
                      <a:gd name="connsiteY24" fmla="*/ 4405746 h 5558444"/>
                      <a:gd name="connsiteX25" fmla="*/ 659477 w 2895600"/>
                      <a:gd name="connsiteY25" fmla="*/ 4572000 h 5558444"/>
                      <a:gd name="connsiteX26" fmla="*/ 892233 w 2895600"/>
                      <a:gd name="connsiteY26" fmla="*/ 4655128 h 5558444"/>
                      <a:gd name="connsiteX27" fmla="*/ 1507375 w 2895600"/>
                      <a:gd name="connsiteY27" fmla="*/ 4671753 h 5558444"/>
                      <a:gd name="connsiteX28" fmla="*/ 1889760 w 2895600"/>
                      <a:gd name="connsiteY28" fmla="*/ 4638502 h 5558444"/>
                      <a:gd name="connsiteX29" fmla="*/ 1923011 w 2895600"/>
                      <a:gd name="connsiteY29" fmla="*/ 4638502 h 5558444"/>
                      <a:gd name="connsiteX30" fmla="*/ 2272146 w 2895600"/>
                      <a:gd name="connsiteY30" fmla="*/ 4655128 h 5558444"/>
                      <a:gd name="connsiteX31" fmla="*/ 2488277 w 2895600"/>
                      <a:gd name="connsiteY31" fmla="*/ 4721630 h 5558444"/>
                      <a:gd name="connsiteX32" fmla="*/ 2671157 w 2895600"/>
                      <a:gd name="connsiteY32" fmla="*/ 4655128 h 5558444"/>
                      <a:gd name="connsiteX33" fmla="*/ 2770909 w 2895600"/>
                      <a:gd name="connsiteY33" fmla="*/ 5054139 h 5558444"/>
                      <a:gd name="connsiteX34" fmla="*/ 2837411 w 2895600"/>
                      <a:gd name="connsiteY34" fmla="*/ 5104015 h 5558444"/>
                      <a:gd name="connsiteX35" fmla="*/ 2870662 w 2895600"/>
                      <a:gd name="connsiteY35" fmla="*/ 5187142 h 5558444"/>
                      <a:gd name="connsiteX36" fmla="*/ 2687782 w 2895600"/>
                      <a:gd name="connsiteY36" fmla="*/ 5220393 h 5558444"/>
                      <a:gd name="connsiteX37" fmla="*/ 2521528 w 2895600"/>
                      <a:gd name="connsiteY37" fmla="*/ 5153891 h 5558444"/>
                      <a:gd name="connsiteX38" fmla="*/ 2371898 w 2895600"/>
                      <a:gd name="connsiteY38" fmla="*/ 4971011 h 5558444"/>
                      <a:gd name="connsiteX39" fmla="*/ 2072640 w 2895600"/>
                      <a:gd name="connsiteY39" fmla="*/ 4921135 h 5558444"/>
                      <a:gd name="connsiteX40" fmla="*/ 1773382 w 2895600"/>
                      <a:gd name="connsiteY40" fmla="*/ 4871259 h 5558444"/>
                      <a:gd name="connsiteX41" fmla="*/ 1407622 w 2895600"/>
                      <a:gd name="connsiteY41" fmla="*/ 4804757 h 5558444"/>
                      <a:gd name="connsiteX42" fmla="*/ 1075113 w 2895600"/>
                      <a:gd name="connsiteY42" fmla="*/ 4804757 h 5558444"/>
                      <a:gd name="connsiteX43" fmla="*/ 1058488 w 2895600"/>
                      <a:gd name="connsiteY43" fmla="*/ 4871259 h 5558444"/>
                      <a:gd name="connsiteX44" fmla="*/ 1174866 w 2895600"/>
                      <a:gd name="connsiteY44" fmla="*/ 5054139 h 5558444"/>
                      <a:gd name="connsiteX45" fmla="*/ 875608 w 2895600"/>
                      <a:gd name="connsiteY45" fmla="*/ 5004262 h 5558444"/>
                      <a:gd name="connsiteX46" fmla="*/ 592975 w 2895600"/>
                      <a:gd name="connsiteY46" fmla="*/ 4954386 h 5558444"/>
                      <a:gd name="connsiteX47" fmla="*/ 376844 w 2895600"/>
                      <a:gd name="connsiteY47" fmla="*/ 4921135 h 5558444"/>
                      <a:gd name="connsiteX48" fmla="*/ 94211 w 2895600"/>
                      <a:gd name="connsiteY48" fmla="*/ 4887884 h 5558444"/>
                      <a:gd name="connsiteX49" fmla="*/ 11084 w 2895600"/>
                      <a:gd name="connsiteY49" fmla="*/ 4921135 h 5558444"/>
                      <a:gd name="connsiteX50" fmla="*/ 27709 w 2895600"/>
                      <a:gd name="connsiteY50" fmla="*/ 4854633 h 5558444"/>
                      <a:gd name="connsiteX51" fmla="*/ 27709 w 2895600"/>
                      <a:gd name="connsiteY51" fmla="*/ 681644 h 5558444"/>
                      <a:gd name="connsiteX0" fmla="*/ 27709 w 2895600"/>
                      <a:gd name="connsiteY0" fmla="*/ 0 h 4876800"/>
                      <a:gd name="connsiteX1" fmla="*/ 160713 w 2895600"/>
                      <a:gd name="connsiteY1" fmla="*/ 83127 h 4876800"/>
                      <a:gd name="connsiteX2" fmla="*/ 160713 w 2895600"/>
                      <a:gd name="connsiteY2" fmla="*/ 182880 h 4876800"/>
                      <a:gd name="connsiteX3" fmla="*/ 210589 w 2895600"/>
                      <a:gd name="connsiteY3" fmla="*/ 266007 h 4876800"/>
                      <a:gd name="connsiteX4" fmla="*/ 160713 w 2895600"/>
                      <a:gd name="connsiteY4" fmla="*/ 415636 h 4876800"/>
                      <a:gd name="connsiteX5" fmla="*/ 277091 w 2895600"/>
                      <a:gd name="connsiteY5" fmla="*/ 465513 h 4876800"/>
                      <a:gd name="connsiteX6" fmla="*/ 376844 w 2895600"/>
                      <a:gd name="connsiteY6" fmla="*/ 498764 h 4876800"/>
                      <a:gd name="connsiteX7" fmla="*/ 310342 w 2895600"/>
                      <a:gd name="connsiteY7" fmla="*/ 631767 h 4876800"/>
                      <a:gd name="connsiteX8" fmla="*/ 293717 w 2895600"/>
                      <a:gd name="connsiteY8" fmla="*/ 814647 h 4876800"/>
                      <a:gd name="connsiteX9" fmla="*/ 592975 w 2895600"/>
                      <a:gd name="connsiteY9" fmla="*/ 1080655 h 4876800"/>
                      <a:gd name="connsiteX10" fmla="*/ 676102 w 2895600"/>
                      <a:gd name="connsiteY10" fmla="*/ 1180407 h 4876800"/>
                      <a:gd name="connsiteX11" fmla="*/ 742604 w 2895600"/>
                      <a:gd name="connsiteY11" fmla="*/ 1330036 h 4876800"/>
                      <a:gd name="connsiteX12" fmla="*/ 809106 w 2895600"/>
                      <a:gd name="connsiteY12" fmla="*/ 1496291 h 4876800"/>
                      <a:gd name="connsiteX13" fmla="*/ 925484 w 2895600"/>
                      <a:gd name="connsiteY13" fmla="*/ 1612669 h 4876800"/>
                      <a:gd name="connsiteX14" fmla="*/ 759229 w 2895600"/>
                      <a:gd name="connsiteY14" fmla="*/ 1778924 h 4876800"/>
                      <a:gd name="connsiteX15" fmla="*/ 709353 w 2895600"/>
                      <a:gd name="connsiteY15" fmla="*/ 2011680 h 4876800"/>
                      <a:gd name="connsiteX16" fmla="*/ 825731 w 2895600"/>
                      <a:gd name="connsiteY16" fmla="*/ 2161309 h 4876800"/>
                      <a:gd name="connsiteX17" fmla="*/ 858982 w 2895600"/>
                      <a:gd name="connsiteY17" fmla="*/ 2261062 h 4876800"/>
                      <a:gd name="connsiteX18" fmla="*/ 908858 w 2895600"/>
                      <a:gd name="connsiteY18" fmla="*/ 2327564 h 4876800"/>
                      <a:gd name="connsiteX19" fmla="*/ 1025237 w 2895600"/>
                      <a:gd name="connsiteY19" fmla="*/ 2560320 h 4876800"/>
                      <a:gd name="connsiteX20" fmla="*/ 1141615 w 2895600"/>
                      <a:gd name="connsiteY20" fmla="*/ 2626822 h 4876800"/>
                      <a:gd name="connsiteX21" fmla="*/ 1041862 w 2895600"/>
                      <a:gd name="connsiteY21" fmla="*/ 2842953 h 4876800"/>
                      <a:gd name="connsiteX22" fmla="*/ 908858 w 2895600"/>
                      <a:gd name="connsiteY22" fmla="*/ 3142211 h 4876800"/>
                      <a:gd name="connsiteX23" fmla="*/ 742604 w 2895600"/>
                      <a:gd name="connsiteY23" fmla="*/ 3474720 h 4876800"/>
                      <a:gd name="connsiteX24" fmla="*/ 725978 w 2895600"/>
                      <a:gd name="connsiteY24" fmla="*/ 3724102 h 4876800"/>
                      <a:gd name="connsiteX25" fmla="*/ 659477 w 2895600"/>
                      <a:gd name="connsiteY25" fmla="*/ 3890356 h 4876800"/>
                      <a:gd name="connsiteX26" fmla="*/ 892233 w 2895600"/>
                      <a:gd name="connsiteY26" fmla="*/ 3973484 h 4876800"/>
                      <a:gd name="connsiteX27" fmla="*/ 1507375 w 2895600"/>
                      <a:gd name="connsiteY27" fmla="*/ 3990109 h 4876800"/>
                      <a:gd name="connsiteX28" fmla="*/ 1889760 w 2895600"/>
                      <a:gd name="connsiteY28" fmla="*/ 3956858 h 4876800"/>
                      <a:gd name="connsiteX29" fmla="*/ 1923011 w 2895600"/>
                      <a:gd name="connsiteY29" fmla="*/ 3956858 h 4876800"/>
                      <a:gd name="connsiteX30" fmla="*/ 2272146 w 2895600"/>
                      <a:gd name="connsiteY30" fmla="*/ 3973484 h 4876800"/>
                      <a:gd name="connsiteX31" fmla="*/ 2488277 w 2895600"/>
                      <a:gd name="connsiteY31" fmla="*/ 4039986 h 4876800"/>
                      <a:gd name="connsiteX32" fmla="*/ 2671157 w 2895600"/>
                      <a:gd name="connsiteY32" fmla="*/ 3973484 h 4876800"/>
                      <a:gd name="connsiteX33" fmla="*/ 2770909 w 2895600"/>
                      <a:gd name="connsiteY33" fmla="*/ 4372495 h 4876800"/>
                      <a:gd name="connsiteX34" fmla="*/ 2837411 w 2895600"/>
                      <a:gd name="connsiteY34" fmla="*/ 4422371 h 4876800"/>
                      <a:gd name="connsiteX35" fmla="*/ 2870662 w 2895600"/>
                      <a:gd name="connsiteY35" fmla="*/ 4505498 h 4876800"/>
                      <a:gd name="connsiteX36" fmla="*/ 2687782 w 2895600"/>
                      <a:gd name="connsiteY36" fmla="*/ 4538749 h 4876800"/>
                      <a:gd name="connsiteX37" fmla="*/ 2521528 w 2895600"/>
                      <a:gd name="connsiteY37" fmla="*/ 4472247 h 4876800"/>
                      <a:gd name="connsiteX38" fmla="*/ 2371898 w 2895600"/>
                      <a:gd name="connsiteY38" fmla="*/ 4289367 h 4876800"/>
                      <a:gd name="connsiteX39" fmla="*/ 2072640 w 2895600"/>
                      <a:gd name="connsiteY39" fmla="*/ 4239491 h 4876800"/>
                      <a:gd name="connsiteX40" fmla="*/ 1773382 w 2895600"/>
                      <a:gd name="connsiteY40" fmla="*/ 4189615 h 4876800"/>
                      <a:gd name="connsiteX41" fmla="*/ 1407622 w 2895600"/>
                      <a:gd name="connsiteY41" fmla="*/ 4123113 h 4876800"/>
                      <a:gd name="connsiteX42" fmla="*/ 1075113 w 2895600"/>
                      <a:gd name="connsiteY42" fmla="*/ 4123113 h 4876800"/>
                      <a:gd name="connsiteX43" fmla="*/ 1058488 w 2895600"/>
                      <a:gd name="connsiteY43" fmla="*/ 4189615 h 4876800"/>
                      <a:gd name="connsiteX44" fmla="*/ 1174866 w 2895600"/>
                      <a:gd name="connsiteY44" fmla="*/ 4372495 h 4876800"/>
                      <a:gd name="connsiteX45" fmla="*/ 875608 w 2895600"/>
                      <a:gd name="connsiteY45" fmla="*/ 4322618 h 4876800"/>
                      <a:gd name="connsiteX46" fmla="*/ 592975 w 2895600"/>
                      <a:gd name="connsiteY46" fmla="*/ 4272742 h 4876800"/>
                      <a:gd name="connsiteX47" fmla="*/ 376844 w 2895600"/>
                      <a:gd name="connsiteY47" fmla="*/ 4239491 h 4876800"/>
                      <a:gd name="connsiteX48" fmla="*/ 94211 w 2895600"/>
                      <a:gd name="connsiteY48" fmla="*/ 4206240 h 4876800"/>
                      <a:gd name="connsiteX49" fmla="*/ 11084 w 2895600"/>
                      <a:gd name="connsiteY49" fmla="*/ 4239491 h 4876800"/>
                      <a:gd name="connsiteX50" fmla="*/ 27709 w 2895600"/>
                      <a:gd name="connsiteY50" fmla="*/ 4172989 h 4876800"/>
                      <a:gd name="connsiteX51" fmla="*/ 27709 w 2895600"/>
                      <a:gd name="connsiteY51" fmla="*/ 0 h 4876800"/>
                      <a:gd name="connsiteX0" fmla="*/ 27709 w 2895600"/>
                      <a:gd name="connsiteY0" fmla="*/ 0 h 4876800"/>
                      <a:gd name="connsiteX1" fmla="*/ 160713 w 2895600"/>
                      <a:gd name="connsiteY1" fmla="*/ 83127 h 4876800"/>
                      <a:gd name="connsiteX2" fmla="*/ 160713 w 2895600"/>
                      <a:gd name="connsiteY2" fmla="*/ 182880 h 4876800"/>
                      <a:gd name="connsiteX3" fmla="*/ 210589 w 2895600"/>
                      <a:gd name="connsiteY3" fmla="*/ 266007 h 4876800"/>
                      <a:gd name="connsiteX4" fmla="*/ 160713 w 2895600"/>
                      <a:gd name="connsiteY4" fmla="*/ 415636 h 4876800"/>
                      <a:gd name="connsiteX5" fmla="*/ 277091 w 2895600"/>
                      <a:gd name="connsiteY5" fmla="*/ 465513 h 4876800"/>
                      <a:gd name="connsiteX6" fmla="*/ 376844 w 2895600"/>
                      <a:gd name="connsiteY6" fmla="*/ 498764 h 4876800"/>
                      <a:gd name="connsiteX7" fmla="*/ 310342 w 2895600"/>
                      <a:gd name="connsiteY7" fmla="*/ 631767 h 4876800"/>
                      <a:gd name="connsiteX8" fmla="*/ 293717 w 2895600"/>
                      <a:gd name="connsiteY8" fmla="*/ 814647 h 4876800"/>
                      <a:gd name="connsiteX9" fmla="*/ 592975 w 2895600"/>
                      <a:gd name="connsiteY9" fmla="*/ 1080655 h 4876800"/>
                      <a:gd name="connsiteX10" fmla="*/ 676102 w 2895600"/>
                      <a:gd name="connsiteY10" fmla="*/ 1180407 h 4876800"/>
                      <a:gd name="connsiteX11" fmla="*/ 742604 w 2895600"/>
                      <a:gd name="connsiteY11" fmla="*/ 1330036 h 4876800"/>
                      <a:gd name="connsiteX12" fmla="*/ 809106 w 2895600"/>
                      <a:gd name="connsiteY12" fmla="*/ 1496291 h 4876800"/>
                      <a:gd name="connsiteX13" fmla="*/ 925484 w 2895600"/>
                      <a:gd name="connsiteY13" fmla="*/ 1612669 h 4876800"/>
                      <a:gd name="connsiteX14" fmla="*/ 759229 w 2895600"/>
                      <a:gd name="connsiteY14" fmla="*/ 1778924 h 4876800"/>
                      <a:gd name="connsiteX15" fmla="*/ 709353 w 2895600"/>
                      <a:gd name="connsiteY15" fmla="*/ 2011680 h 4876800"/>
                      <a:gd name="connsiteX16" fmla="*/ 825731 w 2895600"/>
                      <a:gd name="connsiteY16" fmla="*/ 2161309 h 4876800"/>
                      <a:gd name="connsiteX17" fmla="*/ 858982 w 2895600"/>
                      <a:gd name="connsiteY17" fmla="*/ 2261062 h 4876800"/>
                      <a:gd name="connsiteX18" fmla="*/ 908858 w 2895600"/>
                      <a:gd name="connsiteY18" fmla="*/ 2327564 h 4876800"/>
                      <a:gd name="connsiteX19" fmla="*/ 1025237 w 2895600"/>
                      <a:gd name="connsiteY19" fmla="*/ 2560320 h 4876800"/>
                      <a:gd name="connsiteX20" fmla="*/ 1141615 w 2895600"/>
                      <a:gd name="connsiteY20" fmla="*/ 2626822 h 4876800"/>
                      <a:gd name="connsiteX21" fmla="*/ 1041862 w 2895600"/>
                      <a:gd name="connsiteY21" fmla="*/ 2842953 h 4876800"/>
                      <a:gd name="connsiteX22" fmla="*/ 908858 w 2895600"/>
                      <a:gd name="connsiteY22" fmla="*/ 3142211 h 4876800"/>
                      <a:gd name="connsiteX23" fmla="*/ 742604 w 2895600"/>
                      <a:gd name="connsiteY23" fmla="*/ 3474720 h 4876800"/>
                      <a:gd name="connsiteX24" fmla="*/ 725978 w 2895600"/>
                      <a:gd name="connsiteY24" fmla="*/ 3724102 h 4876800"/>
                      <a:gd name="connsiteX25" fmla="*/ 659477 w 2895600"/>
                      <a:gd name="connsiteY25" fmla="*/ 3890356 h 4876800"/>
                      <a:gd name="connsiteX26" fmla="*/ 892233 w 2895600"/>
                      <a:gd name="connsiteY26" fmla="*/ 3973484 h 4876800"/>
                      <a:gd name="connsiteX27" fmla="*/ 1507375 w 2895600"/>
                      <a:gd name="connsiteY27" fmla="*/ 3990109 h 4876800"/>
                      <a:gd name="connsiteX28" fmla="*/ 1889760 w 2895600"/>
                      <a:gd name="connsiteY28" fmla="*/ 3956858 h 4876800"/>
                      <a:gd name="connsiteX29" fmla="*/ 1923011 w 2895600"/>
                      <a:gd name="connsiteY29" fmla="*/ 3956858 h 4876800"/>
                      <a:gd name="connsiteX30" fmla="*/ 2272146 w 2895600"/>
                      <a:gd name="connsiteY30" fmla="*/ 3973484 h 4876800"/>
                      <a:gd name="connsiteX31" fmla="*/ 2488277 w 2895600"/>
                      <a:gd name="connsiteY31" fmla="*/ 4039986 h 4876800"/>
                      <a:gd name="connsiteX32" fmla="*/ 2671157 w 2895600"/>
                      <a:gd name="connsiteY32" fmla="*/ 3973484 h 4876800"/>
                      <a:gd name="connsiteX33" fmla="*/ 2770909 w 2895600"/>
                      <a:gd name="connsiteY33" fmla="*/ 4372495 h 4876800"/>
                      <a:gd name="connsiteX34" fmla="*/ 2837411 w 2895600"/>
                      <a:gd name="connsiteY34" fmla="*/ 4422371 h 4876800"/>
                      <a:gd name="connsiteX35" fmla="*/ 2870662 w 2895600"/>
                      <a:gd name="connsiteY35" fmla="*/ 4505498 h 4876800"/>
                      <a:gd name="connsiteX36" fmla="*/ 2687782 w 2895600"/>
                      <a:gd name="connsiteY36" fmla="*/ 4538749 h 4876800"/>
                      <a:gd name="connsiteX37" fmla="*/ 2521528 w 2895600"/>
                      <a:gd name="connsiteY37" fmla="*/ 4472247 h 4876800"/>
                      <a:gd name="connsiteX38" fmla="*/ 2149884 w 2895600"/>
                      <a:gd name="connsiteY38" fmla="*/ 4289367 h 4876800"/>
                      <a:gd name="connsiteX39" fmla="*/ 2072640 w 2895600"/>
                      <a:gd name="connsiteY39" fmla="*/ 4239491 h 4876800"/>
                      <a:gd name="connsiteX40" fmla="*/ 1773382 w 2895600"/>
                      <a:gd name="connsiteY40" fmla="*/ 4189615 h 4876800"/>
                      <a:gd name="connsiteX41" fmla="*/ 1407622 w 2895600"/>
                      <a:gd name="connsiteY41" fmla="*/ 4123113 h 4876800"/>
                      <a:gd name="connsiteX42" fmla="*/ 1075113 w 2895600"/>
                      <a:gd name="connsiteY42" fmla="*/ 4123113 h 4876800"/>
                      <a:gd name="connsiteX43" fmla="*/ 1058488 w 2895600"/>
                      <a:gd name="connsiteY43" fmla="*/ 4189615 h 4876800"/>
                      <a:gd name="connsiteX44" fmla="*/ 1174866 w 2895600"/>
                      <a:gd name="connsiteY44" fmla="*/ 4372495 h 4876800"/>
                      <a:gd name="connsiteX45" fmla="*/ 875608 w 2895600"/>
                      <a:gd name="connsiteY45" fmla="*/ 4322618 h 4876800"/>
                      <a:gd name="connsiteX46" fmla="*/ 592975 w 2895600"/>
                      <a:gd name="connsiteY46" fmla="*/ 4272742 h 4876800"/>
                      <a:gd name="connsiteX47" fmla="*/ 376844 w 2895600"/>
                      <a:gd name="connsiteY47" fmla="*/ 4239491 h 4876800"/>
                      <a:gd name="connsiteX48" fmla="*/ 94211 w 2895600"/>
                      <a:gd name="connsiteY48" fmla="*/ 4206240 h 4876800"/>
                      <a:gd name="connsiteX49" fmla="*/ 11084 w 2895600"/>
                      <a:gd name="connsiteY49" fmla="*/ 4239491 h 4876800"/>
                      <a:gd name="connsiteX50" fmla="*/ 27709 w 2895600"/>
                      <a:gd name="connsiteY50" fmla="*/ 4172989 h 4876800"/>
                      <a:gd name="connsiteX51" fmla="*/ 27709 w 2895600"/>
                      <a:gd name="connsiteY51" fmla="*/ 0 h 4876800"/>
                      <a:gd name="connsiteX0" fmla="*/ 27709 w 2895600"/>
                      <a:gd name="connsiteY0" fmla="*/ 0 h 4876800"/>
                      <a:gd name="connsiteX1" fmla="*/ 160713 w 2895600"/>
                      <a:gd name="connsiteY1" fmla="*/ 83127 h 4876800"/>
                      <a:gd name="connsiteX2" fmla="*/ 160713 w 2895600"/>
                      <a:gd name="connsiteY2" fmla="*/ 182880 h 4876800"/>
                      <a:gd name="connsiteX3" fmla="*/ 210589 w 2895600"/>
                      <a:gd name="connsiteY3" fmla="*/ 266007 h 4876800"/>
                      <a:gd name="connsiteX4" fmla="*/ 160713 w 2895600"/>
                      <a:gd name="connsiteY4" fmla="*/ 415636 h 4876800"/>
                      <a:gd name="connsiteX5" fmla="*/ 277091 w 2895600"/>
                      <a:gd name="connsiteY5" fmla="*/ 465513 h 4876800"/>
                      <a:gd name="connsiteX6" fmla="*/ 376844 w 2895600"/>
                      <a:gd name="connsiteY6" fmla="*/ 498764 h 4876800"/>
                      <a:gd name="connsiteX7" fmla="*/ 310342 w 2895600"/>
                      <a:gd name="connsiteY7" fmla="*/ 631767 h 4876800"/>
                      <a:gd name="connsiteX8" fmla="*/ 293717 w 2895600"/>
                      <a:gd name="connsiteY8" fmla="*/ 814647 h 4876800"/>
                      <a:gd name="connsiteX9" fmla="*/ 592975 w 2895600"/>
                      <a:gd name="connsiteY9" fmla="*/ 1080655 h 4876800"/>
                      <a:gd name="connsiteX10" fmla="*/ 676102 w 2895600"/>
                      <a:gd name="connsiteY10" fmla="*/ 1180407 h 4876800"/>
                      <a:gd name="connsiteX11" fmla="*/ 742604 w 2895600"/>
                      <a:gd name="connsiteY11" fmla="*/ 1330036 h 4876800"/>
                      <a:gd name="connsiteX12" fmla="*/ 809106 w 2895600"/>
                      <a:gd name="connsiteY12" fmla="*/ 1496291 h 4876800"/>
                      <a:gd name="connsiteX13" fmla="*/ 925484 w 2895600"/>
                      <a:gd name="connsiteY13" fmla="*/ 1612669 h 4876800"/>
                      <a:gd name="connsiteX14" fmla="*/ 759229 w 2895600"/>
                      <a:gd name="connsiteY14" fmla="*/ 1778924 h 4876800"/>
                      <a:gd name="connsiteX15" fmla="*/ 709353 w 2895600"/>
                      <a:gd name="connsiteY15" fmla="*/ 2011680 h 4876800"/>
                      <a:gd name="connsiteX16" fmla="*/ 825731 w 2895600"/>
                      <a:gd name="connsiteY16" fmla="*/ 2161309 h 4876800"/>
                      <a:gd name="connsiteX17" fmla="*/ 858982 w 2895600"/>
                      <a:gd name="connsiteY17" fmla="*/ 2261062 h 4876800"/>
                      <a:gd name="connsiteX18" fmla="*/ 908858 w 2895600"/>
                      <a:gd name="connsiteY18" fmla="*/ 2327564 h 4876800"/>
                      <a:gd name="connsiteX19" fmla="*/ 1025237 w 2895600"/>
                      <a:gd name="connsiteY19" fmla="*/ 2560320 h 4876800"/>
                      <a:gd name="connsiteX20" fmla="*/ 1141615 w 2895600"/>
                      <a:gd name="connsiteY20" fmla="*/ 2626822 h 4876800"/>
                      <a:gd name="connsiteX21" fmla="*/ 1041862 w 2895600"/>
                      <a:gd name="connsiteY21" fmla="*/ 2842953 h 4876800"/>
                      <a:gd name="connsiteX22" fmla="*/ 908858 w 2895600"/>
                      <a:gd name="connsiteY22" fmla="*/ 3142211 h 4876800"/>
                      <a:gd name="connsiteX23" fmla="*/ 742604 w 2895600"/>
                      <a:gd name="connsiteY23" fmla="*/ 3474720 h 4876800"/>
                      <a:gd name="connsiteX24" fmla="*/ 725978 w 2895600"/>
                      <a:gd name="connsiteY24" fmla="*/ 3724102 h 4876800"/>
                      <a:gd name="connsiteX25" fmla="*/ 659477 w 2895600"/>
                      <a:gd name="connsiteY25" fmla="*/ 3890356 h 4876800"/>
                      <a:gd name="connsiteX26" fmla="*/ 892233 w 2895600"/>
                      <a:gd name="connsiteY26" fmla="*/ 3973484 h 4876800"/>
                      <a:gd name="connsiteX27" fmla="*/ 1507375 w 2895600"/>
                      <a:gd name="connsiteY27" fmla="*/ 3990109 h 4876800"/>
                      <a:gd name="connsiteX28" fmla="*/ 1889760 w 2895600"/>
                      <a:gd name="connsiteY28" fmla="*/ 3956858 h 4876800"/>
                      <a:gd name="connsiteX29" fmla="*/ 1923011 w 2895600"/>
                      <a:gd name="connsiteY29" fmla="*/ 3956858 h 4876800"/>
                      <a:gd name="connsiteX30" fmla="*/ 2272146 w 2895600"/>
                      <a:gd name="connsiteY30" fmla="*/ 3973484 h 4876800"/>
                      <a:gd name="connsiteX31" fmla="*/ 2488277 w 2895600"/>
                      <a:gd name="connsiteY31" fmla="*/ 4039986 h 4876800"/>
                      <a:gd name="connsiteX32" fmla="*/ 2671157 w 2895600"/>
                      <a:gd name="connsiteY32" fmla="*/ 3973484 h 4876800"/>
                      <a:gd name="connsiteX33" fmla="*/ 2770909 w 2895600"/>
                      <a:gd name="connsiteY33" fmla="*/ 4372495 h 4876800"/>
                      <a:gd name="connsiteX34" fmla="*/ 2837411 w 2895600"/>
                      <a:gd name="connsiteY34" fmla="*/ 4422371 h 4876800"/>
                      <a:gd name="connsiteX35" fmla="*/ 2870662 w 2895600"/>
                      <a:gd name="connsiteY35" fmla="*/ 4505498 h 4876800"/>
                      <a:gd name="connsiteX36" fmla="*/ 2687782 w 2895600"/>
                      <a:gd name="connsiteY36" fmla="*/ 4538749 h 4876800"/>
                      <a:gd name="connsiteX37" fmla="*/ 2299514 w 2895600"/>
                      <a:gd name="connsiteY37" fmla="*/ 4472247 h 4876800"/>
                      <a:gd name="connsiteX38" fmla="*/ 2149884 w 2895600"/>
                      <a:gd name="connsiteY38" fmla="*/ 4289367 h 4876800"/>
                      <a:gd name="connsiteX39" fmla="*/ 2072640 w 2895600"/>
                      <a:gd name="connsiteY39" fmla="*/ 4239491 h 4876800"/>
                      <a:gd name="connsiteX40" fmla="*/ 1773382 w 2895600"/>
                      <a:gd name="connsiteY40" fmla="*/ 4189615 h 4876800"/>
                      <a:gd name="connsiteX41" fmla="*/ 1407622 w 2895600"/>
                      <a:gd name="connsiteY41" fmla="*/ 4123113 h 4876800"/>
                      <a:gd name="connsiteX42" fmla="*/ 1075113 w 2895600"/>
                      <a:gd name="connsiteY42" fmla="*/ 4123113 h 4876800"/>
                      <a:gd name="connsiteX43" fmla="*/ 1058488 w 2895600"/>
                      <a:gd name="connsiteY43" fmla="*/ 4189615 h 4876800"/>
                      <a:gd name="connsiteX44" fmla="*/ 1174866 w 2895600"/>
                      <a:gd name="connsiteY44" fmla="*/ 4372495 h 4876800"/>
                      <a:gd name="connsiteX45" fmla="*/ 875608 w 2895600"/>
                      <a:gd name="connsiteY45" fmla="*/ 4322618 h 4876800"/>
                      <a:gd name="connsiteX46" fmla="*/ 592975 w 2895600"/>
                      <a:gd name="connsiteY46" fmla="*/ 4272742 h 4876800"/>
                      <a:gd name="connsiteX47" fmla="*/ 376844 w 2895600"/>
                      <a:gd name="connsiteY47" fmla="*/ 4239491 h 4876800"/>
                      <a:gd name="connsiteX48" fmla="*/ 94211 w 2895600"/>
                      <a:gd name="connsiteY48" fmla="*/ 4206240 h 4876800"/>
                      <a:gd name="connsiteX49" fmla="*/ 11084 w 2895600"/>
                      <a:gd name="connsiteY49" fmla="*/ 4239491 h 4876800"/>
                      <a:gd name="connsiteX50" fmla="*/ 27709 w 2895600"/>
                      <a:gd name="connsiteY50" fmla="*/ 4172989 h 4876800"/>
                      <a:gd name="connsiteX51" fmla="*/ 27709 w 2895600"/>
                      <a:gd name="connsiteY51" fmla="*/ 0 h 4876800"/>
                      <a:gd name="connsiteX0" fmla="*/ 27709 w 2884516"/>
                      <a:gd name="connsiteY0" fmla="*/ 0 h 4876800"/>
                      <a:gd name="connsiteX1" fmla="*/ 160713 w 2884516"/>
                      <a:gd name="connsiteY1" fmla="*/ 83127 h 4876800"/>
                      <a:gd name="connsiteX2" fmla="*/ 160713 w 2884516"/>
                      <a:gd name="connsiteY2" fmla="*/ 182880 h 4876800"/>
                      <a:gd name="connsiteX3" fmla="*/ 210589 w 2884516"/>
                      <a:gd name="connsiteY3" fmla="*/ 266007 h 4876800"/>
                      <a:gd name="connsiteX4" fmla="*/ 160713 w 2884516"/>
                      <a:gd name="connsiteY4" fmla="*/ 415636 h 4876800"/>
                      <a:gd name="connsiteX5" fmla="*/ 277091 w 2884516"/>
                      <a:gd name="connsiteY5" fmla="*/ 465513 h 4876800"/>
                      <a:gd name="connsiteX6" fmla="*/ 376844 w 2884516"/>
                      <a:gd name="connsiteY6" fmla="*/ 498764 h 4876800"/>
                      <a:gd name="connsiteX7" fmla="*/ 310342 w 2884516"/>
                      <a:gd name="connsiteY7" fmla="*/ 631767 h 4876800"/>
                      <a:gd name="connsiteX8" fmla="*/ 293717 w 2884516"/>
                      <a:gd name="connsiteY8" fmla="*/ 814647 h 4876800"/>
                      <a:gd name="connsiteX9" fmla="*/ 592975 w 2884516"/>
                      <a:gd name="connsiteY9" fmla="*/ 1080655 h 4876800"/>
                      <a:gd name="connsiteX10" fmla="*/ 676102 w 2884516"/>
                      <a:gd name="connsiteY10" fmla="*/ 1180407 h 4876800"/>
                      <a:gd name="connsiteX11" fmla="*/ 742604 w 2884516"/>
                      <a:gd name="connsiteY11" fmla="*/ 1330036 h 4876800"/>
                      <a:gd name="connsiteX12" fmla="*/ 809106 w 2884516"/>
                      <a:gd name="connsiteY12" fmla="*/ 1496291 h 4876800"/>
                      <a:gd name="connsiteX13" fmla="*/ 925484 w 2884516"/>
                      <a:gd name="connsiteY13" fmla="*/ 1612669 h 4876800"/>
                      <a:gd name="connsiteX14" fmla="*/ 759229 w 2884516"/>
                      <a:gd name="connsiteY14" fmla="*/ 1778924 h 4876800"/>
                      <a:gd name="connsiteX15" fmla="*/ 709353 w 2884516"/>
                      <a:gd name="connsiteY15" fmla="*/ 2011680 h 4876800"/>
                      <a:gd name="connsiteX16" fmla="*/ 825731 w 2884516"/>
                      <a:gd name="connsiteY16" fmla="*/ 2161309 h 4876800"/>
                      <a:gd name="connsiteX17" fmla="*/ 858982 w 2884516"/>
                      <a:gd name="connsiteY17" fmla="*/ 2261062 h 4876800"/>
                      <a:gd name="connsiteX18" fmla="*/ 908858 w 2884516"/>
                      <a:gd name="connsiteY18" fmla="*/ 2327564 h 4876800"/>
                      <a:gd name="connsiteX19" fmla="*/ 1025237 w 2884516"/>
                      <a:gd name="connsiteY19" fmla="*/ 2560320 h 4876800"/>
                      <a:gd name="connsiteX20" fmla="*/ 1141615 w 2884516"/>
                      <a:gd name="connsiteY20" fmla="*/ 2626822 h 4876800"/>
                      <a:gd name="connsiteX21" fmla="*/ 1041862 w 2884516"/>
                      <a:gd name="connsiteY21" fmla="*/ 2842953 h 4876800"/>
                      <a:gd name="connsiteX22" fmla="*/ 908858 w 2884516"/>
                      <a:gd name="connsiteY22" fmla="*/ 3142211 h 4876800"/>
                      <a:gd name="connsiteX23" fmla="*/ 742604 w 2884516"/>
                      <a:gd name="connsiteY23" fmla="*/ 3474720 h 4876800"/>
                      <a:gd name="connsiteX24" fmla="*/ 725978 w 2884516"/>
                      <a:gd name="connsiteY24" fmla="*/ 3724102 h 4876800"/>
                      <a:gd name="connsiteX25" fmla="*/ 659477 w 2884516"/>
                      <a:gd name="connsiteY25" fmla="*/ 3890356 h 4876800"/>
                      <a:gd name="connsiteX26" fmla="*/ 892233 w 2884516"/>
                      <a:gd name="connsiteY26" fmla="*/ 3973484 h 4876800"/>
                      <a:gd name="connsiteX27" fmla="*/ 1507375 w 2884516"/>
                      <a:gd name="connsiteY27" fmla="*/ 3990109 h 4876800"/>
                      <a:gd name="connsiteX28" fmla="*/ 1889760 w 2884516"/>
                      <a:gd name="connsiteY28" fmla="*/ 3956858 h 4876800"/>
                      <a:gd name="connsiteX29" fmla="*/ 1923011 w 2884516"/>
                      <a:gd name="connsiteY29" fmla="*/ 3956858 h 4876800"/>
                      <a:gd name="connsiteX30" fmla="*/ 2272146 w 2884516"/>
                      <a:gd name="connsiteY30" fmla="*/ 3973484 h 4876800"/>
                      <a:gd name="connsiteX31" fmla="*/ 2488277 w 2884516"/>
                      <a:gd name="connsiteY31" fmla="*/ 4039986 h 4876800"/>
                      <a:gd name="connsiteX32" fmla="*/ 2671157 w 2884516"/>
                      <a:gd name="connsiteY32" fmla="*/ 3973484 h 4876800"/>
                      <a:gd name="connsiteX33" fmla="*/ 2770909 w 2884516"/>
                      <a:gd name="connsiteY33" fmla="*/ 4372495 h 4876800"/>
                      <a:gd name="connsiteX34" fmla="*/ 2870662 w 2884516"/>
                      <a:gd name="connsiteY34" fmla="*/ 4505498 h 4876800"/>
                      <a:gd name="connsiteX35" fmla="*/ 2687782 w 2884516"/>
                      <a:gd name="connsiteY35" fmla="*/ 4538749 h 4876800"/>
                      <a:gd name="connsiteX36" fmla="*/ 2299514 w 2884516"/>
                      <a:gd name="connsiteY36" fmla="*/ 4472247 h 4876800"/>
                      <a:gd name="connsiteX37" fmla="*/ 2149884 w 2884516"/>
                      <a:gd name="connsiteY37" fmla="*/ 4289367 h 4876800"/>
                      <a:gd name="connsiteX38" fmla="*/ 2072640 w 2884516"/>
                      <a:gd name="connsiteY38" fmla="*/ 4239491 h 4876800"/>
                      <a:gd name="connsiteX39" fmla="*/ 1773382 w 2884516"/>
                      <a:gd name="connsiteY39" fmla="*/ 4189615 h 4876800"/>
                      <a:gd name="connsiteX40" fmla="*/ 1407622 w 2884516"/>
                      <a:gd name="connsiteY40" fmla="*/ 4123113 h 4876800"/>
                      <a:gd name="connsiteX41" fmla="*/ 1075113 w 2884516"/>
                      <a:gd name="connsiteY41" fmla="*/ 4123113 h 4876800"/>
                      <a:gd name="connsiteX42" fmla="*/ 1058488 w 2884516"/>
                      <a:gd name="connsiteY42" fmla="*/ 4189615 h 4876800"/>
                      <a:gd name="connsiteX43" fmla="*/ 1174866 w 2884516"/>
                      <a:gd name="connsiteY43" fmla="*/ 4372495 h 4876800"/>
                      <a:gd name="connsiteX44" fmla="*/ 875608 w 2884516"/>
                      <a:gd name="connsiteY44" fmla="*/ 4322618 h 4876800"/>
                      <a:gd name="connsiteX45" fmla="*/ 592975 w 2884516"/>
                      <a:gd name="connsiteY45" fmla="*/ 4272742 h 4876800"/>
                      <a:gd name="connsiteX46" fmla="*/ 376844 w 2884516"/>
                      <a:gd name="connsiteY46" fmla="*/ 4239491 h 4876800"/>
                      <a:gd name="connsiteX47" fmla="*/ 94211 w 2884516"/>
                      <a:gd name="connsiteY47" fmla="*/ 4206240 h 4876800"/>
                      <a:gd name="connsiteX48" fmla="*/ 11084 w 2884516"/>
                      <a:gd name="connsiteY48" fmla="*/ 4239491 h 4876800"/>
                      <a:gd name="connsiteX49" fmla="*/ 27709 w 2884516"/>
                      <a:gd name="connsiteY49" fmla="*/ 4172989 h 4876800"/>
                      <a:gd name="connsiteX50" fmla="*/ 27709 w 2884516"/>
                      <a:gd name="connsiteY50" fmla="*/ 0 h 4876800"/>
                      <a:gd name="connsiteX0" fmla="*/ 27709 w 2773680"/>
                      <a:gd name="connsiteY0" fmla="*/ 0 h 4876800"/>
                      <a:gd name="connsiteX1" fmla="*/ 160713 w 2773680"/>
                      <a:gd name="connsiteY1" fmla="*/ 83127 h 4876800"/>
                      <a:gd name="connsiteX2" fmla="*/ 160713 w 2773680"/>
                      <a:gd name="connsiteY2" fmla="*/ 182880 h 4876800"/>
                      <a:gd name="connsiteX3" fmla="*/ 210589 w 2773680"/>
                      <a:gd name="connsiteY3" fmla="*/ 266007 h 4876800"/>
                      <a:gd name="connsiteX4" fmla="*/ 160713 w 2773680"/>
                      <a:gd name="connsiteY4" fmla="*/ 415636 h 4876800"/>
                      <a:gd name="connsiteX5" fmla="*/ 277091 w 2773680"/>
                      <a:gd name="connsiteY5" fmla="*/ 465513 h 4876800"/>
                      <a:gd name="connsiteX6" fmla="*/ 376844 w 2773680"/>
                      <a:gd name="connsiteY6" fmla="*/ 498764 h 4876800"/>
                      <a:gd name="connsiteX7" fmla="*/ 310342 w 2773680"/>
                      <a:gd name="connsiteY7" fmla="*/ 631767 h 4876800"/>
                      <a:gd name="connsiteX8" fmla="*/ 293717 w 2773680"/>
                      <a:gd name="connsiteY8" fmla="*/ 814647 h 4876800"/>
                      <a:gd name="connsiteX9" fmla="*/ 592975 w 2773680"/>
                      <a:gd name="connsiteY9" fmla="*/ 1080655 h 4876800"/>
                      <a:gd name="connsiteX10" fmla="*/ 676102 w 2773680"/>
                      <a:gd name="connsiteY10" fmla="*/ 1180407 h 4876800"/>
                      <a:gd name="connsiteX11" fmla="*/ 742604 w 2773680"/>
                      <a:gd name="connsiteY11" fmla="*/ 1330036 h 4876800"/>
                      <a:gd name="connsiteX12" fmla="*/ 809106 w 2773680"/>
                      <a:gd name="connsiteY12" fmla="*/ 1496291 h 4876800"/>
                      <a:gd name="connsiteX13" fmla="*/ 925484 w 2773680"/>
                      <a:gd name="connsiteY13" fmla="*/ 1612669 h 4876800"/>
                      <a:gd name="connsiteX14" fmla="*/ 759229 w 2773680"/>
                      <a:gd name="connsiteY14" fmla="*/ 1778924 h 4876800"/>
                      <a:gd name="connsiteX15" fmla="*/ 709353 w 2773680"/>
                      <a:gd name="connsiteY15" fmla="*/ 2011680 h 4876800"/>
                      <a:gd name="connsiteX16" fmla="*/ 825731 w 2773680"/>
                      <a:gd name="connsiteY16" fmla="*/ 2161309 h 4876800"/>
                      <a:gd name="connsiteX17" fmla="*/ 858982 w 2773680"/>
                      <a:gd name="connsiteY17" fmla="*/ 2261062 h 4876800"/>
                      <a:gd name="connsiteX18" fmla="*/ 908858 w 2773680"/>
                      <a:gd name="connsiteY18" fmla="*/ 2327564 h 4876800"/>
                      <a:gd name="connsiteX19" fmla="*/ 1025237 w 2773680"/>
                      <a:gd name="connsiteY19" fmla="*/ 2560320 h 4876800"/>
                      <a:gd name="connsiteX20" fmla="*/ 1141615 w 2773680"/>
                      <a:gd name="connsiteY20" fmla="*/ 2626822 h 4876800"/>
                      <a:gd name="connsiteX21" fmla="*/ 1041862 w 2773680"/>
                      <a:gd name="connsiteY21" fmla="*/ 2842953 h 4876800"/>
                      <a:gd name="connsiteX22" fmla="*/ 908858 w 2773680"/>
                      <a:gd name="connsiteY22" fmla="*/ 3142211 h 4876800"/>
                      <a:gd name="connsiteX23" fmla="*/ 742604 w 2773680"/>
                      <a:gd name="connsiteY23" fmla="*/ 3474720 h 4876800"/>
                      <a:gd name="connsiteX24" fmla="*/ 725978 w 2773680"/>
                      <a:gd name="connsiteY24" fmla="*/ 3724102 h 4876800"/>
                      <a:gd name="connsiteX25" fmla="*/ 659477 w 2773680"/>
                      <a:gd name="connsiteY25" fmla="*/ 3890356 h 4876800"/>
                      <a:gd name="connsiteX26" fmla="*/ 892233 w 2773680"/>
                      <a:gd name="connsiteY26" fmla="*/ 3973484 h 4876800"/>
                      <a:gd name="connsiteX27" fmla="*/ 1507375 w 2773680"/>
                      <a:gd name="connsiteY27" fmla="*/ 3990109 h 4876800"/>
                      <a:gd name="connsiteX28" fmla="*/ 1889760 w 2773680"/>
                      <a:gd name="connsiteY28" fmla="*/ 3956858 h 4876800"/>
                      <a:gd name="connsiteX29" fmla="*/ 1923011 w 2773680"/>
                      <a:gd name="connsiteY29" fmla="*/ 3956858 h 4876800"/>
                      <a:gd name="connsiteX30" fmla="*/ 2272146 w 2773680"/>
                      <a:gd name="connsiteY30" fmla="*/ 3973484 h 4876800"/>
                      <a:gd name="connsiteX31" fmla="*/ 2488277 w 2773680"/>
                      <a:gd name="connsiteY31" fmla="*/ 4039986 h 4876800"/>
                      <a:gd name="connsiteX32" fmla="*/ 2671157 w 2773680"/>
                      <a:gd name="connsiteY32" fmla="*/ 3973484 h 4876800"/>
                      <a:gd name="connsiteX33" fmla="*/ 2770909 w 2773680"/>
                      <a:gd name="connsiteY33" fmla="*/ 4372495 h 4876800"/>
                      <a:gd name="connsiteX34" fmla="*/ 2687782 w 2773680"/>
                      <a:gd name="connsiteY34" fmla="*/ 4538749 h 4876800"/>
                      <a:gd name="connsiteX35" fmla="*/ 2299514 w 2773680"/>
                      <a:gd name="connsiteY35" fmla="*/ 4472247 h 4876800"/>
                      <a:gd name="connsiteX36" fmla="*/ 2149884 w 2773680"/>
                      <a:gd name="connsiteY36" fmla="*/ 4289367 h 4876800"/>
                      <a:gd name="connsiteX37" fmla="*/ 2072640 w 2773680"/>
                      <a:gd name="connsiteY37" fmla="*/ 4239491 h 4876800"/>
                      <a:gd name="connsiteX38" fmla="*/ 1773382 w 2773680"/>
                      <a:gd name="connsiteY38" fmla="*/ 4189615 h 4876800"/>
                      <a:gd name="connsiteX39" fmla="*/ 1407622 w 2773680"/>
                      <a:gd name="connsiteY39" fmla="*/ 4123113 h 4876800"/>
                      <a:gd name="connsiteX40" fmla="*/ 1075113 w 2773680"/>
                      <a:gd name="connsiteY40" fmla="*/ 4123113 h 4876800"/>
                      <a:gd name="connsiteX41" fmla="*/ 1058488 w 2773680"/>
                      <a:gd name="connsiteY41" fmla="*/ 4189615 h 4876800"/>
                      <a:gd name="connsiteX42" fmla="*/ 1174866 w 2773680"/>
                      <a:gd name="connsiteY42" fmla="*/ 4372495 h 4876800"/>
                      <a:gd name="connsiteX43" fmla="*/ 875608 w 2773680"/>
                      <a:gd name="connsiteY43" fmla="*/ 4322618 h 4876800"/>
                      <a:gd name="connsiteX44" fmla="*/ 592975 w 2773680"/>
                      <a:gd name="connsiteY44" fmla="*/ 4272742 h 4876800"/>
                      <a:gd name="connsiteX45" fmla="*/ 376844 w 2773680"/>
                      <a:gd name="connsiteY45" fmla="*/ 4239491 h 4876800"/>
                      <a:gd name="connsiteX46" fmla="*/ 94211 w 2773680"/>
                      <a:gd name="connsiteY46" fmla="*/ 4206240 h 4876800"/>
                      <a:gd name="connsiteX47" fmla="*/ 11084 w 2773680"/>
                      <a:gd name="connsiteY47" fmla="*/ 4239491 h 4876800"/>
                      <a:gd name="connsiteX48" fmla="*/ 27709 w 2773680"/>
                      <a:gd name="connsiteY48" fmla="*/ 4172989 h 4876800"/>
                      <a:gd name="connsiteX49" fmla="*/ 27709 w 2773680"/>
                      <a:gd name="connsiteY49" fmla="*/ 0 h 4876800"/>
                      <a:gd name="connsiteX0" fmla="*/ 27709 w 2804160"/>
                      <a:gd name="connsiteY0" fmla="*/ 0 h 4876800"/>
                      <a:gd name="connsiteX1" fmla="*/ 160713 w 2804160"/>
                      <a:gd name="connsiteY1" fmla="*/ 83127 h 4876800"/>
                      <a:gd name="connsiteX2" fmla="*/ 160713 w 2804160"/>
                      <a:gd name="connsiteY2" fmla="*/ 182880 h 4876800"/>
                      <a:gd name="connsiteX3" fmla="*/ 210589 w 2804160"/>
                      <a:gd name="connsiteY3" fmla="*/ 266007 h 4876800"/>
                      <a:gd name="connsiteX4" fmla="*/ 160713 w 2804160"/>
                      <a:gd name="connsiteY4" fmla="*/ 415636 h 4876800"/>
                      <a:gd name="connsiteX5" fmla="*/ 277091 w 2804160"/>
                      <a:gd name="connsiteY5" fmla="*/ 465513 h 4876800"/>
                      <a:gd name="connsiteX6" fmla="*/ 376844 w 2804160"/>
                      <a:gd name="connsiteY6" fmla="*/ 498764 h 4876800"/>
                      <a:gd name="connsiteX7" fmla="*/ 310342 w 2804160"/>
                      <a:gd name="connsiteY7" fmla="*/ 631767 h 4876800"/>
                      <a:gd name="connsiteX8" fmla="*/ 293717 w 2804160"/>
                      <a:gd name="connsiteY8" fmla="*/ 814647 h 4876800"/>
                      <a:gd name="connsiteX9" fmla="*/ 592975 w 2804160"/>
                      <a:gd name="connsiteY9" fmla="*/ 1080655 h 4876800"/>
                      <a:gd name="connsiteX10" fmla="*/ 676102 w 2804160"/>
                      <a:gd name="connsiteY10" fmla="*/ 1180407 h 4876800"/>
                      <a:gd name="connsiteX11" fmla="*/ 742604 w 2804160"/>
                      <a:gd name="connsiteY11" fmla="*/ 1330036 h 4876800"/>
                      <a:gd name="connsiteX12" fmla="*/ 809106 w 2804160"/>
                      <a:gd name="connsiteY12" fmla="*/ 1496291 h 4876800"/>
                      <a:gd name="connsiteX13" fmla="*/ 925484 w 2804160"/>
                      <a:gd name="connsiteY13" fmla="*/ 1612669 h 4876800"/>
                      <a:gd name="connsiteX14" fmla="*/ 759229 w 2804160"/>
                      <a:gd name="connsiteY14" fmla="*/ 1778924 h 4876800"/>
                      <a:gd name="connsiteX15" fmla="*/ 709353 w 2804160"/>
                      <a:gd name="connsiteY15" fmla="*/ 2011680 h 4876800"/>
                      <a:gd name="connsiteX16" fmla="*/ 825731 w 2804160"/>
                      <a:gd name="connsiteY16" fmla="*/ 2161309 h 4876800"/>
                      <a:gd name="connsiteX17" fmla="*/ 858982 w 2804160"/>
                      <a:gd name="connsiteY17" fmla="*/ 2261062 h 4876800"/>
                      <a:gd name="connsiteX18" fmla="*/ 908858 w 2804160"/>
                      <a:gd name="connsiteY18" fmla="*/ 2327564 h 4876800"/>
                      <a:gd name="connsiteX19" fmla="*/ 1025237 w 2804160"/>
                      <a:gd name="connsiteY19" fmla="*/ 2560320 h 4876800"/>
                      <a:gd name="connsiteX20" fmla="*/ 1141615 w 2804160"/>
                      <a:gd name="connsiteY20" fmla="*/ 2626822 h 4876800"/>
                      <a:gd name="connsiteX21" fmla="*/ 1041862 w 2804160"/>
                      <a:gd name="connsiteY21" fmla="*/ 2842953 h 4876800"/>
                      <a:gd name="connsiteX22" fmla="*/ 908858 w 2804160"/>
                      <a:gd name="connsiteY22" fmla="*/ 3142211 h 4876800"/>
                      <a:gd name="connsiteX23" fmla="*/ 742604 w 2804160"/>
                      <a:gd name="connsiteY23" fmla="*/ 3474720 h 4876800"/>
                      <a:gd name="connsiteX24" fmla="*/ 725978 w 2804160"/>
                      <a:gd name="connsiteY24" fmla="*/ 3724102 h 4876800"/>
                      <a:gd name="connsiteX25" fmla="*/ 659477 w 2804160"/>
                      <a:gd name="connsiteY25" fmla="*/ 3890356 h 4876800"/>
                      <a:gd name="connsiteX26" fmla="*/ 892233 w 2804160"/>
                      <a:gd name="connsiteY26" fmla="*/ 3973484 h 4876800"/>
                      <a:gd name="connsiteX27" fmla="*/ 1507375 w 2804160"/>
                      <a:gd name="connsiteY27" fmla="*/ 3990109 h 4876800"/>
                      <a:gd name="connsiteX28" fmla="*/ 1889760 w 2804160"/>
                      <a:gd name="connsiteY28" fmla="*/ 3956858 h 4876800"/>
                      <a:gd name="connsiteX29" fmla="*/ 1923011 w 2804160"/>
                      <a:gd name="connsiteY29" fmla="*/ 3956858 h 4876800"/>
                      <a:gd name="connsiteX30" fmla="*/ 2272146 w 2804160"/>
                      <a:gd name="connsiteY30" fmla="*/ 3973484 h 4876800"/>
                      <a:gd name="connsiteX31" fmla="*/ 2488277 w 2804160"/>
                      <a:gd name="connsiteY31" fmla="*/ 4039986 h 4876800"/>
                      <a:gd name="connsiteX32" fmla="*/ 2770909 w 2804160"/>
                      <a:gd name="connsiteY32" fmla="*/ 4372495 h 4876800"/>
                      <a:gd name="connsiteX33" fmla="*/ 2687782 w 2804160"/>
                      <a:gd name="connsiteY33" fmla="*/ 4538749 h 4876800"/>
                      <a:gd name="connsiteX34" fmla="*/ 2299514 w 2804160"/>
                      <a:gd name="connsiteY34" fmla="*/ 4472247 h 4876800"/>
                      <a:gd name="connsiteX35" fmla="*/ 2149884 w 2804160"/>
                      <a:gd name="connsiteY35" fmla="*/ 4289367 h 4876800"/>
                      <a:gd name="connsiteX36" fmla="*/ 2072640 w 2804160"/>
                      <a:gd name="connsiteY36" fmla="*/ 4239491 h 4876800"/>
                      <a:gd name="connsiteX37" fmla="*/ 1773382 w 2804160"/>
                      <a:gd name="connsiteY37" fmla="*/ 4189615 h 4876800"/>
                      <a:gd name="connsiteX38" fmla="*/ 1407622 w 2804160"/>
                      <a:gd name="connsiteY38" fmla="*/ 4123113 h 4876800"/>
                      <a:gd name="connsiteX39" fmla="*/ 1075113 w 2804160"/>
                      <a:gd name="connsiteY39" fmla="*/ 4123113 h 4876800"/>
                      <a:gd name="connsiteX40" fmla="*/ 1058488 w 2804160"/>
                      <a:gd name="connsiteY40" fmla="*/ 4189615 h 4876800"/>
                      <a:gd name="connsiteX41" fmla="*/ 1174866 w 2804160"/>
                      <a:gd name="connsiteY41" fmla="*/ 4372495 h 4876800"/>
                      <a:gd name="connsiteX42" fmla="*/ 875608 w 2804160"/>
                      <a:gd name="connsiteY42" fmla="*/ 4322618 h 4876800"/>
                      <a:gd name="connsiteX43" fmla="*/ 592975 w 2804160"/>
                      <a:gd name="connsiteY43" fmla="*/ 4272742 h 4876800"/>
                      <a:gd name="connsiteX44" fmla="*/ 376844 w 2804160"/>
                      <a:gd name="connsiteY44" fmla="*/ 4239491 h 4876800"/>
                      <a:gd name="connsiteX45" fmla="*/ 94211 w 2804160"/>
                      <a:gd name="connsiteY45" fmla="*/ 4206240 h 4876800"/>
                      <a:gd name="connsiteX46" fmla="*/ 11084 w 2804160"/>
                      <a:gd name="connsiteY46" fmla="*/ 4239491 h 4876800"/>
                      <a:gd name="connsiteX47" fmla="*/ 27709 w 2804160"/>
                      <a:gd name="connsiteY47" fmla="*/ 4172989 h 4876800"/>
                      <a:gd name="connsiteX48" fmla="*/ 27709 w 2804160"/>
                      <a:gd name="connsiteY48" fmla="*/ 0 h 487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04160" h="4876800">
                        <a:moveTo>
                          <a:pt x="27709" y="0"/>
                        </a:moveTo>
                        <a:cubicBezTo>
                          <a:pt x="252152" y="20781"/>
                          <a:pt x="138546" y="52647"/>
                          <a:pt x="160713" y="83127"/>
                        </a:cubicBezTo>
                        <a:cubicBezTo>
                          <a:pt x="182880" y="113607"/>
                          <a:pt x="152400" y="152400"/>
                          <a:pt x="160713" y="182880"/>
                        </a:cubicBezTo>
                        <a:cubicBezTo>
                          <a:pt x="169026" y="213360"/>
                          <a:pt x="210589" y="227214"/>
                          <a:pt x="210589" y="266007"/>
                        </a:cubicBezTo>
                        <a:cubicBezTo>
                          <a:pt x="210589" y="304800"/>
                          <a:pt x="149629" y="382385"/>
                          <a:pt x="160713" y="415636"/>
                        </a:cubicBezTo>
                        <a:cubicBezTo>
                          <a:pt x="171797" y="448887"/>
                          <a:pt x="241069" y="451658"/>
                          <a:pt x="277091" y="465513"/>
                        </a:cubicBezTo>
                        <a:cubicBezTo>
                          <a:pt x="313113" y="479368"/>
                          <a:pt x="371302" y="471055"/>
                          <a:pt x="376844" y="498764"/>
                        </a:cubicBezTo>
                        <a:cubicBezTo>
                          <a:pt x="382386" y="526473"/>
                          <a:pt x="324197" y="579120"/>
                          <a:pt x="310342" y="631767"/>
                        </a:cubicBezTo>
                        <a:cubicBezTo>
                          <a:pt x="296488" y="684414"/>
                          <a:pt x="246612" y="739832"/>
                          <a:pt x="293717" y="814647"/>
                        </a:cubicBezTo>
                        <a:cubicBezTo>
                          <a:pt x="340823" y="889462"/>
                          <a:pt x="529244" y="1019695"/>
                          <a:pt x="592975" y="1080655"/>
                        </a:cubicBezTo>
                        <a:cubicBezTo>
                          <a:pt x="656706" y="1141615"/>
                          <a:pt x="651164" y="1138844"/>
                          <a:pt x="676102" y="1180407"/>
                        </a:cubicBezTo>
                        <a:cubicBezTo>
                          <a:pt x="701040" y="1221970"/>
                          <a:pt x="720437" y="1277389"/>
                          <a:pt x="742604" y="1330036"/>
                        </a:cubicBezTo>
                        <a:cubicBezTo>
                          <a:pt x="764771" y="1382683"/>
                          <a:pt x="778626" y="1449186"/>
                          <a:pt x="809106" y="1496291"/>
                        </a:cubicBezTo>
                        <a:cubicBezTo>
                          <a:pt x="839586" y="1543396"/>
                          <a:pt x="933797" y="1565564"/>
                          <a:pt x="925484" y="1612669"/>
                        </a:cubicBezTo>
                        <a:cubicBezTo>
                          <a:pt x="917171" y="1659774"/>
                          <a:pt x="795251" y="1712422"/>
                          <a:pt x="759229" y="1778924"/>
                        </a:cubicBezTo>
                        <a:cubicBezTo>
                          <a:pt x="723207" y="1845426"/>
                          <a:pt x="698269" y="1947949"/>
                          <a:pt x="709353" y="2011680"/>
                        </a:cubicBezTo>
                        <a:cubicBezTo>
                          <a:pt x="720437" y="2075411"/>
                          <a:pt x="800793" y="2119745"/>
                          <a:pt x="825731" y="2161309"/>
                        </a:cubicBezTo>
                        <a:cubicBezTo>
                          <a:pt x="850669" y="2202873"/>
                          <a:pt x="845128" y="2233353"/>
                          <a:pt x="858982" y="2261062"/>
                        </a:cubicBezTo>
                        <a:cubicBezTo>
                          <a:pt x="872836" y="2288771"/>
                          <a:pt x="881149" y="2277688"/>
                          <a:pt x="908858" y="2327564"/>
                        </a:cubicBezTo>
                        <a:cubicBezTo>
                          <a:pt x="936567" y="2377440"/>
                          <a:pt x="986444" y="2510444"/>
                          <a:pt x="1025237" y="2560320"/>
                        </a:cubicBezTo>
                        <a:cubicBezTo>
                          <a:pt x="1064030" y="2610196"/>
                          <a:pt x="1138844" y="2579717"/>
                          <a:pt x="1141615" y="2626822"/>
                        </a:cubicBezTo>
                        <a:cubicBezTo>
                          <a:pt x="1144386" y="2673927"/>
                          <a:pt x="1080655" y="2757055"/>
                          <a:pt x="1041862" y="2842953"/>
                        </a:cubicBezTo>
                        <a:cubicBezTo>
                          <a:pt x="1003069" y="2928851"/>
                          <a:pt x="958734" y="3036917"/>
                          <a:pt x="908858" y="3142211"/>
                        </a:cubicBezTo>
                        <a:cubicBezTo>
                          <a:pt x="858982" y="3247505"/>
                          <a:pt x="773084" y="3377738"/>
                          <a:pt x="742604" y="3474720"/>
                        </a:cubicBezTo>
                        <a:cubicBezTo>
                          <a:pt x="712124" y="3571702"/>
                          <a:pt x="739832" y="3654829"/>
                          <a:pt x="725978" y="3724102"/>
                        </a:cubicBezTo>
                        <a:cubicBezTo>
                          <a:pt x="712124" y="3793375"/>
                          <a:pt x="631768" y="3848792"/>
                          <a:pt x="659477" y="3890356"/>
                        </a:cubicBezTo>
                        <a:cubicBezTo>
                          <a:pt x="687186" y="3931920"/>
                          <a:pt x="750917" y="3956859"/>
                          <a:pt x="892233" y="3973484"/>
                        </a:cubicBezTo>
                        <a:cubicBezTo>
                          <a:pt x="1033549" y="3990109"/>
                          <a:pt x="1341121" y="3992880"/>
                          <a:pt x="1507375" y="3990109"/>
                        </a:cubicBezTo>
                        <a:cubicBezTo>
                          <a:pt x="1673629" y="3987338"/>
                          <a:pt x="1820487" y="3962400"/>
                          <a:pt x="1889760" y="3956858"/>
                        </a:cubicBezTo>
                        <a:cubicBezTo>
                          <a:pt x="1959033" y="3951316"/>
                          <a:pt x="1923011" y="3956858"/>
                          <a:pt x="1923011" y="3956858"/>
                        </a:cubicBezTo>
                        <a:cubicBezTo>
                          <a:pt x="1986742" y="3959629"/>
                          <a:pt x="2177935" y="3959629"/>
                          <a:pt x="2272146" y="3973484"/>
                        </a:cubicBezTo>
                        <a:cubicBezTo>
                          <a:pt x="2366357" y="3987339"/>
                          <a:pt x="2405150" y="3973484"/>
                          <a:pt x="2488277" y="4039986"/>
                        </a:cubicBezTo>
                        <a:cubicBezTo>
                          <a:pt x="2571404" y="4106488"/>
                          <a:pt x="2737658" y="4289368"/>
                          <a:pt x="2770909" y="4372495"/>
                        </a:cubicBezTo>
                        <a:cubicBezTo>
                          <a:pt x="2804160" y="4455622"/>
                          <a:pt x="2766348" y="4522124"/>
                          <a:pt x="2687782" y="4538749"/>
                        </a:cubicBezTo>
                        <a:cubicBezTo>
                          <a:pt x="2609216" y="4555374"/>
                          <a:pt x="2389164" y="4513811"/>
                          <a:pt x="2299514" y="4472247"/>
                        </a:cubicBezTo>
                        <a:cubicBezTo>
                          <a:pt x="2209864" y="4430683"/>
                          <a:pt x="2187696" y="4328160"/>
                          <a:pt x="2149884" y="4289367"/>
                        </a:cubicBezTo>
                        <a:cubicBezTo>
                          <a:pt x="2112072" y="4250574"/>
                          <a:pt x="2072640" y="4239491"/>
                          <a:pt x="2072640" y="4239491"/>
                        </a:cubicBezTo>
                        <a:lnTo>
                          <a:pt x="1773382" y="4189615"/>
                        </a:lnTo>
                        <a:cubicBezTo>
                          <a:pt x="1662546" y="4170219"/>
                          <a:pt x="1524000" y="4134197"/>
                          <a:pt x="1407622" y="4123113"/>
                        </a:cubicBezTo>
                        <a:cubicBezTo>
                          <a:pt x="1291244" y="4112029"/>
                          <a:pt x="1133302" y="4112029"/>
                          <a:pt x="1075113" y="4123113"/>
                        </a:cubicBezTo>
                        <a:cubicBezTo>
                          <a:pt x="1016924" y="4134197"/>
                          <a:pt x="1041862" y="4148051"/>
                          <a:pt x="1058488" y="4189615"/>
                        </a:cubicBezTo>
                        <a:cubicBezTo>
                          <a:pt x="1075114" y="4231179"/>
                          <a:pt x="1205346" y="4350328"/>
                          <a:pt x="1174866" y="4372495"/>
                        </a:cubicBezTo>
                        <a:cubicBezTo>
                          <a:pt x="1144386" y="4394662"/>
                          <a:pt x="875608" y="4322618"/>
                          <a:pt x="875608" y="4322618"/>
                        </a:cubicBezTo>
                        <a:lnTo>
                          <a:pt x="592975" y="4272742"/>
                        </a:lnTo>
                        <a:cubicBezTo>
                          <a:pt x="509848" y="4258888"/>
                          <a:pt x="459971" y="4250575"/>
                          <a:pt x="376844" y="4239491"/>
                        </a:cubicBezTo>
                        <a:cubicBezTo>
                          <a:pt x="293717" y="4228407"/>
                          <a:pt x="155171" y="4206240"/>
                          <a:pt x="94211" y="4206240"/>
                        </a:cubicBezTo>
                        <a:cubicBezTo>
                          <a:pt x="33251" y="4206240"/>
                          <a:pt x="22168" y="4245033"/>
                          <a:pt x="11084" y="4239491"/>
                        </a:cubicBezTo>
                        <a:cubicBezTo>
                          <a:pt x="0" y="4233949"/>
                          <a:pt x="30480" y="4876800"/>
                          <a:pt x="27709" y="4172989"/>
                        </a:cubicBezTo>
                        <a:cubicBezTo>
                          <a:pt x="24938" y="3469178"/>
                          <a:pt x="5542" y="681644"/>
                          <a:pt x="27709" y="0"/>
                        </a:cubicBezTo>
                        <a:close/>
                      </a:path>
                    </a:pathLst>
                  </a:custGeom>
                  <a:solidFill>
                    <a:srgbClr val="A2DA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TextBox 72"/>
                <p:cNvSpPr txBox="1"/>
                <p:nvPr/>
              </p:nvSpPr>
              <p:spPr>
                <a:xfrm>
                  <a:off x="2362200" y="4191000"/>
                  <a:ext cx="914400" cy="381000"/>
                </a:xfrm>
                <a:prstGeom prst="rect">
                  <a:avLst/>
                </a:prstGeom>
                <a:noFill/>
                <a:ln w="50800">
                  <a:noFill/>
                </a:ln>
              </p:spPr>
              <p:txBody>
                <a:bodyPr wrap="square" rtlCol="0">
                  <a:spAutoFit/>
                </a:bodyPr>
                <a:lstStyle/>
                <a:p>
                  <a:r>
                    <a:rPr lang="en-US" b="1" dirty="0"/>
                    <a:t>SPAIN</a:t>
                  </a:r>
                </a:p>
              </p:txBody>
            </p:sp>
            <p:sp>
              <p:nvSpPr>
                <p:cNvPr id="74" name="TextBox 73"/>
                <p:cNvSpPr txBox="1"/>
                <p:nvPr/>
              </p:nvSpPr>
              <p:spPr>
                <a:xfrm>
                  <a:off x="4267200" y="1769534"/>
                  <a:ext cx="1828800" cy="369332"/>
                </a:xfrm>
                <a:prstGeom prst="rect">
                  <a:avLst/>
                </a:prstGeom>
                <a:noFill/>
                <a:ln w="50800">
                  <a:noFill/>
                </a:ln>
              </p:spPr>
              <p:txBody>
                <a:bodyPr wrap="square" rtlCol="0">
                  <a:spAutoFit/>
                </a:bodyPr>
                <a:lstStyle/>
                <a:p>
                  <a:r>
                    <a:rPr lang="en-US" b="1" dirty="0"/>
                    <a:t>GREAT BRITIAN</a:t>
                  </a:r>
                </a:p>
              </p:txBody>
            </p:sp>
          </p:grpSp>
          <p:sp>
            <p:nvSpPr>
              <p:cNvPr id="61" name="Freeform 60"/>
              <p:cNvSpPr/>
              <p:nvPr/>
            </p:nvSpPr>
            <p:spPr>
              <a:xfrm>
                <a:off x="4286654" y="1619655"/>
                <a:ext cx="2297349" cy="2791838"/>
              </a:xfrm>
              <a:custGeom>
                <a:avLst/>
                <a:gdLst>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604736 w 2276272"/>
                  <a:gd name="connsiteY48" fmla="*/ 1960124 h 2791838"/>
                  <a:gd name="connsiteX49" fmla="*/ 682557 w 2276272"/>
                  <a:gd name="connsiteY49" fmla="*/ 1697477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604736 w 2276272"/>
                  <a:gd name="connsiteY48" fmla="*/ 1960124 h 2791838"/>
                  <a:gd name="connsiteX49" fmla="*/ 682557 w 2276272"/>
                  <a:gd name="connsiteY49" fmla="*/ 1697477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604736 w 2276272"/>
                  <a:gd name="connsiteY48" fmla="*/ 1960124 h 2791838"/>
                  <a:gd name="connsiteX49" fmla="*/ 643647 w 2276272"/>
                  <a:gd name="connsiteY49" fmla="*/ 1493196 h 2791838"/>
                  <a:gd name="connsiteX50" fmla="*/ 546370 w 2276272"/>
                  <a:gd name="connsiteY50" fmla="*/ 1298643 h 2791838"/>
                  <a:gd name="connsiteX51" fmla="*/ 371272 w 2276272"/>
                  <a:gd name="connsiteY51" fmla="*/ 1123545 h 2791838"/>
                  <a:gd name="connsiteX52" fmla="*/ 118353 w 2276272"/>
                  <a:gd name="connsiteY52" fmla="*/ 899809 h 2791838"/>
                  <a:gd name="connsiteX53" fmla="*/ 225357 w 2276272"/>
                  <a:gd name="connsiteY53" fmla="*/ 637162 h 2791838"/>
                  <a:gd name="connsiteX54" fmla="*/ 157264 w 2276272"/>
                  <a:gd name="connsiteY54" fmla="*/ 530158 h 2791838"/>
                  <a:gd name="connsiteX55" fmla="*/ 79442 w 2276272"/>
                  <a:gd name="connsiteY55" fmla="*/ 432881 h 2791838"/>
                  <a:gd name="connsiteX56" fmla="*/ 30804 w 2276272"/>
                  <a:gd name="connsiteY56" fmla="*/ 393971 h 2791838"/>
                  <a:gd name="connsiteX57" fmla="*/ 1621 w 2276272"/>
                  <a:gd name="connsiteY57" fmla="*/ 267511 h 2791838"/>
                  <a:gd name="connsiteX58" fmla="*/ 21077 w 2276272"/>
                  <a:gd name="connsiteY58" fmla="*/ 53502 h 2791838"/>
                  <a:gd name="connsiteX59" fmla="*/ 69715 w 2276272"/>
                  <a:gd name="connsiteY59"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595008 w 2276272"/>
                  <a:gd name="connsiteY48" fmla="*/ 2080098 h 2791838"/>
                  <a:gd name="connsiteX49" fmla="*/ 604736 w 2276272"/>
                  <a:gd name="connsiteY49" fmla="*/ 1960124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595008 w 2276272"/>
                  <a:gd name="connsiteY48" fmla="*/ 2080098 h 2791838"/>
                  <a:gd name="connsiteX49" fmla="*/ 604736 w 2276272"/>
                  <a:gd name="connsiteY49" fmla="*/ 1960124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10522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595008 w 2276272"/>
                  <a:gd name="connsiteY48" fmla="*/ 2080098 h 2791838"/>
                  <a:gd name="connsiteX49" fmla="*/ 604736 w 2276272"/>
                  <a:gd name="connsiteY49" fmla="*/ 1960124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2253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69715 w 2276272"/>
                  <a:gd name="connsiteY0" fmla="*/ 34047 h 2791838"/>
                  <a:gd name="connsiteX1" fmla="*/ 400455 w 2276272"/>
                  <a:gd name="connsiteY1" fmla="*/ 257783 h 2791838"/>
                  <a:gd name="connsiteX2" fmla="*/ 721468 w 2276272"/>
                  <a:gd name="connsiteY2" fmla="*/ 335605 h 2791838"/>
                  <a:gd name="connsiteX3" fmla="*/ 526915 w 2276272"/>
                  <a:gd name="connsiteY3" fmla="*/ 462064 h 2791838"/>
                  <a:gd name="connsiteX4" fmla="*/ 381000 w 2276272"/>
                  <a:gd name="connsiteY4" fmla="*/ 627434 h 2791838"/>
                  <a:gd name="connsiteX5" fmla="*/ 585281 w 2276272"/>
                  <a:gd name="connsiteY5" fmla="*/ 569068 h 2791838"/>
                  <a:gd name="connsiteX6" fmla="*/ 585281 w 2276272"/>
                  <a:gd name="connsiteY6" fmla="*/ 676073 h 2791838"/>
                  <a:gd name="connsiteX7" fmla="*/ 789562 w 2276272"/>
                  <a:gd name="connsiteY7" fmla="*/ 598251 h 2791838"/>
                  <a:gd name="connsiteX8" fmla="*/ 954932 w 2276272"/>
                  <a:gd name="connsiteY8" fmla="*/ 510702 h 2791838"/>
                  <a:gd name="connsiteX9" fmla="*/ 954932 w 2276272"/>
                  <a:gd name="connsiteY9" fmla="*/ 627434 h 2791838"/>
                  <a:gd name="connsiteX10" fmla="*/ 1139757 w 2276272"/>
                  <a:gd name="connsiteY10" fmla="*/ 646890 h 2791838"/>
                  <a:gd name="connsiteX11" fmla="*/ 1421859 w 2276272"/>
                  <a:gd name="connsiteY11" fmla="*/ 646890 h 2791838"/>
                  <a:gd name="connsiteX12" fmla="*/ 1577502 w 2276272"/>
                  <a:gd name="connsiteY12" fmla="*/ 714983 h 2791838"/>
                  <a:gd name="connsiteX13" fmla="*/ 1324583 w 2276272"/>
                  <a:gd name="connsiteY13" fmla="*/ 783077 h 2791838"/>
                  <a:gd name="connsiteX14" fmla="*/ 1071664 w 2276272"/>
                  <a:gd name="connsiteY14" fmla="*/ 928992 h 2791838"/>
                  <a:gd name="connsiteX15" fmla="*/ 1032753 w 2276272"/>
                  <a:gd name="connsiteY15" fmla="*/ 1172183 h 2791838"/>
                  <a:gd name="connsiteX16" fmla="*/ 1042481 w 2276272"/>
                  <a:gd name="connsiteY16" fmla="*/ 1522379 h 2791838"/>
                  <a:gd name="connsiteX17" fmla="*/ 1149485 w 2276272"/>
                  <a:gd name="connsiteY17" fmla="*/ 1814209 h 2791838"/>
                  <a:gd name="connsiteX18" fmla="*/ 1305128 w 2276272"/>
                  <a:gd name="connsiteY18" fmla="*/ 1639111 h 2791838"/>
                  <a:gd name="connsiteX19" fmla="*/ 1266217 w 2276272"/>
                  <a:gd name="connsiteY19" fmla="*/ 1288915 h 2791838"/>
                  <a:gd name="connsiteX20" fmla="*/ 1324583 w 2276272"/>
                  <a:gd name="connsiteY20" fmla="*/ 1074907 h 2791838"/>
                  <a:gd name="connsiteX21" fmla="*/ 1460770 w 2276272"/>
                  <a:gd name="connsiteY21" fmla="*/ 909536 h 2791838"/>
                  <a:gd name="connsiteX22" fmla="*/ 1713689 w 2276272"/>
                  <a:gd name="connsiteY22" fmla="*/ 938719 h 2791838"/>
                  <a:gd name="connsiteX23" fmla="*/ 1742872 w 2276272"/>
                  <a:gd name="connsiteY23" fmla="*/ 967902 h 2791838"/>
                  <a:gd name="connsiteX24" fmla="*/ 1684506 w 2276272"/>
                  <a:gd name="connsiteY24" fmla="*/ 1230549 h 2791838"/>
                  <a:gd name="connsiteX25" fmla="*/ 1684506 w 2276272"/>
                  <a:gd name="connsiteY25" fmla="*/ 1327826 h 2791838"/>
                  <a:gd name="connsiteX26" fmla="*/ 1791511 w 2276272"/>
                  <a:gd name="connsiteY26" fmla="*/ 1298643 h 2791838"/>
                  <a:gd name="connsiteX27" fmla="*/ 1859604 w 2276272"/>
                  <a:gd name="connsiteY27" fmla="*/ 1269460 h 2791838"/>
                  <a:gd name="connsiteX28" fmla="*/ 1898515 w 2276272"/>
                  <a:gd name="connsiteY28" fmla="*/ 1386192 h 2791838"/>
                  <a:gd name="connsiteX29" fmla="*/ 1772055 w 2276272"/>
                  <a:gd name="connsiteY29" fmla="*/ 1707205 h 2791838"/>
                  <a:gd name="connsiteX30" fmla="*/ 1849877 w 2276272"/>
                  <a:gd name="connsiteY30" fmla="*/ 1804481 h 2791838"/>
                  <a:gd name="connsiteX31" fmla="*/ 2141706 w 2276272"/>
                  <a:gd name="connsiteY31" fmla="*/ 1678022 h 2791838"/>
                  <a:gd name="connsiteX32" fmla="*/ 2238983 w 2276272"/>
                  <a:gd name="connsiteY32" fmla="*/ 1658566 h 2791838"/>
                  <a:gd name="connsiteX33" fmla="*/ 2268166 w 2276272"/>
                  <a:gd name="connsiteY33" fmla="*/ 1969851 h 2791838"/>
                  <a:gd name="connsiteX34" fmla="*/ 2190345 w 2276272"/>
                  <a:gd name="connsiteY34" fmla="*/ 2135222 h 2791838"/>
                  <a:gd name="connsiteX35" fmla="*/ 2151434 w 2276272"/>
                  <a:gd name="connsiteY35" fmla="*/ 2251954 h 2791838"/>
                  <a:gd name="connsiteX36" fmla="*/ 2024974 w 2276272"/>
                  <a:gd name="connsiteY36" fmla="*/ 2368685 h 2791838"/>
                  <a:gd name="connsiteX37" fmla="*/ 1986064 w 2276272"/>
                  <a:gd name="connsiteY37" fmla="*/ 2446507 h 2791838"/>
                  <a:gd name="connsiteX38" fmla="*/ 1879059 w 2276272"/>
                  <a:gd name="connsiteY38" fmla="*/ 2446507 h 2791838"/>
                  <a:gd name="connsiteX39" fmla="*/ 1616413 w 2276272"/>
                  <a:gd name="connsiteY39" fmla="*/ 2358958 h 2791838"/>
                  <a:gd name="connsiteX40" fmla="*/ 1489953 w 2276272"/>
                  <a:gd name="connsiteY40" fmla="*/ 2495145 h 2791838"/>
                  <a:gd name="connsiteX41" fmla="*/ 1373221 w 2276272"/>
                  <a:gd name="connsiteY41" fmla="*/ 2592422 h 2791838"/>
                  <a:gd name="connsiteX42" fmla="*/ 1217579 w 2276272"/>
                  <a:gd name="connsiteY42" fmla="*/ 2631332 h 2791838"/>
                  <a:gd name="connsiteX43" fmla="*/ 1061936 w 2276272"/>
                  <a:gd name="connsiteY43" fmla="*/ 2709154 h 2791838"/>
                  <a:gd name="connsiteX44" fmla="*/ 945204 w 2276272"/>
                  <a:gd name="connsiteY44" fmla="*/ 2767519 h 2791838"/>
                  <a:gd name="connsiteX45" fmla="*/ 711740 w 2276272"/>
                  <a:gd name="connsiteY45" fmla="*/ 2563239 h 2791838"/>
                  <a:gd name="connsiteX46" fmla="*/ 614464 w 2276272"/>
                  <a:gd name="connsiteY46" fmla="*/ 2329775 h 2791838"/>
                  <a:gd name="connsiteX47" fmla="*/ 595008 w 2276272"/>
                  <a:gd name="connsiteY47" fmla="*/ 2242226 h 2791838"/>
                  <a:gd name="connsiteX48" fmla="*/ 595008 w 2276272"/>
                  <a:gd name="connsiteY48" fmla="*/ 2080098 h 2791838"/>
                  <a:gd name="connsiteX49" fmla="*/ 604736 w 2276272"/>
                  <a:gd name="connsiteY49" fmla="*/ 1960124 h 2791838"/>
                  <a:gd name="connsiteX50" fmla="*/ 643647 w 2276272"/>
                  <a:gd name="connsiteY50" fmla="*/ 1493196 h 2791838"/>
                  <a:gd name="connsiteX51" fmla="*/ 546370 w 2276272"/>
                  <a:gd name="connsiteY51" fmla="*/ 1298643 h 2791838"/>
                  <a:gd name="connsiteX52" fmla="*/ 371272 w 2276272"/>
                  <a:gd name="connsiteY52" fmla="*/ 1123545 h 2791838"/>
                  <a:gd name="connsiteX53" fmla="*/ 118353 w 2276272"/>
                  <a:gd name="connsiteY53" fmla="*/ 899809 h 2791838"/>
                  <a:gd name="connsiteX54" fmla="*/ 72957 w 2276272"/>
                  <a:gd name="connsiteY54" fmla="*/ 637162 h 2791838"/>
                  <a:gd name="connsiteX55" fmla="*/ 157264 w 2276272"/>
                  <a:gd name="connsiteY55" fmla="*/ 530158 h 2791838"/>
                  <a:gd name="connsiteX56" fmla="*/ 79442 w 2276272"/>
                  <a:gd name="connsiteY56" fmla="*/ 432881 h 2791838"/>
                  <a:gd name="connsiteX57" fmla="*/ 30804 w 2276272"/>
                  <a:gd name="connsiteY57" fmla="*/ 393971 h 2791838"/>
                  <a:gd name="connsiteX58" fmla="*/ 1621 w 2276272"/>
                  <a:gd name="connsiteY58" fmla="*/ 267511 h 2791838"/>
                  <a:gd name="connsiteX59" fmla="*/ 21077 w 2276272"/>
                  <a:gd name="connsiteY59" fmla="*/ 53502 h 2791838"/>
                  <a:gd name="connsiteX60" fmla="*/ 69715 w 2276272"/>
                  <a:gd name="connsiteY60" fmla="*/ 34047 h 2791838"/>
                  <a:gd name="connsiteX0" fmla="*/ 77821 w 2284378"/>
                  <a:gd name="connsiteY0" fmla="*/ 34047 h 2791838"/>
                  <a:gd name="connsiteX1" fmla="*/ 408561 w 2284378"/>
                  <a:gd name="connsiteY1" fmla="*/ 257783 h 2791838"/>
                  <a:gd name="connsiteX2" fmla="*/ 729574 w 2284378"/>
                  <a:gd name="connsiteY2" fmla="*/ 335605 h 2791838"/>
                  <a:gd name="connsiteX3" fmla="*/ 535021 w 2284378"/>
                  <a:gd name="connsiteY3" fmla="*/ 462064 h 2791838"/>
                  <a:gd name="connsiteX4" fmla="*/ 389106 w 2284378"/>
                  <a:gd name="connsiteY4" fmla="*/ 627434 h 2791838"/>
                  <a:gd name="connsiteX5" fmla="*/ 593387 w 2284378"/>
                  <a:gd name="connsiteY5" fmla="*/ 569068 h 2791838"/>
                  <a:gd name="connsiteX6" fmla="*/ 593387 w 2284378"/>
                  <a:gd name="connsiteY6" fmla="*/ 676073 h 2791838"/>
                  <a:gd name="connsiteX7" fmla="*/ 797668 w 2284378"/>
                  <a:gd name="connsiteY7" fmla="*/ 598251 h 2791838"/>
                  <a:gd name="connsiteX8" fmla="*/ 963038 w 2284378"/>
                  <a:gd name="connsiteY8" fmla="*/ 510702 h 2791838"/>
                  <a:gd name="connsiteX9" fmla="*/ 963038 w 2284378"/>
                  <a:gd name="connsiteY9" fmla="*/ 627434 h 2791838"/>
                  <a:gd name="connsiteX10" fmla="*/ 1147863 w 2284378"/>
                  <a:gd name="connsiteY10" fmla="*/ 646890 h 2791838"/>
                  <a:gd name="connsiteX11" fmla="*/ 1429965 w 2284378"/>
                  <a:gd name="connsiteY11" fmla="*/ 646890 h 2791838"/>
                  <a:gd name="connsiteX12" fmla="*/ 1585608 w 2284378"/>
                  <a:gd name="connsiteY12" fmla="*/ 714983 h 2791838"/>
                  <a:gd name="connsiteX13" fmla="*/ 1332689 w 2284378"/>
                  <a:gd name="connsiteY13" fmla="*/ 783077 h 2791838"/>
                  <a:gd name="connsiteX14" fmla="*/ 1079770 w 2284378"/>
                  <a:gd name="connsiteY14" fmla="*/ 928992 h 2791838"/>
                  <a:gd name="connsiteX15" fmla="*/ 1040859 w 2284378"/>
                  <a:gd name="connsiteY15" fmla="*/ 1172183 h 2791838"/>
                  <a:gd name="connsiteX16" fmla="*/ 1050587 w 2284378"/>
                  <a:gd name="connsiteY16" fmla="*/ 1522379 h 2791838"/>
                  <a:gd name="connsiteX17" fmla="*/ 1157591 w 2284378"/>
                  <a:gd name="connsiteY17" fmla="*/ 1814209 h 2791838"/>
                  <a:gd name="connsiteX18" fmla="*/ 1313234 w 2284378"/>
                  <a:gd name="connsiteY18" fmla="*/ 1639111 h 2791838"/>
                  <a:gd name="connsiteX19" fmla="*/ 1274323 w 2284378"/>
                  <a:gd name="connsiteY19" fmla="*/ 1288915 h 2791838"/>
                  <a:gd name="connsiteX20" fmla="*/ 1332689 w 2284378"/>
                  <a:gd name="connsiteY20" fmla="*/ 1074907 h 2791838"/>
                  <a:gd name="connsiteX21" fmla="*/ 1468876 w 2284378"/>
                  <a:gd name="connsiteY21" fmla="*/ 909536 h 2791838"/>
                  <a:gd name="connsiteX22" fmla="*/ 1721795 w 2284378"/>
                  <a:gd name="connsiteY22" fmla="*/ 938719 h 2791838"/>
                  <a:gd name="connsiteX23" fmla="*/ 1750978 w 2284378"/>
                  <a:gd name="connsiteY23" fmla="*/ 967902 h 2791838"/>
                  <a:gd name="connsiteX24" fmla="*/ 1692612 w 2284378"/>
                  <a:gd name="connsiteY24" fmla="*/ 1230549 h 2791838"/>
                  <a:gd name="connsiteX25" fmla="*/ 1692612 w 2284378"/>
                  <a:gd name="connsiteY25" fmla="*/ 1327826 h 2791838"/>
                  <a:gd name="connsiteX26" fmla="*/ 1799617 w 2284378"/>
                  <a:gd name="connsiteY26" fmla="*/ 1298643 h 2791838"/>
                  <a:gd name="connsiteX27" fmla="*/ 1867710 w 2284378"/>
                  <a:gd name="connsiteY27" fmla="*/ 1269460 h 2791838"/>
                  <a:gd name="connsiteX28" fmla="*/ 1906621 w 2284378"/>
                  <a:gd name="connsiteY28" fmla="*/ 1386192 h 2791838"/>
                  <a:gd name="connsiteX29" fmla="*/ 1780161 w 2284378"/>
                  <a:gd name="connsiteY29" fmla="*/ 1707205 h 2791838"/>
                  <a:gd name="connsiteX30" fmla="*/ 1857983 w 2284378"/>
                  <a:gd name="connsiteY30" fmla="*/ 1804481 h 2791838"/>
                  <a:gd name="connsiteX31" fmla="*/ 2149812 w 2284378"/>
                  <a:gd name="connsiteY31" fmla="*/ 1678022 h 2791838"/>
                  <a:gd name="connsiteX32" fmla="*/ 2247089 w 2284378"/>
                  <a:gd name="connsiteY32" fmla="*/ 1658566 h 2791838"/>
                  <a:gd name="connsiteX33" fmla="*/ 2276272 w 2284378"/>
                  <a:gd name="connsiteY33" fmla="*/ 1969851 h 2791838"/>
                  <a:gd name="connsiteX34" fmla="*/ 2198451 w 2284378"/>
                  <a:gd name="connsiteY34" fmla="*/ 2135222 h 2791838"/>
                  <a:gd name="connsiteX35" fmla="*/ 2159540 w 2284378"/>
                  <a:gd name="connsiteY35" fmla="*/ 2251954 h 2791838"/>
                  <a:gd name="connsiteX36" fmla="*/ 2033080 w 2284378"/>
                  <a:gd name="connsiteY36" fmla="*/ 2368685 h 2791838"/>
                  <a:gd name="connsiteX37" fmla="*/ 1994170 w 2284378"/>
                  <a:gd name="connsiteY37" fmla="*/ 2446507 h 2791838"/>
                  <a:gd name="connsiteX38" fmla="*/ 1887165 w 2284378"/>
                  <a:gd name="connsiteY38" fmla="*/ 2446507 h 2791838"/>
                  <a:gd name="connsiteX39" fmla="*/ 1624519 w 2284378"/>
                  <a:gd name="connsiteY39" fmla="*/ 2358958 h 2791838"/>
                  <a:gd name="connsiteX40" fmla="*/ 1498059 w 2284378"/>
                  <a:gd name="connsiteY40" fmla="*/ 2495145 h 2791838"/>
                  <a:gd name="connsiteX41" fmla="*/ 1381327 w 2284378"/>
                  <a:gd name="connsiteY41" fmla="*/ 2592422 h 2791838"/>
                  <a:gd name="connsiteX42" fmla="*/ 1225685 w 2284378"/>
                  <a:gd name="connsiteY42" fmla="*/ 2631332 h 2791838"/>
                  <a:gd name="connsiteX43" fmla="*/ 1070042 w 2284378"/>
                  <a:gd name="connsiteY43" fmla="*/ 2709154 h 2791838"/>
                  <a:gd name="connsiteX44" fmla="*/ 953310 w 2284378"/>
                  <a:gd name="connsiteY44" fmla="*/ 2767519 h 2791838"/>
                  <a:gd name="connsiteX45" fmla="*/ 719846 w 2284378"/>
                  <a:gd name="connsiteY45" fmla="*/ 2563239 h 2791838"/>
                  <a:gd name="connsiteX46" fmla="*/ 622570 w 2284378"/>
                  <a:gd name="connsiteY46" fmla="*/ 2329775 h 2791838"/>
                  <a:gd name="connsiteX47" fmla="*/ 603114 w 2284378"/>
                  <a:gd name="connsiteY47" fmla="*/ 2242226 h 2791838"/>
                  <a:gd name="connsiteX48" fmla="*/ 603114 w 2284378"/>
                  <a:gd name="connsiteY48" fmla="*/ 2080098 h 2791838"/>
                  <a:gd name="connsiteX49" fmla="*/ 612842 w 2284378"/>
                  <a:gd name="connsiteY49" fmla="*/ 1960124 h 2791838"/>
                  <a:gd name="connsiteX50" fmla="*/ 651753 w 2284378"/>
                  <a:gd name="connsiteY50" fmla="*/ 1493196 h 2791838"/>
                  <a:gd name="connsiteX51" fmla="*/ 554476 w 2284378"/>
                  <a:gd name="connsiteY51" fmla="*/ 1298643 h 2791838"/>
                  <a:gd name="connsiteX52" fmla="*/ 379378 w 2284378"/>
                  <a:gd name="connsiteY52" fmla="*/ 1123545 h 2791838"/>
                  <a:gd name="connsiteX53" fmla="*/ 126459 w 2284378"/>
                  <a:gd name="connsiteY53" fmla="*/ 899809 h 2791838"/>
                  <a:gd name="connsiteX54" fmla="*/ 81063 w 2284378"/>
                  <a:gd name="connsiteY54" fmla="*/ 637162 h 2791838"/>
                  <a:gd name="connsiteX55" fmla="*/ 165370 w 2284378"/>
                  <a:gd name="connsiteY55" fmla="*/ 530158 h 2791838"/>
                  <a:gd name="connsiteX56" fmla="*/ 87548 w 2284378"/>
                  <a:gd name="connsiteY56" fmla="*/ 432881 h 2791838"/>
                  <a:gd name="connsiteX57" fmla="*/ 9727 w 2284378"/>
                  <a:gd name="connsiteY57" fmla="*/ 267511 h 2791838"/>
                  <a:gd name="connsiteX58" fmla="*/ 29183 w 2284378"/>
                  <a:gd name="connsiteY58" fmla="*/ 53502 h 2791838"/>
                  <a:gd name="connsiteX59" fmla="*/ 77821 w 2284378"/>
                  <a:gd name="connsiteY59" fmla="*/ 34047 h 2791838"/>
                  <a:gd name="connsiteX0" fmla="*/ 90792 w 2297349"/>
                  <a:gd name="connsiteY0" fmla="*/ 34047 h 2791838"/>
                  <a:gd name="connsiteX1" fmla="*/ 421532 w 2297349"/>
                  <a:gd name="connsiteY1" fmla="*/ 257783 h 2791838"/>
                  <a:gd name="connsiteX2" fmla="*/ 742545 w 2297349"/>
                  <a:gd name="connsiteY2" fmla="*/ 335605 h 2791838"/>
                  <a:gd name="connsiteX3" fmla="*/ 547992 w 2297349"/>
                  <a:gd name="connsiteY3" fmla="*/ 462064 h 2791838"/>
                  <a:gd name="connsiteX4" fmla="*/ 402077 w 2297349"/>
                  <a:gd name="connsiteY4" fmla="*/ 627434 h 2791838"/>
                  <a:gd name="connsiteX5" fmla="*/ 606358 w 2297349"/>
                  <a:gd name="connsiteY5" fmla="*/ 569068 h 2791838"/>
                  <a:gd name="connsiteX6" fmla="*/ 606358 w 2297349"/>
                  <a:gd name="connsiteY6" fmla="*/ 676073 h 2791838"/>
                  <a:gd name="connsiteX7" fmla="*/ 810639 w 2297349"/>
                  <a:gd name="connsiteY7" fmla="*/ 598251 h 2791838"/>
                  <a:gd name="connsiteX8" fmla="*/ 976009 w 2297349"/>
                  <a:gd name="connsiteY8" fmla="*/ 510702 h 2791838"/>
                  <a:gd name="connsiteX9" fmla="*/ 976009 w 2297349"/>
                  <a:gd name="connsiteY9" fmla="*/ 627434 h 2791838"/>
                  <a:gd name="connsiteX10" fmla="*/ 1160834 w 2297349"/>
                  <a:gd name="connsiteY10" fmla="*/ 646890 h 2791838"/>
                  <a:gd name="connsiteX11" fmla="*/ 1442936 w 2297349"/>
                  <a:gd name="connsiteY11" fmla="*/ 646890 h 2791838"/>
                  <a:gd name="connsiteX12" fmla="*/ 1598579 w 2297349"/>
                  <a:gd name="connsiteY12" fmla="*/ 714983 h 2791838"/>
                  <a:gd name="connsiteX13" fmla="*/ 1345660 w 2297349"/>
                  <a:gd name="connsiteY13" fmla="*/ 783077 h 2791838"/>
                  <a:gd name="connsiteX14" fmla="*/ 1092741 w 2297349"/>
                  <a:gd name="connsiteY14" fmla="*/ 928992 h 2791838"/>
                  <a:gd name="connsiteX15" fmla="*/ 1053830 w 2297349"/>
                  <a:gd name="connsiteY15" fmla="*/ 1172183 h 2791838"/>
                  <a:gd name="connsiteX16" fmla="*/ 1063558 w 2297349"/>
                  <a:gd name="connsiteY16" fmla="*/ 1522379 h 2791838"/>
                  <a:gd name="connsiteX17" fmla="*/ 1170562 w 2297349"/>
                  <a:gd name="connsiteY17" fmla="*/ 1814209 h 2791838"/>
                  <a:gd name="connsiteX18" fmla="*/ 1326205 w 2297349"/>
                  <a:gd name="connsiteY18" fmla="*/ 1639111 h 2791838"/>
                  <a:gd name="connsiteX19" fmla="*/ 1287294 w 2297349"/>
                  <a:gd name="connsiteY19" fmla="*/ 1288915 h 2791838"/>
                  <a:gd name="connsiteX20" fmla="*/ 1345660 w 2297349"/>
                  <a:gd name="connsiteY20" fmla="*/ 1074907 h 2791838"/>
                  <a:gd name="connsiteX21" fmla="*/ 1481847 w 2297349"/>
                  <a:gd name="connsiteY21" fmla="*/ 909536 h 2791838"/>
                  <a:gd name="connsiteX22" fmla="*/ 1734766 w 2297349"/>
                  <a:gd name="connsiteY22" fmla="*/ 938719 h 2791838"/>
                  <a:gd name="connsiteX23" fmla="*/ 1763949 w 2297349"/>
                  <a:gd name="connsiteY23" fmla="*/ 967902 h 2791838"/>
                  <a:gd name="connsiteX24" fmla="*/ 1705583 w 2297349"/>
                  <a:gd name="connsiteY24" fmla="*/ 1230549 h 2791838"/>
                  <a:gd name="connsiteX25" fmla="*/ 1705583 w 2297349"/>
                  <a:gd name="connsiteY25" fmla="*/ 1327826 h 2791838"/>
                  <a:gd name="connsiteX26" fmla="*/ 1812588 w 2297349"/>
                  <a:gd name="connsiteY26" fmla="*/ 1298643 h 2791838"/>
                  <a:gd name="connsiteX27" fmla="*/ 1880681 w 2297349"/>
                  <a:gd name="connsiteY27" fmla="*/ 1269460 h 2791838"/>
                  <a:gd name="connsiteX28" fmla="*/ 1919592 w 2297349"/>
                  <a:gd name="connsiteY28" fmla="*/ 1386192 h 2791838"/>
                  <a:gd name="connsiteX29" fmla="*/ 1793132 w 2297349"/>
                  <a:gd name="connsiteY29" fmla="*/ 1707205 h 2791838"/>
                  <a:gd name="connsiteX30" fmla="*/ 1870954 w 2297349"/>
                  <a:gd name="connsiteY30" fmla="*/ 1804481 h 2791838"/>
                  <a:gd name="connsiteX31" fmla="*/ 2162783 w 2297349"/>
                  <a:gd name="connsiteY31" fmla="*/ 1678022 h 2791838"/>
                  <a:gd name="connsiteX32" fmla="*/ 2260060 w 2297349"/>
                  <a:gd name="connsiteY32" fmla="*/ 1658566 h 2791838"/>
                  <a:gd name="connsiteX33" fmla="*/ 2289243 w 2297349"/>
                  <a:gd name="connsiteY33" fmla="*/ 1969851 h 2791838"/>
                  <a:gd name="connsiteX34" fmla="*/ 2211422 w 2297349"/>
                  <a:gd name="connsiteY34" fmla="*/ 2135222 h 2791838"/>
                  <a:gd name="connsiteX35" fmla="*/ 2172511 w 2297349"/>
                  <a:gd name="connsiteY35" fmla="*/ 2251954 h 2791838"/>
                  <a:gd name="connsiteX36" fmla="*/ 2046051 w 2297349"/>
                  <a:gd name="connsiteY36" fmla="*/ 2368685 h 2791838"/>
                  <a:gd name="connsiteX37" fmla="*/ 2007141 w 2297349"/>
                  <a:gd name="connsiteY37" fmla="*/ 2446507 h 2791838"/>
                  <a:gd name="connsiteX38" fmla="*/ 1900136 w 2297349"/>
                  <a:gd name="connsiteY38" fmla="*/ 2446507 h 2791838"/>
                  <a:gd name="connsiteX39" fmla="*/ 1637490 w 2297349"/>
                  <a:gd name="connsiteY39" fmla="*/ 2358958 h 2791838"/>
                  <a:gd name="connsiteX40" fmla="*/ 1511030 w 2297349"/>
                  <a:gd name="connsiteY40" fmla="*/ 2495145 h 2791838"/>
                  <a:gd name="connsiteX41" fmla="*/ 1394298 w 2297349"/>
                  <a:gd name="connsiteY41" fmla="*/ 2592422 h 2791838"/>
                  <a:gd name="connsiteX42" fmla="*/ 1238656 w 2297349"/>
                  <a:gd name="connsiteY42" fmla="*/ 2631332 h 2791838"/>
                  <a:gd name="connsiteX43" fmla="*/ 1083013 w 2297349"/>
                  <a:gd name="connsiteY43" fmla="*/ 2709154 h 2791838"/>
                  <a:gd name="connsiteX44" fmla="*/ 966281 w 2297349"/>
                  <a:gd name="connsiteY44" fmla="*/ 2767519 h 2791838"/>
                  <a:gd name="connsiteX45" fmla="*/ 732817 w 2297349"/>
                  <a:gd name="connsiteY45" fmla="*/ 2563239 h 2791838"/>
                  <a:gd name="connsiteX46" fmla="*/ 635541 w 2297349"/>
                  <a:gd name="connsiteY46" fmla="*/ 2329775 h 2791838"/>
                  <a:gd name="connsiteX47" fmla="*/ 616085 w 2297349"/>
                  <a:gd name="connsiteY47" fmla="*/ 2242226 h 2791838"/>
                  <a:gd name="connsiteX48" fmla="*/ 616085 w 2297349"/>
                  <a:gd name="connsiteY48" fmla="*/ 2080098 h 2791838"/>
                  <a:gd name="connsiteX49" fmla="*/ 625813 w 2297349"/>
                  <a:gd name="connsiteY49" fmla="*/ 1960124 h 2791838"/>
                  <a:gd name="connsiteX50" fmla="*/ 664724 w 2297349"/>
                  <a:gd name="connsiteY50" fmla="*/ 1493196 h 2791838"/>
                  <a:gd name="connsiteX51" fmla="*/ 567447 w 2297349"/>
                  <a:gd name="connsiteY51" fmla="*/ 1298643 h 2791838"/>
                  <a:gd name="connsiteX52" fmla="*/ 392349 w 2297349"/>
                  <a:gd name="connsiteY52" fmla="*/ 1123545 h 2791838"/>
                  <a:gd name="connsiteX53" fmla="*/ 139430 w 2297349"/>
                  <a:gd name="connsiteY53" fmla="*/ 899809 h 2791838"/>
                  <a:gd name="connsiteX54" fmla="*/ 94034 w 2297349"/>
                  <a:gd name="connsiteY54" fmla="*/ 637162 h 2791838"/>
                  <a:gd name="connsiteX55" fmla="*/ 178341 w 2297349"/>
                  <a:gd name="connsiteY55" fmla="*/ 530158 h 2791838"/>
                  <a:gd name="connsiteX56" fmla="*/ 100519 w 2297349"/>
                  <a:gd name="connsiteY56" fmla="*/ 432881 h 2791838"/>
                  <a:gd name="connsiteX57" fmla="*/ 22698 w 2297349"/>
                  <a:gd name="connsiteY57" fmla="*/ 267511 h 2791838"/>
                  <a:gd name="connsiteX58" fmla="*/ 3243 w 2297349"/>
                  <a:gd name="connsiteY58" fmla="*/ 267511 h 2791838"/>
                  <a:gd name="connsiteX59" fmla="*/ 42154 w 2297349"/>
                  <a:gd name="connsiteY59" fmla="*/ 53502 h 2791838"/>
                  <a:gd name="connsiteX60" fmla="*/ 90792 w 2297349"/>
                  <a:gd name="connsiteY60" fmla="*/ 34047 h 2791838"/>
                  <a:gd name="connsiteX0" fmla="*/ 90792 w 2297349"/>
                  <a:gd name="connsiteY0" fmla="*/ 34047 h 2791838"/>
                  <a:gd name="connsiteX1" fmla="*/ 421532 w 2297349"/>
                  <a:gd name="connsiteY1" fmla="*/ 257783 h 2791838"/>
                  <a:gd name="connsiteX2" fmla="*/ 742545 w 2297349"/>
                  <a:gd name="connsiteY2" fmla="*/ 335605 h 2791838"/>
                  <a:gd name="connsiteX3" fmla="*/ 547992 w 2297349"/>
                  <a:gd name="connsiteY3" fmla="*/ 462064 h 2791838"/>
                  <a:gd name="connsiteX4" fmla="*/ 402077 w 2297349"/>
                  <a:gd name="connsiteY4" fmla="*/ 627434 h 2791838"/>
                  <a:gd name="connsiteX5" fmla="*/ 606358 w 2297349"/>
                  <a:gd name="connsiteY5" fmla="*/ 569068 h 2791838"/>
                  <a:gd name="connsiteX6" fmla="*/ 606358 w 2297349"/>
                  <a:gd name="connsiteY6" fmla="*/ 676073 h 2791838"/>
                  <a:gd name="connsiteX7" fmla="*/ 810639 w 2297349"/>
                  <a:gd name="connsiteY7" fmla="*/ 598251 h 2791838"/>
                  <a:gd name="connsiteX8" fmla="*/ 976009 w 2297349"/>
                  <a:gd name="connsiteY8" fmla="*/ 510702 h 2791838"/>
                  <a:gd name="connsiteX9" fmla="*/ 976009 w 2297349"/>
                  <a:gd name="connsiteY9" fmla="*/ 627434 h 2791838"/>
                  <a:gd name="connsiteX10" fmla="*/ 1160834 w 2297349"/>
                  <a:gd name="connsiteY10" fmla="*/ 646890 h 2791838"/>
                  <a:gd name="connsiteX11" fmla="*/ 1442936 w 2297349"/>
                  <a:gd name="connsiteY11" fmla="*/ 646890 h 2791838"/>
                  <a:gd name="connsiteX12" fmla="*/ 1598579 w 2297349"/>
                  <a:gd name="connsiteY12" fmla="*/ 714983 h 2791838"/>
                  <a:gd name="connsiteX13" fmla="*/ 1345660 w 2297349"/>
                  <a:gd name="connsiteY13" fmla="*/ 783077 h 2791838"/>
                  <a:gd name="connsiteX14" fmla="*/ 1092741 w 2297349"/>
                  <a:gd name="connsiteY14" fmla="*/ 928992 h 2791838"/>
                  <a:gd name="connsiteX15" fmla="*/ 1053830 w 2297349"/>
                  <a:gd name="connsiteY15" fmla="*/ 1172183 h 2791838"/>
                  <a:gd name="connsiteX16" fmla="*/ 1063558 w 2297349"/>
                  <a:gd name="connsiteY16" fmla="*/ 1522379 h 2791838"/>
                  <a:gd name="connsiteX17" fmla="*/ 1170562 w 2297349"/>
                  <a:gd name="connsiteY17" fmla="*/ 1814209 h 2791838"/>
                  <a:gd name="connsiteX18" fmla="*/ 1326205 w 2297349"/>
                  <a:gd name="connsiteY18" fmla="*/ 1639111 h 2791838"/>
                  <a:gd name="connsiteX19" fmla="*/ 1287294 w 2297349"/>
                  <a:gd name="connsiteY19" fmla="*/ 1288915 h 2791838"/>
                  <a:gd name="connsiteX20" fmla="*/ 1345660 w 2297349"/>
                  <a:gd name="connsiteY20" fmla="*/ 1074907 h 2791838"/>
                  <a:gd name="connsiteX21" fmla="*/ 1481847 w 2297349"/>
                  <a:gd name="connsiteY21" fmla="*/ 909536 h 2791838"/>
                  <a:gd name="connsiteX22" fmla="*/ 1734766 w 2297349"/>
                  <a:gd name="connsiteY22" fmla="*/ 938719 h 2791838"/>
                  <a:gd name="connsiteX23" fmla="*/ 1763949 w 2297349"/>
                  <a:gd name="connsiteY23" fmla="*/ 967902 h 2791838"/>
                  <a:gd name="connsiteX24" fmla="*/ 1705583 w 2297349"/>
                  <a:gd name="connsiteY24" fmla="*/ 1230549 h 2791838"/>
                  <a:gd name="connsiteX25" fmla="*/ 1705583 w 2297349"/>
                  <a:gd name="connsiteY25" fmla="*/ 1327826 h 2791838"/>
                  <a:gd name="connsiteX26" fmla="*/ 1812588 w 2297349"/>
                  <a:gd name="connsiteY26" fmla="*/ 1298643 h 2791838"/>
                  <a:gd name="connsiteX27" fmla="*/ 1880681 w 2297349"/>
                  <a:gd name="connsiteY27" fmla="*/ 1269460 h 2791838"/>
                  <a:gd name="connsiteX28" fmla="*/ 1919592 w 2297349"/>
                  <a:gd name="connsiteY28" fmla="*/ 1386192 h 2791838"/>
                  <a:gd name="connsiteX29" fmla="*/ 1793132 w 2297349"/>
                  <a:gd name="connsiteY29" fmla="*/ 1707205 h 2791838"/>
                  <a:gd name="connsiteX30" fmla="*/ 1870954 w 2297349"/>
                  <a:gd name="connsiteY30" fmla="*/ 1804481 h 2791838"/>
                  <a:gd name="connsiteX31" fmla="*/ 2162783 w 2297349"/>
                  <a:gd name="connsiteY31" fmla="*/ 1678022 h 2791838"/>
                  <a:gd name="connsiteX32" fmla="*/ 2260060 w 2297349"/>
                  <a:gd name="connsiteY32" fmla="*/ 1658566 h 2791838"/>
                  <a:gd name="connsiteX33" fmla="*/ 2289243 w 2297349"/>
                  <a:gd name="connsiteY33" fmla="*/ 1969851 h 2791838"/>
                  <a:gd name="connsiteX34" fmla="*/ 2211422 w 2297349"/>
                  <a:gd name="connsiteY34" fmla="*/ 2135222 h 2791838"/>
                  <a:gd name="connsiteX35" fmla="*/ 2172511 w 2297349"/>
                  <a:gd name="connsiteY35" fmla="*/ 2251954 h 2791838"/>
                  <a:gd name="connsiteX36" fmla="*/ 2046051 w 2297349"/>
                  <a:gd name="connsiteY36" fmla="*/ 2368685 h 2791838"/>
                  <a:gd name="connsiteX37" fmla="*/ 2007141 w 2297349"/>
                  <a:gd name="connsiteY37" fmla="*/ 2446507 h 2791838"/>
                  <a:gd name="connsiteX38" fmla="*/ 1900136 w 2297349"/>
                  <a:gd name="connsiteY38" fmla="*/ 2446507 h 2791838"/>
                  <a:gd name="connsiteX39" fmla="*/ 1637490 w 2297349"/>
                  <a:gd name="connsiteY39" fmla="*/ 2358958 h 2791838"/>
                  <a:gd name="connsiteX40" fmla="*/ 1511030 w 2297349"/>
                  <a:gd name="connsiteY40" fmla="*/ 2495145 h 2791838"/>
                  <a:gd name="connsiteX41" fmla="*/ 1394298 w 2297349"/>
                  <a:gd name="connsiteY41" fmla="*/ 2592422 h 2791838"/>
                  <a:gd name="connsiteX42" fmla="*/ 1238656 w 2297349"/>
                  <a:gd name="connsiteY42" fmla="*/ 2631332 h 2791838"/>
                  <a:gd name="connsiteX43" fmla="*/ 1083013 w 2297349"/>
                  <a:gd name="connsiteY43" fmla="*/ 2709154 h 2791838"/>
                  <a:gd name="connsiteX44" fmla="*/ 966281 w 2297349"/>
                  <a:gd name="connsiteY44" fmla="*/ 2767519 h 2791838"/>
                  <a:gd name="connsiteX45" fmla="*/ 732817 w 2297349"/>
                  <a:gd name="connsiteY45" fmla="*/ 2563239 h 2791838"/>
                  <a:gd name="connsiteX46" fmla="*/ 635541 w 2297349"/>
                  <a:gd name="connsiteY46" fmla="*/ 2329775 h 2791838"/>
                  <a:gd name="connsiteX47" fmla="*/ 616085 w 2297349"/>
                  <a:gd name="connsiteY47" fmla="*/ 2242226 h 2791838"/>
                  <a:gd name="connsiteX48" fmla="*/ 616085 w 2297349"/>
                  <a:gd name="connsiteY48" fmla="*/ 2080098 h 2791838"/>
                  <a:gd name="connsiteX49" fmla="*/ 625813 w 2297349"/>
                  <a:gd name="connsiteY49" fmla="*/ 1960124 h 2791838"/>
                  <a:gd name="connsiteX50" fmla="*/ 664724 w 2297349"/>
                  <a:gd name="connsiteY50" fmla="*/ 1493196 h 2791838"/>
                  <a:gd name="connsiteX51" fmla="*/ 567447 w 2297349"/>
                  <a:gd name="connsiteY51" fmla="*/ 1298643 h 2791838"/>
                  <a:gd name="connsiteX52" fmla="*/ 392349 w 2297349"/>
                  <a:gd name="connsiteY52" fmla="*/ 1123545 h 2791838"/>
                  <a:gd name="connsiteX53" fmla="*/ 139430 w 2297349"/>
                  <a:gd name="connsiteY53" fmla="*/ 899809 h 2791838"/>
                  <a:gd name="connsiteX54" fmla="*/ 94034 w 2297349"/>
                  <a:gd name="connsiteY54" fmla="*/ 637162 h 2791838"/>
                  <a:gd name="connsiteX55" fmla="*/ 100519 w 2297349"/>
                  <a:gd name="connsiteY55" fmla="*/ 432881 h 2791838"/>
                  <a:gd name="connsiteX56" fmla="*/ 22698 w 2297349"/>
                  <a:gd name="connsiteY56" fmla="*/ 267511 h 2791838"/>
                  <a:gd name="connsiteX57" fmla="*/ 3243 w 2297349"/>
                  <a:gd name="connsiteY57" fmla="*/ 267511 h 2791838"/>
                  <a:gd name="connsiteX58" fmla="*/ 42154 w 2297349"/>
                  <a:gd name="connsiteY58" fmla="*/ 53502 h 2791838"/>
                  <a:gd name="connsiteX59" fmla="*/ 90792 w 2297349"/>
                  <a:gd name="connsiteY59" fmla="*/ 34047 h 27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297349" h="2791838">
                    <a:moveTo>
                      <a:pt x="90792" y="34047"/>
                    </a:moveTo>
                    <a:cubicBezTo>
                      <a:pt x="154022" y="68094"/>
                      <a:pt x="312907" y="207523"/>
                      <a:pt x="421532" y="257783"/>
                    </a:cubicBezTo>
                    <a:cubicBezTo>
                      <a:pt x="530157" y="308043"/>
                      <a:pt x="721468" y="301558"/>
                      <a:pt x="742545" y="335605"/>
                    </a:cubicBezTo>
                    <a:cubicBezTo>
                      <a:pt x="763622" y="369652"/>
                      <a:pt x="604736" y="413426"/>
                      <a:pt x="547992" y="462064"/>
                    </a:cubicBezTo>
                    <a:cubicBezTo>
                      <a:pt x="491248" y="510702"/>
                      <a:pt x="392349" y="609600"/>
                      <a:pt x="402077" y="627434"/>
                    </a:cubicBezTo>
                    <a:cubicBezTo>
                      <a:pt x="411805" y="645268"/>
                      <a:pt x="572311" y="560961"/>
                      <a:pt x="606358" y="569068"/>
                    </a:cubicBezTo>
                    <a:cubicBezTo>
                      <a:pt x="640405" y="577175"/>
                      <a:pt x="572311" y="671209"/>
                      <a:pt x="606358" y="676073"/>
                    </a:cubicBezTo>
                    <a:cubicBezTo>
                      <a:pt x="640405" y="680937"/>
                      <a:pt x="749031" y="625813"/>
                      <a:pt x="810639" y="598251"/>
                    </a:cubicBezTo>
                    <a:cubicBezTo>
                      <a:pt x="872247" y="570689"/>
                      <a:pt x="948447" y="505838"/>
                      <a:pt x="976009" y="510702"/>
                    </a:cubicBezTo>
                    <a:cubicBezTo>
                      <a:pt x="1003571" y="515566"/>
                      <a:pt x="945205" y="604736"/>
                      <a:pt x="976009" y="627434"/>
                    </a:cubicBezTo>
                    <a:cubicBezTo>
                      <a:pt x="1006813" y="650132"/>
                      <a:pt x="1083013" y="643647"/>
                      <a:pt x="1160834" y="646890"/>
                    </a:cubicBezTo>
                    <a:cubicBezTo>
                      <a:pt x="1238655" y="650133"/>
                      <a:pt x="1369979" y="635541"/>
                      <a:pt x="1442936" y="646890"/>
                    </a:cubicBezTo>
                    <a:cubicBezTo>
                      <a:pt x="1515894" y="658239"/>
                      <a:pt x="1614792" y="692285"/>
                      <a:pt x="1598579" y="714983"/>
                    </a:cubicBezTo>
                    <a:cubicBezTo>
                      <a:pt x="1582366" y="737681"/>
                      <a:pt x="1429966" y="747409"/>
                      <a:pt x="1345660" y="783077"/>
                    </a:cubicBezTo>
                    <a:cubicBezTo>
                      <a:pt x="1261354" y="818745"/>
                      <a:pt x="1141379" y="864141"/>
                      <a:pt x="1092741" y="928992"/>
                    </a:cubicBezTo>
                    <a:cubicBezTo>
                      <a:pt x="1044103" y="993843"/>
                      <a:pt x="1058694" y="1073285"/>
                      <a:pt x="1053830" y="1172183"/>
                    </a:cubicBezTo>
                    <a:cubicBezTo>
                      <a:pt x="1048966" y="1271081"/>
                      <a:pt x="1044103" y="1415375"/>
                      <a:pt x="1063558" y="1522379"/>
                    </a:cubicBezTo>
                    <a:cubicBezTo>
                      <a:pt x="1083013" y="1629383"/>
                      <a:pt x="1126788" y="1794754"/>
                      <a:pt x="1170562" y="1814209"/>
                    </a:cubicBezTo>
                    <a:cubicBezTo>
                      <a:pt x="1214337" y="1833664"/>
                      <a:pt x="1306750" y="1726660"/>
                      <a:pt x="1326205" y="1639111"/>
                    </a:cubicBezTo>
                    <a:cubicBezTo>
                      <a:pt x="1345660" y="1551562"/>
                      <a:pt x="1284052" y="1382949"/>
                      <a:pt x="1287294" y="1288915"/>
                    </a:cubicBezTo>
                    <a:cubicBezTo>
                      <a:pt x="1290536" y="1194881"/>
                      <a:pt x="1313235" y="1138137"/>
                      <a:pt x="1345660" y="1074907"/>
                    </a:cubicBezTo>
                    <a:cubicBezTo>
                      <a:pt x="1378085" y="1011677"/>
                      <a:pt x="1416996" y="932234"/>
                      <a:pt x="1481847" y="909536"/>
                    </a:cubicBezTo>
                    <a:cubicBezTo>
                      <a:pt x="1546698" y="886838"/>
                      <a:pt x="1687749" y="928991"/>
                      <a:pt x="1734766" y="938719"/>
                    </a:cubicBezTo>
                    <a:cubicBezTo>
                      <a:pt x="1781783" y="948447"/>
                      <a:pt x="1768813" y="919264"/>
                      <a:pt x="1763949" y="967902"/>
                    </a:cubicBezTo>
                    <a:cubicBezTo>
                      <a:pt x="1759085" y="1016540"/>
                      <a:pt x="1715311" y="1170562"/>
                      <a:pt x="1705583" y="1230549"/>
                    </a:cubicBezTo>
                    <a:cubicBezTo>
                      <a:pt x="1695855" y="1290536"/>
                      <a:pt x="1687749" y="1316477"/>
                      <a:pt x="1705583" y="1327826"/>
                    </a:cubicBezTo>
                    <a:cubicBezTo>
                      <a:pt x="1723417" y="1339175"/>
                      <a:pt x="1783405" y="1308371"/>
                      <a:pt x="1812588" y="1298643"/>
                    </a:cubicBezTo>
                    <a:cubicBezTo>
                      <a:pt x="1841771" y="1288915"/>
                      <a:pt x="1862847" y="1254869"/>
                      <a:pt x="1880681" y="1269460"/>
                    </a:cubicBezTo>
                    <a:cubicBezTo>
                      <a:pt x="1898515" y="1284051"/>
                      <a:pt x="1934183" y="1313235"/>
                      <a:pt x="1919592" y="1386192"/>
                    </a:cubicBezTo>
                    <a:cubicBezTo>
                      <a:pt x="1905001" y="1459149"/>
                      <a:pt x="1801238" y="1637490"/>
                      <a:pt x="1793132" y="1707205"/>
                    </a:cubicBezTo>
                    <a:cubicBezTo>
                      <a:pt x="1785026" y="1776920"/>
                      <a:pt x="1809346" y="1809345"/>
                      <a:pt x="1870954" y="1804481"/>
                    </a:cubicBezTo>
                    <a:cubicBezTo>
                      <a:pt x="1932563" y="1799617"/>
                      <a:pt x="2097932" y="1702341"/>
                      <a:pt x="2162783" y="1678022"/>
                    </a:cubicBezTo>
                    <a:cubicBezTo>
                      <a:pt x="2227634" y="1653703"/>
                      <a:pt x="2238983" y="1609928"/>
                      <a:pt x="2260060" y="1658566"/>
                    </a:cubicBezTo>
                    <a:cubicBezTo>
                      <a:pt x="2281137" y="1707204"/>
                      <a:pt x="2297349" y="1890408"/>
                      <a:pt x="2289243" y="1969851"/>
                    </a:cubicBezTo>
                    <a:cubicBezTo>
                      <a:pt x="2281137" y="2049294"/>
                      <a:pt x="2230877" y="2088205"/>
                      <a:pt x="2211422" y="2135222"/>
                    </a:cubicBezTo>
                    <a:cubicBezTo>
                      <a:pt x="2191967" y="2182239"/>
                      <a:pt x="2200073" y="2213044"/>
                      <a:pt x="2172511" y="2251954"/>
                    </a:cubicBezTo>
                    <a:cubicBezTo>
                      <a:pt x="2144949" y="2290864"/>
                      <a:pt x="2073613" y="2336260"/>
                      <a:pt x="2046051" y="2368685"/>
                    </a:cubicBezTo>
                    <a:cubicBezTo>
                      <a:pt x="2018489" y="2401111"/>
                      <a:pt x="2031460" y="2433537"/>
                      <a:pt x="2007141" y="2446507"/>
                    </a:cubicBezTo>
                    <a:cubicBezTo>
                      <a:pt x="1982822" y="2459477"/>
                      <a:pt x="1961745" y="2461099"/>
                      <a:pt x="1900136" y="2446507"/>
                    </a:cubicBezTo>
                    <a:cubicBezTo>
                      <a:pt x="1838527" y="2431915"/>
                      <a:pt x="1702341" y="2350852"/>
                      <a:pt x="1637490" y="2358958"/>
                    </a:cubicBezTo>
                    <a:cubicBezTo>
                      <a:pt x="1572639" y="2367064"/>
                      <a:pt x="1551562" y="2456234"/>
                      <a:pt x="1511030" y="2495145"/>
                    </a:cubicBezTo>
                    <a:cubicBezTo>
                      <a:pt x="1470498" y="2534056"/>
                      <a:pt x="1439694" y="2569724"/>
                      <a:pt x="1394298" y="2592422"/>
                    </a:cubicBezTo>
                    <a:cubicBezTo>
                      <a:pt x="1348902" y="2615120"/>
                      <a:pt x="1290537" y="2611877"/>
                      <a:pt x="1238656" y="2631332"/>
                    </a:cubicBezTo>
                    <a:cubicBezTo>
                      <a:pt x="1186775" y="2650787"/>
                      <a:pt x="1083013" y="2709154"/>
                      <a:pt x="1083013" y="2709154"/>
                    </a:cubicBezTo>
                    <a:cubicBezTo>
                      <a:pt x="1037617" y="2731852"/>
                      <a:pt x="1024647" y="2791838"/>
                      <a:pt x="966281" y="2767519"/>
                    </a:cubicBezTo>
                    <a:cubicBezTo>
                      <a:pt x="907915" y="2743200"/>
                      <a:pt x="787940" y="2636196"/>
                      <a:pt x="732817" y="2563239"/>
                    </a:cubicBezTo>
                    <a:cubicBezTo>
                      <a:pt x="677694" y="2490282"/>
                      <a:pt x="654996" y="2383277"/>
                      <a:pt x="635541" y="2329775"/>
                    </a:cubicBezTo>
                    <a:cubicBezTo>
                      <a:pt x="616086" y="2276273"/>
                      <a:pt x="619328" y="2283839"/>
                      <a:pt x="616085" y="2242226"/>
                    </a:cubicBezTo>
                    <a:cubicBezTo>
                      <a:pt x="612842" y="2200613"/>
                      <a:pt x="614464" y="2127115"/>
                      <a:pt x="616085" y="2080098"/>
                    </a:cubicBezTo>
                    <a:cubicBezTo>
                      <a:pt x="617706" y="2033081"/>
                      <a:pt x="617707" y="2057941"/>
                      <a:pt x="625813" y="1960124"/>
                    </a:cubicBezTo>
                    <a:cubicBezTo>
                      <a:pt x="633919" y="1862307"/>
                      <a:pt x="674452" y="1603443"/>
                      <a:pt x="664724" y="1493196"/>
                    </a:cubicBezTo>
                    <a:cubicBezTo>
                      <a:pt x="654996" y="1382949"/>
                      <a:pt x="612843" y="1360251"/>
                      <a:pt x="567447" y="1298643"/>
                    </a:cubicBezTo>
                    <a:cubicBezTo>
                      <a:pt x="522051" y="1237035"/>
                      <a:pt x="463685" y="1190017"/>
                      <a:pt x="392349" y="1123545"/>
                    </a:cubicBezTo>
                    <a:cubicBezTo>
                      <a:pt x="321013" y="1057073"/>
                      <a:pt x="189149" y="980873"/>
                      <a:pt x="139430" y="899809"/>
                    </a:cubicBezTo>
                    <a:cubicBezTo>
                      <a:pt x="89711" y="818745"/>
                      <a:pt x="100519" y="714983"/>
                      <a:pt x="94034" y="637162"/>
                    </a:cubicBezTo>
                    <a:cubicBezTo>
                      <a:pt x="87549" y="559341"/>
                      <a:pt x="112408" y="494489"/>
                      <a:pt x="100519" y="432881"/>
                    </a:cubicBezTo>
                    <a:cubicBezTo>
                      <a:pt x="88630" y="371273"/>
                      <a:pt x="38911" y="295073"/>
                      <a:pt x="22698" y="267511"/>
                    </a:cubicBezTo>
                    <a:cubicBezTo>
                      <a:pt x="6485" y="239949"/>
                      <a:pt x="0" y="303179"/>
                      <a:pt x="3243" y="267511"/>
                    </a:cubicBezTo>
                    <a:cubicBezTo>
                      <a:pt x="6486" y="231843"/>
                      <a:pt x="27563" y="92413"/>
                      <a:pt x="42154" y="53502"/>
                    </a:cubicBezTo>
                    <a:cubicBezTo>
                      <a:pt x="56745" y="14591"/>
                      <a:pt x="27562" y="0"/>
                      <a:pt x="90792" y="34047"/>
                    </a:cubicBezTo>
                    <a:close/>
                  </a:path>
                </a:pathLst>
              </a:custGeom>
              <a:solidFill>
                <a:srgbClr val="FFC000">
                  <a:alpha val="79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804991" y="3283803"/>
                <a:ext cx="1824409" cy="830997"/>
              </a:xfrm>
              <a:prstGeom prst="rect">
                <a:avLst/>
              </a:prstGeom>
              <a:noFill/>
            </p:spPr>
            <p:txBody>
              <a:bodyPr wrap="none" rtlCol="0">
                <a:spAutoFit/>
              </a:bodyPr>
              <a:lstStyle/>
              <a:p>
                <a:pPr algn="ctr"/>
                <a:r>
                  <a:rPr lang="en-US" sz="2400" b="1" dirty="0"/>
                  <a:t>unorganized </a:t>
                </a:r>
              </a:p>
              <a:p>
                <a:pPr algn="ctr"/>
                <a:r>
                  <a:rPr lang="en-US" sz="2400" b="1" dirty="0"/>
                  <a:t>territory</a:t>
                </a:r>
              </a:p>
            </p:txBody>
          </p:sp>
        </p:grpSp>
        <p:sp>
          <p:nvSpPr>
            <p:cNvPr id="37" name="Freeform 36"/>
            <p:cNvSpPr/>
            <p:nvPr/>
          </p:nvSpPr>
          <p:spPr>
            <a:xfrm>
              <a:off x="4158712" y="2076773"/>
              <a:ext cx="1131376" cy="4096718"/>
            </a:xfrm>
            <a:custGeom>
              <a:avLst/>
              <a:gdLst>
                <a:gd name="connsiteX0" fmla="*/ 0 w 1131376"/>
                <a:gd name="connsiteY0" fmla="*/ 0 h 4096718"/>
                <a:gd name="connsiteX1" fmla="*/ 46495 w 1131376"/>
                <a:gd name="connsiteY1" fmla="*/ 154983 h 4096718"/>
                <a:gd name="connsiteX2" fmla="*/ 185980 w 1131376"/>
                <a:gd name="connsiteY2" fmla="*/ 201478 h 4096718"/>
                <a:gd name="connsiteX3" fmla="*/ 216976 w 1131376"/>
                <a:gd name="connsiteY3" fmla="*/ 247973 h 4096718"/>
                <a:gd name="connsiteX4" fmla="*/ 185980 w 1131376"/>
                <a:gd name="connsiteY4" fmla="*/ 387458 h 4096718"/>
                <a:gd name="connsiteX5" fmla="*/ 170481 w 1131376"/>
                <a:gd name="connsiteY5" fmla="*/ 557939 h 4096718"/>
                <a:gd name="connsiteX6" fmla="*/ 511444 w 1131376"/>
                <a:gd name="connsiteY6" fmla="*/ 774915 h 4096718"/>
                <a:gd name="connsiteX7" fmla="*/ 712922 w 1131376"/>
                <a:gd name="connsiteY7" fmla="*/ 898902 h 4096718"/>
                <a:gd name="connsiteX8" fmla="*/ 728420 w 1131376"/>
                <a:gd name="connsiteY8" fmla="*/ 1038386 h 4096718"/>
                <a:gd name="connsiteX9" fmla="*/ 728420 w 1131376"/>
                <a:gd name="connsiteY9" fmla="*/ 1177871 h 4096718"/>
                <a:gd name="connsiteX10" fmla="*/ 697424 w 1131376"/>
                <a:gd name="connsiteY10" fmla="*/ 1270861 h 4096718"/>
                <a:gd name="connsiteX11" fmla="*/ 650929 w 1131376"/>
                <a:gd name="connsiteY11" fmla="*/ 1472339 h 4096718"/>
                <a:gd name="connsiteX12" fmla="*/ 697424 w 1131376"/>
                <a:gd name="connsiteY12" fmla="*/ 1487837 h 4096718"/>
                <a:gd name="connsiteX13" fmla="*/ 666427 w 1131376"/>
                <a:gd name="connsiteY13" fmla="*/ 1673817 h 4096718"/>
                <a:gd name="connsiteX14" fmla="*/ 697424 w 1131376"/>
                <a:gd name="connsiteY14" fmla="*/ 1844298 h 4096718"/>
                <a:gd name="connsiteX15" fmla="*/ 774915 w 1131376"/>
                <a:gd name="connsiteY15" fmla="*/ 1921790 h 4096718"/>
                <a:gd name="connsiteX16" fmla="*/ 836908 w 1131376"/>
                <a:gd name="connsiteY16" fmla="*/ 1983783 h 4096718"/>
                <a:gd name="connsiteX17" fmla="*/ 867905 w 1131376"/>
                <a:gd name="connsiteY17" fmla="*/ 2185261 h 4096718"/>
                <a:gd name="connsiteX18" fmla="*/ 1022888 w 1131376"/>
                <a:gd name="connsiteY18" fmla="*/ 2293749 h 4096718"/>
                <a:gd name="connsiteX19" fmla="*/ 1084881 w 1131376"/>
                <a:gd name="connsiteY19" fmla="*/ 2417735 h 4096718"/>
                <a:gd name="connsiteX20" fmla="*/ 1069383 w 1131376"/>
                <a:gd name="connsiteY20" fmla="*/ 2541722 h 4096718"/>
                <a:gd name="connsiteX21" fmla="*/ 960895 w 1131376"/>
                <a:gd name="connsiteY21" fmla="*/ 2696705 h 4096718"/>
                <a:gd name="connsiteX22" fmla="*/ 821410 w 1131376"/>
                <a:gd name="connsiteY22" fmla="*/ 2913681 h 4096718"/>
                <a:gd name="connsiteX23" fmla="*/ 774915 w 1131376"/>
                <a:gd name="connsiteY23" fmla="*/ 3115159 h 4096718"/>
                <a:gd name="connsiteX24" fmla="*/ 712922 w 1131376"/>
                <a:gd name="connsiteY24" fmla="*/ 3285641 h 4096718"/>
                <a:gd name="connsiteX25" fmla="*/ 774915 w 1131376"/>
                <a:gd name="connsiteY25" fmla="*/ 3425125 h 4096718"/>
                <a:gd name="connsiteX26" fmla="*/ 774915 w 1131376"/>
                <a:gd name="connsiteY26" fmla="*/ 3549112 h 4096718"/>
                <a:gd name="connsiteX27" fmla="*/ 728420 w 1131376"/>
                <a:gd name="connsiteY27" fmla="*/ 3766088 h 4096718"/>
                <a:gd name="connsiteX28" fmla="*/ 805912 w 1131376"/>
                <a:gd name="connsiteY28" fmla="*/ 3874576 h 4096718"/>
                <a:gd name="connsiteX29" fmla="*/ 1007390 w 1131376"/>
                <a:gd name="connsiteY29" fmla="*/ 3983064 h 4096718"/>
                <a:gd name="connsiteX30" fmla="*/ 1131376 w 1131376"/>
                <a:gd name="connsiteY30" fmla="*/ 4014061 h 409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31376" h="4096718">
                  <a:moveTo>
                    <a:pt x="0" y="0"/>
                  </a:moveTo>
                  <a:cubicBezTo>
                    <a:pt x="7749" y="60701"/>
                    <a:pt x="15498" y="121403"/>
                    <a:pt x="46495" y="154983"/>
                  </a:cubicBezTo>
                  <a:cubicBezTo>
                    <a:pt x="77492" y="188563"/>
                    <a:pt x="157567" y="185980"/>
                    <a:pt x="185980" y="201478"/>
                  </a:cubicBezTo>
                  <a:cubicBezTo>
                    <a:pt x="214393" y="216976"/>
                    <a:pt x="216976" y="216976"/>
                    <a:pt x="216976" y="247973"/>
                  </a:cubicBezTo>
                  <a:cubicBezTo>
                    <a:pt x="216976" y="278970"/>
                    <a:pt x="193729" y="335797"/>
                    <a:pt x="185980" y="387458"/>
                  </a:cubicBezTo>
                  <a:cubicBezTo>
                    <a:pt x="178231" y="439119"/>
                    <a:pt x="116237" y="493363"/>
                    <a:pt x="170481" y="557939"/>
                  </a:cubicBezTo>
                  <a:cubicBezTo>
                    <a:pt x="224725" y="622515"/>
                    <a:pt x="421037" y="718088"/>
                    <a:pt x="511444" y="774915"/>
                  </a:cubicBezTo>
                  <a:cubicBezTo>
                    <a:pt x="601851" y="831742"/>
                    <a:pt x="676759" y="854990"/>
                    <a:pt x="712922" y="898902"/>
                  </a:cubicBezTo>
                  <a:cubicBezTo>
                    <a:pt x="749085" y="942814"/>
                    <a:pt x="725837" y="991891"/>
                    <a:pt x="728420" y="1038386"/>
                  </a:cubicBezTo>
                  <a:cubicBezTo>
                    <a:pt x="731003" y="1084881"/>
                    <a:pt x="733586" y="1139125"/>
                    <a:pt x="728420" y="1177871"/>
                  </a:cubicBezTo>
                  <a:cubicBezTo>
                    <a:pt x="723254" y="1216617"/>
                    <a:pt x="710339" y="1221783"/>
                    <a:pt x="697424" y="1270861"/>
                  </a:cubicBezTo>
                  <a:cubicBezTo>
                    <a:pt x="684509" y="1319939"/>
                    <a:pt x="650929" y="1436176"/>
                    <a:pt x="650929" y="1472339"/>
                  </a:cubicBezTo>
                  <a:cubicBezTo>
                    <a:pt x="650929" y="1508502"/>
                    <a:pt x="694841" y="1454257"/>
                    <a:pt x="697424" y="1487837"/>
                  </a:cubicBezTo>
                  <a:cubicBezTo>
                    <a:pt x="700007" y="1521417"/>
                    <a:pt x="666427" y="1614407"/>
                    <a:pt x="666427" y="1673817"/>
                  </a:cubicBezTo>
                  <a:cubicBezTo>
                    <a:pt x="666427" y="1733227"/>
                    <a:pt x="679343" y="1802969"/>
                    <a:pt x="697424" y="1844298"/>
                  </a:cubicBezTo>
                  <a:cubicBezTo>
                    <a:pt x="715505" y="1885627"/>
                    <a:pt x="774915" y="1921790"/>
                    <a:pt x="774915" y="1921790"/>
                  </a:cubicBezTo>
                  <a:cubicBezTo>
                    <a:pt x="798162" y="1945037"/>
                    <a:pt x="821410" y="1939871"/>
                    <a:pt x="836908" y="1983783"/>
                  </a:cubicBezTo>
                  <a:cubicBezTo>
                    <a:pt x="852406" y="2027695"/>
                    <a:pt x="836908" y="2133600"/>
                    <a:pt x="867905" y="2185261"/>
                  </a:cubicBezTo>
                  <a:cubicBezTo>
                    <a:pt x="898902" y="2236922"/>
                    <a:pt x="986725" y="2255003"/>
                    <a:pt x="1022888" y="2293749"/>
                  </a:cubicBezTo>
                  <a:cubicBezTo>
                    <a:pt x="1059051" y="2332495"/>
                    <a:pt x="1077132" y="2376406"/>
                    <a:pt x="1084881" y="2417735"/>
                  </a:cubicBezTo>
                  <a:cubicBezTo>
                    <a:pt x="1092630" y="2459064"/>
                    <a:pt x="1090047" y="2495227"/>
                    <a:pt x="1069383" y="2541722"/>
                  </a:cubicBezTo>
                  <a:cubicBezTo>
                    <a:pt x="1048719" y="2588217"/>
                    <a:pt x="1002224" y="2634712"/>
                    <a:pt x="960895" y="2696705"/>
                  </a:cubicBezTo>
                  <a:cubicBezTo>
                    <a:pt x="919566" y="2758698"/>
                    <a:pt x="852407" y="2843939"/>
                    <a:pt x="821410" y="2913681"/>
                  </a:cubicBezTo>
                  <a:cubicBezTo>
                    <a:pt x="790413" y="2983423"/>
                    <a:pt x="792996" y="3053166"/>
                    <a:pt x="774915" y="3115159"/>
                  </a:cubicBezTo>
                  <a:cubicBezTo>
                    <a:pt x="756834" y="3177152"/>
                    <a:pt x="712922" y="3233980"/>
                    <a:pt x="712922" y="3285641"/>
                  </a:cubicBezTo>
                  <a:cubicBezTo>
                    <a:pt x="712922" y="3337302"/>
                    <a:pt x="764583" y="3381213"/>
                    <a:pt x="774915" y="3425125"/>
                  </a:cubicBezTo>
                  <a:cubicBezTo>
                    <a:pt x="785247" y="3469037"/>
                    <a:pt x="782664" y="3492285"/>
                    <a:pt x="774915" y="3549112"/>
                  </a:cubicBezTo>
                  <a:cubicBezTo>
                    <a:pt x="767166" y="3605939"/>
                    <a:pt x="723254" y="3711844"/>
                    <a:pt x="728420" y="3766088"/>
                  </a:cubicBezTo>
                  <a:cubicBezTo>
                    <a:pt x="733586" y="3820332"/>
                    <a:pt x="759417" y="3838413"/>
                    <a:pt x="805912" y="3874576"/>
                  </a:cubicBezTo>
                  <a:cubicBezTo>
                    <a:pt x="852407" y="3910739"/>
                    <a:pt x="953146" y="3959817"/>
                    <a:pt x="1007390" y="3983064"/>
                  </a:cubicBezTo>
                  <a:cubicBezTo>
                    <a:pt x="1061634" y="4006311"/>
                    <a:pt x="1077132" y="4096718"/>
                    <a:pt x="1131376" y="4014061"/>
                  </a:cubicBezTo>
                </a:path>
              </a:pathLst>
            </a:custGeom>
            <a:ln w="76200"/>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22"/>
                                        </p:tgtEl>
                                      </p:cBhvr>
                                    </p:animEffect>
                                    <p:set>
                                      <p:cBhvr>
                                        <p:cTn id="7" dur="1" fill="hold">
                                          <p:stCondLst>
                                            <p:cond delay="499"/>
                                          </p:stCondLst>
                                        </p:cTn>
                                        <p:tgtEl>
                                          <p:spTgt spid="22"/>
                                        </p:tgtEl>
                                        <p:attrNameLst>
                                          <p:attrName>style.visibility</p:attrName>
                                        </p:attrNameLst>
                                      </p:cBhvr>
                                      <p:to>
                                        <p:strVal val="hidden"/>
                                      </p:to>
                                    </p:set>
                                  </p:childTnLst>
                                </p:cTn>
                              </p:par>
                              <p:par>
                                <p:cTn id="8" presetID="53" presetClass="exit" presetSubtype="0" fill="hold" nodeType="withEffect">
                                  <p:stCondLst>
                                    <p:cond delay="0"/>
                                  </p:stCondLst>
                                  <p:childTnLst>
                                    <p:anim calcmode="lin" valueType="num">
                                      <p:cBhvr>
                                        <p:cTn id="9" dur="2000"/>
                                        <p:tgtEl>
                                          <p:spTgt spid="31"/>
                                        </p:tgtEl>
                                        <p:attrNameLst>
                                          <p:attrName>ppt_w</p:attrName>
                                        </p:attrNameLst>
                                      </p:cBhvr>
                                      <p:tavLst>
                                        <p:tav tm="0">
                                          <p:val>
                                            <p:strVal val="ppt_w"/>
                                          </p:val>
                                        </p:tav>
                                        <p:tav tm="100000">
                                          <p:val>
                                            <p:fltVal val="0"/>
                                          </p:val>
                                        </p:tav>
                                      </p:tavLst>
                                    </p:anim>
                                    <p:anim calcmode="lin" valueType="num">
                                      <p:cBhvr>
                                        <p:cTn id="10" dur="2000"/>
                                        <p:tgtEl>
                                          <p:spTgt spid="31"/>
                                        </p:tgtEl>
                                        <p:attrNameLst>
                                          <p:attrName>ppt_h</p:attrName>
                                        </p:attrNameLst>
                                      </p:cBhvr>
                                      <p:tavLst>
                                        <p:tav tm="0">
                                          <p:val>
                                            <p:strVal val="ppt_h"/>
                                          </p:val>
                                        </p:tav>
                                        <p:tav tm="100000">
                                          <p:val>
                                            <p:fltVal val="0"/>
                                          </p:val>
                                        </p:tav>
                                      </p:tavLst>
                                    </p:anim>
                                    <p:animEffect transition="out" filter="fade">
                                      <p:cBhvr>
                                        <p:cTn id="11" dur="2000"/>
                                        <p:tgtEl>
                                          <p:spTgt spid="31"/>
                                        </p:tgtEl>
                                      </p:cBhvr>
                                    </p:animEffect>
                                    <p:set>
                                      <p:cBhvr>
                                        <p:cTn id="12" dur="1" fill="hold">
                                          <p:stCondLst>
                                            <p:cond delay="1999"/>
                                          </p:stCondLst>
                                        </p:cTn>
                                        <p:tgtEl>
                                          <p:spTgt spid="31"/>
                                        </p:tgtEl>
                                        <p:attrNameLst>
                                          <p:attrName>style.visibility</p:attrName>
                                        </p:attrNameLst>
                                      </p:cBhvr>
                                      <p:to>
                                        <p:strVal val="hidden"/>
                                      </p:to>
                                    </p:set>
                                  </p:childTnLst>
                                </p:cTn>
                              </p:par>
                              <p:par>
                                <p:cTn id="13" presetID="63" presetClass="path" presetSubtype="0" accel="50000" decel="50000" fill="hold" nodeType="withEffect">
                                  <p:stCondLst>
                                    <p:cond delay="0"/>
                                  </p:stCondLst>
                                  <p:childTnLst>
                                    <p:animMotion origin="layout" path="M -3.33333E-6 1.96532E-6 L 0.09167 -0.07676 " pathEditMode="relative" rAng="0" ptsTypes="AA">
                                      <p:cBhvr>
                                        <p:cTn id="14" dur="2000" fill="hold"/>
                                        <p:tgtEl>
                                          <p:spTgt spid="31"/>
                                        </p:tgtEl>
                                        <p:attrNameLst>
                                          <p:attrName>ppt_x</p:attrName>
                                          <p:attrName>ppt_y</p:attrName>
                                        </p:attrNameLst>
                                      </p:cBhvr>
                                      <p:rCtr x="4600" y="-3800"/>
                                    </p:animMotion>
                                  </p:childTnLst>
                                </p:cTn>
                              </p:par>
                              <p:par>
                                <p:cTn id="15" presetID="10" presetClass="entr" presetSubtype="0"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1000"/>
                                        <p:tgtEl>
                                          <p:spTgt spid="42"/>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xit" presetSubtype="0" fill="hold" grpId="0" nodeType="clickEffect">
                                  <p:stCondLst>
                                    <p:cond delay="0"/>
                                  </p:stCondLst>
                                  <p:childTnLst>
                                    <p:anim calcmode="lin" valueType="num">
                                      <p:cBhvr>
                                        <p:cTn id="21" dur="1000"/>
                                        <p:tgtEl>
                                          <p:spTgt spid="46"/>
                                        </p:tgtEl>
                                        <p:attrNameLst>
                                          <p:attrName>ppt_w</p:attrName>
                                        </p:attrNameLst>
                                      </p:cBhvr>
                                      <p:tavLst>
                                        <p:tav tm="0">
                                          <p:val>
                                            <p:strVal val="ppt_w"/>
                                          </p:val>
                                        </p:tav>
                                        <p:tav tm="100000">
                                          <p:val>
                                            <p:fltVal val="0"/>
                                          </p:val>
                                        </p:tav>
                                      </p:tavLst>
                                    </p:anim>
                                    <p:anim calcmode="lin" valueType="num">
                                      <p:cBhvr>
                                        <p:cTn id="22" dur="1000"/>
                                        <p:tgtEl>
                                          <p:spTgt spid="46"/>
                                        </p:tgtEl>
                                        <p:attrNameLst>
                                          <p:attrName>ppt_h</p:attrName>
                                        </p:attrNameLst>
                                      </p:cBhvr>
                                      <p:tavLst>
                                        <p:tav tm="0">
                                          <p:val>
                                            <p:strVal val="ppt_h"/>
                                          </p:val>
                                        </p:tav>
                                        <p:tav tm="100000">
                                          <p:val>
                                            <p:fltVal val="0"/>
                                          </p:val>
                                        </p:tav>
                                      </p:tavLst>
                                    </p:anim>
                                    <p:animEffect transition="out" filter="fade">
                                      <p:cBhvr>
                                        <p:cTn id="23" dur="1000"/>
                                        <p:tgtEl>
                                          <p:spTgt spid="46"/>
                                        </p:tgtEl>
                                      </p:cBhvr>
                                    </p:animEffect>
                                    <p:set>
                                      <p:cBhvr>
                                        <p:cTn id="24" dur="1" fill="hold">
                                          <p:stCondLst>
                                            <p:cond delay="999"/>
                                          </p:stCondLst>
                                        </p:cTn>
                                        <p:tgtEl>
                                          <p:spTgt spid="46"/>
                                        </p:tgtEl>
                                        <p:attrNameLst>
                                          <p:attrName>style.visibility</p:attrName>
                                        </p:attrNameLst>
                                      </p:cBhvr>
                                      <p:to>
                                        <p:strVal val="hidden"/>
                                      </p:to>
                                    </p:set>
                                  </p:childTnLst>
                                </p:cTn>
                              </p:par>
                              <p:par>
                                <p:cTn id="25" presetID="53"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p:cTn id="27" dur="1000" fill="hold"/>
                                        <p:tgtEl>
                                          <p:spTgt spid="32"/>
                                        </p:tgtEl>
                                        <p:attrNameLst>
                                          <p:attrName>ppt_w</p:attrName>
                                        </p:attrNameLst>
                                      </p:cBhvr>
                                      <p:tavLst>
                                        <p:tav tm="0">
                                          <p:val>
                                            <p:fltVal val="0"/>
                                          </p:val>
                                        </p:tav>
                                        <p:tav tm="100000">
                                          <p:val>
                                            <p:strVal val="#ppt_w"/>
                                          </p:val>
                                        </p:tav>
                                      </p:tavLst>
                                    </p:anim>
                                    <p:anim calcmode="lin" valueType="num">
                                      <p:cBhvr>
                                        <p:cTn id="28" dur="1000" fill="hold"/>
                                        <p:tgtEl>
                                          <p:spTgt spid="32"/>
                                        </p:tgtEl>
                                        <p:attrNameLst>
                                          <p:attrName>ppt_h</p:attrName>
                                        </p:attrNameLst>
                                      </p:cBhvr>
                                      <p:tavLst>
                                        <p:tav tm="0">
                                          <p:val>
                                            <p:fltVal val="0"/>
                                          </p:val>
                                        </p:tav>
                                        <p:tav tm="100000">
                                          <p:val>
                                            <p:strVal val="#ppt_h"/>
                                          </p:val>
                                        </p:tav>
                                      </p:tavLst>
                                    </p:anim>
                                    <p:animEffect transition="in" filter="fade">
                                      <p:cBhvr>
                                        <p:cTn id="29" dur="1000"/>
                                        <p:tgtEl>
                                          <p:spTgt spid="32"/>
                                        </p:tgtEl>
                                      </p:cBhvr>
                                    </p:animEffect>
                                  </p:childTnLst>
                                </p:cTn>
                              </p:par>
                            </p:childTnLst>
                          </p:cTn>
                        </p:par>
                        <p:par>
                          <p:cTn id="30" fill="hold">
                            <p:stCondLst>
                              <p:cond delay="1000"/>
                            </p:stCondLst>
                            <p:childTnLst>
                              <p:par>
                                <p:cTn id="31" presetID="49" presetClass="entr" presetSubtype="0" decel="10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p:cTn id="33" dur="1000" fill="hold"/>
                                        <p:tgtEl>
                                          <p:spTgt spid="34"/>
                                        </p:tgtEl>
                                        <p:attrNameLst>
                                          <p:attrName>ppt_w</p:attrName>
                                        </p:attrNameLst>
                                      </p:cBhvr>
                                      <p:tavLst>
                                        <p:tav tm="0">
                                          <p:val>
                                            <p:fltVal val="0"/>
                                          </p:val>
                                        </p:tav>
                                        <p:tav tm="100000">
                                          <p:val>
                                            <p:strVal val="#ppt_w"/>
                                          </p:val>
                                        </p:tav>
                                      </p:tavLst>
                                    </p:anim>
                                    <p:anim calcmode="lin" valueType="num">
                                      <p:cBhvr>
                                        <p:cTn id="34" dur="1000" fill="hold"/>
                                        <p:tgtEl>
                                          <p:spTgt spid="34"/>
                                        </p:tgtEl>
                                        <p:attrNameLst>
                                          <p:attrName>ppt_h</p:attrName>
                                        </p:attrNameLst>
                                      </p:cBhvr>
                                      <p:tavLst>
                                        <p:tav tm="0">
                                          <p:val>
                                            <p:fltVal val="0"/>
                                          </p:val>
                                        </p:tav>
                                        <p:tav tm="100000">
                                          <p:val>
                                            <p:strVal val="#ppt_h"/>
                                          </p:val>
                                        </p:tav>
                                      </p:tavLst>
                                    </p:anim>
                                    <p:anim calcmode="lin" valueType="num">
                                      <p:cBhvr>
                                        <p:cTn id="35" dur="1000" fill="hold"/>
                                        <p:tgtEl>
                                          <p:spTgt spid="34"/>
                                        </p:tgtEl>
                                        <p:attrNameLst>
                                          <p:attrName>style.rotation</p:attrName>
                                        </p:attrNameLst>
                                      </p:cBhvr>
                                      <p:tavLst>
                                        <p:tav tm="0">
                                          <p:val>
                                            <p:fltVal val="360"/>
                                          </p:val>
                                        </p:tav>
                                        <p:tav tm="100000">
                                          <p:val>
                                            <p:fltVal val="0"/>
                                          </p:val>
                                        </p:tav>
                                      </p:tavLst>
                                    </p:anim>
                                    <p:animEffect transition="in" filter="fade">
                                      <p:cBhvr>
                                        <p:cTn id="36"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32" grpId="0" animBg="1"/>
      <p:bldP spid="34"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025" name="Rectangle 1"/>
          <p:cNvSpPr>
            <a:spLocks noChangeArrowheads="1"/>
          </p:cNvSpPr>
          <p:nvPr/>
        </p:nvSpPr>
        <p:spPr bwMode="auto">
          <a:xfrm>
            <a:off x="0" y="0"/>
            <a:ext cx="9144000" cy="44412158"/>
          </a:xfrm>
          <a:prstGeom prst="rect">
            <a:avLst/>
          </a:prstGeom>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Week 1 - Before the Trails (1776-1838)</a:t>
            </a:r>
            <a:endParaRPr kumimoji="0" lang="en-US" sz="2000" b="0" i="0" u="none" strike="noStrike" cap="none" normalizeH="0" baseline="0" dirty="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a:ln>
                  <a:noFill/>
                </a:ln>
                <a:solidFill>
                  <a:schemeClr val="tx1"/>
                </a:solidFill>
                <a:effectLst/>
                <a:latin typeface="Calibri" pitchFamily="34" charset="0"/>
                <a:ea typeface="Calibri" pitchFamily="34" charset="0"/>
                <a:cs typeface="Times New Roman" pitchFamily="18" charset="0"/>
              </a:rPr>
              <a:t>	</a:t>
            </a:r>
            <a:r>
              <a:rPr lang="en-US" sz="2000" b="0" i="1">
                <a:solidFill>
                  <a:schemeClr val="tx1"/>
                </a:solidFill>
                <a:latin typeface="Calibri" pitchFamily="34" charset="0"/>
                <a:ea typeface="Calibri" pitchFamily="34" charset="0"/>
                <a:cs typeface="Times New Roman" pitchFamily="18" charset="0"/>
              </a:rPr>
              <a:t>Music</a:t>
            </a:r>
            <a:r>
              <a:rPr kumimoji="0" lang="en-US" sz="2000" i="1" u="none" strike="noStrike" cap="none" normalizeH="0" baseline="0">
                <a:ln>
                  <a:noFill/>
                </a:ln>
                <a:effectLst/>
                <a:latin typeface="Calibri" pitchFamily="34" charset="0"/>
                <a:ea typeface="Calibri" pitchFamily="34" charset="0"/>
                <a:cs typeface="Times New Roman" pitchFamily="18" charset="0"/>
              </a:rPr>
              <a:t>: </a:t>
            </a:r>
            <a:r>
              <a:rPr kumimoji="0" lang="en-US" sz="2000" i="1" u="none" strike="noStrike" cap="none" normalizeH="0">
                <a:ln>
                  <a:noFill/>
                </a:ln>
                <a:effectLst/>
                <a:latin typeface="Calibri" pitchFamily="34" charset="0"/>
                <a:ea typeface="Calibri" pitchFamily="34" charset="0"/>
                <a:cs typeface="Times New Roman" pitchFamily="18" charset="0"/>
              </a:rPr>
              <a:t> </a:t>
            </a:r>
            <a:r>
              <a:rPr lang="en-US" sz="2000" i="1">
                <a:latin typeface="Calibri" pitchFamily="34" charset="0"/>
                <a:ea typeface="Calibri" pitchFamily="34" charset="0"/>
                <a:cs typeface="Times New Roman" pitchFamily="18" charset="0"/>
              </a:rPr>
              <a:t>Men </a:t>
            </a:r>
            <a:r>
              <a:rPr lang="en-US" sz="2000" i="1" dirty="0">
                <a:latin typeface="Calibri" pitchFamily="34" charset="0"/>
                <a:ea typeface="Calibri" pitchFamily="34" charset="0"/>
                <a:cs typeface="Times New Roman" pitchFamily="18" charset="0"/>
              </a:rPr>
              <a:t>of the West (Oregon Trail)</a:t>
            </a:r>
            <a:endParaRPr lang="en-US" sz="2000" dirty="0">
              <a:latin typeface="Arial" pitchFamily="34" charset="0"/>
              <a:ea typeface="Calibri"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dirty="0">
                <a:ln>
                  <a:noFill/>
                </a:ln>
                <a:solidFill>
                  <a:srgbClr val="FF0000"/>
                </a:solidFill>
                <a:effectLst/>
                <a:latin typeface="Arial" pitchFamily="34" charset="0"/>
                <a:ea typeface="Calibri" pitchFamily="34" charset="0"/>
                <a:cs typeface="Arial" pitchFamily="34" charset="0"/>
              </a:rPr>
              <a:t>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American development:</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1775-1806</a:t>
            </a:r>
            <a:endParaRPr kumimoji="0" lang="en-US" sz="2000" b="0" i="0" u="none" strike="noStrike" cap="none" normalizeH="0" baseline="0" dirty="0">
              <a:ln>
                <a:noFill/>
              </a:ln>
              <a:solidFill>
                <a:schemeClr val="tx1"/>
              </a:solidFill>
              <a:effectLst/>
              <a:latin typeface="Arial" pitchFamily="34" charset="0"/>
              <a:cs typeface="Arial" pitchFamily="34" charset="0"/>
            </a:endParaRPr>
          </a:p>
          <a:p>
            <a:pPr marL="1266825" marR="0" lvl="0" indent="-177800" algn="l" defTabSz="914400" rtl="0" eaLnBrk="0" fontAlgn="base" latinLnBrk="0" hangingPunct="0">
              <a:lnSpc>
                <a:spcPct val="100000"/>
              </a:lnSpc>
              <a:spcBef>
                <a:spcPct val="0"/>
              </a:spcBef>
              <a:spcAft>
                <a:spcPct val="0"/>
              </a:spcAft>
              <a:buClrTx/>
              <a:buSzTx/>
              <a:buFontTx/>
              <a:buChar char="-"/>
              <a:tabLs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American Independence (1775-1783)</a:t>
            </a:r>
          </a:p>
          <a:p>
            <a:pPr marL="1266825" marR="0" lvl="0" indent="-177800" algn="l" defTabSz="914400" rtl="0" eaLnBrk="0" fontAlgn="base" latinLnBrk="0" hangingPunct="0">
              <a:lnSpc>
                <a:spcPct val="100000"/>
              </a:lnSpc>
              <a:spcBef>
                <a:spcPct val="0"/>
              </a:spcBef>
              <a:spcAft>
                <a:spcPct val="0"/>
              </a:spcAft>
              <a:buClrTx/>
              <a:buSzTx/>
              <a:buFontTx/>
              <a:buChar char="-"/>
              <a:tabLst/>
            </a:pPr>
            <a:r>
              <a:rPr lang="en-US" sz="2000" dirty="0">
                <a:latin typeface="Calibri" pitchFamily="34" charset="0"/>
                <a:cs typeface="Times New Roman" pitchFamily="18" charset="0"/>
              </a:rPr>
              <a:t>Louisiana Purchase from France (1803)</a:t>
            </a:r>
            <a:endParaRPr lang="en-US" sz="2000" dirty="0">
              <a:latin typeface="Arial" pitchFamily="34" charset="0"/>
              <a:cs typeface="Arial" pitchFamily="34" charset="0"/>
            </a:endParaRPr>
          </a:p>
          <a:p>
            <a:pPr marL="1266825" marR="0" lvl="0" indent="-177800" algn="l" defTabSz="914400" rtl="0" eaLnBrk="0" fontAlgn="base" latinLnBrk="0" hangingPunct="0">
              <a:lnSpc>
                <a:spcPct val="100000"/>
              </a:lnSpc>
              <a:spcBef>
                <a:spcPct val="0"/>
              </a:spcBef>
              <a:spcAft>
                <a:spcPct val="0"/>
              </a:spcAft>
              <a:buClrTx/>
              <a:buSzTx/>
              <a:buFontTx/>
              <a:buChar char="-"/>
              <a:tabLst>
                <a:tab pos="1600200" algn="l"/>
              </a:tabLst>
            </a:pPr>
            <a:r>
              <a:rPr lang="en-US" sz="2000" dirty="0">
                <a:latin typeface="Calibri" pitchFamily="34" charset="0"/>
                <a:ea typeface="Calibri" pitchFamily="34" charset="0"/>
                <a:cs typeface="Times New Roman" pitchFamily="18" charset="0"/>
              </a:rPr>
              <a:t>Northwest Passage (1803-1806)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L&amp;C expedition</a:t>
            </a:r>
            <a:r>
              <a:rPr lang="en-US" sz="2000" dirty="0">
                <a:latin typeface="Calibri" pitchFamily="34" charset="0"/>
                <a:ea typeface="Calibri" pitchFamily="34" charset="0"/>
                <a:cs typeface="Times New Roman" pitchFamily="18" charset="0"/>
              </a:rPr>
              <a:t>- </a:t>
            </a:r>
          </a:p>
          <a:p>
            <a:pPr marL="1266825" marR="0" lvl="0" indent="-177800" algn="l" defTabSz="914400" rtl="0" eaLnBrk="0" fontAlgn="base" latinLnBrk="0" hangingPunct="0">
              <a:lnSpc>
                <a:spcPct val="100000"/>
              </a:lnSpc>
              <a:spcBef>
                <a:spcPct val="0"/>
              </a:spcBef>
              <a:spcAft>
                <a:spcPct val="0"/>
              </a:spcAft>
              <a:buClrTx/>
              <a:buSzTx/>
              <a:buFontTx/>
              <a:buChar char="-"/>
              <a:tabLst>
                <a:tab pos="1600200" algn="l"/>
              </a:tabLst>
            </a:pPr>
            <a:r>
              <a:rPr lang="en-US" sz="2000" dirty="0">
                <a:latin typeface="Calibri" pitchFamily="34" charset="0"/>
                <a:ea typeface="Calibri" pitchFamily="34" charset="0"/>
                <a:cs typeface="Times New Roman" pitchFamily="18" charset="0"/>
              </a:rPr>
              <a:t>Manifest Destiny	</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Santa Fe Trail (1821-1880)</a:t>
            </a:r>
            <a:endParaRPr lang="en-US" sz="2000" dirty="0">
              <a:latin typeface="Arial" pitchFamily="34" charset="0"/>
              <a:cs typeface="Arial" pitchFamily="34"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Trail of Tears (1831-1850)</a:t>
            </a:r>
          </a:p>
          <a:p>
            <a:pPr marL="865188" lvl="0" indent="-166688" eaLnBrk="0" fontAlgn="base" hangingPunct="0">
              <a:spcBef>
                <a:spcPct val="0"/>
              </a:spcBef>
              <a:spcAft>
                <a:spcPct val="0"/>
              </a:spcAft>
              <a:buFontTx/>
              <a:buChar char="-"/>
            </a:pPr>
            <a:r>
              <a:rPr lang="en-US" sz="2000" dirty="0">
                <a:latin typeface="Calibri" pitchFamily="34" charset="0"/>
                <a:ea typeface="Calibri" pitchFamily="34" charset="0"/>
                <a:cs typeface="Times New Roman" pitchFamily="18" charset="0"/>
              </a:rPr>
              <a:t>Explorers, Traders and Trappers (1806-1835) </a:t>
            </a:r>
          </a:p>
          <a:p>
            <a:pPr marL="865188" lvl="0" indent="-166688" eaLnBrk="0" fontAlgn="base" hangingPunct="0">
              <a:spcBef>
                <a:spcPct val="0"/>
              </a:spcBef>
              <a:spcAft>
                <a:spcPct val="0"/>
              </a:spcAft>
            </a:pP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 FROM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WEST COAST </a:t>
            </a:r>
          </a:p>
          <a:p>
            <a:pPr marL="1603375" lvl="1" indent="-166688" eaLnBrk="0" fontAlgn="base" hangingPunct="0">
              <a:spcBef>
                <a:spcPct val="0"/>
              </a:spcBef>
              <a:spcAft>
                <a:spcPct val="0"/>
              </a:spcAf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a:t>
            </a:r>
            <a:r>
              <a:rPr kumimoji="0" lang="en-US" sz="2000" b="0" i="0" u="sng" strike="noStrike" cap="none" normalizeH="0" baseline="0" dirty="0">
                <a:ln>
                  <a:noFill/>
                </a:ln>
                <a:solidFill>
                  <a:schemeClr val="tx1"/>
                </a:solidFill>
                <a:effectLst/>
                <a:latin typeface="Calibri" pitchFamily="34" charset="0"/>
                <a:ea typeface="Calibri" pitchFamily="34" charset="0"/>
                <a:cs typeface="Times New Roman" pitchFamily="18" charset="0"/>
              </a:rPr>
              <a:t>British</a:t>
            </a:r>
            <a:r>
              <a:rPr kumimoji="0" lang="en-US" sz="2000" b="0" i="0" u="sng" strike="noStrike" cap="none" normalizeH="0" dirty="0">
                <a:ln>
                  <a:noFill/>
                </a:ln>
                <a:solidFill>
                  <a:schemeClr val="tx1"/>
                </a:solidFill>
                <a:effectLst/>
                <a:latin typeface="Calibri" pitchFamily="34" charset="0"/>
                <a:ea typeface="Calibri" pitchFamily="34" charset="0"/>
                <a:cs typeface="Times New Roman" pitchFamily="18" charset="0"/>
              </a:rPr>
              <a:t> Canadian Companies</a:t>
            </a:r>
            <a:endParaRPr kumimoji="0" lang="en-US" sz="2000" b="1" i="0" u="sng" strike="noStrike" cap="none" normalizeH="0" dirty="0">
              <a:ln>
                <a:noFill/>
              </a:ln>
              <a:solidFill>
                <a:schemeClr val="tx1"/>
              </a:solidFill>
              <a:effectLst/>
              <a:latin typeface="Calibri" pitchFamily="34" charset="0"/>
              <a:ea typeface="Calibri" pitchFamily="34" charset="0"/>
              <a:cs typeface="Times New Roman" pitchFamily="18" charset="0"/>
            </a:endParaRPr>
          </a:p>
          <a:p>
            <a:pPr lvl="0" eaLnBrk="0" fontAlgn="base" hangingPunct="0">
              <a:spcBef>
                <a:spcPct val="0"/>
              </a:spcBef>
              <a:spcAft>
                <a:spcPct val="0"/>
              </a:spcAft>
            </a:pPr>
            <a:r>
              <a:rPr kumimoji="0" lang="en-US" sz="2000" b="1" i="0" u="none" strike="noStrike" cap="none" normalizeH="0" dirty="0">
                <a:ln>
                  <a:noFill/>
                </a:ln>
                <a:solidFill>
                  <a:schemeClr val="tx1"/>
                </a:solidFill>
                <a:effectLst/>
                <a:latin typeface="Calibri" pitchFamily="34" charset="0"/>
                <a:ea typeface="Calibri" pitchFamily="34" charset="0"/>
                <a:cs typeface="Times New Roman" pitchFamily="18" charset="0"/>
              </a:rPr>
              <a:t>	</a:t>
            </a:r>
            <a:r>
              <a:rPr kumimoji="0" lang="en-US" sz="2000" i="0" u="none" strike="noStrike" cap="none" normalizeH="0" dirty="0">
                <a:ln>
                  <a:noFill/>
                </a:ln>
                <a:solidFill>
                  <a:schemeClr val="tx1"/>
                </a:solidFill>
                <a:effectLst/>
                <a:latin typeface="Calibri" pitchFamily="34" charset="0"/>
                <a:ea typeface="Calibri" pitchFamily="34" charset="0"/>
                <a:cs typeface="Times New Roman" pitchFamily="18" charset="0"/>
              </a:rPr>
              <a:t>            1) North West Company</a:t>
            </a:r>
          </a:p>
          <a:p>
            <a:pPr lvl="0" eaLnBrk="0" fontAlgn="base" hangingPunct="0">
              <a:spcBef>
                <a:spcPct val="0"/>
              </a:spcBef>
              <a:spcAft>
                <a:spcPct val="0"/>
              </a:spcAft>
            </a:pPr>
            <a:r>
              <a:rPr lang="en-US" sz="2000" baseline="0" dirty="0">
                <a:latin typeface="Calibri" pitchFamily="34" charset="0"/>
                <a:ea typeface="Calibri" pitchFamily="34" charset="0"/>
                <a:cs typeface="Times New Roman" pitchFamily="18" charset="0"/>
              </a:rPr>
              <a:t>		1810-1825: Spokane House </a:t>
            </a:r>
            <a:r>
              <a:rPr lang="en-US" sz="2000" dirty="0">
                <a:latin typeface="Calibri" pitchFamily="34" charset="0"/>
                <a:ea typeface="Calibri" pitchFamily="34" charset="0"/>
                <a:cs typeface="Times New Roman" pitchFamily="18" charset="0"/>
              </a:rPr>
              <a:t> – Spokane/Little Spokane Rivers</a:t>
            </a:r>
            <a:endParaRPr lang="en-US" sz="2000" baseline="0" dirty="0">
              <a:latin typeface="Calibri" pitchFamily="34" charset="0"/>
              <a:ea typeface="Calibri" pitchFamily="34" charset="0"/>
              <a:cs typeface="Times New Roman" pitchFamily="18"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1813-1848: Fort George  – former F. Astoria bought from Astor</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1818-1857: Fort Nez Perce  – </a:t>
            </a:r>
            <a:r>
              <a:rPr lang="en-US" sz="2000" dirty="0" err="1">
                <a:latin typeface="Calibri" pitchFamily="34" charset="0"/>
                <a:ea typeface="Calibri" pitchFamily="34" charset="0"/>
                <a:cs typeface="Times New Roman" pitchFamily="18" charset="0"/>
              </a:rPr>
              <a:t>Wallula</a:t>
            </a:r>
            <a:r>
              <a:rPr lang="en-US" sz="2000" dirty="0">
                <a:latin typeface="Calibri" pitchFamily="34" charset="0"/>
                <a:ea typeface="Calibri" pitchFamily="34" charset="0"/>
                <a:cs typeface="Times New Roman" pitchFamily="18" charset="0"/>
              </a:rPr>
              <a:t> WA</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1821: HBC merges w/Northwest Co  acquiring NWC forts</a:t>
            </a:r>
          </a:p>
          <a:p>
            <a:pPr eaLnBrk="0" fontAlgn="base" hangingPunct="0">
              <a:spcBef>
                <a:spcPct val="0"/>
              </a:spcBef>
              <a:spcAft>
                <a:spcPct val="0"/>
              </a:spcAft>
            </a:pPr>
            <a:r>
              <a:rPr lang="en-US" sz="2000" b="1" dirty="0">
                <a:latin typeface="Calibri" pitchFamily="34" charset="0"/>
                <a:ea typeface="Calibri" pitchFamily="34" charset="0"/>
                <a:cs typeface="Times New Roman" pitchFamily="18" charset="0"/>
              </a:rPr>
              <a:t>	</a:t>
            </a:r>
            <a:r>
              <a:rPr lang="en-US" sz="2000" dirty="0">
                <a:latin typeface="Calibri" pitchFamily="34" charset="0"/>
                <a:ea typeface="Calibri" pitchFamily="34" charset="0"/>
                <a:cs typeface="Times New Roman" pitchFamily="18" charset="0"/>
              </a:rPr>
              <a:t>            2) Hudson Bay Company</a:t>
            </a:r>
            <a:endPar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1825-1846: Fort </a:t>
            </a:r>
            <a:r>
              <a:rPr kumimoji="0" lang="en-US" sz="2000" b="0" i="0" u="none" strike="noStrike" cap="none" normalizeH="0" baseline="0" dirty="0" err="1">
                <a:ln>
                  <a:noFill/>
                </a:ln>
                <a:solidFill>
                  <a:schemeClr val="tx1"/>
                </a:solidFill>
                <a:effectLst/>
                <a:latin typeface="Calibri" pitchFamily="34" charset="0"/>
                <a:ea typeface="Calibri" pitchFamily="34" charset="0"/>
                <a:cs typeface="Times New Roman" pitchFamily="18" charset="0"/>
              </a:rPr>
              <a:t>Colvile</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 Columbia R. @</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Kettle Falls;</a:t>
            </a:r>
          </a:p>
          <a:p>
            <a:pPr lvl="0" eaLnBrk="0" fontAlgn="base" hangingPunct="0">
              <a:spcBef>
                <a:spcPct val="0"/>
              </a:spcBef>
              <a:spcAft>
                <a:spcPct val="0"/>
              </a:spcAft>
            </a:pPr>
            <a:r>
              <a:rPr lang="en-US" sz="2000" baseline="0" dirty="0">
                <a:latin typeface="Calibri" pitchFamily="34" charset="0"/>
                <a:ea typeface="Calibri" pitchFamily="34" charset="0"/>
                <a:cs typeface="Times New Roman" pitchFamily="18" charset="0"/>
              </a:rPr>
              <a:t>	</a:t>
            </a:r>
            <a:r>
              <a:rPr lang="en-US" sz="2000" dirty="0">
                <a:latin typeface="Calibri" pitchFamily="34" charset="0"/>
                <a:ea typeface="Calibri" pitchFamily="34" charset="0"/>
                <a:cs typeface="Times New Roman" pitchFamily="18" charset="0"/>
              </a:rPr>
              <a:t>	         - replaced Spokane House</a:t>
            </a:r>
          </a:p>
          <a:p>
            <a:pPr lvl="0" eaLnBrk="0" fontAlgn="base" hangingPunct="0">
              <a:spcBef>
                <a:spcPct val="0"/>
              </a:spcBef>
              <a:spcAft>
                <a:spcPct val="0"/>
              </a:spcAft>
            </a:pPr>
            <a:r>
              <a:rPr lang="en-US" sz="2000" baseline="0" dirty="0">
                <a:latin typeface="Calibri" pitchFamily="34" charset="0"/>
                <a:ea typeface="Calibri" pitchFamily="34" charset="0"/>
                <a:cs typeface="Times New Roman" pitchFamily="18" charset="0"/>
              </a:rPr>
              <a:t>		</a:t>
            </a:r>
            <a:r>
              <a:rPr lang="en-US" sz="2000" dirty="0">
                <a:latin typeface="Calibri" pitchFamily="34" charset="0"/>
                <a:ea typeface="Calibri" pitchFamily="34" charset="0"/>
                <a:cs typeface="Times New Roman" pitchFamily="18" charset="0"/>
              </a:rPr>
              <a:t>         </a:t>
            </a:r>
            <a:r>
              <a:rPr lang="en-US" sz="2000" baseline="0" dirty="0">
                <a:latin typeface="Calibri" pitchFamily="34" charset="0"/>
                <a:ea typeface="Calibri" pitchFamily="34" charset="0"/>
                <a:cs typeface="Times New Roman" pitchFamily="18" charset="0"/>
              </a:rPr>
              <a:t>- land became territory of USA in Treaty of 1846</a:t>
            </a:r>
            <a:br>
              <a:rPr lang="en-US" sz="2000" baseline="0" dirty="0">
                <a:latin typeface="Calibri" pitchFamily="34" charset="0"/>
                <a:ea typeface="Calibri" pitchFamily="34" charset="0"/>
                <a:cs typeface="Times New Roman" pitchFamily="18" charset="0"/>
              </a:rPr>
            </a:br>
            <a:r>
              <a:rPr lang="en-US" sz="2000" baseline="0" dirty="0">
                <a:latin typeface="Calibri" pitchFamily="34" charset="0"/>
                <a:ea typeface="Calibri" pitchFamily="34" charset="0"/>
                <a:cs typeface="Times New Roman" pitchFamily="18" charset="0"/>
              </a:rPr>
              <a:t>		</a:t>
            </a:r>
            <a:r>
              <a:rPr lang="en-US" sz="2000" dirty="0">
                <a:latin typeface="Calibri" pitchFamily="34" charset="0"/>
                <a:ea typeface="Calibri" pitchFamily="34" charset="0"/>
                <a:cs typeface="Times New Roman" pitchFamily="18" charset="0"/>
              </a:rPr>
              <a:t>         - HBC continued operations for &gt;10 years after treaty</a:t>
            </a:r>
            <a:endPar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endParaRPr>
          </a:p>
          <a:p>
            <a:pPr lvl="0" eaLnBrk="0" fontAlgn="base" hangingPunct="0">
              <a:spcBef>
                <a:spcPct val="0"/>
              </a:spcBef>
              <a:spcAft>
                <a:spcPct val="0"/>
              </a:spcAf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a:t>
            </a:r>
            <a:r>
              <a:rPr lang="en-US" sz="2000" dirty="0">
                <a:latin typeface="Calibri" pitchFamily="34" charset="0"/>
                <a:ea typeface="Calibri" pitchFamily="34" charset="0"/>
                <a:cs typeface="Times New Roman" pitchFamily="18" charset="0"/>
              </a:rPr>
              <a:t>	1825-1846: Fort Vancouver – mouth of Columbia R</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Headquarters for  Oregon Territory interior trade</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Chief Factor John </a:t>
            </a:r>
            <a:r>
              <a:rPr lang="en-US" sz="2000" dirty="0" err="1">
                <a:latin typeface="Calibri" pitchFamily="34" charset="0"/>
                <a:ea typeface="Calibri" pitchFamily="34" charset="0"/>
                <a:cs typeface="Times New Roman" pitchFamily="18" charset="0"/>
              </a:rPr>
              <a:t>McLoughlin</a:t>
            </a:r>
            <a:endParaRPr lang="en-US" sz="2000" dirty="0">
              <a:latin typeface="Calibri" pitchFamily="34" charset="0"/>
              <a:ea typeface="Calibri" pitchFamily="34" charset="0"/>
              <a:cs typeface="Times New Roman" pitchFamily="18"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1834-1854: (Old) Fort Boise - mouth of Boise R. at Snake River	</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1837-1863: Fort Hall – Snake R, Bannock </a:t>
            </a:r>
            <a:r>
              <a:rPr lang="en-US" sz="2000" dirty="0" err="1">
                <a:latin typeface="Calibri" pitchFamily="34" charset="0"/>
                <a:ea typeface="Calibri" pitchFamily="34" charset="0"/>
                <a:cs typeface="Times New Roman" pitchFamily="18" charset="0"/>
              </a:rPr>
              <a:t>Cty</a:t>
            </a:r>
            <a:r>
              <a:rPr lang="en-US" sz="2000" dirty="0">
                <a:latin typeface="Calibri" pitchFamily="34" charset="0"/>
                <a:ea typeface="Calibri" pitchFamily="34" charset="0"/>
                <a:cs typeface="Times New Roman" pitchFamily="18" charset="0"/>
              </a:rPr>
              <a:t> ID</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land became territory of USA in Treaty of 1846</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end of shared emigrant trail</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- 270,000 emigrants passed thru</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1843-1864: Fort Victoria – Vancouver Island, replaced F. Vancouver 			following Treaty of 1846</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1856-1860: Fort </a:t>
            </a:r>
            <a:r>
              <a:rPr lang="en-US" sz="2000" dirty="0" err="1">
                <a:latin typeface="Calibri" pitchFamily="34" charset="0"/>
                <a:ea typeface="Calibri" pitchFamily="34" charset="0"/>
                <a:cs typeface="Times New Roman" pitchFamily="18" charset="0"/>
              </a:rPr>
              <a:t>Shephard</a:t>
            </a:r>
            <a:r>
              <a:rPr lang="en-US" sz="2000" dirty="0">
                <a:latin typeface="Calibri" pitchFamily="34" charset="0"/>
                <a:ea typeface="Calibri" pitchFamily="34" charset="0"/>
                <a:cs typeface="Times New Roman" pitchFamily="18" charset="0"/>
              </a:rPr>
              <a:t>  (Fort Pend Oreille) – Columbia R at </a:t>
            </a:r>
            <a:r>
              <a:rPr lang="en-US" sz="2000" dirty="0"/>
              <a:t>mouth 			of  Pend Oreille R – replaced F Colville after Treaty 1846</a:t>
            </a:r>
            <a:endParaRPr lang="en-US" sz="2000" dirty="0">
              <a:latin typeface="Calibri" pitchFamily="34" charset="0"/>
              <a:ea typeface="Calibri" pitchFamily="34" charset="0"/>
              <a:cs typeface="Times New Roman" pitchFamily="18"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a:t>
            </a:r>
            <a:r>
              <a:rPr lang="en-US" sz="2000" u="sng" dirty="0">
                <a:latin typeface="Calibri" pitchFamily="34" charset="0"/>
                <a:ea typeface="Calibri" pitchFamily="34" charset="0"/>
                <a:cs typeface="Times New Roman" pitchFamily="18" charset="0"/>
              </a:rPr>
              <a:t>American Companies</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3) American Fur Co - John Jacob Astor</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1811: John Jacob Astor’s sea/land expedition </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ea typeface="Calibri" pitchFamily="34" charset="0"/>
                <a:cs typeface="Times New Roman" pitchFamily="18" charset="0"/>
              </a:rPr>
              <a:t>			(see Blazing a Wagon Trail, loc 1391-96)</a:t>
            </a:r>
            <a:endPar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ea typeface="Calibri" pitchFamily="34" charset="0"/>
                <a:cs typeface="Times New Roman" pitchFamily="18" charset="0"/>
              </a:rPr>
              <a:t>		1811-1813: Fort Astoria -- mouth of Columbia R</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1813</a:t>
            </a:r>
            <a:r>
              <a:rPr lang="en-US" sz="2000" dirty="0">
                <a:latin typeface="Calibri" pitchFamily="34" charset="0"/>
                <a:ea typeface="Calibri" pitchFamily="34" charset="0"/>
                <a:cs typeface="Times New Roman" pitchFamily="18" charset="0"/>
              </a:rPr>
              <a:t> -</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sold to NWC/HBC, renamed Fort George</a:t>
            </a:r>
            <a:endPar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ea typeface="Calibri" pitchFamily="34" charset="0"/>
                <a:cs typeface="Times New Roman" pitchFamily="18" charset="0"/>
              </a:rPr>
              <a:t>		1812: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Robert</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Stuart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discovers land route via South Pass</a:t>
            </a:r>
            <a:endParaRPr kumimoji="0" lang="en-US" sz="2000" b="0" i="0" u="none" strike="noStrike" cap="none" normalizeH="0" baseline="0" dirty="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FROM MISSOURI</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RIVER</a:t>
            </a:r>
          </a:p>
          <a:p>
            <a:pPr marL="0" marR="0" lvl="0" indent="0" algn="l" defTabSz="914400" rtl="0" eaLnBrk="0" fontAlgn="base" latinLnBrk="0" hangingPunct="0">
              <a:lnSpc>
                <a:spcPct val="100000"/>
              </a:lnSpc>
              <a:spcBef>
                <a:spcPct val="0"/>
              </a:spcBef>
              <a:spcAft>
                <a:spcPct val="0"/>
              </a:spcAft>
              <a:buClrTx/>
              <a:buSzTx/>
              <a:buFontTx/>
              <a:buNone/>
              <a:tabLst/>
            </a:pPr>
            <a:r>
              <a:rPr lang="en-US" sz="2000" baseline="0" dirty="0">
                <a:latin typeface="Calibri" pitchFamily="34" charset="0"/>
                <a:ea typeface="Calibri" pitchFamily="34" charset="0"/>
                <a:cs typeface="Times New Roman" pitchFamily="18" charset="0"/>
              </a:rPr>
              <a:t>	</a:t>
            </a:r>
            <a:r>
              <a:rPr lang="en-US" sz="2000" dirty="0">
                <a:latin typeface="Calibri" pitchFamily="34" charset="0"/>
                <a:ea typeface="Calibri" pitchFamily="34" charset="0"/>
                <a:cs typeface="Times New Roman" pitchFamily="18" charset="0"/>
              </a:rPr>
              <a:t>          </a:t>
            </a:r>
            <a:r>
              <a:rPr lang="en-US" sz="2000" baseline="0" dirty="0">
                <a:latin typeface="Calibri" pitchFamily="34" charset="0"/>
                <a:ea typeface="Calibri" pitchFamily="34" charset="0"/>
                <a:cs typeface="Times New Roman" pitchFamily="18" charset="0"/>
              </a:rPr>
              <a:t>  1)</a:t>
            </a:r>
            <a:r>
              <a:rPr lang="en-US" sz="2000" dirty="0">
                <a:latin typeface="Calibri" pitchFamily="34" charset="0"/>
                <a:ea typeface="Calibri" pitchFamily="34" charset="0"/>
                <a:cs typeface="Times New Roman" pitchFamily="18" charset="0"/>
              </a:rPr>
              <a:t> </a:t>
            </a:r>
            <a:r>
              <a:rPr lang="en-US" sz="2000" baseline="0" dirty="0">
                <a:latin typeface="Calibri" pitchFamily="34" charset="0"/>
                <a:ea typeface="Calibri" pitchFamily="34" charset="0"/>
                <a:cs typeface="Times New Roman" pitchFamily="18" charset="0"/>
              </a:rPr>
              <a:t>Missouri Fur Co -</a:t>
            </a:r>
            <a:r>
              <a:rPr lang="en-US" sz="2000" dirty="0">
                <a:latin typeface="Calibri" pitchFamily="34" charset="0"/>
                <a:ea typeface="Calibri" pitchFamily="34" charset="0"/>
                <a:cs typeface="Times New Roman" pitchFamily="18" charset="0"/>
              </a:rPr>
              <a:t> </a:t>
            </a:r>
            <a:r>
              <a:rPr lang="en-US" sz="2000" baseline="0" dirty="0">
                <a:latin typeface="Calibri" pitchFamily="34" charset="0"/>
                <a:ea typeface="Calibri" pitchFamily="34" charset="0"/>
                <a:cs typeface="Times New Roman" pitchFamily="18" charset="0"/>
              </a:rPr>
              <a:t>Manuel Lisa (William Clark</a:t>
            </a:r>
            <a:r>
              <a:rPr lang="en-US" sz="2000" dirty="0">
                <a:latin typeface="Calibri" pitchFamily="34" charset="0"/>
                <a:ea typeface="Calibri" pitchFamily="34" charset="0"/>
                <a:cs typeface="Times New Roman" pitchFamily="18" charset="0"/>
              </a:rPr>
              <a:t> was one of partners)</a:t>
            </a:r>
            <a:endParaRPr lang="en-US" sz="2000" baseline="0" dirty="0">
              <a:latin typeface="Calibri" pitchFamily="34" charset="0"/>
              <a:ea typeface="Calibri" pitchFamily="34" charset="0"/>
              <a:cs typeface="Times New Roman" pitchFamily="18" charset="0"/>
            </a:endParaRPr>
          </a:p>
          <a:p>
            <a:pPr marL="1944688" lvl="0" indent="-16510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1807-1813: Fort Raymond (Lisa) - confluence of Big Horn R &amp;  	 Yellowstone  R ND)</a:t>
            </a:r>
          </a:p>
          <a:p>
            <a:pPr marL="1779588"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1809-1812: Fort Mandan  - Missouri R @ Knife R.  </a:t>
            </a:r>
          </a:p>
          <a:p>
            <a:pPr marL="1779588"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1810-1810: Fort Henry – headwaters of Missouri at 3 forks</a:t>
            </a:r>
          </a:p>
          <a:p>
            <a:pPr marL="1944688" lvl="0" indent="-165100" defTabSz="1030288"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1810-1810: 2</a:t>
            </a:r>
            <a:r>
              <a:rPr lang="en-US" sz="2000" baseline="30000" dirty="0">
                <a:latin typeface="Calibri" pitchFamily="34" charset="0"/>
                <a:ea typeface="Calibri" pitchFamily="34" charset="0"/>
                <a:cs typeface="Times New Roman" pitchFamily="18" charset="0"/>
              </a:rPr>
              <a:t>nd</a:t>
            </a:r>
            <a:r>
              <a:rPr lang="en-US" sz="2000" dirty="0">
                <a:latin typeface="Calibri" pitchFamily="34" charset="0"/>
                <a:ea typeface="Calibri" pitchFamily="34" charset="0"/>
                <a:cs typeface="Times New Roman" pitchFamily="18" charset="0"/>
              </a:rPr>
              <a:t> Fort Henry – west of Continental Divide @ Snake R</a:t>
            </a:r>
          </a:p>
          <a:p>
            <a:pPr marL="1944688" lvl="0" indent="-165100" defTabSz="1030288" eaLnBrk="0" fontAlgn="base" hangingPunct="0">
              <a:spcBef>
                <a:spcPct val="0"/>
              </a:spcBef>
              <a:spcAft>
                <a:spcPct val="0"/>
              </a:spcAft>
            </a:pPr>
            <a:r>
              <a:rPr lang="en-US" sz="2000" dirty="0">
                <a:latin typeface="Calibri" pitchFamily="34" charset="0"/>
                <a:ea typeface="Calibri" pitchFamily="34" charset="0"/>
                <a:cs typeface="Times New Roman" pitchFamily="18" charset="0"/>
              </a:rPr>
              <a:t>		              in Idaho</a:t>
            </a:r>
          </a:p>
          <a:p>
            <a:pPr marL="1779588"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1812-????: Cedar Island – Missouri R in Southeast SD</a:t>
            </a:r>
          </a:p>
          <a:p>
            <a:pPr marL="1779588"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1812-1813: Fort Manuel – Missouri R on SD-ND border</a:t>
            </a:r>
          </a:p>
          <a:p>
            <a:r>
              <a:rPr lang="en-US" sz="2000" dirty="0"/>
              <a:t> 	             2) Rocky Mt Fur Co - Henry/Ashley</a:t>
            </a:r>
            <a:endParaRPr lang="en-US" sz="2000" dirty="0">
              <a:latin typeface="Arial" pitchFamily="34" charset="0"/>
              <a:cs typeface="Arial" pitchFamily="34" charset="0"/>
            </a:endParaRPr>
          </a:p>
          <a:p>
            <a:r>
              <a:rPr lang="en-US" sz="2000" dirty="0">
                <a:latin typeface="Calibri" pitchFamily="34" charset="0"/>
                <a:ea typeface="Calibri" pitchFamily="34" charset="0"/>
                <a:cs typeface="Times New Roman" pitchFamily="18" charset="0"/>
              </a:rPr>
              <a:t>		  1823-1830: </a:t>
            </a:r>
            <a:r>
              <a:rPr lang="en-US" sz="2000" dirty="0" err="1">
                <a:latin typeface="Calibri" pitchFamily="34" charset="0"/>
                <a:ea typeface="Calibri" pitchFamily="34" charset="0"/>
                <a:cs typeface="Times New Roman" pitchFamily="18" charset="0"/>
              </a:rPr>
              <a:t>Jedediah</a:t>
            </a:r>
            <a:r>
              <a:rPr lang="en-US" sz="2000" dirty="0">
                <a:latin typeface="Calibri" pitchFamily="34" charset="0"/>
                <a:ea typeface="Calibri" pitchFamily="34" charset="0"/>
                <a:cs typeface="Times New Roman" pitchFamily="18" charset="0"/>
              </a:rPr>
              <a:t> Smith explores the Am west for RMFC</a:t>
            </a:r>
            <a:endParaRPr lang="en-US" sz="2000" dirty="0"/>
          </a:p>
          <a:p>
            <a:r>
              <a:rPr lang="en-US" sz="2000" dirty="0"/>
              <a:t>	</a:t>
            </a:r>
            <a:r>
              <a:rPr lang="en-US" sz="2000" dirty="0">
                <a:latin typeface="Calibri" pitchFamily="34" charset="0"/>
                <a:ea typeface="Calibri" pitchFamily="34" charset="0"/>
                <a:cs typeface="Times New Roman" pitchFamily="18" charset="0"/>
              </a:rPr>
              <a:t>	  1833-1840: Jean Charbonneau traps/guides for RMFC</a:t>
            </a:r>
            <a:r>
              <a:rPr lang="en-US" sz="2000" dirty="0"/>
              <a:t>		             3) American Fur Co, Western Dept – John Jacob Astor</a:t>
            </a:r>
          </a:p>
          <a:p>
            <a:r>
              <a:rPr lang="en-US" sz="2000" dirty="0"/>
              <a:t>		  1822-????: </a:t>
            </a:r>
            <a:r>
              <a:rPr lang="en-US" sz="2000" dirty="0" err="1"/>
              <a:t>Cabane's</a:t>
            </a:r>
            <a:r>
              <a:rPr lang="en-US" sz="2000" dirty="0"/>
              <a:t> Post - Council Bluffs, IA, </a:t>
            </a:r>
            <a:r>
              <a:rPr lang="en-US" sz="2000" dirty="0" err="1"/>
              <a:t>Omaha,NE</a:t>
            </a:r>
            <a:endParaRPr lang="en-US" sz="2000" dirty="0"/>
          </a:p>
          <a:p>
            <a:r>
              <a:rPr lang="en-US" sz="2000" dirty="0"/>
              <a:t>		  1824-1867: Fort Union – Yellowstone R @ Missouri R</a:t>
            </a:r>
          </a:p>
          <a:p>
            <a:r>
              <a:rPr lang="en-US" sz="2000" dirty="0"/>
              <a:t>		  1827 – American Fur Company buys Columbia Fur Company</a:t>
            </a:r>
          </a:p>
          <a:p>
            <a:r>
              <a:rPr lang="en-US" sz="2000" dirty="0"/>
              <a:t>		  1827-1841: Fort Kiowa - purchased from Columbia FC</a:t>
            </a:r>
          </a:p>
          <a:p>
            <a:r>
              <a:rPr lang="en-US" sz="2000" dirty="0"/>
              <a:t>		  1827-1832: Fort Tecumseh – purchased from Columbia FC</a:t>
            </a:r>
          </a:p>
          <a:p>
            <a:r>
              <a:rPr lang="en-US" sz="2000" dirty="0"/>
              <a:t>		  1831-1832: Fort </a:t>
            </a:r>
            <a:r>
              <a:rPr lang="en-US" sz="2000" dirty="0" err="1"/>
              <a:t>Piegan</a:t>
            </a:r>
            <a:r>
              <a:rPr lang="en-US" sz="2000" dirty="0"/>
              <a:t> – Loma MT</a:t>
            </a:r>
          </a:p>
          <a:p>
            <a:r>
              <a:rPr lang="en-US" sz="2000" dirty="0"/>
              <a:t>		  1831-1860: Fort Clark - Washburn, ND (near Mandan village)</a:t>
            </a:r>
          </a:p>
          <a:p>
            <a:r>
              <a:rPr lang="en-US" sz="2000" dirty="0"/>
              <a:t>		  1832-1854: Fort Pierre Chouteau - Pierre, SD Bad </a:t>
            </a:r>
            <a:r>
              <a:rPr lang="en-US" sz="2000" dirty="0" err="1"/>
              <a:t>Rivier</a:t>
            </a:r>
            <a:r>
              <a:rPr lang="en-US" sz="2000" dirty="0"/>
              <a:t> @ Missouri</a:t>
            </a:r>
          </a:p>
          <a:p>
            <a:r>
              <a:rPr lang="en-US" sz="2000" dirty="0"/>
              <a:t>			- replaced Fort Tecumseh </a:t>
            </a:r>
          </a:p>
          <a:p>
            <a:r>
              <a:rPr lang="en-US" sz="2000" dirty="0"/>
              <a:t>			- start point for overland shipment to Fort Laramie</a:t>
            </a:r>
          </a:p>
          <a:p>
            <a:r>
              <a:rPr lang="en-US" sz="2000" dirty="0"/>
              <a:t>			- bought by US Army 1855</a:t>
            </a:r>
          </a:p>
          <a:p>
            <a:r>
              <a:rPr lang="en-US" sz="2000" dirty="0"/>
              <a:t>		  1833-1844: Fort McKenzie - near Fort Benton, Montana</a:t>
            </a:r>
          </a:p>
          <a:p>
            <a:r>
              <a:rPr lang="en-US" sz="2000" dirty="0"/>
              <a:t>			- replaced Fort </a:t>
            </a:r>
            <a:r>
              <a:rPr lang="en-US" sz="2000" dirty="0" err="1"/>
              <a:t>Piegan</a:t>
            </a:r>
            <a:endParaRPr lang="en-US" sz="2000" dirty="0"/>
          </a:p>
          <a:p>
            <a:pPr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1835-1849: Fort William (John) confluence Laramie &amp; North Platte</a:t>
            </a:r>
          </a:p>
          <a:p>
            <a:pPr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built by William Sublette, named Fort William</a:t>
            </a:r>
          </a:p>
          <a:p>
            <a:pPr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- 1836: sold to  American Fur Company, renamed Fort John</a:t>
            </a:r>
          </a:p>
          <a:p>
            <a:pPr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- 1849: bought by US Army to protect emigrant trail (F Laramie)</a:t>
            </a:r>
            <a:endParaRPr lang="en-US" sz="2000" dirty="0"/>
          </a:p>
          <a:p>
            <a:r>
              <a:rPr lang="en-US" sz="2000" dirty="0"/>
              <a:t>		  1845-1862: Fort Berthold 1 – White Shield ND</a:t>
            </a:r>
          </a:p>
          <a:p>
            <a:r>
              <a:rPr lang="en-US" sz="2000" dirty="0"/>
              <a:t>		  1862-1874: Fort Berthold 2 (formerly F. Atkinson)</a:t>
            </a:r>
          </a:p>
          <a:p>
            <a:r>
              <a:rPr lang="en-US" sz="2000" dirty="0"/>
              <a:t>			 - 1864-67: taken over by Union Army troops</a:t>
            </a:r>
          </a:p>
          <a:p>
            <a:r>
              <a:rPr lang="en-US" sz="2000" dirty="0"/>
              <a:t>			-  1868-74: Indian Agency for </a:t>
            </a:r>
            <a:r>
              <a:rPr lang="en-US" sz="2000" dirty="0" err="1"/>
              <a:t>Arikira</a:t>
            </a:r>
            <a:r>
              <a:rPr lang="en-US" sz="2000" dirty="0"/>
              <a:t>/Hidatsa/Mandan</a:t>
            </a:r>
          </a:p>
          <a:p>
            <a:r>
              <a:rPr lang="en-US" sz="2000" dirty="0"/>
              <a:t>	             4) Columbia Fur Co – St Louis Merchant w/formers HBC trappers</a:t>
            </a:r>
          </a:p>
          <a:p>
            <a:r>
              <a:rPr lang="en-US" sz="2000" dirty="0"/>
              <a:t> 		  1822-1827: Fort Kiowa (Lookout)-  Missouri R @ Chamberlain, SD</a:t>
            </a:r>
          </a:p>
          <a:p>
            <a:r>
              <a:rPr lang="en-US" sz="2000" dirty="0"/>
              <a:t>			- sold to AFC at merger</a:t>
            </a:r>
          </a:p>
          <a:p>
            <a:r>
              <a:rPr lang="en-US" sz="2000" dirty="0"/>
              <a:t>		  1822-1827: Fort Tecumseh – Teton R @ Missouri R</a:t>
            </a:r>
          </a:p>
          <a:p>
            <a:r>
              <a:rPr lang="en-US" sz="2000" dirty="0"/>
              <a:t>		  1823-1826: Fort Tilton – Missouri R at Mandan Villages</a:t>
            </a:r>
          </a:p>
          <a:p>
            <a:r>
              <a:rPr lang="en-US" sz="2000" dirty="0"/>
              <a:t>			- dismantled 1826, wood floated downriver for F. Clark</a:t>
            </a:r>
          </a:p>
          <a:p>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1826-1827: Fort Floyd – White Earth River @</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Missouri R</a:t>
            </a:r>
            <a:endPar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endParaRPr>
          </a:p>
          <a:p>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1827 – JJ Astor</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buys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Columbia Co</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merged w/American Fur</a:t>
            </a:r>
          </a:p>
          <a:p>
            <a:r>
              <a:rPr lang="en-US" sz="2000" dirty="0">
                <a:latin typeface="Calibri" pitchFamily="34" charset="0"/>
                <a:ea typeface="Calibri" pitchFamily="34" charset="0"/>
                <a:cs typeface="Times New Roman" pitchFamily="18" charset="0"/>
              </a:rPr>
              <a:t> 	- US Military Exploration, Forts, &amp; Protection (1806-1869)</a:t>
            </a:r>
            <a:endPar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endParaRPr>
          </a:p>
          <a:p>
            <a:pPr lvl="0" eaLnBrk="0" fontAlgn="base" hangingPunct="0">
              <a:spcBef>
                <a:spcPct val="0"/>
              </a:spcBef>
              <a:spcAft>
                <a:spcPct val="0"/>
              </a:spcAf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a:t>
            </a:r>
            <a:r>
              <a:rPr lang="en-US" sz="2000" dirty="0">
                <a:latin typeface="Calibri" pitchFamily="34" charset="0"/>
                <a:ea typeface="Calibri" pitchFamily="34" charset="0"/>
                <a:cs typeface="Times New Roman" pitchFamily="18" charset="0"/>
              </a:rPr>
              <a:t>FROM MISSOURI RIVER</a:t>
            </a:r>
            <a:endPar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1808-1813: Fort Madison – Madison IA</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1808- 1822: Fort Osage – Sibley MO </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1809-1826: Fort Belle Fontaine – St Louis – 1</a:t>
            </a:r>
            <a:r>
              <a:rPr lang="en-US" sz="2000" baseline="30000" dirty="0">
                <a:latin typeface="Calibri" pitchFamily="34" charset="0"/>
                <a:ea typeface="Calibri" pitchFamily="34" charset="0"/>
                <a:cs typeface="Times New Roman" pitchFamily="18" charset="0"/>
              </a:rPr>
              <a:t>st</a:t>
            </a:r>
            <a:r>
              <a:rPr lang="en-US" sz="2000" dirty="0">
                <a:latin typeface="Calibri" pitchFamily="34" charset="0"/>
                <a:ea typeface="Calibri" pitchFamily="34" charset="0"/>
                <a:cs typeface="Times New Roman" pitchFamily="18" charset="0"/>
              </a:rPr>
              <a:t> military in Louisiana </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1817-1824, 1838-1871:  Fort Smith – Fort Smith AR</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provide protection for Indian emigration to Oklahoma  </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1819-1827: Fort Atkinson - east of Fort Calhoun, NE</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- 1st US Army post west of Missouri R		</a:t>
            </a:r>
            <a:endParaRPr lang="en-US" sz="2000" dirty="0">
              <a:latin typeface="Arial" pitchFamily="34" charset="0"/>
              <a:cs typeface="Arial" pitchFamily="34"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1827-today: Fort Leavenworth – Leavenworth KS</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protect SF Trail</a:t>
            </a:r>
          </a:p>
          <a:p>
            <a:pPr lvl="0" eaLnBrk="0" fontAlgn="base" hangingPunct="0">
              <a:spcBef>
                <a:spcPct val="0"/>
              </a:spcBef>
              <a:spcAft>
                <a:spcPct val="0"/>
              </a:spcAft>
            </a:pPr>
            <a:r>
              <a:rPr lang="en-US" sz="2000" dirty="0">
                <a:latin typeface="Calibri" pitchFamily="34" charset="0"/>
                <a:cs typeface="Times New Roman" pitchFamily="18" charset="0"/>
              </a:rPr>
              <a:t>			- eastern terminus of SF &amp; Oregon trails</a:t>
            </a:r>
            <a:endParaRPr lang="en-US" sz="2000" dirty="0">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ea typeface="Calibri" pitchFamily="34" charset="0"/>
                <a:cs typeface="Times New Roman" pitchFamily="18" charset="0"/>
              </a:rPr>
              <a:t>		  1838-1849: Fort Lee (Drum) – The </a:t>
            </a:r>
            <a:r>
              <a:rPr lang="en-US" sz="2000" dirty="0" err="1">
                <a:latin typeface="Calibri" pitchFamily="34" charset="0"/>
                <a:ea typeface="Calibri" pitchFamily="34" charset="0"/>
                <a:cs typeface="Times New Roman" pitchFamily="18" charset="0"/>
              </a:rPr>
              <a:t>Dalles</a:t>
            </a:r>
            <a:r>
              <a:rPr lang="en-US" sz="2000" dirty="0">
                <a:latin typeface="Calibri" pitchFamily="34" charset="0"/>
                <a:ea typeface="Calibri" pitchFamily="34" charset="0"/>
                <a:cs typeface="Times New Roman" pitchFamily="18" charset="0"/>
              </a:rPr>
              <a:t> OR</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ea typeface="Calibri" pitchFamily="34" charset="0"/>
                <a:cs typeface="Times New Roman" pitchFamily="18" charset="0"/>
              </a:rPr>
              <a:t>			- originally the site of </a:t>
            </a:r>
            <a:r>
              <a:rPr lang="en-US" sz="2000" dirty="0" err="1">
                <a:latin typeface="Calibri" pitchFamily="34" charset="0"/>
                <a:ea typeface="Calibri" pitchFamily="34" charset="0"/>
                <a:cs typeface="Times New Roman" pitchFamily="18" charset="0"/>
              </a:rPr>
              <a:t>Wascopam</a:t>
            </a:r>
            <a:r>
              <a:rPr lang="en-US" sz="2000" dirty="0">
                <a:latin typeface="Calibri" pitchFamily="34" charset="0"/>
                <a:ea typeface="Calibri" pitchFamily="34" charset="0"/>
                <a:cs typeface="Times New Roman" pitchFamily="18" charset="0"/>
              </a:rPr>
              <a:t> Methodist Mission				- built by militia of Oregon Provisional </a:t>
            </a:r>
            <a:r>
              <a:rPr lang="en-US" sz="2000" dirty="0" err="1">
                <a:latin typeface="Calibri" pitchFamily="34" charset="0"/>
                <a:ea typeface="Calibri" pitchFamily="34" charset="0"/>
                <a:cs typeface="Times New Roman" pitchFamily="18" charset="0"/>
              </a:rPr>
              <a:t>Gov’t</a:t>
            </a:r>
            <a:endParaRPr lang="en-US" sz="2000" dirty="0">
              <a:latin typeface="Calibri" pitchFamily="34" charset="0"/>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ea typeface="Calibri" pitchFamily="34" charset="0"/>
                <a:cs typeface="Times New Roman" pitchFamily="18" charset="0"/>
              </a:rPr>
              <a:t>			- 1849: occupied by US Army, renamed F. Drum, later </a:t>
            </a:r>
            <a:r>
              <a:rPr lang="en-US" sz="2000" dirty="0" err="1">
                <a:latin typeface="Calibri" pitchFamily="34" charset="0"/>
                <a:ea typeface="Calibri" pitchFamily="34" charset="0"/>
                <a:cs typeface="Times New Roman" pitchFamily="18" charset="0"/>
              </a:rPr>
              <a:t>Dalles</a:t>
            </a:r>
            <a:endParaRPr lang="en-US" sz="2000" dirty="0">
              <a:latin typeface="Calibri" pitchFamily="34" charset="0"/>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ea typeface="Calibri" pitchFamily="34" charset="0"/>
                <a:cs typeface="Times New Roman" pitchFamily="18" charset="0"/>
              </a:rPr>
              <a:t>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1842-1890: Fort Bridger </a:t>
            </a:r>
            <a:r>
              <a:rPr lang="en-US" sz="2000" dirty="0">
                <a:latin typeface="Calibri" pitchFamily="34" charset="0"/>
                <a:ea typeface="Calibri" pitchFamily="34" charset="0"/>
                <a:cs typeface="Times New Roman" pitchFamily="18" charset="0"/>
              </a:rPr>
              <a:t>-</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Blacks Fork of Green River;</a:t>
            </a:r>
            <a:r>
              <a:rPr kumimoji="0" lang="en-US" sz="2000" b="0" i="0" u="none" strike="noStrike" cap="none" normalizeH="0" dirty="0">
                <a:ln>
                  <a:noFill/>
                </a:ln>
                <a:solidFill>
                  <a:schemeClr val="tx1"/>
                </a:solidFill>
                <a:effectLst/>
                <a:latin typeface="Calibri" pitchFamily="34" charset="0"/>
                <a:ea typeface="Calibri" pitchFamily="34" charset="0"/>
                <a:cs typeface="Times New Roman" pitchFamily="18" charset="0"/>
              </a:rPr>
              <a:t> F Bridger WY</a:t>
            </a:r>
            <a:endParaRPr kumimoji="0" lang="en-US" sz="2000" b="0" i="0" u="none" strike="noStrike" cap="none" normalizeH="0" baseline="0" dirty="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a:t>
            </a:r>
            <a:r>
              <a:rPr lang="en-US" sz="2000" dirty="0">
                <a:latin typeface="Calibri" pitchFamily="34" charset="0"/>
                <a:ea typeface="Calibri" pitchFamily="34" charset="0"/>
                <a:cs typeface="Times New Roman" pitchFamily="18" charset="0"/>
              </a:rPr>
              <a:t>-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Jim Bridger married to daughter of Shoshone</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ea typeface="Calibri" pitchFamily="34" charset="0"/>
                <a:cs typeface="Times New Roman" pitchFamily="18" charset="0"/>
              </a:rPr>
              <a:t>			 </a:t>
            </a: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chief Washakie	</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ea typeface="Calibri" pitchFamily="34" charset="0"/>
                <a:cs typeface="Times New Roman" pitchFamily="18" charset="0"/>
              </a:rPr>
              <a:t>			- start of Hastings Cutoff - Oregon/California trails diverge</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a:ln>
                  <a:noFill/>
                </a:ln>
                <a:solidFill>
                  <a:schemeClr val="tx1"/>
                </a:solidFill>
                <a:effectLst/>
                <a:latin typeface="Calibri" pitchFamily="34" charset="0"/>
                <a:ea typeface="Calibri" pitchFamily="34" charset="0"/>
                <a:cs typeface="Times New Roman" pitchFamily="18" charset="0"/>
              </a:rPr>
              <a:t>			- 1857: becomes military post</a:t>
            </a:r>
            <a:endParaRPr lang="en-US" sz="2000" dirty="0">
              <a:latin typeface="Calibri" pitchFamily="34" charset="0"/>
              <a:cs typeface="Times New Roman" pitchFamily="18"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1842-1845: Freemont's 1st, 2nd, 3rd Expeditions </a:t>
            </a:r>
            <a:endParaRPr lang="en-US" sz="2000" dirty="0">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a:latin typeface="Calibri" pitchFamily="34" charset="0"/>
                <a:cs typeface="Times New Roman" pitchFamily="18" charset="0"/>
              </a:rPr>
              <a:t>	</a:t>
            </a:r>
            <a:r>
              <a:rPr lang="en-US" sz="2000" dirty="0">
                <a:latin typeface="Calibri" pitchFamily="34" charset="0"/>
                <a:ea typeface="Calibri" pitchFamily="34" charset="0"/>
                <a:cs typeface="Times New Roman" pitchFamily="18" charset="0"/>
              </a:rPr>
              <a:t>	  1848-1871: Fort Childs (Kearney) – Kearney NE</a:t>
            </a:r>
          </a:p>
          <a:p>
            <a:pPr lvl="0" eaLnBrk="0" fontAlgn="base" hangingPunct="0">
              <a:spcBef>
                <a:spcPct val="0"/>
              </a:spcBef>
              <a:spcAft>
                <a:spcPct val="0"/>
              </a:spcAft>
            </a:pPr>
            <a:r>
              <a:rPr lang="en-US" sz="2000" dirty="0">
                <a:latin typeface="Calibri" pitchFamily="34" charset="0"/>
                <a:cs typeface="Times New Roman" pitchFamily="18" charset="0"/>
              </a:rPr>
              <a:t>			- built where trail from Independence meets trail from </a:t>
            </a:r>
          </a:p>
          <a:p>
            <a:pPr lvl="0" eaLnBrk="0" fontAlgn="base" hangingPunct="0">
              <a:spcBef>
                <a:spcPct val="0"/>
              </a:spcBef>
              <a:spcAft>
                <a:spcPct val="0"/>
              </a:spcAft>
            </a:pPr>
            <a:r>
              <a:rPr lang="en-US" sz="2000" dirty="0">
                <a:latin typeface="Calibri" pitchFamily="34" charset="0"/>
                <a:cs typeface="Times New Roman" pitchFamily="18" charset="0"/>
              </a:rPr>
              <a:t>			   Council Bluffs/Omaha</a:t>
            </a:r>
          </a:p>
          <a:p>
            <a:pPr lvl="0" eaLnBrk="0" fontAlgn="base" hangingPunct="0">
              <a:spcBef>
                <a:spcPct val="0"/>
              </a:spcBef>
              <a:spcAft>
                <a:spcPct val="0"/>
              </a:spcAft>
            </a:pPr>
            <a:r>
              <a:rPr lang="en-US" sz="2000" dirty="0">
                <a:latin typeface="Calibri" pitchFamily="34" charset="0"/>
                <a:cs typeface="Times New Roman" pitchFamily="18" charset="0"/>
              </a:rPr>
              <a:t>			- until 1860s, the last fort on trail until Fort Laramie</a:t>
            </a:r>
            <a:endParaRPr lang="en-US" sz="2000" dirty="0">
              <a:latin typeface="Arial" pitchFamily="34" charset="0"/>
              <a:cs typeface="Arial" pitchFamily="34"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1849-1890: Fort Laramie - Laramie &amp; N. Platte Rivers</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purchased from AFC – formerly called Fort Williams</a:t>
            </a:r>
          </a:p>
          <a:p>
            <a:pPr lvl="0" eaLnBrk="0" fontAlgn="base" hangingPunct="0">
              <a:spcBef>
                <a:spcPct val="0"/>
              </a:spcBef>
              <a:spcAft>
                <a:spcPct val="0"/>
              </a:spcAft>
            </a:pPr>
            <a:r>
              <a:rPr lang="en-US" sz="2000" dirty="0">
                <a:latin typeface="Calibri" pitchFamily="34" charset="0"/>
                <a:cs typeface="Times New Roman" pitchFamily="18" charset="0"/>
              </a:rPr>
              <a:t>			- protect emigrant wagon trains on trails</a:t>
            </a:r>
            <a:endParaRPr lang="en-US" sz="2000" dirty="0">
              <a:latin typeface="Arial" pitchFamily="34" charset="0"/>
              <a:cs typeface="Arial" pitchFamily="34"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1849-1867:  Fort  </a:t>
            </a:r>
            <a:r>
              <a:rPr lang="en-US" sz="2000" dirty="0" err="1">
                <a:latin typeface="Calibri" pitchFamily="34" charset="0"/>
                <a:ea typeface="Calibri" pitchFamily="34" charset="0"/>
                <a:cs typeface="Times New Roman" pitchFamily="18" charset="0"/>
              </a:rPr>
              <a:t>Dalles</a:t>
            </a:r>
            <a:r>
              <a:rPr lang="en-US" sz="2000" dirty="0">
                <a:latin typeface="Calibri" pitchFamily="34" charset="0"/>
                <a:ea typeface="Calibri" pitchFamily="34" charset="0"/>
                <a:cs typeface="Times New Roman" pitchFamily="18" charset="0"/>
              </a:rPr>
              <a:t> – The </a:t>
            </a:r>
            <a:r>
              <a:rPr lang="en-US" sz="2000" dirty="0" err="1">
                <a:latin typeface="Calibri" pitchFamily="34" charset="0"/>
                <a:ea typeface="Calibri" pitchFamily="34" charset="0"/>
                <a:cs typeface="Times New Roman" pitchFamily="18" charset="0"/>
              </a:rPr>
              <a:t>Dalles</a:t>
            </a:r>
            <a:r>
              <a:rPr lang="en-US" sz="2000" dirty="0">
                <a:latin typeface="Calibri" pitchFamily="34" charset="0"/>
                <a:ea typeface="Calibri" pitchFamily="34" charset="0"/>
                <a:cs typeface="Times New Roman" pitchFamily="18" charset="0"/>
              </a:rPr>
              <a:t> OR</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originally Fort Lee (Drum)</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start of Columbia  River leg  of Oregon Trail	 			  	   (opening of Barlow Road in 1846  gave option to use land</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route or water route</a:t>
            </a:r>
            <a:r>
              <a:rPr lang="en-US" sz="2000" dirty="0">
                <a:latin typeface="Arial" pitchFamily="34" charset="0"/>
                <a:ea typeface="Calibri" pitchFamily="34" charset="0"/>
                <a:cs typeface="Arial" pitchFamily="34" charset="0"/>
              </a:rPr>
              <a:t>)</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1853-1857: Fort Supply –Robertson WY</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built by Mormons, in competition w/Fort Bridger</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1855-1857: Fort Bennett (formerly AFC’s Fort Pierre Chouteau</a:t>
            </a:r>
          </a:p>
          <a:p>
            <a:pPr eaLnBrk="0" fontAlgn="base" hangingPunct="0">
              <a:spcBef>
                <a:spcPct val="0"/>
              </a:spcBef>
              <a:spcAft>
                <a:spcPct val="0"/>
              </a:spcAft>
            </a:pPr>
            <a:r>
              <a:rPr lang="en-US" sz="2000" dirty="0">
                <a:latin typeface="Calibri" pitchFamily="34" charset="0"/>
                <a:cs typeface="Times New Roman" pitchFamily="18" charset="0"/>
              </a:rPr>
              <a:t>		  1856-1870: Fort Lookout – Reliance, Lyman County, SD</a:t>
            </a:r>
          </a:p>
          <a:p>
            <a:pPr lvl="0" eaLnBrk="0" fontAlgn="base" hangingPunct="0">
              <a:spcBef>
                <a:spcPct val="0"/>
              </a:spcBef>
              <a:spcAft>
                <a:spcPct val="0"/>
              </a:spcAft>
            </a:pPr>
            <a:r>
              <a:rPr lang="en-US" sz="2000" dirty="0">
                <a:latin typeface="Calibri" pitchFamily="34" charset="0"/>
                <a:cs typeface="Times New Roman" pitchFamily="18" charset="0"/>
              </a:rPr>
              <a:t>		  1856-1910: Fort Walla Walla – Walla Walla </a:t>
            </a:r>
            <a:r>
              <a:rPr lang="en-US" sz="2000" dirty="0" err="1">
                <a:latin typeface="Calibri" pitchFamily="34" charset="0"/>
                <a:cs typeface="Times New Roman" pitchFamily="18" charset="0"/>
              </a:rPr>
              <a:t>Wa</a:t>
            </a:r>
            <a:r>
              <a:rPr lang="en-US" sz="2000" dirty="0">
                <a:latin typeface="Calibri" pitchFamily="34" charset="0"/>
                <a:cs typeface="Times New Roman" pitchFamily="18" charset="0"/>
              </a:rPr>
              <a:t> </a:t>
            </a:r>
            <a:endParaRPr lang="en-US" sz="2000" dirty="0">
              <a:latin typeface="Arial" pitchFamily="34" charset="0"/>
              <a:cs typeface="Arial" pitchFamily="34"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1858-1867: Fort Caspar – Casper WY (Mormon Ferry Post)</a:t>
            </a:r>
            <a:endParaRPr lang="en-US" sz="2000" dirty="0">
              <a:latin typeface="Arial" pitchFamily="34" charset="0"/>
              <a:cs typeface="Arial" pitchFamily="34"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1863-1880: Fort McPherson (Cottonwood) – North Platte NE</a:t>
            </a:r>
            <a:endParaRPr lang="en-US" sz="2000" dirty="0">
              <a:latin typeface="Arial" pitchFamily="34" charset="0"/>
              <a:cs typeface="Arial" pitchFamily="34"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1863-1865: Camp Conner -Soda Springs ID</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1867-1882: Fort </a:t>
            </a:r>
            <a:r>
              <a:rPr lang="en-US" sz="2000" dirty="0" err="1">
                <a:latin typeface="Calibri" pitchFamily="34" charset="0"/>
                <a:ea typeface="Calibri" pitchFamily="34" charset="0"/>
                <a:cs typeface="Times New Roman" pitchFamily="18" charset="0"/>
              </a:rPr>
              <a:t>Fetterman</a:t>
            </a:r>
            <a:r>
              <a:rPr lang="en-US" sz="2000" dirty="0">
                <a:latin typeface="Calibri" pitchFamily="34" charset="0"/>
                <a:ea typeface="Calibri" pitchFamily="34" charset="0"/>
                <a:cs typeface="Times New Roman" pitchFamily="18" charset="0"/>
              </a:rPr>
              <a:t> – Douglas WY</a:t>
            </a:r>
            <a:endParaRPr lang="en-US" sz="2000" dirty="0">
              <a:latin typeface="Arial" pitchFamily="34" charset="0"/>
              <a:cs typeface="Arial" pitchFamily="34"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1869-1909: Fort  Washakie (Brown) – Fort Washakie WY</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named for Shoshone  chief  Washakie for  helping 				   emigrants at Green River  crossing</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only US military outpost names for native American</a:t>
            </a: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Washakie and Sacajawea buried there</a:t>
            </a:r>
          </a:p>
          <a:p>
            <a:pPr lvl="0" eaLnBrk="0" fontAlgn="base" hangingPunct="0">
              <a:spcBef>
                <a:spcPct val="0"/>
              </a:spcBef>
              <a:spcAft>
                <a:spcPct val="0"/>
              </a:spcAft>
            </a:pPr>
            <a:r>
              <a:rPr kumimoji="0" lang="en-US" sz="2000" b="0" i="0" u="none" strike="noStrike" cap="none" normalizeH="0" baseline="0" dirty="0">
                <a:ln>
                  <a:noFill/>
                </a:ln>
                <a:solidFill>
                  <a:schemeClr val="tx1"/>
                </a:solidFill>
                <a:effectLst/>
                <a:latin typeface="Calibri" pitchFamily="34" charset="0"/>
                <a:cs typeface="Times New Roman" pitchFamily="18" charset="0"/>
              </a:rPr>
              <a:t>		 	   1870-1883:</a:t>
            </a:r>
            <a:r>
              <a:rPr kumimoji="0" lang="en-US" sz="2000" b="0" i="0" u="none" strike="noStrike" cap="none" normalizeH="0" dirty="0">
                <a:ln>
                  <a:noFill/>
                </a:ln>
                <a:solidFill>
                  <a:schemeClr val="tx1"/>
                </a:solidFill>
                <a:effectLst/>
                <a:latin typeface="Calibri" pitchFamily="34" charset="0"/>
                <a:cs typeface="Times New Roman" pitchFamily="18" charset="0"/>
              </a:rPr>
              <a:t> New Fort Hall – Fort Hall Indian Reservation</a:t>
            </a:r>
          </a:p>
          <a:p>
            <a:pPr lvl="0" eaLnBrk="0" fontAlgn="base" hangingPunct="0">
              <a:spcBef>
                <a:spcPct val="0"/>
              </a:spcBef>
              <a:spcAft>
                <a:spcPct val="0"/>
              </a:spcAft>
            </a:pPr>
            <a:r>
              <a:rPr lang="en-US" sz="2000" dirty="0">
                <a:latin typeface="Calibri" pitchFamily="34" charset="0"/>
                <a:cs typeface="Times New Roman" pitchFamily="18" charset="0"/>
              </a:rPr>
              <a:t>			-protect stagecoaches, US mail, miners to NW</a:t>
            </a:r>
            <a:endParaRPr kumimoji="0" lang="en-US" sz="2000" b="0" i="0" u="none" strike="noStrike" cap="none" normalizeH="0" dirty="0">
              <a:ln>
                <a:noFill/>
              </a:ln>
              <a:solidFill>
                <a:schemeClr val="tx1"/>
              </a:solidFill>
              <a:effectLst/>
              <a:latin typeface="Calibri" pitchFamily="34" charset="0"/>
              <a:cs typeface="Times New Roman" pitchFamily="18" charset="0"/>
            </a:endParaRPr>
          </a:p>
          <a:p>
            <a:pPr lvl="0" eaLnBrk="0" fontAlgn="base" hangingPunct="0">
              <a:spcBef>
                <a:spcPct val="0"/>
              </a:spcBef>
              <a:spcAft>
                <a:spcPct val="0"/>
              </a:spcAft>
            </a:pPr>
            <a:r>
              <a:rPr lang="en-US" sz="2000" baseline="0" dirty="0">
                <a:latin typeface="Calibri" pitchFamily="34" charset="0"/>
                <a:cs typeface="Times New Roman" pitchFamily="18" charset="0"/>
              </a:rPr>
              <a:t>		</a:t>
            </a:r>
            <a:r>
              <a:rPr lang="en-US" sz="2000" dirty="0">
                <a:latin typeface="Calibri" pitchFamily="34" charset="0"/>
                <a:cs typeface="Times New Roman" pitchFamily="18" charset="0"/>
              </a:rPr>
              <a:t> 	- became Indian Boarding School</a:t>
            </a:r>
            <a:endParaRPr lang="en-US" sz="2000" dirty="0">
              <a:latin typeface="Calibri" pitchFamily="34" charset="0"/>
              <a:ea typeface="Calibri" pitchFamily="34" charset="0"/>
              <a:cs typeface="Times New Roman" pitchFamily="18" charset="0"/>
            </a:endParaRPr>
          </a:p>
          <a:p>
            <a:pPr lvl="0" eaLnBrk="0" fontAlgn="base" hangingPunct="0">
              <a:spcBef>
                <a:spcPct val="0"/>
              </a:spcBef>
              <a:spcAft>
                <a:spcPct val="0"/>
              </a:spcAft>
            </a:pPr>
            <a:r>
              <a:rPr lang="en-US" sz="2000" dirty="0">
                <a:latin typeface="Calibri" pitchFamily="34" charset="0"/>
                <a:ea typeface="Calibri" pitchFamily="34" charset="0"/>
                <a:cs typeface="Times New Roman" pitchFamily="18" charset="0"/>
              </a:rPr>
              <a:t>	- the trails west</a:t>
            </a:r>
            <a:endParaRPr lang="en-US" sz="2000" dirty="0">
              <a:latin typeface="Calibri" pitchFamily="34" charset="0"/>
              <a:cs typeface="Times New Roman" pitchFamily="18" charset="0"/>
            </a:endParaRPr>
          </a:p>
          <a:p>
            <a:pPr marL="1539875" lvl="0" indent="-168275" eaLnBrk="0" fontAlgn="base" hangingPunct="0">
              <a:spcBef>
                <a:spcPct val="0"/>
              </a:spcBef>
              <a:spcAft>
                <a:spcPct val="0"/>
              </a:spcAft>
              <a:buFontTx/>
              <a:buChar char="-"/>
            </a:pPr>
            <a:r>
              <a:rPr lang="en-US" sz="2000" dirty="0">
                <a:latin typeface="Calibri" pitchFamily="34" charset="0"/>
                <a:ea typeface="Calibri" pitchFamily="34" charset="0"/>
                <a:cs typeface="Times New Roman" pitchFamily="18" charset="0"/>
              </a:rPr>
              <a:t>Oregon Trail:  </a:t>
            </a:r>
            <a:r>
              <a:rPr lang="en-US" sz="2000" dirty="0" err="1">
                <a:latin typeface="Calibri" pitchFamily="34" charset="0"/>
                <a:ea typeface="Calibri" pitchFamily="34" charset="0"/>
                <a:cs typeface="Times New Roman" pitchFamily="18" charset="0"/>
              </a:rPr>
              <a:t>Narcissa</a:t>
            </a:r>
            <a:r>
              <a:rPr lang="en-US" sz="2000" dirty="0">
                <a:latin typeface="Calibri" pitchFamily="34" charset="0"/>
                <a:ea typeface="Calibri" pitchFamily="34" charset="0"/>
                <a:cs typeface="Times New Roman" pitchFamily="18" charset="0"/>
              </a:rPr>
              <a:t> Whitman &amp; Elsa Spalding, Father De </a:t>
            </a:r>
            <a:r>
              <a:rPr lang="en-US" sz="2000" dirty="0" err="1">
                <a:latin typeface="Calibri" pitchFamily="34" charset="0"/>
                <a:ea typeface="Calibri" pitchFamily="34" charset="0"/>
                <a:cs typeface="Times New Roman" pitchFamily="18" charset="0"/>
              </a:rPr>
              <a:t>Smet</a:t>
            </a:r>
            <a:r>
              <a:rPr lang="en-US" sz="2000" dirty="0">
                <a:latin typeface="Calibri" pitchFamily="34" charset="0"/>
                <a:ea typeface="Calibri" pitchFamily="34" charset="0"/>
                <a:cs typeface="Times New Roman" pitchFamily="18" charset="0"/>
              </a:rPr>
              <a:t>, 	Ezra Meeker, John Kennedy </a:t>
            </a:r>
            <a:endParaRPr lang="en-US" sz="2000" dirty="0">
              <a:latin typeface="Arial" pitchFamily="34" charset="0"/>
              <a:ea typeface="Calibri" pitchFamily="34" charset="0"/>
              <a:cs typeface="Arial" pitchFamily="34" charset="0"/>
            </a:endParaRPr>
          </a:p>
          <a:p>
            <a:pPr marL="1539875" lvl="0" indent="-168275" eaLnBrk="0" fontAlgn="base" hangingPunct="0">
              <a:spcBef>
                <a:spcPct val="0"/>
              </a:spcBef>
              <a:spcAft>
                <a:spcPct val="0"/>
              </a:spcAft>
              <a:buFontTx/>
              <a:buChar char="-"/>
            </a:pPr>
            <a:r>
              <a:rPr lang="en-US" sz="2000" dirty="0">
                <a:latin typeface="Calibri" pitchFamily="34" charset="0"/>
                <a:ea typeface="Calibri" pitchFamily="34" charset="0"/>
                <a:cs typeface="Times New Roman" pitchFamily="18" charset="0"/>
              </a:rPr>
              <a:t>Mormon Trail:  Brigham Young, Rebecca Winters, Olive </a:t>
            </a:r>
            <a:r>
              <a:rPr lang="en-US" sz="2000" dirty="0" err="1">
                <a:latin typeface="Calibri" pitchFamily="34" charset="0"/>
                <a:ea typeface="Calibri" pitchFamily="34" charset="0"/>
                <a:cs typeface="Times New Roman" pitchFamily="18" charset="0"/>
              </a:rPr>
              <a:t>Oatman</a:t>
            </a:r>
            <a:r>
              <a:rPr lang="en-US" sz="2000" dirty="0">
                <a:latin typeface="Calibri" pitchFamily="34" charset="0"/>
                <a:ea typeface="Calibri" pitchFamily="34" charset="0"/>
                <a:cs typeface="Times New Roman" pitchFamily="18" charset="0"/>
              </a:rPr>
              <a:t>, </a:t>
            </a:r>
            <a:r>
              <a:rPr lang="en-US" sz="2000" dirty="0"/>
              <a:t>Mary</a:t>
            </a:r>
          </a:p>
          <a:p>
            <a:pPr marL="1997075" lvl="1" indent="-168275" eaLnBrk="0" fontAlgn="base" hangingPunct="0">
              <a:spcBef>
                <a:spcPct val="0"/>
              </a:spcBef>
              <a:spcAft>
                <a:spcPct val="0"/>
              </a:spcAft>
            </a:pPr>
            <a:r>
              <a:rPr lang="en-US" sz="2000" dirty="0"/>
              <a:t> Parson Johnson </a:t>
            </a:r>
            <a:endParaRPr lang="en-US" sz="2000" dirty="0">
              <a:latin typeface="Arial" pitchFamily="34" charset="0"/>
              <a:ea typeface="Calibri" pitchFamily="34" charset="0"/>
              <a:cs typeface="Arial" pitchFamily="34" charset="0"/>
            </a:endParaRPr>
          </a:p>
          <a:p>
            <a:pPr marL="1539875" lvl="0" indent="-168275" eaLnBrk="0" fontAlgn="base" hangingPunct="0">
              <a:spcBef>
                <a:spcPct val="0"/>
              </a:spcBef>
              <a:spcAft>
                <a:spcPct val="0"/>
              </a:spcAft>
              <a:buFontTx/>
              <a:buChar char="-"/>
            </a:pPr>
            <a:r>
              <a:rPr lang="en-US" sz="2000" dirty="0">
                <a:latin typeface="Calibri" pitchFamily="34" charset="0"/>
                <a:ea typeface="Calibri" pitchFamily="34" charset="0"/>
                <a:cs typeface="Times New Roman" pitchFamily="18" charset="0"/>
              </a:rPr>
              <a:t>California Trail: Jean Batiste Charbonneau, John Sutter/John Marshall, Virginia Reed</a:t>
            </a:r>
            <a:endParaRPr lang="en-US" sz="2000" dirty="0">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 name="TextBox 5"/>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17" name="TextBox 16"/>
          <p:cNvSpPr txBox="1"/>
          <p:nvPr/>
        </p:nvSpPr>
        <p:spPr>
          <a:xfrm>
            <a:off x="6760464" y="-115824"/>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1789</a:t>
            </a:r>
          </a:p>
        </p:txBody>
      </p:sp>
      <p:grpSp>
        <p:nvGrpSpPr>
          <p:cNvPr id="2" name="Group 40"/>
          <p:cNvGrpSpPr/>
          <p:nvPr/>
        </p:nvGrpSpPr>
        <p:grpSpPr>
          <a:xfrm>
            <a:off x="-846364" y="506185"/>
            <a:ext cx="10477500" cy="6477001"/>
            <a:chOff x="-846364" y="506185"/>
            <a:chExt cx="10477500" cy="6477001"/>
          </a:xfrm>
        </p:grpSpPr>
        <p:pic>
          <p:nvPicPr>
            <p:cNvPr id="51" name="Picture 50" descr="Image result for united states in 1783"/>
            <p:cNvPicPr>
              <a:picLocks noChangeAspect="1" noChangeArrowheads="1"/>
            </p:cNvPicPr>
            <p:nvPr/>
          </p:nvPicPr>
          <p:blipFill>
            <a:blip r:embed="rId3"/>
            <a:srcRect/>
            <a:stretch>
              <a:fillRect/>
            </a:stretch>
          </p:blipFill>
          <p:spPr bwMode="auto">
            <a:xfrm>
              <a:off x="0" y="671411"/>
              <a:ext cx="9144000" cy="6186589"/>
            </a:xfrm>
            <a:prstGeom prst="rect">
              <a:avLst/>
            </a:prstGeom>
            <a:noFill/>
          </p:spPr>
        </p:pic>
        <p:grpSp>
          <p:nvGrpSpPr>
            <p:cNvPr id="3" name="Group 6"/>
            <p:cNvGrpSpPr/>
            <p:nvPr/>
          </p:nvGrpSpPr>
          <p:grpSpPr>
            <a:xfrm>
              <a:off x="-846364" y="506185"/>
              <a:ext cx="10477500" cy="6477001"/>
              <a:chOff x="-846364" y="506185"/>
              <a:chExt cx="10477500" cy="6477001"/>
            </a:xfrm>
          </p:grpSpPr>
          <p:sp>
            <p:nvSpPr>
              <p:cNvPr id="53" name="Freeform 3"/>
              <p:cNvSpPr/>
              <p:nvPr/>
            </p:nvSpPr>
            <p:spPr>
              <a:xfrm>
                <a:off x="-846364" y="699407"/>
                <a:ext cx="10477500" cy="2155372"/>
              </a:xfrm>
              <a:custGeom>
                <a:avLst/>
                <a:gdLst>
                  <a:gd name="connsiteX0" fmla="*/ 1842407 w 10477500"/>
                  <a:gd name="connsiteY0" fmla="*/ 166007 h 2155372"/>
                  <a:gd name="connsiteX1" fmla="*/ 2887435 w 10477500"/>
                  <a:gd name="connsiteY1" fmla="*/ 427264 h 2155372"/>
                  <a:gd name="connsiteX2" fmla="*/ 4291693 w 10477500"/>
                  <a:gd name="connsiteY2" fmla="*/ 688522 h 2155372"/>
                  <a:gd name="connsiteX3" fmla="*/ 5483678 w 10477500"/>
                  <a:gd name="connsiteY3" fmla="*/ 737507 h 2155372"/>
                  <a:gd name="connsiteX4" fmla="*/ 5728607 w 10477500"/>
                  <a:gd name="connsiteY4" fmla="*/ 770164 h 2155372"/>
                  <a:gd name="connsiteX5" fmla="*/ 5908221 w 10477500"/>
                  <a:gd name="connsiteY5" fmla="*/ 819150 h 2155372"/>
                  <a:gd name="connsiteX6" fmla="*/ 6169478 w 10477500"/>
                  <a:gd name="connsiteY6" fmla="*/ 786493 h 2155372"/>
                  <a:gd name="connsiteX7" fmla="*/ 6414407 w 10477500"/>
                  <a:gd name="connsiteY7" fmla="*/ 786493 h 2155372"/>
                  <a:gd name="connsiteX8" fmla="*/ 6528707 w 10477500"/>
                  <a:gd name="connsiteY8" fmla="*/ 851807 h 2155372"/>
                  <a:gd name="connsiteX9" fmla="*/ 6463393 w 10477500"/>
                  <a:gd name="connsiteY9" fmla="*/ 1080407 h 2155372"/>
                  <a:gd name="connsiteX10" fmla="*/ 6855278 w 10477500"/>
                  <a:gd name="connsiteY10" fmla="*/ 1015093 h 2155372"/>
                  <a:gd name="connsiteX11" fmla="*/ 7312478 w 10477500"/>
                  <a:gd name="connsiteY11" fmla="*/ 1178379 h 2155372"/>
                  <a:gd name="connsiteX12" fmla="*/ 7443107 w 10477500"/>
                  <a:gd name="connsiteY12" fmla="*/ 1488622 h 2155372"/>
                  <a:gd name="connsiteX13" fmla="*/ 7622721 w 10477500"/>
                  <a:gd name="connsiteY13" fmla="*/ 1880507 h 2155372"/>
                  <a:gd name="connsiteX14" fmla="*/ 7590064 w 10477500"/>
                  <a:gd name="connsiteY14" fmla="*/ 2125436 h 2155372"/>
                  <a:gd name="connsiteX15" fmla="*/ 7769678 w 10477500"/>
                  <a:gd name="connsiteY15" fmla="*/ 2060122 h 2155372"/>
                  <a:gd name="connsiteX16" fmla="*/ 7981950 w 10477500"/>
                  <a:gd name="connsiteY16" fmla="*/ 1929493 h 2155372"/>
                  <a:gd name="connsiteX17" fmla="*/ 8096250 w 10477500"/>
                  <a:gd name="connsiteY17" fmla="*/ 1749879 h 2155372"/>
                  <a:gd name="connsiteX18" fmla="*/ 8275864 w 10477500"/>
                  <a:gd name="connsiteY18" fmla="*/ 1651907 h 2155372"/>
                  <a:gd name="connsiteX19" fmla="*/ 8439150 w 10477500"/>
                  <a:gd name="connsiteY19" fmla="*/ 1292679 h 2155372"/>
                  <a:gd name="connsiteX20" fmla="*/ 8749393 w 10477500"/>
                  <a:gd name="connsiteY20" fmla="*/ 1194707 h 2155372"/>
                  <a:gd name="connsiteX21" fmla="*/ 8961664 w 10477500"/>
                  <a:gd name="connsiteY21" fmla="*/ 1129393 h 2155372"/>
                  <a:gd name="connsiteX22" fmla="*/ 9108621 w 10477500"/>
                  <a:gd name="connsiteY22" fmla="*/ 982436 h 2155372"/>
                  <a:gd name="connsiteX23" fmla="*/ 9108621 w 10477500"/>
                  <a:gd name="connsiteY23" fmla="*/ 704850 h 2155372"/>
                  <a:gd name="connsiteX24" fmla="*/ 9222921 w 10477500"/>
                  <a:gd name="connsiteY24" fmla="*/ 476250 h 2155372"/>
                  <a:gd name="connsiteX25" fmla="*/ 9549493 w 10477500"/>
                  <a:gd name="connsiteY25" fmla="*/ 329293 h 2155372"/>
                  <a:gd name="connsiteX26" fmla="*/ 9614807 w 10477500"/>
                  <a:gd name="connsiteY26" fmla="*/ 231322 h 2155372"/>
                  <a:gd name="connsiteX27" fmla="*/ 9075964 w 10477500"/>
                  <a:gd name="connsiteY27" fmla="*/ 68036 h 2155372"/>
                  <a:gd name="connsiteX28" fmla="*/ 1205593 w 10477500"/>
                  <a:gd name="connsiteY28" fmla="*/ 19050 h 2155372"/>
                  <a:gd name="connsiteX29" fmla="*/ 1842407 w 10477500"/>
                  <a:gd name="connsiteY29" fmla="*/ 166007 h 21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7500" h="2155372">
                    <a:moveTo>
                      <a:pt x="1842407" y="166007"/>
                    </a:moveTo>
                    <a:cubicBezTo>
                      <a:pt x="2122714" y="234043"/>
                      <a:pt x="2479221" y="340178"/>
                      <a:pt x="2887435" y="427264"/>
                    </a:cubicBezTo>
                    <a:cubicBezTo>
                      <a:pt x="3295649" y="514350"/>
                      <a:pt x="3858986" y="636815"/>
                      <a:pt x="4291693" y="688522"/>
                    </a:cubicBezTo>
                    <a:cubicBezTo>
                      <a:pt x="4724400" y="740229"/>
                      <a:pt x="5244192" y="723900"/>
                      <a:pt x="5483678" y="737507"/>
                    </a:cubicBezTo>
                    <a:cubicBezTo>
                      <a:pt x="5723164" y="751114"/>
                      <a:pt x="5657850" y="756557"/>
                      <a:pt x="5728607" y="770164"/>
                    </a:cubicBezTo>
                    <a:cubicBezTo>
                      <a:pt x="5799364" y="783771"/>
                      <a:pt x="5834743" y="816429"/>
                      <a:pt x="5908221" y="819150"/>
                    </a:cubicBezTo>
                    <a:cubicBezTo>
                      <a:pt x="5981699" y="821871"/>
                      <a:pt x="6085114" y="791936"/>
                      <a:pt x="6169478" y="786493"/>
                    </a:cubicBezTo>
                    <a:cubicBezTo>
                      <a:pt x="6253842" y="781050"/>
                      <a:pt x="6354536" y="775607"/>
                      <a:pt x="6414407" y="786493"/>
                    </a:cubicBezTo>
                    <a:cubicBezTo>
                      <a:pt x="6474278" y="797379"/>
                      <a:pt x="6520543" y="802821"/>
                      <a:pt x="6528707" y="851807"/>
                    </a:cubicBezTo>
                    <a:cubicBezTo>
                      <a:pt x="6536871" y="900793"/>
                      <a:pt x="6408965" y="1053193"/>
                      <a:pt x="6463393" y="1080407"/>
                    </a:cubicBezTo>
                    <a:cubicBezTo>
                      <a:pt x="6517821" y="1107621"/>
                      <a:pt x="6713764" y="998764"/>
                      <a:pt x="6855278" y="1015093"/>
                    </a:cubicBezTo>
                    <a:cubicBezTo>
                      <a:pt x="6996792" y="1031422"/>
                      <a:pt x="7214507" y="1099458"/>
                      <a:pt x="7312478" y="1178379"/>
                    </a:cubicBezTo>
                    <a:cubicBezTo>
                      <a:pt x="7410450" y="1257301"/>
                      <a:pt x="7391400" y="1371601"/>
                      <a:pt x="7443107" y="1488622"/>
                    </a:cubicBezTo>
                    <a:cubicBezTo>
                      <a:pt x="7494814" y="1605643"/>
                      <a:pt x="7598228" y="1774371"/>
                      <a:pt x="7622721" y="1880507"/>
                    </a:cubicBezTo>
                    <a:cubicBezTo>
                      <a:pt x="7647214" y="1986643"/>
                      <a:pt x="7565571" y="2095500"/>
                      <a:pt x="7590064" y="2125436"/>
                    </a:cubicBezTo>
                    <a:cubicBezTo>
                      <a:pt x="7614557" y="2155372"/>
                      <a:pt x="7704364" y="2092779"/>
                      <a:pt x="7769678" y="2060122"/>
                    </a:cubicBezTo>
                    <a:cubicBezTo>
                      <a:pt x="7834992" y="2027465"/>
                      <a:pt x="7927521" y="1981200"/>
                      <a:pt x="7981950" y="1929493"/>
                    </a:cubicBezTo>
                    <a:cubicBezTo>
                      <a:pt x="8036379" y="1877786"/>
                      <a:pt x="8047264" y="1796143"/>
                      <a:pt x="8096250" y="1749879"/>
                    </a:cubicBezTo>
                    <a:cubicBezTo>
                      <a:pt x="8145236" y="1703615"/>
                      <a:pt x="8218714" y="1728107"/>
                      <a:pt x="8275864" y="1651907"/>
                    </a:cubicBezTo>
                    <a:cubicBezTo>
                      <a:pt x="8333014" y="1575707"/>
                      <a:pt x="8360229" y="1368879"/>
                      <a:pt x="8439150" y="1292679"/>
                    </a:cubicBezTo>
                    <a:cubicBezTo>
                      <a:pt x="8518071" y="1216479"/>
                      <a:pt x="8749393" y="1194707"/>
                      <a:pt x="8749393" y="1194707"/>
                    </a:cubicBezTo>
                    <a:cubicBezTo>
                      <a:pt x="8836479" y="1167493"/>
                      <a:pt x="8901793" y="1164772"/>
                      <a:pt x="8961664" y="1129393"/>
                    </a:cubicBezTo>
                    <a:cubicBezTo>
                      <a:pt x="9021535" y="1094015"/>
                      <a:pt x="9084128" y="1053193"/>
                      <a:pt x="9108621" y="982436"/>
                    </a:cubicBezTo>
                    <a:cubicBezTo>
                      <a:pt x="9133114" y="911679"/>
                      <a:pt x="9089571" y="789214"/>
                      <a:pt x="9108621" y="704850"/>
                    </a:cubicBezTo>
                    <a:cubicBezTo>
                      <a:pt x="9127671" y="620486"/>
                      <a:pt x="9149442" y="538843"/>
                      <a:pt x="9222921" y="476250"/>
                    </a:cubicBezTo>
                    <a:cubicBezTo>
                      <a:pt x="9296400" y="413657"/>
                      <a:pt x="9484179" y="370114"/>
                      <a:pt x="9549493" y="329293"/>
                    </a:cubicBezTo>
                    <a:cubicBezTo>
                      <a:pt x="9614807" y="288472"/>
                      <a:pt x="9693728" y="274865"/>
                      <a:pt x="9614807" y="231322"/>
                    </a:cubicBezTo>
                    <a:cubicBezTo>
                      <a:pt x="9535886" y="187779"/>
                      <a:pt x="10477500" y="103415"/>
                      <a:pt x="9075964" y="68036"/>
                    </a:cubicBezTo>
                    <a:cubicBezTo>
                      <a:pt x="7674428" y="32657"/>
                      <a:pt x="2411186" y="0"/>
                      <a:pt x="1205593" y="19050"/>
                    </a:cubicBezTo>
                    <a:cubicBezTo>
                      <a:pt x="0" y="38100"/>
                      <a:pt x="1562100" y="97971"/>
                      <a:pt x="1842407" y="16600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p:cNvSpPr/>
              <p:nvPr/>
            </p:nvSpPr>
            <p:spPr>
              <a:xfrm>
                <a:off x="7649936" y="506185"/>
                <a:ext cx="1526722" cy="4199165"/>
              </a:xfrm>
              <a:custGeom>
                <a:avLst/>
                <a:gdLst>
                  <a:gd name="connsiteX0" fmla="*/ 955221 w 1526722"/>
                  <a:gd name="connsiteY0" fmla="*/ 555172 h 4199165"/>
                  <a:gd name="connsiteX1" fmla="*/ 1053193 w 1526722"/>
                  <a:gd name="connsiteY1" fmla="*/ 849086 h 4199165"/>
                  <a:gd name="connsiteX2" fmla="*/ 1167493 w 1526722"/>
                  <a:gd name="connsiteY2" fmla="*/ 1094015 h 4199165"/>
                  <a:gd name="connsiteX3" fmla="*/ 1298121 w 1526722"/>
                  <a:gd name="connsiteY3" fmla="*/ 1306286 h 4199165"/>
                  <a:gd name="connsiteX4" fmla="*/ 938893 w 1526722"/>
                  <a:gd name="connsiteY4" fmla="*/ 1583872 h 4199165"/>
                  <a:gd name="connsiteX5" fmla="*/ 840921 w 1526722"/>
                  <a:gd name="connsiteY5" fmla="*/ 1665515 h 4199165"/>
                  <a:gd name="connsiteX6" fmla="*/ 840921 w 1526722"/>
                  <a:gd name="connsiteY6" fmla="*/ 1845129 h 4199165"/>
                  <a:gd name="connsiteX7" fmla="*/ 1020535 w 1526722"/>
                  <a:gd name="connsiteY7" fmla="*/ 1877786 h 4199165"/>
                  <a:gd name="connsiteX8" fmla="*/ 889907 w 1526722"/>
                  <a:gd name="connsiteY8" fmla="*/ 2073729 h 4199165"/>
                  <a:gd name="connsiteX9" fmla="*/ 759278 w 1526722"/>
                  <a:gd name="connsiteY9" fmla="*/ 2220686 h 4199165"/>
                  <a:gd name="connsiteX10" fmla="*/ 498021 w 1526722"/>
                  <a:gd name="connsiteY10" fmla="*/ 2383972 h 4199165"/>
                  <a:gd name="connsiteX11" fmla="*/ 465364 w 1526722"/>
                  <a:gd name="connsiteY11" fmla="*/ 2726872 h 4199165"/>
                  <a:gd name="connsiteX12" fmla="*/ 400050 w 1526722"/>
                  <a:gd name="connsiteY12" fmla="*/ 2971801 h 4199165"/>
                  <a:gd name="connsiteX13" fmla="*/ 400050 w 1526722"/>
                  <a:gd name="connsiteY13" fmla="*/ 3135086 h 4199165"/>
                  <a:gd name="connsiteX14" fmla="*/ 465364 w 1526722"/>
                  <a:gd name="connsiteY14" fmla="*/ 3396344 h 4199165"/>
                  <a:gd name="connsiteX15" fmla="*/ 383721 w 1526722"/>
                  <a:gd name="connsiteY15" fmla="*/ 3657601 h 4199165"/>
                  <a:gd name="connsiteX16" fmla="*/ 155121 w 1526722"/>
                  <a:gd name="connsiteY16" fmla="*/ 3837215 h 4199165"/>
                  <a:gd name="connsiteX17" fmla="*/ 1314450 w 1526722"/>
                  <a:gd name="connsiteY17" fmla="*/ 3853544 h 4199165"/>
                  <a:gd name="connsiteX18" fmla="*/ 1428750 w 1526722"/>
                  <a:gd name="connsiteY18" fmla="*/ 3641272 h 4199165"/>
                  <a:gd name="connsiteX19" fmla="*/ 1412421 w 1526722"/>
                  <a:gd name="connsiteY19" fmla="*/ 506186 h 4199165"/>
                  <a:gd name="connsiteX20" fmla="*/ 955221 w 1526722"/>
                  <a:gd name="connsiteY20" fmla="*/ 555172 h 41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722" h="4199165">
                    <a:moveTo>
                      <a:pt x="955221" y="555172"/>
                    </a:moveTo>
                    <a:cubicBezTo>
                      <a:pt x="895350" y="612322"/>
                      <a:pt x="1017814" y="759279"/>
                      <a:pt x="1053193" y="849086"/>
                    </a:cubicBezTo>
                    <a:cubicBezTo>
                      <a:pt x="1088572" y="938893"/>
                      <a:pt x="1126672" y="1017815"/>
                      <a:pt x="1167493" y="1094015"/>
                    </a:cubicBezTo>
                    <a:cubicBezTo>
                      <a:pt x="1208314" y="1170215"/>
                      <a:pt x="1336221" y="1224643"/>
                      <a:pt x="1298121" y="1306286"/>
                    </a:cubicBezTo>
                    <a:cubicBezTo>
                      <a:pt x="1260021" y="1387929"/>
                      <a:pt x="1015093" y="1524000"/>
                      <a:pt x="938893" y="1583872"/>
                    </a:cubicBezTo>
                    <a:cubicBezTo>
                      <a:pt x="862693" y="1643744"/>
                      <a:pt x="857250" y="1621972"/>
                      <a:pt x="840921" y="1665515"/>
                    </a:cubicBezTo>
                    <a:cubicBezTo>
                      <a:pt x="824592" y="1709058"/>
                      <a:pt x="810985" y="1809751"/>
                      <a:pt x="840921" y="1845129"/>
                    </a:cubicBezTo>
                    <a:cubicBezTo>
                      <a:pt x="870857" y="1880508"/>
                      <a:pt x="1012371" y="1839686"/>
                      <a:pt x="1020535" y="1877786"/>
                    </a:cubicBezTo>
                    <a:cubicBezTo>
                      <a:pt x="1028699" y="1915886"/>
                      <a:pt x="933450" y="2016579"/>
                      <a:pt x="889907" y="2073729"/>
                    </a:cubicBezTo>
                    <a:cubicBezTo>
                      <a:pt x="846364" y="2130879"/>
                      <a:pt x="824592" y="2168979"/>
                      <a:pt x="759278" y="2220686"/>
                    </a:cubicBezTo>
                    <a:cubicBezTo>
                      <a:pt x="693964" y="2272393"/>
                      <a:pt x="547007" y="2299608"/>
                      <a:pt x="498021" y="2383972"/>
                    </a:cubicBezTo>
                    <a:cubicBezTo>
                      <a:pt x="449035" y="2468336"/>
                      <a:pt x="481693" y="2628901"/>
                      <a:pt x="465364" y="2726872"/>
                    </a:cubicBezTo>
                    <a:cubicBezTo>
                      <a:pt x="449036" y="2824844"/>
                      <a:pt x="410936" y="2903765"/>
                      <a:pt x="400050" y="2971801"/>
                    </a:cubicBezTo>
                    <a:cubicBezTo>
                      <a:pt x="389164" y="3039837"/>
                      <a:pt x="389164" y="3064329"/>
                      <a:pt x="400050" y="3135086"/>
                    </a:cubicBezTo>
                    <a:cubicBezTo>
                      <a:pt x="410936" y="3205843"/>
                      <a:pt x="468085" y="3309258"/>
                      <a:pt x="465364" y="3396344"/>
                    </a:cubicBezTo>
                    <a:cubicBezTo>
                      <a:pt x="462643" y="3483430"/>
                      <a:pt x="435428" y="3584123"/>
                      <a:pt x="383721" y="3657601"/>
                    </a:cubicBezTo>
                    <a:cubicBezTo>
                      <a:pt x="332014" y="3731080"/>
                      <a:pt x="0" y="3804558"/>
                      <a:pt x="155121" y="3837215"/>
                    </a:cubicBezTo>
                    <a:cubicBezTo>
                      <a:pt x="310242" y="3869872"/>
                      <a:pt x="1102179" y="3886201"/>
                      <a:pt x="1314450" y="3853544"/>
                    </a:cubicBezTo>
                    <a:cubicBezTo>
                      <a:pt x="1526722" y="3820887"/>
                      <a:pt x="1412422" y="4199165"/>
                      <a:pt x="1428750" y="3641272"/>
                    </a:cubicBezTo>
                    <a:cubicBezTo>
                      <a:pt x="1445079" y="3083379"/>
                      <a:pt x="1491342" y="1012372"/>
                      <a:pt x="1412421" y="506186"/>
                    </a:cubicBezTo>
                    <a:cubicBezTo>
                      <a:pt x="1333500" y="0"/>
                      <a:pt x="1015092" y="498022"/>
                      <a:pt x="955221" y="55517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p:nvPr/>
            </p:nvSpPr>
            <p:spPr>
              <a:xfrm>
                <a:off x="-566057" y="4767943"/>
                <a:ext cx="9857014" cy="2215243"/>
              </a:xfrm>
              <a:custGeom>
                <a:avLst/>
                <a:gdLst>
                  <a:gd name="connsiteX0" fmla="*/ 8060871 w 9857014"/>
                  <a:gd name="connsiteY0" fmla="*/ 424543 h 2215243"/>
                  <a:gd name="connsiteX1" fmla="*/ 9514114 w 9857014"/>
                  <a:gd name="connsiteY1" fmla="*/ 506186 h 2215243"/>
                  <a:gd name="connsiteX2" fmla="*/ 9693728 w 9857014"/>
                  <a:gd name="connsiteY2" fmla="*/ 1436914 h 2215243"/>
                  <a:gd name="connsiteX3" fmla="*/ 9693728 w 9857014"/>
                  <a:gd name="connsiteY3" fmla="*/ 2073728 h 2215243"/>
                  <a:gd name="connsiteX4" fmla="*/ 8714014 w 9857014"/>
                  <a:gd name="connsiteY4" fmla="*/ 2122714 h 2215243"/>
                  <a:gd name="connsiteX5" fmla="*/ 4468586 w 9857014"/>
                  <a:gd name="connsiteY5" fmla="*/ 2139043 h 2215243"/>
                  <a:gd name="connsiteX6" fmla="*/ 680357 w 9857014"/>
                  <a:gd name="connsiteY6" fmla="*/ 2106386 h 2215243"/>
                  <a:gd name="connsiteX7" fmla="*/ 386443 w 9857014"/>
                  <a:gd name="connsiteY7" fmla="*/ 1910443 h 2215243"/>
                  <a:gd name="connsiteX8" fmla="*/ 500743 w 9857014"/>
                  <a:gd name="connsiteY8" fmla="*/ 277586 h 2215243"/>
                  <a:gd name="connsiteX9" fmla="*/ 2166257 w 9857014"/>
                  <a:gd name="connsiteY9" fmla="*/ 244928 h 2215243"/>
                  <a:gd name="connsiteX10" fmla="*/ 3113314 w 9857014"/>
                  <a:gd name="connsiteY10" fmla="*/ 440871 h 2215243"/>
                  <a:gd name="connsiteX11" fmla="*/ 3684814 w 9857014"/>
                  <a:gd name="connsiteY11" fmla="*/ 718457 h 2215243"/>
                  <a:gd name="connsiteX12" fmla="*/ 4093028 w 9857014"/>
                  <a:gd name="connsiteY12" fmla="*/ 963386 h 2215243"/>
                  <a:gd name="connsiteX13" fmla="*/ 4370614 w 9857014"/>
                  <a:gd name="connsiteY13" fmla="*/ 1159328 h 2215243"/>
                  <a:gd name="connsiteX14" fmla="*/ 4664528 w 9857014"/>
                  <a:gd name="connsiteY14" fmla="*/ 1469571 h 2215243"/>
                  <a:gd name="connsiteX15" fmla="*/ 5121728 w 9857014"/>
                  <a:gd name="connsiteY15" fmla="*/ 1567543 h 2215243"/>
                  <a:gd name="connsiteX16" fmla="*/ 5236028 w 9857014"/>
                  <a:gd name="connsiteY16" fmla="*/ 1191986 h 2215243"/>
                  <a:gd name="connsiteX17" fmla="*/ 5562600 w 9857014"/>
                  <a:gd name="connsiteY17" fmla="*/ 865414 h 2215243"/>
                  <a:gd name="connsiteX18" fmla="*/ 5938157 w 9857014"/>
                  <a:gd name="connsiteY18" fmla="*/ 832757 h 2215243"/>
                  <a:gd name="connsiteX19" fmla="*/ 6232071 w 9857014"/>
                  <a:gd name="connsiteY19" fmla="*/ 898071 h 2215243"/>
                  <a:gd name="connsiteX20" fmla="*/ 6509657 w 9857014"/>
                  <a:gd name="connsiteY20" fmla="*/ 898071 h 2215243"/>
                  <a:gd name="connsiteX21" fmla="*/ 6542314 w 9857014"/>
                  <a:gd name="connsiteY21" fmla="*/ 849086 h 2215243"/>
                  <a:gd name="connsiteX22" fmla="*/ 6509657 w 9857014"/>
                  <a:gd name="connsiteY22" fmla="*/ 702128 h 2215243"/>
                  <a:gd name="connsiteX23" fmla="*/ 6591300 w 9857014"/>
                  <a:gd name="connsiteY23" fmla="*/ 555171 h 2215243"/>
                  <a:gd name="connsiteX24" fmla="*/ 6770914 w 9857014"/>
                  <a:gd name="connsiteY24" fmla="*/ 587828 h 2215243"/>
                  <a:gd name="connsiteX25" fmla="*/ 6934200 w 9857014"/>
                  <a:gd name="connsiteY25" fmla="*/ 571500 h 2215243"/>
                  <a:gd name="connsiteX26" fmla="*/ 7113814 w 9857014"/>
                  <a:gd name="connsiteY26" fmla="*/ 636814 h 2215243"/>
                  <a:gd name="connsiteX27" fmla="*/ 7342414 w 9857014"/>
                  <a:gd name="connsiteY27" fmla="*/ 636814 h 2215243"/>
                  <a:gd name="connsiteX28" fmla="*/ 7538357 w 9857014"/>
                  <a:gd name="connsiteY28" fmla="*/ 718457 h 2215243"/>
                  <a:gd name="connsiteX29" fmla="*/ 7620000 w 9857014"/>
                  <a:gd name="connsiteY29" fmla="*/ 881743 h 2215243"/>
                  <a:gd name="connsiteX30" fmla="*/ 7701643 w 9857014"/>
                  <a:gd name="connsiteY30" fmla="*/ 1175657 h 2215243"/>
                  <a:gd name="connsiteX31" fmla="*/ 7897586 w 9857014"/>
                  <a:gd name="connsiteY31" fmla="*/ 1420586 h 2215243"/>
                  <a:gd name="connsiteX32" fmla="*/ 7750628 w 9857014"/>
                  <a:gd name="connsiteY32" fmla="*/ 1583871 h 2215243"/>
                  <a:gd name="connsiteX33" fmla="*/ 8224157 w 9857014"/>
                  <a:gd name="connsiteY33" fmla="*/ 1485900 h 2215243"/>
                  <a:gd name="connsiteX34" fmla="*/ 8240486 w 9857014"/>
                  <a:gd name="connsiteY34" fmla="*/ 963386 h 2215243"/>
                  <a:gd name="connsiteX35" fmla="*/ 8011886 w 9857014"/>
                  <a:gd name="connsiteY35" fmla="*/ 702128 h 2215243"/>
                  <a:gd name="connsiteX36" fmla="*/ 7962900 w 9857014"/>
                  <a:gd name="connsiteY36" fmla="*/ 489857 h 2215243"/>
                  <a:gd name="connsiteX37" fmla="*/ 8060871 w 9857014"/>
                  <a:gd name="connsiteY37" fmla="*/ 424543 h 22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7014" h="2215243">
                    <a:moveTo>
                      <a:pt x="8060871" y="424543"/>
                    </a:moveTo>
                    <a:cubicBezTo>
                      <a:pt x="8319407" y="427265"/>
                      <a:pt x="9241971" y="337458"/>
                      <a:pt x="9514114" y="506186"/>
                    </a:cubicBezTo>
                    <a:cubicBezTo>
                      <a:pt x="9786257" y="674914"/>
                      <a:pt x="9663792" y="1175657"/>
                      <a:pt x="9693728" y="1436914"/>
                    </a:cubicBezTo>
                    <a:cubicBezTo>
                      <a:pt x="9723664" y="1698171"/>
                      <a:pt x="9857014" y="1959428"/>
                      <a:pt x="9693728" y="2073728"/>
                    </a:cubicBezTo>
                    <a:cubicBezTo>
                      <a:pt x="9530442" y="2188028"/>
                      <a:pt x="8714014" y="2122714"/>
                      <a:pt x="8714014" y="2122714"/>
                    </a:cubicBezTo>
                    <a:lnTo>
                      <a:pt x="4468586" y="2139043"/>
                    </a:lnTo>
                    <a:lnTo>
                      <a:pt x="680357" y="2106386"/>
                    </a:lnTo>
                    <a:cubicBezTo>
                      <a:pt x="0" y="2068286"/>
                      <a:pt x="416379" y="2215243"/>
                      <a:pt x="386443" y="1910443"/>
                    </a:cubicBezTo>
                    <a:cubicBezTo>
                      <a:pt x="356507" y="1605643"/>
                      <a:pt x="204107" y="555172"/>
                      <a:pt x="500743" y="277586"/>
                    </a:cubicBezTo>
                    <a:cubicBezTo>
                      <a:pt x="797379" y="0"/>
                      <a:pt x="1730829" y="217714"/>
                      <a:pt x="2166257" y="244928"/>
                    </a:cubicBezTo>
                    <a:cubicBezTo>
                      <a:pt x="2601686" y="272142"/>
                      <a:pt x="2860221" y="361949"/>
                      <a:pt x="3113314" y="440871"/>
                    </a:cubicBezTo>
                    <a:cubicBezTo>
                      <a:pt x="3366407" y="519793"/>
                      <a:pt x="3521528" y="631371"/>
                      <a:pt x="3684814" y="718457"/>
                    </a:cubicBezTo>
                    <a:cubicBezTo>
                      <a:pt x="3848100" y="805543"/>
                      <a:pt x="3978728" y="889908"/>
                      <a:pt x="4093028" y="963386"/>
                    </a:cubicBezTo>
                    <a:cubicBezTo>
                      <a:pt x="4207328" y="1036865"/>
                      <a:pt x="4275364" y="1074964"/>
                      <a:pt x="4370614" y="1159328"/>
                    </a:cubicBezTo>
                    <a:cubicBezTo>
                      <a:pt x="4465864" y="1243692"/>
                      <a:pt x="4539342" y="1401535"/>
                      <a:pt x="4664528" y="1469571"/>
                    </a:cubicBezTo>
                    <a:cubicBezTo>
                      <a:pt x="4789714" y="1537607"/>
                      <a:pt x="5026478" y="1613807"/>
                      <a:pt x="5121728" y="1567543"/>
                    </a:cubicBezTo>
                    <a:cubicBezTo>
                      <a:pt x="5216978" y="1521279"/>
                      <a:pt x="5162549" y="1309007"/>
                      <a:pt x="5236028" y="1191986"/>
                    </a:cubicBezTo>
                    <a:cubicBezTo>
                      <a:pt x="5309507" y="1074965"/>
                      <a:pt x="5445579" y="925285"/>
                      <a:pt x="5562600" y="865414"/>
                    </a:cubicBezTo>
                    <a:cubicBezTo>
                      <a:pt x="5679621" y="805543"/>
                      <a:pt x="5826579" y="827314"/>
                      <a:pt x="5938157" y="832757"/>
                    </a:cubicBezTo>
                    <a:cubicBezTo>
                      <a:pt x="6049735" y="838200"/>
                      <a:pt x="6136821" y="887185"/>
                      <a:pt x="6232071" y="898071"/>
                    </a:cubicBezTo>
                    <a:cubicBezTo>
                      <a:pt x="6327321" y="908957"/>
                      <a:pt x="6457950" y="906235"/>
                      <a:pt x="6509657" y="898071"/>
                    </a:cubicBezTo>
                    <a:cubicBezTo>
                      <a:pt x="6561364" y="889907"/>
                      <a:pt x="6542314" y="881743"/>
                      <a:pt x="6542314" y="849086"/>
                    </a:cubicBezTo>
                    <a:cubicBezTo>
                      <a:pt x="6542314" y="816429"/>
                      <a:pt x="6501493" y="751114"/>
                      <a:pt x="6509657" y="702128"/>
                    </a:cubicBezTo>
                    <a:cubicBezTo>
                      <a:pt x="6517821" y="653142"/>
                      <a:pt x="6547757" y="574221"/>
                      <a:pt x="6591300" y="555171"/>
                    </a:cubicBezTo>
                    <a:cubicBezTo>
                      <a:pt x="6634843" y="536121"/>
                      <a:pt x="6713764" y="585107"/>
                      <a:pt x="6770914" y="587828"/>
                    </a:cubicBezTo>
                    <a:cubicBezTo>
                      <a:pt x="6828064" y="590549"/>
                      <a:pt x="6877050" y="563336"/>
                      <a:pt x="6934200" y="571500"/>
                    </a:cubicBezTo>
                    <a:cubicBezTo>
                      <a:pt x="6991350" y="579664"/>
                      <a:pt x="7045778" y="625928"/>
                      <a:pt x="7113814" y="636814"/>
                    </a:cubicBezTo>
                    <a:cubicBezTo>
                      <a:pt x="7181850" y="647700"/>
                      <a:pt x="7271657" y="623207"/>
                      <a:pt x="7342414" y="636814"/>
                    </a:cubicBezTo>
                    <a:cubicBezTo>
                      <a:pt x="7413171" y="650421"/>
                      <a:pt x="7492093" y="677636"/>
                      <a:pt x="7538357" y="718457"/>
                    </a:cubicBezTo>
                    <a:cubicBezTo>
                      <a:pt x="7584621" y="759278"/>
                      <a:pt x="7592786" y="805543"/>
                      <a:pt x="7620000" y="881743"/>
                    </a:cubicBezTo>
                    <a:cubicBezTo>
                      <a:pt x="7647214" y="957943"/>
                      <a:pt x="7655379" y="1085850"/>
                      <a:pt x="7701643" y="1175657"/>
                    </a:cubicBezTo>
                    <a:cubicBezTo>
                      <a:pt x="7747907" y="1265464"/>
                      <a:pt x="7889422" y="1352550"/>
                      <a:pt x="7897586" y="1420586"/>
                    </a:cubicBezTo>
                    <a:cubicBezTo>
                      <a:pt x="7905750" y="1488622"/>
                      <a:pt x="7696200" y="1572985"/>
                      <a:pt x="7750628" y="1583871"/>
                    </a:cubicBezTo>
                    <a:cubicBezTo>
                      <a:pt x="7805056" y="1594757"/>
                      <a:pt x="8142514" y="1589314"/>
                      <a:pt x="8224157" y="1485900"/>
                    </a:cubicBezTo>
                    <a:cubicBezTo>
                      <a:pt x="8305800" y="1382486"/>
                      <a:pt x="8275864" y="1094015"/>
                      <a:pt x="8240486" y="963386"/>
                    </a:cubicBezTo>
                    <a:cubicBezTo>
                      <a:pt x="8205108" y="832757"/>
                      <a:pt x="8058150" y="781050"/>
                      <a:pt x="8011886" y="702128"/>
                    </a:cubicBezTo>
                    <a:cubicBezTo>
                      <a:pt x="7965622" y="623207"/>
                      <a:pt x="7952014" y="530678"/>
                      <a:pt x="7962900" y="489857"/>
                    </a:cubicBezTo>
                    <a:cubicBezTo>
                      <a:pt x="7973786" y="449036"/>
                      <a:pt x="7802335" y="421822"/>
                      <a:pt x="8060871" y="42454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2" name="Rectangle 31"/>
          <p:cNvSpPr/>
          <p:nvPr/>
        </p:nvSpPr>
        <p:spPr>
          <a:xfrm>
            <a:off x="838200" y="1447800"/>
            <a:ext cx="12192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3657600" y="3048000"/>
            <a:ext cx="12954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5" name="Picture 2" descr="Image result for united states in 1783"/>
          <p:cNvPicPr>
            <a:picLocks noChangeAspect="1" noChangeArrowheads="1"/>
          </p:cNvPicPr>
          <p:nvPr/>
        </p:nvPicPr>
        <p:blipFill>
          <a:blip r:embed="rId3"/>
          <a:srcRect l="17500" t="47037" r="70000" b="45572"/>
          <a:stretch>
            <a:fillRect/>
          </a:stretch>
        </p:blipFill>
        <p:spPr bwMode="auto">
          <a:xfrm>
            <a:off x="1752600" y="4114800"/>
            <a:ext cx="1143000" cy="457200"/>
          </a:xfrm>
          <a:prstGeom prst="rect">
            <a:avLst/>
          </a:prstGeom>
          <a:noFill/>
        </p:spPr>
      </p:pic>
      <p:grpSp>
        <p:nvGrpSpPr>
          <p:cNvPr id="4" name="Group 45"/>
          <p:cNvGrpSpPr/>
          <p:nvPr/>
        </p:nvGrpSpPr>
        <p:grpSpPr>
          <a:xfrm>
            <a:off x="0" y="5181600"/>
            <a:ext cx="3352800" cy="1676400"/>
            <a:chOff x="0" y="5181600"/>
            <a:chExt cx="3352800" cy="1676400"/>
          </a:xfrm>
        </p:grpSpPr>
        <p:sp>
          <p:nvSpPr>
            <p:cNvPr id="47" name="Rectangle 46"/>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1" name="Picture 2" descr="Image result for united states in 1776"/>
          <p:cNvPicPr>
            <a:picLocks noChangeAspect="1" noChangeArrowheads="1"/>
          </p:cNvPicPr>
          <p:nvPr/>
        </p:nvPicPr>
        <p:blipFill>
          <a:blip r:embed="rId4"/>
          <a:srcRect l="87740" t="60835" r="1528" b="27751"/>
          <a:stretch>
            <a:fillRect/>
          </a:stretch>
        </p:blipFill>
        <p:spPr bwMode="auto">
          <a:xfrm>
            <a:off x="45720" y="4526280"/>
            <a:ext cx="3200400" cy="2304288"/>
          </a:xfrm>
          <a:prstGeom prst="rect">
            <a:avLst/>
          </a:prstGeom>
          <a:noFill/>
          <a:ln w="38100">
            <a:solidFill>
              <a:schemeClr val="tx1"/>
            </a:solidFill>
          </a:ln>
        </p:spPr>
      </p:pic>
      <p:cxnSp>
        <p:nvCxnSpPr>
          <p:cNvPr id="13" name="Straight Arrow Connector 12"/>
          <p:cNvCxnSpPr/>
          <p:nvPr/>
        </p:nvCxnSpPr>
        <p:spPr>
          <a:xfrm flipV="1">
            <a:off x="1828800" y="4191000"/>
            <a:ext cx="4343400" cy="609600"/>
          </a:xfrm>
          <a:prstGeom prst="straightConnector1">
            <a:avLst/>
          </a:prstGeom>
          <a:ln w="76200">
            <a:solidFill>
              <a:srgbClr val="FF99CC"/>
            </a:solidFill>
            <a:tailEnd type="arrow"/>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V="1">
            <a:off x="2362200" y="3429000"/>
            <a:ext cx="3429000" cy="1905000"/>
          </a:xfrm>
          <a:prstGeom prst="straightConnector1">
            <a:avLst/>
          </a:prstGeom>
          <a:ln w="76200">
            <a:solidFill>
              <a:srgbClr val="C89800"/>
            </a:solidFill>
            <a:tailEnd type="arrow"/>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3733800" y="3119735"/>
            <a:ext cx="990600" cy="461665"/>
          </a:xfrm>
          <a:prstGeom prst="rect">
            <a:avLst/>
          </a:prstGeom>
          <a:solidFill>
            <a:schemeClr val="bg1">
              <a:lumMod val="65000"/>
            </a:schemeClr>
          </a:solidFill>
        </p:spPr>
        <p:txBody>
          <a:bodyPr wrap="square" rtlCol="0">
            <a:spAutoFit/>
          </a:bodyPr>
          <a:lstStyle/>
          <a:p>
            <a:r>
              <a:rPr lang="en-US" sz="2400" b="1" dirty="0"/>
              <a:t>SPAIN</a:t>
            </a:r>
          </a:p>
        </p:txBody>
      </p:sp>
      <p:sp>
        <p:nvSpPr>
          <p:cNvPr id="28" name="TextBox 27"/>
          <p:cNvSpPr txBox="1"/>
          <p:nvPr/>
        </p:nvSpPr>
        <p:spPr>
          <a:xfrm rot="3352842">
            <a:off x="6808177" y="5401844"/>
            <a:ext cx="990600" cy="461665"/>
          </a:xfrm>
          <a:prstGeom prst="rect">
            <a:avLst/>
          </a:prstGeom>
          <a:noFill/>
          <a:ln w="25400">
            <a:noFill/>
          </a:ln>
        </p:spPr>
        <p:txBody>
          <a:bodyPr wrap="square" rtlCol="0">
            <a:spAutoFit/>
          </a:bodyPr>
          <a:lstStyle/>
          <a:p>
            <a:r>
              <a:rPr lang="en-US" sz="2400" b="1" dirty="0"/>
              <a:t>SPAIN</a:t>
            </a:r>
          </a:p>
        </p:txBody>
      </p:sp>
      <p:sp>
        <p:nvSpPr>
          <p:cNvPr id="29" name="TextBox 28"/>
          <p:cNvSpPr txBox="1"/>
          <p:nvPr/>
        </p:nvSpPr>
        <p:spPr>
          <a:xfrm>
            <a:off x="1752600" y="3505200"/>
            <a:ext cx="990600" cy="461665"/>
          </a:xfrm>
          <a:prstGeom prst="rect">
            <a:avLst/>
          </a:prstGeom>
          <a:solidFill>
            <a:schemeClr val="bg1">
              <a:lumMod val="65000"/>
            </a:schemeClr>
          </a:solidFill>
        </p:spPr>
        <p:txBody>
          <a:bodyPr wrap="square" rtlCol="0">
            <a:spAutoFit/>
          </a:bodyPr>
          <a:lstStyle/>
          <a:p>
            <a:r>
              <a:rPr lang="en-US" sz="2400" b="1" dirty="0"/>
              <a:t>SPAIN</a:t>
            </a:r>
          </a:p>
        </p:txBody>
      </p:sp>
      <p:sp>
        <p:nvSpPr>
          <p:cNvPr id="30" name="TextBox 29"/>
          <p:cNvSpPr txBox="1"/>
          <p:nvPr/>
        </p:nvSpPr>
        <p:spPr>
          <a:xfrm>
            <a:off x="609600" y="1600200"/>
            <a:ext cx="1752600" cy="461665"/>
          </a:xfrm>
          <a:prstGeom prst="rect">
            <a:avLst/>
          </a:prstGeom>
          <a:solidFill>
            <a:schemeClr val="bg1">
              <a:lumMod val="65000"/>
            </a:schemeClr>
          </a:solidFill>
        </p:spPr>
        <p:txBody>
          <a:bodyPr wrap="square" rtlCol="0">
            <a:spAutoFit/>
          </a:bodyPr>
          <a:lstStyle/>
          <a:p>
            <a:r>
              <a:rPr lang="en-US" sz="2400" b="1" dirty="0"/>
              <a:t>UNCLAIMED</a:t>
            </a:r>
          </a:p>
        </p:txBody>
      </p:sp>
      <p:sp>
        <p:nvSpPr>
          <p:cNvPr id="31" name="TextBox 30"/>
          <p:cNvSpPr txBox="1"/>
          <p:nvPr/>
        </p:nvSpPr>
        <p:spPr>
          <a:xfrm>
            <a:off x="6858000" y="1074003"/>
            <a:ext cx="1295400" cy="830997"/>
          </a:xfrm>
          <a:prstGeom prst="rect">
            <a:avLst/>
          </a:prstGeom>
          <a:noFill/>
          <a:ln w="25400">
            <a:solidFill>
              <a:srgbClr val="9D9D9D"/>
            </a:solidFill>
          </a:ln>
        </p:spPr>
        <p:txBody>
          <a:bodyPr wrap="square" rtlCol="0">
            <a:spAutoFit/>
          </a:bodyPr>
          <a:lstStyle/>
          <a:p>
            <a:r>
              <a:rPr lang="en-US" sz="2400" b="1" dirty="0"/>
              <a:t>Vermont</a:t>
            </a:r>
          </a:p>
          <a:p>
            <a:r>
              <a:rPr lang="en-US" sz="2400" b="1" dirty="0"/>
              <a:t>Republic</a:t>
            </a:r>
          </a:p>
        </p:txBody>
      </p:sp>
      <p:sp>
        <p:nvSpPr>
          <p:cNvPr id="42" name="TextBox 41"/>
          <p:cNvSpPr txBox="1"/>
          <p:nvPr/>
        </p:nvSpPr>
        <p:spPr>
          <a:xfrm>
            <a:off x="5181600" y="990600"/>
            <a:ext cx="990600" cy="461665"/>
          </a:xfrm>
          <a:prstGeom prst="rect">
            <a:avLst/>
          </a:prstGeom>
          <a:solidFill>
            <a:schemeClr val="bg1"/>
          </a:solidFill>
          <a:ln w="25400">
            <a:solidFill>
              <a:schemeClr val="accent2">
                <a:lumMod val="75000"/>
              </a:schemeClr>
            </a:solidFill>
          </a:ln>
        </p:spPr>
        <p:txBody>
          <a:bodyPr wrap="square" rtlCol="0">
            <a:spAutoFit/>
          </a:bodyPr>
          <a:lstStyle/>
          <a:p>
            <a:r>
              <a:rPr lang="en-US" sz="2400" b="1" dirty="0"/>
              <a:t>w/UK</a:t>
            </a:r>
          </a:p>
        </p:txBody>
      </p:sp>
      <p:sp>
        <p:nvSpPr>
          <p:cNvPr id="43" name="TextBox 42"/>
          <p:cNvSpPr txBox="1"/>
          <p:nvPr/>
        </p:nvSpPr>
        <p:spPr>
          <a:xfrm>
            <a:off x="8153400" y="685800"/>
            <a:ext cx="990600" cy="461665"/>
          </a:xfrm>
          <a:prstGeom prst="rect">
            <a:avLst/>
          </a:prstGeom>
          <a:solidFill>
            <a:schemeClr val="bg1"/>
          </a:solidFill>
          <a:ln w="25400">
            <a:solidFill>
              <a:schemeClr val="accent2">
                <a:lumMod val="75000"/>
              </a:schemeClr>
            </a:solidFill>
          </a:ln>
        </p:spPr>
        <p:txBody>
          <a:bodyPr wrap="square" rtlCol="0">
            <a:spAutoFit/>
          </a:bodyPr>
          <a:lstStyle/>
          <a:p>
            <a:r>
              <a:rPr lang="en-US" sz="2400" b="1" dirty="0"/>
              <a:t>w/UK</a:t>
            </a:r>
          </a:p>
        </p:txBody>
      </p:sp>
      <p:sp>
        <p:nvSpPr>
          <p:cNvPr id="44" name="TextBox 43"/>
          <p:cNvSpPr txBox="1"/>
          <p:nvPr/>
        </p:nvSpPr>
        <p:spPr>
          <a:xfrm>
            <a:off x="5486400" y="5481935"/>
            <a:ext cx="1295400" cy="461665"/>
          </a:xfrm>
          <a:prstGeom prst="rect">
            <a:avLst/>
          </a:prstGeom>
          <a:solidFill>
            <a:schemeClr val="bg1"/>
          </a:solidFill>
          <a:ln w="25400">
            <a:solidFill>
              <a:schemeClr val="accent2">
                <a:lumMod val="75000"/>
              </a:schemeClr>
            </a:solidFill>
          </a:ln>
        </p:spPr>
        <p:txBody>
          <a:bodyPr wrap="square" rtlCol="0">
            <a:spAutoFit/>
          </a:bodyPr>
          <a:lstStyle/>
          <a:p>
            <a:r>
              <a:rPr lang="en-US" sz="2400" b="1" dirty="0"/>
              <a:t>w/Spain</a:t>
            </a:r>
          </a:p>
        </p:txBody>
      </p:sp>
      <p:sp>
        <p:nvSpPr>
          <p:cNvPr id="49" name="TextBox 48"/>
          <p:cNvSpPr txBox="1"/>
          <p:nvPr/>
        </p:nvSpPr>
        <p:spPr>
          <a:xfrm>
            <a:off x="4191000" y="1290935"/>
            <a:ext cx="609600" cy="461665"/>
          </a:xfrm>
          <a:prstGeom prst="rect">
            <a:avLst/>
          </a:prstGeom>
          <a:solidFill>
            <a:schemeClr val="bg1">
              <a:lumMod val="65000"/>
            </a:schemeClr>
          </a:solidFill>
        </p:spPr>
        <p:txBody>
          <a:bodyPr wrap="square" rtlCol="0">
            <a:spAutoFit/>
          </a:bodyPr>
          <a:lstStyle/>
          <a:p>
            <a:r>
              <a:rPr lang="en-US" sz="2400" b="1" dirty="0"/>
              <a:t>UK</a:t>
            </a:r>
          </a:p>
        </p:txBody>
      </p:sp>
      <p:sp>
        <p:nvSpPr>
          <p:cNvPr id="39" name="TextBox 38"/>
          <p:cNvSpPr txBox="1"/>
          <p:nvPr/>
        </p:nvSpPr>
        <p:spPr>
          <a:xfrm>
            <a:off x="0" y="685800"/>
            <a:ext cx="5276829"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3.9 Million</a:t>
            </a:r>
          </a:p>
        </p:txBody>
      </p:sp>
      <p:sp>
        <p:nvSpPr>
          <p:cNvPr id="46" name="Rectangle 45"/>
          <p:cNvSpPr/>
          <p:nvPr/>
        </p:nvSpPr>
        <p:spPr>
          <a:xfrm>
            <a:off x="7924800" y="4343400"/>
            <a:ext cx="12192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32"/>
          <p:cNvGrpSpPr>
            <a:grpSpLocks noChangeAspect="1"/>
          </p:cNvGrpSpPr>
          <p:nvPr/>
        </p:nvGrpSpPr>
        <p:grpSpPr>
          <a:xfrm>
            <a:off x="152400" y="3657600"/>
            <a:ext cx="2478906" cy="3048000"/>
            <a:chOff x="168803" y="685800"/>
            <a:chExt cx="2726797" cy="3352800"/>
          </a:xfrm>
        </p:grpSpPr>
        <p:pic>
          <p:nvPicPr>
            <p:cNvPr id="35" name="Picture 2" descr="Image result for george washington"/>
            <p:cNvPicPr>
              <a:picLocks noChangeAspect="1" noChangeArrowheads="1"/>
            </p:cNvPicPr>
            <p:nvPr/>
          </p:nvPicPr>
          <p:blipFill>
            <a:blip r:embed="rId5"/>
            <a:srcRect/>
            <a:stretch>
              <a:fillRect/>
            </a:stretch>
          </p:blipFill>
          <p:spPr bwMode="auto">
            <a:xfrm>
              <a:off x="228600" y="685800"/>
              <a:ext cx="2667000" cy="3341298"/>
            </a:xfrm>
            <a:prstGeom prst="rect">
              <a:avLst/>
            </a:prstGeom>
            <a:noFill/>
            <a:ln w="50800">
              <a:solidFill>
                <a:srgbClr val="FF0000"/>
              </a:solidFill>
            </a:ln>
          </p:spPr>
        </p:pic>
        <p:sp>
          <p:nvSpPr>
            <p:cNvPr id="38" name="TextBox 37"/>
            <p:cNvSpPr txBox="1"/>
            <p:nvPr/>
          </p:nvSpPr>
          <p:spPr>
            <a:xfrm>
              <a:off x="168803" y="3576935"/>
              <a:ext cx="2650597" cy="461665"/>
            </a:xfrm>
            <a:prstGeom prst="rect">
              <a:avLst/>
            </a:prstGeom>
            <a:noFill/>
          </p:spPr>
          <p:txBody>
            <a:bodyPr wrap="none" rtlCol="0">
              <a:spAutoFit/>
            </a:bodyPr>
            <a:lstStyle/>
            <a:p>
              <a:r>
                <a:rPr lang="en-US" sz="2400" dirty="0">
                  <a:solidFill>
                    <a:schemeClr val="bg1"/>
                  </a:solidFill>
                </a:rPr>
                <a:t>George Washington</a:t>
              </a:r>
            </a:p>
          </p:txBody>
        </p:sp>
      </p:grpSp>
      <p:sp>
        <p:nvSpPr>
          <p:cNvPr id="40" name="Rounded Rectangle 39"/>
          <p:cNvSpPr/>
          <p:nvPr/>
        </p:nvSpPr>
        <p:spPr>
          <a:xfrm>
            <a:off x="0" y="5638800"/>
            <a:ext cx="3276600" cy="609600"/>
          </a:xfrm>
          <a:prstGeom prst="roundRect">
            <a:avLst/>
          </a:prstGeom>
          <a:noFill/>
          <a:ln w="76200">
            <a:solidFill>
              <a:schemeClr val="bg1">
                <a:lumMod val="50000"/>
              </a:schemeClr>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1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1000"/>
                                        <p:tgtEl>
                                          <p:spTgt spid="13"/>
                                        </p:tgtEl>
                                      </p:cBhvr>
                                    </p:animEffect>
                                    <p:set>
                                      <p:cBhvr>
                                        <p:cTn id="17" dur="1" fill="hold">
                                          <p:stCondLst>
                                            <p:cond delay="999"/>
                                          </p:stCondLst>
                                        </p:cTn>
                                        <p:tgtEl>
                                          <p:spTgt spid="13"/>
                                        </p:tgtEl>
                                        <p:attrNameLst>
                                          <p:attrName>style.visibility</p:attrName>
                                        </p:attrNameLst>
                                      </p:cBhvr>
                                      <p:to>
                                        <p:strVal val="hidden"/>
                                      </p:to>
                                    </p:se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wipe(left)">
                                      <p:cBhvr>
                                        <p:cTn id="21" dur="10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nodeType="clickEffect">
                                  <p:stCondLst>
                                    <p:cond delay="0"/>
                                  </p:stCondLst>
                                  <p:childTnLst>
                                    <p:animEffect transition="out" filter="fade">
                                      <p:cBhvr>
                                        <p:cTn id="25" dur="1000"/>
                                        <p:tgtEl>
                                          <p:spTgt spid="18"/>
                                        </p:tgtEl>
                                      </p:cBhvr>
                                    </p:animEffect>
                                    <p:set>
                                      <p:cBhvr>
                                        <p:cTn id="26" dur="1" fill="hold">
                                          <p:stCondLst>
                                            <p:cond delay="999"/>
                                          </p:stCondLst>
                                        </p:cTn>
                                        <p:tgtEl>
                                          <p:spTgt spid="18"/>
                                        </p:tgtEl>
                                        <p:attrNameLst>
                                          <p:attrName>style.visibility</p:attrName>
                                        </p:attrNameLst>
                                      </p:cBhvr>
                                      <p:to>
                                        <p:strVal val="hidden"/>
                                      </p:to>
                                    </p:set>
                                  </p:childTnLst>
                                </p:cTn>
                              </p:par>
                            </p:childTnLst>
                          </p:cTn>
                        </p:par>
                        <p:par>
                          <p:cTn id="27" fill="hold">
                            <p:stCondLst>
                              <p:cond delay="1000"/>
                            </p:stCondLst>
                            <p:childTnLst>
                              <p:par>
                                <p:cTn id="28" presetID="22" presetClass="entr" presetSubtype="8" fill="hold" grpId="0" nodeType="after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wipe(left)">
                                      <p:cBhvr>
                                        <p:cTn id="30" dur="1000"/>
                                        <p:tgtEl>
                                          <p:spTgt spid="40"/>
                                        </p:tgtEl>
                                      </p:cBhvr>
                                    </p:animEffect>
                                  </p:childTnLst>
                                </p:cTn>
                              </p:par>
                            </p:childTnLst>
                          </p:cTn>
                        </p:par>
                        <p:par>
                          <p:cTn id="31" fill="hold">
                            <p:stCondLst>
                              <p:cond delay="2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par>
                                <p:cTn id="37" presetID="53" presetClass="entr" presetSubtype="0"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anim calcmode="lin" valueType="num">
                                      <p:cBhvr>
                                        <p:cTn id="39" dur="1000" fill="hold"/>
                                        <p:tgtEl>
                                          <p:spTgt spid="27"/>
                                        </p:tgtEl>
                                        <p:attrNameLst>
                                          <p:attrName>ppt_w</p:attrName>
                                        </p:attrNameLst>
                                      </p:cBhvr>
                                      <p:tavLst>
                                        <p:tav tm="0">
                                          <p:val>
                                            <p:fltVal val="0"/>
                                          </p:val>
                                        </p:tav>
                                        <p:tav tm="100000">
                                          <p:val>
                                            <p:strVal val="#ppt_w"/>
                                          </p:val>
                                        </p:tav>
                                      </p:tavLst>
                                    </p:anim>
                                    <p:anim calcmode="lin" valueType="num">
                                      <p:cBhvr>
                                        <p:cTn id="40" dur="1000" fill="hold"/>
                                        <p:tgtEl>
                                          <p:spTgt spid="27"/>
                                        </p:tgtEl>
                                        <p:attrNameLst>
                                          <p:attrName>ppt_h</p:attrName>
                                        </p:attrNameLst>
                                      </p:cBhvr>
                                      <p:tavLst>
                                        <p:tav tm="0">
                                          <p:val>
                                            <p:fltVal val="0"/>
                                          </p:val>
                                        </p:tav>
                                        <p:tav tm="100000">
                                          <p:val>
                                            <p:strVal val="#ppt_h"/>
                                          </p:val>
                                        </p:tav>
                                      </p:tavLst>
                                    </p:anim>
                                    <p:animEffect transition="in" filter="fade">
                                      <p:cBhvr>
                                        <p:cTn id="41" dur="1000"/>
                                        <p:tgtEl>
                                          <p:spTgt spid="27"/>
                                        </p:tgtEl>
                                      </p:cBhvr>
                                    </p:animEffect>
                                  </p:childTnLst>
                                </p:cTn>
                              </p:par>
                              <p:par>
                                <p:cTn id="42" presetID="53" presetClass="entr" presetSubtype="0"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 calcmode="lin" valueType="num">
                                      <p:cBhvr>
                                        <p:cTn id="44" dur="1000" fill="hold"/>
                                        <p:tgtEl>
                                          <p:spTgt spid="29"/>
                                        </p:tgtEl>
                                        <p:attrNameLst>
                                          <p:attrName>ppt_w</p:attrName>
                                        </p:attrNameLst>
                                      </p:cBhvr>
                                      <p:tavLst>
                                        <p:tav tm="0">
                                          <p:val>
                                            <p:fltVal val="0"/>
                                          </p:val>
                                        </p:tav>
                                        <p:tav tm="100000">
                                          <p:val>
                                            <p:strVal val="#ppt_w"/>
                                          </p:val>
                                        </p:tav>
                                      </p:tavLst>
                                    </p:anim>
                                    <p:anim calcmode="lin" valueType="num">
                                      <p:cBhvr>
                                        <p:cTn id="45" dur="1000" fill="hold"/>
                                        <p:tgtEl>
                                          <p:spTgt spid="29"/>
                                        </p:tgtEl>
                                        <p:attrNameLst>
                                          <p:attrName>ppt_h</p:attrName>
                                        </p:attrNameLst>
                                      </p:cBhvr>
                                      <p:tavLst>
                                        <p:tav tm="0">
                                          <p:val>
                                            <p:fltVal val="0"/>
                                          </p:val>
                                        </p:tav>
                                        <p:tav tm="100000">
                                          <p:val>
                                            <p:strVal val="#ppt_h"/>
                                          </p:val>
                                        </p:tav>
                                      </p:tavLst>
                                    </p:anim>
                                    <p:animEffect transition="in" filter="fade">
                                      <p:cBhvr>
                                        <p:cTn id="46" dur="1000"/>
                                        <p:tgtEl>
                                          <p:spTgt spid="29"/>
                                        </p:tgtEl>
                                      </p:cBhvr>
                                    </p:animEffect>
                                  </p:childTnLst>
                                </p:cTn>
                              </p:par>
                              <p:par>
                                <p:cTn id="47" presetID="53" presetClass="entr" presetSubtype="0"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p:cTn id="49" dur="1000" fill="hold"/>
                                        <p:tgtEl>
                                          <p:spTgt spid="30"/>
                                        </p:tgtEl>
                                        <p:attrNameLst>
                                          <p:attrName>ppt_w</p:attrName>
                                        </p:attrNameLst>
                                      </p:cBhvr>
                                      <p:tavLst>
                                        <p:tav tm="0">
                                          <p:val>
                                            <p:fltVal val="0"/>
                                          </p:val>
                                        </p:tav>
                                        <p:tav tm="100000">
                                          <p:val>
                                            <p:strVal val="#ppt_w"/>
                                          </p:val>
                                        </p:tav>
                                      </p:tavLst>
                                    </p:anim>
                                    <p:anim calcmode="lin" valueType="num">
                                      <p:cBhvr>
                                        <p:cTn id="50" dur="1000" fill="hold"/>
                                        <p:tgtEl>
                                          <p:spTgt spid="30"/>
                                        </p:tgtEl>
                                        <p:attrNameLst>
                                          <p:attrName>ppt_h</p:attrName>
                                        </p:attrNameLst>
                                      </p:cBhvr>
                                      <p:tavLst>
                                        <p:tav tm="0">
                                          <p:val>
                                            <p:fltVal val="0"/>
                                          </p:val>
                                        </p:tav>
                                        <p:tav tm="100000">
                                          <p:val>
                                            <p:strVal val="#ppt_h"/>
                                          </p:val>
                                        </p:tav>
                                      </p:tavLst>
                                    </p:anim>
                                    <p:animEffect transition="in" filter="fade">
                                      <p:cBhvr>
                                        <p:cTn id="51" dur="1000"/>
                                        <p:tgtEl>
                                          <p:spTgt spid="30"/>
                                        </p:tgtEl>
                                      </p:cBhvr>
                                    </p:animEffect>
                                  </p:childTnLst>
                                </p:cTn>
                              </p:par>
                              <p:par>
                                <p:cTn id="52" presetID="53" presetClass="entr" presetSubtype="0" fill="hold" grpId="0" nodeType="withEffect">
                                  <p:stCondLst>
                                    <p:cond delay="0"/>
                                  </p:stCondLst>
                                  <p:childTnLst>
                                    <p:set>
                                      <p:cBhvr>
                                        <p:cTn id="53" dur="1" fill="hold">
                                          <p:stCondLst>
                                            <p:cond delay="0"/>
                                          </p:stCondLst>
                                        </p:cTn>
                                        <p:tgtEl>
                                          <p:spTgt spid="49"/>
                                        </p:tgtEl>
                                        <p:attrNameLst>
                                          <p:attrName>style.visibility</p:attrName>
                                        </p:attrNameLst>
                                      </p:cBhvr>
                                      <p:to>
                                        <p:strVal val="visible"/>
                                      </p:to>
                                    </p:set>
                                    <p:anim calcmode="lin" valueType="num">
                                      <p:cBhvr>
                                        <p:cTn id="54" dur="1000" fill="hold"/>
                                        <p:tgtEl>
                                          <p:spTgt spid="49"/>
                                        </p:tgtEl>
                                        <p:attrNameLst>
                                          <p:attrName>ppt_w</p:attrName>
                                        </p:attrNameLst>
                                      </p:cBhvr>
                                      <p:tavLst>
                                        <p:tav tm="0">
                                          <p:val>
                                            <p:fltVal val="0"/>
                                          </p:val>
                                        </p:tav>
                                        <p:tav tm="100000">
                                          <p:val>
                                            <p:strVal val="#ppt_w"/>
                                          </p:val>
                                        </p:tav>
                                      </p:tavLst>
                                    </p:anim>
                                    <p:anim calcmode="lin" valueType="num">
                                      <p:cBhvr>
                                        <p:cTn id="55" dur="1000" fill="hold"/>
                                        <p:tgtEl>
                                          <p:spTgt spid="49"/>
                                        </p:tgtEl>
                                        <p:attrNameLst>
                                          <p:attrName>ppt_h</p:attrName>
                                        </p:attrNameLst>
                                      </p:cBhvr>
                                      <p:tavLst>
                                        <p:tav tm="0">
                                          <p:val>
                                            <p:fltVal val="0"/>
                                          </p:val>
                                        </p:tav>
                                        <p:tav tm="100000">
                                          <p:val>
                                            <p:strVal val="#ppt_h"/>
                                          </p:val>
                                        </p:tav>
                                      </p:tavLst>
                                    </p:anim>
                                    <p:animEffect transition="in" filter="fade">
                                      <p:cBhvr>
                                        <p:cTn id="56" dur="1000"/>
                                        <p:tgtEl>
                                          <p:spTgt spid="49"/>
                                        </p:tgtEl>
                                      </p:cBhvr>
                                    </p:animEffect>
                                  </p:childTnLst>
                                </p:cTn>
                              </p:par>
                              <p:par>
                                <p:cTn id="57" presetID="53" presetClass="entr" presetSubtype="0" fill="hold" grpId="0" nodeType="withEffect">
                                  <p:stCondLst>
                                    <p:cond delay="0"/>
                                  </p:stCondLst>
                                  <p:childTnLst>
                                    <p:set>
                                      <p:cBhvr>
                                        <p:cTn id="58" dur="1" fill="hold">
                                          <p:stCondLst>
                                            <p:cond delay="0"/>
                                          </p:stCondLst>
                                        </p:cTn>
                                        <p:tgtEl>
                                          <p:spTgt spid="31"/>
                                        </p:tgtEl>
                                        <p:attrNameLst>
                                          <p:attrName>style.visibility</p:attrName>
                                        </p:attrNameLst>
                                      </p:cBhvr>
                                      <p:to>
                                        <p:strVal val="visible"/>
                                      </p:to>
                                    </p:set>
                                    <p:anim calcmode="lin" valueType="num">
                                      <p:cBhvr>
                                        <p:cTn id="59" dur="1000" fill="hold"/>
                                        <p:tgtEl>
                                          <p:spTgt spid="31"/>
                                        </p:tgtEl>
                                        <p:attrNameLst>
                                          <p:attrName>ppt_w</p:attrName>
                                        </p:attrNameLst>
                                      </p:cBhvr>
                                      <p:tavLst>
                                        <p:tav tm="0">
                                          <p:val>
                                            <p:fltVal val="0"/>
                                          </p:val>
                                        </p:tav>
                                        <p:tav tm="100000">
                                          <p:val>
                                            <p:strVal val="#ppt_w"/>
                                          </p:val>
                                        </p:tav>
                                      </p:tavLst>
                                    </p:anim>
                                    <p:anim calcmode="lin" valueType="num">
                                      <p:cBhvr>
                                        <p:cTn id="60" dur="1000" fill="hold"/>
                                        <p:tgtEl>
                                          <p:spTgt spid="31"/>
                                        </p:tgtEl>
                                        <p:attrNameLst>
                                          <p:attrName>ppt_h</p:attrName>
                                        </p:attrNameLst>
                                      </p:cBhvr>
                                      <p:tavLst>
                                        <p:tav tm="0">
                                          <p:val>
                                            <p:fltVal val="0"/>
                                          </p:val>
                                        </p:tav>
                                        <p:tav tm="100000">
                                          <p:val>
                                            <p:strVal val="#ppt_h"/>
                                          </p:val>
                                        </p:tav>
                                      </p:tavLst>
                                    </p:anim>
                                    <p:animEffect transition="in" filter="fade">
                                      <p:cBhvr>
                                        <p:cTn id="61" dur="1000"/>
                                        <p:tgtEl>
                                          <p:spTgt spid="31"/>
                                        </p:tgtEl>
                                      </p:cBhvr>
                                    </p:animEffect>
                                  </p:childTnLst>
                                </p:cTn>
                              </p:par>
                            </p:childTnLst>
                          </p:cTn>
                        </p:par>
                      </p:childTnLst>
                    </p:cTn>
                  </p:par>
                  <p:par>
                    <p:cTn id="62" fill="hold">
                      <p:stCondLst>
                        <p:cond delay="indefinite"/>
                      </p:stCondLst>
                      <p:childTnLst>
                        <p:par>
                          <p:cTn id="63" fill="hold">
                            <p:stCondLst>
                              <p:cond delay="0"/>
                            </p:stCondLst>
                            <p:childTnLst>
                              <p:par>
                                <p:cTn id="64" presetID="7" presetClass="emph" presetSubtype="2" fill="hold" nodeType="clickEffect">
                                  <p:stCondLst>
                                    <p:cond delay="0"/>
                                  </p:stCondLst>
                                  <p:childTnLst>
                                    <p:animClr clrSpc="rgb" dir="cw">
                                      <p:cBhvr>
                                        <p:cTn id="65" dur="1000" fill="hold"/>
                                        <p:tgtEl>
                                          <p:spTgt spid="40"/>
                                        </p:tgtEl>
                                        <p:attrNameLst>
                                          <p:attrName>stroke.color</p:attrName>
                                        </p:attrNameLst>
                                      </p:cBhvr>
                                      <p:to>
                                        <a:srgbClr val="CC4273"/>
                                      </p:to>
                                    </p:animClr>
                                    <p:set>
                                      <p:cBhvr>
                                        <p:cTn id="66" dur="1000" fill="hold"/>
                                        <p:tgtEl>
                                          <p:spTgt spid="40"/>
                                        </p:tgtEl>
                                        <p:attrNameLst>
                                          <p:attrName>stroke.on</p:attrName>
                                        </p:attrNameLst>
                                      </p:cBhvr>
                                      <p:to>
                                        <p:strVal val="true"/>
                                      </p:to>
                                    </p:set>
                                  </p:childTnLst>
                                </p:cTn>
                              </p:par>
                              <p:par>
                                <p:cTn id="67" presetID="42" presetClass="path" presetSubtype="0" accel="50000" decel="50000" fill="hold" grpId="1" nodeType="withEffect">
                                  <p:stCondLst>
                                    <p:cond delay="0"/>
                                  </p:stCondLst>
                                  <p:childTnLst>
                                    <p:animMotion origin="layout" path="M 0.00416 0.0111 L 3.33333E-6 0.07769 " pathEditMode="relative" rAng="0" ptsTypes="AA">
                                      <p:cBhvr>
                                        <p:cTn id="68" dur="1000" fill="hold"/>
                                        <p:tgtEl>
                                          <p:spTgt spid="40"/>
                                        </p:tgtEl>
                                        <p:attrNameLst>
                                          <p:attrName>ppt_x</p:attrName>
                                          <p:attrName>ppt_y</p:attrName>
                                        </p:attrNameLst>
                                      </p:cBhvr>
                                      <p:rCtr x="-200" y="3300"/>
                                    </p:animMotion>
                                  </p:childTnLst>
                                </p:cTn>
                              </p:par>
                            </p:childTnLst>
                          </p:cTn>
                        </p:par>
                        <p:par>
                          <p:cTn id="69" fill="hold">
                            <p:stCondLst>
                              <p:cond delay="1000"/>
                            </p:stCondLst>
                            <p:childTnLst>
                              <p:par>
                                <p:cTn id="70" presetID="53" presetClass="entr" presetSubtype="0" fill="hold" grpId="0" nodeType="after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1000" fill="hold"/>
                                        <p:tgtEl>
                                          <p:spTgt spid="42"/>
                                        </p:tgtEl>
                                        <p:attrNameLst>
                                          <p:attrName>ppt_w</p:attrName>
                                        </p:attrNameLst>
                                      </p:cBhvr>
                                      <p:tavLst>
                                        <p:tav tm="0">
                                          <p:val>
                                            <p:fltVal val="0"/>
                                          </p:val>
                                        </p:tav>
                                        <p:tav tm="100000">
                                          <p:val>
                                            <p:strVal val="#ppt_w"/>
                                          </p:val>
                                        </p:tav>
                                      </p:tavLst>
                                    </p:anim>
                                    <p:anim calcmode="lin" valueType="num">
                                      <p:cBhvr>
                                        <p:cTn id="73" dur="1000" fill="hold"/>
                                        <p:tgtEl>
                                          <p:spTgt spid="42"/>
                                        </p:tgtEl>
                                        <p:attrNameLst>
                                          <p:attrName>ppt_h</p:attrName>
                                        </p:attrNameLst>
                                      </p:cBhvr>
                                      <p:tavLst>
                                        <p:tav tm="0">
                                          <p:val>
                                            <p:fltVal val="0"/>
                                          </p:val>
                                        </p:tav>
                                        <p:tav tm="100000">
                                          <p:val>
                                            <p:strVal val="#ppt_h"/>
                                          </p:val>
                                        </p:tav>
                                      </p:tavLst>
                                    </p:anim>
                                    <p:animEffect transition="in" filter="fade">
                                      <p:cBhvr>
                                        <p:cTn id="74" dur="1000"/>
                                        <p:tgtEl>
                                          <p:spTgt spid="42"/>
                                        </p:tgtEl>
                                      </p:cBhvr>
                                    </p:animEffect>
                                  </p:childTnLst>
                                </p:cTn>
                              </p:par>
                              <p:par>
                                <p:cTn id="75" presetID="53" presetClass="entr" presetSubtype="0"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anim calcmode="lin" valueType="num">
                                      <p:cBhvr>
                                        <p:cTn id="77" dur="1000" fill="hold"/>
                                        <p:tgtEl>
                                          <p:spTgt spid="43"/>
                                        </p:tgtEl>
                                        <p:attrNameLst>
                                          <p:attrName>ppt_w</p:attrName>
                                        </p:attrNameLst>
                                      </p:cBhvr>
                                      <p:tavLst>
                                        <p:tav tm="0">
                                          <p:val>
                                            <p:fltVal val="0"/>
                                          </p:val>
                                        </p:tav>
                                        <p:tav tm="100000">
                                          <p:val>
                                            <p:strVal val="#ppt_w"/>
                                          </p:val>
                                        </p:tav>
                                      </p:tavLst>
                                    </p:anim>
                                    <p:anim calcmode="lin" valueType="num">
                                      <p:cBhvr>
                                        <p:cTn id="78" dur="1000" fill="hold"/>
                                        <p:tgtEl>
                                          <p:spTgt spid="43"/>
                                        </p:tgtEl>
                                        <p:attrNameLst>
                                          <p:attrName>ppt_h</p:attrName>
                                        </p:attrNameLst>
                                      </p:cBhvr>
                                      <p:tavLst>
                                        <p:tav tm="0">
                                          <p:val>
                                            <p:fltVal val="0"/>
                                          </p:val>
                                        </p:tav>
                                        <p:tav tm="100000">
                                          <p:val>
                                            <p:strVal val="#ppt_h"/>
                                          </p:val>
                                        </p:tav>
                                      </p:tavLst>
                                    </p:anim>
                                    <p:animEffect transition="in" filter="fade">
                                      <p:cBhvr>
                                        <p:cTn id="79" dur="1000"/>
                                        <p:tgtEl>
                                          <p:spTgt spid="43"/>
                                        </p:tgtEl>
                                      </p:cBhvr>
                                    </p:animEffect>
                                  </p:childTnLst>
                                </p:cTn>
                              </p:par>
                              <p:par>
                                <p:cTn id="80" presetID="53" presetClass="entr" presetSubtype="0" fill="hold" grpId="0" nodeType="withEffect">
                                  <p:stCondLst>
                                    <p:cond delay="0"/>
                                  </p:stCondLst>
                                  <p:childTnLst>
                                    <p:set>
                                      <p:cBhvr>
                                        <p:cTn id="81" dur="1" fill="hold">
                                          <p:stCondLst>
                                            <p:cond delay="0"/>
                                          </p:stCondLst>
                                        </p:cTn>
                                        <p:tgtEl>
                                          <p:spTgt spid="44"/>
                                        </p:tgtEl>
                                        <p:attrNameLst>
                                          <p:attrName>style.visibility</p:attrName>
                                        </p:attrNameLst>
                                      </p:cBhvr>
                                      <p:to>
                                        <p:strVal val="visible"/>
                                      </p:to>
                                    </p:set>
                                    <p:anim calcmode="lin" valueType="num">
                                      <p:cBhvr>
                                        <p:cTn id="82" dur="1000" fill="hold"/>
                                        <p:tgtEl>
                                          <p:spTgt spid="44"/>
                                        </p:tgtEl>
                                        <p:attrNameLst>
                                          <p:attrName>ppt_w</p:attrName>
                                        </p:attrNameLst>
                                      </p:cBhvr>
                                      <p:tavLst>
                                        <p:tav tm="0">
                                          <p:val>
                                            <p:fltVal val="0"/>
                                          </p:val>
                                        </p:tav>
                                        <p:tav tm="100000">
                                          <p:val>
                                            <p:strVal val="#ppt_w"/>
                                          </p:val>
                                        </p:tav>
                                      </p:tavLst>
                                    </p:anim>
                                    <p:anim calcmode="lin" valueType="num">
                                      <p:cBhvr>
                                        <p:cTn id="83" dur="1000" fill="hold"/>
                                        <p:tgtEl>
                                          <p:spTgt spid="44"/>
                                        </p:tgtEl>
                                        <p:attrNameLst>
                                          <p:attrName>ppt_h</p:attrName>
                                        </p:attrNameLst>
                                      </p:cBhvr>
                                      <p:tavLst>
                                        <p:tav tm="0">
                                          <p:val>
                                            <p:fltVal val="0"/>
                                          </p:val>
                                        </p:tav>
                                        <p:tav tm="100000">
                                          <p:val>
                                            <p:strVal val="#ppt_h"/>
                                          </p:val>
                                        </p:tav>
                                      </p:tavLst>
                                    </p:anim>
                                    <p:animEffect transition="in" filter="fade">
                                      <p:cBhvr>
                                        <p:cTn id="84" dur="1000"/>
                                        <p:tgtEl>
                                          <p:spTgt spid="44"/>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xit" presetSubtype="0" fill="hold" nodeType="clickEffect">
                                  <p:stCondLst>
                                    <p:cond delay="0"/>
                                  </p:stCondLst>
                                  <p:childTnLst>
                                    <p:animEffect transition="out" filter="fade">
                                      <p:cBhvr>
                                        <p:cTn id="88" dur="1000"/>
                                        <p:tgtEl>
                                          <p:spTgt spid="11"/>
                                        </p:tgtEl>
                                      </p:cBhvr>
                                    </p:animEffect>
                                    <p:set>
                                      <p:cBhvr>
                                        <p:cTn id="89" dur="1" fill="hold">
                                          <p:stCondLst>
                                            <p:cond delay="999"/>
                                          </p:stCondLst>
                                        </p:cTn>
                                        <p:tgtEl>
                                          <p:spTgt spid="11"/>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1000"/>
                                        <p:tgtEl>
                                          <p:spTgt spid="29"/>
                                        </p:tgtEl>
                                      </p:cBhvr>
                                    </p:animEffect>
                                    <p:set>
                                      <p:cBhvr>
                                        <p:cTn id="92" dur="1" fill="hold">
                                          <p:stCondLst>
                                            <p:cond delay="999"/>
                                          </p:stCondLst>
                                        </p:cTn>
                                        <p:tgtEl>
                                          <p:spTgt spid="29"/>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1000"/>
                                        <p:tgtEl>
                                          <p:spTgt spid="30"/>
                                        </p:tgtEl>
                                      </p:cBhvr>
                                    </p:animEffect>
                                    <p:set>
                                      <p:cBhvr>
                                        <p:cTn id="95" dur="1" fill="hold">
                                          <p:stCondLst>
                                            <p:cond delay="999"/>
                                          </p:stCondLst>
                                        </p:cTn>
                                        <p:tgtEl>
                                          <p:spTgt spid="30"/>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1000"/>
                                        <p:tgtEl>
                                          <p:spTgt spid="27"/>
                                        </p:tgtEl>
                                      </p:cBhvr>
                                    </p:animEffect>
                                    <p:set>
                                      <p:cBhvr>
                                        <p:cTn id="98" dur="1" fill="hold">
                                          <p:stCondLst>
                                            <p:cond delay="999"/>
                                          </p:stCondLst>
                                        </p:cTn>
                                        <p:tgtEl>
                                          <p:spTgt spid="27"/>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1000"/>
                                        <p:tgtEl>
                                          <p:spTgt spid="42"/>
                                        </p:tgtEl>
                                      </p:cBhvr>
                                    </p:animEffect>
                                    <p:set>
                                      <p:cBhvr>
                                        <p:cTn id="101" dur="1" fill="hold">
                                          <p:stCondLst>
                                            <p:cond delay="999"/>
                                          </p:stCondLst>
                                        </p:cTn>
                                        <p:tgtEl>
                                          <p:spTgt spid="42"/>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49"/>
                                        </p:tgtEl>
                                      </p:cBhvr>
                                    </p:animEffect>
                                    <p:set>
                                      <p:cBhvr>
                                        <p:cTn id="104" dur="1" fill="hold">
                                          <p:stCondLst>
                                            <p:cond delay="999"/>
                                          </p:stCondLst>
                                        </p:cTn>
                                        <p:tgtEl>
                                          <p:spTgt spid="49"/>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1000"/>
                                        <p:tgtEl>
                                          <p:spTgt spid="31"/>
                                        </p:tgtEl>
                                      </p:cBhvr>
                                    </p:animEffect>
                                    <p:set>
                                      <p:cBhvr>
                                        <p:cTn id="107" dur="1" fill="hold">
                                          <p:stCondLst>
                                            <p:cond delay="999"/>
                                          </p:stCondLst>
                                        </p:cTn>
                                        <p:tgtEl>
                                          <p:spTgt spid="31"/>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1000"/>
                                        <p:tgtEl>
                                          <p:spTgt spid="43"/>
                                        </p:tgtEl>
                                      </p:cBhvr>
                                    </p:animEffect>
                                    <p:set>
                                      <p:cBhvr>
                                        <p:cTn id="110" dur="1" fill="hold">
                                          <p:stCondLst>
                                            <p:cond delay="999"/>
                                          </p:stCondLst>
                                        </p:cTn>
                                        <p:tgtEl>
                                          <p:spTgt spid="43"/>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1000"/>
                                        <p:tgtEl>
                                          <p:spTgt spid="44"/>
                                        </p:tgtEl>
                                      </p:cBhvr>
                                    </p:animEffect>
                                    <p:set>
                                      <p:cBhvr>
                                        <p:cTn id="113" dur="1" fill="hold">
                                          <p:stCondLst>
                                            <p:cond delay="999"/>
                                          </p:stCondLst>
                                        </p:cTn>
                                        <p:tgtEl>
                                          <p:spTgt spid="44"/>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1000"/>
                                        <p:tgtEl>
                                          <p:spTgt spid="28"/>
                                        </p:tgtEl>
                                      </p:cBhvr>
                                    </p:animEffect>
                                    <p:set>
                                      <p:cBhvr>
                                        <p:cTn id="116" dur="1" fill="hold">
                                          <p:stCondLst>
                                            <p:cond delay="999"/>
                                          </p:stCondLst>
                                        </p:cTn>
                                        <p:tgtEl>
                                          <p:spTgt spid="28"/>
                                        </p:tgtEl>
                                        <p:attrNameLst>
                                          <p:attrName>style.visibility</p:attrName>
                                        </p:attrNameLst>
                                      </p:cBhvr>
                                      <p:to>
                                        <p:strVal val="hidden"/>
                                      </p:to>
                                    </p:set>
                                  </p:childTnLst>
                                </p:cTn>
                              </p:par>
                              <p:par>
                                <p:cTn id="117" presetID="10" presetClass="exit" presetSubtype="0" fill="hold" grpId="2" nodeType="withEffect">
                                  <p:stCondLst>
                                    <p:cond delay="0"/>
                                  </p:stCondLst>
                                  <p:childTnLst>
                                    <p:animEffect transition="out" filter="fade">
                                      <p:cBhvr>
                                        <p:cTn id="118" dur="1000"/>
                                        <p:tgtEl>
                                          <p:spTgt spid="40"/>
                                        </p:tgtEl>
                                      </p:cBhvr>
                                    </p:animEffect>
                                    <p:set>
                                      <p:cBhvr>
                                        <p:cTn id="119" dur="1" fill="hold">
                                          <p:stCondLst>
                                            <p:cond delay="999"/>
                                          </p:stCondLst>
                                        </p:cTn>
                                        <p:tgtEl>
                                          <p:spTgt spid="40"/>
                                        </p:tgtEl>
                                        <p:attrNameLst>
                                          <p:attrName>style.visibility</p:attrName>
                                        </p:attrNameLst>
                                      </p:cBhvr>
                                      <p:to>
                                        <p:strVal val="hidden"/>
                                      </p:to>
                                    </p:set>
                                  </p:childTnLst>
                                </p:cTn>
                              </p:par>
                            </p:childTnLst>
                          </p:cTn>
                        </p:par>
                        <p:par>
                          <p:cTn id="120" fill="hold">
                            <p:stCondLst>
                              <p:cond delay="1000"/>
                            </p:stCondLst>
                            <p:childTnLst>
                              <p:par>
                                <p:cTn id="121" presetID="10" presetClass="entr" presetSubtype="0" fill="hold" nodeType="afterEffect">
                                  <p:stCondLst>
                                    <p:cond delay="0"/>
                                  </p:stCondLst>
                                  <p:childTnLst>
                                    <p:set>
                                      <p:cBhvr>
                                        <p:cTn id="122" dur="1" fill="hold">
                                          <p:stCondLst>
                                            <p:cond delay="0"/>
                                          </p:stCondLst>
                                        </p:cTn>
                                        <p:tgtEl>
                                          <p:spTgt spid="5"/>
                                        </p:tgtEl>
                                        <p:attrNameLst>
                                          <p:attrName>style.visibility</p:attrName>
                                        </p:attrNameLst>
                                      </p:cBhvr>
                                      <p:to>
                                        <p:strVal val="visible"/>
                                      </p:to>
                                    </p:set>
                                    <p:animEffect transition="in" filter="fade">
                                      <p:cBhvr>
                                        <p:cTn id="123" dur="1000"/>
                                        <p:tgtEl>
                                          <p:spTgt spid="5"/>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39"/>
                                        </p:tgtEl>
                                        <p:attrNameLst>
                                          <p:attrName>style.visibility</p:attrName>
                                        </p:attrNameLst>
                                      </p:cBhvr>
                                      <p:to>
                                        <p:strVal val="visible"/>
                                      </p:to>
                                    </p:set>
                                    <p:animEffect transition="in" filter="wipe(left)">
                                      <p:cBhvr>
                                        <p:cTn id="128" dur="1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p:bldP spid="28" grpId="1"/>
      <p:bldP spid="29" grpId="0" animBg="1"/>
      <p:bldP spid="29" grpId="1" animBg="1"/>
      <p:bldP spid="30" grpId="0" animBg="1"/>
      <p:bldP spid="30" grpId="1" animBg="1"/>
      <p:bldP spid="31" grpId="0" animBg="1"/>
      <p:bldP spid="31" grpId="1" animBg="1"/>
      <p:bldP spid="42" grpId="0" animBg="1"/>
      <p:bldP spid="42" grpId="1" animBg="1"/>
      <p:bldP spid="43" grpId="0" animBg="1"/>
      <p:bldP spid="43" grpId="1" animBg="1"/>
      <p:bldP spid="44" grpId="0" animBg="1"/>
      <p:bldP spid="44" grpId="1" animBg="1"/>
      <p:bldP spid="49" grpId="0" animBg="1"/>
      <p:bldP spid="49" grpId="1" animBg="1"/>
      <p:bldP spid="39" grpId="0" animBg="1"/>
      <p:bldP spid="40" grpId="0" animBg="1"/>
      <p:bldP spid="40" grpId="1" animBg="1"/>
      <p:bldP spid="40" grpId="2"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 name="TextBox 5"/>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7" name="TextBox 6"/>
          <p:cNvSpPr txBox="1"/>
          <p:nvPr/>
        </p:nvSpPr>
        <p:spPr>
          <a:xfrm>
            <a:off x="6760464" y="-115824"/>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1789</a:t>
            </a:r>
          </a:p>
        </p:txBody>
      </p:sp>
      <p:sp useBgFill="1">
        <p:nvSpPr>
          <p:cNvPr id="8" name="TextBox 7"/>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1790</a:t>
            </a:r>
          </a:p>
        </p:txBody>
      </p:sp>
      <p:sp useBgFill="1">
        <p:nvSpPr>
          <p:cNvPr id="9" name="TextBox 8"/>
          <p:cNvSpPr txBox="1"/>
          <p:nvPr/>
        </p:nvSpPr>
        <p:spPr>
          <a:xfrm>
            <a:off x="6781800" y="-16133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1791</a:t>
            </a:r>
          </a:p>
        </p:txBody>
      </p:sp>
      <p:sp useBgFill="1">
        <p:nvSpPr>
          <p:cNvPr id="10" name="TextBox 9"/>
          <p:cNvSpPr txBox="1"/>
          <p:nvPr/>
        </p:nvSpPr>
        <p:spPr>
          <a:xfrm>
            <a:off x="6781800" y="-118872"/>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1792</a:t>
            </a:r>
          </a:p>
        </p:txBody>
      </p:sp>
      <p:pic>
        <p:nvPicPr>
          <p:cNvPr id="5" name="Picture 2" descr="Image result for united states in 1783"/>
          <p:cNvPicPr>
            <a:picLocks noChangeAspect="1" noChangeArrowheads="1"/>
          </p:cNvPicPr>
          <p:nvPr/>
        </p:nvPicPr>
        <p:blipFill>
          <a:blip r:embed="rId2"/>
          <a:srcRect/>
          <a:stretch>
            <a:fillRect/>
          </a:stretch>
        </p:blipFill>
        <p:spPr bwMode="auto">
          <a:xfrm>
            <a:off x="0" y="671411"/>
            <a:ext cx="9144000" cy="6186589"/>
          </a:xfrm>
          <a:prstGeom prst="rect">
            <a:avLst/>
          </a:prstGeom>
          <a:noFill/>
        </p:spPr>
      </p:pic>
      <p:pic>
        <p:nvPicPr>
          <p:cNvPr id="168962" name="Picture 2" descr="Image result for united states in 1795"/>
          <p:cNvPicPr>
            <a:picLocks noChangeAspect="1" noChangeArrowheads="1"/>
          </p:cNvPicPr>
          <p:nvPr/>
        </p:nvPicPr>
        <p:blipFill>
          <a:blip r:embed="rId3"/>
          <a:srcRect/>
          <a:stretch>
            <a:fillRect/>
          </a:stretch>
        </p:blipFill>
        <p:spPr bwMode="auto">
          <a:xfrm>
            <a:off x="0" y="667511"/>
            <a:ext cx="9144000" cy="6190489"/>
          </a:xfrm>
          <a:prstGeom prst="rect">
            <a:avLst/>
          </a:prstGeom>
          <a:noFill/>
        </p:spPr>
      </p:pic>
      <p:grpSp>
        <p:nvGrpSpPr>
          <p:cNvPr id="2" name="Group 25"/>
          <p:cNvGrpSpPr/>
          <p:nvPr/>
        </p:nvGrpSpPr>
        <p:grpSpPr>
          <a:xfrm>
            <a:off x="-846364" y="506185"/>
            <a:ext cx="10477500" cy="6477001"/>
            <a:chOff x="-846364" y="506185"/>
            <a:chExt cx="10477500" cy="6477001"/>
          </a:xfrm>
        </p:grpSpPr>
        <p:sp>
          <p:nvSpPr>
            <p:cNvPr id="27" name="Freeform 26"/>
            <p:cNvSpPr/>
            <p:nvPr/>
          </p:nvSpPr>
          <p:spPr>
            <a:xfrm>
              <a:off x="-846364" y="699407"/>
              <a:ext cx="10477500" cy="2155372"/>
            </a:xfrm>
            <a:custGeom>
              <a:avLst/>
              <a:gdLst>
                <a:gd name="connsiteX0" fmla="*/ 1842407 w 10477500"/>
                <a:gd name="connsiteY0" fmla="*/ 166007 h 2155372"/>
                <a:gd name="connsiteX1" fmla="*/ 2887435 w 10477500"/>
                <a:gd name="connsiteY1" fmla="*/ 427264 h 2155372"/>
                <a:gd name="connsiteX2" fmla="*/ 4291693 w 10477500"/>
                <a:gd name="connsiteY2" fmla="*/ 688522 h 2155372"/>
                <a:gd name="connsiteX3" fmla="*/ 5483678 w 10477500"/>
                <a:gd name="connsiteY3" fmla="*/ 737507 h 2155372"/>
                <a:gd name="connsiteX4" fmla="*/ 5728607 w 10477500"/>
                <a:gd name="connsiteY4" fmla="*/ 770164 h 2155372"/>
                <a:gd name="connsiteX5" fmla="*/ 5908221 w 10477500"/>
                <a:gd name="connsiteY5" fmla="*/ 819150 h 2155372"/>
                <a:gd name="connsiteX6" fmla="*/ 6169478 w 10477500"/>
                <a:gd name="connsiteY6" fmla="*/ 786493 h 2155372"/>
                <a:gd name="connsiteX7" fmla="*/ 6414407 w 10477500"/>
                <a:gd name="connsiteY7" fmla="*/ 786493 h 2155372"/>
                <a:gd name="connsiteX8" fmla="*/ 6528707 w 10477500"/>
                <a:gd name="connsiteY8" fmla="*/ 851807 h 2155372"/>
                <a:gd name="connsiteX9" fmla="*/ 6463393 w 10477500"/>
                <a:gd name="connsiteY9" fmla="*/ 1080407 h 2155372"/>
                <a:gd name="connsiteX10" fmla="*/ 6855278 w 10477500"/>
                <a:gd name="connsiteY10" fmla="*/ 1015093 h 2155372"/>
                <a:gd name="connsiteX11" fmla="*/ 7312478 w 10477500"/>
                <a:gd name="connsiteY11" fmla="*/ 1178379 h 2155372"/>
                <a:gd name="connsiteX12" fmla="*/ 7443107 w 10477500"/>
                <a:gd name="connsiteY12" fmla="*/ 1488622 h 2155372"/>
                <a:gd name="connsiteX13" fmla="*/ 7622721 w 10477500"/>
                <a:gd name="connsiteY13" fmla="*/ 1880507 h 2155372"/>
                <a:gd name="connsiteX14" fmla="*/ 7590064 w 10477500"/>
                <a:gd name="connsiteY14" fmla="*/ 2125436 h 2155372"/>
                <a:gd name="connsiteX15" fmla="*/ 7769678 w 10477500"/>
                <a:gd name="connsiteY15" fmla="*/ 2060122 h 2155372"/>
                <a:gd name="connsiteX16" fmla="*/ 7981950 w 10477500"/>
                <a:gd name="connsiteY16" fmla="*/ 1929493 h 2155372"/>
                <a:gd name="connsiteX17" fmla="*/ 8096250 w 10477500"/>
                <a:gd name="connsiteY17" fmla="*/ 1749879 h 2155372"/>
                <a:gd name="connsiteX18" fmla="*/ 8275864 w 10477500"/>
                <a:gd name="connsiteY18" fmla="*/ 1651907 h 2155372"/>
                <a:gd name="connsiteX19" fmla="*/ 8439150 w 10477500"/>
                <a:gd name="connsiteY19" fmla="*/ 1292679 h 2155372"/>
                <a:gd name="connsiteX20" fmla="*/ 8749393 w 10477500"/>
                <a:gd name="connsiteY20" fmla="*/ 1194707 h 2155372"/>
                <a:gd name="connsiteX21" fmla="*/ 8961664 w 10477500"/>
                <a:gd name="connsiteY21" fmla="*/ 1129393 h 2155372"/>
                <a:gd name="connsiteX22" fmla="*/ 9108621 w 10477500"/>
                <a:gd name="connsiteY22" fmla="*/ 982436 h 2155372"/>
                <a:gd name="connsiteX23" fmla="*/ 9108621 w 10477500"/>
                <a:gd name="connsiteY23" fmla="*/ 704850 h 2155372"/>
                <a:gd name="connsiteX24" fmla="*/ 9222921 w 10477500"/>
                <a:gd name="connsiteY24" fmla="*/ 476250 h 2155372"/>
                <a:gd name="connsiteX25" fmla="*/ 9549493 w 10477500"/>
                <a:gd name="connsiteY25" fmla="*/ 329293 h 2155372"/>
                <a:gd name="connsiteX26" fmla="*/ 9614807 w 10477500"/>
                <a:gd name="connsiteY26" fmla="*/ 231322 h 2155372"/>
                <a:gd name="connsiteX27" fmla="*/ 9075964 w 10477500"/>
                <a:gd name="connsiteY27" fmla="*/ 68036 h 2155372"/>
                <a:gd name="connsiteX28" fmla="*/ 1205593 w 10477500"/>
                <a:gd name="connsiteY28" fmla="*/ 19050 h 2155372"/>
                <a:gd name="connsiteX29" fmla="*/ 1842407 w 10477500"/>
                <a:gd name="connsiteY29" fmla="*/ 166007 h 21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7500" h="2155372">
                  <a:moveTo>
                    <a:pt x="1842407" y="166007"/>
                  </a:moveTo>
                  <a:cubicBezTo>
                    <a:pt x="2122714" y="234043"/>
                    <a:pt x="2479221" y="340178"/>
                    <a:pt x="2887435" y="427264"/>
                  </a:cubicBezTo>
                  <a:cubicBezTo>
                    <a:pt x="3295649" y="514350"/>
                    <a:pt x="3858986" y="636815"/>
                    <a:pt x="4291693" y="688522"/>
                  </a:cubicBezTo>
                  <a:cubicBezTo>
                    <a:pt x="4724400" y="740229"/>
                    <a:pt x="5244192" y="723900"/>
                    <a:pt x="5483678" y="737507"/>
                  </a:cubicBezTo>
                  <a:cubicBezTo>
                    <a:pt x="5723164" y="751114"/>
                    <a:pt x="5657850" y="756557"/>
                    <a:pt x="5728607" y="770164"/>
                  </a:cubicBezTo>
                  <a:cubicBezTo>
                    <a:pt x="5799364" y="783771"/>
                    <a:pt x="5834743" y="816429"/>
                    <a:pt x="5908221" y="819150"/>
                  </a:cubicBezTo>
                  <a:cubicBezTo>
                    <a:pt x="5981699" y="821871"/>
                    <a:pt x="6085114" y="791936"/>
                    <a:pt x="6169478" y="786493"/>
                  </a:cubicBezTo>
                  <a:cubicBezTo>
                    <a:pt x="6253842" y="781050"/>
                    <a:pt x="6354536" y="775607"/>
                    <a:pt x="6414407" y="786493"/>
                  </a:cubicBezTo>
                  <a:cubicBezTo>
                    <a:pt x="6474278" y="797379"/>
                    <a:pt x="6520543" y="802821"/>
                    <a:pt x="6528707" y="851807"/>
                  </a:cubicBezTo>
                  <a:cubicBezTo>
                    <a:pt x="6536871" y="900793"/>
                    <a:pt x="6408965" y="1053193"/>
                    <a:pt x="6463393" y="1080407"/>
                  </a:cubicBezTo>
                  <a:cubicBezTo>
                    <a:pt x="6517821" y="1107621"/>
                    <a:pt x="6713764" y="998764"/>
                    <a:pt x="6855278" y="1015093"/>
                  </a:cubicBezTo>
                  <a:cubicBezTo>
                    <a:pt x="6996792" y="1031422"/>
                    <a:pt x="7214507" y="1099458"/>
                    <a:pt x="7312478" y="1178379"/>
                  </a:cubicBezTo>
                  <a:cubicBezTo>
                    <a:pt x="7410450" y="1257301"/>
                    <a:pt x="7391400" y="1371601"/>
                    <a:pt x="7443107" y="1488622"/>
                  </a:cubicBezTo>
                  <a:cubicBezTo>
                    <a:pt x="7494814" y="1605643"/>
                    <a:pt x="7598228" y="1774371"/>
                    <a:pt x="7622721" y="1880507"/>
                  </a:cubicBezTo>
                  <a:cubicBezTo>
                    <a:pt x="7647214" y="1986643"/>
                    <a:pt x="7565571" y="2095500"/>
                    <a:pt x="7590064" y="2125436"/>
                  </a:cubicBezTo>
                  <a:cubicBezTo>
                    <a:pt x="7614557" y="2155372"/>
                    <a:pt x="7704364" y="2092779"/>
                    <a:pt x="7769678" y="2060122"/>
                  </a:cubicBezTo>
                  <a:cubicBezTo>
                    <a:pt x="7834992" y="2027465"/>
                    <a:pt x="7927521" y="1981200"/>
                    <a:pt x="7981950" y="1929493"/>
                  </a:cubicBezTo>
                  <a:cubicBezTo>
                    <a:pt x="8036379" y="1877786"/>
                    <a:pt x="8047264" y="1796143"/>
                    <a:pt x="8096250" y="1749879"/>
                  </a:cubicBezTo>
                  <a:cubicBezTo>
                    <a:pt x="8145236" y="1703615"/>
                    <a:pt x="8218714" y="1728107"/>
                    <a:pt x="8275864" y="1651907"/>
                  </a:cubicBezTo>
                  <a:cubicBezTo>
                    <a:pt x="8333014" y="1575707"/>
                    <a:pt x="8360229" y="1368879"/>
                    <a:pt x="8439150" y="1292679"/>
                  </a:cubicBezTo>
                  <a:cubicBezTo>
                    <a:pt x="8518071" y="1216479"/>
                    <a:pt x="8749393" y="1194707"/>
                    <a:pt x="8749393" y="1194707"/>
                  </a:cubicBezTo>
                  <a:cubicBezTo>
                    <a:pt x="8836479" y="1167493"/>
                    <a:pt x="8901793" y="1164772"/>
                    <a:pt x="8961664" y="1129393"/>
                  </a:cubicBezTo>
                  <a:cubicBezTo>
                    <a:pt x="9021535" y="1094015"/>
                    <a:pt x="9084128" y="1053193"/>
                    <a:pt x="9108621" y="982436"/>
                  </a:cubicBezTo>
                  <a:cubicBezTo>
                    <a:pt x="9133114" y="911679"/>
                    <a:pt x="9089571" y="789214"/>
                    <a:pt x="9108621" y="704850"/>
                  </a:cubicBezTo>
                  <a:cubicBezTo>
                    <a:pt x="9127671" y="620486"/>
                    <a:pt x="9149442" y="538843"/>
                    <a:pt x="9222921" y="476250"/>
                  </a:cubicBezTo>
                  <a:cubicBezTo>
                    <a:pt x="9296400" y="413657"/>
                    <a:pt x="9484179" y="370114"/>
                    <a:pt x="9549493" y="329293"/>
                  </a:cubicBezTo>
                  <a:cubicBezTo>
                    <a:pt x="9614807" y="288472"/>
                    <a:pt x="9693728" y="274865"/>
                    <a:pt x="9614807" y="231322"/>
                  </a:cubicBezTo>
                  <a:cubicBezTo>
                    <a:pt x="9535886" y="187779"/>
                    <a:pt x="10477500" y="103415"/>
                    <a:pt x="9075964" y="68036"/>
                  </a:cubicBezTo>
                  <a:cubicBezTo>
                    <a:pt x="7674428" y="32657"/>
                    <a:pt x="2411186" y="0"/>
                    <a:pt x="1205593" y="19050"/>
                  </a:cubicBezTo>
                  <a:cubicBezTo>
                    <a:pt x="0" y="38100"/>
                    <a:pt x="1562100" y="97971"/>
                    <a:pt x="1842407" y="16600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7649936" y="506185"/>
              <a:ext cx="1526722" cy="4199165"/>
            </a:xfrm>
            <a:custGeom>
              <a:avLst/>
              <a:gdLst>
                <a:gd name="connsiteX0" fmla="*/ 955221 w 1526722"/>
                <a:gd name="connsiteY0" fmla="*/ 555172 h 4199165"/>
                <a:gd name="connsiteX1" fmla="*/ 1053193 w 1526722"/>
                <a:gd name="connsiteY1" fmla="*/ 849086 h 4199165"/>
                <a:gd name="connsiteX2" fmla="*/ 1167493 w 1526722"/>
                <a:gd name="connsiteY2" fmla="*/ 1094015 h 4199165"/>
                <a:gd name="connsiteX3" fmla="*/ 1298121 w 1526722"/>
                <a:gd name="connsiteY3" fmla="*/ 1306286 h 4199165"/>
                <a:gd name="connsiteX4" fmla="*/ 938893 w 1526722"/>
                <a:gd name="connsiteY4" fmla="*/ 1583872 h 4199165"/>
                <a:gd name="connsiteX5" fmla="*/ 840921 w 1526722"/>
                <a:gd name="connsiteY5" fmla="*/ 1665515 h 4199165"/>
                <a:gd name="connsiteX6" fmla="*/ 840921 w 1526722"/>
                <a:gd name="connsiteY6" fmla="*/ 1845129 h 4199165"/>
                <a:gd name="connsiteX7" fmla="*/ 1020535 w 1526722"/>
                <a:gd name="connsiteY7" fmla="*/ 1877786 h 4199165"/>
                <a:gd name="connsiteX8" fmla="*/ 889907 w 1526722"/>
                <a:gd name="connsiteY8" fmla="*/ 2073729 h 4199165"/>
                <a:gd name="connsiteX9" fmla="*/ 759278 w 1526722"/>
                <a:gd name="connsiteY9" fmla="*/ 2220686 h 4199165"/>
                <a:gd name="connsiteX10" fmla="*/ 498021 w 1526722"/>
                <a:gd name="connsiteY10" fmla="*/ 2383972 h 4199165"/>
                <a:gd name="connsiteX11" fmla="*/ 465364 w 1526722"/>
                <a:gd name="connsiteY11" fmla="*/ 2726872 h 4199165"/>
                <a:gd name="connsiteX12" fmla="*/ 400050 w 1526722"/>
                <a:gd name="connsiteY12" fmla="*/ 2971801 h 4199165"/>
                <a:gd name="connsiteX13" fmla="*/ 400050 w 1526722"/>
                <a:gd name="connsiteY13" fmla="*/ 3135086 h 4199165"/>
                <a:gd name="connsiteX14" fmla="*/ 465364 w 1526722"/>
                <a:gd name="connsiteY14" fmla="*/ 3396344 h 4199165"/>
                <a:gd name="connsiteX15" fmla="*/ 383721 w 1526722"/>
                <a:gd name="connsiteY15" fmla="*/ 3657601 h 4199165"/>
                <a:gd name="connsiteX16" fmla="*/ 155121 w 1526722"/>
                <a:gd name="connsiteY16" fmla="*/ 3837215 h 4199165"/>
                <a:gd name="connsiteX17" fmla="*/ 1314450 w 1526722"/>
                <a:gd name="connsiteY17" fmla="*/ 3853544 h 4199165"/>
                <a:gd name="connsiteX18" fmla="*/ 1428750 w 1526722"/>
                <a:gd name="connsiteY18" fmla="*/ 3641272 h 4199165"/>
                <a:gd name="connsiteX19" fmla="*/ 1412421 w 1526722"/>
                <a:gd name="connsiteY19" fmla="*/ 506186 h 4199165"/>
                <a:gd name="connsiteX20" fmla="*/ 955221 w 1526722"/>
                <a:gd name="connsiteY20" fmla="*/ 555172 h 41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722" h="4199165">
                  <a:moveTo>
                    <a:pt x="955221" y="555172"/>
                  </a:moveTo>
                  <a:cubicBezTo>
                    <a:pt x="895350" y="612322"/>
                    <a:pt x="1017814" y="759279"/>
                    <a:pt x="1053193" y="849086"/>
                  </a:cubicBezTo>
                  <a:cubicBezTo>
                    <a:pt x="1088572" y="938893"/>
                    <a:pt x="1126672" y="1017815"/>
                    <a:pt x="1167493" y="1094015"/>
                  </a:cubicBezTo>
                  <a:cubicBezTo>
                    <a:pt x="1208314" y="1170215"/>
                    <a:pt x="1336221" y="1224643"/>
                    <a:pt x="1298121" y="1306286"/>
                  </a:cubicBezTo>
                  <a:cubicBezTo>
                    <a:pt x="1260021" y="1387929"/>
                    <a:pt x="1015093" y="1524000"/>
                    <a:pt x="938893" y="1583872"/>
                  </a:cubicBezTo>
                  <a:cubicBezTo>
                    <a:pt x="862693" y="1643744"/>
                    <a:pt x="857250" y="1621972"/>
                    <a:pt x="840921" y="1665515"/>
                  </a:cubicBezTo>
                  <a:cubicBezTo>
                    <a:pt x="824592" y="1709058"/>
                    <a:pt x="810985" y="1809751"/>
                    <a:pt x="840921" y="1845129"/>
                  </a:cubicBezTo>
                  <a:cubicBezTo>
                    <a:pt x="870857" y="1880508"/>
                    <a:pt x="1012371" y="1839686"/>
                    <a:pt x="1020535" y="1877786"/>
                  </a:cubicBezTo>
                  <a:cubicBezTo>
                    <a:pt x="1028699" y="1915886"/>
                    <a:pt x="933450" y="2016579"/>
                    <a:pt x="889907" y="2073729"/>
                  </a:cubicBezTo>
                  <a:cubicBezTo>
                    <a:pt x="846364" y="2130879"/>
                    <a:pt x="824592" y="2168979"/>
                    <a:pt x="759278" y="2220686"/>
                  </a:cubicBezTo>
                  <a:cubicBezTo>
                    <a:pt x="693964" y="2272393"/>
                    <a:pt x="547007" y="2299608"/>
                    <a:pt x="498021" y="2383972"/>
                  </a:cubicBezTo>
                  <a:cubicBezTo>
                    <a:pt x="449035" y="2468336"/>
                    <a:pt x="481693" y="2628901"/>
                    <a:pt x="465364" y="2726872"/>
                  </a:cubicBezTo>
                  <a:cubicBezTo>
                    <a:pt x="449036" y="2824844"/>
                    <a:pt x="410936" y="2903765"/>
                    <a:pt x="400050" y="2971801"/>
                  </a:cubicBezTo>
                  <a:cubicBezTo>
                    <a:pt x="389164" y="3039837"/>
                    <a:pt x="389164" y="3064329"/>
                    <a:pt x="400050" y="3135086"/>
                  </a:cubicBezTo>
                  <a:cubicBezTo>
                    <a:pt x="410936" y="3205843"/>
                    <a:pt x="468085" y="3309258"/>
                    <a:pt x="465364" y="3396344"/>
                  </a:cubicBezTo>
                  <a:cubicBezTo>
                    <a:pt x="462643" y="3483430"/>
                    <a:pt x="435428" y="3584123"/>
                    <a:pt x="383721" y="3657601"/>
                  </a:cubicBezTo>
                  <a:cubicBezTo>
                    <a:pt x="332014" y="3731080"/>
                    <a:pt x="0" y="3804558"/>
                    <a:pt x="155121" y="3837215"/>
                  </a:cubicBezTo>
                  <a:cubicBezTo>
                    <a:pt x="310242" y="3869872"/>
                    <a:pt x="1102179" y="3886201"/>
                    <a:pt x="1314450" y="3853544"/>
                  </a:cubicBezTo>
                  <a:cubicBezTo>
                    <a:pt x="1526722" y="3820887"/>
                    <a:pt x="1412422" y="4199165"/>
                    <a:pt x="1428750" y="3641272"/>
                  </a:cubicBezTo>
                  <a:cubicBezTo>
                    <a:pt x="1445079" y="3083379"/>
                    <a:pt x="1491342" y="1012372"/>
                    <a:pt x="1412421" y="506186"/>
                  </a:cubicBezTo>
                  <a:cubicBezTo>
                    <a:pt x="1333500" y="0"/>
                    <a:pt x="1015092" y="498022"/>
                    <a:pt x="955221" y="55517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a:off x="-566057" y="4767943"/>
              <a:ext cx="9857014" cy="2215243"/>
            </a:xfrm>
            <a:custGeom>
              <a:avLst/>
              <a:gdLst>
                <a:gd name="connsiteX0" fmla="*/ 8060871 w 9857014"/>
                <a:gd name="connsiteY0" fmla="*/ 424543 h 2215243"/>
                <a:gd name="connsiteX1" fmla="*/ 9514114 w 9857014"/>
                <a:gd name="connsiteY1" fmla="*/ 506186 h 2215243"/>
                <a:gd name="connsiteX2" fmla="*/ 9693728 w 9857014"/>
                <a:gd name="connsiteY2" fmla="*/ 1436914 h 2215243"/>
                <a:gd name="connsiteX3" fmla="*/ 9693728 w 9857014"/>
                <a:gd name="connsiteY3" fmla="*/ 2073728 h 2215243"/>
                <a:gd name="connsiteX4" fmla="*/ 8714014 w 9857014"/>
                <a:gd name="connsiteY4" fmla="*/ 2122714 h 2215243"/>
                <a:gd name="connsiteX5" fmla="*/ 4468586 w 9857014"/>
                <a:gd name="connsiteY5" fmla="*/ 2139043 h 2215243"/>
                <a:gd name="connsiteX6" fmla="*/ 680357 w 9857014"/>
                <a:gd name="connsiteY6" fmla="*/ 2106386 h 2215243"/>
                <a:gd name="connsiteX7" fmla="*/ 386443 w 9857014"/>
                <a:gd name="connsiteY7" fmla="*/ 1910443 h 2215243"/>
                <a:gd name="connsiteX8" fmla="*/ 500743 w 9857014"/>
                <a:gd name="connsiteY8" fmla="*/ 277586 h 2215243"/>
                <a:gd name="connsiteX9" fmla="*/ 2166257 w 9857014"/>
                <a:gd name="connsiteY9" fmla="*/ 244928 h 2215243"/>
                <a:gd name="connsiteX10" fmla="*/ 3113314 w 9857014"/>
                <a:gd name="connsiteY10" fmla="*/ 440871 h 2215243"/>
                <a:gd name="connsiteX11" fmla="*/ 3684814 w 9857014"/>
                <a:gd name="connsiteY11" fmla="*/ 718457 h 2215243"/>
                <a:gd name="connsiteX12" fmla="*/ 4093028 w 9857014"/>
                <a:gd name="connsiteY12" fmla="*/ 963386 h 2215243"/>
                <a:gd name="connsiteX13" fmla="*/ 4370614 w 9857014"/>
                <a:gd name="connsiteY13" fmla="*/ 1159328 h 2215243"/>
                <a:gd name="connsiteX14" fmla="*/ 4664528 w 9857014"/>
                <a:gd name="connsiteY14" fmla="*/ 1469571 h 2215243"/>
                <a:gd name="connsiteX15" fmla="*/ 5121728 w 9857014"/>
                <a:gd name="connsiteY15" fmla="*/ 1567543 h 2215243"/>
                <a:gd name="connsiteX16" fmla="*/ 5236028 w 9857014"/>
                <a:gd name="connsiteY16" fmla="*/ 1191986 h 2215243"/>
                <a:gd name="connsiteX17" fmla="*/ 5562600 w 9857014"/>
                <a:gd name="connsiteY17" fmla="*/ 865414 h 2215243"/>
                <a:gd name="connsiteX18" fmla="*/ 5938157 w 9857014"/>
                <a:gd name="connsiteY18" fmla="*/ 832757 h 2215243"/>
                <a:gd name="connsiteX19" fmla="*/ 6232071 w 9857014"/>
                <a:gd name="connsiteY19" fmla="*/ 898071 h 2215243"/>
                <a:gd name="connsiteX20" fmla="*/ 6509657 w 9857014"/>
                <a:gd name="connsiteY20" fmla="*/ 898071 h 2215243"/>
                <a:gd name="connsiteX21" fmla="*/ 6542314 w 9857014"/>
                <a:gd name="connsiteY21" fmla="*/ 849086 h 2215243"/>
                <a:gd name="connsiteX22" fmla="*/ 6509657 w 9857014"/>
                <a:gd name="connsiteY22" fmla="*/ 702128 h 2215243"/>
                <a:gd name="connsiteX23" fmla="*/ 6591300 w 9857014"/>
                <a:gd name="connsiteY23" fmla="*/ 555171 h 2215243"/>
                <a:gd name="connsiteX24" fmla="*/ 6770914 w 9857014"/>
                <a:gd name="connsiteY24" fmla="*/ 587828 h 2215243"/>
                <a:gd name="connsiteX25" fmla="*/ 6934200 w 9857014"/>
                <a:gd name="connsiteY25" fmla="*/ 571500 h 2215243"/>
                <a:gd name="connsiteX26" fmla="*/ 7113814 w 9857014"/>
                <a:gd name="connsiteY26" fmla="*/ 636814 h 2215243"/>
                <a:gd name="connsiteX27" fmla="*/ 7342414 w 9857014"/>
                <a:gd name="connsiteY27" fmla="*/ 636814 h 2215243"/>
                <a:gd name="connsiteX28" fmla="*/ 7538357 w 9857014"/>
                <a:gd name="connsiteY28" fmla="*/ 718457 h 2215243"/>
                <a:gd name="connsiteX29" fmla="*/ 7620000 w 9857014"/>
                <a:gd name="connsiteY29" fmla="*/ 881743 h 2215243"/>
                <a:gd name="connsiteX30" fmla="*/ 7701643 w 9857014"/>
                <a:gd name="connsiteY30" fmla="*/ 1175657 h 2215243"/>
                <a:gd name="connsiteX31" fmla="*/ 7897586 w 9857014"/>
                <a:gd name="connsiteY31" fmla="*/ 1420586 h 2215243"/>
                <a:gd name="connsiteX32" fmla="*/ 7750628 w 9857014"/>
                <a:gd name="connsiteY32" fmla="*/ 1583871 h 2215243"/>
                <a:gd name="connsiteX33" fmla="*/ 8224157 w 9857014"/>
                <a:gd name="connsiteY33" fmla="*/ 1485900 h 2215243"/>
                <a:gd name="connsiteX34" fmla="*/ 8240486 w 9857014"/>
                <a:gd name="connsiteY34" fmla="*/ 963386 h 2215243"/>
                <a:gd name="connsiteX35" fmla="*/ 8011886 w 9857014"/>
                <a:gd name="connsiteY35" fmla="*/ 702128 h 2215243"/>
                <a:gd name="connsiteX36" fmla="*/ 7962900 w 9857014"/>
                <a:gd name="connsiteY36" fmla="*/ 489857 h 2215243"/>
                <a:gd name="connsiteX37" fmla="*/ 8060871 w 9857014"/>
                <a:gd name="connsiteY37" fmla="*/ 424543 h 22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7014" h="2215243">
                  <a:moveTo>
                    <a:pt x="8060871" y="424543"/>
                  </a:moveTo>
                  <a:cubicBezTo>
                    <a:pt x="8319407" y="427265"/>
                    <a:pt x="9241971" y="337458"/>
                    <a:pt x="9514114" y="506186"/>
                  </a:cubicBezTo>
                  <a:cubicBezTo>
                    <a:pt x="9786257" y="674914"/>
                    <a:pt x="9663792" y="1175657"/>
                    <a:pt x="9693728" y="1436914"/>
                  </a:cubicBezTo>
                  <a:cubicBezTo>
                    <a:pt x="9723664" y="1698171"/>
                    <a:pt x="9857014" y="1959428"/>
                    <a:pt x="9693728" y="2073728"/>
                  </a:cubicBezTo>
                  <a:cubicBezTo>
                    <a:pt x="9530442" y="2188028"/>
                    <a:pt x="8714014" y="2122714"/>
                    <a:pt x="8714014" y="2122714"/>
                  </a:cubicBezTo>
                  <a:lnTo>
                    <a:pt x="4468586" y="2139043"/>
                  </a:lnTo>
                  <a:lnTo>
                    <a:pt x="680357" y="2106386"/>
                  </a:lnTo>
                  <a:cubicBezTo>
                    <a:pt x="0" y="2068286"/>
                    <a:pt x="416379" y="2215243"/>
                    <a:pt x="386443" y="1910443"/>
                  </a:cubicBezTo>
                  <a:cubicBezTo>
                    <a:pt x="356507" y="1605643"/>
                    <a:pt x="204107" y="555172"/>
                    <a:pt x="500743" y="277586"/>
                  </a:cubicBezTo>
                  <a:cubicBezTo>
                    <a:pt x="797379" y="0"/>
                    <a:pt x="1730829" y="217714"/>
                    <a:pt x="2166257" y="244928"/>
                  </a:cubicBezTo>
                  <a:cubicBezTo>
                    <a:pt x="2601686" y="272142"/>
                    <a:pt x="2860221" y="361949"/>
                    <a:pt x="3113314" y="440871"/>
                  </a:cubicBezTo>
                  <a:cubicBezTo>
                    <a:pt x="3366407" y="519793"/>
                    <a:pt x="3521528" y="631371"/>
                    <a:pt x="3684814" y="718457"/>
                  </a:cubicBezTo>
                  <a:cubicBezTo>
                    <a:pt x="3848100" y="805543"/>
                    <a:pt x="3978728" y="889908"/>
                    <a:pt x="4093028" y="963386"/>
                  </a:cubicBezTo>
                  <a:cubicBezTo>
                    <a:pt x="4207328" y="1036865"/>
                    <a:pt x="4275364" y="1074964"/>
                    <a:pt x="4370614" y="1159328"/>
                  </a:cubicBezTo>
                  <a:cubicBezTo>
                    <a:pt x="4465864" y="1243692"/>
                    <a:pt x="4539342" y="1401535"/>
                    <a:pt x="4664528" y="1469571"/>
                  </a:cubicBezTo>
                  <a:cubicBezTo>
                    <a:pt x="4789714" y="1537607"/>
                    <a:pt x="5026478" y="1613807"/>
                    <a:pt x="5121728" y="1567543"/>
                  </a:cubicBezTo>
                  <a:cubicBezTo>
                    <a:pt x="5216978" y="1521279"/>
                    <a:pt x="5162549" y="1309007"/>
                    <a:pt x="5236028" y="1191986"/>
                  </a:cubicBezTo>
                  <a:cubicBezTo>
                    <a:pt x="5309507" y="1074965"/>
                    <a:pt x="5445579" y="925285"/>
                    <a:pt x="5562600" y="865414"/>
                  </a:cubicBezTo>
                  <a:cubicBezTo>
                    <a:pt x="5679621" y="805543"/>
                    <a:pt x="5826579" y="827314"/>
                    <a:pt x="5938157" y="832757"/>
                  </a:cubicBezTo>
                  <a:cubicBezTo>
                    <a:pt x="6049735" y="838200"/>
                    <a:pt x="6136821" y="887185"/>
                    <a:pt x="6232071" y="898071"/>
                  </a:cubicBezTo>
                  <a:cubicBezTo>
                    <a:pt x="6327321" y="908957"/>
                    <a:pt x="6457950" y="906235"/>
                    <a:pt x="6509657" y="898071"/>
                  </a:cubicBezTo>
                  <a:cubicBezTo>
                    <a:pt x="6561364" y="889907"/>
                    <a:pt x="6542314" y="881743"/>
                    <a:pt x="6542314" y="849086"/>
                  </a:cubicBezTo>
                  <a:cubicBezTo>
                    <a:pt x="6542314" y="816429"/>
                    <a:pt x="6501493" y="751114"/>
                    <a:pt x="6509657" y="702128"/>
                  </a:cubicBezTo>
                  <a:cubicBezTo>
                    <a:pt x="6517821" y="653142"/>
                    <a:pt x="6547757" y="574221"/>
                    <a:pt x="6591300" y="555171"/>
                  </a:cubicBezTo>
                  <a:cubicBezTo>
                    <a:pt x="6634843" y="536121"/>
                    <a:pt x="6713764" y="585107"/>
                    <a:pt x="6770914" y="587828"/>
                  </a:cubicBezTo>
                  <a:cubicBezTo>
                    <a:pt x="6828064" y="590549"/>
                    <a:pt x="6877050" y="563336"/>
                    <a:pt x="6934200" y="571500"/>
                  </a:cubicBezTo>
                  <a:cubicBezTo>
                    <a:pt x="6991350" y="579664"/>
                    <a:pt x="7045778" y="625928"/>
                    <a:pt x="7113814" y="636814"/>
                  </a:cubicBezTo>
                  <a:cubicBezTo>
                    <a:pt x="7181850" y="647700"/>
                    <a:pt x="7271657" y="623207"/>
                    <a:pt x="7342414" y="636814"/>
                  </a:cubicBezTo>
                  <a:cubicBezTo>
                    <a:pt x="7413171" y="650421"/>
                    <a:pt x="7492093" y="677636"/>
                    <a:pt x="7538357" y="718457"/>
                  </a:cubicBezTo>
                  <a:cubicBezTo>
                    <a:pt x="7584621" y="759278"/>
                    <a:pt x="7592786" y="805543"/>
                    <a:pt x="7620000" y="881743"/>
                  </a:cubicBezTo>
                  <a:cubicBezTo>
                    <a:pt x="7647214" y="957943"/>
                    <a:pt x="7655379" y="1085850"/>
                    <a:pt x="7701643" y="1175657"/>
                  </a:cubicBezTo>
                  <a:cubicBezTo>
                    <a:pt x="7747907" y="1265464"/>
                    <a:pt x="7889422" y="1352550"/>
                    <a:pt x="7897586" y="1420586"/>
                  </a:cubicBezTo>
                  <a:cubicBezTo>
                    <a:pt x="7905750" y="1488622"/>
                    <a:pt x="7696200" y="1572985"/>
                    <a:pt x="7750628" y="1583871"/>
                  </a:cubicBezTo>
                  <a:cubicBezTo>
                    <a:pt x="7805056" y="1594757"/>
                    <a:pt x="8142514" y="1589314"/>
                    <a:pt x="8224157" y="1485900"/>
                  </a:cubicBezTo>
                  <a:cubicBezTo>
                    <a:pt x="8305800" y="1382486"/>
                    <a:pt x="8275864" y="1094015"/>
                    <a:pt x="8240486" y="963386"/>
                  </a:cubicBezTo>
                  <a:cubicBezTo>
                    <a:pt x="8205108" y="832757"/>
                    <a:pt x="8058150" y="781050"/>
                    <a:pt x="8011886" y="702128"/>
                  </a:cubicBezTo>
                  <a:cubicBezTo>
                    <a:pt x="7965622" y="623207"/>
                    <a:pt x="7952014" y="530678"/>
                    <a:pt x="7962900" y="489857"/>
                  </a:cubicBezTo>
                  <a:cubicBezTo>
                    <a:pt x="7973786" y="449036"/>
                    <a:pt x="7802335" y="421822"/>
                    <a:pt x="8060871" y="42454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Oval 15"/>
          <p:cNvSpPr/>
          <p:nvPr/>
        </p:nvSpPr>
        <p:spPr>
          <a:xfrm rot="4200000">
            <a:off x="7488267" y="1780636"/>
            <a:ext cx="1295400" cy="609600"/>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14"/>
          <p:cNvGrpSpPr/>
          <p:nvPr/>
        </p:nvGrpSpPr>
        <p:grpSpPr>
          <a:xfrm>
            <a:off x="0" y="5181600"/>
            <a:ext cx="3352800" cy="1676400"/>
            <a:chOff x="0" y="5181600"/>
            <a:chExt cx="3352800" cy="1676400"/>
          </a:xfrm>
        </p:grpSpPr>
        <p:sp>
          <p:nvSpPr>
            <p:cNvPr id="12" name="Rectangle 11"/>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2" name="Picture 2" descr="Image result for united states in 1783"/>
          <p:cNvPicPr>
            <a:picLocks noChangeAspect="1" noChangeArrowheads="1"/>
          </p:cNvPicPr>
          <p:nvPr/>
        </p:nvPicPr>
        <p:blipFill>
          <a:blip r:embed="rId2"/>
          <a:srcRect l="17500" t="47037" r="70000" b="45572"/>
          <a:stretch>
            <a:fillRect/>
          </a:stretch>
        </p:blipFill>
        <p:spPr bwMode="auto">
          <a:xfrm>
            <a:off x="1752600" y="4038600"/>
            <a:ext cx="1143000" cy="457200"/>
          </a:xfrm>
          <a:prstGeom prst="rect">
            <a:avLst/>
          </a:prstGeom>
          <a:noFill/>
        </p:spPr>
      </p:pic>
      <p:grpSp>
        <p:nvGrpSpPr>
          <p:cNvPr id="4" name="Group 18"/>
          <p:cNvGrpSpPr>
            <a:grpSpLocks noChangeAspect="1"/>
          </p:cNvGrpSpPr>
          <p:nvPr/>
        </p:nvGrpSpPr>
        <p:grpSpPr>
          <a:xfrm>
            <a:off x="152400" y="3657600"/>
            <a:ext cx="2478906" cy="3048000"/>
            <a:chOff x="168803" y="685800"/>
            <a:chExt cx="2726797" cy="3352800"/>
          </a:xfrm>
        </p:grpSpPr>
        <p:pic>
          <p:nvPicPr>
            <p:cNvPr id="20" name="Picture 2" descr="Image result for george washington"/>
            <p:cNvPicPr>
              <a:picLocks noChangeAspect="1" noChangeArrowheads="1"/>
            </p:cNvPicPr>
            <p:nvPr/>
          </p:nvPicPr>
          <p:blipFill>
            <a:blip r:embed="rId4"/>
            <a:srcRect/>
            <a:stretch>
              <a:fillRect/>
            </a:stretch>
          </p:blipFill>
          <p:spPr bwMode="auto">
            <a:xfrm>
              <a:off x="228600" y="685800"/>
              <a:ext cx="2667000" cy="3341298"/>
            </a:xfrm>
            <a:prstGeom prst="rect">
              <a:avLst/>
            </a:prstGeom>
            <a:noFill/>
            <a:ln w="50800">
              <a:solidFill>
                <a:srgbClr val="FF0000"/>
              </a:solidFill>
            </a:ln>
          </p:spPr>
        </p:pic>
        <p:sp>
          <p:nvSpPr>
            <p:cNvPr id="21" name="TextBox 20"/>
            <p:cNvSpPr txBox="1"/>
            <p:nvPr/>
          </p:nvSpPr>
          <p:spPr>
            <a:xfrm>
              <a:off x="168803" y="3576935"/>
              <a:ext cx="2650597" cy="461665"/>
            </a:xfrm>
            <a:prstGeom prst="rect">
              <a:avLst/>
            </a:prstGeom>
            <a:noFill/>
          </p:spPr>
          <p:txBody>
            <a:bodyPr wrap="none" rtlCol="0">
              <a:spAutoFit/>
            </a:bodyPr>
            <a:lstStyle/>
            <a:p>
              <a:r>
                <a:rPr lang="en-US" sz="2400" dirty="0">
                  <a:solidFill>
                    <a:schemeClr val="bg1"/>
                  </a:solidFill>
                </a:rPr>
                <a:t>George Washington</a:t>
              </a:r>
            </a:p>
          </p:txBody>
        </p:sp>
      </p:grpSp>
      <p:sp>
        <p:nvSpPr>
          <p:cNvPr id="24" name="TextBox 23"/>
          <p:cNvSpPr txBox="1"/>
          <p:nvPr/>
        </p:nvSpPr>
        <p:spPr>
          <a:xfrm>
            <a:off x="0" y="685800"/>
            <a:ext cx="5276829"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3.9 Million</a:t>
            </a:r>
          </a:p>
        </p:txBody>
      </p:sp>
      <p:sp>
        <p:nvSpPr>
          <p:cNvPr id="23" name="TextBox 22"/>
          <p:cNvSpPr txBox="1"/>
          <p:nvPr/>
        </p:nvSpPr>
        <p:spPr>
          <a:xfrm>
            <a:off x="0" y="685800"/>
            <a:ext cx="5276829"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4.2 Million</a:t>
            </a:r>
          </a:p>
        </p:txBody>
      </p:sp>
      <p:sp>
        <p:nvSpPr>
          <p:cNvPr id="26" name="Rectangle 25"/>
          <p:cNvSpPr/>
          <p:nvPr/>
        </p:nvSpPr>
        <p:spPr>
          <a:xfrm>
            <a:off x="7924800" y="4343400"/>
            <a:ext cx="12192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838200" y="1524000"/>
            <a:ext cx="1219200" cy="4572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3657600" y="3048000"/>
            <a:ext cx="12954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24"/>
                                        </p:tgtEl>
                                      </p:cBhvr>
                                    </p:animEffect>
                                    <p:set>
                                      <p:cBhvr>
                                        <p:cTn id="7" dur="1" fill="hold">
                                          <p:stCondLst>
                                            <p:cond delay="999"/>
                                          </p:stCondLst>
                                        </p:cTn>
                                        <p:tgtEl>
                                          <p:spTgt spid="24"/>
                                        </p:tgtEl>
                                        <p:attrNameLst>
                                          <p:attrName>style.visibility</p:attrName>
                                        </p:attrNameLst>
                                      </p:cBhvr>
                                      <p:to>
                                        <p:strVal val="hidden"/>
                                      </p:to>
                                    </p:set>
                                  </p:childTnLst>
                                </p:cTn>
                              </p:par>
                            </p:childTnLst>
                          </p:cTn>
                        </p:par>
                        <p:par>
                          <p:cTn id="8" fill="hold">
                            <p:stCondLst>
                              <p:cond delay="1000"/>
                            </p:stCondLst>
                            <p:childTnLst>
                              <p:par>
                                <p:cTn id="9" presetID="49" presetClass="entr" presetSubtype="0" decel="10000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360"/>
                                          </p:val>
                                        </p:tav>
                                        <p:tav tm="100000">
                                          <p:val>
                                            <p:fltVal val="0"/>
                                          </p:val>
                                        </p:tav>
                                      </p:tavLst>
                                    </p:anim>
                                    <p:animEffect transition="in" filter="fade">
                                      <p:cBhvr>
                                        <p:cTn id="14" dur="1000"/>
                                        <p:tgtEl>
                                          <p:spTgt spid="8"/>
                                        </p:tgtEl>
                                      </p:cBhvr>
                                    </p:animEffect>
                                  </p:childTnLst>
                                </p:cTn>
                              </p:par>
                              <p:par>
                                <p:cTn id="15" presetID="49" presetClass="entr" presetSubtype="0" decel="100000" fill="hold" grpId="0" nodeType="withEffect">
                                  <p:stCondLst>
                                    <p:cond delay="1000"/>
                                  </p:stCondLst>
                                  <p:childTnLst>
                                    <p:set>
                                      <p:cBhvr>
                                        <p:cTn id="16" dur="1" fill="hold">
                                          <p:stCondLst>
                                            <p:cond delay="0"/>
                                          </p:stCondLst>
                                        </p:cTn>
                                        <p:tgtEl>
                                          <p:spTgt spid="9"/>
                                        </p:tgtEl>
                                        <p:attrNameLst>
                                          <p:attrName>style.visibility</p:attrName>
                                        </p:attrNameLst>
                                      </p:cBhvr>
                                      <p:to>
                                        <p:strVal val="visible"/>
                                      </p:to>
                                    </p:set>
                                    <p:anim calcmode="lin" valueType="num">
                                      <p:cBhvr>
                                        <p:cTn id="17" dur="1000" fill="hold"/>
                                        <p:tgtEl>
                                          <p:spTgt spid="9"/>
                                        </p:tgtEl>
                                        <p:attrNameLst>
                                          <p:attrName>ppt_w</p:attrName>
                                        </p:attrNameLst>
                                      </p:cBhvr>
                                      <p:tavLst>
                                        <p:tav tm="0">
                                          <p:val>
                                            <p:fltVal val="0"/>
                                          </p:val>
                                        </p:tav>
                                        <p:tav tm="100000">
                                          <p:val>
                                            <p:strVal val="#ppt_w"/>
                                          </p:val>
                                        </p:tav>
                                      </p:tavLst>
                                    </p:anim>
                                    <p:anim calcmode="lin" valueType="num">
                                      <p:cBhvr>
                                        <p:cTn id="18" dur="1000" fill="hold"/>
                                        <p:tgtEl>
                                          <p:spTgt spid="9"/>
                                        </p:tgtEl>
                                        <p:attrNameLst>
                                          <p:attrName>ppt_h</p:attrName>
                                        </p:attrNameLst>
                                      </p:cBhvr>
                                      <p:tavLst>
                                        <p:tav tm="0">
                                          <p:val>
                                            <p:fltVal val="0"/>
                                          </p:val>
                                        </p:tav>
                                        <p:tav tm="100000">
                                          <p:val>
                                            <p:strVal val="#ppt_h"/>
                                          </p:val>
                                        </p:tav>
                                      </p:tavLst>
                                    </p:anim>
                                    <p:anim calcmode="lin" valueType="num">
                                      <p:cBhvr>
                                        <p:cTn id="19" dur="1000" fill="hold"/>
                                        <p:tgtEl>
                                          <p:spTgt spid="9"/>
                                        </p:tgtEl>
                                        <p:attrNameLst>
                                          <p:attrName>style.rotation</p:attrName>
                                        </p:attrNameLst>
                                      </p:cBhvr>
                                      <p:tavLst>
                                        <p:tav tm="0">
                                          <p:val>
                                            <p:fltVal val="360"/>
                                          </p:val>
                                        </p:tav>
                                        <p:tav tm="100000">
                                          <p:val>
                                            <p:fltVal val="0"/>
                                          </p:val>
                                        </p:tav>
                                      </p:tavLst>
                                    </p:anim>
                                    <p:animEffect transition="in" filter="fade">
                                      <p:cBhvr>
                                        <p:cTn id="20" dur="1000"/>
                                        <p:tgtEl>
                                          <p:spTgt spid="9"/>
                                        </p:tgtEl>
                                      </p:cBhvr>
                                    </p:animEffect>
                                  </p:childTnLst>
                                </p:cTn>
                              </p:par>
                              <p:par>
                                <p:cTn id="21" presetID="49" presetClass="entr" presetSubtype="0" decel="100000" fill="hold" grpId="0" nodeType="withEffect">
                                  <p:stCondLst>
                                    <p:cond delay="2000"/>
                                  </p:stCondLst>
                                  <p:childTnLst>
                                    <p:set>
                                      <p:cBhvr>
                                        <p:cTn id="22" dur="1" fill="hold">
                                          <p:stCondLst>
                                            <p:cond delay="0"/>
                                          </p:stCondLst>
                                        </p:cTn>
                                        <p:tgtEl>
                                          <p:spTgt spid="10"/>
                                        </p:tgtEl>
                                        <p:attrNameLst>
                                          <p:attrName>style.visibility</p:attrName>
                                        </p:attrNameLst>
                                      </p:cBhvr>
                                      <p:to>
                                        <p:strVal val="visible"/>
                                      </p:to>
                                    </p:set>
                                    <p:anim calcmode="lin" valueType="num">
                                      <p:cBhvr>
                                        <p:cTn id="23" dur="1000" fill="hold"/>
                                        <p:tgtEl>
                                          <p:spTgt spid="10"/>
                                        </p:tgtEl>
                                        <p:attrNameLst>
                                          <p:attrName>ppt_w</p:attrName>
                                        </p:attrNameLst>
                                      </p:cBhvr>
                                      <p:tavLst>
                                        <p:tav tm="0">
                                          <p:val>
                                            <p:fltVal val="0"/>
                                          </p:val>
                                        </p:tav>
                                        <p:tav tm="100000">
                                          <p:val>
                                            <p:strVal val="#ppt_w"/>
                                          </p:val>
                                        </p:tav>
                                      </p:tavLst>
                                    </p:anim>
                                    <p:anim calcmode="lin" valueType="num">
                                      <p:cBhvr>
                                        <p:cTn id="24" dur="1000" fill="hold"/>
                                        <p:tgtEl>
                                          <p:spTgt spid="10"/>
                                        </p:tgtEl>
                                        <p:attrNameLst>
                                          <p:attrName>ppt_h</p:attrName>
                                        </p:attrNameLst>
                                      </p:cBhvr>
                                      <p:tavLst>
                                        <p:tav tm="0">
                                          <p:val>
                                            <p:fltVal val="0"/>
                                          </p:val>
                                        </p:tav>
                                        <p:tav tm="100000">
                                          <p:val>
                                            <p:strVal val="#ppt_h"/>
                                          </p:val>
                                        </p:tav>
                                      </p:tavLst>
                                    </p:anim>
                                    <p:anim calcmode="lin" valueType="num">
                                      <p:cBhvr>
                                        <p:cTn id="25" dur="1000" fill="hold"/>
                                        <p:tgtEl>
                                          <p:spTgt spid="10"/>
                                        </p:tgtEl>
                                        <p:attrNameLst>
                                          <p:attrName>style.rotation</p:attrName>
                                        </p:attrNameLst>
                                      </p:cBhvr>
                                      <p:tavLst>
                                        <p:tav tm="0">
                                          <p:val>
                                            <p:fltVal val="360"/>
                                          </p:val>
                                        </p:tav>
                                        <p:tav tm="100000">
                                          <p:val>
                                            <p:fltVal val="0"/>
                                          </p:val>
                                        </p:tav>
                                      </p:tavLst>
                                    </p:anim>
                                    <p:animEffect transition="in" filter="fade">
                                      <p:cBhvr>
                                        <p:cTn id="26" dur="10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68962"/>
                                        </p:tgtEl>
                                        <p:attrNameLst>
                                          <p:attrName>style.visibility</p:attrName>
                                        </p:attrNameLst>
                                      </p:cBhvr>
                                      <p:to>
                                        <p:strVal val="visible"/>
                                      </p:to>
                                    </p:set>
                                    <p:animEffect transition="in" filter="dissolve">
                                      <p:cBhvr>
                                        <p:cTn id="31" dur="3000"/>
                                        <p:tgtEl>
                                          <p:spTgt spid="168962"/>
                                        </p:tgtEl>
                                      </p:cBhvr>
                                    </p:animEffect>
                                  </p:childTnLst>
                                </p:cTn>
                              </p:par>
                            </p:childTnLst>
                          </p:cTn>
                        </p:par>
                        <p:par>
                          <p:cTn id="32" fill="hold">
                            <p:stCondLst>
                              <p:cond delay="3000"/>
                            </p:stCondLst>
                            <p:childTnLst>
                              <p:par>
                                <p:cTn id="33" presetID="10" presetClass="exit" presetSubtype="0" fill="hold" nodeType="afterEffect">
                                  <p:stCondLst>
                                    <p:cond delay="0"/>
                                  </p:stCondLst>
                                  <p:childTnLst>
                                    <p:animEffect transition="out" filter="fade">
                                      <p:cBhvr>
                                        <p:cTn id="34" dur="1000"/>
                                        <p:tgtEl>
                                          <p:spTgt spid="5"/>
                                        </p:tgtEl>
                                      </p:cBhvr>
                                    </p:animEffect>
                                    <p:set>
                                      <p:cBhvr>
                                        <p:cTn id="35" dur="1" fill="hold">
                                          <p:stCondLst>
                                            <p:cond delay="999"/>
                                          </p:stCondLst>
                                        </p:cTn>
                                        <p:tgtEl>
                                          <p:spTgt spid="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up)">
                                      <p:cBhvr>
                                        <p:cTn id="40" dur="1000"/>
                                        <p:tgtEl>
                                          <p:spTgt spid="16"/>
                                        </p:tgtEl>
                                      </p:cBhvr>
                                    </p:animEffect>
                                  </p:childTnLst>
                                </p:cTn>
                              </p:par>
                            </p:childTnLst>
                          </p:cTn>
                        </p:par>
                      </p:childTnLst>
                    </p:cTn>
                  </p:par>
                  <p:par>
                    <p:cTn id="41" fill="hold">
                      <p:stCondLst>
                        <p:cond delay="indefinite"/>
                      </p:stCondLst>
                      <p:childTnLst>
                        <p:par>
                          <p:cTn id="42" fill="hold">
                            <p:stCondLst>
                              <p:cond delay="0"/>
                            </p:stCondLst>
                            <p:childTnLst>
                              <p:par>
                                <p:cTn id="43" presetID="8" presetClass="emph" presetSubtype="0" fill="hold" grpId="1" nodeType="clickEffect">
                                  <p:stCondLst>
                                    <p:cond delay="0"/>
                                  </p:stCondLst>
                                  <p:childTnLst>
                                    <p:animRot by="-4200000">
                                      <p:cBhvr>
                                        <p:cTn id="44" dur="1000" fill="hold"/>
                                        <p:tgtEl>
                                          <p:spTgt spid="16"/>
                                        </p:tgtEl>
                                        <p:attrNameLst>
                                          <p:attrName>r</p:attrName>
                                        </p:attrNameLst>
                                      </p:cBhvr>
                                    </p:animRot>
                                  </p:childTnLst>
                                </p:cTn>
                              </p:par>
                              <p:par>
                                <p:cTn id="45" presetID="42" presetClass="path" presetSubtype="0" accel="50000" decel="50000" fill="hold" grpId="2" nodeType="withEffect">
                                  <p:stCondLst>
                                    <p:cond delay="0"/>
                                  </p:stCondLst>
                                  <p:childTnLst>
                                    <p:animMotion origin="layout" path="M 3.05556E-6 4.9711E-6 L -0.22309 0.16231 " pathEditMode="relative" rAng="0" ptsTypes="AA">
                                      <p:cBhvr>
                                        <p:cTn id="46" dur="1000" fill="hold"/>
                                        <p:tgtEl>
                                          <p:spTgt spid="16"/>
                                        </p:tgtEl>
                                        <p:attrNameLst>
                                          <p:attrName>ppt_x</p:attrName>
                                          <p:attrName>ppt_y</p:attrName>
                                        </p:attrNameLst>
                                      </p:cBhvr>
                                      <p:rCtr x="-11200" y="8100"/>
                                    </p:animMotion>
                                  </p:childTnLst>
                                </p:cTn>
                              </p:par>
                            </p:childTnLst>
                          </p:cTn>
                        </p:par>
                      </p:childTnLst>
                    </p:cTn>
                  </p:par>
                  <p:par>
                    <p:cTn id="47" fill="hold">
                      <p:stCondLst>
                        <p:cond delay="indefinite"/>
                      </p:stCondLst>
                      <p:childTnLst>
                        <p:par>
                          <p:cTn id="48" fill="hold">
                            <p:stCondLst>
                              <p:cond delay="0"/>
                            </p:stCondLst>
                            <p:childTnLst>
                              <p:par>
                                <p:cTn id="49" presetID="42" presetClass="path" presetSubtype="0" accel="50000" decel="50000" fill="hold" grpId="3" nodeType="clickEffect">
                                  <p:stCondLst>
                                    <p:cond delay="0"/>
                                  </p:stCondLst>
                                  <p:childTnLst>
                                    <p:animMotion origin="layout" path="M -0.22309 0.16231 L -0.18143 0.24 " pathEditMode="relative" rAng="0" ptsTypes="AA">
                                      <p:cBhvr>
                                        <p:cTn id="50" dur="1000" fill="hold"/>
                                        <p:tgtEl>
                                          <p:spTgt spid="16"/>
                                        </p:tgtEl>
                                        <p:attrNameLst>
                                          <p:attrName>ppt_x</p:attrName>
                                          <p:attrName>ppt_y</p:attrName>
                                        </p:attrNameLst>
                                      </p:cBhvr>
                                      <p:rCtr x="2100" y="3900"/>
                                    </p:animMotion>
                                  </p:childTnLst>
                                </p:cTn>
                              </p:par>
                            </p:childTnLst>
                          </p:cTn>
                        </p:par>
                      </p:childTnLst>
                    </p:cTn>
                  </p:par>
                  <p:par>
                    <p:cTn id="51" fill="hold">
                      <p:stCondLst>
                        <p:cond delay="indefinite"/>
                      </p:stCondLst>
                      <p:childTnLst>
                        <p:par>
                          <p:cTn id="52" fill="hold">
                            <p:stCondLst>
                              <p:cond delay="0"/>
                            </p:stCondLst>
                            <p:childTnLst>
                              <p:par>
                                <p:cTn id="53" presetID="42" presetClass="path" presetSubtype="0" accel="50000" decel="50000" fill="hold" grpId="4" nodeType="clickEffect">
                                  <p:stCondLst>
                                    <p:cond delay="0"/>
                                  </p:stCondLst>
                                  <p:childTnLst>
                                    <p:animMotion origin="layout" path="M -0.18976 0.2289 L -0.21476 0.29549 " pathEditMode="relative" rAng="0" ptsTypes="AA">
                                      <p:cBhvr>
                                        <p:cTn id="54" dur="1000" fill="hold"/>
                                        <p:tgtEl>
                                          <p:spTgt spid="16"/>
                                        </p:tgtEl>
                                        <p:attrNameLst>
                                          <p:attrName>ppt_x</p:attrName>
                                          <p:attrName>ppt_y</p:attrName>
                                        </p:attrNameLst>
                                      </p:cBhvr>
                                      <p:rCtr x="-1300" y="3300"/>
                                    </p:animMotion>
                                  </p:childTnLst>
                                </p:cTn>
                              </p:par>
                            </p:childTnLst>
                          </p:cTn>
                        </p:par>
                      </p:childTnLst>
                    </p:cTn>
                  </p:par>
                  <p:par>
                    <p:cTn id="55" fill="hold">
                      <p:stCondLst>
                        <p:cond delay="indefinite"/>
                      </p:stCondLst>
                      <p:childTnLst>
                        <p:par>
                          <p:cTn id="56" fill="hold">
                            <p:stCondLst>
                              <p:cond delay="0"/>
                            </p:stCondLst>
                            <p:childTnLst>
                              <p:par>
                                <p:cTn id="57" presetID="10" presetClass="exit" presetSubtype="0" fill="hold" grpId="5" nodeType="clickEffect">
                                  <p:stCondLst>
                                    <p:cond delay="0"/>
                                  </p:stCondLst>
                                  <p:childTnLst>
                                    <p:animEffect transition="out" filter="fade">
                                      <p:cBhvr>
                                        <p:cTn id="58" dur="1000"/>
                                        <p:tgtEl>
                                          <p:spTgt spid="16"/>
                                        </p:tgtEl>
                                      </p:cBhvr>
                                    </p:animEffect>
                                    <p:set>
                                      <p:cBhvr>
                                        <p:cTn id="59" dur="1" fill="hold">
                                          <p:stCondLst>
                                            <p:cond delay="999"/>
                                          </p:stCondLst>
                                        </p:cTn>
                                        <p:tgtEl>
                                          <p:spTgt spid="16"/>
                                        </p:tgtEl>
                                        <p:attrNameLst>
                                          <p:attrName>style.visibility</p:attrName>
                                        </p:attrNameLst>
                                      </p:cBhvr>
                                      <p:to>
                                        <p:strVal val="hidden"/>
                                      </p:to>
                                    </p:set>
                                  </p:childTnLst>
                                </p:cTn>
                              </p:par>
                            </p:childTnLst>
                          </p:cTn>
                        </p:par>
                        <p:par>
                          <p:cTn id="60" fill="hold">
                            <p:stCondLst>
                              <p:cond delay="1000"/>
                            </p:stCondLst>
                            <p:childTnLst>
                              <p:par>
                                <p:cTn id="61" presetID="22" presetClass="entr" presetSubtype="8"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wipe(left)">
                                      <p:cBhvr>
                                        <p:cTn id="63"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6" grpId="0" animBg="1"/>
      <p:bldP spid="16" grpId="1" animBg="1"/>
      <p:bldP spid="16" grpId="2" animBg="1"/>
      <p:bldP spid="16" grpId="3" animBg="1"/>
      <p:bldP spid="16" grpId="4" animBg="1"/>
      <p:bldP spid="16" grpId="5" animBg="1"/>
      <p:bldP spid="24" grpId="0" animBg="1"/>
      <p:bldP spid="2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 name="TextBox 12"/>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8" name="TextBox 7"/>
          <p:cNvSpPr txBox="1"/>
          <p:nvPr/>
        </p:nvSpPr>
        <p:spPr>
          <a:xfrm>
            <a:off x="6760464"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1792</a:t>
            </a:r>
          </a:p>
        </p:txBody>
      </p:sp>
      <p:sp useBgFill="1">
        <p:nvSpPr>
          <p:cNvPr id="9" name="TextBox 8"/>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1793</a:t>
            </a:r>
          </a:p>
        </p:txBody>
      </p:sp>
      <p:sp useBgFill="1">
        <p:nvSpPr>
          <p:cNvPr id="10" name="TextBox 9"/>
          <p:cNvSpPr txBox="1"/>
          <p:nvPr/>
        </p:nvSpPr>
        <p:spPr>
          <a:xfrm>
            <a:off x="6781800" y="-16133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1794</a:t>
            </a:r>
          </a:p>
        </p:txBody>
      </p:sp>
      <p:sp useBgFill="1">
        <p:nvSpPr>
          <p:cNvPr id="11" name="TextBox 10"/>
          <p:cNvSpPr txBox="1"/>
          <p:nvPr/>
        </p:nvSpPr>
        <p:spPr>
          <a:xfrm>
            <a:off x="6781800" y="-16133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1795</a:t>
            </a:r>
          </a:p>
        </p:txBody>
      </p:sp>
      <p:pic>
        <p:nvPicPr>
          <p:cNvPr id="4" name="Picture 2" descr="Image result for united states in 1795"/>
          <p:cNvPicPr>
            <a:picLocks noChangeAspect="1" noChangeArrowheads="1"/>
          </p:cNvPicPr>
          <p:nvPr/>
        </p:nvPicPr>
        <p:blipFill>
          <a:blip r:embed="rId2"/>
          <a:srcRect/>
          <a:stretch>
            <a:fillRect/>
          </a:stretch>
        </p:blipFill>
        <p:spPr bwMode="auto">
          <a:xfrm>
            <a:off x="0" y="667511"/>
            <a:ext cx="9144000" cy="6190489"/>
          </a:xfrm>
          <a:prstGeom prst="rect">
            <a:avLst/>
          </a:prstGeom>
          <a:noFill/>
        </p:spPr>
      </p:pic>
      <p:pic>
        <p:nvPicPr>
          <p:cNvPr id="167938" name="Picture 2" descr="Image result for united states in 1795"/>
          <p:cNvPicPr>
            <a:picLocks noChangeAspect="1" noChangeArrowheads="1"/>
          </p:cNvPicPr>
          <p:nvPr/>
        </p:nvPicPr>
        <p:blipFill>
          <a:blip r:embed="rId3"/>
          <a:srcRect/>
          <a:stretch>
            <a:fillRect/>
          </a:stretch>
        </p:blipFill>
        <p:spPr bwMode="auto">
          <a:xfrm>
            <a:off x="0" y="671511"/>
            <a:ext cx="9144000" cy="6186489"/>
          </a:xfrm>
          <a:prstGeom prst="rect">
            <a:avLst/>
          </a:prstGeom>
          <a:noFill/>
        </p:spPr>
      </p:pic>
      <p:grpSp>
        <p:nvGrpSpPr>
          <p:cNvPr id="2" name="Group 20"/>
          <p:cNvGrpSpPr/>
          <p:nvPr/>
        </p:nvGrpSpPr>
        <p:grpSpPr>
          <a:xfrm>
            <a:off x="-846364" y="506185"/>
            <a:ext cx="10477500" cy="6477001"/>
            <a:chOff x="-846364" y="506185"/>
            <a:chExt cx="10477500" cy="6477001"/>
          </a:xfrm>
        </p:grpSpPr>
        <p:sp>
          <p:nvSpPr>
            <p:cNvPr id="22" name="Freeform 21"/>
            <p:cNvSpPr/>
            <p:nvPr/>
          </p:nvSpPr>
          <p:spPr>
            <a:xfrm>
              <a:off x="-846364" y="699407"/>
              <a:ext cx="10477500" cy="2155372"/>
            </a:xfrm>
            <a:custGeom>
              <a:avLst/>
              <a:gdLst>
                <a:gd name="connsiteX0" fmla="*/ 1842407 w 10477500"/>
                <a:gd name="connsiteY0" fmla="*/ 166007 h 2155372"/>
                <a:gd name="connsiteX1" fmla="*/ 2887435 w 10477500"/>
                <a:gd name="connsiteY1" fmla="*/ 427264 h 2155372"/>
                <a:gd name="connsiteX2" fmla="*/ 4291693 w 10477500"/>
                <a:gd name="connsiteY2" fmla="*/ 688522 h 2155372"/>
                <a:gd name="connsiteX3" fmla="*/ 5483678 w 10477500"/>
                <a:gd name="connsiteY3" fmla="*/ 737507 h 2155372"/>
                <a:gd name="connsiteX4" fmla="*/ 5728607 w 10477500"/>
                <a:gd name="connsiteY4" fmla="*/ 770164 h 2155372"/>
                <a:gd name="connsiteX5" fmla="*/ 5908221 w 10477500"/>
                <a:gd name="connsiteY5" fmla="*/ 819150 h 2155372"/>
                <a:gd name="connsiteX6" fmla="*/ 6169478 w 10477500"/>
                <a:gd name="connsiteY6" fmla="*/ 786493 h 2155372"/>
                <a:gd name="connsiteX7" fmla="*/ 6414407 w 10477500"/>
                <a:gd name="connsiteY7" fmla="*/ 786493 h 2155372"/>
                <a:gd name="connsiteX8" fmla="*/ 6528707 w 10477500"/>
                <a:gd name="connsiteY8" fmla="*/ 851807 h 2155372"/>
                <a:gd name="connsiteX9" fmla="*/ 6463393 w 10477500"/>
                <a:gd name="connsiteY9" fmla="*/ 1080407 h 2155372"/>
                <a:gd name="connsiteX10" fmla="*/ 6855278 w 10477500"/>
                <a:gd name="connsiteY10" fmla="*/ 1015093 h 2155372"/>
                <a:gd name="connsiteX11" fmla="*/ 7312478 w 10477500"/>
                <a:gd name="connsiteY11" fmla="*/ 1178379 h 2155372"/>
                <a:gd name="connsiteX12" fmla="*/ 7443107 w 10477500"/>
                <a:gd name="connsiteY12" fmla="*/ 1488622 h 2155372"/>
                <a:gd name="connsiteX13" fmla="*/ 7622721 w 10477500"/>
                <a:gd name="connsiteY13" fmla="*/ 1880507 h 2155372"/>
                <a:gd name="connsiteX14" fmla="*/ 7590064 w 10477500"/>
                <a:gd name="connsiteY14" fmla="*/ 2125436 h 2155372"/>
                <a:gd name="connsiteX15" fmla="*/ 7769678 w 10477500"/>
                <a:gd name="connsiteY15" fmla="*/ 2060122 h 2155372"/>
                <a:gd name="connsiteX16" fmla="*/ 7981950 w 10477500"/>
                <a:gd name="connsiteY16" fmla="*/ 1929493 h 2155372"/>
                <a:gd name="connsiteX17" fmla="*/ 8096250 w 10477500"/>
                <a:gd name="connsiteY17" fmla="*/ 1749879 h 2155372"/>
                <a:gd name="connsiteX18" fmla="*/ 8275864 w 10477500"/>
                <a:gd name="connsiteY18" fmla="*/ 1651907 h 2155372"/>
                <a:gd name="connsiteX19" fmla="*/ 8439150 w 10477500"/>
                <a:gd name="connsiteY19" fmla="*/ 1292679 h 2155372"/>
                <a:gd name="connsiteX20" fmla="*/ 8749393 w 10477500"/>
                <a:gd name="connsiteY20" fmla="*/ 1194707 h 2155372"/>
                <a:gd name="connsiteX21" fmla="*/ 8961664 w 10477500"/>
                <a:gd name="connsiteY21" fmla="*/ 1129393 h 2155372"/>
                <a:gd name="connsiteX22" fmla="*/ 9108621 w 10477500"/>
                <a:gd name="connsiteY22" fmla="*/ 982436 h 2155372"/>
                <a:gd name="connsiteX23" fmla="*/ 9108621 w 10477500"/>
                <a:gd name="connsiteY23" fmla="*/ 704850 h 2155372"/>
                <a:gd name="connsiteX24" fmla="*/ 9222921 w 10477500"/>
                <a:gd name="connsiteY24" fmla="*/ 476250 h 2155372"/>
                <a:gd name="connsiteX25" fmla="*/ 9549493 w 10477500"/>
                <a:gd name="connsiteY25" fmla="*/ 329293 h 2155372"/>
                <a:gd name="connsiteX26" fmla="*/ 9614807 w 10477500"/>
                <a:gd name="connsiteY26" fmla="*/ 231322 h 2155372"/>
                <a:gd name="connsiteX27" fmla="*/ 9075964 w 10477500"/>
                <a:gd name="connsiteY27" fmla="*/ 68036 h 2155372"/>
                <a:gd name="connsiteX28" fmla="*/ 1205593 w 10477500"/>
                <a:gd name="connsiteY28" fmla="*/ 19050 h 2155372"/>
                <a:gd name="connsiteX29" fmla="*/ 1842407 w 10477500"/>
                <a:gd name="connsiteY29" fmla="*/ 166007 h 21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7500" h="2155372">
                  <a:moveTo>
                    <a:pt x="1842407" y="166007"/>
                  </a:moveTo>
                  <a:cubicBezTo>
                    <a:pt x="2122714" y="234043"/>
                    <a:pt x="2479221" y="340178"/>
                    <a:pt x="2887435" y="427264"/>
                  </a:cubicBezTo>
                  <a:cubicBezTo>
                    <a:pt x="3295649" y="514350"/>
                    <a:pt x="3858986" y="636815"/>
                    <a:pt x="4291693" y="688522"/>
                  </a:cubicBezTo>
                  <a:cubicBezTo>
                    <a:pt x="4724400" y="740229"/>
                    <a:pt x="5244192" y="723900"/>
                    <a:pt x="5483678" y="737507"/>
                  </a:cubicBezTo>
                  <a:cubicBezTo>
                    <a:pt x="5723164" y="751114"/>
                    <a:pt x="5657850" y="756557"/>
                    <a:pt x="5728607" y="770164"/>
                  </a:cubicBezTo>
                  <a:cubicBezTo>
                    <a:pt x="5799364" y="783771"/>
                    <a:pt x="5834743" y="816429"/>
                    <a:pt x="5908221" y="819150"/>
                  </a:cubicBezTo>
                  <a:cubicBezTo>
                    <a:pt x="5981699" y="821871"/>
                    <a:pt x="6085114" y="791936"/>
                    <a:pt x="6169478" y="786493"/>
                  </a:cubicBezTo>
                  <a:cubicBezTo>
                    <a:pt x="6253842" y="781050"/>
                    <a:pt x="6354536" y="775607"/>
                    <a:pt x="6414407" y="786493"/>
                  </a:cubicBezTo>
                  <a:cubicBezTo>
                    <a:pt x="6474278" y="797379"/>
                    <a:pt x="6520543" y="802821"/>
                    <a:pt x="6528707" y="851807"/>
                  </a:cubicBezTo>
                  <a:cubicBezTo>
                    <a:pt x="6536871" y="900793"/>
                    <a:pt x="6408965" y="1053193"/>
                    <a:pt x="6463393" y="1080407"/>
                  </a:cubicBezTo>
                  <a:cubicBezTo>
                    <a:pt x="6517821" y="1107621"/>
                    <a:pt x="6713764" y="998764"/>
                    <a:pt x="6855278" y="1015093"/>
                  </a:cubicBezTo>
                  <a:cubicBezTo>
                    <a:pt x="6996792" y="1031422"/>
                    <a:pt x="7214507" y="1099458"/>
                    <a:pt x="7312478" y="1178379"/>
                  </a:cubicBezTo>
                  <a:cubicBezTo>
                    <a:pt x="7410450" y="1257301"/>
                    <a:pt x="7391400" y="1371601"/>
                    <a:pt x="7443107" y="1488622"/>
                  </a:cubicBezTo>
                  <a:cubicBezTo>
                    <a:pt x="7494814" y="1605643"/>
                    <a:pt x="7598228" y="1774371"/>
                    <a:pt x="7622721" y="1880507"/>
                  </a:cubicBezTo>
                  <a:cubicBezTo>
                    <a:pt x="7647214" y="1986643"/>
                    <a:pt x="7565571" y="2095500"/>
                    <a:pt x="7590064" y="2125436"/>
                  </a:cubicBezTo>
                  <a:cubicBezTo>
                    <a:pt x="7614557" y="2155372"/>
                    <a:pt x="7704364" y="2092779"/>
                    <a:pt x="7769678" y="2060122"/>
                  </a:cubicBezTo>
                  <a:cubicBezTo>
                    <a:pt x="7834992" y="2027465"/>
                    <a:pt x="7927521" y="1981200"/>
                    <a:pt x="7981950" y="1929493"/>
                  </a:cubicBezTo>
                  <a:cubicBezTo>
                    <a:pt x="8036379" y="1877786"/>
                    <a:pt x="8047264" y="1796143"/>
                    <a:pt x="8096250" y="1749879"/>
                  </a:cubicBezTo>
                  <a:cubicBezTo>
                    <a:pt x="8145236" y="1703615"/>
                    <a:pt x="8218714" y="1728107"/>
                    <a:pt x="8275864" y="1651907"/>
                  </a:cubicBezTo>
                  <a:cubicBezTo>
                    <a:pt x="8333014" y="1575707"/>
                    <a:pt x="8360229" y="1368879"/>
                    <a:pt x="8439150" y="1292679"/>
                  </a:cubicBezTo>
                  <a:cubicBezTo>
                    <a:pt x="8518071" y="1216479"/>
                    <a:pt x="8749393" y="1194707"/>
                    <a:pt x="8749393" y="1194707"/>
                  </a:cubicBezTo>
                  <a:cubicBezTo>
                    <a:pt x="8836479" y="1167493"/>
                    <a:pt x="8901793" y="1164772"/>
                    <a:pt x="8961664" y="1129393"/>
                  </a:cubicBezTo>
                  <a:cubicBezTo>
                    <a:pt x="9021535" y="1094015"/>
                    <a:pt x="9084128" y="1053193"/>
                    <a:pt x="9108621" y="982436"/>
                  </a:cubicBezTo>
                  <a:cubicBezTo>
                    <a:pt x="9133114" y="911679"/>
                    <a:pt x="9089571" y="789214"/>
                    <a:pt x="9108621" y="704850"/>
                  </a:cubicBezTo>
                  <a:cubicBezTo>
                    <a:pt x="9127671" y="620486"/>
                    <a:pt x="9149442" y="538843"/>
                    <a:pt x="9222921" y="476250"/>
                  </a:cubicBezTo>
                  <a:cubicBezTo>
                    <a:pt x="9296400" y="413657"/>
                    <a:pt x="9484179" y="370114"/>
                    <a:pt x="9549493" y="329293"/>
                  </a:cubicBezTo>
                  <a:cubicBezTo>
                    <a:pt x="9614807" y="288472"/>
                    <a:pt x="9693728" y="274865"/>
                    <a:pt x="9614807" y="231322"/>
                  </a:cubicBezTo>
                  <a:cubicBezTo>
                    <a:pt x="9535886" y="187779"/>
                    <a:pt x="10477500" y="103415"/>
                    <a:pt x="9075964" y="68036"/>
                  </a:cubicBezTo>
                  <a:cubicBezTo>
                    <a:pt x="7674428" y="32657"/>
                    <a:pt x="2411186" y="0"/>
                    <a:pt x="1205593" y="19050"/>
                  </a:cubicBezTo>
                  <a:cubicBezTo>
                    <a:pt x="0" y="38100"/>
                    <a:pt x="1562100" y="97971"/>
                    <a:pt x="1842407" y="16600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7649936" y="506185"/>
              <a:ext cx="1526722" cy="4199165"/>
            </a:xfrm>
            <a:custGeom>
              <a:avLst/>
              <a:gdLst>
                <a:gd name="connsiteX0" fmla="*/ 955221 w 1526722"/>
                <a:gd name="connsiteY0" fmla="*/ 555172 h 4199165"/>
                <a:gd name="connsiteX1" fmla="*/ 1053193 w 1526722"/>
                <a:gd name="connsiteY1" fmla="*/ 849086 h 4199165"/>
                <a:gd name="connsiteX2" fmla="*/ 1167493 w 1526722"/>
                <a:gd name="connsiteY2" fmla="*/ 1094015 h 4199165"/>
                <a:gd name="connsiteX3" fmla="*/ 1298121 w 1526722"/>
                <a:gd name="connsiteY3" fmla="*/ 1306286 h 4199165"/>
                <a:gd name="connsiteX4" fmla="*/ 938893 w 1526722"/>
                <a:gd name="connsiteY4" fmla="*/ 1583872 h 4199165"/>
                <a:gd name="connsiteX5" fmla="*/ 840921 w 1526722"/>
                <a:gd name="connsiteY5" fmla="*/ 1665515 h 4199165"/>
                <a:gd name="connsiteX6" fmla="*/ 840921 w 1526722"/>
                <a:gd name="connsiteY6" fmla="*/ 1845129 h 4199165"/>
                <a:gd name="connsiteX7" fmla="*/ 1020535 w 1526722"/>
                <a:gd name="connsiteY7" fmla="*/ 1877786 h 4199165"/>
                <a:gd name="connsiteX8" fmla="*/ 889907 w 1526722"/>
                <a:gd name="connsiteY8" fmla="*/ 2073729 h 4199165"/>
                <a:gd name="connsiteX9" fmla="*/ 759278 w 1526722"/>
                <a:gd name="connsiteY9" fmla="*/ 2220686 h 4199165"/>
                <a:gd name="connsiteX10" fmla="*/ 498021 w 1526722"/>
                <a:gd name="connsiteY10" fmla="*/ 2383972 h 4199165"/>
                <a:gd name="connsiteX11" fmla="*/ 465364 w 1526722"/>
                <a:gd name="connsiteY11" fmla="*/ 2726872 h 4199165"/>
                <a:gd name="connsiteX12" fmla="*/ 400050 w 1526722"/>
                <a:gd name="connsiteY12" fmla="*/ 2971801 h 4199165"/>
                <a:gd name="connsiteX13" fmla="*/ 400050 w 1526722"/>
                <a:gd name="connsiteY13" fmla="*/ 3135086 h 4199165"/>
                <a:gd name="connsiteX14" fmla="*/ 465364 w 1526722"/>
                <a:gd name="connsiteY14" fmla="*/ 3396344 h 4199165"/>
                <a:gd name="connsiteX15" fmla="*/ 383721 w 1526722"/>
                <a:gd name="connsiteY15" fmla="*/ 3657601 h 4199165"/>
                <a:gd name="connsiteX16" fmla="*/ 155121 w 1526722"/>
                <a:gd name="connsiteY16" fmla="*/ 3837215 h 4199165"/>
                <a:gd name="connsiteX17" fmla="*/ 1314450 w 1526722"/>
                <a:gd name="connsiteY17" fmla="*/ 3853544 h 4199165"/>
                <a:gd name="connsiteX18" fmla="*/ 1428750 w 1526722"/>
                <a:gd name="connsiteY18" fmla="*/ 3641272 h 4199165"/>
                <a:gd name="connsiteX19" fmla="*/ 1412421 w 1526722"/>
                <a:gd name="connsiteY19" fmla="*/ 506186 h 4199165"/>
                <a:gd name="connsiteX20" fmla="*/ 955221 w 1526722"/>
                <a:gd name="connsiteY20" fmla="*/ 555172 h 41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722" h="4199165">
                  <a:moveTo>
                    <a:pt x="955221" y="555172"/>
                  </a:moveTo>
                  <a:cubicBezTo>
                    <a:pt x="895350" y="612322"/>
                    <a:pt x="1017814" y="759279"/>
                    <a:pt x="1053193" y="849086"/>
                  </a:cubicBezTo>
                  <a:cubicBezTo>
                    <a:pt x="1088572" y="938893"/>
                    <a:pt x="1126672" y="1017815"/>
                    <a:pt x="1167493" y="1094015"/>
                  </a:cubicBezTo>
                  <a:cubicBezTo>
                    <a:pt x="1208314" y="1170215"/>
                    <a:pt x="1336221" y="1224643"/>
                    <a:pt x="1298121" y="1306286"/>
                  </a:cubicBezTo>
                  <a:cubicBezTo>
                    <a:pt x="1260021" y="1387929"/>
                    <a:pt x="1015093" y="1524000"/>
                    <a:pt x="938893" y="1583872"/>
                  </a:cubicBezTo>
                  <a:cubicBezTo>
                    <a:pt x="862693" y="1643744"/>
                    <a:pt x="857250" y="1621972"/>
                    <a:pt x="840921" y="1665515"/>
                  </a:cubicBezTo>
                  <a:cubicBezTo>
                    <a:pt x="824592" y="1709058"/>
                    <a:pt x="810985" y="1809751"/>
                    <a:pt x="840921" y="1845129"/>
                  </a:cubicBezTo>
                  <a:cubicBezTo>
                    <a:pt x="870857" y="1880508"/>
                    <a:pt x="1012371" y="1839686"/>
                    <a:pt x="1020535" y="1877786"/>
                  </a:cubicBezTo>
                  <a:cubicBezTo>
                    <a:pt x="1028699" y="1915886"/>
                    <a:pt x="933450" y="2016579"/>
                    <a:pt x="889907" y="2073729"/>
                  </a:cubicBezTo>
                  <a:cubicBezTo>
                    <a:pt x="846364" y="2130879"/>
                    <a:pt x="824592" y="2168979"/>
                    <a:pt x="759278" y="2220686"/>
                  </a:cubicBezTo>
                  <a:cubicBezTo>
                    <a:pt x="693964" y="2272393"/>
                    <a:pt x="547007" y="2299608"/>
                    <a:pt x="498021" y="2383972"/>
                  </a:cubicBezTo>
                  <a:cubicBezTo>
                    <a:pt x="449035" y="2468336"/>
                    <a:pt x="481693" y="2628901"/>
                    <a:pt x="465364" y="2726872"/>
                  </a:cubicBezTo>
                  <a:cubicBezTo>
                    <a:pt x="449036" y="2824844"/>
                    <a:pt x="410936" y="2903765"/>
                    <a:pt x="400050" y="2971801"/>
                  </a:cubicBezTo>
                  <a:cubicBezTo>
                    <a:pt x="389164" y="3039837"/>
                    <a:pt x="389164" y="3064329"/>
                    <a:pt x="400050" y="3135086"/>
                  </a:cubicBezTo>
                  <a:cubicBezTo>
                    <a:pt x="410936" y="3205843"/>
                    <a:pt x="468085" y="3309258"/>
                    <a:pt x="465364" y="3396344"/>
                  </a:cubicBezTo>
                  <a:cubicBezTo>
                    <a:pt x="462643" y="3483430"/>
                    <a:pt x="435428" y="3584123"/>
                    <a:pt x="383721" y="3657601"/>
                  </a:cubicBezTo>
                  <a:cubicBezTo>
                    <a:pt x="332014" y="3731080"/>
                    <a:pt x="0" y="3804558"/>
                    <a:pt x="155121" y="3837215"/>
                  </a:cubicBezTo>
                  <a:cubicBezTo>
                    <a:pt x="310242" y="3869872"/>
                    <a:pt x="1102179" y="3886201"/>
                    <a:pt x="1314450" y="3853544"/>
                  </a:cubicBezTo>
                  <a:cubicBezTo>
                    <a:pt x="1526722" y="3820887"/>
                    <a:pt x="1412422" y="4199165"/>
                    <a:pt x="1428750" y="3641272"/>
                  </a:cubicBezTo>
                  <a:cubicBezTo>
                    <a:pt x="1445079" y="3083379"/>
                    <a:pt x="1491342" y="1012372"/>
                    <a:pt x="1412421" y="506186"/>
                  </a:cubicBezTo>
                  <a:cubicBezTo>
                    <a:pt x="1333500" y="0"/>
                    <a:pt x="1015092" y="498022"/>
                    <a:pt x="955221" y="55517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566057" y="4767943"/>
              <a:ext cx="9857014" cy="2215243"/>
            </a:xfrm>
            <a:custGeom>
              <a:avLst/>
              <a:gdLst>
                <a:gd name="connsiteX0" fmla="*/ 8060871 w 9857014"/>
                <a:gd name="connsiteY0" fmla="*/ 424543 h 2215243"/>
                <a:gd name="connsiteX1" fmla="*/ 9514114 w 9857014"/>
                <a:gd name="connsiteY1" fmla="*/ 506186 h 2215243"/>
                <a:gd name="connsiteX2" fmla="*/ 9693728 w 9857014"/>
                <a:gd name="connsiteY2" fmla="*/ 1436914 h 2215243"/>
                <a:gd name="connsiteX3" fmla="*/ 9693728 w 9857014"/>
                <a:gd name="connsiteY3" fmla="*/ 2073728 h 2215243"/>
                <a:gd name="connsiteX4" fmla="*/ 8714014 w 9857014"/>
                <a:gd name="connsiteY4" fmla="*/ 2122714 h 2215243"/>
                <a:gd name="connsiteX5" fmla="*/ 4468586 w 9857014"/>
                <a:gd name="connsiteY5" fmla="*/ 2139043 h 2215243"/>
                <a:gd name="connsiteX6" fmla="*/ 680357 w 9857014"/>
                <a:gd name="connsiteY6" fmla="*/ 2106386 h 2215243"/>
                <a:gd name="connsiteX7" fmla="*/ 386443 w 9857014"/>
                <a:gd name="connsiteY7" fmla="*/ 1910443 h 2215243"/>
                <a:gd name="connsiteX8" fmla="*/ 500743 w 9857014"/>
                <a:gd name="connsiteY8" fmla="*/ 277586 h 2215243"/>
                <a:gd name="connsiteX9" fmla="*/ 2166257 w 9857014"/>
                <a:gd name="connsiteY9" fmla="*/ 244928 h 2215243"/>
                <a:gd name="connsiteX10" fmla="*/ 3113314 w 9857014"/>
                <a:gd name="connsiteY10" fmla="*/ 440871 h 2215243"/>
                <a:gd name="connsiteX11" fmla="*/ 3684814 w 9857014"/>
                <a:gd name="connsiteY11" fmla="*/ 718457 h 2215243"/>
                <a:gd name="connsiteX12" fmla="*/ 4093028 w 9857014"/>
                <a:gd name="connsiteY12" fmla="*/ 963386 h 2215243"/>
                <a:gd name="connsiteX13" fmla="*/ 4370614 w 9857014"/>
                <a:gd name="connsiteY13" fmla="*/ 1159328 h 2215243"/>
                <a:gd name="connsiteX14" fmla="*/ 4664528 w 9857014"/>
                <a:gd name="connsiteY14" fmla="*/ 1469571 h 2215243"/>
                <a:gd name="connsiteX15" fmla="*/ 5121728 w 9857014"/>
                <a:gd name="connsiteY15" fmla="*/ 1567543 h 2215243"/>
                <a:gd name="connsiteX16" fmla="*/ 5236028 w 9857014"/>
                <a:gd name="connsiteY16" fmla="*/ 1191986 h 2215243"/>
                <a:gd name="connsiteX17" fmla="*/ 5562600 w 9857014"/>
                <a:gd name="connsiteY17" fmla="*/ 865414 h 2215243"/>
                <a:gd name="connsiteX18" fmla="*/ 5938157 w 9857014"/>
                <a:gd name="connsiteY18" fmla="*/ 832757 h 2215243"/>
                <a:gd name="connsiteX19" fmla="*/ 6232071 w 9857014"/>
                <a:gd name="connsiteY19" fmla="*/ 898071 h 2215243"/>
                <a:gd name="connsiteX20" fmla="*/ 6509657 w 9857014"/>
                <a:gd name="connsiteY20" fmla="*/ 898071 h 2215243"/>
                <a:gd name="connsiteX21" fmla="*/ 6542314 w 9857014"/>
                <a:gd name="connsiteY21" fmla="*/ 849086 h 2215243"/>
                <a:gd name="connsiteX22" fmla="*/ 6509657 w 9857014"/>
                <a:gd name="connsiteY22" fmla="*/ 702128 h 2215243"/>
                <a:gd name="connsiteX23" fmla="*/ 6591300 w 9857014"/>
                <a:gd name="connsiteY23" fmla="*/ 555171 h 2215243"/>
                <a:gd name="connsiteX24" fmla="*/ 6770914 w 9857014"/>
                <a:gd name="connsiteY24" fmla="*/ 587828 h 2215243"/>
                <a:gd name="connsiteX25" fmla="*/ 6934200 w 9857014"/>
                <a:gd name="connsiteY25" fmla="*/ 571500 h 2215243"/>
                <a:gd name="connsiteX26" fmla="*/ 7113814 w 9857014"/>
                <a:gd name="connsiteY26" fmla="*/ 636814 h 2215243"/>
                <a:gd name="connsiteX27" fmla="*/ 7342414 w 9857014"/>
                <a:gd name="connsiteY27" fmla="*/ 636814 h 2215243"/>
                <a:gd name="connsiteX28" fmla="*/ 7538357 w 9857014"/>
                <a:gd name="connsiteY28" fmla="*/ 718457 h 2215243"/>
                <a:gd name="connsiteX29" fmla="*/ 7620000 w 9857014"/>
                <a:gd name="connsiteY29" fmla="*/ 881743 h 2215243"/>
                <a:gd name="connsiteX30" fmla="*/ 7701643 w 9857014"/>
                <a:gd name="connsiteY30" fmla="*/ 1175657 h 2215243"/>
                <a:gd name="connsiteX31" fmla="*/ 7897586 w 9857014"/>
                <a:gd name="connsiteY31" fmla="*/ 1420586 h 2215243"/>
                <a:gd name="connsiteX32" fmla="*/ 7750628 w 9857014"/>
                <a:gd name="connsiteY32" fmla="*/ 1583871 h 2215243"/>
                <a:gd name="connsiteX33" fmla="*/ 8224157 w 9857014"/>
                <a:gd name="connsiteY33" fmla="*/ 1485900 h 2215243"/>
                <a:gd name="connsiteX34" fmla="*/ 8240486 w 9857014"/>
                <a:gd name="connsiteY34" fmla="*/ 963386 h 2215243"/>
                <a:gd name="connsiteX35" fmla="*/ 8011886 w 9857014"/>
                <a:gd name="connsiteY35" fmla="*/ 702128 h 2215243"/>
                <a:gd name="connsiteX36" fmla="*/ 7962900 w 9857014"/>
                <a:gd name="connsiteY36" fmla="*/ 489857 h 2215243"/>
                <a:gd name="connsiteX37" fmla="*/ 8060871 w 9857014"/>
                <a:gd name="connsiteY37" fmla="*/ 424543 h 22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7014" h="2215243">
                  <a:moveTo>
                    <a:pt x="8060871" y="424543"/>
                  </a:moveTo>
                  <a:cubicBezTo>
                    <a:pt x="8319407" y="427265"/>
                    <a:pt x="9241971" y="337458"/>
                    <a:pt x="9514114" y="506186"/>
                  </a:cubicBezTo>
                  <a:cubicBezTo>
                    <a:pt x="9786257" y="674914"/>
                    <a:pt x="9663792" y="1175657"/>
                    <a:pt x="9693728" y="1436914"/>
                  </a:cubicBezTo>
                  <a:cubicBezTo>
                    <a:pt x="9723664" y="1698171"/>
                    <a:pt x="9857014" y="1959428"/>
                    <a:pt x="9693728" y="2073728"/>
                  </a:cubicBezTo>
                  <a:cubicBezTo>
                    <a:pt x="9530442" y="2188028"/>
                    <a:pt x="8714014" y="2122714"/>
                    <a:pt x="8714014" y="2122714"/>
                  </a:cubicBezTo>
                  <a:lnTo>
                    <a:pt x="4468586" y="2139043"/>
                  </a:lnTo>
                  <a:lnTo>
                    <a:pt x="680357" y="2106386"/>
                  </a:lnTo>
                  <a:cubicBezTo>
                    <a:pt x="0" y="2068286"/>
                    <a:pt x="416379" y="2215243"/>
                    <a:pt x="386443" y="1910443"/>
                  </a:cubicBezTo>
                  <a:cubicBezTo>
                    <a:pt x="356507" y="1605643"/>
                    <a:pt x="204107" y="555172"/>
                    <a:pt x="500743" y="277586"/>
                  </a:cubicBezTo>
                  <a:cubicBezTo>
                    <a:pt x="797379" y="0"/>
                    <a:pt x="1730829" y="217714"/>
                    <a:pt x="2166257" y="244928"/>
                  </a:cubicBezTo>
                  <a:cubicBezTo>
                    <a:pt x="2601686" y="272142"/>
                    <a:pt x="2860221" y="361949"/>
                    <a:pt x="3113314" y="440871"/>
                  </a:cubicBezTo>
                  <a:cubicBezTo>
                    <a:pt x="3366407" y="519793"/>
                    <a:pt x="3521528" y="631371"/>
                    <a:pt x="3684814" y="718457"/>
                  </a:cubicBezTo>
                  <a:cubicBezTo>
                    <a:pt x="3848100" y="805543"/>
                    <a:pt x="3978728" y="889908"/>
                    <a:pt x="4093028" y="963386"/>
                  </a:cubicBezTo>
                  <a:cubicBezTo>
                    <a:pt x="4207328" y="1036865"/>
                    <a:pt x="4275364" y="1074964"/>
                    <a:pt x="4370614" y="1159328"/>
                  </a:cubicBezTo>
                  <a:cubicBezTo>
                    <a:pt x="4465864" y="1243692"/>
                    <a:pt x="4539342" y="1401535"/>
                    <a:pt x="4664528" y="1469571"/>
                  </a:cubicBezTo>
                  <a:cubicBezTo>
                    <a:pt x="4789714" y="1537607"/>
                    <a:pt x="5026478" y="1613807"/>
                    <a:pt x="5121728" y="1567543"/>
                  </a:cubicBezTo>
                  <a:cubicBezTo>
                    <a:pt x="5216978" y="1521279"/>
                    <a:pt x="5162549" y="1309007"/>
                    <a:pt x="5236028" y="1191986"/>
                  </a:cubicBezTo>
                  <a:cubicBezTo>
                    <a:pt x="5309507" y="1074965"/>
                    <a:pt x="5445579" y="925285"/>
                    <a:pt x="5562600" y="865414"/>
                  </a:cubicBezTo>
                  <a:cubicBezTo>
                    <a:pt x="5679621" y="805543"/>
                    <a:pt x="5826579" y="827314"/>
                    <a:pt x="5938157" y="832757"/>
                  </a:cubicBezTo>
                  <a:cubicBezTo>
                    <a:pt x="6049735" y="838200"/>
                    <a:pt x="6136821" y="887185"/>
                    <a:pt x="6232071" y="898071"/>
                  </a:cubicBezTo>
                  <a:cubicBezTo>
                    <a:pt x="6327321" y="908957"/>
                    <a:pt x="6457950" y="906235"/>
                    <a:pt x="6509657" y="898071"/>
                  </a:cubicBezTo>
                  <a:cubicBezTo>
                    <a:pt x="6561364" y="889907"/>
                    <a:pt x="6542314" y="881743"/>
                    <a:pt x="6542314" y="849086"/>
                  </a:cubicBezTo>
                  <a:cubicBezTo>
                    <a:pt x="6542314" y="816429"/>
                    <a:pt x="6501493" y="751114"/>
                    <a:pt x="6509657" y="702128"/>
                  </a:cubicBezTo>
                  <a:cubicBezTo>
                    <a:pt x="6517821" y="653142"/>
                    <a:pt x="6547757" y="574221"/>
                    <a:pt x="6591300" y="555171"/>
                  </a:cubicBezTo>
                  <a:cubicBezTo>
                    <a:pt x="6634843" y="536121"/>
                    <a:pt x="6713764" y="585107"/>
                    <a:pt x="6770914" y="587828"/>
                  </a:cubicBezTo>
                  <a:cubicBezTo>
                    <a:pt x="6828064" y="590549"/>
                    <a:pt x="6877050" y="563336"/>
                    <a:pt x="6934200" y="571500"/>
                  </a:cubicBezTo>
                  <a:cubicBezTo>
                    <a:pt x="6991350" y="579664"/>
                    <a:pt x="7045778" y="625928"/>
                    <a:pt x="7113814" y="636814"/>
                  </a:cubicBezTo>
                  <a:cubicBezTo>
                    <a:pt x="7181850" y="647700"/>
                    <a:pt x="7271657" y="623207"/>
                    <a:pt x="7342414" y="636814"/>
                  </a:cubicBezTo>
                  <a:cubicBezTo>
                    <a:pt x="7413171" y="650421"/>
                    <a:pt x="7492093" y="677636"/>
                    <a:pt x="7538357" y="718457"/>
                  </a:cubicBezTo>
                  <a:cubicBezTo>
                    <a:pt x="7584621" y="759278"/>
                    <a:pt x="7592786" y="805543"/>
                    <a:pt x="7620000" y="881743"/>
                  </a:cubicBezTo>
                  <a:cubicBezTo>
                    <a:pt x="7647214" y="957943"/>
                    <a:pt x="7655379" y="1085850"/>
                    <a:pt x="7701643" y="1175657"/>
                  </a:cubicBezTo>
                  <a:cubicBezTo>
                    <a:pt x="7747907" y="1265464"/>
                    <a:pt x="7889422" y="1352550"/>
                    <a:pt x="7897586" y="1420586"/>
                  </a:cubicBezTo>
                  <a:cubicBezTo>
                    <a:pt x="7905750" y="1488622"/>
                    <a:pt x="7696200" y="1572985"/>
                    <a:pt x="7750628" y="1583871"/>
                  </a:cubicBezTo>
                  <a:cubicBezTo>
                    <a:pt x="7805056" y="1594757"/>
                    <a:pt x="8142514" y="1589314"/>
                    <a:pt x="8224157" y="1485900"/>
                  </a:cubicBezTo>
                  <a:cubicBezTo>
                    <a:pt x="8305800" y="1382486"/>
                    <a:pt x="8275864" y="1094015"/>
                    <a:pt x="8240486" y="963386"/>
                  </a:cubicBezTo>
                  <a:cubicBezTo>
                    <a:pt x="8205108" y="832757"/>
                    <a:pt x="8058150" y="781050"/>
                    <a:pt x="8011886" y="702128"/>
                  </a:cubicBezTo>
                  <a:cubicBezTo>
                    <a:pt x="7965622" y="623207"/>
                    <a:pt x="7952014" y="530678"/>
                    <a:pt x="7962900" y="489857"/>
                  </a:cubicBezTo>
                  <a:cubicBezTo>
                    <a:pt x="7973786" y="449036"/>
                    <a:pt x="7802335" y="421822"/>
                    <a:pt x="8060871" y="42454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4"/>
          <p:cNvGrpSpPr/>
          <p:nvPr/>
        </p:nvGrpSpPr>
        <p:grpSpPr>
          <a:xfrm>
            <a:off x="0" y="5181600"/>
            <a:ext cx="3352800" cy="1676400"/>
            <a:chOff x="0" y="5181600"/>
            <a:chExt cx="3352800" cy="1676400"/>
          </a:xfrm>
        </p:grpSpPr>
        <p:sp>
          <p:nvSpPr>
            <p:cNvPr id="6" name="Rectangle 5"/>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Oval 13"/>
          <p:cNvSpPr/>
          <p:nvPr/>
        </p:nvSpPr>
        <p:spPr>
          <a:xfrm>
            <a:off x="5410200" y="4724400"/>
            <a:ext cx="1676400" cy="533400"/>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2" descr="Image result for united states in 1783"/>
          <p:cNvPicPr>
            <a:picLocks noChangeAspect="1" noChangeArrowheads="1"/>
          </p:cNvPicPr>
          <p:nvPr/>
        </p:nvPicPr>
        <p:blipFill>
          <a:blip r:embed="rId4"/>
          <a:srcRect l="17500" t="47037" r="70000" b="45572"/>
          <a:stretch>
            <a:fillRect/>
          </a:stretch>
        </p:blipFill>
        <p:spPr bwMode="auto">
          <a:xfrm>
            <a:off x="1752600" y="4038600"/>
            <a:ext cx="1143000" cy="457200"/>
          </a:xfrm>
          <a:prstGeom prst="rect">
            <a:avLst/>
          </a:prstGeom>
          <a:noFill/>
        </p:spPr>
      </p:pic>
      <p:grpSp>
        <p:nvGrpSpPr>
          <p:cNvPr id="5" name="Group 15"/>
          <p:cNvGrpSpPr>
            <a:grpSpLocks noChangeAspect="1"/>
          </p:cNvGrpSpPr>
          <p:nvPr/>
        </p:nvGrpSpPr>
        <p:grpSpPr>
          <a:xfrm>
            <a:off x="152400" y="3657600"/>
            <a:ext cx="2478906" cy="3048000"/>
            <a:chOff x="168803" y="685800"/>
            <a:chExt cx="2726797" cy="3352800"/>
          </a:xfrm>
        </p:grpSpPr>
        <p:pic>
          <p:nvPicPr>
            <p:cNvPr id="17" name="Picture 2" descr="Image result for george washington"/>
            <p:cNvPicPr>
              <a:picLocks noChangeAspect="1" noChangeArrowheads="1"/>
            </p:cNvPicPr>
            <p:nvPr/>
          </p:nvPicPr>
          <p:blipFill>
            <a:blip r:embed="rId5"/>
            <a:srcRect/>
            <a:stretch>
              <a:fillRect/>
            </a:stretch>
          </p:blipFill>
          <p:spPr bwMode="auto">
            <a:xfrm>
              <a:off x="228600" y="685800"/>
              <a:ext cx="2667000" cy="3341298"/>
            </a:xfrm>
            <a:prstGeom prst="rect">
              <a:avLst/>
            </a:prstGeom>
            <a:noFill/>
            <a:ln w="50800">
              <a:solidFill>
                <a:srgbClr val="FF0000"/>
              </a:solidFill>
            </a:ln>
          </p:spPr>
        </p:pic>
        <p:sp>
          <p:nvSpPr>
            <p:cNvPr id="18" name="TextBox 17"/>
            <p:cNvSpPr txBox="1"/>
            <p:nvPr/>
          </p:nvSpPr>
          <p:spPr>
            <a:xfrm>
              <a:off x="168803" y="3576935"/>
              <a:ext cx="2650597" cy="461665"/>
            </a:xfrm>
            <a:prstGeom prst="rect">
              <a:avLst/>
            </a:prstGeom>
            <a:noFill/>
          </p:spPr>
          <p:txBody>
            <a:bodyPr wrap="none" rtlCol="0">
              <a:spAutoFit/>
            </a:bodyPr>
            <a:lstStyle/>
            <a:p>
              <a:r>
                <a:rPr lang="en-US" sz="2400" dirty="0">
                  <a:solidFill>
                    <a:schemeClr val="bg1"/>
                  </a:solidFill>
                </a:rPr>
                <a:t>George Washington</a:t>
              </a:r>
            </a:p>
          </p:txBody>
        </p:sp>
      </p:grpSp>
      <p:sp>
        <p:nvSpPr>
          <p:cNvPr id="20" name="TextBox 19"/>
          <p:cNvSpPr txBox="1"/>
          <p:nvPr/>
        </p:nvSpPr>
        <p:spPr>
          <a:xfrm>
            <a:off x="0" y="685800"/>
            <a:ext cx="5276829"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4.2 Million</a:t>
            </a:r>
          </a:p>
        </p:txBody>
      </p:sp>
      <p:sp>
        <p:nvSpPr>
          <p:cNvPr id="19" name="TextBox 18"/>
          <p:cNvSpPr txBox="1"/>
          <p:nvPr/>
        </p:nvSpPr>
        <p:spPr>
          <a:xfrm>
            <a:off x="0" y="685800"/>
            <a:ext cx="5276829"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4.6 Million</a:t>
            </a:r>
          </a:p>
        </p:txBody>
      </p:sp>
      <p:sp>
        <p:nvSpPr>
          <p:cNvPr id="25" name="Rectangle 24"/>
          <p:cNvSpPr/>
          <p:nvPr/>
        </p:nvSpPr>
        <p:spPr>
          <a:xfrm>
            <a:off x="7924800" y="4343400"/>
            <a:ext cx="12192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838200" y="1600200"/>
            <a:ext cx="1219200" cy="4572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3657600" y="3048000"/>
            <a:ext cx="12954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20"/>
                                        </p:tgtEl>
                                      </p:cBhvr>
                                    </p:animEffect>
                                    <p:set>
                                      <p:cBhvr>
                                        <p:cTn id="7" dur="1" fill="hold">
                                          <p:stCondLst>
                                            <p:cond delay="999"/>
                                          </p:stCondLst>
                                        </p:cTn>
                                        <p:tgtEl>
                                          <p:spTgt spid="20"/>
                                        </p:tgtEl>
                                        <p:attrNameLst>
                                          <p:attrName>style.visibility</p:attrName>
                                        </p:attrNameLst>
                                      </p:cBhvr>
                                      <p:to>
                                        <p:strVal val="hidden"/>
                                      </p:to>
                                    </p:set>
                                  </p:childTnLst>
                                </p:cTn>
                              </p:par>
                              <p:par>
                                <p:cTn id="8" presetID="49" presetClass="entr" presetSubtype="0" decel="10000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 calcmode="lin" valueType="num">
                                      <p:cBhvr>
                                        <p:cTn id="10" dur="1000" fill="hold"/>
                                        <p:tgtEl>
                                          <p:spTgt spid="9"/>
                                        </p:tgtEl>
                                        <p:attrNameLst>
                                          <p:attrName>ppt_w</p:attrName>
                                        </p:attrNameLst>
                                      </p:cBhvr>
                                      <p:tavLst>
                                        <p:tav tm="0">
                                          <p:val>
                                            <p:fltVal val="0"/>
                                          </p:val>
                                        </p:tav>
                                        <p:tav tm="100000">
                                          <p:val>
                                            <p:strVal val="#ppt_w"/>
                                          </p:val>
                                        </p:tav>
                                      </p:tavLst>
                                    </p:anim>
                                    <p:anim calcmode="lin" valueType="num">
                                      <p:cBhvr>
                                        <p:cTn id="11" dur="1000" fill="hold"/>
                                        <p:tgtEl>
                                          <p:spTgt spid="9"/>
                                        </p:tgtEl>
                                        <p:attrNameLst>
                                          <p:attrName>ppt_h</p:attrName>
                                        </p:attrNameLst>
                                      </p:cBhvr>
                                      <p:tavLst>
                                        <p:tav tm="0">
                                          <p:val>
                                            <p:fltVal val="0"/>
                                          </p:val>
                                        </p:tav>
                                        <p:tav tm="100000">
                                          <p:val>
                                            <p:strVal val="#ppt_h"/>
                                          </p:val>
                                        </p:tav>
                                      </p:tavLst>
                                    </p:anim>
                                    <p:anim calcmode="lin" valueType="num">
                                      <p:cBhvr>
                                        <p:cTn id="12" dur="1000" fill="hold"/>
                                        <p:tgtEl>
                                          <p:spTgt spid="9"/>
                                        </p:tgtEl>
                                        <p:attrNameLst>
                                          <p:attrName>style.rotation</p:attrName>
                                        </p:attrNameLst>
                                      </p:cBhvr>
                                      <p:tavLst>
                                        <p:tav tm="0">
                                          <p:val>
                                            <p:fltVal val="360"/>
                                          </p:val>
                                        </p:tav>
                                        <p:tav tm="100000">
                                          <p:val>
                                            <p:fltVal val="0"/>
                                          </p:val>
                                        </p:tav>
                                      </p:tavLst>
                                    </p:anim>
                                    <p:animEffect transition="in" filter="fade">
                                      <p:cBhvr>
                                        <p:cTn id="13" dur="1000"/>
                                        <p:tgtEl>
                                          <p:spTgt spid="9"/>
                                        </p:tgtEl>
                                      </p:cBhvr>
                                    </p:animEffect>
                                  </p:childTnLst>
                                </p:cTn>
                              </p:par>
                              <p:par>
                                <p:cTn id="14" presetID="49" presetClass="entr" presetSubtype="0" decel="100000" fill="hold" grpId="0" nodeType="withEffect">
                                  <p:stCondLst>
                                    <p:cond delay="1000"/>
                                  </p:stCondLst>
                                  <p:childTnLst>
                                    <p:set>
                                      <p:cBhvr>
                                        <p:cTn id="15" dur="1" fill="hold">
                                          <p:stCondLst>
                                            <p:cond delay="0"/>
                                          </p:stCondLst>
                                        </p:cTn>
                                        <p:tgtEl>
                                          <p:spTgt spid="10"/>
                                        </p:tgtEl>
                                        <p:attrNameLst>
                                          <p:attrName>style.visibility</p:attrName>
                                        </p:attrNameLst>
                                      </p:cBhvr>
                                      <p:to>
                                        <p:strVal val="visible"/>
                                      </p:to>
                                    </p:set>
                                    <p:anim calcmode="lin" valueType="num">
                                      <p:cBhvr>
                                        <p:cTn id="16" dur="1000" fill="hold"/>
                                        <p:tgtEl>
                                          <p:spTgt spid="10"/>
                                        </p:tgtEl>
                                        <p:attrNameLst>
                                          <p:attrName>ppt_w</p:attrName>
                                        </p:attrNameLst>
                                      </p:cBhvr>
                                      <p:tavLst>
                                        <p:tav tm="0">
                                          <p:val>
                                            <p:fltVal val="0"/>
                                          </p:val>
                                        </p:tav>
                                        <p:tav tm="100000">
                                          <p:val>
                                            <p:strVal val="#ppt_w"/>
                                          </p:val>
                                        </p:tav>
                                      </p:tavLst>
                                    </p:anim>
                                    <p:anim calcmode="lin" valueType="num">
                                      <p:cBhvr>
                                        <p:cTn id="17" dur="1000" fill="hold"/>
                                        <p:tgtEl>
                                          <p:spTgt spid="10"/>
                                        </p:tgtEl>
                                        <p:attrNameLst>
                                          <p:attrName>ppt_h</p:attrName>
                                        </p:attrNameLst>
                                      </p:cBhvr>
                                      <p:tavLst>
                                        <p:tav tm="0">
                                          <p:val>
                                            <p:fltVal val="0"/>
                                          </p:val>
                                        </p:tav>
                                        <p:tav tm="100000">
                                          <p:val>
                                            <p:strVal val="#ppt_h"/>
                                          </p:val>
                                        </p:tav>
                                      </p:tavLst>
                                    </p:anim>
                                    <p:anim calcmode="lin" valueType="num">
                                      <p:cBhvr>
                                        <p:cTn id="18" dur="1000" fill="hold"/>
                                        <p:tgtEl>
                                          <p:spTgt spid="10"/>
                                        </p:tgtEl>
                                        <p:attrNameLst>
                                          <p:attrName>style.rotation</p:attrName>
                                        </p:attrNameLst>
                                      </p:cBhvr>
                                      <p:tavLst>
                                        <p:tav tm="0">
                                          <p:val>
                                            <p:fltVal val="360"/>
                                          </p:val>
                                        </p:tav>
                                        <p:tav tm="100000">
                                          <p:val>
                                            <p:fltVal val="0"/>
                                          </p:val>
                                        </p:tav>
                                      </p:tavLst>
                                    </p:anim>
                                    <p:animEffect transition="in" filter="fade">
                                      <p:cBhvr>
                                        <p:cTn id="19" dur="1000"/>
                                        <p:tgtEl>
                                          <p:spTgt spid="10"/>
                                        </p:tgtEl>
                                      </p:cBhvr>
                                    </p:animEffect>
                                  </p:childTnLst>
                                </p:cTn>
                              </p:par>
                              <p:par>
                                <p:cTn id="20" presetID="49" presetClass="entr" presetSubtype="0" decel="100000" fill="hold" grpId="0" nodeType="withEffect">
                                  <p:stCondLst>
                                    <p:cond delay="200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 calcmode="lin" valueType="num">
                                      <p:cBhvr>
                                        <p:cTn id="24" dur="1000" fill="hold"/>
                                        <p:tgtEl>
                                          <p:spTgt spid="11"/>
                                        </p:tgtEl>
                                        <p:attrNameLst>
                                          <p:attrName>style.rotation</p:attrName>
                                        </p:attrNameLst>
                                      </p:cBhvr>
                                      <p:tavLst>
                                        <p:tav tm="0">
                                          <p:val>
                                            <p:fltVal val="360"/>
                                          </p:val>
                                        </p:tav>
                                        <p:tav tm="100000">
                                          <p:val>
                                            <p:fltVal val="0"/>
                                          </p:val>
                                        </p:tav>
                                      </p:tavLst>
                                    </p:anim>
                                    <p:animEffect transition="in" filter="fade">
                                      <p:cBhvr>
                                        <p:cTn id="25" dur="10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67938"/>
                                        </p:tgtEl>
                                        <p:attrNameLst>
                                          <p:attrName>style.visibility</p:attrName>
                                        </p:attrNameLst>
                                      </p:cBhvr>
                                      <p:to>
                                        <p:strVal val="visible"/>
                                      </p:to>
                                    </p:set>
                                    <p:animEffect transition="in" filter="dissolve">
                                      <p:cBhvr>
                                        <p:cTn id="30" dur="3000"/>
                                        <p:tgtEl>
                                          <p:spTgt spid="167938"/>
                                        </p:tgtEl>
                                      </p:cBhvr>
                                    </p:animEffect>
                                  </p:childTnLst>
                                </p:cTn>
                              </p:par>
                            </p:childTnLst>
                          </p:cTn>
                        </p:par>
                        <p:par>
                          <p:cTn id="31" fill="hold">
                            <p:stCondLst>
                              <p:cond delay="3000"/>
                            </p:stCondLst>
                            <p:childTnLst>
                              <p:par>
                                <p:cTn id="32" presetID="10" presetClass="exit" presetSubtype="0" fill="hold" nodeType="afterEffect">
                                  <p:stCondLst>
                                    <p:cond delay="0"/>
                                  </p:stCondLst>
                                  <p:childTnLst>
                                    <p:animEffect transition="out" filter="fade">
                                      <p:cBhvr>
                                        <p:cTn id="33" dur="1000"/>
                                        <p:tgtEl>
                                          <p:spTgt spid="4"/>
                                        </p:tgtEl>
                                      </p:cBhvr>
                                    </p:animEffect>
                                    <p:set>
                                      <p:cBhvr>
                                        <p:cTn id="34" dur="1" fill="hold">
                                          <p:stCondLst>
                                            <p:cond delay="999"/>
                                          </p:stCondLst>
                                        </p:cTn>
                                        <p:tgtEl>
                                          <p:spTgt spid="4"/>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10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wipe(left)">
                                      <p:cBhvr>
                                        <p:cTn id="44"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4" grpId="0" animBg="1"/>
      <p:bldP spid="20" grpId="0" animBg="1"/>
      <p:bldP spid="1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9" name="TextBox 18"/>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8" name="TextBox 7"/>
          <p:cNvSpPr txBox="1"/>
          <p:nvPr/>
        </p:nvSpPr>
        <p:spPr>
          <a:xfrm>
            <a:off x="6760464"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1795</a:t>
            </a:r>
          </a:p>
        </p:txBody>
      </p:sp>
      <p:sp useBgFill="1">
        <p:nvSpPr>
          <p:cNvPr id="9" name="TextBox 8"/>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1796</a:t>
            </a:r>
          </a:p>
        </p:txBody>
      </p:sp>
      <p:sp useBgFill="1">
        <p:nvSpPr>
          <p:cNvPr id="10" name="TextBox 9"/>
          <p:cNvSpPr txBox="1"/>
          <p:nvPr/>
        </p:nvSpPr>
        <p:spPr>
          <a:xfrm>
            <a:off x="6781800" y="-16133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1797</a:t>
            </a:r>
          </a:p>
        </p:txBody>
      </p:sp>
      <p:sp useBgFill="1">
        <p:nvSpPr>
          <p:cNvPr id="16" name="TextBox 15"/>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1799</a:t>
            </a:r>
          </a:p>
        </p:txBody>
      </p:sp>
      <p:sp useBgFill="1">
        <p:nvSpPr>
          <p:cNvPr id="11" name="TextBox 10"/>
          <p:cNvSpPr txBox="1"/>
          <p:nvPr/>
        </p:nvSpPr>
        <p:spPr>
          <a:xfrm>
            <a:off x="6781800" y="-16133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1798</a:t>
            </a:r>
          </a:p>
        </p:txBody>
      </p:sp>
      <p:sp useBgFill="1">
        <p:nvSpPr>
          <p:cNvPr id="17" name="TextBox 16"/>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1800</a:t>
            </a:r>
          </a:p>
        </p:txBody>
      </p:sp>
      <p:pic>
        <p:nvPicPr>
          <p:cNvPr id="18" name="Picture 2" descr="Image result for united states in 1795"/>
          <p:cNvPicPr>
            <a:picLocks noChangeAspect="1" noChangeArrowheads="1"/>
          </p:cNvPicPr>
          <p:nvPr/>
        </p:nvPicPr>
        <p:blipFill>
          <a:blip r:embed="rId2"/>
          <a:srcRect/>
          <a:stretch>
            <a:fillRect/>
          </a:stretch>
        </p:blipFill>
        <p:spPr bwMode="auto">
          <a:xfrm>
            <a:off x="0" y="671511"/>
            <a:ext cx="9144000" cy="6186489"/>
          </a:xfrm>
          <a:prstGeom prst="rect">
            <a:avLst/>
          </a:prstGeom>
          <a:noFill/>
        </p:spPr>
      </p:pic>
      <p:pic>
        <p:nvPicPr>
          <p:cNvPr id="164866" name="Picture 2" descr="Image result for united states in 1776"/>
          <p:cNvPicPr>
            <a:picLocks noChangeAspect="1" noChangeArrowheads="1"/>
          </p:cNvPicPr>
          <p:nvPr/>
        </p:nvPicPr>
        <p:blipFill>
          <a:blip r:embed="rId3"/>
          <a:srcRect/>
          <a:stretch>
            <a:fillRect/>
          </a:stretch>
        </p:blipFill>
        <p:spPr bwMode="auto">
          <a:xfrm>
            <a:off x="0" y="667511"/>
            <a:ext cx="9144000" cy="6190489"/>
          </a:xfrm>
          <a:prstGeom prst="rect">
            <a:avLst/>
          </a:prstGeom>
          <a:noFill/>
        </p:spPr>
      </p:pic>
      <p:sp>
        <p:nvSpPr>
          <p:cNvPr id="38" name="Rectangle 37"/>
          <p:cNvSpPr/>
          <p:nvPr/>
        </p:nvSpPr>
        <p:spPr>
          <a:xfrm>
            <a:off x="3657600" y="3048000"/>
            <a:ext cx="12954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32"/>
          <p:cNvGrpSpPr/>
          <p:nvPr/>
        </p:nvGrpSpPr>
        <p:grpSpPr>
          <a:xfrm>
            <a:off x="-846364" y="506185"/>
            <a:ext cx="10477500" cy="6477001"/>
            <a:chOff x="-846364" y="506185"/>
            <a:chExt cx="10477500" cy="6477001"/>
          </a:xfrm>
        </p:grpSpPr>
        <p:sp>
          <p:nvSpPr>
            <p:cNvPr id="34" name="Freeform 33"/>
            <p:cNvSpPr/>
            <p:nvPr/>
          </p:nvSpPr>
          <p:spPr>
            <a:xfrm>
              <a:off x="-846364" y="699407"/>
              <a:ext cx="10477500" cy="2155372"/>
            </a:xfrm>
            <a:custGeom>
              <a:avLst/>
              <a:gdLst>
                <a:gd name="connsiteX0" fmla="*/ 1842407 w 10477500"/>
                <a:gd name="connsiteY0" fmla="*/ 166007 h 2155372"/>
                <a:gd name="connsiteX1" fmla="*/ 2887435 w 10477500"/>
                <a:gd name="connsiteY1" fmla="*/ 427264 h 2155372"/>
                <a:gd name="connsiteX2" fmla="*/ 4291693 w 10477500"/>
                <a:gd name="connsiteY2" fmla="*/ 688522 h 2155372"/>
                <a:gd name="connsiteX3" fmla="*/ 5483678 w 10477500"/>
                <a:gd name="connsiteY3" fmla="*/ 737507 h 2155372"/>
                <a:gd name="connsiteX4" fmla="*/ 5728607 w 10477500"/>
                <a:gd name="connsiteY4" fmla="*/ 770164 h 2155372"/>
                <a:gd name="connsiteX5" fmla="*/ 5908221 w 10477500"/>
                <a:gd name="connsiteY5" fmla="*/ 819150 h 2155372"/>
                <a:gd name="connsiteX6" fmla="*/ 6169478 w 10477500"/>
                <a:gd name="connsiteY6" fmla="*/ 786493 h 2155372"/>
                <a:gd name="connsiteX7" fmla="*/ 6414407 w 10477500"/>
                <a:gd name="connsiteY7" fmla="*/ 786493 h 2155372"/>
                <a:gd name="connsiteX8" fmla="*/ 6528707 w 10477500"/>
                <a:gd name="connsiteY8" fmla="*/ 851807 h 2155372"/>
                <a:gd name="connsiteX9" fmla="*/ 6463393 w 10477500"/>
                <a:gd name="connsiteY9" fmla="*/ 1080407 h 2155372"/>
                <a:gd name="connsiteX10" fmla="*/ 6855278 w 10477500"/>
                <a:gd name="connsiteY10" fmla="*/ 1015093 h 2155372"/>
                <a:gd name="connsiteX11" fmla="*/ 7312478 w 10477500"/>
                <a:gd name="connsiteY11" fmla="*/ 1178379 h 2155372"/>
                <a:gd name="connsiteX12" fmla="*/ 7443107 w 10477500"/>
                <a:gd name="connsiteY12" fmla="*/ 1488622 h 2155372"/>
                <a:gd name="connsiteX13" fmla="*/ 7622721 w 10477500"/>
                <a:gd name="connsiteY13" fmla="*/ 1880507 h 2155372"/>
                <a:gd name="connsiteX14" fmla="*/ 7590064 w 10477500"/>
                <a:gd name="connsiteY14" fmla="*/ 2125436 h 2155372"/>
                <a:gd name="connsiteX15" fmla="*/ 7769678 w 10477500"/>
                <a:gd name="connsiteY15" fmla="*/ 2060122 h 2155372"/>
                <a:gd name="connsiteX16" fmla="*/ 7981950 w 10477500"/>
                <a:gd name="connsiteY16" fmla="*/ 1929493 h 2155372"/>
                <a:gd name="connsiteX17" fmla="*/ 8096250 w 10477500"/>
                <a:gd name="connsiteY17" fmla="*/ 1749879 h 2155372"/>
                <a:gd name="connsiteX18" fmla="*/ 8275864 w 10477500"/>
                <a:gd name="connsiteY18" fmla="*/ 1651907 h 2155372"/>
                <a:gd name="connsiteX19" fmla="*/ 8439150 w 10477500"/>
                <a:gd name="connsiteY19" fmla="*/ 1292679 h 2155372"/>
                <a:gd name="connsiteX20" fmla="*/ 8749393 w 10477500"/>
                <a:gd name="connsiteY20" fmla="*/ 1194707 h 2155372"/>
                <a:gd name="connsiteX21" fmla="*/ 8961664 w 10477500"/>
                <a:gd name="connsiteY21" fmla="*/ 1129393 h 2155372"/>
                <a:gd name="connsiteX22" fmla="*/ 9108621 w 10477500"/>
                <a:gd name="connsiteY22" fmla="*/ 982436 h 2155372"/>
                <a:gd name="connsiteX23" fmla="*/ 9108621 w 10477500"/>
                <a:gd name="connsiteY23" fmla="*/ 704850 h 2155372"/>
                <a:gd name="connsiteX24" fmla="*/ 9222921 w 10477500"/>
                <a:gd name="connsiteY24" fmla="*/ 476250 h 2155372"/>
                <a:gd name="connsiteX25" fmla="*/ 9549493 w 10477500"/>
                <a:gd name="connsiteY25" fmla="*/ 329293 h 2155372"/>
                <a:gd name="connsiteX26" fmla="*/ 9614807 w 10477500"/>
                <a:gd name="connsiteY26" fmla="*/ 231322 h 2155372"/>
                <a:gd name="connsiteX27" fmla="*/ 9075964 w 10477500"/>
                <a:gd name="connsiteY27" fmla="*/ 68036 h 2155372"/>
                <a:gd name="connsiteX28" fmla="*/ 1205593 w 10477500"/>
                <a:gd name="connsiteY28" fmla="*/ 19050 h 2155372"/>
                <a:gd name="connsiteX29" fmla="*/ 1842407 w 10477500"/>
                <a:gd name="connsiteY29" fmla="*/ 166007 h 21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7500" h="2155372">
                  <a:moveTo>
                    <a:pt x="1842407" y="166007"/>
                  </a:moveTo>
                  <a:cubicBezTo>
                    <a:pt x="2122714" y="234043"/>
                    <a:pt x="2479221" y="340178"/>
                    <a:pt x="2887435" y="427264"/>
                  </a:cubicBezTo>
                  <a:cubicBezTo>
                    <a:pt x="3295649" y="514350"/>
                    <a:pt x="3858986" y="636815"/>
                    <a:pt x="4291693" y="688522"/>
                  </a:cubicBezTo>
                  <a:cubicBezTo>
                    <a:pt x="4724400" y="740229"/>
                    <a:pt x="5244192" y="723900"/>
                    <a:pt x="5483678" y="737507"/>
                  </a:cubicBezTo>
                  <a:cubicBezTo>
                    <a:pt x="5723164" y="751114"/>
                    <a:pt x="5657850" y="756557"/>
                    <a:pt x="5728607" y="770164"/>
                  </a:cubicBezTo>
                  <a:cubicBezTo>
                    <a:pt x="5799364" y="783771"/>
                    <a:pt x="5834743" y="816429"/>
                    <a:pt x="5908221" y="819150"/>
                  </a:cubicBezTo>
                  <a:cubicBezTo>
                    <a:pt x="5981699" y="821871"/>
                    <a:pt x="6085114" y="791936"/>
                    <a:pt x="6169478" y="786493"/>
                  </a:cubicBezTo>
                  <a:cubicBezTo>
                    <a:pt x="6253842" y="781050"/>
                    <a:pt x="6354536" y="775607"/>
                    <a:pt x="6414407" y="786493"/>
                  </a:cubicBezTo>
                  <a:cubicBezTo>
                    <a:pt x="6474278" y="797379"/>
                    <a:pt x="6520543" y="802821"/>
                    <a:pt x="6528707" y="851807"/>
                  </a:cubicBezTo>
                  <a:cubicBezTo>
                    <a:pt x="6536871" y="900793"/>
                    <a:pt x="6408965" y="1053193"/>
                    <a:pt x="6463393" y="1080407"/>
                  </a:cubicBezTo>
                  <a:cubicBezTo>
                    <a:pt x="6517821" y="1107621"/>
                    <a:pt x="6713764" y="998764"/>
                    <a:pt x="6855278" y="1015093"/>
                  </a:cubicBezTo>
                  <a:cubicBezTo>
                    <a:pt x="6996792" y="1031422"/>
                    <a:pt x="7214507" y="1099458"/>
                    <a:pt x="7312478" y="1178379"/>
                  </a:cubicBezTo>
                  <a:cubicBezTo>
                    <a:pt x="7410450" y="1257301"/>
                    <a:pt x="7391400" y="1371601"/>
                    <a:pt x="7443107" y="1488622"/>
                  </a:cubicBezTo>
                  <a:cubicBezTo>
                    <a:pt x="7494814" y="1605643"/>
                    <a:pt x="7598228" y="1774371"/>
                    <a:pt x="7622721" y="1880507"/>
                  </a:cubicBezTo>
                  <a:cubicBezTo>
                    <a:pt x="7647214" y="1986643"/>
                    <a:pt x="7565571" y="2095500"/>
                    <a:pt x="7590064" y="2125436"/>
                  </a:cubicBezTo>
                  <a:cubicBezTo>
                    <a:pt x="7614557" y="2155372"/>
                    <a:pt x="7704364" y="2092779"/>
                    <a:pt x="7769678" y="2060122"/>
                  </a:cubicBezTo>
                  <a:cubicBezTo>
                    <a:pt x="7834992" y="2027465"/>
                    <a:pt x="7927521" y="1981200"/>
                    <a:pt x="7981950" y="1929493"/>
                  </a:cubicBezTo>
                  <a:cubicBezTo>
                    <a:pt x="8036379" y="1877786"/>
                    <a:pt x="8047264" y="1796143"/>
                    <a:pt x="8096250" y="1749879"/>
                  </a:cubicBezTo>
                  <a:cubicBezTo>
                    <a:pt x="8145236" y="1703615"/>
                    <a:pt x="8218714" y="1728107"/>
                    <a:pt x="8275864" y="1651907"/>
                  </a:cubicBezTo>
                  <a:cubicBezTo>
                    <a:pt x="8333014" y="1575707"/>
                    <a:pt x="8360229" y="1368879"/>
                    <a:pt x="8439150" y="1292679"/>
                  </a:cubicBezTo>
                  <a:cubicBezTo>
                    <a:pt x="8518071" y="1216479"/>
                    <a:pt x="8749393" y="1194707"/>
                    <a:pt x="8749393" y="1194707"/>
                  </a:cubicBezTo>
                  <a:cubicBezTo>
                    <a:pt x="8836479" y="1167493"/>
                    <a:pt x="8901793" y="1164772"/>
                    <a:pt x="8961664" y="1129393"/>
                  </a:cubicBezTo>
                  <a:cubicBezTo>
                    <a:pt x="9021535" y="1094015"/>
                    <a:pt x="9084128" y="1053193"/>
                    <a:pt x="9108621" y="982436"/>
                  </a:cubicBezTo>
                  <a:cubicBezTo>
                    <a:pt x="9133114" y="911679"/>
                    <a:pt x="9089571" y="789214"/>
                    <a:pt x="9108621" y="704850"/>
                  </a:cubicBezTo>
                  <a:cubicBezTo>
                    <a:pt x="9127671" y="620486"/>
                    <a:pt x="9149442" y="538843"/>
                    <a:pt x="9222921" y="476250"/>
                  </a:cubicBezTo>
                  <a:cubicBezTo>
                    <a:pt x="9296400" y="413657"/>
                    <a:pt x="9484179" y="370114"/>
                    <a:pt x="9549493" y="329293"/>
                  </a:cubicBezTo>
                  <a:cubicBezTo>
                    <a:pt x="9614807" y="288472"/>
                    <a:pt x="9693728" y="274865"/>
                    <a:pt x="9614807" y="231322"/>
                  </a:cubicBezTo>
                  <a:cubicBezTo>
                    <a:pt x="9535886" y="187779"/>
                    <a:pt x="10477500" y="103415"/>
                    <a:pt x="9075964" y="68036"/>
                  </a:cubicBezTo>
                  <a:cubicBezTo>
                    <a:pt x="7674428" y="32657"/>
                    <a:pt x="2411186" y="0"/>
                    <a:pt x="1205593" y="19050"/>
                  </a:cubicBezTo>
                  <a:cubicBezTo>
                    <a:pt x="0" y="38100"/>
                    <a:pt x="1562100" y="97971"/>
                    <a:pt x="1842407" y="16600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7649936" y="506185"/>
              <a:ext cx="1526722" cy="4199165"/>
            </a:xfrm>
            <a:custGeom>
              <a:avLst/>
              <a:gdLst>
                <a:gd name="connsiteX0" fmla="*/ 955221 w 1526722"/>
                <a:gd name="connsiteY0" fmla="*/ 555172 h 4199165"/>
                <a:gd name="connsiteX1" fmla="*/ 1053193 w 1526722"/>
                <a:gd name="connsiteY1" fmla="*/ 849086 h 4199165"/>
                <a:gd name="connsiteX2" fmla="*/ 1167493 w 1526722"/>
                <a:gd name="connsiteY2" fmla="*/ 1094015 h 4199165"/>
                <a:gd name="connsiteX3" fmla="*/ 1298121 w 1526722"/>
                <a:gd name="connsiteY3" fmla="*/ 1306286 h 4199165"/>
                <a:gd name="connsiteX4" fmla="*/ 938893 w 1526722"/>
                <a:gd name="connsiteY4" fmla="*/ 1583872 h 4199165"/>
                <a:gd name="connsiteX5" fmla="*/ 840921 w 1526722"/>
                <a:gd name="connsiteY5" fmla="*/ 1665515 h 4199165"/>
                <a:gd name="connsiteX6" fmla="*/ 840921 w 1526722"/>
                <a:gd name="connsiteY6" fmla="*/ 1845129 h 4199165"/>
                <a:gd name="connsiteX7" fmla="*/ 1020535 w 1526722"/>
                <a:gd name="connsiteY7" fmla="*/ 1877786 h 4199165"/>
                <a:gd name="connsiteX8" fmla="*/ 889907 w 1526722"/>
                <a:gd name="connsiteY8" fmla="*/ 2073729 h 4199165"/>
                <a:gd name="connsiteX9" fmla="*/ 759278 w 1526722"/>
                <a:gd name="connsiteY9" fmla="*/ 2220686 h 4199165"/>
                <a:gd name="connsiteX10" fmla="*/ 498021 w 1526722"/>
                <a:gd name="connsiteY10" fmla="*/ 2383972 h 4199165"/>
                <a:gd name="connsiteX11" fmla="*/ 465364 w 1526722"/>
                <a:gd name="connsiteY11" fmla="*/ 2726872 h 4199165"/>
                <a:gd name="connsiteX12" fmla="*/ 400050 w 1526722"/>
                <a:gd name="connsiteY12" fmla="*/ 2971801 h 4199165"/>
                <a:gd name="connsiteX13" fmla="*/ 400050 w 1526722"/>
                <a:gd name="connsiteY13" fmla="*/ 3135086 h 4199165"/>
                <a:gd name="connsiteX14" fmla="*/ 465364 w 1526722"/>
                <a:gd name="connsiteY14" fmla="*/ 3396344 h 4199165"/>
                <a:gd name="connsiteX15" fmla="*/ 383721 w 1526722"/>
                <a:gd name="connsiteY15" fmla="*/ 3657601 h 4199165"/>
                <a:gd name="connsiteX16" fmla="*/ 155121 w 1526722"/>
                <a:gd name="connsiteY16" fmla="*/ 3837215 h 4199165"/>
                <a:gd name="connsiteX17" fmla="*/ 1314450 w 1526722"/>
                <a:gd name="connsiteY17" fmla="*/ 3853544 h 4199165"/>
                <a:gd name="connsiteX18" fmla="*/ 1428750 w 1526722"/>
                <a:gd name="connsiteY18" fmla="*/ 3641272 h 4199165"/>
                <a:gd name="connsiteX19" fmla="*/ 1412421 w 1526722"/>
                <a:gd name="connsiteY19" fmla="*/ 506186 h 4199165"/>
                <a:gd name="connsiteX20" fmla="*/ 955221 w 1526722"/>
                <a:gd name="connsiteY20" fmla="*/ 555172 h 41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722" h="4199165">
                  <a:moveTo>
                    <a:pt x="955221" y="555172"/>
                  </a:moveTo>
                  <a:cubicBezTo>
                    <a:pt x="895350" y="612322"/>
                    <a:pt x="1017814" y="759279"/>
                    <a:pt x="1053193" y="849086"/>
                  </a:cubicBezTo>
                  <a:cubicBezTo>
                    <a:pt x="1088572" y="938893"/>
                    <a:pt x="1126672" y="1017815"/>
                    <a:pt x="1167493" y="1094015"/>
                  </a:cubicBezTo>
                  <a:cubicBezTo>
                    <a:pt x="1208314" y="1170215"/>
                    <a:pt x="1336221" y="1224643"/>
                    <a:pt x="1298121" y="1306286"/>
                  </a:cubicBezTo>
                  <a:cubicBezTo>
                    <a:pt x="1260021" y="1387929"/>
                    <a:pt x="1015093" y="1524000"/>
                    <a:pt x="938893" y="1583872"/>
                  </a:cubicBezTo>
                  <a:cubicBezTo>
                    <a:pt x="862693" y="1643744"/>
                    <a:pt x="857250" y="1621972"/>
                    <a:pt x="840921" y="1665515"/>
                  </a:cubicBezTo>
                  <a:cubicBezTo>
                    <a:pt x="824592" y="1709058"/>
                    <a:pt x="810985" y="1809751"/>
                    <a:pt x="840921" y="1845129"/>
                  </a:cubicBezTo>
                  <a:cubicBezTo>
                    <a:pt x="870857" y="1880508"/>
                    <a:pt x="1012371" y="1839686"/>
                    <a:pt x="1020535" y="1877786"/>
                  </a:cubicBezTo>
                  <a:cubicBezTo>
                    <a:pt x="1028699" y="1915886"/>
                    <a:pt x="933450" y="2016579"/>
                    <a:pt x="889907" y="2073729"/>
                  </a:cubicBezTo>
                  <a:cubicBezTo>
                    <a:pt x="846364" y="2130879"/>
                    <a:pt x="824592" y="2168979"/>
                    <a:pt x="759278" y="2220686"/>
                  </a:cubicBezTo>
                  <a:cubicBezTo>
                    <a:pt x="693964" y="2272393"/>
                    <a:pt x="547007" y="2299608"/>
                    <a:pt x="498021" y="2383972"/>
                  </a:cubicBezTo>
                  <a:cubicBezTo>
                    <a:pt x="449035" y="2468336"/>
                    <a:pt x="481693" y="2628901"/>
                    <a:pt x="465364" y="2726872"/>
                  </a:cubicBezTo>
                  <a:cubicBezTo>
                    <a:pt x="449036" y="2824844"/>
                    <a:pt x="410936" y="2903765"/>
                    <a:pt x="400050" y="2971801"/>
                  </a:cubicBezTo>
                  <a:cubicBezTo>
                    <a:pt x="389164" y="3039837"/>
                    <a:pt x="389164" y="3064329"/>
                    <a:pt x="400050" y="3135086"/>
                  </a:cubicBezTo>
                  <a:cubicBezTo>
                    <a:pt x="410936" y="3205843"/>
                    <a:pt x="468085" y="3309258"/>
                    <a:pt x="465364" y="3396344"/>
                  </a:cubicBezTo>
                  <a:cubicBezTo>
                    <a:pt x="462643" y="3483430"/>
                    <a:pt x="435428" y="3584123"/>
                    <a:pt x="383721" y="3657601"/>
                  </a:cubicBezTo>
                  <a:cubicBezTo>
                    <a:pt x="332014" y="3731080"/>
                    <a:pt x="0" y="3804558"/>
                    <a:pt x="155121" y="3837215"/>
                  </a:cubicBezTo>
                  <a:cubicBezTo>
                    <a:pt x="310242" y="3869872"/>
                    <a:pt x="1102179" y="3886201"/>
                    <a:pt x="1314450" y="3853544"/>
                  </a:cubicBezTo>
                  <a:cubicBezTo>
                    <a:pt x="1526722" y="3820887"/>
                    <a:pt x="1412422" y="4199165"/>
                    <a:pt x="1428750" y="3641272"/>
                  </a:cubicBezTo>
                  <a:cubicBezTo>
                    <a:pt x="1445079" y="3083379"/>
                    <a:pt x="1491342" y="1012372"/>
                    <a:pt x="1412421" y="506186"/>
                  </a:cubicBezTo>
                  <a:cubicBezTo>
                    <a:pt x="1333500" y="0"/>
                    <a:pt x="1015092" y="498022"/>
                    <a:pt x="955221" y="55517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566057" y="4767943"/>
              <a:ext cx="9857014" cy="2215243"/>
            </a:xfrm>
            <a:custGeom>
              <a:avLst/>
              <a:gdLst>
                <a:gd name="connsiteX0" fmla="*/ 8060871 w 9857014"/>
                <a:gd name="connsiteY0" fmla="*/ 424543 h 2215243"/>
                <a:gd name="connsiteX1" fmla="*/ 9514114 w 9857014"/>
                <a:gd name="connsiteY1" fmla="*/ 506186 h 2215243"/>
                <a:gd name="connsiteX2" fmla="*/ 9693728 w 9857014"/>
                <a:gd name="connsiteY2" fmla="*/ 1436914 h 2215243"/>
                <a:gd name="connsiteX3" fmla="*/ 9693728 w 9857014"/>
                <a:gd name="connsiteY3" fmla="*/ 2073728 h 2215243"/>
                <a:gd name="connsiteX4" fmla="*/ 8714014 w 9857014"/>
                <a:gd name="connsiteY4" fmla="*/ 2122714 h 2215243"/>
                <a:gd name="connsiteX5" fmla="*/ 4468586 w 9857014"/>
                <a:gd name="connsiteY5" fmla="*/ 2139043 h 2215243"/>
                <a:gd name="connsiteX6" fmla="*/ 680357 w 9857014"/>
                <a:gd name="connsiteY6" fmla="*/ 2106386 h 2215243"/>
                <a:gd name="connsiteX7" fmla="*/ 386443 w 9857014"/>
                <a:gd name="connsiteY7" fmla="*/ 1910443 h 2215243"/>
                <a:gd name="connsiteX8" fmla="*/ 500743 w 9857014"/>
                <a:gd name="connsiteY8" fmla="*/ 277586 h 2215243"/>
                <a:gd name="connsiteX9" fmla="*/ 2166257 w 9857014"/>
                <a:gd name="connsiteY9" fmla="*/ 244928 h 2215243"/>
                <a:gd name="connsiteX10" fmla="*/ 3113314 w 9857014"/>
                <a:gd name="connsiteY10" fmla="*/ 440871 h 2215243"/>
                <a:gd name="connsiteX11" fmla="*/ 3684814 w 9857014"/>
                <a:gd name="connsiteY11" fmla="*/ 718457 h 2215243"/>
                <a:gd name="connsiteX12" fmla="*/ 4093028 w 9857014"/>
                <a:gd name="connsiteY12" fmla="*/ 963386 h 2215243"/>
                <a:gd name="connsiteX13" fmla="*/ 4370614 w 9857014"/>
                <a:gd name="connsiteY13" fmla="*/ 1159328 h 2215243"/>
                <a:gd name="connsiteX14" fmla="*/ 4664528 w 9857014"/>
                <a:gd name="connsiteY14" fmla="*/ 1469571 h 2215243"/>
                <a:gd name="connsiteX15" fmla="*/ 5121728 w 9857014"/>
                <a:gd name="connsiteY15" fmla="*/ 1567543 h 2215243"/>
                <a:gd name="connsiteX16" fmla="*/ 5236028 w 9857014"/>
                <a:gd name="connsiteY16" fmla="*/ 1191986 h 2215243"/>
                <a:gd name="connsiteX17" fmla="*/ 5562600 w 9857014"/>
                <a:gd name="connsiteY17" fmla="*/ 865414 h 2215243"/>
                <a:gd name="connsiteX18" fmla="*/ 5938157 w 9857014"/>
                <a:gd name="connsiteY18" fmla="*/ 832757 h 2215243"/>
                <a:gd name="connsiteX19" fmla="*/ 6232071 w 9857014"/>
                <a:gd name="connsiteY19" fmla="*/ 898071 h 2215243"/>
                <a:gd name="connsiteX20" fmla="*/ 6509657 w 9857014"/>
                <a:gd name="connsiteY20" fmla="*/ 898071 h 2215243"/>
                <a:gd name="connsiteX21" fmla="*/ 6542314 w 9857014"/>
                <a:gd name="connsiteY21" fmla="*/ 849086 h 2215243"/>
                <a:gd name="connsiteX22" fmla="*/ 6509657 w 9857014"/>
                <a:gd name="connsiteY22" fmla="*/ 702128 h 2215243"/>
                <a:gd name="connsiteX23" fmla="*/ 6591300 w 9857014"/>
                <a:gd name="connsiteY23" fmla="*/ 555171 h 2215243"/>
                <a:gd name="connsiteX24" fmla="*/ 6770914 w 9857014"/>
                <a:gd name="connsiteY24" fmla="*/ 587828 h 2215243"/>
                <a:gd name="connsiteX25" fmla="*/ 6934200 w 9857014"/>
                <a:gd name="connsiteY25" fmla="*/ 571500 h 2215243"/>
                <a:gd name="connsiteX26" fmla="*/ 7113814 w 9857014"/>
                <a:gd name="connsiteY26" fmla="*/ 636814 h 2215243"/>
                <a:gd name="connsiteX27" fmla="*/ 7342414 w 9857014"/>
                <a:gd name="connsiteY27" fmla="*/ 636814 h 2215243"/>
                <a:gd name="connsiteX28" fmla="*/ 7538357 w 9857014"/>
                <a:gd name="connsiteY28" fmla="*/ 718457 h 2215243"/>
                <a:gd name="connsiteX29" fmla="*/ 7620000 w 9857014"/>
                <a:gd name="connsiteY29" fmla="*/ 881743 h 2215243"/>
                <a:gd name="connsiteX30" fmla="*/ 7701643 w 9857014"/>
                <a:gd name="connsiteY30" fmla="*/ 1175657 h 2215243"/>
                <a:gd name="connsiteX31" fmla="*/ 7897586 w 9857014"/>
                <a:gd name="connsiteY31" fmla="*/ 1420586 h 2215243"/>
                <a:gd name="connsiteX32" fmla="*/ 7750628 w 9857014"/>
                <a:gd name="connsiteY32" fmla="*/ 1583871 h 2215243"/>
                <a:gd name="connsiteX33" fmla="*/ 8224157 w 9857014"/>
                <a:gd name="connsiteY33" fmla="*/ 1485900 h 2215243"/>
                <a:gd name="connsiteX34" fmla="*/ 8240486 w 9857014"/>
                <a:gd name="connsiteY34" fmla="*/ 963386 h 2215243"/>
                <a:gd name="connsiteX35" fmla="*/ 8011886 w 9857014"/>
                <a:gd name="connsiteY35" fmla="*/ 702128 h 2215243"/>
                <a:gd name="connsiteX36" fmla="*/ 7962900 w 9857014"/>
                <a:gd name="connsiteY36" fmla="*/ 489857 h 2215243"/>
                <a:gd name="connsiteX37" fmla="*/ 8060871 w 9857014"/>
                <a:gd name="connsiteY37" fmla="*/ 424543 h 22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7014" h="2215243">
                  <a:moveTo>
                    <a:pt x="8060871" y="424543"/>
                  </a:moveTo>
                  <a:cubicBezTo>
                    <a:pt x="8319407" y="427265"/>
                    <a:pt x="9241971" y="337458"/>
                    <a:pt x="9514114" y="506186"/>
                  </a:cubicBezTo>
                  <a:cubicBezTo>
                    <a:pt x="9786257" y="674914"/>
                    <a:pt x="9663792" y="1175657"/>
                    <a:pt x="9693728" y="1436914"/>
                  </a:cubicBezTo>
                  <a:cubicBezTo>
                    <a:pt x="9723664" y="1698171"/>
                    <a:pt x="9857014" y="1959428"/>
                    <a:pt x="9693728" y="2073728"/>
                  </a:cubicBezTo>
                  <a:cubicBezTo>
                    <a:pt x="9530442" y="2188028"/>
                    <a:pt x="8714014" y="2122714"/>
                    <a:pt x="8714014" y="2122714"/>
                  </a:cubicBezTo>
                  <a:lnTo>
                    <a:pt x="4468586" y="2139043"/>
                  </a:lnTo>
                  <a:lnTo>
                    <a:pt x="680357" y="2106386"/>
                  </a:lnTo>
                  <a:cubicBezTo>
                    <a:pt x="0" y="2068286"/>
                    <a:pt x="416379" y="2215243"/>
                    <a:pt x="386443" y="1910443"/>
                  </a:cubicBezTo>
                  <a:cubicBezTo>
                    <a:pt x="356507" y="1605643"/>
                    <a:pt x="204107" y="555172"/>
                    <a:pt x="500743" y="277586"/>
                  </a:cubicBezTo>
                  <a:cubicBezTo>
                    <a:pt x="797379" y="0"/>
                    <a:pt x="1730829" y="217714"/>
                    <a:pt x="2166257" y="244928"/>
                  </a:cubicBezTo>
                  <a:cubicBezTo>
                    <a:pt x="2601686" y="272142"/>
                    <a:pt x="2860221" y="361949"/>
                    <a:pt x="3113314" y="440871"/>
                  </a:cubicBezTo>
                  <a:cubicBezTo>
                    <a:pt x="3366407" y="519793"/>
                    <a:pt x="3521528" y="631371"/>
                    <a:pt x="3684814" y="718457"/>
                  </a:cubicBezTo>
                  <a:cubicBezTo>
                    <a:pt x="3848100" y="805543"/>
                    <a:pt x="3978728" y="889908"/>
                    <a:pt x="4093028" y="963386"/>
                  </a:cubicBezTo>
                  <a:cubicBezTo>
                    <a:pt x="4207328" y="1036865"/>
                    <a:pt x="4275364" y="1074964"/>
                    <a:pt x="4370614" y="1159328"/>
                  </a:cubicBezTo>
                  <a:cubicBezTo>
                    <a:pt x="4465864" y="1243692"/>
                    <a:pt x="4539342" y="1401535"/>
                    <a:pt x="4664528" y="1469571"/>
                  </a:cubicBezTo>
                  <a:cubicBezTo>
                    <a:pt x="4789714" y="1537607"/>
                    <a:pt x="5026478" y="1613807"/>
                    <a:pt x="5121728" y="1567543"/>
                  </a:cubicBezTo>
                  <a:cubicBezTo>
                    <a:pt x="5216978" y="1521279"/>
                    <a:pt x="5162549" y="1309007"/>
                    <a:pt x="5236028" y="1191986"/>
                  </a:cubicBezTo>
                  <a:cubicBezTo>
                    <a:pt x="5309507" y="1074965"/>
                    <a:pt x="5445579" y="925285"/>
                    <a:pt x="5562600" y="865414"/>
                  </a:cubicBezTo>
                  <a:cubicBezTo>
                    <a:pt x="5679621" y="805543"/>
                    <a:pt x="5826579" y="827314"/>
                    <a:pt x="5938157" y="832757"/>
                  </a:cubicBezTo>
                  <a:cubicBezTo>
                    <a:pt x="6049735" y="838200"/>
                    <a:pt x="6136821" y="887185"/>
                    <a:pt x="6232071" y="898071"/>
                  </a:cubicBezTo>
                  <a:cubicBezTo>
                    <a:pt x="6327321" y="908957"/>
                    <a:pt x="6457950" y="906235"/>
                    <a:pt x="6509657" y="898071"/>
                  </a:cubicBezTo>
                  <a:cubicBezTo>
                    <a:pt x="6561364" y="889907"/>
                    <a:pt x="6542314" y="881743"/>
                    <a:pt x="6542314" y="849086"/>
                  </a:cubicBezTo>
                  <a:cubicBezTo>
                    <a:pt x="6542314" y="816429"/>
                    <a:pt x="6501493" y="751114"/>
                    <a:pt x="6509657" y="702128"/>
                  </a:cubicBezTo>
                  <a:cubicBezTo>
                    <a:pt x="6517821" y="653142"/>
                    <a:pt x="6547757" y="574221"/>
                    <a:pt x="6591300" y="555171"/>
                  </a:cubicBezTo>
                  <a:cubicBezTo>
                    <a:pt x="6634843" y="536121"/>
                    <a:pt x="6713764" y="585107"/>
                    <a:pt x="6770914" y="587828"/>
                  </a:cubicBezTo>
                  <a:cubicBezTo>
                    <a:pt x="6828064" y="590549"/>
                    <a:pt x="6877050" y="563336"/>
                    <a:pt x="6934200" y="571500"/>
                  </a:cubicBezTo>
                  <a:cubicBezTo>
                    <a:pt x="6991350" y="579664"/>
                    <a:pt x="7045778" y="625928"/>
                    <a:pt x="7113814" y="636814"/>
                  </a:cubicBezTo>
                  <a:cubicBezTo>
                    <a:pt x="7181850" y="647700"/>
                    <a:pt x="7271657" y="623207"/>
                    <a:pt x="7342414" y="636814"/>
                  </a:cubicBezTo>
                  <a:cubicBezTo>
                    <a:pt x="7413171" y="650421"/>
                    <a:pt x="7492093" y="677636"/>
                    <a:pt x="7538357" y="718457"/>
                  </a:cubicBezTo>
                  <a:cubicBezTo>
                    <a:pt x="7584621" y="759278"/>
                    <a:pt x="7592786" y="805543"/>
                    <a:pt x="7620000" y="881743"/>
                  </a:cubicBezTo>
                  <a:cubicBezTo>
                    <a:pt x="7647214" y="957943"/>
                    <a:pt x="7655379" y="1085850"/>
                    <a:pt x="7701643" y="1175657"/>
                  </a:cubicBezTo>
                  <a:cubicBezTo>
                    <a:pt x="7747907" y="1265464"/>
                    <a:pt x="7889422" y="1352550"/>
                    <a:pt x="7897586" y="1420586"/>
                  </a:cubicBezTo>
                  <a:cubicBezTo>
                    <a:pt x="7905750" y="1488622"/>
                    <a:pt x="7696200" y="1572985"/>
                    <a:pt x="7750628" y="1583871"/>
                  </a:cubicBezTo>
                  <a:cubicBezTo>
                    <a:pt x="7805056" y="1594757"/>
                    <a:pt x="8142514" y="1589314"/>
                    <a:pt x="8224157" y="1485900"/>
                  </a:cubicBezTo>
                  <a:cubicBezTo>
                    <a:pt x="8305800" y="1382486"/>
                    <a:pt x="8275864" y="1094015"/>
                    <a:pt x="8240486" y="963386"/>
                  </a:cubicBezTo>
                  <a:cubicBezTo>
                    <a:pt x="8205108" y="832757"/>
                    <a:pt x="8058150" y="781050"/>
                    <a:pt x="8011886" y="702128"/>
                  </a:cubicBezTo>
                  <a:cubicBezTo>
                    <a:pt x="7965622" y="623207"/>
                    <a:pt x="7952014" y="530678"/>
                    <a:pt x="7962900" y="489857"/>
                  </a:cubicBezTo>
                  <a:cubicBezTo>
                    <a:pt x="7973786" y="449036"/>
                    <a:pt x="7802335" y="421822"/>
                    <a:pt x="8060871" y="42454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4"/>
          <p:cNvGrpSpPr/>
          <p:nvPr/>
        </p:nvGrpSpPr>
        <p:grpSpPr>
          <a:xfrm>
            <a:off x="0" y="5181600"/>
            <a:ext cx="3352800" cy="1676400"/>
            <a:chOff x="0" y="5181600"/>
            <a:chExt cx="3352800" cy="1676400"/>
          </a:xfrm>
        </p:grpSpPr>
        <p:sp>
          <p:nvSpPr>
            <p:cNvPr id="6" name="Rectangle 5"/>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Oval 19"/>
          <p:cNvSpPr/>
          <p:nvPr/>
        </p:nvSpPr>
        <p:spPr>
          <a:xfrm>
            <a:off x="5410200" y="4724400"/>
            <a:ext cx="1676400" cy="533400"/>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3733800" y="3124200"/>
            <a:ext cx="990600" cy="461665"/>
          </a:xfrm>
          <a:prstGeom prst="rect">
            <a:avLst/>
          </a:prstGeom>
          <a:solidFill>
            <a:schemeClr val="bg1">
              <a:lumMod val="65000"/>
            </a:schemeClr>
          </a:solidFill>
        </p:spPr>
        <p:txBody>
          <a:bodyPr wrap="square" rtlCol="0">
            <a:spAutoFit/>
          </a:bodyPr>
          <a:lstStyle/>
          <a:p>
            <a:r>
              <a:rPr lang="en-US" sz="2400" b="1" dirty="0"/>
              <a:t>SPAIN</a:t>
            </a:r>
          </a:p>
        </p:txBody>
      </p:sp>
      <p:sp>
        <p:nvSpPr>
          <p:cNvPr id="23" name="TextBox 22"/>
          <p:cNvSpPr txBox="1"/>
          <p:nvPr/>
        </p:nvSpPr>
        <p:spPr>
          <a:xfrm>
            <a:off x="3657600" y="3124200"/>
            <a:ext cx="1219200" cy="461665"/>
          </a:xfrm>
          <a:prstGeom prst="rect">
            <a:avLst/>
          </a:prstGeom>
          <a:solidFill>
            <a:schemeClr val="bg1">
              <a:lumMod val="65000"/>
            </a:schemeClr>
          </a:solidFill>
        </p:spPr>
        <p:txBody>
          <a:bodyPr wrap="square" rtlCol="0">
            <a:spAutoFit/>
          </a:bodyPr>
          <a:lstStyle/>
          <a:p>
            <a:r>
              <a:rPr lang="en-US" sz="2400" b="1" dirty="0">
                <a:solidFill>
                  <a:srgbClr val="FF0000"/>
                </a:solidFill>
                <a:effectLst>
                  <a:outerShdw dist="50800" dir="5400000" algn="ctr" rotWithShape="0">
                    <a:schemeClr val="tx1"/>
                  </a:outerShdw>
                </a:effectLst>
              </a:rPr>
              <a:t>FRANCE</a:t>
            </a:r>
          </a:p>
        </p:txBody>
      </p:sp>
      <p:sp>
        <p:nvSpPr>
          <p:cNvPr id="21" name="Oval 20"/>
          <p:cNvSpPr/>
          <p:nvPr/>
        </p:nvSpPr>
        <p:spPr>
          <a:xfrm rot="5400000">
            <a:off x="5200650" y="2647950"/>
            <a:ext cx="1524000" cy="800100"/>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0" y="685800"/>
            <a:ext cx="5276829"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4.6 Million</a:t>
            </a:r>
          </a:p>
        </p:txBody>
      </p:sp>
      <p:sp>
        <p:nvSpPr>
          <p:cNvPr id="24" name="TextBox 23"/>
          <p:cNvSpPr txBox="1"/>
          <p:nvPr/>
        </p:nvSpPr>
        <p:spPr>
          <a:xfrm>
            <a:off x="0" y="685800"/>
            <a:ext cx="5276829"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5.3 Million</a:t>
            </a:r>
          </a:p>
        </p:txBody>
      </p:sp>
      <p:pic>
        <p:nvPicPr>
          <p:cNvPr id="32" name="Picture 2" descr="Image result for united states in 1783"/>
          <p:cNvPicPr>
            <a:picLocks noChangeAspect="1" noChangeArrowheads="1"/>
          </p:cNvPicPr>
          <p:nvPr/>
        </p:nvPicPr>
        <p:blipFill>
          <a:blip r:embed="rId4"/>
          <a:srcRect l="17500" t="47037" r="70000" b="45572"/>
          <a:stretch>
            <a:fillRect/>
          </a:stretch>
        </p:blipFill>
        <p:spPr bwMode="auto">
          <a:xfrm>
            <a:off x="1752600" y="4038600"/>
            <a:ext cx="1143000" cy="457200"/>
          </a:xfrm>
          <a:prstGeom prst="rect">
            <a:avLst/>
          </a:prstGeom>
          <a:noFill/>
        </p:spPr>
      </p:pic>
      <p:grpSp>
        <p:nvGrpSpPr>
          <p:cNvPr id="4" name="Group 24"/>
          <p:cNvGrpSpPr>
            <a:grpSpLocks noChangeAspect="1"/>
          </p:cNvGrpSpPr>
          <p:nvPr/>
        </p:nvGrpSpPr>
        <p:grpSpPr>
          <a:xfrm>
            <a:off x="152400" y="3657600"/>
            <a:ext cx="2478906" cy="3048000"/>
            <a:chOff x="168803" y="685800"/>
            <a:chExt cx="2726797" cy="3352800"/>
          </a:xfrm>
        </p:grpSpPr>
        <p:pic>
          <p:nvPicPr>
            <p:cNvPr id="26" name="Picture 2" descr="Image result for george washington"/>
            <p:cNvPicPr>
              <a:picLocks noChangeAspect="1" noChangeArrowheads="1"/>
            </p:cNvPicPr>
            <p:nvPr/>
          </p:nvPicPr>
          <p:blipFill>
            <a:blip r:embed="rId5"/>
            <a:srcRect/>
            <a:stretch>
              <a:fillRect/>
            </a:stretch>
          </p:blipFill>
          <p:spPr bwMode="auto">
            <a:xfrm>
              <a:off x="228600" y="685800"/>
              <a:ext cx="2667000" cy="3341298"/>
            </a:xfrm>
            <a:prstGeom prst="rect">
              <a:avLst/>
            </a:prstGeom>
            <a:noFill/>
            <a:ln w="50800">
              <a:solidFill>
                <a:srgbClr val="FF0000"/>
              </a:solidFill>
            </a:ln>
          </p:spPr>
        </p:pic>
        <p:sp>
          <p:nvSpPr>
            <p:cNvPr id="27" name="TextBox 26"/>
            <p:cNvSpPr txBox="1"/>
            <p:nvPr/>
          </p:nvSpPr>
          <p:spPr>
            <a:xfrm>
              <a:off x="168803" y="3576935"/>
              <a:ext cx="2650597" cy="461665"/>
            </a:xfrm>
            <a:prstGeom prst="rect">
              <a:avLst/>
            </a:prstGeom>
            <a:noFill/>
          </p:spPr>
          <p:txBody>
            <a:bodyPr wrap="none" rtlCol="0">
              <a:spAutoFit/>
            </a:bodyPr>
            <a:lstStyle/>
            <a:p>
              <a:r>
                <a:rPr lang="en-US" sz="2400" dirty="0">
                  <a:solidFill>
                    <a:schemeClr val="bg1"/>
                  </a:solidFill>
                </a:rPr>
                <a:t>George Washington</a:t>
              </a:r>
            </a:p>
          </p:txBody>
        </p:sp>
      </p:grpSp>
      <p:grpSp>
        <p:nvGrpSpPr>
          <p:cNvPr id="5" name="Group 27"/>
          <p:cNvGrpSpPr>
            <a:grpSpLocks noChangeAspect="1"/>
          </p:cNvGrpSpPr>
          <p:nvPr/>
        </p:nvGrpSpPr>
        <p:grpSpPr>
          <a:xfrm>
            <a:off x="228600" y="3657600"/>
            <a:ext cx="2422922" cy="3048000"/>
            <a:chOff x="2895601" y="3505200"/>
            <a:chExt cx="2665214" cy="3352800"/>
          </a:xfrm>
        </p:grpSpPr>
        <p:pic>
          <p:nvPicPr>
            <p:cNvPr id="29" name="Picture 4" descr="Image result for 2nd president of us"/>
            <p:cNvPicPr>
              <a:picLocks noChangeAspect="1" noChangeArrowheads="1"/>
            </p:cNvPicPr>
            <p:nvPr/>
          </p:nvPicPr>
          <p:blipFill>
            <a:blip r:embed="rId6"/>
            <a:srcRect/>
            <a:stretch>
              <a:fillRect/>
            </a:stretch>
          </p:blipFill>
          <p:spPr bwMode="auto">
            <a:xfrm>
              <a:off x="2895601" y="3505200"/>
              <a:ext cx="2665214" cy="3352800"/>
            </a:xfrm>
            <a:prstGeom prst="rect">
              <a:avLst/>
            </a:prstGeom>
            <a:noFill/>
            <a:ln w="50800">
              <a:solidFill>
                <a:srgbClr val="FF0000"/>
              </a:solidFill>
            </a:ln>
          </p:spPr>
        </p:pic>
        <p:sp>
          <p:nvSpPr>
            <p:cNvPr id="30" name="TextBox 29"/>
            <p:cNvSpPr txBox="1"/>
            <p:nvPr/>
          </p:nvSpPr>
          <p:spPr>
            <a:xfrm>
              <a:off x="3429000" y="6396335"/>
              <a:ext cx="1689886" cy="461665"/>
            </a:xfrm>
            <a:prstGeom prst="rect">
              <a:avLst/>
            </a:prstGeom>
            <a:noFill/>
          </p:spPr>
          <p:txBody>
            <a:bodyPr wrap="none" rtlCol="0">
              <a:spAutoFit/>
            </a:bodyPr>
            <a:lstStyle/>
            <a:p>
              <a:r>
                <a:rPr lang="en-US" sz="2400" dirty="0">
                  <a:solidFill>
                    <a:schemeClr val="bg1"/>
                  </a:solidFill>
                </a:rPr>
                <a:t>John Adams</a:t>
              </a:r>
            </a:p>
          </p:txBody>
        </p:sp>
      </p:grpSp>
      <p:sp>
        <p:nvSpPr>
          <p:cNvPr id="33" name="Rectangle 32"/>
          <p:cNvSpPr/>
          <p:nvPr/>
        </p:nvSpPr>
        <p:spPr>
          <a:xfrm>
            <a:off x="7924800" y="4343400"/>
            <a:ext cx="12192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838200" y="1524000"/>
            <a:ext cx="1219200" cy="4572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1"/>
                                        </p:tgtEl>
                                      </p:cBhvr>
                                    </p:animEffect>
                                    <p:set>
                                      <p:cBhvr>
                                        <p:cTn id="7" dur="1" fill="hold">
                                          <p:stCondLst>
                                            <p:cond delay="999"/>
                                          </p:stCondLst>
                                        </p:cTn>
                                        <p:tgtEl>
                                          <p:spTgt spid="3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20"/>
                                        </p:tgtEl>
                                      </p:cBhvr>
                                    </p:animEffect>
                                    <p:set>
                                      <p:cBhvr>
                                        <p:cTn id="10" dur="1" fill="hold">
                                          <p:stCondLst>
                                            <p:cond delay="999"/>
                                          </p:stCondLst>
                                        </p:cTn>
                                        <p:tgtEl>
                                          <p:spTgt spid="20"/>
                                        </p:tgtEl>
                                        <p:attrNameLst>
                                          <p:attrName>style.visibility</p:attrName>
                                        </p:attrNameLst>
                                      </p:cBhvr>
                                      <p:to>
                                        <p:strVal val="hidden"/>
                                      </p:to>
                                    </p:set>
                                  </p:childTnLst>
                                </p:cTn>
                              </p:par>
                            </p:childTnLst>
                          </p:cTn>
                        </p:par>
                        <p:par>
                          <p:cTn id="11" fill="hold">
                            <p:stCondLst>
                              <p:cond delay="1000"/>
                            </p:stCondLst>
                            <p:childTnLst>
                              <p:par>
                                <p:cTn id="12" presetID="49" presetClass="entr" presetSubtype="0" decel="10000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p:cTn id="14" dur="1000" fill="hold"/>
                                        <p:tgtEl>
                                          <p:spTgt spid="9"/>
                                        </p:tgtEl>
                                        <p:attrNameLst>
                                          <p:attrName>ppt_w</p:attrName>
                                        </p:attrNameLst>
                                      </p:cBhvr>
                                      <p:tavLst>
                                        <p:tav tm="0">
                                          <p:val>
                                            <p:fltVal val="0"/>
                                          </p:val>
                                        </p:tav>
                                        <p:tav tm="100000">
                                          <p:val>
                                            <p:strVal val="#ppt_w"/>
                                          </p:val>
                                        </p:tav>
                                      </p:tavLst>
                                    </p:anim>
                                    <p:anim calcmode="lin" valueType="num">
                                      <p:cBhvr>
                                        <p:cTn id="15" dur="1000" fill="hold"/>
                                        <p:tgtEl>
                                          <p:spTgt spid="9"/>
                                        </p:tgtEl>
                                        <p:attrNameLst>
                                          <p:attrName>ppt_h</p:attrName>
                                        </p:attrNameLst>
                                      </p:cBhvr>
                                      <p:tavLst>
                                        <p:tav tm="0">
                                          <p:val>
                                            <p:fltVal val="0"/>
                                          </p:val>
                                        </p:tav>
                                        <p:tav tm="100000">
                                          <p:val>
                                            <p:strVal val="#ppt_h"/>
                                          </p:val>
                                        </p:tav>
                                      </p:tavLst>
                                    </p:anim>
                                    <p:anim calcmode="lin" valueType="num">
                                      <p:cBhvr>
                                        <p:cTn id="16" dur="1000" fill="hold"/>
                                        <p:tgtEl>
                                          <p:spTgt spid="9"/>
                                        </p:tgtEl>
                                        <p:attrNameLst>
                                          <p:attrName>style.rotation</p:attrName>
                                        </p:attrNameLst>
                                      </p:cBhvr>
                                      <p:tavLst>
                                        <p:tav tm="0">
                                          <p:val>
                                            <p:fltVal val="360"/>
                                          </p:val>
                                        </p:tav>
                                        <p:tav tm="100000">
                                          <p:val>
                                            <p:fltVal val="0"/>
                                          </p:val>
                                        </p:tav>
                                      </p:tavLst>
                                    </p:anim>
                                    <p:animEffect transition="in" filter="fade">
                                      <p:cBhvr>
                                        <p:cTn id="17" dur="1000"/>
                                        <p:tgtEl>
                                          <p:spTgt spid="9"/>
                                        </p:tgtEl>
                                      </p:cBhvr>
                                    </p:animEffect>
                                  </p:childTnLst>
                                </p:cTn>
                              </p:par>
                              <p:par>
                                <p:cTn id="18" presetID="49" presetClass="entr" presetSubtype="0" decel="100000" fill="hold" grpId="0" nodeType="withEffect">
                                  <p:stCondLst>
                                    <p:cond delay="10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1000" fill="hold"/>
                                        <p:tgtEl>
                                          <p:spTgt spid="10"/>
                                        </p:tgtEl>
                                        <p:attrNameLst>
                                          <p:attrName>ppt_w</p:attrName>
                                        </p:attrNameLst>
                                      </p:cBhvr>
                                      <p:tavLst>
                                        <p:tav tm="0">
                                          <p:val>
                                            <p:fltVal val="0"/>
                                          </p:val>
                                        </p:tav>
                                        <p:tav tm="100000">
                                          <p:val>
                                            <p:strVal val="#ppt_w"/>
                                          </p:val>
                                        </p:tav>
                                      </p:tavLst>
                                    </p:anim>
                                    <p:anim calcmode="lin" valueType="num">
                                      <p:cBhvr>
                                        <p:cTn id="21" dur="1000" fill="hold"/>
                                        <p:tgtEl>
                                          <p:spTgt spid="10"/>
                                        </p:tgtEl>
                                        <p:attrNameLst>
                                          <p:attrName>ppt_h</p:attrName>
                                        </p:attrNameLst>
                                      </p:cBhvr>
                                      <p:tavLst>
                                        <p:tav tm="0">
                                          <p:val>
                                            <p:fltVal val="0"/>
                                          </p:val>
                                        </p:tav>
                                        <p:tav tm="100000">
                                          <p:val>
                                            <p:strVal val="#ppt_h"/>
                                          </p:val>
                                        </p:tav>
                                      </p:tavLst>
                                    </p:anim>
                                    <p:anim calcmode="lin" valueType="num">
                                      <p:cBhvr>
                                        <p:cTn id="22" dur="1000" fill="hold"/>
                                        <p:tgtEl>
                                          <p:spTgt spid="10"/>
                                        </p:tgtEl>
                                        <p:attrNameLst>
                                          <p:attrName>style.rotation</p:attrName>
                                        </p:attrNameLst>
                                      </p:cBhvr>
                                      <p:tavLst>
                                        <p:tav tm="0">
                                          <p:val>
                                            <p:fltVal val="360"/>
                                          </p:val>
                                        </p:tav>
                                        <p:tav tm="100000">
                                          <p:val>
                                            <p:fltVal val="0"/>
                                          </p:val>
                                        </p:tav>
                                      </p:tavLst>
                                    </p:anim>
                                    <p:animEffect transition="in" filter="fade">
                                      <p:cBhvr>
                                        <p:cTn id="23" dur="10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nodeType="clickEffect">
                                  <p:stCondLst>
                                    <p:cond delay="0"/>
                                  </p:stCondLst>
                                  <p:childTnLst>
                                    <p:animEffect transition="out" filter="fade">
                                      <p:cBhvr>
                                        <p:cTn id="27" dur="2000"/>
                                        <p:tgtEl>
                                          <p:spTgt spid="4"/>
                                        </p:tgtEl>
                                      </p:cBhvr>
                                    </p:animEffect>
                                    <p:set>
                                      <p:cBhvr>
                                        <p:cTn id="28" dur="1" fill="hold">
                                          <p:stCondLst>
                                            <p:cond delay="1999"/>
                                          </p:stCondLst>
                                        </p:cTn>
                                        <p:tgtEl>
                                          <p:spTgt spid="4"/>
                                        </p:tgtEl>
                                        <p:attrNameLst>
                                          <p:attrName>style.visibility</p:attrName>
                                        </p:attrNameLst>
                                      </p:cBhvr>
                                      <p:to>
                                        <p:strVal val="hidden"/>
                                      </p:to>
                                    </p:set>
                                  </p:childTnLst>
                                </p:cTn>
                              </p:par>
                              <p:par>
                                <p:cTn id="29" presetID="53"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p:cTn id="31" dur="1000" fill="hold"/>
                                        <p:tgtEl>
                                          <p:spTgt spid="5"/>
                                        </p:tgtEl>
                                        <p:attrNameLst>
                                          <p:attrName>ppt_w</p:attrName>
                                        </p:attrNameLst>
                                      </p:cBhvr>
                                      <p:tavLst>
                                        <p:tav tm="0">
                                          <p:val>
                                            <p:fltVal val="0"/>
                                          </p:val>
                                        </p:tav>
                                        <p:tav tm="100000">
                                          <p:val>
                                            <p:strVal val="#ppt_w"/>
                                          </p:val>
                                        </p:tav>
                                      </p:tavLst>
                                    </p:anim>
                                    <p:anim calcmode="lin" valueType="num">
                                      <p:cBhvr>
                                        <p:cTn id="32" dur="1000" fill="hold"/>
                                        <p:tgtEl>
                                          <p:spTgt spid="5"/>
                                        </p:tgtEl>
                                        <p:attrNameLst>
                                          <p:attrName>ppt_h</p:attrName>
                                        </p:attrNameLst>
                                      </p:cBhvr>
                                      <p:tavLst>
                                        <p:tav tm="0">
                                          <p:val>
                                            <p:fltVal val="0"/>
                                          </p:val>
                                        </p:tav>
                                        <p:tav tm="100000">
                                          <p:val>
                                            <p:strVal val="#ppt_h"/>
                                          </p:val>
                                        </p:tav>
                                      </p:tavLst>
                                    </p:anim>
                                    <p:animEffect transition="in" filter="fade">
                                      <p:cBhvr>
                                        <p:cTn id="33" dur="1000"/>
                                        <p:tgtEl>
                                          <p:spTgt spid="5"/>
                                        </p:tgtEl>
                                      </p:cBhvr>
                                    </p:animEffect>
                                  </p:childTnLst>
                                </p:cTn>
                              </p:par>
                            </p:childTnLst>
                          </p:cTn>
                        </p:par>
                      </p:childTnLst>
                    </p:cTn>
                  </p:par>
                  <p:par>
                    <p:cTn id="34" fill="hold">
                      <p:stCondLst>
                        <p:cond delay="indefinite"/>
                      </p:stCondLst>
                      <p:childTnLst>
                        <p:par>
                          <p:cTn id="35" fill="hold">
                            <p:stCondLst>
                              <p:cond delay="0"/>
                            </p:stCondLst>
                            <p:childTnLst>
                              <p:par>
                                <p:cTn id="36" presetID="49" presetClass="entr" presetSubtype="0" decel="100000" fill="hold" grpId="0" nodeType="click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p:cTn id="38" dur="1000" fill="hold"/>
                                        <p:tgtEl>
                                          <p:spTgt spid="11"/>
                                        </p:tgtEl>
                                        <p:attrNameLst>
                                          <p:attrName>ppt_w</p:attrName>
                                        </p:attrNameLst>
                                      </p:cBhvr>
                                      <p:tavLst>
                                        <p:tav tm="0">
                                          <p:val>
                                            <p:fltVal val="0"/>
                                          </p:val>
                                        </p:tav>
                                        <p:tav tm="100000">
                                          <p:val>
                                            <p:strVal val="#ppt_w"/>
                                          </p:val>
                                        </p:tav>
                                      </p:tavLst>
                                    </p:anim>
                                    <p:anim calcmode="lin" valueType="num">
                                      <p:cBhvr>
                                        <p:cTn id="39" dur="1000" fill="hold"/>
                                        <p:tgtEl>
                                          <p:spTgt spid="11"/>
                                        </p:tgtEl>
                                        <p:attrNameLst>
                                          <p:attrName>ppt_h</p:attrName>
                                        </p:attrNameLst>
                                      </p:cBhvr>
                                      <p:tavLst>
                                        <p:tav tm="0">
                                          <p:val>
                                            <p:fltVal val="0"/>
                                          </p:val>
                                        </p:tav>
                                        <p:tav tm="100000">
                                          <p:val>
                                            <p:strVal val="#ppt_h"/>
                                          </p:val>
                                        </p:tav>
                                      </p:tavLst>
                                    </p:anim>
                                    <p:anim calcmode="lin" valueType="num">
                                      <p:cBhvr>
                                        <p:cTn id="40" dur="1000" fill="hold"/>
                                        <p:tgtEl>
                                          <p:spTgt spid="11"/>
                                        </p:tgtEl>
                                        <p:attrNameLst>
                                          <p:attrName>style.rotation</p:attrName>
                                        </p:attrNameLst>
                                      </p:cBhvr>
                                      <p:tavLst>
                                        <p:tav tm="0">
                                          <p:val>
                                            <p:fltVal val="360"/>
                                          </p:val>
                                        </p:tav>
                                        <p:tav tm="100000">
                                          <p:val>
                                            <p:fltVal val="0"/>
                                          </p:val>
                                        </p:tav>
                                      </p:tavLst>
                                    </p:anim>
                                    <p:animEffect transition="in" filter="fade">
                                      <p:cBhvr>
                                        <p:cTn id="41" dur="1000"/>
                                        <p:tgtEl>
                                          <p:spTgt spid="11"/>
                                        </p:tgtEl>
                                      </p:cBhvr>
                                    </p:animEffect>
                                  </p:childTnLst>
                                </p:cTn>
                              </p:par>
                              <p:par>
                                <p:cTn id="42" presetID="49" presetClass="entr" presetSubtype="0" decel="100000" fill="hold" grpId="0" nodeType="withEffect">
                                  <p:stCondLst>
                                    <p:cond delay="1000"/>
                                  </p:stCondLst>
                                  <p:childTnLst>
                                    <p:set>
                                      <p:cBhvr>
                                        <p:cTn id="43" dur="1" fill="hold">
                                          <p:stCondLst>
                                            <p:cond delay="0"/>
                                          </p:stCondLst>
                                        </p:cTn>
                                        <p:tgtEl>
                                          <p:spTgt spid="16"/>
                                        </p:tgtEl>
                                        <p:attrNameLst>
                                          <p:attrName>style.visibility</p:attrName>
                                        </p:attrNameLst>
                                      </p:cBhvr>
                                      <p:to>
                                        <p:strVal val="visible"/>
                                      </p:to>
                                    </p:set>
                                    <p:anim calcmode="lin" valueType="num">
                                      <p:cBhvr>
                                        <p:cTn id="44" dur="1000" fill="hold"/>
                                        <p:tgtEl>
                                          <p:spTgt spid="16"/>
                                        </p:tgtEl>
                                        <p:attrNameLst>
                                          <p:attrName>ppt_w</p:attrName>
                                        </p:attrNameLst>
                                      </p:cBhvr>
                                      <p:tavLst>
                                        <p:tav tm="0">
                                          <p:val>
                                            <p:fltVal val="0"/>
                                          </p:val>
                                        </p:tav>
                                        <p:tav tm="100000">
                                          <p:val>
                                            <p:strVal val="#ppt_w"/>
                                          </p:val>
                                        </p:tav>
                                      </p:tavLst>
                                    </p:anim>
                                    <p:anim calcmode="lin" valueType="num">
                                      <p:cBhvr>
                                        <p:cTn id="45" dur="1000" fill="hold"/>
                                        <p:tgtEl>
                                          <p:spTgt spid="16"/>
                                        </p:tgtEl>
                                        <p:attrNameLst>
                                          <p:attrName>ppt_h</p:attrName>
                                        </p:attrNameLst>
                                      </p:cBhvr>
                                      <p:tavLst>
                                        <p:tav tm="0">
                                          <p:val>
                                            <p:fltVal val="0"/>
                                          </p:val>
                                        </p:tav>
                                        <p:tav tm="100000">
                                          <p:val>
                                            <p:strVal val="#ppt_h"/>
                                          </p:val>
                                        </p:tav>
                                      </p:tavLst>
                                    </p:anim>
                                    <p:anim calcmode="lin" valueType="num">
                                      <p:cBhvr>
                                        <p:cTn id="46" dur="1000" fill="hold"/>
                                        <p:tgtEl>
                                          <p:spTgt spid="16"/>
                                        </p:tgtEl>
                                        <p:attrNameLst>
                                          <p:attrName>style.rotation</p:attrName>
                                        </p:attrNameLst>
                                      </p:cBhvr>
                                      <p:tavLst>
                                        <p:tav tm="0">
                                          <p:val>
                                            <p:fltVal val="360"/>
                                          </p:val>
                                        </p:tav>
                                        <p:tav tm="100000">
                                          <p:val>
                                            <p:fltVal val="0"/>
                                          </p:val>
                                        </p:tav>
                                      </p:tavLst>
                                    </p:anim>
                                    <p:animEffect transition="in" filter="fade">
                                      <p:cBhvr>
                                        <p:cTn id="47" dur="1000"/>
                                        <p:tgtEl>
                                          <p:spTgt spid="16"/>
                                        </p:tgtEl>
                                      </p:cBhvr>
                                    </p:animEffect>
                                  </p:childTnLst>
                                </p:cTn>
                              </p:par>
                              <p:par>
                                <p:cTn id="48" presetID="49" presetClass="entr" presetSubtype="0" decel="100000" fill="hold" grpId="0" nodeType="withEffect">
                                  <p:stCondLst>
                                    <p:cond delay="2000"/>
                                  </p:stCondLst>
                                  <p:childTnLst>
                                    <p:set>
                                      <p:cBhvr>
                                        <p:cTn id="49" dur="1" fill="hold">
                                          <p:stCondLst>
                                            <p:cond delay="0"/>
                                          </p:stCondLst>
                                        </p:cTn>
                                        <p:tgtEl>
                                          <p:spTgt spid="17"/>
                                        </p:tgtEl>
                                        <p:attrNameLst>
                                          <p:attrName>style.visibility</p:attrName>
                                        </p:attrNameLst>
                                      </p:cBhvr>
                                      <p:to>
                                        <p:strVal val="visible"/>
                                      </p:to>
                                    </p:set>
                                    <p:anim calcmode="lin" valueType="num">
                                      <p:cBhvr>
                                        <p:cTn id="50" dur="1000" fill="hold"/>
                                        <p:tgtEl>
                                          <p:spTgt spid="17"/>
                                        </p:tgtEl>
                                        <p:attrNameLst>
                                          <p:attrName>ppt_w</p:attrName>
                                        </p:attrNameLst>
                                      </p:cBhvr>
                                      <p:tavLst>
                                        <p:tav tm="0">
                                          <p:val>
                                            <p:fltVal val="0"/>
                                          </p:val>
                                        </p:tav>
                                        <p:tav tm="100000">
                                          <p:val>
                                            <p:strVal val="#ppt_w"/>
                                          </p:val>
                                        </p:tav>
                                      </p:tavLst>
                                    </p:anim>
                                    <p:anim calcmode="lin" valueType="num">
                                      <p:cBhvr>
                                        <p:cTn id="51" dur="1000" fill="hold"/>
                                        <p:tgtEl>
                                          <p:spTgt spid="17"/>
                                        </p:tgtEl>
                                        <p:attrNameLst>
                                          <p:attrName>ppt_h</p:attrName>
                                        </p:attrNameLst>
                                      </p:cBhvr>
                                      <p:tavLst>
                                        <p:tav tm="0">
                                          <p:val>
                                            <p:fltVal val="0"/>
                                          </p:val>
                                        </p:tav>
                                        <p:tav tm="100000">
                                          <p:val>
                                            <p:strVal val="#ppt_h"/>
                                          </p:val>
                                        </p:tav>
                                      </p:tavLst>
                                    </p:anim>
                                    <p:anim calcmode="lin" valueType="num">
                                      <p:cBhvr>
                                        <p:cTn id="52" dur="1000" fill="hold"/>
                                        <p:tgtEl>
                                          <p:spTgt spid="17"/>
                                        </p:tgtEl>
                                        <p:attrNameLst>
                                          <p:attrName>style.rotation</p:attrName>
                                        </p:attrNameLst>
                                      </p:cBhvr>
                                      <p:tavLst>
                                        <p:tav tm="0">
                                          <p:val>
                                            <p:fltVal val="360"/>
                                          </p:val>
                                        </p:tav>
                                        <p:tav tm="100000">
                                          <p:val>
                                            <p:fltVal val="0"/>
                                          </p:val>
                                        </p:tav>
                                      </p:tavLst>
                                    </p:anim>
                                    <p:animEffect transition="in" filter="fade">
                                      <p:cBhvr>
                                        <p:cTn id="53" dur="1000"/>
                                        <p:tgtEl>
                                          <p:spTgt spid="17"/>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64866"/>
                                        </p:tgtEl>
                                        <p:attrNameLst>
                                          <p:attrName>style.visibility</p:attrName>
                                        </p:attrNameLst>
                                      </p:cBhvr>
                                      <p:to>
                                        <p:strVal val="visible"/>
                                      </p:to>
                                    </p:set>
                                    <p:animEffect transition="in" filter="dissolve">
                                      <p:cBhvr>
                                        <p:cTn id="58" dur="3000"/>
                                        <p:tgtEl>
                                          <p:spTgt spid="164866"/>
                                        </p:tgtEl>
                                      </p:cBhvr>
                                    </p:animEffect>
                                  </p:childTnLst>
                                </p:cTn>
                              </p:par>
                            </p:childTnLst>
                          </p:cTn>
                        </p:par>
                        <p:par>
                          <p:cTn id="59" fill="hold">
                            <p:stCondLst>
                              <p:cond delay="3000"/>
                            </p:stCondLst>
                            <p:childTnLst>
                              <p:par>
                                <p:cTn id="60" presetID="10" presetClass="exit" presetSubtype="0" fill="hold" nodeType="afterEffect">
                                  <p:stCondLst>
                                    <p:cond delay="0"/>
                                  </p:stCondLst>
                                  <p:childTnLst>
                                    <p:animEffect transition="out" filter="fade">
                                      <p:cBhvr>
                                        <p:cTn id="61" dur="1000"/>
                                        <p:tgtEl>
                                          <p:spTgt spid="18"/>
                                        </p:tgtEl>
                                      </p:cBhvr>
                                    </p:animEffect>
                                    <p:set>
                                      <p:cBhvr>
                                        <p:cTn id="62" dur="1" fill="hold">
                                          <p:stCondLst>
                                            <p:cond delay="999"/>
                                          </p:stCondLst>
                                        </p:cTn>
                                        <p:tgtEl>
                                          <p:spTgt spid="18"/>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wipe(left)">
                                      <p:cBhvr>
                                        <p:cTn id="67" dur="1000"/>
                                        <p:tgtEl>
                                          <p:spTgt spid="21"/>
                                        </p:tgtEl>
                                      </p:cBhvr>
                                    </p:animEffect>
                                  </p:childTnLst>
                                </p:cTn>
                              </p:par>
                            </p:childTnLst>
                          </p:cTn>
                        </p:par>
                      </p:childTnLst>
                    </p:cTn>
                  </p:par>
                  <p:par>
                    <p:cTn id="68" fill="hold">
                      <p:stCondLst>
                        <p:cond delay="indefinite"/>
                      </p:stCondLst>
                      <p:childTnLst>
                        <p:par>
                          <p:cTn id="69" fill="hold">
                            <p:stCondLst>
                              <p:cond delay="0"/>
                            </p:stCondLst>
                            <p:childTnLst>
                              <p:par>
                                <p:cTn id="70" presetID="63" presetClass="path" presetSubtype="0" accel="50000" decel="50000" fill="hold" grpId="1" nodeType="clickEffect">
                                  <p:stCondLst>
                                    <p:cond delay="0"/>
                                  </p:stCondLst>
                                  <p:childTnLst>
                                    <p:animMotion origin="layout" path="M -3.33333E-6 -6.35838E-7 L 0.08125 0.0111 " pathEditMode="relative" rAng="0" ptsTypes="AA">
                                      <p:cBhvr>
                                        <p:cTn id="71" dur="1000" fill="hold"/>
                                        <p:tgtEl>
                                          <p:spTgt spid="21"/>
                                        </p:tgtEl>
                                        <p:attrNameLst>
                                          <p:attrName>ppt_x</p:attrName>
                                          <p:attrName>ppt_y</p:attrName>
                                        </p:attrNameLst>
                                      </p:cBhvr>
                                      <p:rCtr x="4100" y="600"/>
                                    </p:animMotion>
                                  </p:childTnLst>
                                </p:cTn>
                              </p:par>
                            </p:childTnLst>
                          </p:cTn>
                        </p:par>
                      </p:childTnLst>
                    </p:cTn>
                  </p:par>
                  <p:par>
                    <p:cTn id="72" fill="hold">
                      <p:stCondLst>
                        <p:cond delay="indefinite"/>
                      </p:stCondLst>
                      <p:childTnLst>
                        <p:par>
                          <p:cTn id="73" fill="hold">
                            <p:stCondLst>
                              <p:cond delay="0"/>
                            </p:stCondLst>
                            <p:childTnLst>
                              <p:par>
                                <p:cTn id="74" presetID="8" presetClass="emph" presetSubtype="0" fill="hold" grpId="2" nodeType="clickEffect">
                                  <p:stCondLst>
                                    <p:cond delay="0"/>
                                  </p:stCondLst>
                                  <p:childTnLst>
                                    <p:animRot by="-5400000">
                                      <p:cBhvr>
                                        <p:cTn id="75" dur="1000" fill="hold"/>
                                        <p:tgtEl>
                                          <p:spTgt spid="21"/>
                                        </p:tgtEl>
                                        <p:attrNameLst>
                                          <p:attrName>r</p:attrName>
                                        </p:attrNameLst>
                                      </p:cBhvr>
                                    </p:animRot>
                                  </p:childTnLst>
                                </p:cTn>
                              </p:par>
                              <p:par>
                                <p:cTn id="76" presetID="42" presetClass="path" presetSubtype="0" accel="50000" decel="50000" fill="hold" grpId="3" nodeType="withEffect">
                                  <p:stCondLst>
                                    <p:cond delay="0"/>
                                  </p:stCondLst>
                                  <p:childTnLst>
                                    <p:animMotion origin="layout" path="M 0.08125 0.0111 L 0.04792 0.15538 " pathEditMode="relative" rAng="0" ptsTypes="AA">
                                      <p:cBhvr>
                                        <p:cTn id="77" dur="1000" fill="hold"/>
                                        <p:tgtEl>
                                          <p:spTgt spid="21"/>
                                        </p:tgtEl>
                                        <p:attrNameLst>
                                          <p:attrName>ppt_x</p:attrName>
                                          <p:attrName>ppt_y</p:attrName>
                                        </p:attrNameLst>
                                      </p:cBhvr>
                                      <p:rCtr x="-1700" y="7200"/>
                                    </p:animMotion>
                                  </p:childTnLst>
                                </p:cTn>
                              </p:par>
                            </p:childTnLst>
                          </p:cTn>
                        </p:par>
                      </p:childTnLst>
                    </p:cTn>
                  </p:par>
                  <p:par>
                    <p:cTn id="78" fill="hold">
                      <p:stCondLst>
                        <p:cond delay="indefinite"/>
                      </p:stCondLst>
                      <p:childTnLst>
                        <p:par>
                          <p:cTn id="79" fill="hold">
                            <p:stCondLst>
                              <p:cond delay="0"/>
                            </p:stCondLst>
                            <p:childTnLst>
                              <p:par>
                                <p:cTn id="80" presetID="42" presetClass="path" presetSubtype="0" accel="50000" decel="50000" fill="hold" grpId="4" nodeType="clickEffect">
                                  <p:stCondLst>
                                    <p:cond delay="0"/>
                                  </p:stCondLst>
                                  <p:childTnLst>
                                    <p:animMotion origin="layout" path="M 0.04792 0.15538 L 0.00625 0.25526 " pathEditMode="relative" rAng="0" ptsTypes="AA">
                                      <p:cBhvr>
                                        <p:cTn id="81" dur="1000" fill="hold"/>
                                        <p:tgtEl>
                                          <p:spTgt spid="21"/>
                                        </p:tgtEl>
                                        <p:attrNameLst>
                                          <p:attrName>ppt_x</p:attrName>
                                          <p:attrName>ppt_y</p:attrName>
                                        </p:attrNameLst>
                                      </p:cBhvr>
                                      <p:rCtr x="-2100" y="5000"/>
                                    </p:animMotion>
                                  </p:childTnLst>
                                </p:cTn>
                              </p:par>
                            </p:childTnLst>
                          </p:cTn>
                        </p:par>
                      </p:childTnLst>
                    </p:cTn>
                  </p:par>
                  <p:par>
                    <p:cTn id="82" fill="hold">
                      <p:stCondLst>
                        <p:cond delay="indefinite"/>
                      </p:stCondLst>
                      <p:childTnLst>
                        <p:par>
                          <p:cTn id="83" fill="hold">
                            <p:stCondLst>
                              <p:cond delay="0"/>
                            </p:stCondLst>
                            <p:childTnLst>
                              <p:par>
                                <p:cTn id="84" presetID="35" presetClass="path" presetSubtype="0" accel="50000" decel="50000" fill="hold" grpId="5" nodeType="clickEffect">
                                  <p:stCondLst>
                                    <p:cond delay="0"/>
                                  </p:stCondLst>
                                  <p:childTnLst>
                                    <p:animMotion origin="layout" path="M 0.01459 0.24416 L -0.18541 0.04439 " pathEditMode="relative" rAng="0" ptsTypes="AA">
                                      <p:cBhvr>
                                        <p:cTn id="85" dur="1000" fill="hold"/>
                                        <p:tgtEl>
                                          <p:spTgt spid="21"/>
                                        </p:tgtEl>
                                        <p:attrNameLst>
                                          <p:attrName>ppt_x</p:attrName>
                                          <p:attrName>ppt_y</p:attrName>
                                        </p:attrNameLst>
                                      </p:cBhvr>
                                      <p:rCtr x="-10000" y="-10000"/>
                                    </p:animMotion>
                                  </p:childTnLst>
                                </p:cTn>
                              </p:par>
                            </p:childTnLst>
                          </p:cTn>
                        </p:par>
                        <p:par>
                          <p:cTn id="86" fill="hold">
                            <p:stCondLst>
                              <p:cond delay="1000"/>
                            </p:stCondLst>
                            <p:childTnLst>
                              <p:par>
                                <p:cTn id="87" presetID="10" presetClass="entr" presetSubtype="0" fill="hold" grpId="0" nodeType="afterEffect">
                                  <p:stCondLst>
                                    <p:cond delay="0"/>
                                  </p:stCondLst>
                                  <p:childTnLst>
                                    <p:set>
                                      <p:cBhvr>
                                        <p:cTn id="88" dur="1" fill="hold">
                                          <p:stCondLst>
                                            <p:cond delay="0"/>
                                          </p:stCondLst>
                                        </p:cTn>
                                        <p:tgtEl>
                                          <p:spTgt spid="22"/>
                                        </p:tgtEl>
                                        <p:attrNameLst>
                                          <p:attrName>style.visibility</p:attrName>
                                        </p:attrNameLst>
                                      </p:cBhvr>
                                      <p:to>
                                        <p:strVal val="visible"/>
                                      </p:to>
                                    </p:set>
                                    <p:animEffect transition="in" filter="fade">
                                      <p:cBhvr>
                                        <p:cTn id="89" dur="1000"/>
                                        <p:tgtEl>
                                          <p:spTgt spid="22"/>
                                        </p:tgtEl>
                                      </p:cBhvr>
                                    </p:animEffect>
                                  </p:childTnLst>
                                </p:cTn>
                              </p:par>
                            </p:childTnLst>
                          </p:cTn>
                        </p:par>
                      </p:childTnLst>
                    </p:cTn>
                  </p:par>
                  <p:par>
                    <p:cTn id="90" fill="hold">
                      <p:stCondLst>
                        <p:cond delay="indefinite"/>
                      </p:stCondLst>
                      <p:childTnLst>
                        <p:par>
                          <p:cTn id="91" fill="hold">
                            <p:stCondLst>
                              <p:cond delay="0"/>
                            </p:stCondLst>
                            <p:childTnLst>
                              <p:par>
                                <p:cTn id="92" presetID="53" presetClass="entr" presetSubtype="0" fill="hold" grpId="0" nodeType="clickEffect">
                                  <p:stCondLst>
                                    <p:cond delay="0"/>
                                  </p:stCondLst>
                                  <p:childTnLst>
                                    <p:set>
                                      <p:cBhvr>
                                        <p:cTn id="93" dur="1" fill="hold">
                                          <p:stCondLst>
                                            <p:cond delay="0"/>
                                          </p:stCondLst>
                                        </p:cTn>
                                        <p:tgtEl>
                                          <p:spTgt spid="23"/>
                                        </p:tgtEl>
                                        <p:attrNameLst>
                                          <p:attrName>style.visibility</p:attrName>
                                        </p:attrNameLst>
                                      </p:cBhvr>
                                      <p:to>
                                        <p:strVal val="visible"/>
                                      </p:to>
                                    </p:set>
                                    <p:anim calcmode="lin" valueType="num">
                                      <p:cBhvr>
                                        <p:cTn id="94" dur="1000" fill="hold"/>
                                        <p:tgtEl>
                                          <p:spTgt spid="23"/>
                                        </p:tgtEl>
                                        <p:attrNameLst>
                                          <p:attrName>ppt_w</p:attrName>
                                        </p:attrNameLst>
                                      </p:cBhvr>
                                      <p:tavLst>
                                        <p:tav tm="0">
                                          <p:val>
                                            <p:fltVal val="0"/>
                                          </p:val>
                                        </p:tav>
                                        <p:tav tm="100000">
                                          <p:val>
                                            <p:strVal val="#ppt_w"/>
                                          </p:val>
                                        </p:tav>
                                      </p:tavLst>
                                    </p:anim>
                                    <p:anim calcmode="lin" valueType="num">
                                      <p:cBhvr>
                                        <p:cTn id="95" dur="1000" fill="hold"/>
                                        <p:tgtEl>
                                          <p:spTgt spid="23"/>
                                        </p:tgtEl>
                                        <p:attrNameLst>
                                          <p:attrName>ppt_h</p:attrName>
                                        </p:attrNameLst>
                                      </p:cBhvr>
                                      <p:tavLst>
                                        <p:tav tm="0">
                                          <p:val>
                                            <p:fltVal val="0"/>
                                          </p:val>
                                        </p:tav>
                                        <p:tav tm="100000">
                                          <p:val>
                                            <p:strVal val="#ppt_h"/>
                                          </p:val>
                                        </p:tav>
                                      </p:tavLst>
                                    </p:anim>
                                    <p:animEffect transition="in" filter="fade">
                                      <p:cBhvr>
                                        <p:cTn id="96" dur="1000"/>
                                        <p:tgtEl>
                                          <p:spTgt spid="23"/>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grpId="0" nodeType="clickEffect">
                                  <p:stCondLst>
                                    <p:cond delay="0"/>
                                  </p:stCondLst>
                                  <p:childTnLst>
                                    <p:set>
                                      <p:cBhvr>
                                        <p:cTn id="100" dur="1" fill="hold">
                                          <p:stCondLst>
                                            <p:cond delay="0"/>
                                          </p:stCondLst>
                                        </p:cTn>
                                        <p:tgtEl>
                                          <p:spTgt spid="24"/>
                                        </p:tgtEl>
                                        <p:attrNameLst>
                                          <p:attrName>style.visibility</p:attrName>
                                        </p:attrNameLst>
                                      </p:cBhvr>
                                      <p:to>
                                        <p:strVal val="visible"/>
                                      </p:to>
                                    </p:set>
                                    <p:animEffect transition="in" filter="wipe(left)">
                                      <p:cBhvr>
                                        <p:cTn id="101"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6" grpId="0" animBg="1"/>
      <p:bldP spid="11" grpId="0" animBg="1"/>
      <p:bldP spid="17" grpId="0" animBg="1"/>
      <p:bldP spid="20" grpId="0" animBg="1"/>
      <p:bldP spid="22" grpId="0" animBg="1"/>
      <p:bldP spid="23" grpId="0" animBg="1"/>
      <p:bldP spid="21" grpId="0" animBg="1"/>
      <p:bldP spid="21" grpId="1" animBg="1"/>
      <p:bldP spid="21" grpId="2" animBg="1"/>
      <p:bldP spid="21" grpId="3" animBg="1"/>
      <p:bldP spid="21" grpId="4" animBg="1"/>
      <p:bldP spid="21" grpId="5" animBg="1"/>
      <p:bldP spid="31" grpId="0" animBg="1"/>
      <p:bldP spid="2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 name="TextBox 9"/>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7" name="TextBox 6"/>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1800</a:t>
            </a:r>
          </a:p>
        </p:txBody>
      </p:sp>
      <p:sp>
        <p:nvSpPr>
          <p:cNvPr id="28" name="Rectangle 27"/>
          <p:cNvSpPr/>
          <p:nvPr/>
        </p:nvSpPr>
        <p:spPr>
          <a:xfrm>
            <a:off x="1752600" y="4114800"/>
            <a:ext cx="1219200" cy="4572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3657600" y="3048000"/>
            <a:ext cx="12954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8" name="TextBox 7"/>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1801</a:t>
            </a:r>
          </a:p>
        </p:txBody>
      </p:sp>
      <p:pic>
        <p:nvPicPr>
          <p:cNvPr id="11" name="Picture 2" descr="Image result for united states in 1776"/>
          <p:cNvPicPr>
            <a:picLocks noChangeAspect="1" noChangeArrowheads="1"/>
          </p:cNvPicPr>
          <p:nvPr/>
        </p:nvPicPr>
        <p:blipFill>
          <a:blip r:embed="rId2"/>
          <a:srcRect/>
          <a:stretch>
            <a:fillRect/>
          </a:stretch>
        </p:blipFill>
        <p:spPr bwMode="auto">
          <a:xfrm>
            <a:off x="0" y="667511"/>
            <a:ext cx="9144000" cy="6190489"/>
          </a:xfrm>
          <a:prstGeom prst="rect">
            <a:avLst/>
          </a:prstGeom>
          <a:noFill/>
        </p:spPr>
      </p:pic>
      <p:sp>
        <p:nvSpPr>
          <p:cNvPr id="30" name="Rectangle 29"/>
          <p:cNvSpPr/>
          <p:nvPr/>
        </p:nvSpPr>
        <p:spPr>
          <a:xfrm>
            <a:off x="838200" y="1600200"/>
            <a:ext cx="1219200" cy="4572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3733800" y="3048000"/>
            <a:ext cx="12954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3"/>
          <p:cNvGrpSpPr/>
          <p:nvPr/>
        </p:nvGrpSpPr>
        <p:grpSpPr>
          <a:xfrm>
            <a:off x="-846364" y="506185"/>
            <a:ext cx="10477500" cy="6477001"/>
            <a:chOff x="-846364" y="506185"/>
            <a:chExt cx="10477500" cy="6477001"/>
          </a:xfrm>
        </p:grpSpPr>
        <p:sp>
          <p:nvSpPr>
            <p:cNvPr id="25" name="Freeform 24"/>
            <p:cNvSpPr/>
            <p:nvPr/>
          </p:nvSpPr>
          <p:spPr>
            <a:xfrm>
              <a:off x="-846364" y="699407"/>
              <a:ext cx="10477500" cy="2155372"/>
            </a:xfrm>
            <a:custGeom>
              <a:avLst/>
              <a:gdLst>
                <a:gd name="connsiteX0" fmla="*/ 1842407 w 10477500"/>
                <a:gd name="connsiteY0" fmla="*/ 166007 h 2155372"/>
                <a:gd name="connsiteX1" fmla="*/ 2887435 w 10477500"/>
                <a:gd name="connsiteY1" fmla="*/ 427264 h 2155372"/>
                <a:gd name="connsiteX2" fmla="*/ 4291693 w 10477500"/>
                <a:gd name="connsiteY2" fmla="*/ 688522 h 2155372"/>
                <a:gd name="connsiteX3" fmla="*/ 5483678 w 10477500"/>
                <a:gd name="connsiteY3" fmla="*/ 737507 h 2155372"/>
                <a:gd name="connsiteX4" fmla="*/ 5728607 w 10477500"/>
                <a:gd name="connsiteY4" fmla="*/ 770164 h 2155372"/>
                <a:gd name="connsiteX5" fmla="*/ 5908221 w 10477500"/>
                <a:gd name="connsiteY5" fmla="*/ 819150 h 2155372"/>
                <a:gd name="connsiteX6" fmla="*/ 6169478 w 10477500"/>
                <a:gd name="connsiteY6" fmla="*/ 786493 h 2155372"/>
                <a:gd name="connsiteX7" fmla="*/ 6414407 w 10477500"/>
                <a:gd name="connsiteY7" fmla="*/ 786493 h 2155372"/>
                <a:gd name="connsiteX8" fmla="*/ 6528707 w 10477500"/>
                <a:gd name="connsiteY8" fmla="*/ 851807 h 2155372"/>
                <a:gd name="connsiteX9" fmla="*/ 6463393 w 10477500"/>
                <a:gd name="connsiteY9" fmla="*/ 1080407 h 2155372"/>
                <a:gd name="connsiteX10" fmla="*/ 6855278 w 10477500"/>
                <a:gd name="connsiteY10" fmla="*/ 1015093 h 2155372"/>
                <a:gd name="connsiteX11" fmla="*/ 7312478 w 10477500"/>
                <a:gd name="connsiteY11" fmla="*/ 1178379 h 2155372"/>
                <a:gd name="connsiteX12" fmla="*/ 7443107 w 10477500"/>
                <a:gd name="connsiteY12" fmla="*/ 1488622 h 2155372"/>
                <a:gd name="connsiteX13" fmla="*/ 7622721 w 10477500"/>
                <a:gd name="connsiteY13" fmla="*/ 1880507 h 2155372"/>
                <a:gd name="connsiteX14" fmla="*/ 7590064 w 10477500"/>
                <a:gd name="connsiteY14" fmla="*/ 2125436 h 2155372"/>
                <a:gd name="connsiteX15" fmla="*/ 7769678 w 10477500"/>
                <a:gd name="connsiteY15" fmla="*/ 2060122 h 2155372"/>
                <a:gd name="connsiteX16" fmla="*/ 7981950 w 10477500"/>
                <a:gd name="connsiteY16" fmla="*/ 1929493 h 2155372"/>
                <a:gd name="connsiteX17" fmla="*/ 8096250 w 10477500"/>
                <a:gd name="connsiteY17" fmla="*/ 1749879 h 2155372"/>
                <a:gd name="connsiteX18" fmla="*/ 8275864 w 10477500"/>
                <a:gd name="connsiteY18" fmla="*/ 1651907 h 2155372"/>
                <a:gd name="connsiteX19" fmla="*/ 8439150 w 10477500"/>
                <a:gd name="connsiteY19" fmla="*/ 1292679 h 2155372"/>
                <a:gd name="connsiteX20" fmla="*/ 8749393 w 10477500"/>
                <a:gd name="connsiteY20" fmla="*/ 1194707 h 2155372"/>
                <a:gd name="connsiteX21" fmla="*/ 8961664 w 10477500"/>
                <a:gd name="connsiteY21" fmla="*/ 1129393 h 2155372"/>
                <a:gd name="connsiteX22" fmla="*/ 9108621 w 10477500"/>
                <a:gd name="connsiteY22" fmla="*/ 982436 h 2155372"/>
                <a:gd name="connsiteX23" fmla="*/ 9108621 w 10477500"/>
                <a:gd name="connsiteY23" fmla="*/ 704850 h 2155372"/>
                <a:gd name="connsiteX24" fmla="*/ 9222921 w 10477500"/>
                <a:gd name="connsiteY24" fmla="*/ 476250 h 2155372"/>
                <a:gd name="connsiteX25" fmla="*/ 9549493 w 10477500"/>
                <a:gd name="connsiteY25" fmla="*/ 329293 h 2155372"/>
                <a:gd name="connsiteX26" fmla="*/ 9614807 w 10477500"/>
                <a:gd name="connsiteY26" fmla="*/ 231322 h 2155372"/>
                <a:gd name="connsiteX27" fmla="*/ 9075964 w 10477500"/>
                <a:gd name="connsiteY27" fmla="*/ 68036 h 2155372"/>
                <a:gd name="connsiteX28" fmla="*/ 1205593 w 10477500"/>
                <a:gd name="connsiteY28" fmla="*/ 19050 h 2155372"/>
                <a:gd name="connsiteX29" fmla="*/ 1842407 w 10477500"/>
                <a:gd name="connsiteY29" fmla="*/ 166007 h 21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7500" h="2155372">
                  <a:moveTo>
                    <a:pt x="1842407" y="166007"/>
                  </a:moveTo>
                  <a:cubicBezTo>
                    <a:pt x="2122714" y="234043"/>
                    <a:pt x="2479221" y="340178"/>
                    <a:pt x="2887435" y="427264"/>
                  </a:cubicBezTo>
                  <a:cubicBezTo>
                    <a:pt x="3295649" y="514350"/>
                    <a:pt x="3858986" y="636815"/>
                    <a:pt x="4291693" y="688522"/>
                  </a:cubicBezTo>
                  <a:cubicBezTo>
                    <a:pt x="4724400" y="740229"/>
                    <a:pt x="5244192" y="723900"/>
                    <a:pt x="5483678" y="737507"/>
                  </a:cubicBezTo>
                  <a:cubicBezTo>
                    <a:pt x="5723164" y="751114"/>
                    <a:pt x="5657850" y="756557"/>
                    <a:pt x="5728607" y="770164"/>
                  </a:cubicBezTo>
                  <a:cubicBezTo>
                    <a:pt x="5799364" y="783771"/>
                    <a:pt x="5834743" y="816429"/>
                    <a:pt x="5908221" y="819150"/>
                  </a:cubicBezTo>
                  <a:cubicBezTo>
                    <a:pt x="5981699" y="821871"/>
                    <a:pt x="6085114" y="791936"/>
                    <a:pt x="6169478" y="786493"/>
                  </a:cubicBezTo>
                  <a:cubicBezTo>
                    <a:pt x="6253842" y="781050"/>
                    <a:pt x="6354536" y="775607"/>
                    <a:pt x="6414407" y="786493"/>
                  </a:cubicBezTo>
                  <a:cubicBezTo>
                    <a:pt x="6474278" y="797379"/>
                    <a:pt x="6520543" y="802821"/>
                    <a:pt x="6528707" y="851807"/>
                  </a:cubicBezTo>
                  <a:cubicBezTo>
                    <a:pt x="6536871" y="900793"/>
                    <a:pt x="6408965" y="1053193"/>
                    <a:pt x="6463393" y="1080407"/>
                  </a:cubicBezTo>
                  <a:cubicBezTo>
                    <a:pt x="6517821" y="1107621"/>
                    <a:pt x="6713764" y="998764"/>
                    <a:pt x="6855278" y="1015093"/>
                  </a:cubicBezTo>
                  <a:cubicBezTo>
                    <a:pt x="6996792" y="1031422"/>
                    <a:pt x="7214507" y="1099458"/>
                    <a:pt x="7312478" y="1178379"/>
                  </a:cubicBezTo>
                  <a:cubicBezTo>
                    <a:pt x="7410450" y="1257301"/>
                    <a:pt x="7391400" y="1371601"/>
                    <a:pt x="7443107" y="1488622"/>
                  </a:cubicBezTo>
                  <a:cubicBezTo>
                    <a:pt x="7494814" y="1605643"/>
                    <a:pt x="7598228" y="1774371"/>
                    <a:pt x="7622721" y="1880507"/>
                  </a:cubicBezTo>
                  <a:cubicBezTo>
                    <a:pt x="7647214" y="1986643"/>
                    <a:pt x="7565571" y="2095500"/>
                    <a:pt x="7590064" y="2125436"/>
                  </a:cubicBezTo>
                  <a:cubicBezTo>
                    <a:pt x="7614557" y="2155372"/>
                    <a:pt x="7704364" y="2092779"/>
                    <a:pt x="7769678" y="2060122"/>
                  </a:cubicBezTo>
                  <a:cubicBezTo>
                    <a:pt x="7834992" y="2027465"/>
                    <a:pt x="7927521" y="1981200"/>
                    <a:pt x="7981950" y="1929493"/>
                  </a:cubicBezTo>
                  <a:cubicBezTo>
                    <a:pt x="8036379" y="1877786"/>
                    <a:pt x="8047264" y="1796143"/>
                    <a:pt x="8096250" y="1749879"/>
                  </a:cubicBezTo>
                  <a:cubicBezTo>
                    <a:pt x="8145236" y="1703615"/>
                    <a:pt x="8218714" y="1728107"/>
                    <a:pt x="8275864" y="1651907"/>
                  </a:cubicBezTo>
                  <a:cubicBezTo>
                    <a:pt x="8333014" y="1575707"/>
                    <a:pt x="8360229" y="1368879"/>
                    <a:pt x="8439150" y="1292679"/>
                  </a:cubicBezTo>
                  <a:cubicBezTo>
                    <a:pt x="8518071" y="1216479"/>
                    <a:pt x="8749393" y="1194707"/>
                    <a:pt x="8749393" y="1194707"/>
                  </a:cubicBezTo>
                  <a:cubicBezTo>
                    <a:pt x="8836479" y="1167493"/>
                    <a:pt x="8901793" y="1164772"/>
                    <a:pt x="8961664" y="1129393"/>
                  </a:cubicBezTo>
                  <a:cubicBezTo>
                    <a:pt x="9021535" y="1094015"/>
                    <a:pt x="9084128" y="1053193"/>
                    <a:pt x="9108621" y="982436"/>
                  </a:cubicBezTo>
                  <a:cubicBezTo>
                    <a:pt x="9133114" y="911679"/>
                    <a:pt x="9089571" y="789214"/>
                    <a:pt x="9108621" y="704850"/>
                  </a:cubicBezTo>
                  <a:cubicBezTo>
                    <a:pt x="9127671" y="620486"/>
                    <a:pt x="9149442" y="538843"/>
                    <a:pt x="9222921" y="476250"/>
                  </a:cubicBezTo>
                  <a:cubicBezTo>
                    <a:pt x="9296400" y="413657"/>
                    <a:pt x="9484179" y="370114"/>
                    <a:pt x="9549493" y="329293"/>
                  </a:cubicBezTo>
                  <a:cubicBezTo>
                    <a:pt x="9614807" y="288472"/>
                    <a:pt x="9693728" y="274865"/>
                    <a:pt x="9614807" y="231322"/>
                  </a:cubicBezTo>
                  <a:cubicBezTo>
                    <a:pt x="9535886" y="187779"/>
                    <a:pt x="10477500" y="103415"/>
                    <a:pt x="9075964" y="68036"/>
                  </a:cubicBezTo>
                  <a:cubicBezTo>
                    <a:pt x="7674428" y="32657"/>
                    <a:pt x="2411186" y="0"/>
                    <a:pt x="1205593" y="19050"/>
                  </a:cubicBezTo>
                  <a:cubicBezTo>
                    <a:pt x="0" y="38100"/>
                    <a:pt x="1562100" y="97971"/>
                    <a:pt x="1842407" y="16600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7649936" y="506185"/>
              <a:ext cx="1526722" cy="4199165"/>
            </a:xfrm>
            <a:custGeom>
              <a:avLst/>
              <a:gdLst>
                <a:gd name="connsiteX0" fmla="*/ 955221 w 1526722"/>
                <a:gd name="connsiteY0" fmla="*/ 555172 h 4199165"/>
                <a:gd name="connsiteX1" fmla="*/ 1053193 w 1526722"/>
                <a:gd name="connsiteY1" fmla="*/ 849086 h 4199165"/>
                <a:gd name="connsiteX2" fmla="*/ 1167493 w 1526722"/>
                <a:gd name="connsiteY2" fmla="*/ 1094015 h 4199165"/>
                <a:gd name="connsiteX3" fmla="*/ 1298121 w 1526722"/>
                <a:gd name="connsiteY3" fmla="*/ 1306286 h 4199165"/>
                <a:gd name="connsiteX4" fmla="*/ 938893 w 1526722"/>
                <a:gd name="connsiteY4" fmla="*/ 1583872 h 4199165"/>
                <a:gd name="connsiteX5" fmla="*/ 840921 w 1526722"/>
                <a:gd name="connsiteY5" fmla="*/ 1665515 h 4199165"/>
                <a:gd name="connsiteX6" fmla="*/ 840921 w 1526722"/>
                <a:gd name="connsiteY6" fmla="*/ 1845129 h 4199165"/>
                <a:gd name="connsiteX7" fmla="*/ 1020535 w 1526722"/>
                <a:gd name="connsiteY7" fmla="*/ 1877786 h 4199165"/>
                <a:gd name="connsiteX8" fmla="*/ 889907 w 1526722"/>
                <a:gd name="connsiteY8" fmla="*/ 2073729 h 4199165"/>
                <a:gd name="connsiteX9" fmla="*/ 759278 w 1526722"/>
                <a:gd name="connsiteY9" fmla="*/ 2220686 h 4199165"/>
                <a:gd name="connsiteX10" fmla="*/ 498021 w 1526722"/>
                <a:gd name="connsiteY10" fmla="*/ 2383972 h 4199165"/>
                <a:gd name="connsiteX11" fmla="*/ 465364 w 1526722"/>
                <a:gd name="connsiteY11" fmla="*/ 2726872 h 4199165"/>
                <a:gd name="connsiteX12" fmla="*/ 400050 w 1526722"/>
                <a:gd name="connsiteY12" fmla="*/ 2971801 h 4199165"/>
                <a:gd name="connsiteX13" fmla="*/ 400050 w 1526722"/>
                <a:gd name="connsiteY13" fmla="*/ 3135086 h 4199165"/>
                <a:gd name="connsiteX14" fmla="*/ 465364 w 1526722"/>
                <a:gd name="connsiteY14" fmla="*/ 3396344 h 4199165"/>
                <a:gd name="connsiteX15" fmla="*/ 383721 w 1526722"/>
                <a:gd name="connsiteY15" fmla="*/ 3657601 h 4199165"/>
                <a:gd name="connsiteX16" fmla="*/ 155121 w 1526722"/>
                <a:gd name="connsiteY16" fmla="*/ 3837215 h 4199165"/>
                <a:gd name="connsiteX17" fmla="*/ 1314450 w 1526722"/>
                <a:gd name="connsiteY17" fmla="*/ 3853544 h 4199165"/>
                <a:gd name="connsiteX18" fmla="*/ 1428750 w 1526722"/>
                <a:gd name="connsiteY18" fmla="*/ 3641272 h 4199165"/>
                <a:gd name="connsiteX19" fmla="*/ 1412421 w 1526722"/>
                <a:gd name="connsiteY19" fmla="*/ 506186 h 4199165"/>
                <a:gd name="connsiteX20" fmla="*/ 955221 w 1526722"/>
                <a:gd name="connsiteY20" fmla="*/ 555172 h 41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722" h="4199165">
                  <a:moveTo>
                    <a:pt x="955221" y="555172"/>
                  </a:moveTo>
                  <a:cubicBezTo>
                    <a:pt x="895350" y="612322"/>
                    <a:pt x="1017814" y="759279"/>
                    <a:pt x="1053193" y="849086"/>
                  </a:cubicBezTo>
                  <a:cubicBezTo>
                    <a:pt x="1088572" y="938893"/>
                    <a:pt x="1126672" y="1017815"/>
                    <a:pt x="1167493" y="1094015"/>
                  </a:cubicBezTo>
                  <a:cubicBezTo>
                    <a:pt x="1208314" y="1170215"/>
                    <a:pt x="1336221" y="1224643"/>
                    <a:pt x="1298121" y="1306286"/>
                  </a:cubicBezTo>
                  <a:cubicBezTo>
                    <a:pt x="1260021" y="1387929"/>
                    <a:pt x="1015093" y="1524000"/>
                    <a:pt x="938893" y="1583872"/>
                  </a:cubicBezTo>
                  <a:cubicBezTo>
                    <a:pt x="862693" y="1643744"/>
                    <a:pt x="857250" y="1621972"/>
                    <a:pt x="840921" y="1665515"/>
                  </a:cubicBezTo>
                  <a:cubicBezTo>
                    <a:pt x="824592" y="1709058"/>
                    <a:pt x="810985" y="1809751"/>
                    <a:pt x="840921" y="1845129"/>
                  </a:cubicBezTo>
                  <a:cubicBezTo>
                    <a:pt x="870857" y="1880508"/>
                    <a:pt x="1012371" y="1839686"/>
                    <a:pt x="1020535" y="1877786"/>
                  </a:cubicBezTo>
                  <a:cubicBezTo>
                    <a:pt x="1028699" y="1915886"/>
                    <a:pt x="933450" y="2016579"/>
                    <a:pt x="889907" y="2073729"/>
                  </a:cubicBezTo>
                  <a:cubicBezTo>
                    <a:pt x="846364" y="2130879"/>
                    <a:pt x="824592" y="2168979"/>
                    <a:pt x="759278" y="2220686"/>
                  </a:cubicBezTo>
                  <a:cubicBezTo>
                    <a:pt x="693964" y="2272393"/>
                    <a:pt x="547007" y="2299608"/>
                    <a:pt x="498021" y="2383972"/>
                  </a:cubicBezTo>
                  <a:cubicBezTo>
                    <a:pt x="449035" y="2468336"/>
                    <a:pt x="481693" y="2628901"/>
                    <a:pt x="465364" y="2726872"/>
                  </a:cubicBezTo>
                  <a:cubicBezTo>
                    <a:pt x="449036" y="2824844"/>
                    <a:pt x="410936" y="2903765"/>
                    <a:pt x="400050" y="2971801"/>
                  </a:cubicBezTo>
                  <a:cubicBezTo>
                    <a:pt x="389164" y="3039837"/>
                    <a:pt x="389164" y="3064329"/>
                    <a:pt x="400050" y="3135086"/>
                  </a:cubicBezTo>
                  <a:cubicBezTo>
                    <a:pt x="410936" y="3205843"/>
                    <a:pt x="468085" y="3309258"/>
                    <a:pt x="465364" y="3396344"/>
                  </a:cubicBezTo>
                  <a:cubicBezTo>
                    <a:pt x="462643" y="3483430"/>
                    <a:pt x="435428" y="3584123"/>
                    <a:pt x="383721" y="3657601"/>
                  </a:cubicBezTo>
                  <a:cubicBezTo>
                    <a:pt x="332014" y="3731080"/>
                    <a:pt x="0" y="3804558"/>
                    <a:pt x="155121" y="3837215"/>
                  </a:cubicBezTo>
                  <a:cubicBezTo>
                    <a:pt x="310242" y="3869872"/>
                    <a:pt x="1102179" y="3886201"/>
                    <a:pt x="1314450" y="3853544"/>
                  </a:cubicBezTo>
                  <a:cubicBezTo>
                    <a:pt x="1526722" y="3820887"/>
                    <a:pt x="1412422" y="4199165"/>
                    <a:pt x="1428750" y="3641272"/>
                  </a:cubicBezTo>
                  <a:cubicBezTo>
                    <a:pt x="1445079" y="3083379"/>
                    <a:pt x="1491342" y="1012372"/>
                    <a:pt x="1412421" y="506186"/>
                  </a:cubicBezTo>
                  <a:cubicBezTo>
                    <a:pt x="1333500" y="0"/>
                    <a:pt x="1015092" y="498022"/>
                    <a:pt x="955221" y="55517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566057" y="4767943"/>
              <a:ext cx="9857014" cy="2215243"/>
            </a:xfrm>
            <a:custGeom>
              <a:avLst/>
              <a:gdLst>
                <a:gd name="connsiteX0" fmla="*/ 8060871 w 9857014"/>
                <a:gd name="connsiteY0" fmla="*/ 424543 h 2215243"/>
                <a:gd name="connsiteX1" fmla="*/ 9514114 w 9857014"/>
                <a:gd name="connsiteY1" fmla="*/ 506186 h 2215243"/>
                <a:gd name="connsiteX2" fmla="*/ 9693728 w 9857014"/>
                <a:gd name="connsiteY2" fmla="*/ 1436914 h 2215243"/>
                <a:gd name="connsiteX3" fmla="*/ 9693728 w 9857014"/>
                <a:gd name="connsiteY3" fmla="*/ 2073728 h 2215243"/>
                <a:gd name="connsiteX4" fmla="*/ 8714014 w 9857014"/>
                <a:gd name="connsiteY4" fmla="*/ 2122714 h 2215243"/>
                <a:gd name="connsiteX5" fmla="*/ 4468586 w 9857014"/>
                <a:gd name="connsiteY5" fmla="*/ 2139043 h 2215243"/>
                <a:gd name="connsiteX6" fmla="*/ 680357 w 9857014"/>
                <a:gd name="connsiteY6" fmla="*/ 2106386 h 2215243"/>
                <a:gd name="connsiteX7" fmla="*/ 386443 w 9857014"/>
                <a:gd name="connsiteY7" fmla="*/ 1910443 h 2215243"/>
                <a:gd name="connsiteX8" fmla="*/ 500743 w 9857014"/>
                <a:gd name="connsiteY8" fmla="*/ 277586 h 2215243"/>
                <a:gd name="connsiteX9" fmla="*/ 2166257 w 9857014"/>
                <a:gd name="connsiteY9" fmla="*/ 244928 h 2215243"/>
                <a:gd name="connsiteX10" fmla="*/ 3113314 w 9857014"/>
                <a:gd name="connsiteY10" fmla="*/ 440871 h 2215243"/>
                <a:gd name="connsiteX11" fmla="*/ 3684814 w 9857014"/>
                <a:gd name="connsiteY11" fmla="*/ 718457 h 2215243"/>
                <a:gd name="connsiteX12" fmla="*/ 4093028 w 9857014"/>
                <a:gd name="connsiteY12" fmla="*/ 963386 h 2215243"/>
                <a:gd name="connsiteX13" fmla="*/ 4370614 w 9857014"/>
                <a:gd name="connsiteY13" fmla="*/ 1159328 h 2215243"/>
                <a:gd name="connsiteX14" fmla="*/ 4664528 w 9857014"/>
                <a:gd name="connsiteY14" fmla="*/ 1469571 h 2215243"/>
                <a:gd name="connsiteX15" fmla="*/ 5121728 w 9857014"/>
                <a:gd name="connsiteY15" fmla="*/ 1567543 h 2215243"/>
                <a:gd name="connsiteX16" fmla="*/ 5236028 w 9857014"/>
                <a:gd name="connsiteY16" fmla="*/ 1191986 h 2215243"/>
                <a:gd name="connsiteX17" fmla="*/ 5562600 w 9857014"/>
                <a:gd name="connsiteY17" fmla="*/ 865414 h 2215243"/>
                <a:gd name="connsiteX18" fmla="*/ 5938157 w 9857014"/>
                <a:gd name="connsiteY18" fmla="*/ 832757 h 2215243"/>
                <a:gd name="connsiteX19" fmla="*/ 6232071 w 9857014"/>
                <a:gd name="connsiteY19" fmla="*/ 898071 h 2215243"/>
                <a:gd name="connsiteX20" fmla="*/ 6509657 w 9857014"/>
                <a:gd name="connsiteY20" fmla="*/ 898071 h 2215243"/>
                <a:gd name="connsiteX21" fmla="*/ 6542314 w 9857014"/>
                <a:gd name="connsiteY21" fmla="*/ 849086 h 2215243"/>
                <a:gd name="connsiteX22" fmla="*/ 6509657 w 9857014"/>
                <a:gd name="connsiteY22" fmla="*/ 702128 h 2215243"/>
                <a:gd name="connsiteX23" fmla="*/ 6591300 w 9857014"/>
                <a:gd name="connsiteY23" fmla="*/ 555171 h 2215243"/>
                <a:gd name="connsiteX24" fmla="*/ 6770914 w 9857014"/>
                <a:gd name="connsiteY24" fmla="*/ 587828 h 2215243"/>
                <a:gd name="connsiteX25" fmla="*/ 6934200 w 9857014"/>
                <a:gd name="connsiteY25" fmla="*/ 571500 h 2215243"/>
                <a:gd name="connsiteX26" fmla="*/ 7113814 w 9857014"/>
                <a:gd name="connsiteY26" fmla="*/ 636814 h 2215243"/>
                <a:gd name="connsiteX27" fmla="*/ 7342414 w 9857014"/>
                <a:gd name="connsiteY27" fmla="*/ 636814 h 2215243"/>
                <a:gd name="connsiteX28" fmla="*/ 7538357 w 9857014"/>
                <a:gd name="connsiteY28" fmla="*/ 718457 h 2215243"/>
                <a:gd name="connsiteX29" fmla="*/ 7620000 w 9857014"/>
                <a:gd name="connsiteY29" fmla="*/ 881743 h 2215243"/>
                <a:gd name="connsiteX30" fmla="*/ 7701643 w 9857014"/>
                <a:gd name="connsiteY30" fmla="*/ 1175657 h 2215243"/>
                <a:gd name="connsiteX31" fmla="*/ 7897586 w 9857014"/>
                <a:gd name="connsiteY31" fmla="*/ 1420586 h 2215243"/>
                <a:gd name="connsiteX32" fmla="*/ 7750628 w 9857014"/>
                <a:gd name="connsiteY32" fmla="*/ 1583871 h 2215243"/>
                <a:gd name="connsiteX33" fmla="*/ 8224157 w 9857014"/>
                <a:gd name="connsiteY33" fmla="*/ 1485900 h 2215243"/>
                <a:gd name="connsiteX34" fmla="*/ 8240486 w 9857014"/>
                <a:gd name="connsiteY34" fmla="*/ 963386 h 2215243"/>
                <a:gd name="connsiteX35" fmla="*/ 8011886 w 9857014"/>
                <a:gd name="connsiteY35" fmla="*/ 702128 h 2215243"/>
                <a:gd name="connsiteX36" fmla="*/ 7962900 w 9857014"/>
                <a:gd name="connsiteY36" fmla="*/ 489857 h 2215243"/>
                <a:gd name="connsiteX37" fmla="*/ 8060871 w 9857014"/>
                <a:gd name="connsiteY37" fmla="*/ 424543 h 22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7014" h="2215243">
                  <a:moveTo>
                    <a:pt x="8060871" y="424543"/>
                  </a:moveTo>
                  <a:cubicBezTo>
                    <a:pt x="8319407" y="427265"/>
                    <a:pt x="9241971" y="337458"/>
                    <a:pt x="9514114" y="506186"/>
                  </a:cubicBezTo>
                  <a:cubicBezTo>
                    <a:pt x="9786257" y="674914"/>
                    <a:pt x="9663792" y="1175657"/>
                    <a:pt x="9693728" y="1436914"/>
                  </a:cubicBezTo>
                  <a:cubicBezTo>
                    <a:pt x="9723664" y="1698171"/>
                    <a:pt x="9857014" y="1959428"/>
                    <a:pt x="9693728" y="2073728"/>
                  </a:cubicBezTo>
                  <a:cubicBezTo>
                    <a:pt x="9530442" y="2188028"/>
                    <a:pt x="8714014" y="2122714"/>
                    <a:pt x="8714014" y="2122714"/>
                  </a:cubicBezTo>
                  <a:lnTo>
                    <a:pt x="4468586" y="2139043"/>
                  </a:lnTo>
                  <a:lnTo>
                    <a:pt x="680357" y="2106386"/>
                  </a:lnTo>
                  <a:cubicBezTo>
                    <a:pt x="0" y="2068286"/>
                    <a:pt x="416379" y="2215243"/>
                    <a:pt x="386443" y="1910443"/>
                  </a:cubicBezTo>
                  <a:cubicBezTo>
                    <a:pt x="356507" y="1605643"/>
                    <a:pt x="204107" y="555172"/>
                    <a:pt x="500743" y="277586"/>
                  </a:cubicBezTo>
                  <a:cubicBezTo>
                    <a:pt x="797379" y="0"/>
                    <a:pt x="1730829" y="217714"/>
                    <a:pt x="2166257" y="244928"/>
                  </a:cubicBezTo>
                  <a:cubicBezTo>
                    <a:pt x="2601686" y="272142"/>
                    <a:pt x="2860221" y="361949"/>
                    <a:pt x="3113314" y="440871"/>
                  </a:cubicBezTo>
                  <a:cubicBezTo>
                    <a:pt x="3366407" y="519793"/>
                    <a:pt x="3521528" y="631371"/>
                    <a:pt x="3684814" y="718457"/>
                  </a:cubicBezTo>
                  <a:cubicBezTo>
                    <a:pt x="3848100" y="805543"/>
                    <a:pt x="3978728" y="889908"/>
                    <a:pt x="4093028" y="963386"/>
                  </a:cubicBezTo>
                  <a:cubicBezTo>
                    <a:pt x="4207328" y="1036865"/>
                    <a:pt x="4275364" y="1074964"/>
                    <a:pt x="4370614" y="1159328"/>
                  </a:cubicBezTo>
                  <a:cubicBezTo>
                    <a:pt x="4465864" y="1243692"/>
                    <a:pt x="4539342" y="1401535"/>
                    <a:pt x="4664528" y="1469571"/>
                  </a:cubicBezTo>
                  <a:cubicBezTo>
                    <a:pt x="4789714" y="1537607"/>
                    <a:pt x="5026478" y="1613807"/>
                    <a:pt x="5121728" y="1567543"/>
                  </a:cubicBezTo>
                  <a:cubicBezTo>
                    <a:pt x="5216978" y="1521279"/>
                    <a:pt x="5162549" y="1309007"/>
                    <a:pt x="5236028" y="1191986"/>
                  </a:cubicBezTo>
                  <a:cubicBezTo>
                    <a:pt x="5309507" y="1074965"/>
                    <a:pt x="5445579" y="925285"/>
                    <a:pt x="5562600" y="865414"/>
                  </a:cubicBezTo>
                  <a:cubicBezTo>
                    <a:pt x="5679621" y="805543"/>
                    <a:pt x="5826579" y="827314"/>
                    <a:pt x="5938157" y="832757"/>
                  </a:cubicBezTo>
                  <a:cubicBezTo>
                    <a:pt x="6049735" y="838200"/>
                    <a:pt x="6136821" y="887185"/>
                    <a:pt x="6232071" y="898071"/>
                  </a:cubicBezTo>
                  <a:cubicBezTo>
                    <a:pt x="6327321" y="908957"/>
                    <a:pt x="6457950" y="906235"/>
                    <a:pt x="6509657" y="898071"/>
                  </a:cubicBezTo>
                  <a:cubicBezTo>
                    <a:pt x="6561364" y="889907"/>
                    <a:pt x="6542314" y="881743"/>
                    <a:pt x="6542314" y="849086"/>
                  </a:cubicBezTo>
                  <a:cubicBezTo>
                    <a:pt x="6542314" y="816429"/>
                    <a:pt x="6501493" y="751114"/>
                    <a:pt x="6509657" y="702128"/>
                  </a:cubicBezTo>
                  <a:cubicBezTo>
                    <a:pt x="6517821" y="653142"/>
                    <a:pt x="6547757" y="574221"/>
                    <a:pt x="6591300" y="555171"/>
                  </a:cubicBezTo>
                  <a:cubicBezTo>
                    <a:pt x="6634843" y="536121"/>
                    <a:pt x="6713764" y="585107"/>
                    <a:pt x="6770914" y="587828"/>
                  </a:cubicBezTo>
                  <a:cubicBezTo>
                    <a:pt x="6828064" y="590549"/>
                    <a:pt x="6877050" y="563336"/>
                    <a:pt x="6934200" y="571500"/>
                  </a:cubicBezTo>
                  <a:cubicBezTo>
                    <a:pt x="6991350" y="579664"/>
                    <a:pt x="7045778" y="625928"/>
                    <a:pt x="7113814" y="636814"/>
                  </a:cubicBezTo>
                  <a:cubicBezTo>
                    <a:pt x="7181850" y="647700"/>
                    <a:pt x="7271657" y="623207"/>
                    <a:pt x="7342414" y="636814"/>
                  </a:cubicBezTo>
                  <a:cubicBezTo>
                    <a:pt x="7413171" y="650421"/>
                    <a:pt x="7492093" y="677636"/>
                    <a:pt x="7538357" y="718457"/>
                  </a:cubicBezTo>
                  <a:cubicBezTo>
                    <a:pt x="7584621" y="759278"/>
                    <a:pt x="7592786" y="805543"/>
                    <a:pt x="7620000" y="881743"/>
                  </a:cubicBezTo>
                  <a:cubicBezTo>
                    <a:pt x="7647214" y="957943"/>
                    <a:pt x="7655379" y="1085850"/>
                    <a:pt x="7701643" y="1175657"/>
                  </a:cubicBezTo>
                  <a:cubicBezTo>
                    <a:pt x="7747907" y="1265464"/>
                    <a:pt x="7889422" y="1352550"/>
                    <a:pt x="7897586" y="1420586"/>
                  </a:cubicBezTo>
                  <a:cubicBezTo>
                    <a:pt x="7905750" y="1488622"/>
                    <a:pt x="7696200" y="1572985"/>
                    <a:pt x="7750628" y="1583871"/>
                  </a:cubicBezTo>
                  <a:cubicBezTo>
                    <a:pt x="7805056" y="1594757"/>
                    <a:pt x="8142514" y="1589314"/>
                    <a:pt x="8224157" y="1485900"/>
                  </a:cubicBezTo>
                  <a:cubicBezTo>
                    <a:pt x="8305800" y="1382486"/>
                    <a:pt x="8275864" y="1094015"/>
                    <a:pt x="8240486" y="963386"/>
                  </a:cubicBezTo>
                  <a:cubicBezTo>
                    <a:pt x="8205108" y="832757"/>
                    <a:pt x="8058150" y="781050"/>
                    <a:pt x="8011886" y="702128"/>
                  </a:cubicBezTo>
                  <a:cubicBezTo>
                    <a:pt x="7965622" y="623207"/>
                    <a:pt x="7952014" y="530678"/>
                    <a:pt x="7962900" y="489857"/>
                  </a:cubicBezTo>
                  <a:cubicBezTo>
                    <a:pt x="7973786" y="449036"/>
                    <a:pt x="7802335" y="421822"/>
                    <a:pt x="8060871" y="42454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3"/>
          <p:cNvGrpSpPr/>
          <p:nvPr/>
        </p:nvGrpSpPr>
        <p:grpSpPr>
          <a:xfrm>
            <a:off x="0" y="5181600"/>
            <a:ext cx="3352800" cy="1676400"/>
            <a:chOff x="0" y="5181600"/>
            <a:chExt cx="3352800" cy="1676400"/>
          </a:xfrm>
        </p:grpSpPr>
        <p:sp>
          <p:nvSpPr>
            <p:cNvPr id="5" name="Rectangle 4"/>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Box 11"/>
          <p:cNvSpPr txBox="1"/>
          <p:nvPr/>
        </p:nvSpPr>
        <p:spPr>
          <a:xfrm>
            <a:off x="3657600" y="3124200"/>
            <a:ext cx="1219200" cy="461665"/>
          </a:xfrm>
          <a:prstGeom prst="rect">
            <a:avLst/>
          </a:prstGeom>
          <a:solidFill>
            <a:schemeClr val="bg1">
              <a:lumMod val="65000"/>
            </a:schemeClr>
          </a:solidFill>
        </p:spPr>
        <p:txBody>
          <a:bodyPr wrap="square" rtlCol="0">
            <a:spAutoFit/>
          </a:bodyPr>
          <a:lstStyle/>
          <a:p>
            <a:r>
              <a:rPr lang="en-US" sz="2400" b="1" dirty="0">
                <a:solidFill>
                  <a:srgbClr val="FF0000"/>
                </a:solidFill>
                <a:effectLst>
                  <a:outerShdw dist="50800" dir="5400000" algn="ctr" rotWithShape="0">
                    <a:schemeClr val="tx1"/>
                  </a:outerShdw>
                </a:effectLst>
              </a:rPr>
              <a:t>FRANCE</a:t>
            </a:r>
          </a:p>
        </p:txBody>
      </p:sp>
      <p:sp>
        <p:nvSpPr>
          <p:cNvPr id="13" name="Oval 12"/>
          <p:cNvSpPr/>
          <p:nvPr/>
        </p:nvSpPr>
        <p:spPr>
          <a:xfrm>
            <a:off x="3505200" y="2953512"/>
            <a:ext cx="1524000" cy="800100"/>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0" y="685800"/>
            <a:ext cx="5276829"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5.3 Million</a:t>
            </a:r>
          </a:p>
        </p:txBody>
      </p:sp>
      <p:pic>
        <p:nvPicPr>
          <p:cNvPr id="23" name="Picture 2" descr="Image result for united states in 1783"/>
          <p:cNvPicPr>
            <a:picLocks noChangeAspect="1" noChangeArrowheads="1"/>
          </p:cNvPicPr>
          <p:nvPr/>
        </p:nvPicPr>
        <p:blipFill>
          <a:blip r:embed="rId3"/>
          <a:srcRect l="17500" t="47037" r="70000" b="45572"/>
          <a:stretch>
            <a:fillRect/>
          </a:stretch>
        </p:blipFill>
        <p:spPr bwMode="auto">
          <a:xfrm>
            <a:off x="1752600" y="4038600"/>
            <a:ext cx="1143000" cy="457200"/>
          </a:xfrm>
          <a:prstGeom prst="rect">
            <a:avLst/>
          </a:prstGeom>
          <a:noFill/>
        </p:spPr>
      </p:pic>
      <p:grpSp>
        <p:nvGrpSpPr>
          <p:cNvPr id="4" name="Group 15"/>
          <p:cNvGrpSpPr>
            <a:grpSpLocks noChangeAspect="1"/>
          </p:cNvGrpSpPr>
          <p:nvPr/>
        </p:nvGrpSpPr>
        <p:grpSpPr>
          <a:xfrm>
            <a:off x="228600" y="3657600"/>
            <a:ext cx="2422922" cy="3048000"/>
            <a:chOff x="2895601" y="3505200"/>
            <a:chExt cx="2665214" cy="3352800"/>
          </a:xfrm>
        </p:grpSpPr>
        <p:pic>
          <p:nvPicPr>
            <p:cNvPr id="17" name="Picture 4" descr="Image result for 2nd president of us"/>
            <p:cNvPicPr>
              <a:picLocks noChangeAspect="1" noChangeArrowheads="1"/>
            </p:cNvPicPr>
            <p:nvPr/>
          </p:nvPicPr>
          <p:blipFill>
            <a:blip r:embed="rId4"/>
            <a:srcRect/>
            <a:stretch>
              <a:fillRect/>
            </a:stretch>
          </p:blipFill>
          <p:spPr bwMode="auto">
            <a:xfrm>
              <a:off x="2895601" y="3505200"/>
              <a:ext cx="2665214" cy="3352800"/>
            </a:xfrm>
            <a:prstGeom prst="rect">
              <a:avLst/>
            </a:prstGeom>
            <a:noFill/>
            <a:ln w="50800">
              <a:solidFill>
                <a:srgbClr val="FF0000"/>
              </a:solidFill>
            </a:ln>
          </p:spPr>
        </p:pic>
        <p:sp>
          <p:nvSpPr>
            <p:cNvPr id="18" name="TextBox 17"/>
            <p:cNvSpPr txBox="1"/>
            <p:nvPr/>
          </p:nvSpPr>
          <p:spPr>
            <a:xfrm>
              <a:off x="3429000" y="6396335"/>
              <a:ext cx="1689886" cy="461665"/>
            </a:xfrm>
            <a:prstGeom prst="rect">
              <a:avLst/>
            </a:prstGeom>
            <a:noFill/>
          </p:spPr>
          <p:txBody>
            <a:bodyPr wrap="none" rtlCol="0">
              <a:spAutoFit/>
            </a:bodyPr>
            <a:lstStyle/>
            <a:p>
              <a:r>
                <a:rPr lang="en-US" sz="2400" dirty="0">
                  <a:solidFill>
                    <a:schemeClr val="bg1"/>
                  </a:solidFill>
                </a:rPr>
                <a:t>John Adams</a:t>
              </a:r>
            </a:p>
          </p:txBody>
        </p:sp>
      </p:grpSp>
      <p:grpSp>
        <p:nvGrpSpPr>
          <p:cNvPr id="9" name="Group 18"/>
          <p:cNvGrpSpPr>
            <a:grpSpLocks noChangeAspect="1"/>
          </p:cNvGrpSpPr>
          <p:nvPr/>
        </p:nvGrpSpPr>
        <p:grpSpPr>
          <a:xfrm>
            <a:off x="228600" y="3657600"/>
            <a:ext cx="2378927" cy="3048000"/>
            <a:chOff x="5867400" y="3733800"/>
            <a:chExt cx="2438400" cy="3124200"/>
          </a:xfrm>
        </p:grpSpPr>
        <p:pic>
          <p:nvPicPr>
            <p:cNvPr id="20" name="Picture 6" descr="http://www.history.org/almanack/people/images/thomasjefferson_sm.jpg"/>
            <p:cNvPicPr>
              <a:picLocks noChangeAspect="1" noChangeArrowheads="1"/>
            </p:cNvPicPr>
            <p:nvPr/>
          </p:nvPicPr>
          <p:blipFill>
            <a:blip r:embed="rId5"/>
            <a:srcRect t="6934" r="3030"/>
            <a:stretch>
              <a:fillRect/>
            </a:stretch>
          </p:blipFill>
          <p:spPr bwMode="auto">
            <a:xfrm>
              <a:off x="5867400" y="3733800"/>
              <a:ext cx="2438400" cy="3124200"/>
            </a:xfrm>
            <a:prstGeom prst="rect">
              <a:avLst/>
            </a:prstGeom>
            <a:noFill/>
            <a:ln w="50800">
              <a:solidFill>
                <a:srgbClr val="FF0000"/>
              </a:solidFill>
            </a:ln>
          </p:spPr>
        </p:pic>
        <p:sp>
          <p:nvSpPr>
            <p:cNvPr id="21" name="TextBox 20"/>
            <p:cNvSpPr txBox="1"/>
            <p:nvPr/>
          </p:nvSpPr>
          <p:spPr>
            <a:xfrm>
              <a:off x="5937266" y="6396335"/>
              <a:ext cx="2368534" cy="461665"/>
            </a:xfrm>
            <a:prstGeom prst="rect">
              <a:avLst/>
            </a:prstGeom>
            <a:noFill/>
          </p:spPr>
          <p:txBody>
            <a:bodyPr wrap="none" rtlCol="0">
              <a:spAutoFit/>
            </a:bodyPr>
            <a:lstStyle/>
            <a:p>
              <a:r>
                <a:rPr lang="en-US" sz="2400" dirty="0">
                  <a:solidFill>
                    <a:schemeClr val="bg1"/>
                  </a:solidFill>
                </a:rPr>
                <a:t>Thomas Jefferson</a:t>
              </a:r>
            </a:p>
          </p:txBody>
        </p:sp>
      </p:grpSp>
      <p:sp>
        <p:nvSpPr>
          <p:cNvPr id="24" name="Rectangle 23"/>
          <p:cNvSpPr/>
          <p:nvPr/>
        </p:nvSpPr>
        <p:spPr>
          <a:xfrm>
            <a:off x="7924800" y="4343400"/>
            <a:ext cx="12192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22"/>
                                        </p:tgtEl>
                                      </p:cBhvr>
                                    </p:animEffect>
                                    <p:set>
                                      <p:cBhvr>
                                        <p:cTn id="7" dur="1" fill="hold">
                                          <p:stCondLst>
                                            <p:cond delay="999"/>
                                          </p:stCondLst>
                                        </p:cTn>
                                        <p:tgtEl>
                                          <p:spTgt spid="2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12"/>
                                        </p:tgtEl>
                                      </p:cBhvr>
                                    </p:animEffect>
                                    <p:set>
                                      <p:cBhvr>
                                        <p:cTn id="10" dur="1" fill="hold">
                                          <p:stCondLst>
                                            <p:cond delay="999"/>
                                          </p:stCondLst>
                                        </p:cTn>
                                        <p:tgtEl>
                                          <p:spTgt spid="12"/>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13"/>
                                        </p:tgtEl>
                                      </p:cBhvr>
                                    </p:animEffect>
                                    <p:set>
                                      <p:cBhvr>
                                        <p:cTn id="13" dur="1" fill="hold">
                                          <p:stCondLst>
                                            <p:cond delay="999"/>
                                          </p:stCondLst>
                                        </p:cTn>
                                        <p:tgtEl>
                                          <p:spTgt spid="13"/>
                                        </p:tgtEl>
                                        <p:attrNameLst>
                                          <p:attrName>style.visibility</p:attrName>
                                        </p:attrNameLst>
                                      </p:cBhvr>
                                      <p:to>
                                        <p:strVal val="hidden"/>
                                      </p:to>
                                    </p:set>
                                  </p:childTnLst>
                                </p:cTn>
                              </p:par>
                            </p:childTnLst>
                          </p:cTn>
                        </p:par>
                        <p:par>
                          <p:cTn id="14" fill="hold">
                            <p:stCondLst>
                              <p:cond delay="1000"/>
                            </p:stCondLst>
                            <p:childTnLst>
                              <p:par>
                                <p:cTn id="15" presetID="49" presetClass="entr" presetSubtype="0" decel="10000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fltVal val="0"/>
                                          </p:val>
                                        </p:tav>
                                        <p:tav tm="100000">
                                          <p:val>
                                            <p:strVal val="#ppt_w"/>
                                          </p:val>
                                        </p:tav>
                                      </p:tavLst>
                                    </p:anim>
                                    <p:anim calcmode="lin" valueType="num">
                                      <p:cBhvr>
                                        <p:cTn id="18" dur="1000" fill="hold"/>
                                        <p:tgtEl>
                                          <p:spTgt spid="8"/>
                                        </p:tgtEl>
                                        <p:attrNameLst>
                                          <p:attrName>ppt_h</p:attrName>
                                        </p:attrNameLst>
                                      </p:cBhvr>
                                      <p:tavLst>
                                        <p:tav tm="0">
                                          <p:val>
                                            <p:fltVal val="0"/>
                                          </p:val>
                                        </p:tav>
                                        <p:tav tm="100000">
                                          <p:val>
                                            <p:strVal val="#ppt_h"/>
                                          </p:val>
                                        </p:tav>
                                      </p:tavLst>
                                    </p:anim>
                                    <p:anim calcmode="lin" valueType="num">
                                      <p:cBhvr>
                                        <p:cTn id="19" dur="1000" fill="hold"/>
                                        <p:tgtEl>
                                          <p:spTgt spid="8"/>
                                        </p:tgtEl>
                                        <p:attrNameLst>
                                          <p:attrName>style.rotation</p:attrName>
                                        </p:attrNameLst>
                                      </p:cBhvr>
                                      <p:tavLst>
                                        <p:tav tm="0">
                                          <p:val>
                                            <p:fltVal val="360"/>
                                          </p:val>
                                        </p:tav>
                                        <p:tav tm="100000">
                                          <p:val>
                                            <p:fltVal val="0"/>
                                          </p:val>
                                        </p:tav>
                                      </p:tavLst>
                                    </p:anim>
                                    <p:animEffect transition="in" filter="fade">
                                      <p:cBhvr>
                                        <p:cTn id="20" dur="10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1000"/>
                                        <p:tgtEl>
                                          <p:spTgt spid="4"/>
                                        </p:tgtEl>
                                      </p:cBhvr>
                                    </p:animEffect>
                                    <p:set>
                                      <p:cBhvr>
                                        <p:cTn id="25" dur="1" fill="hold">
                                          <p:stCondLst>
                                            <p:cond delay="999"/>
                                          </p:stCondLst>
                                        </p:cTn>
                                        <p:tgtEl>
                                          <p:spTgt spid="4"/>
                                        </p:tgtEl>
                                        <p:attrNameLst>
                                          <p:attrName>style.visibility</p:attrName>
                                        </p:attrNameLst>
                                      </p:cBhvr>
                                      <p:to>
                                        <p:strVal val="hidden"/>
                                      </p:to>
                                    </p:set>
                                  </p:childTnLst>
                                </p:cTn>
                              </p:par>
                              <p:par>
                                <p:cTn id="26" presetID="53" presetClass="entr" presetSubtype="0" fill="hold"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1000" fill="hold"/>
                                        <p:tgtEl>
                                          <p:spTgt spid="9"/>
                                        </p:tgtEl>
                                        <p:attrNameLst>
                                          <p:attrName>ppt_w</p:attrName>
                                        </p:attrNameLst>
                                      </p:cBhvr>
                                      <p:tavLst>
                                        <p:tav tm="0">
                                          <p:val>
                                            <p:fltVal val="0"/>
                                          </p:val>
                                        </p:tav>
                                        <p:tav tm="100000">
                                          <p:val>
                                            <p:strVal val="#ppt_w"/>
                                          </p:val>
                                        </p:tav>
                                      </p:tavLst>
                                    </p:anim>
                                    <p:anim calcmode="lin" valueType="num">
                                      <p:cBhvr>
                                        <p:cTn id="29" dur="1000" fill="hold"/>
                                        <p:tgtEl>
                                          <p:spTgt spid="9"/>
                                        </p:tgtEl>
                                        <p:attrNameLst>
                                          <p:attrName>ppt_h</p:attrName>
                                        </p:attrNameLst>
                                      </p:cBhvr>
                                      <p:tavLst>
                                        <p:tav tm="0">
                                          <p:val>
                                            <p:fltVal val="0"/>
                                          </p:val>
                                        </p:tav>
                                        <p:tav tm="100000">
                                          <p:val>
                                            <p:strVal val="#ppt_h"/>
                                          </p:val>
                                        </p:tav>
                                      </p:tavLst>
                                    </p:anim>
                                    <p:animEffect transition="in" filter="fade">
                                      <p:cBhvr>
                                        <p:cTn id="3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3" grpId="0" animBg="1"/>
      <p:bldP spid="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 name="TextBox 9"/>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8" name="TextBox 7"/>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1801</a:t>
            </a:r>
          </a:p>
        </p:txBody>
      </p:sp>
      <p:sp useBgFill="1">
        <p:nvSpPr>
          <p:cNvPr id="9" name="TextBox 8"/>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1802</a:t>
            </a:r>
          </a:p>
        </p:txBody>
      </p:sp>
      <p:pic>
        <p:nvPicPr>
          <p:cNvPr id="11" name="Picture 2" descr="Image result for united states in 1776"/>
          <p:cNvPicPr>
            <a:picLocks noChangeAspect="1" noChangeArrowheads="1"/>
          </p:cNvPicPr>
          <p:nvPr/>
        </p:nvPicPr>
        <p:blipFill>
          <a:blip r:embed="rId2"/>
          <a:srcRect/>
          <a:stretch>
            <a:fillRect/>
          </a:stretch>
        </p:blipFill>
        <p:spPr bwMode="auto">
          <a:xfrm>
            <a:off x="0" y="667511"/>
            <a:ext cx="9144000" cy="6190489"/>
          </a:xfrm>
          <a:prstGeom prst="rect">
            <a:avLst/>
          </a:prstGeom>
          <a:noFill/>
        </p:spPr>
      </p:pic>
      <p:pic>
        <p:nvPicPr>
          <p:cNvPr id="162818" name="Picture 2" descr="Image result for united states in 1802"/>
          <p:cNvPicPr>
            <a:picLocks noChangeAspect="1" noChangeArrowheads="1"/>
          </p:cNvPicPr>
          <p:nvPr/>
        </p:nvPicPr>
        <p:blipFill>
          <a:blip r:embed="rId3"/>
          <a:srcRect/>
          <a:stretch>
            <a:fillRect/>
          </a:stretch>
        </p:blipFill>
        <p:spPr bwMode="auto">
          <a:xfrm>
            <a:off x="0" y="671511"/>
            <a:ext cx="9144000" cy="6186489"/>
          </a:xfrm>
          <a:prstGeom prst="rect">
            <a:avLst/>
          </a:prstGeom>
          <a:noFill/>
        </p:spPr>
      </p:pic>
      <p:grpSp>
        <p:nvGrpSpPr>
          <p:cNvPr id="2" name="Group 24"/>
          <p:cNvGrpSpPr/>
          <p:nvPr/>
        </p:nvGrpSpPr>
        <p:grpSpPr>
          <a:xfrm>
            <a:off x="-846364" y="506185"/>
            <a:ext cx="10477500" cy="6477001"/>
            <a:chOff x="-846364" y="506185"/>
            <a:chExt cx="10477500" cy="6477001"/>
          </a:xfrm>
        </p:grpSpPr>
        <p:sp>
          <p:nvSpPr>
            <p:cNvPr id="26" name="Freeform 25"/>
            <p:cNvSpPr/>
            <p:nvPr/>
          </p:nvSpPr>
          <p:spPr>
            <a:xfrm>
              <a:off x="-846364" y="699407"/>
              <a:ext cx="10477500" cy="2155372"/>
            </a:xfrm>
            <a:custGeom>
              <a:avLst/>
              <a:gdLst>
                <a:gd name="connsiteX0" fmla="*/ 1842407 w 10477500"/>
                <a:gd name="connsiteY0" fmla="*/ 166007 h 2155372"/>
                <a:gd name="connsiteX1" fmla="*/ 2887435 w 10477500"/>
                <a:gd name="connsiteY1" fmla="*/ 427264 h 2155372"/>
                <a:gd name="connsiteX2" fmla="*/ 4291693 w 10477500"/>
                <a:gd name="connsiteY2" fmla="*/ 688522 h 2155372"/>
                <a:gd name="connsiteX3" fmla="*/ 5483678 w 10477500"/>
                <a:gd name="connsiteY3" fmla="*/ 737507 h 2155372"/>
                <a:gd name="connsiteX4" fmla="*/ 5728607 w 10477500"/>
                <a:gd name="connsiteY4" fmla="*/ 770164 h 2155372"/>
                <a:gd name="connsiteX5" fmla="*/ 5908221 w 10477500"/>
                <a:gd name="connsiteY5" fmla="*/ 819150 h 2155372"/>
                <a:gd name="connsiteX6" fmla="*/ 6169478 w 10477500"/>
                <a:gd name="connsiteY6" fmla="*/ 786493 h 2155372"/>
                <a:gd name="connsiteX7" fmla="*/ 6414407 w 10477500"/>
                <a:gd name="connsiteY7" fmla="*/ 786493 h 2155372"/>
                <a:gd name="connsiteX8" fmla="*/ 6528707 w 10477500"/>
                <a:gd name="connsiteY8" fmla="*/ 851807 h 2155372"/>
                <a:gd name="connsiteX9" fmla="*/ 6463393 w 10477500"/>
                <a:gd name="connsiteY9" fmla="*/ 1080407 h 2155372"/>
                <a:gd name="connsiteX10" fmla="*/ 6855278 w 10477500"/>
                <a:gd name="connsiteY10" fmla="*/ 1015093 h 2155372"/>
                <a:gd name="connsiteX11" fmla="*/ 7312478 w 10477500"/>
                <a:gd name="connsiteY11" fmla="*/ 1178379 h 2155372"/>
                <a:gd name="connsiteX12" fmla="*/ 7443107 w 10477500"/>
                <a:gd name="connsiteY12" fmla="*/ 1488622 h 2155372"/>
                <a:gd name="connsiteX13" fmla="*/ 7622721 w 10477500"/>
                <a:gd name="connsiteY13" fmla="*/ 1880507 h 2155372"/>
                <a:gd name="connsiteX14" fmla="*/ 7590064 w 10477500"/>
                <a:gd name="connsiteY14" fmla="*/ 2125436 h 2155372"/>
                <a:gd name="connsiteX15" fmla="*/ 7769678 w 10477500"/>
                <a:gd name="connsiteY15" fmla="*/ 2060122 h 2155372"/>
                <a:gd name="connsiteX16" fmla="*/ 7981950 w 10477500"/>
                <a:gd name="connsiteY16" fmla="*/ 1929493 h 2155372"/>
                <a:gd name="connsiteX17" fmla="*/ 8096250 w 10477500"/>
                <a:gd name="connsiteY17" fmla="*/ 1749879 h 2155372"/>
                <a:gd name="connsiteX18" fmla="*/ 8275864 w 10477500"/>
                <a:gd name="connsiteY18" fmla="*/ 1651907 h 2155372"/>
                <a:gd name="connsiteX19" fmla="*/ 8439150 w 10477500"/>
                <a:gd name="connsiteY19" fmla="*/ 1292679 h 2155372"/>
                <a:gd name="connsiteX20" fmla="*/ 8749393 w 10477500"/>
                <a:gd name="connsiteY20" fmla="*/ 1194707 h 2155372"/>
                <a:gd name="connsiteX21" fmla="*/ 8961664 w 10477500"/>
                <a:gd name="connsiteY21" fmla="*/ 1129393 h 2155372"/>
                <a:gd name="connsiteX22" fmla="*/ 9108621 w 10477500"/>
                <a:gd name="connsiteY22" fmla="*/ 982436 h 2155372"/>
                <a:gd name="connsiteX23" fmla="*/ 9108621 w 10477500"/>
                <a:gd name="connsiteY23" fmla="*/ 704850 h 2155372"/>
                <a:gd name="connsiteX24" fmla="*/ 9222921 w 10477500"/>
                <a:gd name="connsiteY24" fmla="*/ 476250 h 2155372"/>
                <a:gd name="connsiteX25" fmla="*/ 9549493 w 10477500"/>
                <a:gd name="connsiteY25" fmla="*/ 329293 h 2155372"/>
                <a:gd name="connsiteX26" fmla="*/ 9614807 w 10477500"/>
                <a:gd name="connsiteY26" fmla="*/ 231322 h 2155372"/>
                <a:gd name="connsiteX27" fmla="*/ 9075964 w 10477500"/>
                <a:gd name="connsiteY27" fmla="*/ 68036 h 2155372"/>
                <a:gd name="connsiteX28" fmla="*/ 1205593 w 10477500"/>
                <a:gd name="connsiteY28" fmla="*/ 19050 h 2155372"/>
                <a:gd name="connsiteX29" fmla="*/ 1842407 w 10477500"/>
                <a:gd name="connsiteY29" fmla="*/ 166007 h 21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7500" h="2155372">
                  <a:moveTo>
                    <a:pt x="1842407" y="166007"/>
                  </a:moveTo>
                  <a:cubicBezTo>
                    <a:pt x="2122714" y="234043"/>
                    <a:pt x="2479221" y="340178"/>
                    <a:pt x="2887435" y="427264"/>
                  </a:cubicBezTo>
                  <a:cubicBezTo>
                    <a:pt x="3295649" y="514350"/>
                    <a:pt x="3858986" y="636815"/>
                    <a:pt x="4291693" y="688522"/>
                  </a:cubicBezTo>
                  <a:cubicBezTo>
                    <a:pt x="4724400" y="740229"/>
                    <a:pt x="5244192" y="723900"/>
                    <a:pt x="5483678" y="737507"/>
                  </a:cubicBezTo>
                  <a:cubicBezTo>
                    <a:pt x="5723164" y="751114"/>
                    <a:pt x="5657850" y="756557"/>
                    <a:pt x="5728607" y="770164"/>
                  </a:cubicBezTo>
                  <a:cubicBezTo>
                    <a:pt x="5799364" y="783771"/>
                    <a:pt x="5834743" y="816429"/>
                    <a:pt x="5908221" y="819150"/>
                  </a:cubicBezTo>
                  <a:cubicBezTo>
                    <a:pt x="5981699" y="821871"/>
                    <a:pt x="6085114" y="791936"/>
                    <a:pt x="6169478" y="786493"/>
                  </a:cubicBezTo>
                  <a:cubicBezTo>
                    <a:pt x="6253842" y="781050"/>
                    <a:pt x="6354536" y="775607"/>
                    <a:pt x="6414407" y="786493"/>
                  </a:cubicBezTo>
                  <a:cubicBezTo>
                    <a:pt x="6474278" y="797379"/>
                    <a:pt x="6520543" y="802821"/>
                    <a:pt x="6528707" y="851807"/>
                  </a:cubicBezTo>
                  <a:cubicBezTo>
                    <a:pt x="6536871" y="900793"/>
                    <a:pt x="6408965" y="1053193"/>
                    <a:pt x="6463393" y="1080407"/>
                  </a:cubicBezTo>
                  <a:cubicBezTo>
                    <a:pt x="6517821" y="1107621"/>
                    <a:pt x="6713764" y="998764"/>
                    <a:pt x="6855278" y="1015093"/>
                  </a:cubicBezTo>
                  <a:cubicBezTo>
                    <a:pt x="6996792" y="1031422"/>
                    <a:pt x="7214507" y="1099458"/>
                    <a:pt x="7312478" y="1178379"/>
                  </a:cubicBezTo>
                  <a:cubicBezTo>
                    <a:pt x="7410450" y="1257301"/>
                    <a:pt x="7391400" y="1371601"/>
                    <a:pt x="7443107" y="1488622"/>
                  </a:cubicBezTo>
                  <a:cubicBezTo>
                    <a:pt x="7494814" y="1605643"/>
                    <a:pt x="7598228" y="1774371"/>
                    <a:pt x="7622721" y="1880507"/>
                  </a:cubicBezTo>
                  <a:cubicBezTo>
                    <a:pt x="7647214" y="1986643"/>
                    <a:pt x="7565571" y="2095500"/>
                    <a:pt x="7590064" y="2125436"/>
                  </a:cubicBezTo>
                  <a:cubicBezTo>
                    <a:pt x="7614557" y="2155372"/>
                    <a:pt x="7704364" y="2092779"/>
                    <a:pt x="7769678" y="2060122"/>
                  </a:cubicBezTo>
                  <a:cubicBezTo>
                    <a:pt x="7834992" y="2027465"/>
                    <a:pt x="7927521" y="1981200"/>
                    <a:pt x="7981950" y="1929493"/>
                  </a:cubicBezTo>
                  <a:cubicBezTo>
                    <a:pt x="8036379" y="1877786"/>
                    <a:pt x="8047264" y="1796143"/>
                    <a:pt x="8096250" y="1749879"/>
                  </a:cubicBezTo>
                  <a:cubicBezTo>
                    <a:pt x="8145236" y="1703615"/>
                    <a:pt x="8218714" y="1728107"/>
                    <a:pt x="8275864" y="1651907"/>
                  </a:cubicBezTo>
                  <a:cubicBezTo>
                    <a:pt x="8333014" y="1575707"/>
                    <a:pt x="8360229" y="1368879"/>
                    <a:pt x="8439150" y="1292679"/>
                  </a:cubicBezTo>
                  <a:cubicBezTo>
                    <a:pt x="8518071" y="1216479"/>
                    <a:pt x="8749393" y="1194707"/>
                    <a:pt x="8749393" y="1194707"/>
                  </a:cubicBezTo>
                  <a:cubicBezTo>
                    <a:pt x="8836479" y="1167493"/>
                    <a:pt x="8901793" y="1164772"/>
                    <a:pt x="8961664" y="1129393"/>
                  </a:cubicBezTo>
                  <a:cubicBezTo>
                    <a:pt x="9021535" y="1094015"/>
                    <a:pt x="9084128" y="1053193"/>
                    <a:pt x="9108621" y="982436"/>
                  </a:cubicBezTo>
                  <a:cubicBezTo>
                    <a:pt x="9133114" y="911679"/>
                    <a:pt x="9089571" y="789214"/>
                    <a:pt x="9108621" y="704850"/>
                  </a:cubicBezTo>
                  <a:cubicBezTo>
                    <a:pt x="9127671" y="620486"/>
                    <a:pt x="9149442" y="538843"/>
                    <a:pt x="9222921" y="476250"/>
                  </a:cubicBezTo>
                  <a:cubicBezTo>
                    <a:pt x="9296400" y="413657"/>
                    <a:pt x="9484179" y="370114"/>
                    <a:pt x="9549493" y="329293"/>
                  </a:cubicBezTo>
                  <a:cubicBezTo>
                    <a:pt x="9614807" y="288472"/>
                    <a:pt x="9693728" y="274865"/>
                    <a:pt x="9614807" y="231322"/>
                  </a:cubicBezTo>
                  <a:cubicBezTo>
                    <a:pt x="9535886" y="187779"/>
                    <a:pt x="10477500" y="103415"/>
                    <a:pt x="9075964" y="68036"/>
                  </a:cubicBezTo>
                  <a:cubicBezTo>
                    <a:pt x="7674428" y="32657"/>
                    <a:pt x="2411186" y="0"/>
                    <a:pt x="1205593" y="19050"/>
                  </a:cubicBezTo>
                  <a:cubicBezTo>
                    <a:pt x="0" y="38100"/>
                    <a:pt x="1562100" y="97971"/>
                    <a:pt x="1842407" y="16600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7649936" y="506185"/>
              <a:ext cx="1526722" cy="4199165"/>
            </a:xfrm>
            <a:custGeom>
              <a:avLst/>
              <a:gdLst>
                <a:gd name="connsiteX0" fmla="*/ 955221 w 1526722"/>
                <a:gd name="connsiteY0" fmla="*/ 555172 h 4199165"/>
                <a:gd name="connsiteX1" fmla="*/ 1053193 w 1526722"/>
                <a:gd name="connsiteY1" fmla="*/ 849086 h 4199165"/>
                <a:gd name="connsiteX2" fmla="*/ 1167493 w 1526722"/>
                <a:gd name="connsiteY2" fmla="*/ 1094015 h 4199165"/>
                <a:gd name="connsiteX3" fmla="*/ 1298121 w 1526722"/>
                <a:gd name="connsiteY3" fmla="*/ 1306286 h 4199165"/>
                <a:gd name="connsiteX4" fmla="*/ 938893 w 1526722"/>
                <a:gd name="connsiteY4" fmla="*/ 1583872 h 4199165"/>
                <a:gd name="connsiteX5" fmla="*/ 840921 w 1526722"/>
                <a:gd name="connsiteY5" fmla="*/ 1665515 h 4199165"/>
                <a:gd name="connsiteX6" fmla="*/ 840921 w 1526722"/>
                <a:gd name="connsiteY6" fmla="*/ 1845129 h 4199165"/>
                <a:gd name="connsiteX7" fmla="*/ 1020535 w 1526722"/>
                <a:gd name="connsiteY7" fmla="*/ 1877786 h 4199165"/>
                <a:gd name="connsiteX8" fmla="*/ 889907 w 1526722"/>
                <a:gd name="connsiteY8" fmla="*/ 2073729 h 4199165"/>
                <a:gd name="connsiteX9" fmla="*/ 759278 w 1526722"/>
                <a:gd name="connsiteY9" fmla="*/ 2220686 h 4199165"/>
                <a:gd name="connsiteX10" fmla="*/ 498021 w 1526722"/>
                <a:gd name="connsiteY10" fmla="*/ 2383972 h 4199165"/>
                <a:gd name="connsiteX11" fmla="*/ 465364 w 1526722"/>
                <a:gd name="connsiteY11" fmla="*/ 2726872 h 4199165"/>
                <a:gd name="connsiteX12" fmla="*/ 400050 w 1526722"/>
                <a:gd name="connsiteY12" fmla="*/ 2971801 h 4199165"/>
                <a:gd name="connsiteX13" fmla="*/ 400050 w 1526722"/>
                <a:gd name="connsiteY13" fmla="*/ 3135086 h 4199165"/>
                <a:gd name="connsiteX14" fmla="*/ 465364 w 1526722"/>
                <a:gd name="connsiteY14" fmla="*/ 3396344 h 4199165"/>
                <a:gd name="connsiteX15" fmla="*/ 383721 w 1526722"/>
                <a:gd name="connsiteY15" fmla="*/ 3657601 h 4199165"/>
                <a:gd name="connsiteX16" fmla="*/ 155121 w 1526722"/>
                <a:gd name="connsiteY16" fmla="*/ 3837215 h 4199165"/>
                <a:gd name="connsiteX17" fmla="*/ 1314450 w 1526722"/>
                <a:gd name="connsiteY17" fmla="*/ 3853544 h 4199165"/>
                <a:gd name="connsiteX18" fmla="*/ 1428750 w 1526722"/>
                <a:gd name="connsiteY18" fmla="*/ 3641272 h 4199165"/>
                <a:gd name="connsiteX19" fmla="*/ 1412421 w 1526722"/>
                <a:gd name="connsiteY19" fmla="*/ 506186 h 4199165"/>
                <a:gd name="connsiteX20" fmla="*/ 955221 w 1526722"/>
                <a:gd name="connsiteY20" fmla="*/ 555172 h 41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722" h="4199165">
                  <a:moveTo>
                    <a:pt x="955221" y="555172"/>
                  </a:moveTo>
                  <a:cubicBezTo>
                    <a:pt x="895350" y="612322"/>
                    <a:pt x="1017814" y="759279"/>
                    <a:pt x="1053193" y="849086"/>
                  </a:cubicBezTo>
                  <a:cubicBezTo>
                    <a:pt x="1088572" y="938893"/>
                    <a:pt x="1126672" y="1017815"/>
                    <a:pt x="1167493" y="1094015"/>
                  </a:cubicBezTo>
                  <a:cubicBezTo>
                    <a:pt x="1208314" y="1170215"/>
                    <a:pt x="1336221" y="1224643"/>
                    <a:pt x="1298121" y="1306286"/>
                  </a:cubicBezTo>
                  <a:cubicBezTo>
                    <a:pt x="1260021" y="1387929"/>
                    <a:pt x="1015093" y="1524000"/>
                    <a:pt x="938893" y="1583872"/>
                  </a:cubicBezTo>
                  <a:cubicBezTo>
                    <a:pt x="862693" y="1643744"/>
                    <a:pt x="857250" y="1621972"/>
                    <a:pt x="840921" y="1665515"/>
                  </a:cubicBezTo>
                  <a:cubicBezTo>
                    <a:pt x="824592" y="1709058"/>
                    <a:pt x="810985" y="1809751"/>
                    <a:pt x="840921" y="1845129"/>
                  </a:cubicBezTo>
                  <a:cubicBezTo>
                    <a:pt x="870857" y="1880508"/>
                    <a:pt x="1012371" y="1839686"/>
                    <a:pt x="1020535" y="1877786"/>
                  </a:cubicBezTo>
                  <a:cubicBezTo>
                    <a:pt x="1028699" y="1915886"/>
                    <a:pt x="933450" y="2016579"/>
                    <a:pt x="889907" y="2073729"/>
                  </a:cubicBezTo>
                  <a:cubicBezTo>
                    <a:pt x="846364" y="2130879"/>
                    <a:pt x="824592" y="2168979"/>
                    <a:pt x="759278" y="2220686"/>
                  </a:cubicBezTo>
                  <a:cubicBezTo>
                    <a:pt x="693964" y="2272393"/>
                    <a:pt x="547007" y="2299608"/>
                    <a:pt x="498021" y="2383972"/>
                  </a:cubicBezTo>
                  <a:cubicBezTo>
                    <a:pt x="449035" y="2468336"/>
                    <a:pt x="481693" y="2628901"/>
                    <a:pt x="465364" y="2726872"/>
                  </a:cubicBezTo>
                  <a:cubicBezTo>
                    <a:pt x="449036" y="2824844"/>
                    <a:pt x="410936" y="2903765"/>
                    <a:pt x="400050" y="2971801"/>
                  </a:cubicBezTo>
                  <a:cubicBezTo>
                    <a:pt x="389164" y="3039837"/>
                    <a:pt x="389164" y="3064329"/>
                    <a:pt x="400050" y="3135086"/>
                  </a:cubicBezTo>
                  <a:cubicBezTo>
                    <a:pt x="410936" y="3205843"/>
                    <a:pt x="468085" y="3309258"/>
                    <a:pt x="465364" y="3396344"/>
                  </a:cubicBezTo>
                  <a:cubicBezTo>
                    <a:pt x="462643" y="3483430"/>
                    <a:pt x="435428" y="3584123"/>
                    <a:pt x="383721" y="3657601"/>
                  </a:cubicBezTo>
                  <a:cubicBezTo>
                    <a:pt x="332014" y="3731080"/>
                    <a:pt x="0" y="3804558"/>
                    <a:pt x="155121" y="3837215"/>
                  </a:cubicBezTo>
                  <a:cubicBezTo>
                    <a:pt x="310242" y="3869872"/>
                    <a:pt x="1102179" y="3886201"/>
                    <a:pt x="1314450" y="3853544"/>
                  </a:cubicBezTo>
                  <a:cubicBezTo>
                    <a:pt x="1526722" y="3820887"/>
                    <a:pt x="1412422" y="4199165"/>
                    <a:pt x="1428750" y="3641272"/>
                  </a:cubicBezTo>
                  <a:cubicBezTo>
                    <a:pt x="1445079" y="3083379"/>
                    <a:pt x="1491342" y="1012372"/>
                    <a:pt x="1412421" y="506186"/>
                  </a:cubicBezTo>
                  <a:cubicBezTo>
                    <a:pt x="1333500" y="0"/>
                    <a:pt x="1015092" y="498022"/>
                    <a:pt x="955221" y="55517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566057" y="4767943"/>
              <a:ext cx="9857014" cy="2215243"/>
            </a:xfrm>
            <a:custGeom>
              <a:avLst/>
              <a:gdLst>
                <a:gd name="connsiteX0" fmla="*/ 8060871 w 9857014"/>
                <a:gd name="connsiteY0" fmla="*/ 424543 h 2215243"/>
                <a:gd name="connsiteX1" fmla="*/ 9514114 w 9857014"/>
                <a:gd name="connsiteY1" fmla="*/ 506186 h 2215243"/>
                <a:gd name="connsiteX2" fmla="*/ 9693728 w 9857014"/>
                <a:gd name="connsiteY2" fmla="*/ 1436914 h 2215243"/>
                <a:gd name="connsiteX3" fmla="*/ 9693728 w 9857014"/>
                <a:gd name="connsiteY3" fmla="*/ 2073728 h 2215243"/>
                <a:gd name="connsiteX4" fmla="*/ 8714014 w 9857014"/>
                <a:gd name="connsiteY4" fmla="*/ 2122714 h 2215243"/>
                <a:gd name="connsiteX5" fmla="*/ 4468586 w 9857014"/>
                <a:gd name="connsiteY5" fmla="*/ 2139043 h 2215243"/>
                <a:gd name="connsiteX6" fmla="*/ 680357 w 9857014"/>
                <a:gd name="connsiteY6" fmla="*/ 2106386 h 2215243"/>
                <a:gd name="connsiteX7" fmla="*/ 386443 w 9857014"/>
                <a:gd name="connsiteY7" fmla="*/ 1910443 h 2215243"/>
                <a:gd name="connsiteX8" fmla="*/ 500743 w 9857014"/>
                <a:gd name="connsiteY8" fmla="*/ 277586 h 2215243"/>
                <a:gd name="connsiteX9" fmla="*/ 2166257 w 9857014"/>
                <a:gd name="connsiteY9" fmla="*/ 244928 h 2215243"/>
                <a:gd name="connsiteX10" fmla="*/ 3113314 w 9857014"/>
                <a:gd name="connsiteY10" fmla="*/ 440871 h 2215243"/>
                <a:gd name="connsiteX11" fmla="*/ 3684814 w 9857014"/>
                <a:gd name="connsiteY11" fmla="*/ 718457 h 2215243"/>
                <a:gd name="connsiteX12" fmla="*/ 4093028 w 9857014"/>
                <a:gd name="connsiteY12" fmla="*/ 963386 h 2215243"/>
                <a:gd name="connsiteX13" fmla="*/ 4370614 w 9857014"/>
                <a:gd name="connsiteY13" fmla="*/ 1159328 h 2215243"/>
                <a:gd name="connsiteX14" fmla="*/ 4664528 w 9857014"/>
                <a:gd name="connsiteY14" fmla="*/ 1469571 h 2215243"/>
                <a:gd name="connsiteX15" fmla="*/ 5121728 w 9857014"/>
                <a:gd name="connsiteY15" fmla="*/ 1567543 h 2215243"/>
                <a:gd name="connsiteX16" fmla="*/ 5236028 w 9857014"/>
                <a:gd name="connsiteY16" fmla="*/ 1191986 h 2215243"/>
                <a:gd name="connsiteX17" fmla="*/ 5562600 w 9857014"/>
                <a:gd name="connsiteY17" fmla="*/ 865414 h 2215243"/>
                <a:gd name="connsiteX18" fmla="*/ 5938157 w 9857014"/>
                <a:gd name="connsiteY18" fmla="*/ 832757 h 2215243"/>
                <a:gd name="connsiteX19" fmla="*/ 6232071 w 9857014"/>
                <a:gd name="connsiteY19" fmla="*/ 898071 h 2215243"/>
                <a:gd name="connsiteX20" fmla="*/ 6509657 w 9857014"/>
                <a:gd name="connsiteY20" fmla="*/ 898071 h 2215243"/>
                <a:gd name="connsiteX21" fmla="*/ 6542314 w 9857014"/>
                <a:gd name="connsiteY21" fmla="*/ 849086 h 2215243"/>
                <a:gd name="connsiteX22" fmla="*/ 6509657 w 9857014"/>
                <a:gd name="connsiteY22" fmla="*/ 702128 h 2215243"/>
                <a:gd name="connsiteX23" fmla="*/ 6591300 w 9857014"/>
                <a:gd name="connsiteY23" fmla="*/ 555171 h 2215243"/>
                <a:gd name="connsiteX24" fmla="*/ 6770914 w 9857014"/>
                <a:gd name="connsiteY24" fmla="*/ 587828 h 2215243"/>
                <a:gd name="connsiteX25" fmla="*/ 6934200 w 9857014"/>
                <a:gd name="connsiteY25" fmla="*/ 571500 h 2215243"/>
                <a:gd name="connsiteX26" fmla="*/ 7113814 w 9857014"/>
                <a:gd name="connsiteY26" fmla="*/ 636814 h 2215243"/>
                <a:gd name="connsiteX27" fmla="*/ 7342414 w 9857014"/>
                <a:gd name="connsiteY27" fmla="*/ 636814 h 2215243"/>
                <a:gd name="connsiteX28" fmla="*/ 7538357 w 9857014"/>
                <a:gd name="connsiteY28" fmla="*/ 718457 h 2215243"/>
                <a:gd name="connsiteX29" fmla="*/ 7620000 w 9857014"/>
                <a:gd name="connsiteY29" fmla="*/ 881743 h 2215243"/>
                <a:gd name="connsiteX30" fmla="*/ 7701643 w 9857014"/>
                <a:gd name="connsiteY30" fmla="*/ 1175657 h 2215243"/>
                <a:gd name="connsiteX31" fmla="*/ 7897586 w 9857014"/>
                <a:gd name="connsiteY31" fmla="*/ 1420586 h 2215243"/>
                <a:gd name="connsiteX32" fmla="*/ 7750628 w 9857014"/>
                <a:gd name="connsiteY32" fmla="*/ 1583871 h 2215243"/>
                <a:gd name="connsiteX33" fmla="*/ 8224157 w 9857014"/>
                <a:gd name="connsiteY33" fmla="*/ 1485900 h 2215243"/>
                <a:gd name="connsiteX34" fmla="*/ 8240486 w 9857014"/>
                <a:gd name="connsiteY34" fmla="*/ 963386 h 2215243"/>
                <a:gd name="connsiteX35" fmla="*/ 8011886 w 9857014"/>
                <a:gd name="connsiteY35" fmla="*/ 702128 h 2215243"/>
                <a:gd name="connsiteX36" fmla="*/ 7962900 w 9857014"/>
                <a:gd name="connsiteY36" fmla="*/ 489857 h 2215243"/>
                <a:gd name="connsiteX37" fmla="*/ 8060871 w 9857014"/>
                <a:gd name="connsiteY37" fmla="*/ 424543 h 22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7014" h="2215243">
                  <a:moveTo>
                    <a:pt x="8060871" y="424543"/>
                  </a:moveTo>
                  <a:cubicBezTo>
                    <a:pt x="8319407" y="427265"/>
                    <a:pt x="9241971" y="337458"/>
                    <a:pt x="9514114" y="506186"/>
                  </a:cubicBezTo>
                  <a:cubicBezTo>
                    <a:pt x="9786257" y="674914"/>
                    <a:pt x="9663792" y="1175657"/>
                    <a:pt x="9693728" y="1436914"/>
                  </a:cubicBezTo>
                  <a:cubicBezTo>
                    <a:pt x="9723664" y="1698171"/>
                    <a:pt x="9857014" y="1959428"/>
                    <a:pt x="9693728" y="2073728"/>
                  </a:cubicBezTo>
                  <a:cubicBezTo>
                    <a:pt x="9530442" y="2188028"/>
                    <a:pt x="8714014" y="2122714"/>
                    <a:pt x="8714014" y="2122714"/>
                  </a:cubicBezTo>
                  <a:lnTo>
                    <a:pt x="4468586" y="2139043"/>
                  </a:lnTo>
                  <a:lnTo>
                    <a:pt x="680357" y="2106386"/>
                  </a:lnTo>
                  <a:cubicBezTo>
                    <a:pt x="0" y="2068286"/>
                    <a:pt x="416379" y="2215243"/>
                    <a:pt x="386443" y="1910443"/>
                  </a:cubicBezTo>
                  <a:cubicBezTo>
                    <a:pt x="356507" y="1605643"/>
                    <a:pt x="204107" y="555172"/>
                    <a:pt x="500743" y="277586"/>
                  </a:cubicBezTo>
                  <a:cubicBezTo>
                    <a:pt x="797379" y="0"/>
                    <a:pt x="1730829" y="217714"/>
                    <a:pt x="2166257" y="244928"/>
                  </a:cubicBezTo>
                  <a:cubicBezTo>
                    <a:pt x="2601686" y="272142"/>
                    <a:pt x="2860221" y="361949"/>
                    <a:pt x="3113314" y="440871"/>
                  </a:cubicBezTo>
                  <a:cubicBezTo>
                    <a:pt x="3366407" y="519793"/>
                    <a:pt x="3521528" y="631371"/>
                    <a:pt x="3684814" y="718457"/>
                  </a:cubicBezTo>
                  <a:cubicBezTo>
                    <a:pt x="3848100" y="805543"/>
                    <a:pt x="3978728" y="889908"/>
                    <a:pt x="4093028" y="963386"/>
                  </a:cubicBezTo>
                  <a:cubicBezTo>
                    <a:pt x="4207328" y="1036865"/>
                    <a:pt x="4275364" y="1074964"/>
                    <a:pt x="4370614" y="1159328"/>
                  </a:cubicBezTo>
                  <a:cubicBezTo>
                    <a:pt x="4465864" y="1243692"/>
                    <a:pt x="4539342" y="1401535"/>
                    <a:pt x="4664528" y="1469571"/>
                  </a:cubicBezTo>
                  <a:cubicBezTo>
                    <a:pt x="4789714" y="1537607"/>
                    <a:pt x="5026478" y="1613807"/>
                    <a:pt x="5121728" y="1567543"/>
                  </a:cubicBezTo>
                  <a:cubicBezTo>
                    <a:pt x="5216978" y="1521279"/>
                    <a:pt x="5162549" y="1309007"/>
                    <a:pt x="5236028" y="1191986"/>
                  </a:cubicBezTo>
                  <a:cubicBezTo>
                    <a:pt x="5309507" y="1074965"/>
                    <a:pt x="5445579" y="925285"/>
                    <a:pt x="5562600" y="865414"/>
                  </a:cubicBezTo>
                  <a:cubicBezTo>
                    <a:pt x="5679621" y="805543"/>
                    <a:pt x="5826579" y="827314"/>
                    <a:pt x="5938157" y="832757"/>
                  </a:cubicBezTo>
                  <a:cubicBezTo>
                    <a:pt x="6049735" y="838200"/>
                    <a:pt x="6136821" y="887185"/>
                    <a:pt x="6232071" y="898071"/>
                  </a:cubicBezTo>
                  <a:cubicBezTo>
                    <a:pt x="6327321" y="908957"/>
                    <a:pt x="6457950" y="906235"/>
                    <a:pt x="6509657" y="898071"/>
                  </a:cubicBezTo>
                  <a:cubicBezTo>
                    <a:pt x="6561364" y="889907"/>
                    <a:pt x="6542314" y="881743"/>
                    <a:pt x="6542314" y="849086"/>
                  </a:cubicBezTo>
                  <a:cubicBezTo>
                    <a:pt x="6542314" y="816429"/>
                    <a:pt x="6501493" y="751114"/>
                    <a:pt x="6509657" y="702128"/>
                  </a:cubicBezTo>
                  <a:cubicBezTo>
                    <a:pt x="6517821" y="653142"/>
                    <a:pt x="6547757" y="574221"/>
                    <a:pt x="6591300" y="555171"/>
                  </a:cubicBezTo>
                  <a:cubicBezTo>
                    <a:pt x="6634843" y="536121"/>
                    <a:pt x="6713764" y="585107"/>
                    <a:pt x="6770914" y="587828"/>
                  </a:cubicBezTo>
                  <a:cubicBezTo>
                    <a:pt x="6828064" y="590549"/>
                    <a:pt x="6877050" y="563336"/>
                    <a:pt x="6934200" y="571500"/>
                  </a:cubicBezTo>
                  <a:cubicBezTo>
                    <a:pt x="6991350" y="579664"/>
                    <a:pt x="7045778" y="625928"/>
                    <a:pt x="7113814" y="636814"/>
                  </a:cubicBezTo>
                  <a:cubicBezTo>
                    <a:pt x="7181850" y="647700"/>
                    <a:pt x="7271657" y="623207"/>
                    <a:pt x="7342414" y="636814"/>
                  </a:cubicBezTo>
                  <a:cubicBezTo>
                    <a:pt x="7413171" y="650421"/>
                    <a:pt x="7492093" y="677636"/>
                    <a:pt x="7538357" y="718457"/>
                  </a:cubicBezTo>
                  <a:cubicBezTo>
                    <a:pt x="7584621" y="759278"/>
                    <a:pt x="7592786" y="805543"/>
                    <a:pt x="7620000" y="881743"/>
                  </a:cubicBezTo>
                  <a:cubicBezTo>
                    <a:pt x="7647214" y="957943"/>
                    <a:pt x="7655379" y="1085850"/>
                    <a:pt x="7701643" y="1175657"/>
                  </a:cubicBezTo>
                  <a:cubicBezTo>
                    <a:pt x="7747907" y="1265464"/>
                    <a:pt x="7889422" y="1352550"/>
                    <a:pt x="7897586" y="1420586"/>
                  </a:cubicBezTo>
                  <a:cubicBezTo>
                    <a:pt x="7905750" y="1488622"/>
                    <a:pt x="7696200" y="1572985"/>
                    <a:pt x="7750628" y="1583871"/>
                  </a:cubicBezTo>
                  <a:cubicBezTo>
                    <a:pt x="7805056" y="1594757"/>
                    <a:pt x="8142514" y="1589314"/>
                    <a:pt x="8224157" y="1485900"/>
                  </a:cubicBezTo>
                  <a:cubicBezTo>
                    <a:pt x="8305800" y="1382486"/>
                    <a:pt x="8275864" y="1094015"/>
                    <a:pt x="8240486" y="963386"/>
                  </a:cubicBezTo>
                  <a:cubicBezTo>
                    <a:pt x="8205108" y="832757"/>
                    <a:pt x="8058150" y="781050"/>
                    <a:pt x="8011886" y="702128"/>
                  </a:cubicBezTo>
                  <a:cubicBezTo>
                    <a:pt x="7965622" y="623207"/>
                    <a:pt x="7952014" y="530678"/>
                    <a:pt x="7962900" y="489857"/>
                  </a:cubicBezTo>
                  <a:cubicBezTo>
                    <a:pt x="7973786" y="449036"/>
                    <a:pt x="7802335" y="421822"/>
                    <a:pt x="8060871" y="42454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Box 14"/>
          <p:cNvSpPr txBox="1"/>
          <p:nvPr/>
        </p:nvSpPr>
        <p:spPr>
          <a:xfrm>
            <a:off x="0" y="667512"/>
            <a:ext cx="5485220"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5.6 Million</a:t>
            </a:r>
          </a:p>
        </p:txBody>
      </p:sp>
      <p:sp>
        <p:nvSpPr>
          <p:cNvPr id="14" name="Oval 13"/>
          <p:cNvSpPr/>
          <p:nvPr/>
        </p:nvSpPr>
        <p:spPr>
          <a:xfrm>
            <a:off x="5257800" y="4191000"/>
            <a:ext cx="1524000" cy="800100"/>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3"/>
          <p:cNvGrpSpPr/>
          <p:nvPr/>
        </p:nvGrpSpPr>
        <p:grpSpPr>
          <a:xfrm>
            <a:off x="0" y="5181600"/>
            <a:ext cx="3352800" cy="1676400"/>
            <a:chOff x="0" y="5181600"/>
            <a:chExt cx="3352800" cy="1676400"/>
          </a:xfrm>
        </p:grpSpPr>
        <p:sp>
          <p:nvSpPr>
            <p:cNvPr id="5" name="Rectangle 4"/>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3" name="Picture 2" descr="Image result for united states in 1783"/>
          <p:cNvPicPr>
            <a:picLocks noChangeAspect="1" noChangeArrowheads="1"/>
          </p:cNvPicPr>
          <p:nvPr/>
        </p:nvPicPr>
        <p:blipFill>
          <a:blip r:embed="rId4"/>
          <a:srcRect l="17500" t="47037" r="70000" b="45572"/>
          <a:stretch>
            <a:fillRect/>
          </a:stretch>
        </p:blipFill>
        <p:spPr bwMode="auto">
          <a:xfrm>
            <a:off x="1752600" y="4114800"/>
            <a:ext cx="1143000" cy="457200"/>
          </a:xfrm>
          <a:prstGeom prst="rect">
            <a:avLst/>
          </a:prstGeom>
          <a:noFill/>
        </p:spPr>
      </p:pic>
      <p:grpSp>
        <p:nvGrpSpPr>
          <p:cNvPr id="4" name="Group 18"/>
          <p:cNvGrpSpPr>
            <a:grpSpLocks noChangeAspect="1"/>
          </p:cNvGrpSpPr>
          <p:nvPr/>
        </p:nvGrpSpPr>
        <p:grpSpPr>
          <a:xfrm>
            <a:off x="228600" y="3657600"/>
            <a:ext cx="2378927" cy="3048000"/>
            <a:chOff x="5867400" y="3733800"/>
            <a:chExt cx="2438400" cy="3124200"/>
          </a:xfrm>
        </p:grpSpPr>
        <p:pic>
          <p:nvPicPr>
            <p:cNvPr id="20" name="Picture 6" descr="http://www.history.org/almanack/people/images/thomasjefferson_sm.jpg"/>
            <p:cNvPicPr>
              <a:picLocks noChangeAspect="1" noChangeArrowheads="1"/>
            </p:cNvPicPr>
            <p:nvPr/>
          </p:nvPicPr>
          <p:blipFill>
            <a:blip r:embed="rId5"/>
            <a:srcRect t="6934" r="3030"/>
            <a:stretch>
              <a:fillRect/>
            </a:stretch>
          </p:blipFill>
          <p:spPr bwMode="auto">
            <a:xfrm>
              <a:off x="5867400" y="3733800"/>
              <a:ext cx="2438400" cy="3124200"/>
            </a:xfrm>
            <a:prstGeom prst="rect">
              <a:avLst/>
            </a:prstGeom>
            <a:noFill/>
            <a:ln w="50800">
              <a:solidFill>
                <a:srgbClr val="FF0000"/>
              </a:solidFill>
            </a:ln>
          </p:spPr>
        </p:pic>
        <p:sp>
          <p:nvSpPr>
            <p:cNvPr id="21" name="TextBox 20"/>
            <p:cNvSpPr txBox="1"/>
            <p:nvPr/>
          </p:nvSpPr>
          <p:spPr>
            <a:xfrm>
              <a:off x="5937266" y="6396335"/>
              <a:ext cx="2368534" cy="461665"/>
            </a:xfrm>
            <a:prstGeom prst="rect">
              <a:avLst/>
            </a:prstGeom>
            <a:noFill/>
          </p:spPr>
          <p:txBody>
            <a:bodyPr wrap="none" rtlCol="0">
              <a:spAutoFit/>
            </a:bodyPr>
            <a:lstStyle/>
            <a:p>
              <a:r>
                <a:rPr lang="en-US" sz="2400" dirty="0">
                  <a:solidFill>
                    <a:schemeClr val="bg1"/>
                  </a:solidFill>
                </a:rPr>
                <a:t>Thomas Jefferson</a:t>
              </a:r>
            </a:p>
          </p:txBody>
        </p:sp>
      </p:grpSp>
      <p:sp>
        <p:nvSpPr>
          <p:cNvPr id="16" name="Freeform 15"/>
          <p:cNvSpPr/>
          <p:nvPr/>
        </p:nvSpPr>
        <p:spPr>
          <a:xfrm>
            <a:off x="4793672" y="1415935"/>
            <a:ext cx="4064925" cy="3909752"/>
          </a:xfrm>
          <a:custGeom>
            <a:avLst/>
            <a:gdLst>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90" fmla="*/ 3535681 w 4064925"/>
              <a:gd name="connsiteY90" fmla="*/ 263236 h 390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064925" h="3909752">
                <a:moveTo>
                  <a:pt x="3535681" y="263236"/>
                </a:moveTo>
                <a:cubicBezTo>
                  <a:pt x="3557848" y="235527"/>
                  <a:pt x="3577245" y="210589"/>
                  <a:pt x="3602183" y="180109"/>
                </a:cubicBezTo>
                <a:cubicBezTo>
                  <a:pt x="3627121" y="149629"/>
                  <a:pt x="3654830" y="108065"/>
                  <a:pt x="3685310" y="80356"/>
                </a:cubicBezTo>
                <a:cubicBezTo>
                  <a:pt x="3715790" y="52647"/>
                  <a:pt x="3754583" y="0"/>
                  <a:pt x="3785063" y="13854"/>
                </a:cubicBezTo>
                <a:cubicBezTo>
                  <a:pt x="3815543" y="27708"/>
                  <a:pt x="3829397" y="127461"/>
                  <a:pt x="3868190" y="163483"/>
                </a:cubicBezTo>
                <a:cubicBezTo>
                  <a:pt x="3906983" y="199505"/>
                  <a:pt x="3987339" y="202276"/>
                  <a:pt x="4017819" y="229985"/>
                </a:cubicBezTo>
                <a:cubicBezTo>
                  <a:pt x="4048299" y="257694"/>
                  <a:pt x="4064925" y="288174"/>
                  <a:pt x="4051070" y="329738"/>
                </a:cubicBezTo>
                <a:cubicBezTo>
                  <a:pt x="4037216" y="371302"/>
                  <a:pt x="3987339" y="435033"/>
                  <a:pt x="3934692" y="479367"/>
                </a:cubicBezTo>
                <a:cubicBezTo>
                  <a:pt x="3882045" y="523701"/>
                  <a:pt x="3779521" y="540327"/>
                  <a:pt x="3735186" y="595745"/>
                </a:cubicBezTo>
                <a:cubicBezTo>
                  <a:pt x="3690851" y="651163"/>
                  <a:pt x="3676997" y="745374"/>
                  <a:pt x="3668684" y="811876"/>
                </a:cubicBezTo>
                <a:cubicBezTo>
                  <a:pt x="3660371" y="878378"/>
                  <a:pt x="3660372" y="961505"/>
                  <a:pt x="3685310" y="994756"/>
                </a:cubicBezTo>
                <a:cubicBezTo>
                  <a:pt x="3710248" y="1028007"/>
                  <a:pt x="3804458" y="986443"/>
                  <a:pt x="3818313" y="1011381"/>
                </a:cubicBezTo>
                <a:cubicBezTo>
                  <a:pt x="3832168" y="1036319"/>
                  <a:pt x="3840480" y="1102821"/>
                  <a:pt x="3768437" y="1144385"/>
                </a:cubicBezTo>
                <a:cubicBezTo>
                  <a:pt x="3696394" y="1185949"/>
                  <a:pt x="3455325" y="1183178"/>
                  <a:pt x="3386052" y="1260763"/>
                </a:cubicBezTo>
                <a:cubicBezTo>
                  <a:pt x="3316779" y="1338349"/>
                  <a:pt x="3380510" y="1476894"/>
                  <a:pt x="3352801" y="1609898"/>
                </a:cubicBezTo>
                <a:cubicBezTo>
                  <a:pt x="3325092" y="1742902"/>
                  <a:pt x="3250277" y="1947949"/>
                  <a:pt x="3219797" y="2058785"/>
                </a:cubicBezTo>
                <a:cubicBezTo>
                  <a:pt x="3189317" y="2169621"/>
                  <a:pt x="3164379" y="2202872"/>
                  <a:pt x="3169921" y="2274916"/>
                </a:cubicBezTo>
                <a:cubicBezTo>
                  <a:pt x="3175463" y="2346960"/>
                  <a:pt x="3253048" y="2405149"/>
                  <a:pt x="3253048" y="2491047"/>
                </a:cubicBezTo>
                <a:cubicBezTo>
                  <a:pt x="3253048" y="2576945"/>
                  <a:pt x="3258590" y="2682240"/>
                  <a:pt x="3169921" y="2790305"/>
                </a:cubicBezTo>
                <a:cubicBezTo>
                  <a:pt x="3081252" y="2898371"/>
                  <a:pt x="2820786" y="3025833"/>
                  <a:pt x="2721033" y="3139440"/>
                </a:cubicBezTo>
                <a:cubicBezTo>
                  <a:pt x="2621280" y="3253047"/>
                  <a:pt x="2604655" y="3386051"/>
                  <a:pt x="2571404" y="3471949"/>
                </a:cubicBezTo>
                <a:cubicBezTo>
                  <a:pt x="2538153" y="3557847"/>
                  <a:pt x="2574175" y="3613266"/>
                  <a:pt x="2521528" y="3654829"/>
                </a:cubicBezTo>
                <a:cubicBezTo>
                  <a:pt x="2468881" y="3696392"/>
                  <a:pt x="2394066" y="3701934"/>
                  <a:pt x="2255521" y="3721330"/>
                </a:cubicBezTo>
                <a:cubicBezTo>
                  <a:pt x="2116976" y="3740726"/>
                  <a:pt x="1690255" y="3771207"/>
                  <a:pt x="1690255" y="3771207"/>
                </a:cubicBezTo>
                <a:lnTo>
                  <a:pt x="759230" y="3854334"/>
                </a:lnTo>
                <a:cubicBezTo>
                  <a:pt x="590205" y="3868188"/>
                  <a:pt x="673332" y="3909752"/>
                  <a:pt x="676103" y="3854334"/>
                </a:cubicBezTo>
                <a:cubicBezTo>
                  <a:pt x="678874" y="3798916"/>
                  <a:pt x="773084" y="3621578"/>
                  <a:pt x="775855" y="3521825"/>
                </a:cubicBezTo>
                <a:cubicBezTo>
                  <a:pt x="778626" y="3422072"/>
                  <a:pt x="681644" y="3352800"/>
                  <a:pt x="692728" y="3255818"/>
                </a:cubicBezTo>
                <a:cubicBezTo>
                  <a:pt x="703812" y="3158836"/>
                  <a:pt x="800793" y="3045229"/>
                  <a:pt x="842357" y="2939934"/>
                </a:cubicBezTo>
                <a:cubicBezTo>
                  <a:pt x="883921" y="2834639"/>
                  <a:pt x="919943" y="2690552"/>
                  <a:pt x="942110" y="2624050"/>
                </a:cubicBezTo>
                <a:cubicBezTo>
                  <a:pt x="964277" y="2557548"/>
                  <a:pt x="969819" y="2574174"/>
                  <a:pt x="975361" y="2540923"/>
                </a:cubicBezTo>
                <a:cubicBezTo>
                  <a:pt x="980903" y="2507672"/>
                  <a:pt x="1008612" y="2471650"/>
                  <a:pt x="975361" y="2424545"/>
                </a:cubicBezTo>
                <a:cubicBezTo>
                  <a:pt x="942110" y="2377440"/>
                  <a:pt x="803564" y="2299854"/>
                  <a:pt x="775855" y="2258290"/>
                </a:cubicBezTo>
                <a:cubicBezTo>
                  <a:pt x="748146" y="2216726"/>
                  <a:pt x="817419" y="2205643"/>
                  <a:pt x="809106" y="2175163"/>
                </a:cubicBezTo>
                <a:cubicBezTo>
                  <a:pt x="800793" y="2144683"/>
                  <a:pt x="756459" y="2116974"/>
                  <a:pt x="725979" y="2075410"/>
                </a:cubicBezTo>
                <a:cubicBezTo>
                  <a:pt x="695499" y="2033846"/>
                  <a:pt x="631768" y="1989512"/>
                  <a:pt x="626226" y="1925781"/>
                </a:cubicBezTo>
                <a:cubicBezTo>
                  <a:pt x="620684" y="1862050"/>
                  <a:pt x="667790" y="1745672"/>
                  <a:pt x="692728" y="1693025"/>
                </a:cubicBezTo>
                <a:cubicBezTo>
                  <a:pt x="717666" y="1640378"/>
                  <a:pt x="762001" y="1640378"/>
                  <a:pt x="775855" y="1609898"/>
                </a:cubicBezTo>
                <a:cubicBezTo>
                  <a:pt x="789709" y="1579418"/>
                  <a:pt x="795251" y="1548938"/>
                  <a:pt x="775855" y="1510145"/>
                </a:cubicBezTo>
                <a:cubicBezTo>
                  <a:pt x="756459" y="1471352"/>
                  <a:pt x="709353" y="1449185"/>
                  <a:pt x="659477" y="1377141"/>
                </a:cubicBezTo>
                <a:cubicBezTo>
                  <a:pt x="609601" y="1305097"/>
                  <a:pt x="534786" y="1144385"/>
                  <a:pt x="476597" y="1077883"/>
                </a:cubicBezTo>
                <a:cubicBezTo>
                  <a:pt x="418408" y="1011381"/>
                  <a:pt x="357448" y="1022464"/>
                  <a:pt x="310343" y="978130"/>
                </a:cubicBezTo>
                <a:cubicBezTo>
                  <a:pt x="263238" y="933796"/>
                  <a:pt x="213361" y="883920"/>
                  <a:pt x="193964" y="811876"/>
                </a:cubicBezTo>
                <a:cubicBezTo>
                  <a:pt x="174568" y="739833"/>
                  <a:pt x="185651" y="590203"/>
                  <a:pt x="193964" y="545869"/>
                </a:cubicBezTo>
                <a:cubicBezTo>
                  <a:pt x="202277" y="501535"/>
                  <a:pt x="238299" y="565266"/>
                  <a:pt x="243841" y="545869"/>
                </a:cubicBezTo>
                <a:cubicBezTo>
                  <a:pt x="249383" y="526472"/>
                  <a:pt x="238299" y="451657"/>
                  <a:pt x="227215" y="429490"/>
                </a:cubicBezTo>
                <a:cubicBezTo>
                  <a:pt x="216131" y="407323"/>
                  <a:pt x="207819" y="418407"/>
                  <a:pt x="177339" y="412865"/>
                </a:cubicBezTo>
                <a:cubicBezTo>
                  <a:pt x="146859" y="407323"/>
                  <a:pt x="72044" y="448887"/>
                  <a:pt x="44335" y="396240"/>
                </a:cubicBezTo>
                <a:cubicBezTo>
                  <a:pt x="16626" y="343593"/>
                  <a:pt x="0" y="127461"/>
                  <a:pt x="11084" y="96981"/>
                </a:cubicBezTo>
                <a:cubicBezTo>
                  <a:pt x="22168" y="66501"/>
                  <a:pt x="72044" y="199505"/>
                  <a:pt x="110837" y="213360"/>
                </a:cubicBezTo>
                <a:cubicBezTo>
                  <a:pt x="149630" y="227215"/>
                  <a:pt x="202277" y="160713"/>
                  <a:pt x="243841" y="180109"/>
                </a:cubicBezTo>
                <a:cubicBezTo>
                  <a:pt x="285405" y="199505"/>
                  <a:pt x="340823" y="285404"/>
                  <a:pt x="360219" y="329738"/>
                </a:cubicBezTo>
                <a:cubicBezTo>
                  <a:pt x="379615" y="374072"/>
                  <a:pt x="354677" y="415636"/>
                  <a:pt x="360219" y="446116"/>
                </a:cubicBezTo>
                <a:cubicBezTo>
                  <a:pt x="365761" y="476596"/>
                  <a:pt x="351906" y="495992"/>
                  <a:pt x="393470" y="512618"/>
                </a:cubicBezTo>
                <a:cubicBezTo>
                  <a:pt x="435034" y="529244"/>
                  <a:pt x="532016" y="548640"/>
                  <a:pt x="609601" y="545869"/>
                </a:cubicBezTo>
                <a:cubicBezTo>
                  <a:pt x="687186" y="543098"/>
                  <a:pt x="809107" y="523701"/>
                  <a:pt x="858983" y="495992"/>
                </a:cubicBezTo>
                <a:cubicBezTo>
                  <a:pt x="908859" y="468283"/>
                  <a:pt x="889463" y="407323"/>
                  <a:pt x="908859" y="379614"/>
                </a:cubicBezTo>
                <a:cubicBezTo>
                  <a:pt x="928255" y="351905"/>
                  <a:pt x="955965" y="332509"/>
                  <a:pt x="975361" y="329738"/>
                </a:cubicBezTo>
                <a:cubicBezTo>
                  <a:pt x="994757" y="326967"/>
                  <a:pt x="997528" y="332509"/>
                  <a:pt x="1025237" y="362989"/>
                </a:cubicBezTo>
                <a:cubicBezTo>
                  <a:pt x="1052946" y="393469"/>
                  <a:pt x="1066800" y="504305"/>
                  <a:pt x="1141615" y="512618"/>
                </a:cubicBezTo>
                <a:cubicBezTo>
                  <a:pt x="1216430" y="520931"/>
                  <a:pt x="1396539" y="396240"/>
                  <a:pt x="1474124" y="412865"/>
                </a:cubicBezTo>
                <a:cubicBezTo>
                  <a:pt x="1551710" y="429490"/>
                  <a:pt x="1651462" y="568036"/>
                  <a:pt x="1607128" y="612370"/>
                </a:cubicBezTo>
                <a:cubicBezTo>
                  <a:pt x="1562794" y="656704"/>
                  <a:pt x="1291244" y="637308"/>
                  <a:pt x="1208117" y="678872"/>
                </a:cubicBezTo>
                <a:cubicBezTo>
                  <a:pt x="1124990" y="720436"/>
                  <a:pt x="1116677" y="828501"/>
                  <a:pt x="1108364" y="861752"/>
                </a:cubicBezTo>
                <a:cubicBezTo>
                  <a:pt x="1100051" y="895003"/>
                  <a:pt x="1155470" y="820189"/>
                  <a:pt x="1158241" y="878378"/>
                </a:cubicBezTo>
                <a:cubicBezTo>
                  <a:pt x="1161012" y="936567"/>
                  <a:pt x="1127761" y="1119447"/>
                  <a:pt x="1124990" y="1210887"/>
                </a:cubicBezTo>
                <a:cubicBezTo>
                  <a:pt x="1122219" y="1302327"/>
                  <a:pt x="1130531" y="1379913"/>
                  <a:pt x="1141615" y="1427018"/>
                </a:cubicBezTo>
                <a:cubicBezTo>
                  <a:pt x="1152699" y="1474124"/>
                  <a:pt x="1149928" y="1512916"/>
                  <a:pt x="1191492" y="1493520"/>
                </a:cubicBezTo>
                <a:cubicBezTo>
                  <a:pt x="1233056" y="1474124"/>
                  <a:pt x="1368830" y="1385455"/>
                  <a:pt x="1390997" y="1310640"/>
                </a:cubicBezTo>
                <a:cubicBezTo>
                  <a:pt x="1413164" y="1235825"/>
                  <a:pt x="1313411" y="1130530"/>
                  <a:pt x="1324495" y="1044632"/>
                </a:cubicBezTo>
                <a:cubicBezTo>
                  <a:pt x="1335579" y="958734"/>
                  <a:pt x="1418706" y="858981"/>
                  <a:pt x="1457499" y="795250"/>
                </a:cubicBezTo>
                <a:cubicBezTo>
                  <a:pt x="1496292" y="731519"/>
                  <a:pt x="1515688" y="670560"/>
                  <a:pt x="1557252" y="662247"/>
                </a:cubicBezTo>
                <a:cubicBezTo>
                  <a:pt x="1598816" y="653934"/>
                  <a:pt x="1670859" y="709352"/>
                  <a:pt x="1706881" y="745374"/>
                </a:cubicBezTo>
                <a:cubicBezTo>
                  <a:pt x="1742903" y="781396"/>
                  <a:pt x="1784467" y="825731"/>
                  <a:pt x="1773383" y="878378"/>
                </a:cubicBezTo>
                <a:cubicBezTo>
                  <a:pt x="1762299" y="931025"/>
                  <a:pt x="1634837" y="1033549"/>
                  <a:pt x="1640379" y="1061258"/>
                </a:cubicBezTo>
                <a:cubicBezTo>
                  <a:pt x="1645921" y="1088967"/>
                  <a:pt x="1770611" y="1041861"/>
                  <a:pt x="1806633" y="1044632"/>
                </a:cubicBezTo>
                <a:cubicBezTo>
                  <a:pt x="1842655" y="1047403"/>
                  <a:pt x="1848197" y="1047403"/>
                  <a:pt x="1856510" y="1077883"/>
                </a:cubicBezTo>
                <a:cubicBezTo>
                  <a:pt x="1864823" y="1108363"/>
                  <a:pt x="1862052" y="1161010"/>
                  <a:pt x="1856510" y="1227512"/>
                </a:cubicBezTo>
                <a:cubicBezTo>
                  <a:pt x="1850968" y="1294014"/>
                  <a:pt x="1803863" y="1427018"/>
                  <a:pt x="1823259" y="1476894"/>
                </a:cubicBezTo>
                <a:cubicBezTo>
                  <a:pt x="1842655" y="1526770"/>
                  <a:pt x="1909157" y="1546166"/>
                  <a:pt x="1972888" y="1526770"/>
                </a:cubicBezTo>
                <a:cubicBezTo>
                  <a:pt x="2036619" y="1507374"/>
                  <a:pt x="2130829" y="1407621"/>
                  <a:pt x="2205644" y="1360516"/>
                </a:cubicBezTo>
                <a:cubicBezTo>
                  <a:pt x="2280459" y="1313411"/>
                  <a:pt x="2385753" y="1271847"/>
                  <a:pt x="2421775" y="1244138"/>
                </a:cubicBezTo>
                <a:cubicBezTo>
                  <a:pt x="2457797" y="1216429"/>
                  <a:pt x="2421775" y="1194261"/>
                  <a:pt x="2421775" y="1194261"/>
                </a:cubicBezTo>
                <a:cubicBezTo>
                  <a:pt x="2421775" y="1166552"/>
                  <a:pt x="2388524" y="1108363"/>
                  <a:pt x="2421775" y="1077883"/>
                </a:cubicBezTo>
                <a:cubicBezTo>
                  <a:pt x="2455026" y="1047403"/>
                  <a:pt x="2563092" y="1044632"/>
                  <a:pt x="2621281" y="1011381"/>
                </a:cubicBezTo>
                <a:cubicBezTo>
                  <a:pt x="2679470" y="978130"/>
                  <a:pt x="2745972" y="917171"/>
                  <a:pt x="2770910" y="878378"/>
                </a:cubicBezTo>
                <a:cubicBezTo>
                  <a:pt x="2795848" y="839585"/>
                  <a:pt x="2751514" y="834043"/>
                  <a:pt x="2770910" y="778625"/>
                </a:cubicBezTo>
                <a:cubicBezTo>
                  <a:pt x="2790306" y="723207"/>
                  <a:pt x="2790306" y="598516"/>
                  <a:pt x="2887288" y="545869"/>
                </a:cubicBezTo>
                <a:cubicBezTo>
                  <a:pt x="2984270" y="493222"/>
                  <a:pt x="3244736" y="520930"/>
                  <a:pt x="3352801" y="462741"/>
                </a:cubicBezTo>
                <a:cubicBezTo>
                  <a:pt x="3460866" y="404552"/>
                  <a:pt x="3498273" y="300643"/>
                  <a:pt x="3535681" y="196734"/>
                </a:cubicBezTo>
                <a:lnTo>
                  <a:pt x="3535681" y="263236"/>
                </a:lnTo>
                <a:close/>
              </a:path>
            </a:pathLst>
          </a:custGeom>
          <a:solidFill>
            <a:srgbClr val="FFC0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TextBox 16"/>
          <p:cNvSpPr txBox="1"/>
          <p:nvPr/>
        </p:nvSpPr>
        <p:spPr>
          <a:xfrm>
            <a:off x="5334000" y="2971800"/>
            <a:ext cx="2895600" cy="1569660"/>
          </a:xfrm>
          <a:prstGeom prst="rect">
            <a:avLst/>
          </a:prstGeom>
          <a:noFill/>
        </p:spPr>
        <p:txBody>
          <a:bodyPr wrap="square" rtlCol="0">
            <a:spAutoFit/>
          </a:bodyPr>
          <a:lstStyle/>
          <a:p>
            <a:pPr algn="ctr"/>
            <a:r>
              <a:rPr lang="en-US" sz="3200" b="1" dirty="0">
                <a:solidFill>
                  <a:srgbClr val="FF0000"/>
                </a:solidFill>
                <a:effectLst>
                  <a:outerShdw dist="50800" dir="5400000" algn="ctr" rotWithShape="0">
                    <a:schemeClr val="tx1"/>
                  </a:outerShdw>
                </a:effectLst>
              </a:rPr>
              <a:t>UNITED STATES </a:t>
            </a:r>
          </a:p>
          <a:p>
            <a:pPr algn="ctr"/>
            <a:r>
              <a:rPr lang="en-US" sz="3200" b="1" dirty="0">
                <a:solidFill>
                  <a:srgbClr val="FF0000"/>
                </a:solidFill>
                <a:effectLst>
                  <a:outerShdw dist="50800" dir="5400000" algn="ctr" rotWithShape="0">
                    <a:schemeClr val="tx1"/>
                  </a:outerShdw>
                </a:effectLst>
              </a:rPr>
              <a:t>OF </a:t>
            </a:r>
          </a:p>
          <a:p>
            <a:pPr algn="ctr"/>
            <a:r>
              <a:rPr lang="en-US" sz="3200" b="1" dirty="0">
                <a:solidFill>
                  <a:srgbClr val="FF0000"/>
                </a:solidFill>
                <a:effectLst>
                  <a:outerShdw dist="50800" dir="5400000" algn="ctr" rotWithShape="0">
                    <a:schemeClr val="tx1"/>
                  </a:outerShdw>
                </a:effectLst>
              </a:rPr>
              <a:t>AMERICA</a:t>
            </a:r>
          </a:p>
        </p:txBody>
      </p:sp>
      <p:sp>
        <p:nvSpPr>
          <p:cNvPr id="18" name="Freeform 17"/>
          <p:cNvSpPr/>
          <p:nvPr/>
        </p:nvSpPr>
        <p:spPr>
          <a:xfrm>
            <a:off x="6611007" y="1828800"/>
            <a:ext cx="1770993" cy="2995448"/>
          </a:xfrm>
          <a:custGeom>
            <a:avLst/>
            <a:gdLst>
              <a:gd name="connsiteX0" fmla="*/ 1923393 w 1923393"/>
              <a:gd name="connsiteY0" fmla="*/ 0 h 2995448"/>
              <a:gd name="connsiteX1" fmla="*/ 1734207 w 1923393"/>
              <a:gd name="connsiteY1" fmla="*/ 315310 h 2995448"/>
              <a:gd name="connsiteX2" fmla="*/ 1466193 w 1923393"/>
              <a:gd name="connsiteY2" fmla="*/ 614855 h 2995448"/>
              <a:gd name="connsiteX3" fmla="*/ 1245476 w 1923393"/>
              <a:gd name="connsiteY3" fmla="*/ 851337 h 2995448"/>
              <a:gd name="connsiteX4" fmla="*/ 945931 w 1923393"/>
              <a:gd name="connsiteY4" fmla="*/ 1308537 h 2995448"/>
              <a:gd name="connsiteX5" fmla="*/ 756745 w 1923393"/>
              <a:gd name="connsiteY5" fmla="*/ 1749972 h 2995448"/>
              <a:gd name="connsiteX6" fmla="*/ 599090 w 1923393"/>
              <a:gd name="connsiteY6" fmla="*/ 2222937 h 2995448"/>
              <a:gd name="connsiteX7" fmla="*/ 362607 w 1923393"/>
              <a:gd name="connsiteY7" fmla="*/ 2585544 h 2995448"/>
              <a:gd name="connsiteX8" fmla="*/ 0 w 1923393"/>
              <a:gd name="connsiteY8" fmla="*/ 2995448 h 2995448"/>
              <a:gd name="connsiteX0" fmla="*/ 2456793 w 2456793"/>
              <a:gd name="connsiteY0" fmla="*/ 0 h 3224048"/>
              <a:gd name="connsiteX1" fmla="*/ 2267607 w 2456793"/>
              <a:gd name="connsiteY1" fmla="*/ 315310 h 3224048"/>
              <a:gd name="connsiteX2" fmla="*/ 1999593 w 2456793"/>
              <a:gd name="connsiteY2" fmla="*/ 614855 h 3224048"/>
              <a:gd name="connsiteX3" fmla="*/ 1778876 w 2456793"/>
              <a:gd name="connsiteY3" fmla="*/ 851337 h 3224048"/>
              <a:gd name="connsiteX4" fmla="*/ 1479331 w 2456793"/>
              <a:gd name="connsiteY4" fmla="*/ 1308537 h 3224048"/>
              <a:gd name="connsiteX5" fmla="*/ 1290145 w 2456793"/>
              <a:gd name="connsiteY5" fmla="*/ 1749972 h 3224048"/>
              <a:gd name="connsiteX6" fmla="*/ 1132490 w 2456793"/>
              <a:gd name="connsiteY6" fmla="*/ 2222937 h 3224048"/>
              <a:gd name="connsiteX7" fmla="*/ 896007 w 2456793"/>
              <a:gd name="connsiteY7" fmla="*/ 2585544 h 3224048"/>
              <a:gd name="connsiteX8" fmla="*/ 0 w 2456793"/>
              <a:gd name="connsiteY8" fmla="*/ 3224048 h 3224048"/>
              <a:gd name="connsiteX0" fmla="*/ 2456793 w 2456793"/>
              <a:gd name="connsiteY0" fmla="*/ 0 h 3224048"/>
              <a:gd name="connsiteX1" fmla="*/ 2267607 w 2456793"/>
              <a:gd name="connsiteY1" fmla="*/ 315310 h 3224048"/>
              <a:gd name="connsiteX2" fmla="*/ 1999593 w 2456793"/>
              <a:gd name="connsiteY2" fmla="*/ 614855 h 3224048"/>
              <a:gd name="connsiteX3" fmla="*/ 1778876 w 2456793"/>
              <a:gd name="connsiteY3" fmla="*/ 851337 h 3224048"/>
              <a:gd name="connsiteX4" fmla="*/ 1479331 w 2456793"/>
              <a:gd name="connsiteY4" fmla="*/ 1308537 h 3224048"/>
              <a:gd name="connsiteX5" fmla="*/ 1290145 w 2456793"/>
              <a:gd name="connsiteY5" fmla="*/ 1749972 h 3224048"/>
              <a:gd name="connsiteX6" fmla="*/ 1132490 w 2456793"/>
              <a:gd name="connsiteY6" fmla="*/ 2222937 h 3224048"/>
              <a:gd name="connsiteX7" fmla="*/ 896007 w 2456793"/>
              <a:gd name="connsiteY7" fmla="*/ 2585544 h 3224048"/>
              <a:gd name="connsiteX8" fmla="*/ 0 w 2456793"/>
              <a:gd name="connsiteY8" fmla="*/ 3224048 h 3224048"/>
              <a:gd name="connsiteX0" fmla="*/ 1770993 w 1770993"/>
              <a:gd name="connsiteY0" fmla="*/ 0 h 2995448"/>
              <a:gd name="connsiteX1" fmla="*/ 1581807 w 1770993"/>
              <a:gd name="connsiteY1" fmla="*/ 315310 h 2995448"/>
              <a:gd name="connsiteX2" fmla="*/ 1313793 w 1770993"/>
              <a:gd name="connsiteY2" fmla="*/ 614855 h 2995448"/>
              <a:gd name="connsiteX3" fmla="*/ 1093076 w 1770993"/>
              <a:gd name="connsiteY3" fmla="*/ 851337 h 2995448"/>
              <a:gd name="connsiteX4" fmla="*/ 793531 w 1770993"/>
              <a:gd name="connsiteY4" fmla="*/ 1308537 h 2995448"/>
              <a:gd name="connsiteX5" fmla="*/ 604345 w 1770993"/>
              <a:gd name="connsiteY5" fmla="*/ 1749972 h 2995448"/>
              <a:gd name="connsiteX6" fmla="*/ 446690 w 1770993"/>
              <a:gd name="connsiteY6" fmla="*/ 2222937 h 2995448"/>
              <a:gd name="connsiteX7" fmla="*/ 210207 w 1770993"/>
              <a:gd name="connsiteY7" fmla="*/ 2585544 h 2995448"/>
              <a:gd name="connsiteX8" fmla="*/ 0 w 1770993"/>
              <a:gd name="connsiteY8" fmla="*/ 2995448 h 299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0993" h="2995448">
                <a:moveTo>
                  <a:pt x="1770993" y="0"/>
                </a:moveTo>
                <a:cubicBezTo>
                  <a:pt x="1714500" y="106417"/>
                  <a:pt x="1658007" y="212834"/>
                  <a:pt x="1581807" y="315310"/>
                </a:cubicBezTo>
                <a:cubicBezTo>
                  <a:pt x="1505607" y="417786"/>
                  <a:pt x="1395248" y="525517"/>
                  <a:pt x="1313793" y="614855"/>
                </a:cubicBezTo>
                <a:cubicBezTo>
                  <a:pt x="1232338" y="704193"/>
                  <a:pt x="1179786" y="735723"/>
                  <a:pt x="1093076" y="851337"/>
                </a:cubicBezTo>
                <a:cubicBezTo>
                  <a:pt x="1006366" y="966951"/>
                  <a:pt x="874986" y="1158765"/>
                  <a:pt x="793531" y="1308537"/>
                </a:cubicBezTo>
                <a:cubicBezTo>
                  <a:pt x="712076" y="1458310"/>
                  <a:pt x="662152" y="1597572"/>
                  <a:pt x="604345" y="1749972"/>
                </a:cubicBezTo>
                <a:cubicBezTo>
                  <a:pt x="546538" y="1902372"/>
                  <a:pt x="512380" y="2083675"/>
                  <a:pt x="446690" y="2222937"/>
                </a:cubicBezTo>
                <a:cubicBezTo>
                  <a:pt x="381000" y="2362199"/>
                  <a:pt x="284655" y="2456792"/>
                  <a:pt x="210207" y="2585544"/>
                </a:cubicBezTo>
                <a:cubicBezTo>
                  <a:pt x="135759" y="2714296"/>
                  <a:pt x="0" y="2995448"/>
                  <a:pt x="0" y="2995448"/>
                </a:cubicBezTo>
              </a:path>
            </a:pathLst>
          </a:custGeom>
          <a:ln w="152400">
            <a:solidFill>
              <a:schemeClr val="accent6">
                <a:lumMod val="50000"/>
              </a:schemeClr>
            </a:solidFill>
          </a:ln>
          <a:effectLst>
            <a:outerShdw blurRad="228600" dist="88900" dir="5400000" algn="ctr" rotWithShape="0">
              <a:schemeClr val="accent6">
                <a:lumMod val="50000"/>
              </a:scheme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TextBox 21"/>
          <p:cNvSpPr txBox="1"/>
          <p:nvPr/>
        </p:nvSpPr>
        <p:spPr>
          <a:xfrm rot="17862803">
            <a:off x="6355075" y="3528861"/>
            <a:ext cx="2384947" cy="646331"/>
          </a:xfrm>
          <a:prstGeom prst="rect">
            <a:avLst/>
          </a:prstGeom>
          <a:noFill/>
        </p:spPr>
        <p:txBody>
          <a:bodyPr wrap="square" rtlCol="0">
            <a:spAutoFit/>
          </a:bodyPr>
          <a:lstStyle/>
          <a:p>
            <a:r>
              <a:rPr lang="en-US" sz="3600" dirty="0">
                <a:effectLst>
                  <a:outerShdw dist="38100" dir="5400000" algn="ctr" rotWithShape="0">
                    <a:srgbClr val="FF0000"/>
                  </a:outerShdw>
                </a:effectLst>
              </a:rPr>
              <a:t>~5,000,000</a:t>
            </a:r>
          </a:p>
        </p:txBody>
      </p:sp>
      <p:sp>
        <p:nvSpPr>
          <p:cNvPr id="24" name="TextBox 23"/>
          <p:cNvSpPr txBox="1"/>
          <p:nvPr/>
        </p:nvSpPr>
        <p:spPr>
          <a:xfrm rot="18002766">
            <a:off x="5548870" y="3381940"/>
            <a:ext cx="1981200" cy="646331"/>
          </a:xfrm>
          <a:prstGeom prst="rect">
            <a:avLst/>
          </a:prstGeom>
          <a:noFill/>
        </p:spPr>
        <p:txBody>
          <a:bodyPr wrap="square" rtlCol="0">
            <a:spAutoFit/>
          </a:bodyPr>
          <a:lstStyle/>
          <a:p>
            <a:r>
              <a:rPr lang="en-US" sz="3600" dirty="0">
                <a:effectLst>
                  <a:outerShdw dist="38100" dir="5400000" algn="ctr" rotWithShape="0">
                    <a:srgbClr val="FF0000"/>
                  </a:outerShdw>
                </a:effectLst>
              </a:rPr>
              <a:t>~600,000</a:t>
            </a:r>
          </a:p>
        </p:txBody>
      </p:sp>
      <p:sp>
        <p:nvSpPr>
          <p:cNvPr id="29" name="Rectangle 28"/>
          <p:cNvSpPr/>
          <p:nvPr/>
        </p:nvSpPr>
        <p:spPr>
          <a:xfrm>
            <a:off x="7924800" y="4343400"/>
            <a:ext cx="12192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838200" y="1447800"/>
            <a:ext cx="1219200" cy="5334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3657600" y="3048000"/>
            <a:ext cx="12954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0" y="1219200"/>
            <a:ext cx="5105400" cy="523220"/>
          </a:xfrm>
          <a:prstGeom prst="rect">
            <a:avLst/>
          </a:prstGeom>
          <a:solidFill>
            <a:schemeClr val="bg1"/>
          </a:solidFill>
        </p:spPr>
        <p:txBody>
          <a:bodyPr wrap="square" rtlCol="0">
            <a:spAutoFit/>
          </a:bodyPr>
          <a:lstStyle/>
          <a:p>
            <a:r>
              <a:rPr lang="en-US" sz="2800" dirty="0">
                <a:effectLst>
                  <a:outerShdw dist="38100" dir="5400000" algn="ctr" rotWithShape="0">
                    <a:srgbClr val="FF0000"/>
                  </a:outerShdw>
                </a:effectLst>
              </a:rPr>
              <a:t> 90% live east of Appalachian </a:t>
            </a:r>
            <a:r>
              <a:rPr lang="en-US" sz="2800" dirty="0" err="1">
                <a:effectLst>
                  <a:outerShdw dist="38100" dir="5400000" algn="ctr" rotWithShape="0">
                    <a:srgbClr val="FF0000"/>
                  </a:outerShdw>
                </a:effectLst>
              </a:rPr>
              <a:t>Mts</a:t>
            </a:r>
            <a:endParaRPr lang="en-US" sz="2800" dirty="0">
              <a:effectLst>
                <a:outerShdw dist="38100" dir="5400000" algn="ctr" rotWithShape="0">
                  <a:srgbClr val="FF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1000"/>
                                        <p:tgtEl>
                                          <p:spTgt spid="14"/>
                                        </p:tgtEl>
                                      </p:cBhvr>
                                    </p:animEffect>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162818"/>
                                        </p:tgtEl>
                                        <p:attrNameLst>
                                          <p:attrName>style.visibility</p:attrName>
                                        </p:attrNameLst>
                                      </p:cBhvr>
                                      <p:to>
                                        <p:strVal val="visible"/>
                                      </p:to>
                                    </p:set>
                                    <p:animEffect transition="in" filter="fade">
                                      <p:cBhvr>
                                        <p:cTn id="19" dur="1000"/>
                                        <p:tgtEl>
                                          <p:spTgt spid="162818"/>
                                        </p:tgtEl>
                                      </p:cBhvr>
                                    </p:animEffect>
                                  </p:childTnLst>
                                </p:cTn>
                              </p:par>
                              <p:par>
                                <p:cTn id="20" presetID="10" presetClass="exit" presetSubtype="0" fill="hold" nodeType="withEffect">
                                  <p:stCondLst>
                                    <p:cond delay="500"/>
                                  </p:stCondLst>
                                  <p:childTnLst>
                                    <p:animEffect transition="out" filter="fade">
                                      <p:cBhvr>
                                        <p:cTn id="21" dur="1000"/>
                                        <p:tgtEl>
                                          <p:spTgt spid="11"/>
                                        </p:tgtEl>
                                      </p:cBhvr>
                                    </p:animEffect>
                                    <p:set>
                                      <p:cBhvr>
                                        <p:cTn id="22" dur="1" fill="hold">
                                          <p:stCondLst>
                                            <p:cond delay="999"/>
                                          </p:stCondLst>
                                        </p:cTn>
                                        <p:tgtEl>
                                          <p:spTgt spid="1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10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dissolve">
                                      <p:cBhvr>
                                        <p:cTn id="32" dur="1000"/>
                                        <p:tgtEl>
                                          <p:spTgt spid="16"/>
                                        </p:tgtEl>
                                      </p:cBhvr>
                                    </p:animEffect>
                                  </p:childTnLst>
                                </p:cTn>
                              </p:par>
                              <p:par>
                                <p:cTn id="33" presetID="10" presetClass="exit" presetSubtype="0" fill="hold" grpId="0" nodeType="withEffect">
                                  <p:stCondLst>
                                    <p:cond delay="0"/>
                                  </p:stCondLst>
                                  <p:childTnLst>
                                    <p:animEffect transition="out" filter="fade">
                                      <p:cBhvr>
                                        <p:cTn id="34" dur="1000"/>
                                        <p:tgtEl>
                                          <p:spTgt spid="14"/>
                                        </p:tgtEl>
                                      </p:cBhvr>
                                    </p:animEffect>
                                    <p:set>
                                      <p:cBhvr>
                                        <p:cTn id="35" dur="1" fill="hold">
                                          <p:stCondLst>
                                            <p:cond delay="999"/>
                                          </p:stCondLst>
                                        </p:cTn>
                                        <p:tgtEl>
                                          <p:spTgt spid="14"/>
                                        </p:tgtEl>
                                        <p:attrNameLst>
                                          <p:attrName>style.visibility</p:attrName>
                                        </p:attrNameLst>
                                      </p:cBhvr>
                                      <p:to>
                                        <p:strVal val="hidden"/>
                                      </p:to>
                                    </p:set>
                                  </p:childTnLst>
                                </p:cTn>
                              </p:par>
                              <p:par>
                                <p:cTn id="36" presetID="9" presetClass="entr" presetSubtype="0"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dissolve">
                                      <p:cBhvr>
                                        <p:cTn id="38" dur="1000"/>
                                        <p:tgtEl>
                                          <p:spTgt spid="17"/>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1000"/>
                                        <p:tgtEl>
                                          <p:spTgt spid="1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grpId="1" nodeType="clickEffect">
                                  <p:stCondLst>
                                    <p:cond delay="0"/>
                                  </p:stCondLst>
                                  <p:childTnLst>
                                    <p:animEffect transition="out" filter="fade">
                                      <p:cBhvr>
                                        <p:cTn id="47" dur="1000"/>
                                        <p:tgtEl>
                                          <p:spTgt spid="17"/>
                                        </p:tgtEl>
                                      </p:cBhvr>
                                    </p:animEffect>
                                    <p:set>
                                      <p:cBhvr>
                                        <p:cTn id="48" dur="1" fill="hold">
                                          <p:stCondLst>
                                            <p:cond delay="999"/>
                                          </p:stCondLst>
                                        </p:cTn>
                                        <p:tgtEl>
                                          <p:spTgt spid="17"/>
                                        </p:tgtEl>
                                        <p:attrNameLst>
                                          <p:attrName>style.visibility</p:attrName>
                                        </p:attrNameLst>
                                      </p:cBhvr>
                                      <p:to>
                                        <p:strVal val="hidden"/>
                                      </p:to>
                                    </p:set>
                                  </p:childTnLst>
                                </p:cTn>
                              </p:par>
                            </p:childTnLst>
                          </p:cTn>
                        </p:par>
                        <p:par>
                          <p:cTn id="49" fill="hold">
                            <p:stCondLst>
                              <p:cond delay="1000"/>
                            </p:stCondLst>
                            <p:childTnLst>
                              <p:par>
                                <p:cTn id="50" presetID="9" presetClass="entr" presetSubtype="0"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dissolve">
                                      <p:cBhvr>
                                        <p:cTn id="52" dur="1000"/>
                                        <p:tgtEl>
                                          <p:spTgt spid="18"/>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0"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p:cTn id="57" dur="1000" fill="hold"/>
                                        <p:tgtEl>
                                          <p:spTgt spid="22"/>
                                        </p:tgtEl>
                                        <p:attrNameLst>
                                          <p:attrName>ppt_w</p:attrName>
                                        </p:attrNameLst>
                                      </p:cBhvr>
                                      <p:tavLst>
                                        <p:tav tm="0">
                                          <p:val>
                                            <p:fltVal val="0"/>
                                          </p:val>
                                        </p:tav>
                                        <p:tav tm="100000">
                                          <p:val>
                                            <p:strVal val="#ppt_w"/>
                                          </p:val>
                                        </p:tav>
                                      </p:tavLst>
                                    </p:anim>
                                    <p:anim calcmode="lin" valueType="num">
                                      <p:cBhvr>
                                        <p:cTn id="58" dur="1000" fill="hold"/>
                                        <p:tgtEl>
                                          <p:spTgt spid="22"/>
                                        </p:tgtEl>
                                        <p:attrNameLst>
                                          <p:attrName>ppt_h</p:attrName>
                                        </p:attrNameLst>
                                      </p:cBhvr>
                                      <p:tavLst>
                                        <p:tav tm="0">
                                          <p:val>
                                            <p:fltVal val="0"/>
                                          </p:val>
                                        </p:tav>
                                        <p:tav tm="100000">
                                          <p:val>
                                            <p:strVal val="#ppt_h"/>
                                          </p:val>
                                        </p:tav>
                                      </p:tavLst>
                                    </p:anim>
                                    <p:animEffect transition="in" filter="fade">
                                      <p:cBhvr>
                                        <p:cTn id="59" dur="1000"/>
                                        <p:tgtEl>
                                          <p:spTgt spid="22"/>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0" fill="hold" grpId="0" nodeType="clickEffect">
                                  <p:stCondLst>
                                    <p:cond delay="0"/>
                                  </p:stCondLst>
                                  <p:childTnLst>
                                    <p:set>
                                      <p:cBhvr>
                                        <p:cTn id="63" dur="1" fill="hold">
                                          <p:stCondLst>
                                            <p:cond delay="0"/>
                                          </p:stCondLst>
                                        </p:cTn>
                                        <p:tgtEl>
                                          <p:spTgt spid="24"/>
                                        </p:tgtEl>
                                        <p:attrNameLst>
                                          <p:attrName>style.visibility</p:attrName>
                                        </p:attrNameLst>
                                      </p:cBhvr>
                                      <p:to>
                                        <p:strVal val="visible"/>
                                      </p:to>
                                    </p:set>
                                    <p:anim calcmode="lin" valueType="num">
                                      <p:cBhvr>
                                        <p:cTn id="64" dur="1000" fill="hold"/>
                                        <p:tgtEl>
                                          <p:spTgt spid="24"/>
                                        </p:tgtEl>
                                        <p:attrNameLst>
                                          <p:attrName>ppt_w</p:attrName>
                                        </p:attrNameLst>
                                      </p:cBhvr>
                                      <p:tavLst>
                                        <p:tav tm="0">
                                          <p:val>
                                            <p:fltVal val="0"/>
                                          </p:val>
                                        </p:tav>
                                        <p:tav tm="100000">
                                          <p:val>
                                            <p:strVal val="#ppt_w"/>
                                          </p:val>
                                        </p:tav>
                                      </p:tavLst>
                                    </p:anim>
                                    <p:anim calcmode="lin" valueType="num">
                                      <p:cBhvr>
                                        <p:cTn id="65" dur="1000" fill="hold"/>
                                        <p:tgtEl>
                                          <p:spTgt spid="24"/>
                                        </p:tgtEl>
                                        <p:attrNameLst>
                                          <p:attrName>ppt_h</p:attrName>
                                        </p:attrNameLst>
                                      </p:cBhvr>
                                      <p:tavLst>
                                        <p:tav tm="0">
                                          <p:val>
                                            <p:fltVal val="0"/>
                                          </p:val>
                                        </p:tav>
                                        <p:tav tm="100000">
                                          <p:val>
                                            <p:strVal val="#ppt_h"/>
                                          </p:val>
                                        </p:tav>
                                      </p:tavLst>
                                    </p:anim>
                                    <p:animEffect transition="in" filter="fade">
                                      <p:cBhvr>
                                        <p:cTn id="66"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7" grpId="0"/>
      <p:bldP spid="17" grpId="1"/>
      <p:bldP spid="18" grpId="0" animBg="1"/>
      <p:bldP spid="22" grpId="0"/>
      <p:bldP spid="24" grpId="0"/>
      <p:bldP spid="1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2" descr="Image result for united states in 1802"/>
          <p:cNvPicPr>
            <a:picLocks noChangeAspect="1" noChangeArrowheads="1"/>
          </p:cNvPicPr>
          <p:nvPr/>
        </p:nvPicPr>
        <p:blipFill>
          <a:blip r:embed="rId2"/>
          <a:srcRect/>
          <a:stretch>
            <a:fillRect/>
          </a:stretch>
        </p:blipFill>
        <p:spPr bwMode="auto">
          <a:xfrm>
            <a:off x="0" y="671511"/>
            <a:ext cx="9144000" cy="6186489"/>
          </a:xfrm>
          <a:prstGeom prst="rect">
            <a:avLst/>
          </a:prstGeom>
          <a:noFill/>
        </p:spPr>
      </p:pic>
      <p:grpSp>
        <p:nvGrpSpPr>
          <p:cNvPr id="31" name="Group 69"/>
          <p:cNvGrpSpPr/>
          <p:nvPr/>
        </p:nvGrpSpPr>
        <p:grpSpPr>
          <a:xfrm>
            <a:off x="0" y="667510"/>
            <a:ext cx="9756370" cy="6317952"/>
            <a:chOff x="0" y="667510"/>
            <a:chExt cx="9756370" cy="6317952"/>
          </a:xfrm>
        </p:grpSpPr>
        <p:grpSp>
          <p:nvGrpSpPr>
            <p:cNvPr id="32" name="Group 44"/>
            <p:cNvGrpSpPr/>
            <p:nvPr/>
          </p:nvGrpSpPr>
          <p:grpSpPr>
            <a:xfrm>
              <a:off x="0" y="667510"/>
              <a:ext cx="9756370" cy="6317952"/>
              <a:chOff x="0" y="667510"/>
              <a:chExt cx="9756370" cy="6317952"/>
            </a:xfrm>
          </p:grpSpPr>
          <p:sp>
            <p:nvSpPr>
              <p:cNvPr id="34" name="Rectangle 33"/>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5" name="Picture 2" descr="Image result for us states and territories may 1803 map"/>
              <p:cNvPicPr>
                <a:picLocks noChangeAspect="1" noChangeArrowheads="1"/>
              </p:cNvPicPr>
              <p:nvPr/>
            </p:nvPicPr>
            <p:blipFill>
              <a:blip r:embed="rId3"/>
              <a:srcRect/>
              <a:stretch>
                <a:fillRect/>
              </a:stretch>
            </p:blipFill>
            <p:spPr bwMode="auto">
              <a:xfrm>
                <a:off x="0" y="667510"/>
                <a:ext cx="9144000" cy="6190489"/>
              </a:xfrm>
              <a:prstGeom prst="rect">
                <a:avLst/>
              </a:prstGeom>
              <a:noFill/>
            </p:spPr>
          </p:pic>
          <p:grpSp>
            <p:nvGrpSpPr>
              <p:cNvPr id="36" name="Group 35"/>
              <p:cNvGrpSpPr/>
              <p:nvPr/>
            </p:nvGrpSpPr>
            <p:grpSpPr>
              <a:xfrm>
                <a:off x="0" y="803565"/>
                <a:ext cx="9756370" cy="6181897"/>
                <a:chOff x="0" y="803565"/>
                <a:chExt cx="9756370" cy="6181897"/>
              </a:xfrm>
            </p:grpSpPr>
            <p:grpSp>
              <p:nvGrpSpPr>
                <p:cNvPr id="38" name="Group 34"/>
                <p:cNvGrpSpPr/>
                <p:nvPr/>
              </p:nvGrpSpPr>
              <p:grpSpPr>
                <a:xfrm>
                  <a:off x="0" y="803565"/>
                  <a:ext cx="9756370" cy="6181897"/>
                  <a:chOff x="0" y="803565"/>
                  <a:chExt cx="9756370" cy="6181897"/>
                </a:xfrm>
              </p:grpSpPr>
              <p:grpSp>
                <p:nvGrpSpPr>
                  <p:cNvPr id="40" name="Group 33"/>
                  <p:cNvGrpSpPr/>
                  <p:nvPr/>
                </p:nvGrpSpPr>
                <p:grpSpPr>
                  <a:xfrm>
                    <a:off x="3391593" y="803565"/>
                    <a:ext cx="6364777" cy="6181897"/>
                    <a:chOff x="3391593" y="803565"/>
                    <a:chExt cx="6364777" cy="6181897"/>
                  </a:xfrm>
                </p:grpSpPr>
                <p:sp>
                  <p:nvSpPr>
                    <p:cNvPr id="44" name="Freeform 43"/>
                    <p:cNvSpPr/>
                    <p:nvPr/>
                  </p:nvSpPr>
                  <p:spPr>
                    <a:xfrm>
                      <a:off x="3581400" y="803565"/>
                      <a:ext cx="5547360" cy="1330035"/>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47360" h="1330035">
                          <a:moveTo>
                            <a:pt x="0" y="224443"/>
                          </a:moveTo>
                          <a:cubicBezTo>
                            <a:pt x="52647" y="260464"/>
                            <a:pt x="486295" y="677486"/>
                            <a:pt x="606829" y="781395"/>
                          </a:cubicBezTo>
                          <a:cubicBezTo>
                            <a:pt x="727363" y="885304"/>
                            <a:pt x="701040" y="834042"/>
                            <a:pt x="723207" y="847897"/>
                          </a:cubicBezTo>
                          <a:cubicBezTo>
                            <a:pt x="745374" y="861752"/>
                            <a:pt x="712124" y="858981"/>
                            <a:pt x="739833" y="864523"/>
                          </a:cubicBezTo>
                          <a:cubicBezTo>
                            <a:pt x="767542" y="870065"/>
                            <a:pt x="847899" y="878377"/>
                            <a:pt x="889462" y="881148"/>
                          </a:cubicBezTo>
                          <a:cubicBezTo>
                            <a:pt x="931025" y="883919"/>
                            <a:pt x="961505" y="850668"/>
                            <a:pt x="989214" y="881148"/>
                          </a:cubicBezTo>
                          <a:cubicBezTo>
                            <a:pt x="1016923" y="911628"/>
                            <a:pt x="1033549" y="994755"/>
                            <a:pt x="1055716" y="1064028"/>
                          </a:cubicBezTo>
                          <a:cubicBezTo>
                            <a:pt x="1077883" y="1133301"/>
                            <a:pt x="1094509" y="1263533"/>
                            <a:pt x="1122218" y="1296784"/>
                          </a:cubicBezTo>
                          <a:cubicBezTo>
                            <a:pt x="1149927" y="1330035"/>
                            <a:pt x="1197033" y="1294013"/>
                            <a:pt x="1221971" y="1263533"/>
                          </a:cubicBezTo>
                          <a:cubicBezTo>
                            <a:pt x="1246909" y="1233053"/>
                            <a:pt x="1252451" y="1152697"/>
                            <a:pt x="1271847" y="1113904"/>
                          </a:cubicBezTo>
                          <a:cubicBezTo>
                            <a:pt x="1291243" y="1075111"/>
                            <a:pt x="1330036" y="1069570"/>
                            <a:pt x="1338349" y="1030777"/>
                          </a:cubicBezTo>
                          <a:cubicBezTo>
                            <a:pt x="1346662" y="991984"/>
                            <a:pt x="1330036" y="942108"/>
                            <a:pt x="1321723" y="881148"/>
                          </a:cubicBezTo>
                          <a:cubicBezTo>
                            <a:pt x="1313410" y="820188"/>
                            <a:pt x="1277389" y="701039"/>
                            <a:pt x="1288473" y="665017"/>
                          </a:cubicBezTo>
                          <a:cubicBezTo>
                            <a:pt x="1299557" y="628995"/>
                            <a:pt x="1321723" y="653933"/>
                            <a:pt x="1388225" y="665017"/>
                          </a:cubicBezTo>
                          <a:cubicBezTo>
                            <a:pt x="1454727" y="676101"/>
                            <a:pt x="1600430"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73353" y="825730"/>
                            <a:pt x="4790902" y="753686"/>
                            <a:pt x="4813069" y="681643"/>
                          </a:cubicBezTo>
                          <a:cubicBezTo>
                            <a:pt x="4756654" y="771370"/>
                            <a:pt x="4684228" y="739416"/>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 name="Freeform 44"/>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 40"/>
                  <p:cNvGrpSpPr/>
                  <p:nvPr/>
                </p:nvGrpSpPr>
                <p:grpSpPr>
                  <a:xfrm>
                    <a:off x="0" y="5181600"/>
                    <a:ext cx="3352800" cy="1676400"/>
                    <a:chOff x="0" y="5181600"/>
                    <a:chExt cx="3352800" cy="1676400"/>
                  </a:xfrm>
                </p:grpSpPr>
                <p:sp>
                  <p:nvSpPr>
                    <p:cNvPr id="42" name="Rectangle 41"/>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39" name="Picture 2" descr="Image result for united states in 1783"/>
                <p:cNvPicPr>
                  <a:picLocks noChangeAspect="1" noChangeArrowheads="1"/>
                </p:cNvPicPr>
                <p:nvPr/>
              </p:nvPicPr>
              <p:blipFill>
                <a:blip r:embed="rId4"/>
                <a:srcRect l="17500" t="47037" r="70000" b="45572"/>
                <a:stretch>
                  <a:fillRect/>
                </a:stretch>
              </p:blipFill>
              <p:spPr bwMode="auto">
                <a:xfrm>
                  <a:off x="1752600" y="4114800"/>
                  <a:ext cx="1143000" cy="457200"/>
                </a:xfrm>
                <a:prstGeom prst="rect">
                  <a:avLst/>
                </a:prstGeom>
                <a:noFill/>
              </p:spPr>
            </p:pic>
          </p:grpSp>
          <p:sp>
            <p:nvSpPr>
              <p:cNvPr id="37" name="Freeform 36"/>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Rectangle 32"/>
            <p:cNvSpPr/>
            <p:nvPr/>
          </p:nvSpPr>
          <p:spPr>
            <a:xfrm>
              <a:off x="9906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Rectangle 49"/>
          <p:cNvSpPr/>
          <p:nvPr/>
        </p:nvSpPr>
        <p:spPr>
          <a:xfrm>
            <a:off x="3657600" y="3048000"/>
            <a:ext cx="1295400" cy="6096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838200" y="1524000"/>
            <a:ext cx="1219200" cy="457200"/>
          </a:xfrm>
          <a:prstGeom prst="rect">
            <a:avLst/>
          </a:prstGeom>
          <a:solidFill>
            <a:srgbClr val="9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TextBox 9"/>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8" name="TextBox 7"/>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1802</a:t>
            </a:r>
          </a:p>
        </p:txBody>
      </p:sp>
      <p:sp useBgFill="1">
        <p:nvSpPr>
          <p:cNvPr id="9" name="TextBox 8"/>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1803</a:t>
            </a:r>
          </a:p>
        </p:txBody>
      </p:sp>
      <p:grpSp>
        <p:nvGrpSpPr>
          <p:cNvPr id="2" name="Group 24"/>
          <p:cNvGrpSpPr/>
          <p:nvPr/>
        </p:nvGrpSpPr>
        <p:grpSpPr>
          <a:xfrm>
            <a:off x="-846364" y="506185"/>
            <a:ext cx="10477500" cy="6477001"/>
            <a:chOff x="-846364" y="506185"/>
            <a:chExt cx="10477500" cy="6477001"/>
          </a:xfrm>
        </p:grpSpPr>
        <p:sp>
          <p:nvSpPr>
            <p:cNvPr id="26" name="Freeform 25"/>
            <p:cNvSpPr/>
            <p:nvPr/>
          </p:nvSpPr>
          <p:spPr>
            <a:xfrm>
              <a:off x="-846364" y="699407"/>
              <a:ext cx="10477500" cy="2155372"/>
            </a:xfrm>
            <a:custGeom>
              <a:avLst/>
              <a:gdLst>
                <a:gd name="connsiteX0" fmla="*/ 1842407 w 10477500"/>
                <a:gd name="connsiteY0" fmla="*/ 166007 h 2155372"/>
                <a:gd name="connsiteX1" fmla="*/ 2887435 w 10477500"/>
                <a:gd name="connsiteY1" fmla="*/ 427264 h 2155372"/>
                <a:gd name="connsiteX2" fmla="*/ 4291693 w 10477500"/>
                <a:gd name="connsiteY2" fmla="*/ 688522 h 2155372"/>
                <a:gd name="connsiteX3" fmla="*/ 5483678 w 10477500"/>
                <a:gd name="connsiteY3" fmla="*/ 737507 h 2155372"/>
                <a:gd name="connsiteX4" fmla="*/ 5728607 w 10477500"/>
                <a:gd name="connsiteY4" fmla="*/ 770164 h 2155372"/>
                <a:gd name="connsiteX5" fmla="*/ 5908221 w 10477500"/>
                <a:gd name="connsiteY5" fmla="*/ 819150 h 2155372"/>
                <a:gd name="connsiteX6" fmla="*/ 6169478 w 10477500"/>
                <a:gd name="connsiteY6" fmla="*/ 786493 h 2155372"/>
                <a:gd name="connsiteX7" fmla="*/ 6414407 w 10477500"/>
                <a:gd name="connsiteY7" fmla="*/ 786493 h 2155372"/>
                <a:gd name="connsiteX8" fmla="*/ 6528707 w 10477500"/>
                <a:gd name="connsiteY8" fmla="*/ 851807 h 2155372"/>
                <a:gd name="connsiteX9" fmla="*/ 6463393 w 10477500"/>
                <a:gd name="connsiteY9" fmla="*/ 1080407 h 2155372"/>
                <a:gd name="connsiteX10" fmla="*/ 6855278 w 10477500"/>
                <a:gd name="connsiteY10" fmla="*/ 1015093 h 2155372"/>
                <a:gd name="connsiteX11" fmla="*/ 7312478 w 10477500"/>
                <a:gd name="connsiteY11" fmla="*/ 1178379 h 2155372"/>
                <a:gd name="connsiteX12" fmla="*/ 7443107 w 10477500"/>
                <a:gd name="connsiteY12" fmla="*/ 1488622 h 2155372"/>
                <a:gd name="connsiteX13" fmla="*/ 7622721 w 10477500"/>
                <a:gd name="connsiteY13" fmla="*/ 1880507 h 2155372"/>
                <a:gd name="connsiteX14" fmla="*/ 7590064 w 10477500"/>
                <a:gd name="connsiteY14" fmla="*/ 2125436 h 2155372"/>
                <a:gd name="connsiteX15" fmla="*/ 7769678 w 10477500"/>
                <a:gd name="connsiteY15" fmla="*/ 2060122 h 2155372"/>
                <a:gd name="connsiteX16" fmla="*/ 7981950 w 10477500"/>
                <a:gd name="connsiteY16" fmla="*/ 1929493 h 2155372"/>
                <a:gd name="connsiteX17" fmla="*/ 8096250 w 10477500"/>
                <a:gd name="connsiteY17" fmla="*/ 1749879 h 2155372"/>
                <a:gd name="connsiteX18" fmla="*/ 8275864 w 10477500"/>
                <a:gd name="connsiteY18" fmla="*/ 1651907 h 2155372"/>
                <a:gd name="connsiteX19" fmla="*/ 8439150 w 10477500"/>
                <a:gd name="connsiteY19" fmla="*/ 1292679 h 2155372"/>
                <a:gd name="connsiteX20" fmla="*/ 8749393 w 10477500"/>
                <a:gd name="connsiteY20" fmla="*/ 1194707 h 2155372"/>
                <a:gd name="connsiteX21" fmla="*/ 8961664 w 10477500"/>
                <a:gd name="connsiteY21" fmla="*/ 1129393 h 2155372"/>
                <a:gd name="connsiteX22" fmla="*/ 9108621 w 10477500"/>
                <a:gd name="connsiteY22" fmla="*/ 982436 h 2155372"/>
                <a:gd name="connsiteX23" fmla="*/ 9108621 w 10477500"/>
                <a:gd name="connsiteY23" fmla="*/ 704850 h 2155372"/>
                <a:gd name="connsiteX24" fmla="*/ 9222921 w 10477500"/>
                <a:gd name="connsiteY24" fmla="*/ 476250 h 2155372"/>
                <a:gd name="connsiteX25" fmla="*/ 9549493 w 10477500"/>
                <a:gd name="connsiteY25" fmla="*/ 329293 h 2155372"/>
                <a:gd name="connsiteX26" fmla="*/ 9614807 w 10477500"/>
                <a:gd name="connsiteY26" fmla="*/ 231322 h 2155372"/>
                <a:gd name="connsiteX27" fmla="*/ 9075964 w 10477500"/>
                <a:gd name="connsiteY27" fmla="*/ 68036 h 2155372"/>
                <a:gd name="connsiteX28" fmla="*/ 1205593 w 10477500"/>
                <a:gd name="connsiteY28" fmla="*/ 19050 h 2155372"/>
                <a:gd name="connsiteX29" fmla="*/ 1842407 w 10477500"/>
                <a:gd name="connsiteY29" fmla="*/ 166007 h 21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77500" h="2155372">
                  <a:moveTo>
                    <a:pt x="1842407" y="166007"/>
                  </a:moveTo>
                  <a:cubicBezTo>
                    <a:pt x="2122714" y="234043"/>
                    <a:pt x="2479221" y="340178"/>
                    <a:pt x="2887435" y="427264"/>
                  </a:cubicBezTo>
                  <a:cubicBezTo>
                    <a:pt x="3295649" y="514350"/>
                    <a:pt x="3858986" y="636815"/>
                    <a:pt x="4291693" y="688522"/>
                  </a:cubicBezTo>
                  <a:cubicBezTo>
                    <a:pt x="4724400" y="740229"/>
                    <a:pt x="5244192" y="723900"/>
                    <a:pt x="5483678" y="737507"/>
                  </a:cubicBezTo>
                  <a:cubicBezTo>
                    <a:pt x="5723164" y="751114"/>
                    <a:pt x="5657850" y="756557"/>
                    <a:pt x="5728607" y="770164"/>
                  </a:cubicBezTo>
                  <a:cubicBezTo>
                    <a:pt x="5799364" y="783771"/>
                    <a:pt x="5834743" y="816429"/>
                    <a:pt x="5908221" y="819150"/>
                  </a:cubicBezTo>
                  <a:cubicBezTo>
                    <a:pt x="5981699" y="821871"/>
                    <a:pt x="6085114" y="791936"/>
                    <a:pt x="6169478" y="786493"/>
                  </a:cubicBezTo>
                  <a:cubicBezTo>
                    <a:pt x="6253842" y="781050"/>
                    <a:pt x="6354536" y="775607"/>
                    <a:pt x="6414407" y="786493"/>
                  </a:cubicBezTo>
                  <a:cubicBezTo>
                    <a:pt x="6474278" y="797379"/>
                    <a:pt x="6520543" y="802821"/>
                    <a:pt x="6528707" y="851807"/>
                  </a:cubicBezTo>
                  <a:cubicBezTo>
                    <a:pt x="6536871" y="900793"/>
                    <a:pt x="6408965" y="1053193"/>
                    <a:pt x="6463393" y="1080407"/>
                  </a:cubicBezTo>
                  <a:cubicBezTo>
                    <a:pt x="6517821" y="1107621"/>
                    <a:pt x="6713764" y="998764"/>
                    <a:pt x="6855278" y="1015093"/>
                  </a:cubicBezTo>
                  <a:cubicBezTo>
                    <a:pt x="6996792" y="1031422"/>
                    <a:pt x="7214507" y="1099458"/>
                    <a:pt x="7312478" y="1178379"/>
                  </a:cubicBezTo>
                  <a:cubicBezTo>
                    <a:pt x="7410450" y="1257301"/>
                    <a:pt x="7391400" y="1371601"/>
                    <a:pt x="7443107" y="1488622"/>
                  </a:cubicBezTo>
                  <a:cubicBezTo>
                    <a:pt x="7494814" y="1605643"/>
                    <a:pt x="7598228" y="1774371"/>
                    <a:pt x="7622721" y="1880507"/>
                  </a:cubicBezTo>
                  <a:cubicBezTo>
                    <a:pt x="7647214" y="1986643"/>
                    <a:pt x="7565571" y="2095500"/>
                    <a:pt x="7590064" y="2125436"/>
                  </a:cubicBezTo>
                  <a:cubicBezTo>
                    <a:pt x="7614557" y="2155372"/>
                    <a:pt x="7704364" y="2092779"/>
                    <a:pt x="7769678" y="2060122"/>
                  </a:cubicBezTo>
                  <a:cubicBezTo>
                    <a:pt x="7834992" y="2027465"/>
                    <a:pt x="7927521" y="1981200"/>
                    <a:pt x="7981950" y="1929493"/>
                  </a:cubicBezTo>
                  <a:cubicBezTo>
                    <a:pt x="8036379" y="1877786"/>
                    <a:pt x="8047264" y="1796143"/>
                    <a:pt x="8096250" y="1749879"/>
                  </a:cubicBezTo>
                  <a:cubicBezTo>
                    <a:pt x="8145236" y="1703615"/>
                    <a:pt x="8218714" y="1728107"/>
                    <a:pt x="8275864" y="1651907"/>
                  </a:cubicBezTo>
                  <a:cubicBezTo>
                    <a:pt x="8333014" y="1575707"/>
                    <a:pt x="8360229" y="1368879"/>
                    <a:pt x="8439150" y="1292679"/>
                  </a:cubicBezTo>
                  <a:cubicBezTo>
                    <a:pt x="8518071" y="1216479"/>
                    <a:pt x="8749393" y="1194707"/>
                    <a:pt x="8749393" y="1194707"/>
                  </a:cubicBezTo>
                  <a:cubicBezTo>
                    <a:pt x="8836479" y="1167493"/>
                    <a:pt x="8901793" y="1164772"/>
                    <a:pt x="8961664" y="1129393"/>
                  </a:cubicBezTo>
                  <a:cubicBezTo>
                    <a:pt x="9021535" y="1094015"/>
                    <a:pt x="9084128" y="1053193"/>
                    <a:pt x="9108621" y="982436"/>
                  </a:cubicBezTo>
                  <a:cubicBezTo>
                    <a:pt x="9133114" y="911679"/>
                    <a:pt x="9089571" y="789214"/>
                    <a:pt x="9108621" y="704850"/>
                  </a:cubicBezTo>
                  <a:cubicBezTo>
                    <a:pt x="9127671" y="620486"/>
                    <a:pt x="9149442" y="538843"/>
                    <a:pt x="9222921" y="476250"/>
                  </a:cubicBezTo>
                  <a:cubicBezTo>
                    <a:pt x="9296400" y="413657"/>
                    <a:pt x="9484179" y="370114"/>
                    <a:pt x="9549493" y="329293"/>
                  </a:cubicBezTo>
                  <a:cubicBezTo>
                    <a:pt x="9614807" y="288472"/>
                    <a:pt x="9693728" y="274865"/>
                    <a:pt x="9614807" y="231322"/>
                  </a:cubicBezTo>
                  <a:cubicBezTo>
                    <a:pt x="9535886" y="187779"/>
                    <a:pt x="10477500" y="103415"/>
                    <a:pt x="9075964" y="68036"/>
                  </a:cubicBezTo>
                  <a:cubicBezTo>
                    <a:pt x="7674428" y="32657"/>
                    <a:pt x="2411186" y="0"/>
                    <a:pt x="1205593" y="19050"/>
                  </a:cubicBezTo>
                  <a:cubicBezTo>
                    <a:pt x="0" y="38100"/>
                    <a:pt x="1562100" y="97971"/>
                    <a:pt x="1842407" y="16600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7649936" y="506185"/>
              <a:ext cx="1526722" cy="4199165"/>
            </a:xfrm>
            <a:custGeom>
              <a:avLst/>
              <a:gdLst>
                <a:gd name="connsiteX0" fmla="*/ 955221 w 1526722"/>
                <a:gd name="connsiteY0" fmla="*/ 555172 h 4199165"/>
                <a:gd name="connsiteX1" fmla="*/ 1053193 w 1526722"/>
                <a:gd name="connsiteY1" fmla="*/ 849086 h 4199165"/>
                <a:gd name="connsiteX2" fmla="*/ 1167493 w 1526722"/>
                <a:gd name="connsiteY2" fmla="*/ 1094015 h 4199165"/>
                <a:gd name="connsiteX3" fmla="*/ 1298121 w 1526722"/>
                <a:gd name="connsiteY3" fmla="*/ 1306286 h 4199165"/>
                <a:gd name="connsiteX4" fmla="*/ 938893 w 1526722"/>
                <a:gd name="connsiteY4" fmla="*/ 1583872 h 4199165"/>
                <a:gd name="connsiteX5" fmla="*/ 840921 w 1526722"/>
                <a:gd name="connsiteY5" fmla="*/ 1665515 h 4199165"/>
                <a:gd name="connsiteX6" fmla="*/ 840921 w 1526722"/>
                <a:gd name="connsiteY6" fmla="*/ 1845129 h 4199165"/>
                <a:gd name="connsiteX7" fmla="*/ 1020535 w 1526722"/>
                <a:gd name="connsiteY7" fmla="*/ 1877786 h 4199165"/>
                <a:gd name="connsiteX8" fmla="*/ 889907 w 1526722"/>
                <a:gd name="connsiteY8" fmla="*/ 2073729 h 4199165"/>
                <a:gd name="connsiteX9" fmla="*/ 759278 w 1526722"/>
                <a:gd name="connsiteY9" fmla="*/ 2220686 h 4199165"/>
                <a:gd name="connsiteX10" fmla="*/ 498021 w 1526722"/>
                <a:gd name="connsiteY10" fmla="*/ 2383972 h 4199165"/>
                <a:gd name="connsiteX11" fmla="*/ 465364 w 1526722"/>
                <a:gd name="connsiteY11" fmla="*/ 2726872 h 4199165"/>
                <a:gd name="connsiteX12" fmla="*/ 400050 w 1526722"/>
                <a:gd name="connsiteY12" fmla="*/ 2971801 h 4199165"/>
                <a:gd name="connsiteX13" fmla="*/ 400050 w 1526722"/>
                <a:gd name="connsiteY13" fmla="*/ 3135086 h 4199165"/>
                <a:gd name="connsiteX14" fmla="*/ 465364 w 1526722"/>
                <a:gd name="connsiteY14" fmla="*/ 3396344 h 4199165"/>
                <a:gd name="connsiteX15" fmla="*/ 383721 w 1526722"/>
                <a:gd name="connsiteY15" fmla="*/ 3657601 h 4199165"/>
                <a:gd name="connsiteX16" fmla="*/ 155121 w 1526722"/>
                <a:gd name="connsiteY16" fmla="*/ 3837215 h 4199165"/>
                <a:gd name="connsiteX17" fmla="*/ 1314450 w 1526722"/>
                <a:gd name="connsiteY17" fmla="*/ 3853544 h 4199165"/>
                <a:gd name="connsiteX18" fmla="*/ 1428750 w 1526722"/>
                <a:gd name="connsiteY18" fmla="*/ 3641272 h 4199165"/>
                <a:gd name="connsiteX19" fmla="*/ 1412421 w 1526722"/>
                <a:gd name="connsiteY19" fmla="*/ 506186 h 4199165"/>
                <a:gd name="connsiteX20" fmla="*/ 955221 w 1526722"/>
                <a:gd name="connsiteY20" fmla="*/ 555172 h 41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722" h="4199165">
                  <a:moveTo>
                    <a:pt x="955221" y="555172"/>
                  </a:moveTo>
                  <a:cubicBezTo>
                    <a:pt x="895350" y="612322"/>
                    <a:pt x="1017814" y="759279"/>
                    <a:pt x="1053193" y="849086"/>
                  </a:cubicBezTo>
                  <a:cubicBezTo>
                    <a:pt x="1088572" y="938893"/>
                    <a:pt x="1126672" y="1017815"/>
                    <a:pt x="1167493" y="1094015"/>
                  </a:cubicBezTo>
                  <a:cubicBezTo>
                    <a:pt x="1208314" y="1170215"/>
                    <a:pt x="1336221" y="1224643"/>
                    <a:pt x="1298121" y="1306286"/>
                  </a:cubicBezTo>
                  <a:cubicBezTo>
                    <a:pt x="1260021" y="1387929"/>
                    <a:pt x="1015093" y="1524000"/>
                    <a:pt x="938893" y="1583872"/>
                  </a:cubicBezTo>
                  <a:cubicBezTo>
                    <a:pt x="862693" y="1643744"/>
                    <a:pt x="857250" y="1621972"/>
                    <a:pt x="840921" y="1665515"/>
                  </a:cubicBezTo>
                  <a:cubicBezTo>
                    <a:pt x="824592" y="1709058"/>
                    <a:pt x="810985" y="1809751"/>
                    <a:pt x="840921" y="1845129"/>
                  </a:cubicBezTo>
                  <a:cubicBezTo>
                    <a:pt x="870857" y="1880508"/>
                    <a:pt x="1012371" y="1839686"/>
                    <a:pt x="1020535" y="1877786"/>
                  </a:cubicBezTo>
                  <a:cubicBezTo>
                    <a:pt x="1028699" y="1915886"/>
                    <a:pt x="933450" y="2016579"/>
                    <a:pt x="889907" y="2073729"/>
                  </a:cubicBezTo>
                  <a:cubicBezTo>
                    <a:pt x="846364" y="2130879"/>
                    <a:pt x="824592" y="2168979"/>
                    <a:pt x="759278" y="2220686"/>
                  </a:cubicBezTo>
                  <a:cubicBezTo>
                    <a:pt x="693964" y="2272393"/>
                    <a:pt x="547007" y="2299608"/>
                    <a:pt x="498021" y="2383972"/>
                  </a:cubicBezTo>
                  <a:cubicBezTo>
                    <a:pt x="449035" y="2468336"/>
                    <a:pt x="481693" y="2628901"/>
                    <a:pt x="465364" y="2726872"/>
                  </a:cubicBezTo>
                  <a:cubicBezTo>
                    <a:pt x="449036" y="2824844"/>
                    <a:pt x="410936" y="2903765"/>
                    <a:pt x="400050" y="2971801"/>
                  </a:cubicBezTo>
                  <a:cubicBezTo>
                    <a:pt x="389164" y="3039837"/>
                    <a:pt x="389164" y="3064329"/>
                    <a:pt x="400050" y="3135086"/>
                  </a:cubicBezTo>
                  <a:cubicBezTo>
                    <a:pt x="410936" y="3205843"/>
                    <a:pt x="468085" y="3309258"/>
                    <a:pt x="465364" y="3396344"/>
                  </a:cubicBezTo>
                  <a:cubicBezTo>
                    <a:pt x="462643" y="3483430"/>
                    <a:pt x="435428" y="3584123"/>
                    <a:pt x="383721" y="3657601"/>
                  </a:cubicBezTo>
                  <a:cubicBezTo>
                    <a:pt x="332014" y="3731080"/>
                    <a:pt x="0" y="3804558"/>
                    <a:pt x="155121" y="3837215"/>
                  </a:cubicBezTo>
                  <a:cubicBezTo>
                    <a:pt x="310242" y="3869872"/>
                    <a:pt x="1102179" y="3886201"/>
                    <a:pt x="1314450" y="3853544"/>
                  </a:cubicBezTo>
                  <a:cubicBezTo>
                    <a:pt x="1526722" y="3820887"/>
                    <a:pt x="1412422" y="4199165"/>
                    <a:pt x="1428750" y="3641272"/>
                  </a:cubicBezTo>
                  <a:cubicBezTo>
                    <a:pt x="1445079" y="3083379"/>
                    <a:pt x="1491342" y="1012372"/>
                    <a:pt x="1412421" y="506186"/>
                  </a:cubicBezTo>
                  <a:cubicBezTo>
                    <a:pt x="1333500" y="0"/>
                    <a:pt x="1015092" y="498022"/>
                    <a:pt x="955221" y="55517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566057" y="4767943"/>
              <a:ext cx="9857014" cy="2215243"/>
            </a:xfrm>
            <a:custGeom>
              <a:avLst/>
              <a:gdLst>
                <a:gd name="connsiteX0" fmla="*/ 8060871 w 9857014"/>
                <a:gd name="connsiteY0" fmla="*/ 424543 h 2215243"/>
                <a:gd name="connsiteX1" fmla="*/ 9514114 w 9857014"/>
                <a:gd name="connsiteY1" fmla="*/ 506186 h 2215243"/>
                <a:gd name="connsiteX2" fmla="*/ 9693728 w 9857014"/>
                <a:gd name="connsiteY2" fmla="*/ 1436914 h 2215243"/>
                <a:gd name="connsiteX3" fmla="*/ 9693728 w 9857014"/>
                <a:gd name="connsiteY3" fmla="*/ 2073728 h 2215243"/>
                <a:gd name="connsiteX4" fmla="*/ 8714014 w 9857014"/>
                <a:gd name="connsiteY4" fmla="*/ 2122714 h 2215243"/>
                <a:gd name="connsiteX5" fmla="*/ 4468586 w 9857014"/>
                <a:gd name="connsiteY5" fmla="*/ 2139043 h 2215243"/>
                <a:gd name="connsiteX6" fmla="*/ 680357 w 9857014"/>
                <a:gd name="connsiteY6" fmla="*/ 2106386 h 2215243"/>
                <a:gd name="connsiteX7" fmla="*/ 386443 w 9857014"/>
                <a:gd name="connsiteY7" fmla="*/ 1910443 h 2215243"/>
                <a:gd name="connsiteX8" fmla="*/ 500743 w 9857014"/>
                <a:gd name="connsiteY8" fmla="*/ 277586 h 2215243"/>
                <a:gd name="connsiteX9" fmla="*/ 2166257 w 9857014"/>
                <a:gd name="connsiteY9" fmla="*/ 244928 h 2215243"/>
                <a:gd name="connsiteX10" fmla="*/ 3113314 w 9857014"/>
                <a:gd name="connsiteY10" fmla="*/ 440871 h 2215243"/>
                <a:gd name="connsiteX11" fmla="*/ 3684814 w 9857014"/>
                <a:gd name="connsiteY11" fmla="*/ 718457 h 2215243"/>
                <a:gd name="connsiteX12" fmla="*/ 4093028 w 9857014"/>
                <a:gd name="connsiteY12" fmla="*/ 963386 h 2215243"/>
                <a:gd name="connsiteX13" fmla="*/ 4370614 w 9857014"/>
                <a:gd name="connsiteY13" fmla="*/ 1159328 h 2215243"/>
                <a:gd name="connsiteX14" fmla="*/ 4664528 w 9857014"/>
                <a:gd name="connsiteY14" fmla="*/ 1469571 h 2215243"/>
                <a:gd name="connsiteX15" fmla="*/ 5121728 w 9857014"/>
                <a:gd name="connsiteY15" fmla="*/ 1567543 h 2215243"/>
                <a:gd name="connsiteX16" fmla="*/ 5236028 w 9857014"/>
                <a:gd name="connsiteY16" fmla="*/ 1191986 h 2215243"/>
                <a:gd name="connsiteX17" fmla="*/ 5562600 w 9857014"/>
                <a:gd name="connsiteY17" fmla="*/ 865414 h 2215243"/>
                <a:gd name="connsiteX18" fmla="*/ 5938157 w 9857014"/>
                <a:gd name="connsiteY18" fmla="*/ 832757 h 2215243"/>
                <a:gd name="connsiteX19" fmla="*/ 6232071 w 9857014"/>
                <a:gd name="connsiteY19" fmla="*/ 898071 h 2215243"/>
                <a:gd name="connsiteX20" fmla="*/ 6509657 w 9857014"/>
                <a:gd name="connsiteY20" fmla="*/ 898071 h 2215243"/>
                <a:gd name="connsiteX21" fmla="*/ 6542314 w 9857014"/>
                <a:gd name="connsiteY21" fmla="*/ 849086 h 2215243"/>
                <a:gd name="connsiteX22" fmla="*/ 6509657 w 9857014"/>
                <a:gd name="connsiteY22" fmla="*/ 702128 h 2215243"/>
                <a:gd name="connsiteX23" fmla="*/ 6591300 w 9857014"/>
                <a:gd name="connsiteY23" fmla="*/ 555171 h 2215243"/>
                <a:gd name="connsiteX24" fmla="*/ 6770914 w 9857014"/>
                <a:gd name="connsiteY24" fmla="*/ 587828 h 2215243"/>
                <a:gd name="connsiteX25" fmla="*/ 6934200 w 9857014"/>
                <a:gd name="connsiteY25" fmla="*/ 571500 h 2215243"/>
                <a:gd name="connsiteX26" fmla="*/ 7113814 w 9857014"/>
                <a:gd name="connsiteY26" fmla="*/ 636814 h 2215243"/>
                <a:gd name="connsiteX27" fmla="*/ 7342414 w 9857014"/>
                <a:gd name="connsiteY27" fmla="*/ 636814 h 2215243"/>
                <a:gd name="connsiteX28" fmla="*/ 7538357 w 9857014"/>
                <a:gd name="connsiteY28" fmla="*/ 718457 h 2215243"/>
                <a:gd name="connsiteX29" fmla="*/ 7620000 w 9857014"/>
                <a:gd name="connsiteY29" fmla="*/ 881743 h 2215243"/>
                <a:gd name="connsiteX30" fmla="*/ 7701643 w 9857014"/>
                <a:gd name="connsiteY30" fmla="*/ 1175657 h 2215243"/>
                <a:gd name="connsiteX31" fmla="*/ 7897586 w 9857014"/>
                <a:gd name="connsiteY31" fmla="*/ 1420586 h 2215243"/>
                <a:gd name="connsiteX32" fmla="*/ 7750628 w 9857014"/>
                <a:gd name="connsiteY32" fmla="*/ 1583871 h 2215243"/>
                <a:gd name="connsiteX33" fmla="*/ 8224157 w 9857014"/>
                <a:gd name="connsiteY33" fmla="*/ 1485900 h 2215243"/>
                <a:gd name="connsiteX34" fmla="*/ 8240486 w 9857014"/>
                <a:gd name="connsiteY34" fmla="*/ 963386 h 2215243"/>
                <a:gd name="connsiteX35" fmla="*/ 8011886 w 9857014"/>
                <a:gd name="connsiteY35" fmla="*/ 702128 h 2215243"/>
                <a:gd name="connsiteX36" fmla="*/ 7962900 w 9857014"/>
                <a:gd name="connsiteY36" fmla="*/ 489857 h 2215243"/>
                <a:gd name="connsiteX37" fmla="*/ 8060871 w 9857014"/>
                <a:gd name="connsiteY37" fmla="*/ 424543 h 22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7014" h="2215243">
                  <a:moveTo>
                    <a:pt x="8060871" y="424543"/>
                  </a:moveTo>
                  <a:cubicBezTo>
                    <a:pt x="8319407" y="427265"/>
                    <a:pt x="9241971" y="337458"/>
                    <a:pt x="9514114" y="506186"/>
                  </a:cubicBezTo>
                  <a:cubicBezTo>
                    <a:pt x="9786257" y="674914"/>
                    <a:pt x="9663792" y="1175657"/>
                    <a:pt x="9693728" y="1436914"/>
                  </a:cubicBezTo>
                  <a:cubicBezTo>
                    <a:pt x="9723664" y="1698171"/>
                    <a:pt x="9857014" y="1959428"/>
                    <a:pt x="9693728" y="2073728"/>
                  </a:cubicBezTo>
                  <a:cubicBezTo>
                    <a:pt x="9530442" y="2188028"/>
                    <a:pt x="8714014" y="2122714"/>
                    <a:pt x="8714014" y="2122714"/>
                  </a:cubicBezTo>
                  <a:lnTo>
                    <a:pt x="4468586" y="2139043"/>
                  </a:lnTo>
                  <a:lnTo>
                    <a:pt x="680357" y="2106386"/>
                  </a:lnTo>
                  <a:cubicBezTo>
                    <a:pt x="0" y="2068286"/>
                    <a:pt x="416379" y="2215243"/>
                    <a:pt x="386443" y="1910443"/>
                  </a:cubicBezTo>
                  <a:cubicBezTo>
                    <a:pt x="356507" y="1605643"/>
                    <a:pt x="204107" y="555172"/>
                    <a:pt x="500743" y="277586"/>
                  </a:cubicBezTo>
                  <a:cubicBezTo>
                    <a:pt x="797379" y="0"/>
                    <a:pt x="1730829" y="217714"/>
                    <a:pt x="2166257" y="244928"/>
                  </a:cubicBezTo>
                  <a:cubicBezTo>
                    <a:pt x="2601686" y="272142"/>
                    <a:pt x="2860221" y="361949"/>
                    <a:pt x="3113314" y="440871"/>
                  </a:cubicBezTo>
                  <a:cubicBezTo>
                    <a:pt x="3366407" y="519793"/>
                    <a:pt x="3521528" y="631371"/>
                    <a:pt x="3684814" y="718457"/>
                  </a:cubicBezTo>
                  <a:cubicBezTo>
                    <a:pt x="3848100" y="805543"/>
                    <a:pt x="3978728" y="889908"/>
                    <a:pt x="4093028" y="963386"/>
                  </a:cubicBezTo>
                  <a:cubicBezTo>
                    <a:pt x="4207328" y="1036865"/>
                    <a:pt x="4275364" y="1074964"/>
                    <a:pt x="4370614" y="1159328"/>
                  </a:cubicBezTo>
                  <a:cubicBezTo>
                    <a:pt x="4465864" y="1243692"/>
                    <a:pt x="4539342" y="1401535"/>
                    <a:pt x="4664528" y="1469571"/>
                  </a:cubicBezTo>
                  <a:cubicBezTo>
                    <a:pt x="4789714" y="1537607"/>
                    <a:pt x="5026478" y="1613807"/>
                    <a:pt x="5121728" y="1567543"/>
                  </a:cubicBezTo>
                  <a:cubicBezTo>
                    <a:pt x="5216978" y="1521279"/>
                    <a:pt x="5162549" y="1309007"/>
                    <a:pt x="5236028" y="1191986"/>
                  </a:cubicBezTo>
                  <a:cubicBezTo>
                    <a:pt x="5309507" y="1074965"/>
                    <a:pt x="5445579" y="925285"/>
                    <a:pt x="5562600" y="865414"/>
                  </a:cubicBezTo>
                  <a:cubicBezTo>
                    <a:pt x="5679621" y="805543"/>
                    <a:pt x="5826579" y="827314"/>
                    <a:pt x="5938157" y="832757"/>
                  </a:cubicBezTo>
                  <a:cubicBezTo>
                    <a:pt x="6049735" y="838200"/>
                    <a:pt x="6136821" y="887185"/>
                    <a:pt x="6232071" y="898071"/>
                  </a:cubicBezTo>
                  <a:cubicBezTo>
                    <a:pt x="6327321" y="908957"/>
                    <a:pt x="6457950" y="906235"/>
                    <a:pt x="6509657" y="898071"/>
                  </a:cubicBezTo>
                  <a:cubicBezTo>
                    <a:pt x="6561364" y="889907"/>
                    <a:pt x="6542314" y="881743"/>
                    <a:pt x="6542314" y="849086"/>
                  </a:cubicBezTo>
                  <a:cubicBezTo>
                    <a:pt x="6542314" y="816429"/>
                    <a:pt x="6501493" y="751114"/>
                    <a:pt x="6509657" y="702128"/>
                  </a:cubicBezTo>
                  <a:cubicBezTo>
                    <a:pt x="6517821" y="653142"/>
                    <a:pt x="6547757" y="574221"/>
                    <a:pt x="6591300" y="555171"/>
                  </a:cubicBezTo>
                  <a:cubicBezTo>
                    <a:pt x="6634843" y="536121"/>
                    <a:pt x="6713764" y="585107"/>
                    <a:pt x="6770914" y="587828"/>
                  </a:cubicBezTo>
                  <a:cubicBezTo>
                    <a:pt x="6828064" y="590549"/>
                    <a:pt x="6877050" y="563336"/>
                    <a:pt x="6934200" y="571500"/>
                  </a:cubicBezTo>
                  <a:cubicBezTo>
                    <a:pt x="6991350" y="579664"/>
                    <a:pt x="7045778" y="625928"/>
                    <a:pt x="7113814" y="636814"/>
                  </a:cubicBezTo>
                  <a:cubicBezTo>
                    <a:pt x="7181850" y="647700"/>
                    <a:pt x="7271657" y="623207"/>
                    <a:pt x="7342414" y="636814"/>
                  </a:cubicBezTo>
                  <a:cubicBezTo>
                    <a:pt x="7413171" y="650421"/>
                    <a:pt x="7492093" y="677636"/>
                    <a:pt x="7538357" y="718457"/>
                  </a:cubicBezTo>
                  <a:cubicBezTo>
                    <a:pt x="7584621" y="759278"/>
                    <a:pt x="7592786" y="805543"/>
                    <a:pt x="7620000" y="881743"/>
                  </a:cubicBezTo>
                  <a:cubicBezTo>
                    <a:pt x="7647214" y="957943"/>
                    <a:pt x="7655379" y="1085850"/>
                    <a:pt x="7701643" y="1175657"/>
                  </a:cubicBezTo>
                  <a:cubicBezTo>
                    <a:pt x="7747907" y="1265464"/>
                    <a:pt x="7889422" y="1352550"/>
                    <a:pt x="7897586" y="1420586"/>
                  </a:cubicBezTo>
                  <a:cubicBezTo>
                    <a:pt x="7905750" y="1488622"/>
                    <a:pt x="7696200" y="1572985"/>
                    <a:pt x="7750628" y="1583871"/>
                  </a:cubicBezTo>
                  <a:cubicBezTo>
                    <a:pt x="7805056" y="1594757"/>
                    <a:pt x="8142514" y="1589314"/>
                    <a:pt x="8224157" y="1485900"/>
                  </a:cubicBezTo>
                  <a:cubicBezTo>
                    <a:pt x="8305800" y="1382486"/>
                    <a:pt x="8275864" y="1094015"/>
                    <a:pt x="8240486" y="963386"/>
                  </a:cubicBezTo>
                  <a:cubicBezTo>
                    <a:pt x="8205108" y="832757"/>
                    <a:pt x="8058150" y="781050"/>
                    <a:pt x="8011886" y="702128"/>
                  </a:cubicBezTo>
                  <a:cubicBezTo>
                    <a:pt x="7965622" y="623207"/>
                    <a:pt x="7952014" y="530678"/>
                    <a:pt x="7962900" y="489857"/>
                  </a:cubicBezTo>
                  <a:cubicBezTo>
                    <a:pt x="7973786" y="449036"/>
                    <a:pt x="7802335" y="421822"/>
                    <a:pt x="8060871" y="42454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3"/>
          <p:cNvGrpSpPr/>
          <p:nvPr/>
        </p:nvGrpSpPr>
        <p:grpSpPr>
          <a:xfrm>
            <a:off x="0" y="5181600"/>
            <a:ext cx="3352800" cy="1676400"/>
            <a:chOff x="0" y="5181600"/>
            <a:chExt cx="3352800" cy="1676400"/>
          </a:xfrm>
        </p:grpSpPr>
        <p:sp>
          <p:nvSpPr>
            <p:cNvPr id="5" name="Rectangle 4"/>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3" name="Picture 2" descr="Image result for united states in 1783"/>
          <p:cNvPicPr>
            <a:picLocks noChangeAspect="1" noChangeArrowheads="1"/>
          </p:cNvPicPr>
          <p:nvPr/>
        </p:nvPicPr>
        <p:blipFill>
          <a:blip r:embed="rId4"/>
          <a:srcRect l="17500" t="47037" r="70000" b="45572"/>
          <a:stretch>
            <a:fillRect/>
          </a:stretch>
        </p:blipFill>
        <p:spPr bwMode="auto">
          <a:xfrm>
            <a:off x="1752600" y="4114800"/>
            <a:ext cx="1143000" cy="457200"/>
          </a:xfrm>
          <a:prstGeom prst="rect">
            <a:avLst/>
          </a:prstGeom>
          <a:noFill/>
        </p:spPr>
      </p:pic>
      <p:grpSp>
        <p:nvGrpSpPr>
          <p:cNvPr id="4" name="Group 18"/>
          <p:cNvGrpSpPr>
            <a:grpSpLocks noChangeAspect="1"/>
          </p:cNvGrpSpPr>
          <p:nvPr/>
        </p:nvGrpSpPr>
        <p:grpSpPr>
          <a:xfrm>
            <a:off x="228600" y="3657600"/>
            <a:ext cx="2378927" cy="3048000"/>
            <a:chOff x="5867400" y="3733800"/>
            <a:chExt cx="2438400" cy="3124200"/>
          </a:xfrm>
        </p:grpSpPr>
        <p:pic>
          <p:nvPicPr>
            <p:cNvPr id="20" name="Picture 6" descr="http://www.history.org/almanack/people/images/thomasjefferson_sm.jpg"/>
            <p:cNvPicPr>
              <a:picLocks noChangeAspect="1" noChangeArrowheads="1"/>
            </p:cNvPicPr>
            <p:nvPr/>
          </p:nvPicPr>
          <p:blipFill>
            <a:blip r:embed="rId5"/>
            <a:srcRect t="6934" r="3030"/>
            <a:stretch>
              <a:fillRect/>
            </a:stretch>
          </p:blipFill>
          <p:spPr bwMode="auto">
            <a:xfrm>
              <a:off x="5867400" y="3733800"/>
              <a:ext cx="2438400" cy="3124200"/>
            </a:xfrm>
            <a:prstGeom prst="rect">
              <a:avLst/>
            </a:prstGeom>
            <a:noFill/>
            <a:ln w="50800">
              <a:solidFill>
                <a:srgbClr val="FF0000"/>
              </a:solidFill>
            </a:ln>
          </p:spPr>
        </p:pic>
        <p:sp>
          <p:nvSpPr>
            <p:cNvPr id="21" name="TextBox 20"/>
            <p:cNvSpPr txBox="1"/>
            <p:nvPr/>
          </p:nvSpPr>
          <p:spPr>
            <a:xfrm>
              <a:off x="5937266" y="6396335"/>
              <a:ext cx="2368534" cy="461665"/>
            </a:xfrm>
            <a:prstGeom prst="rect">
              <a:avLst/>
            </a:prstGeom>
            <a:noFill/>
          </p:spPr>
          <p:txBody>
            <a:bodyPr wrap="none" rtlCol="0">
              <a:spAutoFit/>
            </a:bodyPr>
            <a:lstStyle/>
            <a:p>
              <a:r>
                <a:rPr lang="en-US" sz="2400" dirty="0">
                  <a:solidFill>
                    <a:schemeClr val="bg1"/>
                  </a:solidFill>
                </a:rPr>
                <a:t>Thomas Jefferson</a:t>
              </a:r>
            </a:p>
          </p:txBody>
        </p:sp>
      </p:grpSp>
      <p:sp>
        <p:nvSpPr>
          <p:cNvPr id="16" name="Freeform 15"/>
          <p:cNvSpPr/>
          <p:nvPr/>
        </p:nvSpPr>
        <p:spPr>
          <a:xfrm>
            <a:off x="4793672" y="1415935"/>
            <a:ext cx="4064925" cy="3909752"/>
          </a:xfrm>
          <a:custGeom>
            <a:avLst/>
            <a:gdLst>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90" fmla="*/ 3535681 w 4064925"/>
              <a:gd name="connsiteY90" fmla="*/ 263236 h 390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064925" h="3909752">
                <a:moveTo>
                  <a:pt x="3535681" y="263236"/>
                </a:moveTo>
                <a:cubicBezTo>
                  <a:pt x="3557848" y="235527"/>
                  <a:pt x="3577245" y="210589"/>
                  <a:pt x="3602183" y="180109"/>
                </a:cubicBezTo>
                <a:cubicBezTo>
                  <a:pt x="3627121" y="149629"/>
                  <a:pt x="3654830" y="108065"/>
                  <a:pt x="3685310" y="80356"/>
                </a:cubicBezTo>
                <a:cubicBezTo>
                  <a:pt x="3715790" y="52647"/>
                  <a:pt x="3754583" y="0"/>
                  <a:pt x="3785063" y="13854"/>
                </a:cubicBezTo>
                <a:cubicBezTo>
                  <a:pt x="3815543" y="27708"/>
                  <a:pt x="3829397" y="127461"/>
                  <a:pt x="3868190" y="163483"/>
                </a:cubicBezTo>
                <a:cubicBezTo>
                  <a:pt x="3906983" y="199505"/>
                  <a:pt x="3987339" y="202276"/>
                  <a:pt x="4017819" y="229985"/>
                </a:cubicBezTo>
                <a:cubicBezTo>
                  <a:pt x="4048299" y="257694"/>
                  <a:pt x="4064925" y="288174"/>
                  <a:pt x="4051070" y="329738"/>
                </a:cubicBezTo>
                <a:cubicBezTo>
                  <a:pt x="4037216" y="371302"/>
                  <a:pt x="3987339" y="435033"/>
                  <a:pt x="3934692" y="479367"/>
                </a:cubicBezTo>
                <a:cubicBezTo>
                  <a:pt x="3882045" y="523701"/>
                  <a:pt x="3779521" y="540327"/>
                  <a:pt x="3735186" y="595745"/>
                </a:cubicBezTo>
                <a:cubicBezTo>
                  <a:pt x="3690851" y="651163"/>
                  <a:pt x="3676997" y="745374"/>
                  <a:pt x="3668684" y="811876"/>
                </a:cubicBezTo>
                <a:cubicBezTo>
                  <a:pt x="3660371" y="878378"/>
                  <a:pt x="3660372" y="961505"/>
                  <a:pt x="3685310" y="994756"/>
                </a:cubicBezTo>
                <a:cubicBezTo>
                  <a:pt x="3710248" y="1028007"/>
                  <a:pt x="3804458" y="986443"/>
                  <a:pt x="3818313" y="1011381"/>
                </a:cubicBezTo>
                <a:cubicBezTo>
                  <a:pt x="3832168" y="1036319"/>
                  <a:pt x="3840480" y="1102821"/>
                  <a:pt x="3768437" y="1144385"/>
                </a:cubicBezTo>
                <a:cubicBezTo>
                  <a:pt x="3696394" y="1185949"/>
                  <a:pt x="3455325" y="1183178"/>
                  <a:pt x="3386052" y="1260763"/>
                </a:cubicBezTo>
                <a:cubicBezTo>
                  <a:pt x="3316779" y="1338349"/>
                  <a:pt x="3380510" y="1476894"/>
                  <a:pt x="3352801" y="1609898"/>
                </a:cubicBezTo>
                <a:cubicBezTo>
                  <a:pt x="3325092" y="1742902"/>
                  <a:pt x="3250277" y="1947949"/>
                  <a:pt x="3219797" y="2058785"/>
                </a:cubicBezTo>
                <a:cubicBezTo>
                  <a:pt x="3189317" y="2169621"/>
                  <a:pt x="3164379" y="2202872"/>
                  <a:pt x="3169921" y="2274916"/>
                </a:cubicBezTo>
                <a:cubicBezTo>
                  <a:pt x="3175463" y="2346960"/>
                  <a:pt x="3253048" y="2405149"/>
                  <a:pt x="3253048" y="2491047"/>
                </a:cubicBezTo>
                <a:cubicBezTo>
                  <a:pt x="3253048" y="2576945"/>
                  <a:pt x="3258590" y="2682240"/>
                  <a:pt x="3169921" y="2790305"/>
                </a:cubicBezTo>
                <a:cubicBezTo>
                  <a:pt x="3081252" y="2898371"/>
                  <a:pt x="2820786" y="3025833"/>
                  <a:pt x="2721033" y="3139440"/>
                </a:cubicBezTo>
                <a:cubicBezTo>
                  <a:pt x="2621280" y="3253047"/>
                  <a:pt x="2604655" y="3386051"/>
                  <a:pt x="2571404" y="3471949"/>
                </a:cubicBezTo>
                <a:cubicBezTo>
                  <a:pt x="2538153" y="3557847"/>
                  <a:pt x="2574175" y="3613266"/>
                  <a:pt x="2521528" y="3654829"/>
                </a:cubicBezTo>
                <a:cubicBezTo>
                  <a:pt x="2468881" y="3696392"/>
                  <a:pt x="2394066" y="3701934"/>
                  <a:pt x="2255521" y="3721330"/>
                </a:cubicBezTo>
                <a:cubicBezTo>
                  <a:pt x="2116976" y="3740726"/>
                  <a:pt x="1690255" y="3771207"/>
                  <a:pt x="1690255" y="3771207"/>
                </a:cubicBezTo>
                <a:lnTo>
                  <a:pt x="759230" y="3854334"/>
                </a:lnTo>
                <a:cubicBezTo>
                  <a:pt x="590205" y="3868188"/>
                  <a:pt x="673332" y="3909752"/>
                  <a:pt x="676103" y="3854334"/>
                </a:cubicBezTo>
                <a:cubicBezTo>
                  <a:pt x="678874" y="3798916"/>
                  <a:pt x="773084" y="3621578"/>
                  <a:pt x="775855" y="3521825"/>
                </a:cubicBezTo>
                <a:cubicBezTo>
                  <a:pt x="778626" y="3422072"/>
                  <a:pt x="681644" y="3352800"/>
                  <a:pt x="692728" y="3255818"/>
                </a:cubicBezTo>
                <a:cubicBezTo>
                  <a:pt x="703812" y="3158836"/>
                  <a:pt x="800793" y="3045229"/>
                  <a:pt x="842357" y="2939934"/>
                </a:cubicBezTo>
                <a:cubicBezTo>
                  <a:pt x="883921" y="2834639"/>
                  <a:pt x="919943" y="2690552"/>
                  <a:pt x="942110" y="2624050"/>
                </a:cubicBezTo>
                <a:cubicBezTo>
                  <a:pt x="964277" y="2557548"/>
                  <a:pt x="969819" y="2574174"/>
                  <a:pt x="975361" y="2540923"/>
                </a:cubicBezTo>
                <a:cubicBezTo>
                  <a:pt x="980903" y="2507672"/>
                  <a:pt x="1008612" y="2471650"/>
                  <a:pt x="975361" y="2424545"/>
                </a:cubicBezTo>
                <a:cubicBezTo>
                  <a:pt x="942110" y="2377440"/>
                  <a:pt x="803564" y="2299854"/>
                  <a:pt x="775855" y="2258290"/>
                </a:cubicBezTo>
                <a:cubicBezTo>
                  <a:pt x="748146" y="2216726"/>
                  <a:pt x="817419" y="2205643"/>
                  <a:pt x="809106" y="2175163"/>
                </a:cubicBezTo>
                <a:cubicBezTo>
                  <a:pt x="800793" y="2144683"/>
                  <a:pt x="756459" y="2116974"/>
                  <a:pt x="725979" y="2075410"/>
                </a:cubicBezTo>
                <a:cubicBezTo>
                  <a:pt x="695499" y="2033846"/>
                  <a:pt x="631768" y="1989512"/>
                  <a:pt x="626226" y="1925781"/>
                </a:cubicBezTo>
                <a:cubicBezTo>
                  <a:pt x="620684" y="1862050"/>
                  <a:pt x="667790" y="1745672"/>
                  <a:pt x="692728" y="1693025"/>
                </a:cubicBezTo>
                <a:cubicBezTo>
                  <a:pt x="717666" y="1640378"/>
                  <a:pt x="762001" y="1640378"/>
                  <a:pt x="775855" y="1609898"/>
                </a:cubicBezTo>
                <a:cubicBezTo>
                  <a:pt x="789709" y="1579418"/>
                  <a:pt x="795251" y="1548938"/>
                  <a:pt x="775855" y="1510145"/>
                </a:cubicBezTo>
                <a:cubicBezTo>
                  <a:pt x="756459" y="1471352"/>
                  <a:pt x="709353" y="1449185"/>
                  <a:pt x="659477" y="1377141"/>
                </a:cubicBezTo>
                <a:cubicBezTo>
                  <a:pt x="609601" y="1305097"/>
                  <a:pt x="534786" y="1144385"/>
                  <a:pt x="476597" y="1077883"/>
                </a:cubicBezTo>
                <a:cubicBezTo>
                  <a:pt x="418408" y="1011381"/>
                  <a:pt x="357448" y="1022464"/>
                  <a:pt x="310343" y="978130"/>
                </a:cubicBezTo>
                <a:cubicBezTo>
                  <a:pt x="263238" y="933796"/>
                  <a:pt x="213361" y="883920"/>
                  <a:pt x="193964" y="811876"/>
                </a:cubicBezTo>
                <a:cubicBezTo>
                  <a:pt x="174568" y="739833"/>
                  <a:pt x="185651" y="590203"/>
                  <a:pt x="193964" y="545869"/>
                </a:cubicBezTo>
                <a:cubicBezTo>
                  <a:pt x="202277" y="501535"/>
                  <a:pt x="238299" y="565266"/>
                  <a:pt x="243841" y="545869"/>
                </a:cubicBezTo>
                <a:cubicBezTo>
                  <a:pt x="249383" y="526472"/>
                  <a:pt x="238299" y="451657"/>
                  <a:pt x="227215" y="429490"/>
                </a:cubicBezTo>
                <a:cubicBezTo>
                  <a:pt x="216131" y="407323"/>
                  <a:pt x="207819" y="418407"/>
                  <a:pt x="177339" y="412865"/>
                </a:cubicBezTo>
                <a:cubicBezTo>
                  <a:pt x="146859" y="407323"/>
                  <a:pt x="72044" y="448887"/>
                  <a:pt x="44335" y="396240"/>
                </a:cubicBezTo>
                <a:cubicBezTo>
                  <a:pt x="16626" y="343593"/>
                  <a:pt x="0" y="127461"/>
                  <a:pt x="11084" y="96981"/>
                </a:cubicBezTo>
                <a:cubicBezTo>
                  <a:pt x="22168" y="66501"/>
                  <a:pt x="72044" y="199505"/>
                  <a:pt x="110837" y="213360"/>
                </a:cubicBezTo>
                <a:cubicBezTo>
                  <a:pt x="149630" y="227215"/>
                  <a:pt x="202277" y="160713"/>
                  <a:pt x="243841" y="180109"/>
                </a:cubicBezTo>
                <a:cubicBezTo>
                  <a:pt x="285405" y="199505"/>
                  <a:pt x="340823" y="285404"/>
                  <a:pt x="360219" y="329738"/>
                </a:cubicBezTo>
                <a:cubicBezTo>
                  <a:pt x="379615" y="374072"/>
                  <a:pt x="354677" y="415636"/>
                  <a:pt x="360219" y="446116"/>
                </a:cubicBezTo>
                <a:cubicBezTo>
                  <a:pt x="365761" y="476596"/>
                  <a:pt x="351906" y="495992"/>
                  <a:pt x="393470" y="512618"/>
                </a:cubicBezTo>
                <a:cubicBezTo>
                  <a:pt x="435034" y="529244"/>
                  <a:pt x="532016" y="548640"/>
                  <a:pt x="609601" y="545869"/>
                </a:cubicBezTo>
                <a:cubicBezTo>
                  <a:pt x="687186" y="543098"/>
                  <a:pt x="809107" y="523701"/>
                  <a:pt x="858983" y="495992"/>
                </a:cubicBezTo>
                <a:cubicBezTo>
                  <a:pt x="908859" y="468283"/>
                  <a:pt x="889463" y="407323"/>
                  <a:pt x="908859" y="379614"/>
                </a:cubicBezTo>
                <a:cubicBezTo>
                  <a:pt x="928255" y="351905"/>
                  <a:pt x="955965" y="332509"/>
                  <a:pt x="975361" y="329738"/>
                </a:cubicBezTo>
                <a:cubicBezTo>
                  <a:pt x="994757" y="326967"/>
                  <a:pt x="997528" y="332509"/>
                  <a:pt x="1025237" y="362989"/>
                </a:cubicBezTo>
                <a:cubicBezTo>
                  <a:pt x="1052946" y="393469"/>
                  <a:pt x="1066800" y="504305"/>
                  <a:pt x="1141615" y="512618"/>
                </a:cubicBezTo>
                <a:cubicBezTo>
                  <a:pt x="1216430" y="520931"/>
                  <a:pt x="1396539" y="396240"/>
                  <a:pt x="1474124" y="412865"/>
                </a:cubicBezTo>
                <a:cubicBezTo>
                  <a:pt x="1551710" y="429490"/>
                  <a:pt x="1651462" y="568036"/>
                  <a:pt x="1607128" y="612370"/>
                </a:cubicBezTo>
                <a:cubicBezTo>
                  <a:pt x="1562794" y="656704"/>
                  <a:pt x="1291244" y="637308"/>
                  <a:pt x="1208117" y="678872"/>
                </a:cubicBezTo>
                <a:cubicBezTo>
                  <a:pt x="1124990" y="720436"/>
                  <a:pt x="1116677" y="828501"/>
                  <a:pt x="1108364" y="861752"/>
                </a:cubicBezTo>
                <a:cubicBezTo>
                  <a:pt x="1100051" y="895003"/>
                  <a:pt x="1155470" y="820189"/>
                  <a:pt x="1158241" y="878378"/>
                </a:cubicBezTo>
                <a:cubicBezTo>
                  <a:pt x="1161012" y="936567"/>
                  <a:pt x="1127761" y="1119447"/>
                  <a:pt x="1124990" y="1210887"/>
                </a:cubicBezTo>
                <a:cubicBezTo>
                  <a:pt x="1122219" y="1302327"/>
                  <a:pt x="1130531" y="1379913"/>
                  <a:pt x="1141615" y="1427018"/>
                </a:cubicBezTo>
                <a:cubicBezTo>
                  <a:pt x="1152699" y="1474124"/>
                  <a:pt x="1149928" y="1512916"/>
                  <a:pt x="1191492" y="1493520"/>
                </a:cubicBezTo>
                <a:cubicBezTo>
                  <a:pt x="1233056" y="1474124"/>
                  <a:pt x="1368830" y="1385455"/>
                  <a:pt x="1390997" y="1310640"/>
                </a:cubicBezTo>
                <a:cubicBezTo>
                  <a:pt x="1413164" y="1235825"/>
                  <a:pt x="1313411" y="1130530"/>
                  <a:pt x="1324495" y="1044632"/>
                </a:cubicBezTo>
                <a:cubicBezTo>
                  <a:pt x="1335579" y="958734"/>
                  <a:pt x="1418706" y="858981"/>
                  <a:pt x="1457499" y="795250"/>
                </a:cubicBezTo>
                <a:cubicBezTo>
                  <a:pt x="1496292" y="731519"/>
                  <a:pt x="1515688" y="670560"/>
                  <a:pt x="1557252" y="662247"/>
                </a:cubicBezTo>
                <a:cubicBezTo>
                  <a:pt x="1598816" y="653934"/>
                  <a:pt x="1670859" y="709352"/>
                  <a:pt x="1706881" y="745374"/>
                </a:cubicBezTo>
                <a:cubicBezTo>
                  <a:pt x="1742903" y="781396"/>
                  <a:pt x="1784467" y="825731"/>
                  <a:pt x="1773383" y="878378"/>
                </a:cubicBezTo>
                <a:cubicBezTo>
                  <a:pt x="1762299" y="931025"/>
                  <a:pt x="1634837" y="1033549"/>
                  <a:pt x="1640379" y="1061258"/>
                </a:cubicBezTo>
                <a:cubicBezTo>
                  <a:pt x="1645921" y="1088967"/>
                  <a:pt x="1770611" y="1041861"/>
                  <a:pt x="1806633" y="1044632"/>
                </a:cubicBezTo>
                <a:cubicBezTo>
                  <a:pt x="1842655" y="1047403"/>
                  <a:pt x="1848197" y="1047403"/>
                  <a:pt x="1856510" y="1077883"/>
                </a:cubicBezTo>
                <a:cubicBezTo>
                  <a:pt x="1864823" y="1108363"/>
                  <a:pt x="1862052" y="1161010"/>
                  <a:pt x="1856510" y="1227512"/>
                </a:cubicBezTo>
                <a:cubicBezTo>
                  <a:pt x="1850968" y="1294014"/>
                  <a:pt x="1803863" y="1427018"/>
                  <a:pt x="1823259" y="1476894"/>
                </a:cubicBezTo>
                <a:cubicBezTo>
                  <a:pt x="1842655" y="1526770"/>
                  <a:pt x="1909157" y="1546166"/>
                  <a:pt x="1972888" y="1526770"/>
                </a:cubicBezTo>
                <a:cubicBezTo>
                  <a:pt x="2036619" y="1507374"/>
                  <a:pt x="2130829" y="1407621"/>
                  <a:pt x="2205644" y="1360516"/>
                </a:cubicBezTo>
                <a:cubicBezTo>
                  <a:pt x="2280459" y="1313411"/>
                  <a:pt x="2385753" y="1271847"/>
                  <a:pt x="2421775" y="1244138"/>
                </a:cubicBezTo>
                <a:cubicBezTo>
                  <a:pt x="2457797" y="1216429"/>
                  <a:pt x="2421775" y="1194261"/>
                  <a:pt x="2421775" y="1194261"/>
                </a:cubicBezTo>
                <a:cubicBezTo>
                  <a:pt x="2421775" y="1166552"/>
                  <a:pt x="2388524" y="1108363"/>
                  <a:pt x="2421775" y="1077883"/>
                </a:cubicBezTo>
                <a:cubicBezTo>
                  <a:pt x="2455026" y="1047403"/>
                  <a:pt x="2563092" y="1044632"/>
                  <a:pt x="2621281" y="1011381"/>
                </a:cubicBezTo>
                <a:cubicBezTo>
                  <a:pt x="2679470" y="978130"/>
                  <a:pt x="2745972" y="917171"/>
                  <a:pt x="2770910" y="878378"/>
                </a:cubicBezTo>
                <a:cubicBezTo>
                  <a:pt x="2795848" y="839585"/>
                  <a:pt x="2751514" y="834043"/>
                  <a:pt x="2770910" y="778625"/>
                </a:cubicBezTo>
                <a:cubicBezTo>
                  <a:pt x="2790306" y="723207"/>
                  <a:pt x="2790306" y="598516"/>
                  <a:pt x="2887288" y="545869"/>
                </a:cubicBezTo>
                <a:cubicBezTo>
                  <a:pt x="2984270" y="493222"/>
                  <a:pt x="3244736" y="520930"/>
                  <a:pt x="3352801" y="462741"/>
                </a:cubicBezTo>
                <a:cubicBezTo>
                  <a:pt x="3460866" y="404552"/>
                  <a:pt x="3498273" y="300643"/>
                  <a:pt x="3535681" y="196734"/>
                </a:cubicBezTo>
                <a:lnTo>
                  <a:pt x="3535681" y="263236"/>
                </a:lnTo>
                <a:close/>
              </a:path>
            </a:pathLst>
          </a:custGeom>
          <a:solidFill>
            <a:srgbClr val="FFC0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TextBox 16"/>
          <p:cNvSpPr txBox="1"/>
          <p:nvPr/>
        </p:nvSpPr>
        <p:spPr>
          <a:xfrm>
            <a:off x="5334000" y="2971800"/>
            <a:ext cx="2895600" cy="1569660"/>
          </a:xfrm>
          <a:prstGeom prst="rect">
            <a:avLst/>
          </a:prstGeom>
          <a:noFill/>
        </p:spPr>
        <p:txBody>
          <a:bodyPr wrap="square" rtlCol="0">
            <a:spAutoFit/>
          </a:bodyPr>
          <a:lstStyle/>
          <a:p>
            <a:pPr algn="ctr"/>
            <a:r>
              <a:rPr lang="en-US" sz="3200" b="1" dirty="0">
                <a:solidFill>
                  <a:srgbClr val="FF0000"/>
                </a:solidFill>
                <a:effectLst>
                  <a:outerShdw dist="50800" dir="5400000" algn="ctr" rotWithShape="0">
                    <a:schemeClr val="tx1"/>
                  </a:outerShdw>
                </a:effectLst>
              </a:rPr>
              <a:t>UNITED STATES </a:t>
            </a:r>
          </a:p>
          <a:p>
            <a:pPr algn="ctr"/>
            <a:r>
              <a:rPr lang="en-US" sz="3200" b="1" dirty="0">
                <a:solidFill>
                  <a:srgbClr val="FF0000"/>
                </a:solidFill>
                <a:effectLst>
                  <a:outerShdw dist="50800" dir="5400000" algn="ctr" rotWithShape="0">
                    <a:schemeClr val="tx1"/>
                  </a:outerShdw>
                </a:effectLst>
              </a:rPr>
              <a:t>OF </a:t>
            </a:r>
          </a:p>
          <a:p>
            <a:pPr algn="ctr"/>
            <a:r>
              <a:rPr lang="en-US" sz="3200" b="1" dirty="0">
                <a:solidFill>
                  <a:srgbClr val="FF0000"/>
                </a:solidFill>
                <a:effectLst>
                  <a:outerShdw dist="50800" dir="5400000" algn="ctr" rotWithShape="0">
                    <a:schemeClr val="tx1"/>
                  </a:outerShdw>
                </a:effectLst>
              </a:rPr>
              <a:t>AMERICA</a:t>
            </a:r>
          </a:p>
        </p:txBody>
      </p:sp>
      <p:grpSp>
        <p:nvGrpSpPr>
          <p:cNvPr id="30" name="Group 29"/>
          <p:cNvGrpSpPr/>
          <p:nvPr/>
        </p:nvGrpSpPr>
        <p:grpSpPr>
          <a:xfrm>
            <a:off x="0" y="667512"/>
            <a:ext cx="8382000" cy="4376988"/>
            <a:chOff x="0" y="667512"/>
            <a:chExt cx="8382000" cy="4376988"/>
          </a:xfrm>
        </p:grpSpPr>
        <p:sp>
          <p:nvSpPr>
            <p:cNvPr id="15" name="TextBox 14"/>
            <p:cNvSpPr txBox="1"/>
            <p:nvPr/>
          </p:nvSpPr>
          <p:spPr>
            <a:xfrm>
              <a:off x="0" y="667512"/>
              <a:ext cx="5485220" cy="584775"/>
            </a:xfrm>
            <a:prstGeom prst="rect">
              <a:avLst/>
            </a:prstGeom>
            <a:solidFill>
              <a:schemeClr val="bg1"/>
            </a:solidFill>
          </p:spPr>
          <p:txBody>
            <a:bodyPr wrap="none" rtlCol="0">
              <a:spAutoFit/>
            </a:bodyPr>
            <a:lstStyle/>
            <a:p>
              <a:r>
                <a:rPr lang="en-US" sz="3200" dirty="0">
                  <a:effectLst>
                    <a:outerShdw dist="50800" dir="5400000" algn="ctr" rotWithShape="0">
                      <a:srgbClr val="FF0000"/>
                    </a:outerShdw>
                  </a:effectLst>
                </a:rPr>
                <a:t>Population of USA:  5.6 Million</a:t>
              </a:r>
            </a:p>
          </p:txBody>
        </p:sp>
        <p:sp>
          <p:nvSpPr>
            <p:cNvPr id="18" name="Freeform 17"/>
            <p:cNvSpPr/>
            <p:nvPr/>
          </p:nvSpPr>
          <p:spPr>
            <a:xfrm>
              <a:off x="6611007" y="1828800"/>
              <a:ext cx="1770993" cy="2995448"/>
            </a:xfrm>
            <a:custGeom>
              <a:avLst/>
              <a:gdLst>
                <a:gd name="connsiteX0" fmla="*/ 1923393 w 1923393"/>
                <a:gd name="connsiteY0" fmla="*/ 0 h 2995448"/>
                <a:gd name="connsiteX1" fmla="*/ 1734207 w 1923393"/>
                <a:gd name="connsiteY1" fmla="*/ 315310 h 2995448"/>
                <a:gd name="connsiteX2" fmla="*/ 1466193 w 1923393"/>
                <a:gd name="connsiteY2" fmla="*/ 614855 h 2995448"/>
                <a:gd name="connsiteX3" fmla="*/ 1245476 w 1923393"/>
                <a:gd name="connsiteY3" fmla="*/ 851337 h 2995448"/>
                <a:gd name="connsiteX4" fmla="*/ 945931 w 1923393"/>
                <a:gd name="connsiteY4" fmla="*/ 1308537 h 2995448"/>
                <a:gd name="connsiteX5" fmla="*/ 756745 w 1923393"/>
                <a:gd name="connsiteY5" fmla="*/ 1749972 h 2995448"/>
                <a:gd name="connsiteX6" fmla="*/ 599090 w 1923393"/>
                <a:gd name="connsiteY6" fmla="*/ 2222937 h 2995448"/>
                <a:gd name="connsiteX7" fmla="*/ 362607 w 1923393"/>
                <a:gd name="connsiteY7" fmla="*/ 2585544 h 2995448"/>
                <a:gd name="connsiteX8" fmla="*/ 0 w 1923393"/>
                <a:gd name="connsiteY8" fmla="*/ 2995448 h 2995448"/>
                <a:gd name="connsiteX0" fmla="*/ 2456793 w 2456793"/>
                <a:gd name="connsiteY0" fmla="*/ 0 h 3224048"/>
                <a:gd name="connsiteX1" fmla="*/ 2267607 w 2456793"/>
                <a:gd name="connsiteY1" fmla="*/ 315310 h 3224048"/>
                <a:gd name="connsiteX2" fmla="*/ 1999593 w 2456793"/>
                <a:gd name="connsiteY2" fmla="*/ 614855 h 3224048"/>
                <a:gd name="connsiteX3" fmla="*/ 1778876 w 2456793"/>
                <a:gd name="connsiteY3" fmla="*/ 851337 h 3224048"/>
                <a:gd name="connsiteX4" fmla="*/ 1479331 w 2456793"/>
                <a:gd name="connsiteY4" fmla="*/ 1308537 h 3224048"/>
                <a:gd name="connsiteX5" fmla="*/ 1290145 w 2456793"/>
                <a:gd name="connsiteY5" fmla="*/ 1749972 h 3224048"/>
                <a:gd name="connsiteX6" fmla="*/ 1132490 w 2456793"/>
                <a:gd name="connsiteY6" fmla="*/ 2222937 h 3224048"/>
                <a:gd name="connsiteX7" fmla="*/ 896007 w 2456793"/>
                <a:gd name="connsiteY7" fmla="*/ 2585544 h 3224048"/>
                <a:gd name="connsiteX8" fmla="*/ 0 w 2456793"/>
                <a:gd name="connsiteY8" fmla="*/ 3224048 h 3224048"/>
                <a:gd name="connsiteX0" fmla="*/ 2456793 w 2456793"/>
                <a:gd name="connsiteY0" fmla="*/ 0 h 3224048"/>
                <a:gd name="connsiteX1" fmla="*/ 2267607 w 2456793"/>
                <a:gd name="connsiteY1" fmla="*/ 315310 h 3224048"/>
                <a:gd name="connsiteX2" fmla="*/ 1999593 w 2456793"/>
                <a:gd name="connsiteY2" fmla="*/ 614855 h 3224048"/>
                <a:gd name="connsiteX3" fmla="*/ 1778876 w 2456793"/>
                <a:gd name="connsiteY3" fmla="*/ 851337 h 3224048"/>
                <a:gd name="connsiteX4" fmla="*/ 1479331 w 2456793"/>
                <a:gd name="connsiteY4" fmla="*/ 1308537 h 3224048"/>
                <a:gd name="connsiteX5" fmla="*/ 1290145 w 2456793"/>
                <a:gd name="connsiteY5" fmla="*/ 1749972 h 3224048"/>
                <a:gd name="connsiteX6" fmla="*/ 1132490 w 2456793"/>
                <a:gd name="connsiteY6" fmla="*/ 2222937 h 3224048"/>
                <a:gd name="connsiteX7" fmla="*/ 896007 w 2456793"/>
                <a:gd name="connsiteY7" fmla="*/ 2585544 h 3224048"/>
                <a:gd name="connsiteX8" fmla="*/ 0 w 2456793"/>
                <a:gd name="connsiteY8" fmla="*/ 3224048 h 3224048"/>
                <a:gd name="connsiteX0" fmla="*/ 1770993 w 1770993"/>
                <a:gd name="connsiteY0" fmla="*/ 0 h 2995448"/>
                <a:gd name="connsiteX1" fmla="*/ 1581807 w 1770993"/>
                <a:gd name="connsiteY1" fmla="*/ 315310 h 2995448"/>
                <a:gd name="connsiteX2" fmla="*/ 1313793 w 1770993"/>
                <a:gd name="connsiteY2" fmla="*/ 614855 h 2995448"/>
                <a:gd name="connsiteX3" fmla="*/ 1093076 w 1770993"/>
                <a:gd name="connsiteY3" fmla="*/ 851337 h 2995448"/>
                <a:gd name="connsiteX4" fmla="*/ 793531 w 1770993"/>
                <a:gd name="connsiteY4" fmla="*/ 1308537 h 2995448"/>
                <a:gd name="connsiteX5" fmla="*/ 604345 w 1770993"/>
                <a:gd name="connsiteY5" fmla="*/ 1749972 h 2995448"/>
                <a:gd name="connsiteX6" fmla="*/ 446690 w 1770993"/>
                <a:gd name="connsiteY6" fmla="*/ 2222937 h 2995448"/>
                <a:gd name="connsiteX7" fmla="*/ 210207 w 1770993"/>
                <a:gd name="connsiteY7" fmla="*/ 2585544 h 2995448"/>
                <a:gd name="connsiteX8" fmla="*/ 0 w 1770993"/>
                <a:gd name="connsiteY8" fmla="*/ 2995448 h 299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0993" h="2995448">
                  <a:moveTo>
                    <a:pt x="1770993" y="0"/>
                  </a:moveTo>
                  <a:cubicBezTo>
                    <a:pt x="1714500" y="106417"/>
                    <a:pt x="1658007" y="212834"/>
                    <a:pt x="1581807" y="315310"/>
                  </a:cubicBezTo>
                  <a:cubicBezTo>
                    <a:pt x="1505607" y="417786"/>
                    <a:pt x="1395248" y="525517"/>
                    <a:pt x="1313793" y="614855"/>
                  </a:cubicBezTo>
                  <a:cubicBezTo>
                    <a:pt x="1232338" y="704193"/>
                    <a:pt x="1179786" y="735723"/>
                    <a:pt x="1093076" y="851337"/>
                  </a:cubicBezTo>
                  <a:cubicBezTo>
                    <a:pt x="1006366" y="966951"/>
                    <a:pt x="874986" y="1158765"/>
                    <a:pt x="793531" y="1308537"/>
                  </a:cubicBezTo>
                  <a:cubicBezTo>
                    <a:pt x="712076" y="1458310"/>
                    <a:pt x="662152" y="1597572"/>
                    <a:pt x="604345" y="1749972"/>
                  </a:cubicBezTo>
                  <a:cubicBezTo>
                    <a:pt x="546538" y="1902372"/>
                    <a:pt x="512380" y="2083675"/>
                    <a:pt x="446690" y="2222937"/>
                  </a:cubicBezTo>
                  <a:cubicBezTo>
                    <a:pt x="381000" y="2362199"/>
                    <a:pt x="284655" y="2456792"/>
                    <a:pt x="210207" y="2585544"/>
                  </a:cubicBezTo>
                  <a:cubicBezTo>
                    <a:pt x="135759" y="2714296"/>
                    <a:pt x="0" y="2995448"/>
                    <a:pt x="0" y="2995448"/>
                  </a:cubicBezTo>
                </a:path>
              </a:pathLst>
            </a:custGeom>
            <a:ln w="152400">
              <a:solidFill>
                <a:schemeClr val="accent6">
                  <a:lumMod val="50000"/>
                </a:schemeClr>
              </a:solidFill>
            </a:ln>
            <a:effectLst>
              <a:outerShdw blurRad="228600" dist="88900" dir="5400000" algn="ctr" rotWithShape="0">
                <a:schemeClr val="accent6">
                  <a:lumMod val="50000"/>
                </a:scheme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TextBox 21"/>
            <p:cNvSpPr txBox="1"/>
            <p:nvPr/>
          </p:nvSpPr>
          <p:spPr>
            <a:xfrm rot="17862803">
              <a:off x="6355075" y="3528861"/>
              <a:ext cx="2384947" cy="646331"/>
            </a:xfrm>
            <a:prstGeom prst="rect">
              <a:avLst/>
            </a:prstGeom>
            <a:noFill/>
          </p:spPr>
          <p:txBody>
            <a:bodyPr wrap="square" rtlCol="0">
              <a:spAutoFit/>
            </a:bodyPr>
            <a:lstStyle/>
            <a:p>
              <a:r>
                <a:rPr lang="en-US" sz="3600" dirty="0">
                  <a:effectLst>
                    <a:outerShdw dist="38100" dir="5400000" algn="ctr" rotWithShape="0">
                      <a:srgbClr val="FF0000"/>
                    </a:outerShdw>
                  </a:effectLst>
                </a:rPr>
                <a:t>~5,000,000</a:t>
              </a:r>
            </a:p>
          </p:txBody>
        </p:sp>
        <p:sp>
          <p:nvSpPr>
            <p:cNvPr id="24" name="TextBox 23"/>
            <p:cNvSpPr txBox="1"/>
            <p:nvPr/>
          </p:nvSpPr>
          <p:spPr>
            <a:xfrm rot="18002766">
              <a:off x="5548870" y="3381940"/>
              <a:ext cx="1981200" cy="646331"/>
            </a:xfrm>
            <a:prstGeom prst="rect">
              <a:avLst/>
            </a:prstGeom>
            <a:noFill/>
          </p:spPr>
          <p:txBody>
            <a:bodyPr wrap="square" rtlCol="0">
              <a:spAutoFit/>
            </a:bodyPr>
            <a:lstStyle/>
            <a:p>
              <a:r>
                <a:rPr lang="en-US" sz="3600" dirty="0">
                  <a:effectLst>
                    <a:outerShdw dist="38100" dir="5400000" algn="ctr" rotWithShape="0">
                      <a:srgbClr val="FF0000"/>
                    </a:outerShdw>
                  </a:effectLst>
                </a:rPr>
                <a:t>~600,000</a:t>
              </a:r>
            </a:p>
          </p:txBody>
        </p:sp>
        <p:sp>
          <p:nvSpPr>
            <p:cNvPr id="19" name="TextBox 18"/>
            <p:cNvSpPr txBox="1"/>
            <p:nvPr/>
          </p:nvSpPr>
          <p:spPr>
            <a:xfrm>
              <a:off x="0" y="1219200"/>
              <a:ext cx="5105400" cy="523220"/>
            </a:xfrm>
            <a:prstGeom prst="rect">
              <a:avLst/>
            </a:prstGeom>
            <a:solidFill>
              <a:schemeClr val="bg1"/>
            </a:solidFill>
          </p:spPr>
          <p:txBody>
            <a:bodyPr wrap="square" rtlCol="0">
              <a:spAutoFit/>
            </a:bodyPr>
            <a:lstStyle/>
            <a:p>
              <a:r>
                <a:rPr lang="en-US" sz="2800" dirty="0">
                  <a:effectLst>
                    <a:outerShdw dist="38100" dir="5400000" algn="ctr" rotWithShape="0">
                      <a:srgbClr val="FF0000"/>
                    </a:outerShdw>
                  </a:effectLst>
                </a:rPr>
                <a:t> 90% live east of Appalachian </a:t>
              </a:r>
              <a:r>
                <a:rPr lang="en-US" sz="2800" dirty="0" err="1">
                  <a:effectLst>
                    <a:outerShdw dist="38100" dir="5400000" algn="ctr" rotWithShape="0">
                      <a:srgbClr val="FF0000"/>
                    </a:outerShdw>
                  </a:effectLst>
                </a:rPr>
                <a:t>Mts</a:t>
              </a:r>
              <a:endParaRPr lang="en-US" sz="2800" dirty="0">
                <a:effectLst>
                  <a:outerShdw dist="38100" dir="5400000" algn="ctr" rotWithShape="0">
                    <a:srgbClr val="FF0000"/>
                  </a:outerShdw>
                </a:effectLst>
              </a:endParaRPr>
            </a:p>
          </p:txBody>
        </p:sp>
      </p:grpSp>
      <p:sp>
        <p:nvSpPr>
          <p:cNvPr id="29" name="Rectangle 28"/>
          <p:cNvSpPr/>
          <p:nvPr/>
        </p:nvSpPr>
        <p:spPr>
          <a:xfrm>
            <a:off x="7924800" y="4343400"/>
            <a:ext cx="12192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3657600" y="3124200"/>
            <a:ext cx="1219200" cy="461665"/>
          </a:xfrm>
          <a:prstGeom prst="rect">
            <a:avLst/>
          </a:prstGeom>
          <a:noFill/>
        </p:spPr>
        <p:txBody>
          <a:bodyPr wrap="square" rtlCol="0">
            <a:spAutoFit/>
          </a:bodyPr>
          <a:lstStyle/>
          <a:p>
            <a:r>
              <a:rPr lang="en-US" sz="2400" b="1" dirty="0">
                <a:solidFill>
                  <a:srgbClr val="FF0000"/>
                </a:solidFill>
                <a:effectLst>
                  <a:outerShdw dist="50800" dir="5400000" algn="ctr" rotWithShape="0">
                    <a:schemeClr val="tx1"/>
                  </a:outerShdw>
                </a:effectLst>
              </a:rPr>
              <a:t>FRANCE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0"/>
                                        </p:tgtEl>
                                      </p:cBhvr>
                                    </p:animEffect>
                                    <p:set>
                                      <p:cBhvr>
                                        <p:cTn id="7" dur="1" fill="hold">
                                          <p:stCondLst>
                                            <p:cond delay="999"/>
                                          </p:stCondLst>
                                        </p:cTn>
                                        <p:tgtEl>
                                          <p:spTgt spid="30"/>
                                        </p:tgtEl>
                                        <p:attrNameLst>
                                          <p:attrName>style.visibility</p:attrName>
                                        </p:attrNameLst>
                                      </p:cBhvr>
                                      <p:to>
                                        <p:strVal val="hidden"/>
                                      </p:to>
                                    </p:set>
                                  </p:childTnLst>
                                </p:cTn>
                              </p:par>
                              <p:par>
                                <p:cTn id="8" presetID="10" presetClass="entr" presetSubtype="0" fill="hold" grpId="2"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0"/>
                                        <p:tgtEl>
                                          <p:spTgt spid="17"/>
                                        </p:tgtEl>
                                      </p:cBhvr>
                                    </p:animEffect>
                                  </p:childTnLst>
                                </p:cTn>
                              </p:par>
                            </p:childTnLst>
                          </p:cTn>
                        </p:par>
                        <p:par>
                          <p:cTn id="11" fill="hold">
                            <p:stCondLst>
                              <p:cond delay="2000"/>
                            </p:stCondLst>
                            <p:childTnLst>
                              <p:par>
                                <p:cTn id="12" presetID="49" presetClass="entr" presetSubtype="0" decel="10000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p:cTn id="14" dur="1000" fill="hold"/>
                                        <p:tgtEl>
                                          <p:spTgt spid="9"/>
                                        </p:tgtEl>
                                        <p:attrNameLst>
                                          <p:attrName>ppt_w</p:attrName>
                                        </p:attrNameLst>
                                      </p:cBhvr>
                                      <p:tavLst>
                                        <p:tav tm="0">
                                          <p:val>
                                            <p:fltVal val="0"/>
                                          </p:val>
                                        </p:tav>
                                        <p:tav tm="100000">
                                          <p:val>
                                            <p:strVal val="#ppt_w"/>
                                          </p:val>
                                        </p:tav>
                                      </p:tavLst>
                                    </p:anim>
                                    <p:anim calcmode="lin" valueType="num">
                                      <p:cBhvr>
                                        <p:cTn id="15" dur="1000" fill="hold"/>
                                        <p:tgtEl>
                                          <p:spTgt spid="9"/>
                                        </p:tgtEl>
                                        <p:attrNameLst>
                                          <p:attrName>ppt_h</p:attrName>
                                        </p:attrNameLst>
                                      </p:cBhvr>
                                      <p:tavLst>
                                        <p:tav tm="0">
                                          <p:val>
                                            <p:fltVal val="0"/>
                                          </p:val>
                                        </p:tav>
                                        <p:tav tm="100000">
                                          <p:val>
                                            <p:strVal val="#ppt_h"/>
                                          </p:val>
                                        </p:tav>
                                      </p:tavLst>
                                    </p:anim>
                                    <p:anim calcmode="lin" valueType="num">
                                      <p:cBhvr>
                                        <p:cTn id="16" dur="1000" fill="hold"/>
                                        <p:tgtEl>
                                          <p:spTgt spid="9"/>
                                        </p:tgtEl>
                                        <p:attrNameLst>
                                          <p:attrName>style.rotation</p:attrName>
                                        </p:attrNameLst>
                                      </p:cBhvr>
                                      <p:tavLst>
                                        <p:tav tm="0">
                                          <p:val>
                                            <p:fltVal val="360"/>
                                          </p:val>
                                        </p:tav>
                                        <p:tav tm="100000">
                                          <p:val>
                                            <p:fltVal val="0"/>
                                          </p:val>
                                        </p:tav>
                                      </p:tavLst>
                                    </p:anim>
                                    <p:animEffect transition="in" filter="fade">
                                      <p:cBhvr>
                                        <p:cTn id="17" dur="10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grpId="1" nodeType="clickEffect">
                                  <p:stCondLst>
                                    <p:cond delay="0"/>
                                  </p:stCondLst>
                                  <p:childTnLst>
                                    <p:set>
                                      <p:cBhvr>
                                        <p:cTn id="21" dur="1" fill="hold">
                                          <p:stCondLst>
                                            <p:cond delay="0"/>
                                          </p:stCondLst>
                                        </p:cTn>
                                        <p:tgtEl>
                                          <p:spTgt spid="46"/>
                                        </p:tgtEl>
                                        <p:attrNameLst>
                                          <p:attrName>style.visibility</p:attrName>
                                        </p:attrNameLst>
                                      </p:cBhvr>
                                      <p:to>
                                        <p:strVal val="visible"/>
                                      </p:to>
                                    </p:set>
                                    <p:anim calcmode="lin" valueType="num">
                                      <p:cBhvr>
                                        <p:cTn id="22" dur="500" fill="hold"/>
                                        <p:tgtEl>
                                          <p:spTgt spid="46"/>
                                        </p:tgtEl>
                                        <p:attrNameLst>
                                          <p:attrName>ppt_w</p:attrName>
                                        </p:attrNameLst>
                                      </p:cBhvr>
                                      <p:tavLst>
                                        <p:tav tm="0">
                                          <p:val>
                                            <p:fltVal val="0"/>
                                          </p:val>
                                        </p:tav>
                                        <p:tav tm="100000">
                                          <p:val>
                                            <p:strVal val="#ppt_w"/>
                                          </p:val>
                                        </p:tav>
                                      </p:tavLst>
                                    </p:anim>
                                    <p:anim calcmode="lin" valueType="num">
                                      <p:cBhvr>
                                        <p:cTn id="23" dur="500" fill="hold"/>
                                        <p:tgtEl>
                                          <p:spTgt spid="46"/>
                                        </p:tgtEl>
                                        <p:attrNameLst>
                                          <p:attrName>ppt_h</p:attrName>
                                        </p:attrNameLst>
                                      </p:cBhvr>
                                      <p:tavLst>
                                        <p:tav tm="0">
                                          <p:val>
                                            <p:fltVal val="0"/>
                                          </p:val>
                                        </p:tav>
                                        <p:tav tm="100000">
                                          <p:val>
                                            <p:strVal val="#ppt_h"/>
                                          </p:val>
                                        </p:tav>
                                      </p:tavLst>
                                    </p:anim>
                                    <p:animEffect transition="in" filter="fade">
                                      <p:cBhvr>
                                        <p:cTn id="24" dur="500"/>
                                        <p:tgtEl>
                                          <p:spTgt spid="4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nodeType="clickEffect">
                                  <p:stCondLst>
                                    <p:cond delay="0"/>
                                  </p:stCondLst>
                                  <p:childTnLst>
                                    <p:animEffect transition="out" filter="fade">
                                      <p:cBhvr>
                                        <p:cTn id="28" dur="1000"/>
                                        <p:tgtEl>
                                          <p:spTgt spid="162818"/>
                                        </p:tgtEl>
                                      </p:cBhvr>
                                    </p:animEffect>
                                    <p:set>
                                      <p:cBhvr>
                                        <p:cTn id="29" dur="1" fill="hold">
                                          <p:stCondLst>
                                            <p:cond delay="999"/>
                                          </p:stCondLst>
                                        </p:cTn>
                                        <p:tgtEl>
                                          <p:spTgt spid="162818"/>
                                        </p:tgtEl>
                                        <p:attrNameLst>
                                          <p:attrName>style.visibility</p:attrName>
                                        </p:attrNameLst>
                                      </p:cBhvr>
                                      <p:to>
                                        <p:strVal val="hidden"/>
                                      </p:to>
                                    </p:set>
                                  </p:childTnLst>
                                </p:cTn>
                              </p:par>
                              <p:par>
                                <p:cTn id="30" presetID="9" presetClass="exit" presetSubtype="0" fill="hold" grpId="0" nodeType="withEffect">
                                  <p:stCondLst>
                                    <p:cond delay="0"/>
                                  </p:stCondLst>
                                  <p:childTnLst>
                                    <p:animEffect transition="out" filter="dissolve">
                                      <p:cBhvr>
                                        <p:cTn id="31" dur="1000"/>
                                        <p:tgtEl>
                                          <p:spTgt spid="50"/>
                                        </p:tgtEl>
                                      </p:cBhvr>
                                    </p:animEffect>
                                    <p:set>
                                      <p:cBhvr>
                                        <p:cTn id="32" dur="1" fill="hold">
                                          <p:stCondLst>
                                            <p:cond delay="999"/>
                                          </p:stCondLst>
                                        </p:cTn>
                                        <p:tgtEl>
                                          <p:spTgt spid="50"/>
                                        </p:tgtEl>
                                        <p:attrNameLst>
                                          <p:attrName>style.visibility</p:attrName>
                                        </p:attrNameLst>
                                      </p:cBhvr>
                                      <p:to>
                                        <p:strVal val="hidden"/>
                                      </p:to>
                                    </p:set>
                                  </p:childTnLst>
                                </p:cTn>
                              </p:par>
                              <p:par>
                                <p:cTn id="33" presetID="9" presetClass="entr" presetSubtype="0" fill="hold"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dissolve">
                                      <p:cBhvr>
                                        <p:cTn id="35" dur="1000"/>
                                        <p:tgtEl>
                                          <p:spTgt spid="31"/>
                                        </p:tgtEl>
                                      </p:cBhvr>
                                    </p:animEffect>
                                  </p:childTnLst>
                                </p:cTn>
                              </p:par>
                              <p:par>
                                <p:cTn id="36" presetID="10" presetClass="exit" presetSubtype="0" fill="hold" grpId="0" nodeType="withEffect">
                                  <p:stCondLst>
                                    <p:cond delay="0"/>
                                  </p:stCondLst>
                                  <p:childTnLst>
                                    <p:animEffect transition="out" filter="fade">
                                      <p:cBhvr>
                                        <p:cTn id="37" dur="1000"/>
                                        <p:tgtEl>
                                          <p:spTgt spid="46"/>
                                        </p:tgtEl>
                                      </p:cBhvr>
                                    </p:animEffect>
                                    <p:set>
                                      <p:cBhvr>
                                        <p:cTn id="38" dur="1" fill="hold">
                                          <p:stCondLst>
                                            <p:cond delay="999"/>
                                          </p:stCondLst>
                                        </p:cTn>
                                        <p:tgtEl>
                                          <p:spTgt spid="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17" grpId="2"/>
      <p:bldP spid="46" grpId="0"/>
      <p:bldP spid="46" grpId="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9"/>
          <p:cNvGrpSpPr/>
          <p:nvPr/>
        </p:nvGrpSpPr>
        <p:grpSpPr>
          <a:xfrm>
            <a:off x="0" y="667510"/>
            <a:ext cx="9756370" cy="6317952"/>
            <a:chOff x="0" y="667510"/>
            <a:chExt cx="9756370" cy="6317952"/>
          </a:xfrm>
        </p:grpSpPr>
        <p:grpSp>
          <p:nvGrpSpPr>
            <p:cNvPr id="3" name="Group 44"/>
            <p:cNvGrpSpPr/>
            <p:nvPr/>
          </p:nvGrpSpPr>
          <p:grpSpPr>
            <a:xfrm>
              <a:off x="0" y="667510"/>
              <a:ext cx="9756370" cy="6317952"/>
              <a:chOff x="0" y="667510"/>
              <a:chExt cx="9756370" cy="6317952"/>
            </a:xfrm>
          </p:grpSpPr>
          <p:sp>
            <p:nvSpPr>
              <p:cNvPr id="48" name="Rectangle 47"/>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6" name="Picture 2" descr="Image result for us states and territories may 1803 map"/>
              <p:cNvPicPr>
                <a:picLocks noChangeAspect="1" noChangeArrowheads="1"/>
              </p:cNvPicPr>
              <p:nvPr/>
            </p:nvPicPr>
            <p:blipFill>
              <a:blip r:embed="rId2"/>
              <a:srcRect/>
              <a:stretch>
                <a:fillRect/>
              </a:stretch>
            </p:blipFill>
            <p:spPr bwMode="auto">
              <a:xfrm>
                <a:off x="0" y="667510"/>
                <a:ext cx="9144000" cy="6190489"/>
              </a:xfrm>
              <a:prstGeom prst="rect">
                <a:avLst/>
              </a:prstGeom>
              <a:noFill/>
            </p:spPr>
          </p:pic>
          <p:grpSp>
            <p:nvGrpSpPr>
              <p:cNvPr id="4" name="Group 35"/>
              <p:cNvGrpSpPr/>
              <p:nvPr/>
            </p:nvGrpSpPr>
            <p:grpSpPr>
              <a:xfrm>
                <a:off x="0" y="803565"/>
                <a:ext cx="9756370" cy="6181897"/>
                <a:chOff x="0" y="803565"/>
                <a:chExt cx="9756370" cy="6181897"/>
              </a:xfrm>
            </p:grpSpPr>
            <p:grpSp>
              <p:nvGrpSpPr>
                <p:cNvPr id="5" name="Group 34"/>
                <p:cNvGrpSpPr/>
                <p:nvPr/>
              </p:nvGrpSpPr>
              <p:grpSpPr>
                <a:xfrm>
                  <a:off x="0" y="803565"/>
                  <a:ext cx="9756370" cy="6181897"/>
                  <a:chOff x="0" y="803565"/>
                  <a:chExt cx="9756370" cy="6181897"/>
                </a:xfrm>
              </p:grpSpPr>
              <p:grpSp>
                <p:nvGrpSpPr>
                  <p:cNvPr id="6" name="Group 33"/>
                  <p:cNvGrpSpPr/>
                  <p:nvPr/>
                </p:nvGrpSpPr>
                <p:grpSpPr>
                  <a:xfrm>
                    <a:off x="3391593" y="803565"/>
                    <a:ext cx="6364777" cy="6181897"/>
                    <a:chOff x="3391593" y="803565"/>
                    <a:chExt cx="6364777" cy="6181897"/>
                  </a:xfrm>
                </p:grpSpPr>
                <p:sp>
                  <p:nvSpPr>
                    <p:cNvPr id="62" name="Freeform 61"/>
                    <p:cNvSpPr/>
                    <p:nvPr/>
                  </p:nvSpPr>
                  <p:spPr>
                    <a:xfrm>
                      <a:off x="3581400" y="803565"/>
                      <a:ext cx="5547360" cy="1330035"/>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47360" h="1330035">
                          <a:moveTo>
                            <a:pt x="0" y="224443"/>
                          </a:moveTo>
                          <a:cubicBezTo>
                            <a:pt x="52647" y="260464"/>
                            <a:pt x="486295" y="677486"/>
                            <a:pt x="606829" y="781395"/>
                          </a:cubicBezTo>
                          <a:cubicBezTo>
                            <a:pt x="727363" y="885304"/>
                            <a:pt x="701040" y="834042"/>
                            <a:pt x="723207" y="847897"/>
                          </a:cubicBezTo>
                          <a:cubicBezTo>
                            <a:pt x="745374" y="861752"/>
                            <a:pt x="712124" y="858981"/>
                            <a:pt x="739833" y="864523"/>
                          </a:cubicBezTo>
                          <a:cubicBezTo>
                            <a:pt x="767542" y="870065"/>
                            <a:pt x="847899" y="878377"/>
                            <a:pt x="889462" y="881148"/>
                          </a:cubicBezTo>
                          <a:cubicBezTo>
                            <a:pt x="931025" y="883919"/>
                            <a:pt x="961505" y="850668"/>
                            <a:pt x="989214" y="881148"/>
                          </a:cubicBezTo>
                          <a:cubicBezTo>
                            <a:pt x="1016923" y="911628"/>
                            <a:pt x="1033549" y="994755"/>
                            <a:pt x="1055716" y="1064028"/>
                          </a:cubicBezTo>
                          <a:cubicBezTo>
                            <a:pt x="1077883" y="1133301"/>
                            <a:pt x="1094509" y="1263533"/>
                            <a:pt x="1122218" y="1296784"/>
                          </a:cubicBezTo>
                          <a:cubicBezTo>
                            <a:pt x="1149927" y="1330035"/>
                            <a:pt x="1197033" y="1294013"/>
                            <a:pt x="1221971" y="1263533"/>
                          </a:cubicBezTo>
                          <a:cubicBezTo>
                            <a:pt x="1246909" y="1233053"/>
                            <a:pt x="1252451" y="1152697"/>
                            <a:pt x="1271847" y="1113904"/>
                          </a:cubicBezTo>
                          <a:cubicBezTo>
                            <a:pt x="1291243" y="1075111"/>
                            <a:pt x="1330036" y="1069570"/>
                            <a:pt x="1338349" y="1030777"/>
                          </a:cubicBezTo>
                          <a:cubicBezTo>
                            <a:pt x="1346662" y="991984"/>
                            <a:pt x="1330036" y="942108"/>
                            <a:pt x="1321723" y="881148"/>
                          </a:cubicBezTo>
                          <a:cubicBezTo>
                            <a:pt x="1313410" y="820188"/>
                            <a:pt x="1277389" y="701039"/>
                            <a:pt x="1288473" y="665017"/>
                          </a:cubicBezTo>
                          <a:cubicBezTo>
                            <a:pt x="1299557" y="628995"/>
                            <a:pt x="1321723" y="653933"/>
                            <a:pt x="1388225" y="665017"/>
                          </a:cubicBezTo>
                          <a:cubicBezTo>
                            <a:pt x="1454727" y="676101"/>
                            <a:pt x="1600430"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73353" y="825730"/>
                            <a:pt x="4790902" y="753686"/>
                            <a:pt x="4813069" y="681643"/>
                          </a:cubicBezTo>
                          <a:cubicBezTo>
                            <a:pt x="4756654" y="771370"/>
                            <a:pt x="4684228" y="739416"/>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3" name="Freeform 62"/>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oup 11"/>
                  <p:cNvGrpSpPr/>
                  <p:nvPr/>
                </p:nvGrpSpPr>
                <p:grpSpPr>
                  <a:xfrm>
                    <a:off x="0" y="5181600"/>
                    <a:ext cx="3352800" cy="1676400"/>
                    <a:chOff x="0" y="5181600"/>
                    <a:chExt cx="3352800" cy="1676400"/>
                  </a:xfrm>
                </p:grpSpPr>
                <p:sp>
                  <p:nvSpPr>
                    <p:cNvPr id="58" name="Rectangle 57"/>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54" name="Picture 2" descr="Image result for united states in 1783"/>
                <p:cNvPicPr>
                  <a:picLocks noChangeAspect="1" noChangeArrowheads="1"/>
                </p:cNvPicPr>
                <p:nvPr/>
              </p:nvPicPr>
              <p:blipFill>
                <a:blip r:embed="rId3"/>
                <a:srcRect l="17500" t="47037" r="70000" b="45572"/>
                <a:stretch>
                  <a:fillRect/>
                </a:stretch>
              </p:blipFill>
              <p:spPr bwMode="auto">
                <a:xfrm>
                  <a:off x="1752600" y="4114800"/>
                  <a:ext cx="1143000" cy="457200"/>
                </a:xfrm>
                <a:prstGeom prst="rect">
                  <a:avLst/>
                </a:prstGeom>
                <a:noFill/>
              </p:spPr>
            </p:pic>
          </p:grpSp>
          <p:sp>
            <p:nvSpPr>
              <p:cNvPr id="51" name="Freeform 5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9" name="Rectangle 68"/>
            <p:cNvSpPr/>
            <p:nvPr/>
          </p:nvSpPr>
          <p:spPr>
            <a:xfrm>
              <a:off x="9906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oup 63"/>
          <p:cNvGrpSpPr/>
          <p:nvPr/>
        </p:nvGrpSpPr>
        <p:grpSpPr>
          <a:xfrm>
            <a:off x="1993461" y="1329558"/>
            <a:ext cx="6865136" cy="4381238"/>
            <a:chOff x="1993461" y="1329558"/>
            <a:chExt cx="6865136" cy="4381238"/>
          </a:xfrm>
        </p:grpSpPr>
        <p:sp>
          <p:nvSpPr>
            <p:cNvPr id="65" name="Freeform 64"/>
            <p:cNvSpPr/>
            <p:nvPr/>
          </p:nvSpPr>
          <p:spPr>
            <a:xfrm>
              <a:off x="1993461" y="1329558"/>
              <a:ext cx="3984734" cy="4381238"/>
            </a:xfrm>
            <a:custGeom>
              <a:avLst/>
              <a:gdLst>
                <a:gd name="connsiteX0" fmla="*/ 2937641 w 3846786"/>
                <a:gd name="connsiteY0" fmla="*/ 1090449 h 4758559"/>
                <a:gd name="connsiteX1" fmla="*/ 2843048 w 3846786"/>
                <a:gd name="connsiteY1" fmla="*/ 1263870 h 4758559"/>
                <a:gd name="connsiteX2" fmla="*/ 3079531 w 3846786"/>
                <a:gd name="connsiteY2" fmla="*/ 1563415 h 4758559"/>
                <a:gd name="connsiteX3" fmla="*/ 3300248 w 3846786"/>
                <a:gd name="connsiteY3" fmla="*/ 1768366 h 4758559"/>
                <a:gd name="connsiteX4" fmla="*/ 3331779 w 3846786"/>
                <a:gd name="connsiteY4" fmla="*/ 1910256 h 4758559"/>
                <a:gd name="connsiteX5" fmla="*/ 3457903 w 3846786"/>
                <a:gd name="connsiteY5" fmla="*/ 2099442 h 4758559"/>
                <a:gd name="connsiteX6" fmla="*/ 3394841 w 3846786"/>
                <a:gd name="connsiteY6" fmla="*/ 2257097 h 4758559"/>
                <a:gd name="connsiteX7" fmla="*/ 3300248 w 3846786"/>
                <a:gd name="connsiteY7" fmla="*/ 2414753 h 4758559"/>
                <a:gd name="connsiteX8" fmla="*/ 3379076 w 3846786"/>
                <a:gd name="connsiteY8" fmla="*/ 2651235 h 4758559"/>
                <a:gd name="connsiteX9" fmla="*/ 3442138 w 3846786"/>
                <a:gd name="connsiteY9" fmla="*/ 2745828 h 4758559"/>
                <a:gd name="connsiteX10" fmla="*/ 3473669 w 3846786"/>
                <a:gd name="connsiteY10" fmla="*/ 2887718 h 4758559"/>
                <a:gd name="connsiteX11" fmla="*/ 3694386 w 3846786"/>
                <a:gd name="connsiteY11" fmla="*/ 3045373 h 4758559"/>
                <a:gd name="connsiteX12" fmla="*/ 3647089 w 3846786"/>
                <a:gd name="connsiteY12" fmla="*/ 3234559 h 4758559"/>
                <a:gd name="connsiteX13" fmla="*/ 3442138 w 3846786"/>
                <a:gd name="connsiteY13" fmla="*/ 3707525 h 4758559"/>
                <a:gd name="connsiteX14" fmla="*/ 3426372 w 3846786"/>
                <a:gd name="connsiteY14" fmla="*/ 4007070 h 4758559"/>
                <a:gd name="connsiteX15" fmla="*/ 3331779 w 3846786"/>
                <a:gd name="connsiteY15" fmla="*/ 4275084 h 4758559"/>
                <a:gd name="connsiteX16" fmla="*/ 3300248 w 3846786"/>
                <a:gd name="connsiteY16" fmla="*/ 4338146 h 4758559"/>
                <a:gd name="connsiteX17" fmla="*/ 3379076 w 3846786"/>
                <a:gd name="connsiteY17" fmla="*/ 4495801 h 4758559"/>
                <a:gd name="connsiteX18" fmla="*/ 3647089 w 3846786"/>
                <a:gd name="connsiteY18" fmla="*/ 4590394 h 4758559"/>
                <a:gd name="connsiteX19" fmla="*/ 3820510 w 3846786"/>
                <a:gd name="connsiteY19" fmla="*/ 4653456 h 4758559"/>
                <a:gd name="connsiteX20" fmla="*/ 3804744 w 3846786"/>
                <a:gd name="connsiteY20" fmla="*/ 4748049 h 4758559"/>
                <a:gd name="connsiteX21" fmla="*/ 3710151 w 3846786"/>
                <a:gd name="connsiteY21" fmla="*/ 4716518 h 4758559"/>
                <a:gd name="connsiteX22" fmla="*/ 3442138 w 3846786"/>
                <a:gd name="connsiteY22" fmla="*/ 4732284 h 4758559"/>
                <a:gd name="connsiteX23" fmla="*/ 3284482 w 3846786"/>
                <a:gd name="connsiteY23" fmla="*/ 4590394 h 4758559"/>
                <a:gd name="connsiteX24" fmla="*/ 3221420 w 3846786"/>
                <a:gd name="connsiteY24" fmla="*/ 4480035 h 4758559"/>
                <a:gd name="connsiteX25" fmla="*/ 3111062 w 3846786"/>
                <a:gd name="connsiteY25" fmla="*/ 4322380 h 4758559"/>
                <a:gd name="connsiteX26" fmla="*/ 2937641 w 3846786"/>
                <a:gd name="connsiteY26" fmla="*/ 4148959 h 4758559"/>
                <a:gd name="connsiteX27" fmla="*/ 2527738 w 3846786"/>
                <a:gd name="connsiteY27" fmla="*/ 3896711 h 4758559"/>
                <a:gd name="connsiteX28" fmla="*/ 2039007 w 3846786"/>
                <a:gd name="connsiteY28" fmla="*/ 3849415 h 4758559"/>
                <a:gd name="connsiteX29" fmla="*/ 1581807 w 3846786"/>
                <a:gd name="connsiteY29" fmla="*/ 3660228 h 4758559"/>
                <a:gd name="connsiteX30" fmla="*/ 1108841 w 3846786"/>
                <a:gd name="connsiteY30" fmla="*/ 3392215 h 4758559"/>
                <a:gd name="connsiteX31" fmla="*/ 1014248 w 3846786"/>
                <a:gd name="connsiteY31" fmla="*/ 3281856 h 4758559"/>
                <a:gd name="connsiteX32" fmla="*/ 1108841 w 3846786"/>
                <a:gd name="connsiteY32" fmla="*/ 3013842 h 4758559"/>
                <a:gd name="connsiteX33" fmla="*/ 966951 w 3846786"/>
                <a:gd name="connsiteY33" fmla="*/ 2903484 h 4758559"/>
                <a:gd name="connsiteX34" fmla="*/ 935420 w 3846786"/>
                <a:gd name="connsiteY34" fmla="*/ 2714297 h 4758559"/>
                <a:gd name="connsiteX35" fmla="*/ 1077310 w 3846786"/>
                <a:gd name="connsiteY35" fmla="*/ 2619704 h 4758559"/>
                <a:gd name="connsiteX36" fmla="*/ 1077310 w 3846786"/>
                <a:gd name="connsiteY36" fmla="*/ 2540877 h 4758559"/>
                <a:gd name="connsiteX37" fmla="*/ 966951 w 3846786"/>
                <a:gd name="connsiteY37" fmla="*/ 2462049 h 4758559"/>
                <a:gd name="connsiteX38" fmla="*/ 919655 w 3846786"/>
                <a:gd name="connsiteY38" fmla="*/ 2335925 h 4758559"/>
                <a:gd name="connsiteX39" fmla="*/ 762000 w 3846786"/>
                <a:gd name="connsiteY39" fmla="*/ 2067911 h 4758559"/>
                <a:gd name="connsiteX40" fmla="*/ 541282 w 3846786"/>
                <a:gd name="connsiteY40" fmla="*/ 1768366 h 4758559"/>
                <a:gd name="connsiteX41" fmla="*/ 430924 w 3846786"/>
                <a:gd name="connsiteY41" fmla="*/ 1610711 h 4758559"/>
                <a:gd name="connsiteX42" fmla="*/ 352096 w 3846786"/>
                <a:gd name="connsiteY42" fmla="*/ 1358463 h 4758559"/>
                <a:gd name="connsiteX43" fmla="*/ 178676 w 3846786"/>
                <a:gd name="connsiteY43" fmla="*/ 1437290 h 4758559"/>
                <a:gd name="connsiteX44" fmla="*/ 68317 w 3846786"/>
                <a:gd name="connsiteY44" fmla="*/ 1405759 h 4758559"/>
                <a:gd name="connsiteX45" fmla="*/ 5255 w 3846786"/>
                <a:gd name="connsiteY45" fmla="*/ 1263870 h 4758559"/>
                <a:gd name="connsiteX46" fmla="*/ 36786 w 3846786"/>
                <a:gd name="connsiteY46" fmla="*/ 1106215 h 4758559"/>
                <a:gd name="connsiteX47" fmla="*/ 131379 w 3846786"/>
                <a:gd name="connsiteY47" fmla="*/ 964325 h 4758559"/>
                <a:gd name="connsiteX48" fmla="*/ 210207 w 3846786"/>
                <a:gd name="connsiteY48" fmla="*/ 964325 h 4758559"/>
                <a:gd name="connsiteX49" fmla="*/ 257503 w 3846786"/>
                <a:gd name="connsiteY49" fmla="*/ 838201 h 4758559"/>
                <a:gd name="connsiteX50" fmla="*/ 162910 w 3846786"/>
                <a:gd name="connsiteY50" fmla="*/ 522890 h 4758559"/>
                <a:gd name="connsiteX51" fmla="*/ 84082 w 3846786"/>
                <a:gd name="connsiteY51" fmla="*/ 254877 h 4758559"/>
                <a:gd name="connsiteX52" fmla="*/ 84082 w 3846786"/>
                <a:gd name="connsiteY52" fmla="*/ 128753 h 4758559"/>
                <a:gd name="connsiteX53" fmla="*/ 415158 w 3846786"/>
                <a:gd name="connsiteY53" fmla="*/ 34159 h 4758559"/>
                <a:gd name="connsiteX54" fmla="*/ 825062 w 3846786"/>
                <a:gd name="connsiteY54" fmla="*/ 34159 h 4758559"/>
                <a:gd name="connsiteX55" fmla="*/ 1077310 w 3846786"/>
                <a:gd name="connsiteY55" fmla="*/ 239111 h 4758559"/>
                <a:gd name="connsiteX56" fmla="*/ 1345324 w 3846786"/>
                <a:gd name="connsiteY56" fmla="*/ 459828 h 4758559"/>
                <a:gd name="connsiteX57" fmla="*/ 1707931 w 3846786"/>
                <a:gd name="connsiteY57" fmla="*/ 680546 h 4758559"/>
                <a:gd name="connsiteX58" fmla="*/ 2023241 w 3846786"/>
                <a:gd name="connsiteY58" fmla="*/ 806670 h 4758559"/>
                <a:gd name="connsiteX59" fmla="*/ 2070538 w 3846786"/>
                <a:gd name="connsiteY59" fmla="*/ 869732 h 4758559"/>
                <a:gd name="connsiteX60" fmla="*/ 2243958 w 3846786"/>
                <a:gd name="connsiteY60" fmla="*/ 806670 h 4758559"/>
                <a:gd name="connsiteX61" fmla="*/ 2307020 w 3846786"/>
                <a:gd name="connsiteY61" fmla="*/ 932794 h 4758559"/>
                <a:gd name="connsiteX62" fmla="*/ 2322786 w 3846786"/>
                <a:gd name="connsiteY62" fmla="*/ 1074684 h 4758559"/>
                <a:gd name="connsiteX63" fmla="*/ 2417379 w 3846786"/>
                <a:gd name="connsiteY63" fmla="*/ 1232339 h 4758559"/>
                <a:gd name="connsiteX64" fmla="*/ 2527738 w 3846786"/>
                <a:gd name="connsiteY64" fmla="*/ 1232339 h 4758559"/>
                <a:gd name="connsiteX65" fmla="*/ 2606565 w 3846786"/>
                <a:gd name="connsiteY65" fmla="*/ 1058918 h 4758559"/>
                <a:gd name="connsiteX66" fmla="*/ 2669627 w 3846786"/>
                <a:gd name="connsiteY66" fmla="*/ 1011622 h 4758559"/>
                <a:gd name="connsiteX67" fmla="*/ 2764220 w 3846786"/>
                <a:gd name="connsiteY67" fmla="*/ 964325 h 4758559"/>
                <a:gd name="connsiteX68" fmla="*/ 2827282 w 3846786"/>
                <a:gd name="connsiteY68" fmla="*/ 1027387 h 4758559"/>
                <a:gd name="connsiteX69" fmla="*/ 2937641 w 3846786"/>
                <a:gd name="connsiteY69" fmla="*/ 1090449 h 4758559"/>
                <a:gd name="connsiteX0" fmla="*/ 2937641 w 3846786"/>
                <a:gd name="connsiteY0" fmla="*/ 1093076 h 4761186"/>
                <a:gd name="connsiteX1" fmla="*/ 2843048 w 3846786"/>
                <a:gd name="connsiteY1" fmla="*/ 1266497 h 4761186"/>
                <a:gd name="connsiteX2" fmla="*/ 3079531 w 3846786"/>
                <a:gd name="connsiteY2" fmla="*/ 1566042 h 4761186"/>
                <a:gd name="connsiteX3" fmla="*/ 3300248 w 3846786"/>
                <a:gd name="connsiteY3" fmla="*/ 1770993 h 4761186"/>
                <a:gd name="connsiteX4" fmla="*/ 3331779 w 3846786"/>
                <a:gd name="connsiteY4" fmla="*/ 1912883 h 4761186"/>
                <a:gd name="connsiteX5" fmla="*/ 3457903 w 3846786"/>
                <a:gd name="connsiteY5" fmla="*/ 2102069 h 4761186"/>
                <a:gd name="connsiteX6" fmla="*/ 3394841 w 3846786"/>
                <a:gd name="connsiteY6" fmla="*/ 2259724 h 4761186"/>
                <a:gd name="connsiteX7" fmla="*/ 3300248 w 3846786"/>
                <a:gd name="connsiteY7" fmla="*/ 2417380 h 4761186"/>
                <a:gd name="connsiteX8" fmla="*/ 3379076 w 3846786"/>
                <a:gd name="connsiteY8" fmla="*/ 2653862 h 4761186"/>
                <a:gd name="connsiteX9" fmla="*/ 3442138 w 3846786"/>
                <a:gd name="connsiteY9" fmla="*/ 2748455 h 4761186"/>
                <a:gd name="connsiteX10" fmla="*/ 3473669 w 3846786"/>
                <a:gd name="connsiteY10" fmla="*/ 2890345 h 4761186"/>
                <a:gd name="connsiteX11" fmla="*/ 3694386 w 3846786"/>
                <a:gd name="connsiteY11" fmla="*/ 3048000 h 4761186"/>
                <a:gd name="connsiteX12" fmla="*/ 3647089 w 3846786"/>
                <a:gd name="connsiteY12" fmla="*/ 3237186 h 4761186"/>
                <a:gd name="connsiteX13" fmla="*/ 3442138 w 3846786"/>
                <a:gd name="connsiteY13" fmla="*/ 3710152 h 4761186"/>
                <a:gd name="connsiteX14" fmla="*/ 3426372 w 3846786"/>
                <a:gd name="connsiteY14" fmla="*/ 4009697 h 4761186"/>
                <a:gd name="connsiteX15" fmla="*/ 3331779 w 3846786"/>
                <a:gd name="connsiteY15" fmla="*/ 4277711 h 4761186"/>
                <a:gd name="connsiteX16" fmla="*/ 3300248 w 3846786"/>
                <a:gd name="connsiteY16" fmla="*/ 4340773 h 4761186"/>
                <a:gd name="connsiteX17" fmla="*/ 3379076 w 3846786"/>
                <a:gd name="connsiteY17" fmla="*/ 4498428 h 4761186"/>
                <a:gd name="connsiteX18" fmla="*/ 3647089 w 3846786"/>
                <a:gd name="connsiteY18" fmla="*/ 4593021 h 4761186"/>
                <a:gd name="connsiteX19" fmla="*/ 3820510 w 3846786"/>
                <a:gd name="connsiteY19" fmla="*/ 4656083 h 4761186"/>
                <a:gd name="connsiteX20" fmla="*/ 3804744 w 3846786"/>
                <a:gd name="connsiteY20" fmla="*/ 4750676 h 4761186"/>
                <a:gd name="connsiteX21" fmla="*/ 3710151 w 3846786"/>
                <a:gd name="connsiteY21" fmla="*/ 4719145 h 4761186"/>
                <a:gd name="connsiteX22" fmla="*/ 3442138 w 3846786"/>
                <a:gd name="connsiteY22" fmla="*/ 4734911 h 4761186"/>
                <a:gd name="connsiteX23" fmla="*/ 3284482 w 3846786"/>
                <a:gd name="connsiteY23" fmla="*/ 4593021 h 4761186"/>
                <a:gd name="connsiteX24" fmla="*/ 3221420 w 3846786"/>
                <a:gd name="connsiteY24" fmla="*/ 4482662 h 4761186"/>
                <a:gd name="connsiteX25" fmla="*/ 3111062 w 3846786"/>
                <a:gd name="connsiteY25" fmla="*/ 4325007 h 4761186"/>
                <a:gd name="connsiteX26" fmla="*/ 2937641 w 3846786"/>
                <a:gd name="connsiteY26" fmla="*/ 4151586 h 4761186"/>
                <a:gd name="connsiteX27" fmla="*/ 2527738 w 3846786"/>
                <a:gd name="connsiteY27" fmla="*/ 3899338 h 4761186"/>
                <a:gd name="connsiteX28" fmla="*/ 2039007 w 3846786"/>
                <a:gd name="connsiteY28" fmla="*/ 3852042 h 4761186"/>
                <a:gd name="connsiteX29" fmla="*/ 1581807 w 3846786"/>
                <a:gd name="connsiteY29" fmla="*/ 3662855 h 4761186"/>
                <a:gd name="connsiteX30" fmla="*/ 1108841 w 3846786"/>
                <a:gd name="connsiteY30" fmla="*/ 3394842 h 4761186"/>
                <a:gd name="connsiteX31" fmla="*/ 1014248 w 3846786"/>
                <a:gd name="connsiteY31" fmla="*/ 3284483 h 4761186"/>
                <a:gd name="connsiteX32" fmla="*/ 1108841 w 3846786"/>
                <a:gd name="connsiteY32" fmla="*/ 3016469 h 4761186"/>
                <a:gd name="connsiteX33" fmla="*/ 966951 w 3846786"/>
                <a:gd name="connsiteY33" fmla="*/ 2906111 h 4761186"/>
                <a:gd name="connsiteX34" fmla="*/ 935420 w 3846786"/>
                <a:gd name="connsiteY34" fmla="*/ 2716924 h 4761186"/>
                <a:gd name="connsiteX35" fmla="*/ 1077310 w 3846786"/>
                <a:gd name="connsiteY35" fmla="*/ 2622331 h 4761186"/>
                <a:gd name="connsiteX36" fmla="*/ 1077310 w 3846786"/>
                <a:gd name="connsiteY36" fmla="*/ 2543504 h 4761186"/>
                <a:gd name="connsiteX37" fmla="*/ 966951 w 3846786"/>
                <a:gd name="connsiteY37" fmla="*/ 2464676 h 4761186"/>
                <a:gd name="connsiteX38" fmla="*/ 919655 w 3846786"/>
                <a:gd name="connsiteY38" fmla="*/ 2338552 h 4761186"/>
                <a:gd name="connsiteX39" fmla="*/ 762000 w 3846786"/>
                <a:gd name="connsiteY39" fmla="*/ 2070538 h 4761186"/>
                <a:gd name="connsiteX40" fmla="*/ 541282 w 3846786"/>
                <a:gd name="connsiteY40" fmla="*/ 1770993 h 4761186"/>
                <a:gd name="connsiteX41" fmla="*/ 430924 w 3846786"/>
                <a:gd name="connsiteY41" fmla="*/ 1613338 h 4761186"/>
                <a:gd name="connsiteX42" fmla="*/ 352096 w 3846786"/>
                <a:gd name="connsiteY42" fmla="*/ 1361090 h 4761186"/>
                <a:gd name="connsiteX43" fmla="*/ 178676 w 3846786"/>
                <a:gd name="connsiteY43" fmla="*/ 1439917 h 4761186"/>
                <a:gd name="connsiteX44" fmla="*/ 68317 w 3846786"/>
                <a:gd name="connsiteY44" fmla="*/ 1408386 h 4761186"/>
                <a:gd name="connsiteX45" fmla="*/ 5255 w 3846786"/>
                <a:gd name="connsiteY45" fmla="*/ 1266497 h 4761186"/>
                <a:gd name="connsiteX46" fmla="*/ 36786 w 3846786"/>
                <a:gd name="connsiteY46" fmla="*/ 1108842 h 4761186"/>
                <a:gd name="connsiteX47" fmla="*/ 131379 w 3846786"/>
                <a:gd name="connsiteY47" fmla="*/ 966952 h 4761186"/>
                <a:gd name="connsiteX48" fmla="*/ 210207 w 3846786"/>
                <a:gd name="connsiteY48" fmla="*/ 966952 h 4761186"/>
                <a:gd name="connsiteX49" fmla="*/ 257503 w 3846786"/>
                <a:gd name="connsiteY49" fmla="*/ 840828 h 4761186"/>
                <a:gd name="connsiteX50" fmla="*/ 162910 w 3846786"/>
                <a:gd name="connsiteY50" fmla="*/ 525517 h 4761186"/>
                <a:gd name="connsiteX51" fmla="*/ 84082 w 3846786"/>
                <a:gd name="connsiteY51" fmla="*/ 257504 h 4761186"/>
                <a:gd name="connsiteX52" fmla="*/ 415158 w 3846786"/>
                <a:gd name="connsiteY52" fmla="*/ 36786 h 4761186"/>
                <a:gd name="connsiteX53" fmla="*/ 825062 w 3846786"/>
                <a:gd name="connsiteY53" fmla="*/ 36786 h 4761186"/>
                <a:gd name="connsiteX54" fmla="*/ 1077310 w 3846786"/>
                <a:gd name="connsiteY54" fmla="*/ 241738 h 4761186"/>
                <a:gd name="connsiteX55" fmla="*/ 1345324 w 3846786"/>
                <a:gd name="connsiteY55" fmla="*/ 462455 h 4761186"/>
                <a:gd name="connsiteX56" fmla="*/ 1707931 w 3846786"/>
                <a:gd name="connsiteY56" fmla="*/ 683173 h 4761186"/>
                <a:gd name="connsiteX57" fmla="*/ 2023241 w 3846786"/>
                <a:gd name="connsiteY57" fmla="*/ 809297 h 4761186"/>
                <a:gd name="connsiteX58" fmla="*/ 2070538 w 3846786"/>
                <a:gd name="connsiteY58" fmla="*/ 872359 h 4761186"/>
                <a:gd name="connsiteX59" fmla="*/ 2243958 w 3846786"/>
                <a:gd name="connsiteY59" fmla="*/ 809297 h 4761186"/>
                <a:gd name="connsiteX60" fmla="*/ 2307020 w 3846786"/>
                <a:gd name="connsiteY60" fmla="*/ 935421 h 4761186"/>
                <a:gd name="connsiteX61" fmla="*/ 2322786 w 3846786"/>
                <a:gd name="connsiteY61" fmla="*/ 1077311 h 4761186"/>
                <a:gd name="connsiteX62" fmla="*/ 2417379 w 3846786"/>
                <a:gd name="connsiteY62" fmla="*/ 1234966 h 4761186"/>
                <a:gd name="connsiteX63" fmla="*/ 2527738 w 3846786"/>
                <a:gd name="connsiteY63" fmla="*/ 1234966 h 4761186"/>
                <a:gd name="connsiteX64" fmla="*/ 2606565 w 3846786"/>
                <a:gd name="connsiteY64" fmla="*/ 1061545 h 4761186"/>
                <a:gd name="connsiteX65" fmla="*/ 2669627 w 3846786"/>
                <a:gd name="connsiteY65" fmla="*/ 1014249 h 4761186"/>
                <a:gd name="connsiteX66" fmla="*/ 2764220 w 3846786"/>
                <a:gd name="connsiteY66" fmla="*/ 966952 h 4761186"/>
                <a:gd name="connsiteX67" fmla="*/ 2827282 w 3846786"/>
                <a:gd name="connsiteY67" fmla="*/ 1030014 h 4761186"/>
                <a:gd name="connsiteX68" fmla="*/ 2937641 w 3846786"/>
                <a:gd name="connsiteY68" fmla="*/ 1093076 h 4761186"/>
                <a:gd name="connsiteX0" fmla="*/ 2963917 w 3873062"/>
                <a:gd name="connsiteY0" fmla="*/ 1056290 h 4724400"/>
                <a:gd name="connsiteX1" fmla="*/ 2869324 w 3873062"/>
                <a:gd name="connsiteY1" fmla="*/ 1229711 h 4724400"/>
                <a:gd name="connsiteX2" fmla="*/ 3105807 w 3873062"/>
                <a:gd name="connsiteY2" fmla="*/ 1529256 h 4724400"/>
                <a:gd name="connsiteX3" fmla="*/ 3326524 w 3873062"/>
                <a:gd name="connsiteY3" fmla="*/ 1734207 h 4724400"/>
                <a:gd name="connsiteX4" fmla="*/ 3358055 w 3873062"/>
                <a:gd name="connsiteY4" fmla="*/ 1876097 h 4724400"/>
                <a:gd name="connsiteX5" fmla="*/ 3484179 w 3873062"/>
                <a:gd name="connsiteY5" fmla="*/ 2065283 h 4724400"/>
                <a:gd name="connsiteX6" fmla="*/ 3421117 w 3873062"/>
                <a:gd name="connsiteY6" fmla="*/ 2222938 h 4724400"/>
                <a:gd name="connsiteX7" fmla="*/ 3326524 w 3873062"/>
                <a:gd name="connsiteY7" fmla="*/ 2380594 h 4724400"/>
                <a:gd name="connsiteX8" fmla="*/ 3405352 w 3873062"/>
                <a:gd name="connsiteY8" fmla="*/ 2617076 h 4724400"/>
                <a:gd name="connsiteX9" fmla="*/ 3468414 w 3873062"/>
                <a:gd name="connsiteY9" fmla="*/ 2711669 h 4724400"/>
                <a:gd name="connsiteX10" fmla="*/ 3499945 w 3873062"/>
                <a:gd name="connsiteY10" fmla="*/ 2853559 h 4724400"/>
                <a:gd name="connsiteX11" fmla="*/ 3720662 w 3873062"/>
                <a:gd name="connsiteY11" fmla="*/ 3011214 h 4724400"/>
                <a:gd name="connsiteX12" fmla="*/ 3673365 w 3873062"/>
                <a:gd name="connsiteY12" fmla="*/ 3200400 h 4724400"/>
                <a:gd name="connsiteX13" fmla="*/ 3468414 w 3873062"/>
                <a:gd name="connsiteY13" fmla="*/ 3673366 h 4724400"/>
                <a:gd name="connsiteX14" fmla="*/ 3452648 w 3873062"/>
                <a:gd name="connsiteY14" fmla="*/ 3972911 h 4724400"/>
                <a:gd name="connsiteX15" fmla="*/ 3358055 w 3873062"/>
                <a:gd name="connsiteY15" fmla="*/ 4240925 h 4724400"/>
                <a:gd name="connsiteX16" fmla="*/ 3326524 w 3873062"/>
                <a:gd name="connsiteY16" fmla="*/ 4303987 h 4724400"/>
                <a:gd name="connsiteX17" fmla="*/ 3405352 w 3873062"/>
                <a:gd name="connsiteY17" fmla="*/ 4461642 h 4724400"/>
                <a:gd name="connsiteX18" fmla="*/ 3673365 w 3873062"/>
                <a:gd name="connsiteY18" fmla="*/ 4556235 h 4724400"/>
                <a:gd name="connsiteX19" fmla="*/ 3846786 w 3873062"/>
                <a:gd name="connsiteY19" fmla="*/ 4619297 h 4724400"/>
                <a:gd name="connsiteX20" fmla="*/ 3831020 w 3873062"/>
                <a:gd name="connsiteY20" fmla="*/ 4713890 h 4724400"/>
                <a:gd name="connsiteX21" fmla="*/ 3736427 w 3873062"/>
                <a:gd name="connsiteY21" fmla="*/ 4682359 h 4724400"/>
                <a:gd name="connsiteX22" fmla="*/ 3468414 w 3873062"/>
                <a:gd name="connsiteY22" fmla="*/ 4698125 h 4724400"/>
                <a:gd name="connsiteX23" fmla="*/ 3310758 w 3873062"/>
                <a:gd name="connsiteY23" fmla="*/ 4556235 h 4724400"/>
                <a:gd name="connsiteX24" fmla="*/ 3247696 w 3873062"/>
                <a:gd name="connsiteY24" fmla="*/ 4445876 h 4724400"/>
                <a:gd name="connsiteX25" fmla="*/ 3137338 w 3873062"/>
                <a:gd name="connsiteY25" fmla="*/ 4288221 h 4724400"/>
                <a:gd name="connsiteX26" fmla="*/ 2963917 w 3873062"/>
                <a:gd name="connsiteY26" fmla="*/ 4114800 h 4724400"/>
                <a:gd name="connsiteX27" fmla="*/ 2554014 w 3873062"/>
                <a:gd name="connsiteY27" fmla="*/ 3862552 h 4724400"/>
                <a:gd name="connsiteX28" fmla="*/ 2065283 w 3873062"/>
                <a:gd name="connsiteY28" fmla="*/ 3815256 h 4724400"/>
                <a:gd name="connsiteX29" fmla="*/ 1608083 w 3873062"/>
                <a:gd name="connsiteY29" fmla="*/ 3626069 h 4724400"/>
                <a:gd name="connsiteX30" fmla="*/ 1135117 w 3873062"/>
                <a:gd name="connsiteY30" fmla="*/ 3358056 h 4724400"/>
                <a:gd name="connsiteX31" fmla="*/ 1040524 w 3873062"/>
                <a:gd name="connsiteY31" fmla="*/ 3247697 h 4724400"/>
                <a:gd name="connsiteX32" fmla="*/ 1135117 w 3873062"/>
                <a:gd name="connsiteY32" fmla="*/ 2979683 h 4724400"/>
                <a:gd name="connsiteX33" fmla="*/ 993227 w 3873062"/>
                <a:gd name="connsiteY33" fmla="*/ 2869325 h 4724400"/>
                <a:gd name="connsiteX34" fmla="*/ 961696 w 3873062"/>
                <a:gd name="connsiteY34" fmla="*/ 2680138 h 4724400"/>
                <a:gd name="connsiteX35" fmla="*/ 1103586 w 3873062"/>
                <a:gd name="connsiteY35" fmla="*/ 2585545 h 4724400"/>
                <a:gd name="connsiteX36" fmla="*/ 1103586 w 3873062"/>
                <a:gd name="connsiteY36" fmla="*/ 2506718 h 4724400"/>
                <a:gd name="connsiteX37" fmla="*/ 993227 w 3873062"/>
                <a:gd name="connsiteY37" fmla="*/ 2427890 h 4724400"/>
                <a:gd name="connsiteX38" fmla="*/ 945931 w 3873062"/>
                <a:gd name="connsiteY38" fmla="*/ 2301766 h 4724400"/>
                <a:gd name="connsiteX39" fmla="*/ 788276 w 3873062"/>
                <a:gd name="connsiteY39" fmla="*/ 2033752 h 4724400"/>
                <a:gd name="connsiteX40" fmla="*/ 567558 w 3873062"/>
                <a:gd name="connsiteY40" fmla="*/ 1734207 h 4724400"/>
                <a:gd name="connsiteX41" fmla="*/ 457200 w 3873062"/>
                <a:gd name="connsiteY41" fmla="*/ 1576552 h 4724400"/>
                <a:gd name="connsiteX42" fmla="*/ 378372 w 3873062"/>
                <a:gd name="connsiteY42" fmla="*/ 1324304 h 4724400"/>
                <a:gd name="connsiteX43" fmla="*/ 204952 w 3873062"/>
                <a:gd name="connsiteY43" fmla="*/ 1403131 h 4724400"/>
                <a:gd name="connsiteX44" fmla="*/ 94593 w 3873062"/>
                <a:gd name="connsiteY44" fmla="*/ 1371600 h 4724400"/>
                <a:gd name="connsiteX45" fmla="*/ 31531 w 3873062"/>
                <a:gd name="connsiteY45" fmla="*/ 1229711 h 4724400"/>
                <a:gd name="connsiteX46" fmla="*/ 63062 w 3873062"/>
                <a:gd name="connsiteY46" fmla="*/ 1072056 h 4724400"/>
                <a:gd name="connsiteX47" fmla="*/ 157655 w 3873062"/>
                <a:gd name="connsiteY47" fmla="*/ 930166 h 4724400"/>
                <a:gd name="connsiteX48" fmla="*/ 236483 w 3873062"/>
                <a:gd name="connsiteY48" fmla="*/ 930166 h 4724400"/>
                <a:gd name="connsiteX49" fmla="*/ 283779 w 3873062"/>
                <a:gd name="connsiteY49" fmla="*/ 804042 h 4724400"/>
                <a:gd name="connsiteX50" fmla="*/ 189186 w 3873062"/>
                <a:gd name="connsiteY50" fmla="*/ 488731 h 4724400"/>
                <a:gd name="connsiteX51" fmla="*/ 110358 w 3873062"/>
                <a:gd name="connsiteY51" fmla="*/ 220718 h 4724400"/>
                <a:gd name="connsiteX52" fmla="*/ 851338 w 3873062"/>
                <a:gd name="connsiteY52" fmla="*/ 0 h 4724400"/>
                <a:gd name="connsiteX53" fmla="*/ 1103586 w 3873062"/>
                <a:gd name="connsiteY53" fmla="*/ 204952 h 4724400"/>
                <a:gd name="connsiteX54" fmla="*/ 1371600 w 3873062"/>
                <a:gd name="connsiteY54" fmla="*/ 425669 h 4724400"/>
                <a:gd name="connsiteX55" fmla="*/ 1734207 w 3873062"/>
                <a:gd name="connsiteY55" fmla="*/ 646387 h 4724400"/>
                <a:gd name="connsiteX56" fmla="*/ 2049517 w 3873062"/>
                <a:gd name="connsiteY56" fmla="*/ 772511 h 4724400"/>
                <a:gd name="connsiteX57" fmla="*/ 2096814 w 3873062"/>
                <a:gd name="connsiteY57" fmla="*/ 835573 h 4724400"/>
                <a:gd name="connsiteX58" fmla="*/ 2270234 w 3873062"/>
                <a:gd name="connsiteY58" fmla="*/ 772511 h 4724400"/>
                <a:gd name="connsiteX59" fmla="*/ 2333296 w 3873062"/>
                <a:gd name="connsiteY59" fmla="*/ 898635 h 4724400"/>
                <a:gd name="connsiteX60" fmla="*/ 2349062 w 3873062"/>
                <a:gd name="connsiteY60" fmla="*/ 1040525 h 4724400"/>
                <a:gd name="connsiteX61" fmla="*/ 2443655 w 3873062"/>
                <a:gd name="connsiteY61" fmla="*/ 1198180 h 4724400"/>
                <a:gd name="connsiteX62" fmla="*/ 2554014 w 3873062"/>
                <a:gd name="connsiteY62" fmla="*/ 1198180 h 4724400"/>
                <a:gd name="connsiteX63" fmla="*/ 2632841 w 3873062"/>
                <a:gd name="connsiteY63" fmla="*/ 1024759 h 4724400"/>
                <a:gd name="connsiteX64" fmla="*/ 2695903 w 3873062"/>
                <a:gd name="connsiteY64" fmla="*/ 977463 h 4724400"/>
                <a:gd name="connsiteX65" fmla="*/ 2790496 w 3873062"/>
                <a:gd name="connsiteY65" fmla="*/ 930166 h 4724400"/>
                <a:gd name="connsiteX66" fmla="*/ 2853558 w 3873062"/>
                <a:gd name="connsiteY66" fmla="*/ 993228 h 4724400"/>
                <a:gd name="connsiteX67" fmla="*/ 2963917 w 3873062"/>
                <a:gd name="connsiteY67" fmla="*/ 1056290 h 4724400"/>
                <a:gd name="connsiteX0" fmla="*/ 3005959 w 3915104"/>
                <a:gd name="connsiteY0" fmla="*/ 885496 h 4553606"/>
                <a:gd name="connsiteX1" fmla="*/ 2911366 w 3915104"/>
                <a:gd name="connsiteY1" fmla="*/ 1058917 h 4553606"/>
                <a:gd name="connsiteX2" fmla="*/ 3147849 w 3915104"/>
                <a:gd name="connsiteY2" fmla="*/ 1358462 h 4553606"/>
                <a:gd name="connsiteX3" fmla="*/ 3368566 w 3915104"/>
                <a:gd name="connsiteY3" fmla="*/ 1563413 h 4553606"/>
                <a:gd name="connsiteX4" fmla="*/ 3400097 w 3915104"/>
                <a:gd name="connsiteY4" fmla="*/ 1705303 h 4553606"/>
                <a:gd name="connsiteX5" fmla="*/ 3526221 w 3915104"/>
                <a:gd name="connsiteY5" fmla="*/ 1894489 h 4553606"/>
                <a:gd name="connsiteX6" fmla="*/ 3463159 w 3915104"/>
                <a:gd name="connsiteY6" fmla="*/ 2052144 h 4553606"/>
                <a:gd name="connsiteX7" fmla="*/ 3368566 w 3915104"/>
                <a:gd name="connsiteY7" fmla="*/ 2209800 h 4553606"/>
                <a:gd name="connsiteX8" fmla="*/ 3447394 w 3915104"/>
                <a:gd name="connsiteY8" fmla="*/ 2446282 h 4553606"/>
                <a:gd name="connsiteX9" fmla="*/ 3510456 w 3915104"/>
                <a:gd name="connsiteY9" fmla="*/ 2540875 h 4553606"/>
                <a:gd name="connsiteX10" fmla="*/ 3541987 w 3915104"/>
                <a:gd name="connsiteY10" fmla="*/ 2682765 h 4553606"/>
                <a:gd name="connsiteX11" fmla="*/ 3762704 w 3915104"/>
                <a:gd name="connsiteY11" fmla="*/ 2840420 h 4553606"/>
                <a:gd name="connsiteX12" fmla="*/ 3715407 w 3915104"/>
                <a:gd name="connsiteY12" fmla="*/ 3029606 h 4553606"/>
                <a:gd name="connsiteX13" fmla="*/ 3510456 w 3915104"/>
                <a:gd name="connsiteY13" fmla="*/ 3502572 h 4553606"/>
                <a:gd name="connsiteX14" fmla="*/ 3494690 w 3915104"/>
                <a:gd name="connsiteY14" fmla="*/ 3802117 h 4553606"/>
                <a:gd name="connsiteX15" fmla="*/ 3400097 w 3915104"/>
                <a:gd name="connsiteY15" fmla="*/ 4070131 h 4553606"/>
                <a:gd name="connsiteX16" fmla="*/ 3368566 w 3915104"/>
                <a:gd name="connsiteY16" fmla="*/ 4133193 h 4553606"/>
                <a:gd name="connsiteX17" fmla="*/ 3447394 w 3915104"/>
                <a:gd name="connsiteY17" fmla="*/ 4290848 h 4553606"/>
                <a:gd name="connsiteX18" fmla="*/ 3715407 w 3915104"/>
                <a:gd name="connsiteY18" fmla="*/ 4385441 h 4553606"/>
                <a:gd name="connsiteX19" fmla="*/ 3888828 w 3915104"/>
                <a:gd name="connsiteY19" fmla="*/ 4448503 h 4553606"/>
                <a:gd name="connsiteX20" fmla="*/ 3873062 w 3915104"/>
                <a:gd name="connsiteY20" fmla="*/ 4543096 h 4553606"/>
                <a:gd name="connsiteX21" fmla="*/ 3778469 w 3915104"/>
                <a:gd name="connsiteY21" fmla="*/ 4511565 h 4553606"/>
                <a:gd name="connsiteX22" fmla="*/ 3510456 w 3915104"/>
                <a:gd name="connsiteY22" fmla="*/ 4527331 h 4553606"/>
                <a:gd name="connsiteX23" fmla="*/ 3352800 w 3915104"/>
                <a:gd name="connsiteY23" fmla="*/ 4385441 h 4553606"/>
                <a:gd name="connsiteX24" fmla="*/ 3289738 w 3915104"/>
                <a:gd name="connsiteY24" fmla="*/ 4275082 h 4553606"/>
                <a:gd name="connsiteX25" fmla="*/ 3179380 w 3915104"/>
                <a:gd name="connsiteY25" fmla="*/ 4117427 h 4553606"/>
                <a:gd name="connsiteX26" fmla="*/ 3005959 w 3915104"/>
                <a:gd name="connsiteY26" fmla="*/ 3944006 h 4553606"/>
                <a:gd name="connsiteX27" fmla="*/ 2596056 w 3915104"/>
                <a:gd name="connsiteY27" fmla="*/ 3691758 h 4553606"/>
                <a:gd name="connsiteX28" fmla="*/ 2107325 w 3915104"/>
                <a:gd name="connsiteY28" fmla="*/ 3644462 h 4553606"/>
                <a:gd name="connsiteX29" fmla="*/ 1650125 w 3915104"/>
                <a:gd name="connsiteY29" fmla="*/ 3455275 h 4553606"/>
                <a:gd name="connsiteX30" fmla="*/ 1177159 w 3915104"/>
                <a:gd name="connsiteY30" fmla="*/ 3187262 h 4553606"/>
                <a:gd name="connsiteX31" fmla="*/ 1082566 w 3915104"/>
                <a:gd name="connsiteY31" fmla="*/ 3076903 h 4553606"/>
                <a:gd name="connsiteX32" fmla="*/ 1177159 w 3915104"/>
                <a:gd name="connsiteY32" fmla="*/ 2808889 h 4553606"/>
                <a:gd name="connsiteX33" fmla="*/ 1035269 w 3915104"/>
                <a:gd name="connsiteY33" fmla="*/ 2698531 h 4553606"/>
                <a:gd name="connsiteX34" fmla="*/ 1003738 w 3915104"/>
                <a:gd name="connsiteY34" fmla="*/ 2509344 h 4553606"/>
                <a:gd name="connsiteX35" fmla="*/ 1145628 w 3915104"/>
                <a:gd name="connsiteY35" fmla="*/ 2414751 h 4553606"/>
                <a:gd name="connsiteX36" fmla="*/ 1145628 w 3915104"/>
                <a:gd name="connsiteY36" fmla="*/ 2335924 h 4553606"/>
                <a:gd name="connsiteX37" fmla="*/ 1035269 w 3915104"/>
                <a:gd name="connsiteY37" fmla="*/ 2257096 h 4553606"/>
                <a:gd name="connsiteX38" fmla="*/ 987973 w 3915104"/>
                <a:gd name="connsiteY38" fmla="*/ 2130972 h 4553606"/>
                <a:gd name="connsiteX39" fmla="*/ 830318 w 3915104"/>
                <a:gd name="connsiteY39" fmla="*/ 1862958 h 4553606"/>
                <a:gd name="connsiteX40" fmla="*/ 609600 w 3915104"/>
                <a:gd name="connsiteY40" fmla="*/ 1563413 h 4553606"/>
                <a:gd name="connsiteX41" fmla="*/ 499242 w 3915104"/>
                <a:gd name="connsiteY41" fmla="*/ 1405758 h 4553606"/>
                <a:gd name="connsiteX42" fmla="*/ 420414 w 3915104"/>
                <a:gd name="connsiteY42" fmla="*/ 1153510 h 4553606"/>
                <a:gd name="connsiteX43" fmla="*/ 246994 w 3915104"/>
                <a:gd name="connsiteY43" fmla="*/ 1232337 h 4553606"/>
                <a:gd name="connsiteX44" fmla="*/ 136635 w 3915104"/>
                <a:gd name="connsiteY44" fmla="*/ 1200806 h 4553606"/>
                <a:gd name="connsiteX45" fmla="*/ 73573 w 3915104"/>
                <a:gd name="connsiteY45" fmla="*/ 1058917 h 4553606"/>
                <a:gd name="connsiteX46" fmla="*/ 105104 w 3915104"/>
                <a:gd name="connsiteY46" fmla="*/ 901262 h 4553606"/>
                <a:gd name="connsiteX47" fmla="*/ 199697 w 3915104"/>
                <a:gd name="connsiteY47" fmla="*/ 759372 h 4553606"/>
                <a:gd name="connsiteX48" fmla="*/ 278525 w 3915104"/>
                <a:gd name="connsiteY48" fmla="*/ 759372 h 4553606"/>
                <a:gd name="connsiteX49" fmla="*/ 325821 w 3915104"/>
                <a:gd name="connsiteY49" fmla="*/ 633248 h 4553606"/>
                <a:gd name="connsiteX50" fmla="*/ 231228 w 3915104"/>
                <a:gd name="connsiteY50" fmla="*/ 317937 h 4553606"/>
                <a:gd name="connsiteX51" fmla="*/ 152400 w 3915104"/>
                <a:gd name="connsiteY51" fmla="*/ 49924 h 4553606"/>
                <a:gd name="connsiteX52" fmla="*/ 1145628 w 3915104"/>
                <a:gd name="connsiteY52" fmla="*/ 34158 h 4553606"/>
                <a:gd name="connsiteX53" fmla="*/ 1413642 w 3915104"/>
                <a:gd name="connsiteY53" fmla="*/ 254875 h 4553606"/>
                <a:gd name="connsiteX54" fmla="*/ 1776249 w 3915104"/>
                <a:gd name="connsiteY54" fmla="*/ 475593 h 4553606"/>
                <a:gd name="connsiteX55" fmla="*/ 2091559 w 3915104"/>
                <a:gd name="connsiteY55" fmla="*/ 601717 h 4553606"/>
                <a:gd name="connsiteX56" fmla="*/ 2138856 w 3915104"/>
                <a:gd name="connsiteY56" fmla="*/ 664779 h 4553606"/>
                <a:gd name="connsiteX57" fmla="*/ 2312276 w 3915104"/>
                <a:gd name="connsiteY57" fmla="*/ 601717 h 4553606"/>
                <a:gd name="connsiteX58" fmla="*/ 2375338 w 3915104"/>
                <a:gd name="connsiteY58" fmla="*/ 727841 h 4553606"/>
                <a:gd name="connsiteX59" fmla="*/ 2391104 w 3915104"/>
                <a:gd name="connsiteY59" fmla="*/ 869731 h 4553606"/>
                <a:gd name="connsiteX60" fmla="*/ 2485697 w 3915104"/>
                <a:gd name="connsiteY60" fmla="*/ 1027386 h 4553606"/>
                <a:gd name="connsiteX61" fmla="*/ 2596056 w 3915104"/>
                <a:gd name="connsiteY61" fmla="*/ 1027386 h 4553606"/>
                <a:gd name="connsiteX62" fmla="*/ 2674883 w 3915104"/>
                <a:gd name="connsiteY62" fmla="*/ 853965 h 4553606"/>
                <a:gd name="connsiteX63" fmla="*/ 2737945 w 3915104"/>
                <a:gd name="connsiteY63" fmla="*/ 806669 h 4553606"/>
                <a:gd name="connsiteX64" fmla="*/ 2832538 w 3915104"/>
                <a:gd name="connsiteY64" fmla="*/ 759372 h 4553606"/>
                <a:gd name="connsiteX65" fmla="*/ 2895600 w 3915104"/>
                <a:gd name="connsiteY65" fmla="*/ 822434 h 4553606"/>
                <a:gd name="connsiteX66" fmla="*/ 3005959 w 3915104"/>
                <a:gd name="connsiteY66" fmla="*/ 885496 h 4553606"/>
                <a:gd name="connsiteX0" fmla="*/ 3050628 w 3959773"/>
                <a:gd name="connsiteY0" fmla="*/ 846082 h 4514192"/>
                <a:gd name="connsiteX1" fmla="*/ 2956035 w 3959773"/>
                <a:gd name="connsiteY1" fmla="*/ 1019503 h 4514192"/>
                <a:gd name="connsiteX2" fmla="*/ 3192518 w 3959773"/>
                <a:gd name="connsiteY2" fmla="*/ 1319048 h 4514192"/>
                <a:gd name="connsiteX3" fmla="*/ 3413235 w 3959773"/>
                <a:gd name="connsiteY3" fmla="*/ 1523999 h 4514192"/>
                <a:gd name="connsiteX4" fmla="*/ 3444766 w 3959773"/>
                <a:gd name="connsiteY4" fmla="*/ 1665889 h 4514192"/>
                <a:gd name="connsiteX5" fmla="*/ 3570890 w 3959773"/>
                <a:gd name="connsiteY5" fmla="*/ 1855075 h 4514192"/>
                <a:gd name="connsiteX6" fmla="*/ 3507828 w 3959773"/>
                <a:gd name="connsiteY6" fmla="*/ 2012730 h 4514192"/>
                <a:gd name="connsiteX7" fmla="*/ 3413235 w 3959773"/>
                <a:gd name="connsiteY7" fmla="*/ 2170386 h 4514192"/>
                <a:gd name="connsiteX8" fmla="*/ 3492063 w 3959773"/>
                <a:gd name="connsiteY8" fmla="*/ 2406868 h 4514192"/>
                <a:gd name="connsiteX9" fmla="*/ 3555125 w 3959773"/>
                <a:gd name="connsiteY9" fmla="*/ 2501461 h 4514192"/>
                <a:gd name="connsiteX10" fmla="*/ 3586656 w 3959773"/>
                <a:gd name="connsiteY10" fmla="*/ 2643351 h 4514192"/>
                <a:gd name="connsiteX11" fmla="*/ 3807373 w 3959773"/>
                <a:gd name="connsiteY11" fmla="*/ 2801006 h 4514192"/>
                <a:gd name="connsiteX12" fmla="*/ 3760076 w 3959773"/>
                <a:gd name="connsiteY12" fmla="*/ 2990192 h 4514192"/>
                <a:gd name="connsiteX13" fmla="*/ 3555125 w 3959773"/>
                <a:gd name="connsiteY13" fmla="*/ 3463158 h 4514192"/>
                <a:gd name="connsiteX14" fmla="*/ 3539359 w 3959773"/>
                <a:gd name="connsiteY14" fmla="*/ 3762703 h 4514192"/>
                <a:gd name="connsiteX15" fmla="*/ 3444766 w 3959773"/>
                <a:gd name="connsiteY15" fmla="*/ 4030717 h 4514192"/>
                <a:gd name="connsiteX16" fmla="*/ 3413235 w 3959773"/>
                <a:gd name="connsiteY16" fmla="*/ 4093779 h 4514192"/>
                <a:gd name="connsiteX17" fmla="*/ 3492063 w 3959773"/>
                <a:gd name="connsiteY17" fmla="*/ 4251434 h 4514192"/>
                <a:gd name="connsiteX18" fmla="*/ 3760076 w 3959773"/>
                <a:gd name="connsiteY18" fmla="*/ 4346027 h 4514192"/>
                <a:gd name="connsiteX19" fmla="*/ 3933497 w 3959773"/>
                <a:gd name="connsiteY19" fmla="*/ 4409089 h 4514192"/>
                <a:gd name="connsiteX20" fmla="*/ 3917731 w 3959773"/>
                <a:gd name="connsiteY20" fmla="*/ 4503682 h 4514192"/>
                <a:gd name="connsiteX21" fmla="*/ 3823138 w 3959773"/>
                <a:gd name="connsiteY21" fmla="*/ 4472151 h 4514192"/>
                <a:gd name="connsiteX22" fmla="*/ 3555125 w 3959773"/>
                <a:gd name="connsiteY22" fmla="*/ 4487917 h 4514192"/>
                <a:gd name="connsiteX23" fmla="*/ 3397469 w 3959773"/>
                <a:gd name="connsiteY23" fmla="*/ 4346027 h 4514192"/>
                <a:gd name="connsiteX24" fmla="*/ 3334407 w 3959773"/>
                <a:gd name="connsiteY24" fmla="*/ 4235668 h 4514192"/>
                <a:gd name="connsiteX25" fmla="*/ 3224049 w 3959773"/>
                <a:gd name="connsiteY25" fmla="*/ 4078013 h 4514192"/>
                <a:gd name="connsiteX26" fmla="*/ 3050628 w 3959773"/>
                <a:gd name="connsiteY26" fmla="*/ 3904592 h 4514192"/>
                <a:gd name="connsiteX27" fmla="*/ 2640725 w 3959773"/>
                <a:gd name="connsiteY27" fmla="*/ 3652344 h 4514192"/>
                <a:gd name="connsiteX28" fmla="*/ 2151994 w 3959773"/>
                <a:gd name="connsiteY28" fmla="*/ 3605048 h 4514192"/>
                <a:gd name="connsiteX29" fmla="*/ 1694794 w 3959773"/>
                <a:gd name="connsiteY29" fmla="*/ 3415861 h 4514192"/>
                <a:gd name="connsiteX30" fmla="*/ 1221828 w 3959773"/>
                <a:gd name="connsiteY30" fmla="*/ 3147848 h 4514192"/>
                <a:gd name="connsiteX31" fmla="*/ 1127235 w 3959773"/>
                <a:gd name="connsiteY31" fmla="*/ 3037489 h 4514192"/>
                <a:gd name="connsiteX32" fmla="*/ 1221828 w 3959773"/>
                <a:gd name="connsiteY32" fmla="*/ 2769475 h 4514192"/>
                <a:gd name="connsiteX33" fmla="*/ 1079938 w 3959773"/>
                <a:gd name="connsiteY33" fmla="*/ 2659117 h 4514192"/>
                <a:gd name="connsiteX34" fmla="*/ 1048407 w 3959773"/>
                <a:gd name="connsiteY34" fmla="*/ 2469930 h 4514192"/>
                <a:gd name="connsiteX35" fmla="*/ 1190297 w 3959773"/>
                <a:gd name="connsiteY35" fmla="*/ 2375337 h 4514192"/>
                <a:gd name="connsiteX36" fmla="*/ 1190297 w 3959773"/>
                <a:gd name="connsiteY36" fmla="*/ 2296510 h 4514192"/>
                <a:gd name="connsiteX37" fmla="*/ 1079938 w 3959773"/>
                <a:gd name="connsiteY37" fmla="*/ 2217682 h 4514192"/>
                <a:gd name="connsiteX38" fmla="*/ 1032642 w 3959773"/>
                <a:gd name="connsiteY38" fmla="*/ 2091558 h 4514192"/>
                <a:gd name="connsiteX39" fmla="*/ 874987 w 3959773"/>
                <a:gd name="connsiteY39" fmla="*/ 1823544 h 4514192"/>
                <a:gd name="connsiteX40" fmla="*/ 654269 w 3959773"/>
                <a:gd name="connsiteY40" fmla="*/ 1523999 h 4514192"/>
                <a:gd name="connsiteX41" fmla="*/ 543911 w 3959773"/>
                <a:gd name="connsiteY41" fmla="*/ 1366344 h 4514192"/>
                <a:gd name="connsiteX42" fmla="*/ 465083 w 3959773"/>
                <a:gd name="connsiteY42" fmla="*/ 1114096 h 4514192"/>
                <a:gd name="connsiteX43" fmla="*/ 291663 w 3959773"/>
                <a:gd name="connsiteY43" fmla="*/ 1192923 h 4514192"/>
                <a:gd name="connsiteX44" fmla="*/ 181304 w 3959773"/>
                <a:gd name="connsiteY44" fmla="*/ 1161392 h 4514192"/>
                <a:gd name="connsiteX45" fmla="*/ 118242 w 3959773"/>
                <a:gd name="connsiteY45" fmla="*/ 1019503 h 4514192"/>
                <a:gd name="connsiteX46" fmla="*/ 149773 w 3959773"/>
                <a:gd name="connsiteY46" fmla="*/ 861848 h 4514192"/>
                <a:gd name="connsiteX47" fmla="*/ 244366 w 3959773"/>
                <a:gd name="connsiteY47" fmla="*/ 719958 h 4514192"/>
                <a:gd name="connsiteX48" fmla="*/ 323194 w 3959773"/>
                <a:gd name="connsiteY48" fmla="*/ 719958 h 4514192"/>
                <a:gd name="connsiteX49" fmla="*/ 370490 w 3959773"/>
                <a:gd name="connsiteY49" fmla="*/ 593834 h 4514192"/>
                <a:gd name="connsiteX50" fmla="*/ 275897 w 3959773"/>
                <a:gd name="connsiteY50" fmla="*/ 278523 h 4514192"/>
                <a:gd name="connsiteX51" fmla="*/ 197069 w 3959773"/>
                <a:gd name="connsiteY51" fmla="*/ 10510 h 4514192"/>
                <a:gd name="connsiteX52" fmla="*/ 1458311 w 3959773"/>
                <a:gd name="connsiteY52" fmla="*/ 215461 h 4514192"/>
                <a:gd name="connsiteX53" fmla="*/ 1820918 w 3959773"/>
                <a:gd name="connsiteY53" fmla="*/ 436179 h 4514192"/>
                <a:gd name="connsiteX54" fmla="*/ 2136228 w 3959773"/>
                <a:gd name="connsiteY54" fmla="*/ 562303 h 4514192"/>
                <a:gd name="connsiteX55" fmla="*/ 2183525 w 3959773"/>
                <a:gd name="connsiteY55" fmla="*/ 625365 h 4514192"/>
                <a:gd name="connsiteX56" fmla="*/ 2356945 w 3959773"/>
                <a:gd name="connsiteY56" fmla="*/ 562303 h 4514192"/>
                <a:gd name="connsiteX57" fmla="*/ 2420007 w 3959773"/>
                <a:gd name="connsiteY57" fmla="*/ 688427 h 4514192"/>
                <a:gd name="connsiteX58" fmla="*/ 2435773 w 3959773"/>
                <a:gd name="connsiteY58" fmla="*/ 830317 h 4514192"/>
                <a:gd name="connsiteX59" fmla="*/ 2530366 w 3959773"/>
                <a:gd name="connsiteY59" fmla="*/ 987972 h 4514192"/>
                <a:gd name="connsiteX60" fmla="*/ 2640725 w 3959773"/>
                <a:gd name="connsiteY60" fmla="*/ 987972 h 4514192"/>
                <a:gd name="connsiteX61" fmla="*/ 2719552 w 3959773"/>
                <a:gd name="connsiteY61" fmla="*/ 814551 h 4514192"/>
                <a:gd name="connsiteX62" fmla="*/ 2782614 w 3959773"/>
                <a:gd name="connsiteY62" fmla="*/ 767255 h 4514192"/>
                <a:gd name="connsiteX63" fmla="*/ 2877207 w 3959773"/>
                <a:gd name="connsiteY63" fmla="*/ 719958 h 4514192"/>
                <a:gd name="connsiteX64" fmla="*/ 2940269 w 3959773"/>
                <a:gd name="connsiteY64" fmla="*/ 783020 h 4514192"/>
                <a:gd name="connsiteX65" fmla="*/ 3050628 w 3959773"/>
                <a:gd name="connsiteY65" fmla="*/ 846082 h 4514192"/>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243959 w 4020207"/>
                <a:gd name="connsiteY54" fmla="*/ 6411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015359 w 4020207"/>
                <a:gd name="connsiteY54" fmla="*/ 4125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0442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095063 w 4071008"/>
                <a:gd name="connsiteY53" fmla="*/ 578069 h 4529958"/>
                <a:gd name="connsiteX54" fmla="*/ 2468180 w 4071008"/>
                <a:gd name="connsiteY54" fmla="*/ 578069 h 4529958"/>
                <a:gd name="connsiteX55" fmla="*/ 2531242 w 4071008"/>
                <a:gd name="connsiteY55" fmla="*/ 704193 h 4529958"/>
                <a:gd name="connsiteX56" fmla="*/ 2547008 w 4071008"/>
                <a:gd name="connsiteY56" fmla="*/ 846083 h 4529958"/>
                <a:gd name="connsiteX57" fmla="*/ 2641601 w 4071008"/>
                <a:gd name="connsiteY57" fmla="*/ 1003738 h 4529958"/>
                <a:gd name="connsiteX58" fmla="*/ 2751960 w 4071008"/>
                <a:gd name="connsiteY58" fmla="*/ 1003738 h 4529958"/>
                <a:gd name="connsiteX59" fmla="*/ 2830787 w 4071008"/>
                <a:gd name="connsiteY59" fmla="*/ 830317 h 4529958"/>
                <a:gd name="connsiteX60" fmla="*/ 2893849 w 4071008"/>
                <a:gd name="connsiteY60" fmla="*/ 783021 h 4529958"/>
                <a:gd name="connsiteX61" fmla="*/ 2988442 w 4071008"/>
                <a:gd name="connsiteY61" fmla="*/ 735724 h 4529958"/>
                <a:gd name="connsiteX62" fmla="*/ 3051504 w 4071008"/>
                <a:gd name="connsiteY62" fmla="*/ 798786 h 4529958"/>
                <a:gd name="connsiteX63" fmla="*/ 3161863 w 4071008"/>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468180 w 4071008"/>
                <a:gd name="connsiteY53" fmla="*/ 578069 h 4529958"/>
                <a:gd name="connsiteX54" fmla="*/ 2531242 w 4071008"/>
                <a:gd name="connsiteY54" fmla="*/ 704193 h 4529958"/>
                <a:gd name="connsiteX55" fmla="*/ 2547008 w 4071008"/>
                <a:gd name="connsiteY55" fmla="*/ 846083 h 4529958"/>
                <a:gd name="connsiteX56" fmla="*/ 2641601 w 4071008"/>
                <a:gd name="connsiteY56" fmla="*/ 1003738 h 4529958"/>
                <a:gd name="connsiteX57" fmla="*/ 2751960 w 4071008"/>
                <a:gd name="connsiteY57" fmla="*/ 1003738 h 4529958"/>
                <a:gd name="connsiteX58" fmla="*/ 2830787 w 4071008"/>
                <a:gd name="connsiteY58" fmla="*/ 830317 h 4529958"/>
                <a:gd name="connsiteX59" fmla="*/ 2893849 w 4071008"/>
                <a:gd name="connsiteY59" fmla="*/ 783021 h 4529958"/>
                <a:gd name="connsiteX60" fmla="*/ 2988442 w 4071008"/>
                <a:gd name="connsiteY60" fmla="*/ 735724 h 4529958"/>
                <a:gd name="connsiteX61" fmla="*/ 3051504 w 4071008"/>
                <a:gd name="connsiteY61" fmla="*/ 798786 h 4529958"/>
                <a:gd name="connsiteX62" fmla="*/ 3161863 w 4071008"/>
                <a:gd name="connsiteY62" fmla="*/ 861848 h 4529958"/>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97434"/>
                <a:gd name="connsiteY0" fmla="*/ 593835 h 4264573"/>
                <a:gd name="connsiteX1" fmla="*/ 2972676 w 3997434"/>
                <a:gd name="connsiteY1" fmla="*/ 767256 h 4264573"/>
                <a:gd name="connsiteX2" fmla="*/ 3209159 w 3997434"/>
                <a:gd name="connsiteY2" fmla="*/ 1066801 h 4264573"/>
                <a:gd name="connsiteX3" fmla="*/ 3429876 w 3997434"/>
                <a:gd name="connsiteY3" fmla="*/ 1271752 h 4264573"/>
                <a:gd name="connsiteX4" fmla="*/ 3461407 w 3997434"/>
                <a:gd name="connsiteY4" fmla="*/ 1413642 h 4264573"/>
                <a:gd name="connsiteX5" fmla="*/ 3587531 w 3997434"/>
                <a:gd name="connsiteY5" fmla="*/ 1602828 h 4264573"/>
                <a:gd name="connsiteX6" fmla="*/ 3524469 w 3997434"/>
                <a:gd name="connsiteY6" fmla="*/ 1760483 h 4264573"/>
                <a:gd name="connsiteX7" fmla="*/ 3429876 w 3997434"/>
                <a:gd name="connsiteY7" fmla="*/ 1918139 h 4264573"/>
                <a:gd name="connsiteX8" fmla="*/ 3508704 w 3997434"/>
                <a:gd name="connsiteY8" fmla="*/ 2154621 h 4264573"/>
                <a:gd name="connsiteX9" fmla="*/ 3571766 w 3997434"/>
                <a:gd name="connsiteY9" fmla="*/ 2249214 h 4264573"/>
                <a:gd name="connsiteX10" fmla="*/ 3603297 w 3997434"/>
                <a:gd name="connsiteY10" fmla="*/ 2391104 h 4264573"/>
                <a:gd name="connsiteX11" fmla="*/ 3824014 w 3997434"/>
                <a:gd name="connsiteY11" fmla="*/ 2548759 h 4264573"/>
                <a:gd name="connsiteX12" fmla="*/ 3776717 w 3997434"/>
                <a:gd name="connsiteY12" fmla="*/ 2737945 h 4264573"/>
                <a:gd name="connsiteX13" fmla="*/ 3571766 w 3997434"/>
                <a:gd name="connsiteY13" fmla="*/ 3210911 h 4264573"/>
                <a:gd name="connsiteX14" fmla="*/ 3556000 w 3997434"/>
                <a:gd name="connsiteY14" fmla="*/ 3510456 h 4264573"/>
                <a:gd name="connsiteX15" fmla="*/ 3461407 w 3997434"/>
                <a:gd name="connsiteY15" fmla="*/ 3778470 h 4264573"/>
                <a:gd name="connsiteX16" fmla="*/ 3429876 w 3997434"/>
                <a:gd name="connsiteY16" fmla="*/ 3841532 h 4264573"/>
                <a:gd name="connsiteX17" fmla="*/ 3508704 w 3997434"/>
                <a:gd name="connsiteY17" fmla="*/ 3999187 h 4264573"/>
                <a:gd name="connsiteX18" fmla="*/ 3776717 w 3997434"/>
                <a:gd name="connsiteY18" fmla="*/ 3941380 h 4264573"/>
                <a:gd name="connsiteX19" fmla="*/ 3950138 w 3997434"/>
                <a:gd name="connsiteY19" fmla="*/ 4156842 h 4264573"/>
                <a:gd name="connsiteX20" fmla="*/ 3934372 w 3997434"/>
                <a:gd name="connsiteY20" fmla="*/ 4251435 h 4264573"/>
                <a:gd name="connsiteX21" fmla="*/ 3571766 w 3997434"/>
                <a:gd name="connsiteY21" fmla="*/ 4235670 h 4264573"/>
                <a:gd name="connsiteX22" fmla="*/ 3414110 w 3997434"/>
                <a:gd name="connsiteY22" fmla="*/ 4093780 h 4264573"/>
                <a:gd name="connsiteX23" fmla="*/ 3351048 w 3997434"/>
                <a:gd name="connsiteY23" fmla="*/ 3983421 h 4264573"/>
                <a:gd name="connsiteX24" fmla="*/ 3240690 w 3997434"/>
                <a:gd name="connsiteY24" fmla="*/ 3825766 h 4264573"/>
                <a:gd name="connsiteX25" fmla="*/ 3067269 w 3997434"/>
                <a:gd name="connsiteY25" fmla="*/ 3652345 h 4264573"/>
                <a:gd name="connsiteX26" fmla="*/ 2657366 w 3997434"/>
                <a:gd name="connsiteY26" fmla="*/ 3400097 h 4264573"/>
                <a:gd name="connsiteX27" fmla="*/ 2168635 w 3997434"/>
                <a:gd name="connsiteY27" fmla="*/ 3352801 h 4264573"/>
                <a:gd name="connsiteX28" fmla="*/ 1711435 w 3997434"/>
                <a:gd name="connsiteY28" fmla="*/ 3163614 h 4264573"/>
                <a:gd name="connsiteX29" fmla="*/ 1238469 w 3997434"/>
                <a:gd name="connsiteY29" fmla="*/ 2895601 h 4264573"/>
                <a:gd name="connsiteX30" fmla="*/ 1143876 w 3997434"/>
                <a:gd name="connsiteY30" fmla="*/ 2785242 h 4264573"/>
                <a:gd name="connsiteX31" fmla="*/ 1238469 w 3997434"/>
                <a:gd name="connsiteY31" fmla="*/ 2517228 h 4264573"/>
                <a:gd name="connsiteX32" fmla="*/ 1096579 w 3997434"/>
                <a:gd name="connsiteY32" fmla="*/ 2406870 h 4264573"/>
                <a:gd name="connsiteX33" fmla="*/ 1065048 w 3997434"/>
                <a:gd name="connsiteY33" fmla="*/ 2217683 h 4264573"/>
                <a:gd name="connsiteX34" fmla="*/ 1206938 w 3997434"/>
                <a:gd name="connsiteY34" fmla="*/ 2123090 h 4264573"/>
                <a:gd name="connsiteX35" fmla="*/ 1206938 w 3997434"/>
                <a:gd name="connsiteY35" fmla="*/ 2044263 h 4264573"/>
                <a:gd name="connsiteX36" fmla="*/ 1096579 w 3997434"/>
                <a:gd name="connsiteY36" fmla="*/ 1965435 h 4264573"/>
                <a:gd name="connsiteX37" fmla="*/ 1049283 w 3997434"/>
                <a:gd name="connsiteY37" fmla="*/ 1839311 h 4264573"/>
                <a:gd name="connsiteX38" fmla="*/ 891628 w 3997434"/>
                <a:gd name="connsiteY38" fmla="*/ 1571297 h 4264573"/>
                <a:gd name="connsiteX39" fmla="*/ 670910 w 3997434"/>
                <a:gd name="connsiteY39" fmla="*/ 1271752 h 4264573"/>
                <a:gd name="connsiteX40" fmla="*/ 560552 w 3997434"/>
                <a:gd name="connsiteY40" fmla="*/ 1114097 h 4264573"/>
                <a:gd name="connsiteX41" fmla="*/ 481724 w 3997434"/>
                <a:gd name="connsiteY41" fmla="*/ 861849 h 4264573"/>
                <a:gd name="connsiteX42" fmla="*/ 308304 w 3997434"/>
                <a:gd name="connsiteY42" fmla="*/ 940676 h 4264573"/>
                <a:gd name="connsiteX43" fmla="*/ 197945 w 3997434"/>
                <a:gd name="connsiteY43" fmla="*/ 909145 h 4264573"/>
                <a:gd name="connsiteX44" fmla="*/ 134883 w 3997434"/>
                <a:gd name="connsiteY44" fmla="*/ 767256 h 4264573"/>
                <a:gd name="connsiteX45" fmla="*/ 166414 w 3997434"/>
                <a:gd name="connsiteY45" fmla="*/ 609601 h 4264573"/>
                <a:gd name="connsiteX46" fmla="*/ 261007 w 3997434"/>
                <a:gd name="connsiteY46" fmla="*/ 467711 h 4264573"/>
                <a:gd name="connsiteX47" fmla="*/ 339835 w 3997434"/>
                <a:gd name="connsiteY47" fmla="*/ 467711 h 4264573"/>
                <a:gd name="connsiteX48" fmla="*/ 387131 w 3997434"/>
                <a:gd name="connsiteY48" fmla="*/ 341587 h 4264573"/>
                <a:gd name="connsiteX49" fmla="*/ 292538 w 3997434"/>
                <a:gd name="connsiteY49" fmla="*/ 26276 h 4264573"/>
                <a:gd name="connsiteX50" fmla="*/ 2142359 w 3997434"/>
                <a:gd name="connsiteY50" fmla="*/ 183932 h 4264573"/>
                <a:gd name="connsiteX51" fmla="*/ 2373586 w 3997434"/>
                <a:gd name="connsiteY51" fmla="*/ 310056 h 4264573"/>
                <a:gd name="connsiteX52" fmla="*/ 2436648 w 3997434"/>
                <a:gd name="connsiteY52" fmla="*/ 436180 h 4264573"/>
                <a:gd name="connsiteX53" fmla="*/ 2452414 w 3997434"/>
                <a:gd name="connsiteY53" fmla="*/ 578070 h 4264573"/>
                <a:gd name="connsiteX54" fmla="*/ 2547007 w 3997434"/>
                <a:gd name="connsiteY54" fmla="*/ 735725 h 4264573"/>
                <a:gd name="connsiteX55" fmla="*/ 2657366 w 3997434"/>
                <a:gd name="connsiteY55" fmla="*/ 735725 h 4264573"/>
                <a:gd name="connsiteX56" fmla="*/ 2736193 w 3997434"/>
                <a:gd name="connsiteY56" fmla="*/ 562304 h 4264573"/>
                <a:gd name="connsiteX57" fmla="*/ 2799255 w 3997434"/>
                <a:gd name="connsiteY57" fmla="*/ 515008 h 4264573"/>
                <a:gd name="connsiteX58" fmla="*/ 2893848 w 3997434"/>
                <a:gd name="connsiteY58" fmla="*/ 467711 h 4264573"/>
                <a:gd name="connsiteX59" fmla="*/ 2956910 w 3997434"/>
                <a:gd name="connsiteY59" fmla="*/ 530773 h 4264573"/>
                <a:gd name="connsiteX60" fmla="*/ 3067269 w 3997434"/>
                <a:gd name="connsiteY60" fmla="*/ 593835 h 4264573"/>
                <a:gd name="connsiteX0" fmla="*/ 3067269 w 4128814"/>
                <a:gd name="connsiteY0" fmla="*/ 593835 h 4289973"/>
                <a:gd name="connsiteX1" fmla="*/ 2972676 w 4128814"/>
                <a:gd name="connsiteY1" fmla="*/ 767256 h 4289973"/>
                <a:gd name="connsiteX2" fmla="*/ 3209159 w 4128814"/>
                <a:gd name="connsiteY2" fmla="*/ 1066801 h 4289973"/>
                <a:gd name="connsiteX3" fmla="*/ 3429876 w 4128814"/>
                <a:gd name="connsiteY3" fmla="*/ 1271752 h 4289973"/>
                <a:gd name="connsiteX4" fmla="*/ 3461407 w 4128814"/>
                <a:gd name="connsiteY4" fmla="*/ 1413642 h 4289973"/>
                <a:gd name="connsiteX5" fmla="*/ 3587531 w 4128814"/>
                <a:gd name="connsiteY5" fmla="*/ 1602828 h 4289973"/>
                <a:gd name="connsiteX6" fmla="*/ 3524469 w 4128814"/>
                <a:gd name="connsiteY6" fmla="*/ 1760483 h 4289973"/>
                <a:gd name="connsiteX7" fmla="*/ 3429876 w 4128814"/>
                <a:gd name="connsiteY7" fmla="*/ 1918139 h 4289973"/>
                <a:gd name="connsiteX8" fmla="*/ 3508704 w 4128814"/>
                <a:gd name="connsiteY8" fmla="*/ 2154621 h 4289973"/>
                <a:gd name="connsiteX9" fmla="*/ 3571766 w 4128814"/>
                <a:gd name="connsiteY9" fmla="*/ 2249214 h 4289973"/>
                <a:gd name="connsiteX10" fmla="*/ 3603297 w 4128814"/>
                <a:gd name="connsiteY10" fmla="*/ 2391104 h 4289973"/>
                <a:gd name="connsiteX11" fmla="*/ 3824014 w 4128814"/>
                <a:gd name="connsiteY11" fmla="*/ 2548759 h 4289973"/>
                <a:gd name="connsiteX12" fmla="*/ 3776717 w 4128814"/>
                <a:gd name="connsiteY12" fmla="*/ 2737945 h 4289973"/>
                <a:gd name="connsiteX13" fmla="*/ 3571766 w 4128814"/>
                <a:gd name="connsiteY13" fmla="*/ 3210911 h 4289973"/>
                <a:gd name="connsiteX14" fmla="*/ 3556000 w 4128814"/>
                <a:gd name="connsiteY14" fmla="*/ 3510456 h 4289973"/>
                <a:gd name="connsiteX15" fmla="*/ 3461407 w 4128814"/>
                <a:gd name="connsiteY15" fmla="*/ 3778470 h 4289973"/>
                <a:gd name="connsiteX16" fmla="*/ 3429876 w 4128814"/>
                <a:gd name="connsiteY16" fmla="*/ 3841532 h 4289973"/>
                <a:gd name="connsiteX17" fmla="*/ 3508704 w 4128814"/>
                <a:gd name="connsiteY17" fmla="*/ 3999187 h 4289973"/>
                <a:gd name="connsiteX18" fmla="*/ 3776717 w 4128814"/>
                <a:gd name="connsiteY18" fmla="*/ 3941380 h 4289973"/>
                <a:gd name="connsiteX19" fmla="*/ 4102538 w 4128814"/>
                <a:gd name="connsiteY19" fmla="*/ 4004442 h 4289973"/>
                <a:gd name="connsiteX20" fmla="*/ 3934372 w 4128814"/>
                <a:gd name="connsiteY20" fmla="*/ 4251435 h 4289973"/>
                <a:gd name="connsiteX21" fmla="*/ 3571766 w 4128814"/>
                <a:gd name="connsiteY21" fmla="*/ 4235670 h 4289973"/>
                <a:gd name="connsiteX22" fmla="*/ 3414110 w 4128814"/>
                <a:gd name="connsiteY22" fmla="*/ 4093780 h 4289973"/>
                <a:gd name="connsiteX23" fmla="*/ 3351048 w 4128814"/>
                <a:gd name="connsiteY23" fmla="*/ 3983421 h 4289973"/>
                <a:gd name="connsiteX24" fmla="*/ 3240690 w 4128814"/>
                <a:gd name="connsiteY24" fmla="*/ 3825766 h 4289973"/>
                <a:gd name="connsiteX25" fmla="*/ 3067269 w 4128814"/>
                <a:gd name="connsiteY25" fmla="*/ 3652345 h 4289973"/>
                <a:gd name="connsiteX26" fmla="*/ 2657366 w 4128814"/>
                <a:gd name="connsiteY26" fmla="*/ 3400097 h 4289973"/>
                <a:gd name="connsiteX27" fmla="*/ 2168635 w 4128814"/>
                <a:gd name="connsiteY27" fmla="*/ 3352801 h 4289973"/>
                <a:gd name="connsiteX28" fmla="*/ 1711435 w 4128814"/>
                <a:gd name="connsiteY28" fmla="*/ 3163614 h 4289973"/>
                <a:gd name="connsiteX29" fmla="*/ 1238469 w 4128814"/>
                <a:gd name="connsiteY29" fmla="*/ 2895601 h 4289973"/>
                <a:gd name="connsiteX30" fmla="*/ 1143876 w 4128814"/>
                <a:gd name="connsiteY30" fmla="*/ 2785242 h 4289973"/>
                <a:gd name="connsiteX31" fmla="*/ 1238469 w 4128814"/>
                <a:gd name="connsiteY31" fmla="*/ 2517228 h 4289973"/>
                <a:gd name="connsiteX32" fmla="*/ 1096579 w 4128814"/>
                <a:gd name="connsiteY32" fmla="*/ 2406870 h 4289973"/>
                <a:gd name="connsiteX33" fmla="*/ 1065048 w 4128814"/>
                <a:gd name="connsiteY33" fmla="*/ 2217683 h 4289973"/>
                <a:gd name="connsiteX34" fmla="*/ 1206938 w 4128814"/>
                <a:gd name="connsiteY34" fmla="*/ 2123090 h 4289973"/>
                <a:gd name="connsiteX35" fmla="*/ 1206938 w 4128814"/>
                <a:gd name="connsiteY35" fmla="*/ 2044263 h 4289973"/>
                <a:gd name="connsiteX36" fmla="*/ 1096579 w 4128814"/>
                <a:gd name="connsiteY36" fmla="*/ 1965435 h 4289973"/>
                <a:gd name="connsiteX37" fmla="*/ 1049283 w 4128814"/>
                <a:gd name="connsiteY37" fmla="*/ 1839311 h 4289973"/>
                <a:gd name="connsiteX38" fmla="*/ 891628 w 4128814"/>
                <a:gd name="connsiteY38" fmla="*/ 1571297 h 4289973"/>
                <a:gd name="connsiteX39" fmla="*/ 670910 w 4128814"/>
                <a:gd name="connsiteY39" fmla="*/ 1271752 h 4289973"/>
                <a:gd name="connsiteX40" fmla="*/ 560552 w 4128814"/>
                <a:gd name="connsiteY40" fmla="*/ 1114097 h 4289973"/>
                <a:gd name="connsiteX41" fmla="*/ 481724 w 4128814"/>
                <a:gd name="connsiteY41" fmla="*/ 861849 h 4289973"/>
                <a:gd name="connsiteX42" fmla="*/ 308304 w 4128814"/>
                <a:gd name="connsiteY42" fmla="*/ 940676 h 4289973"/>
                <a:gd name="connsiteX43" fmla="*/ 197945 w 4128814"/>
                <a:gd name="connsiteY43" fmla="*/ 909145 h 4289973"/>
                <a:gd name="connsiteX44" fmla="*/ 134883 w 4128814"/>
                <a:gd name="connsiteY44" fmla="*/ 767256 h 4289973"/>
                <a:gd name="connsiteX45" fmla="*/ 166414 w 4128814"/>
                <a:gd name="connsiteY45" fmla="*/ 609601 h 4289973"/>
                <a:gd name="connsiteX46" fmla="*/ 261007 w 4128814"/>
                <a:gd name="connsiteY46" fmla="*/ 467711 h 4289973"/>
                <a:gd name="connsiteX47" fmla="*/ 339835 w 4128814"/>
                <a:gd name="connsiteY47" fmla="*/ 467711 h 4289973"/>
                <a:gd name="connsiteX48" fmla="*/ 387131 w 4128814"/>
                <a:gd name="connsiteY48" fmla="*/ 341587 h 4289973"/>
                <a:gd name="connsiteX49" fmla="*/ 292538 w 4128814"/>
                <a:gd name="connsiteY49" fmla="*/ 26276 h 4289973"/>
                <a:gd name="connsiteX50" fmla="*/ 2142359 w 4128814"/>
                <a:gd name="connsiteY50" fmla="*/ 183932 h 4289973"/>
                <a:gd name="connsiteX51" fmla="*/ 2373586 w 4128814"/>
                <a:gd name="connsiteY51" fmla="*/ 310056 h 4289973"/>
                <a:gd name="connsiteX52" fmla="*/ 2436648 w 4128814"/>
                <a:gd name="connsiteY52" fmla="*/ 436180 h 4289973"/>
                <a:gd name="connsiteX53" fmla="*/ 2452414 w 4128814"/>
                <a:gd name="connsiteY53" fmla="*/ 578070 h 4289973"/>
                <a:gd name="connsiteX54" fmla="*/ 2547007 w 4128814"/>
                <a:gd name="connsiteY54" fmla="*/ 735725 h 4289973"/>
                <a:gd name="connsiteX55" fmla="*/ 2657366 w 4128814"/>
                <a:gd name="connsiteY55" fmla="*/ 735725 h 4289973"/>
                <a:gd name="connsiteX56" fmla="*/ 2736193 w 4128814"/>
                <a:gd name="connsiteY56" fmla="*/ 562304 h 4289973"/>
                <a:gd name="connsiteX57" fmla="*/ 2799255 w 4128814"/>
                <a:gd name="connsiteY57" fmla="*/ 515008 h 4289973"/>
                <a:gd name="connsiteX58" fmla="*/ 2893848 w 4128814"/>
                <a:gd name="connsiteY58" fmla="*/ 467711 h 4289973"/>
                <a:gd name="connsiteX59" fmla="*/ 2956910 w 4128814"/>
                <a:gd name="connsiteY59" fmla="*/ 530773 h 4289973"/>
                <a:gd name="connsiteX60" fmla="*/ 3067269 w 412881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40937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429876 w 3984734"/>
                <a:gd name="connsiteY16" fmla="*/ 3841532 h 4381238"/>
                <a:gd name="connsiteX17" fmla="*/ 3508704 w 3984734"/>
                <a:gd name="connsiteY17" fmla="*/ 3999187 h 4381238"/>
                <a:gd name="connsiteX18" fmla="*/ 3776717 w 3984734"/>
                <a:gd name="connsiteY18" fmla="*/ 4093780 h 4381238"/>
                <a:gd name="connsiteX19" fmla="*/ 3873938 w 3984734"/>
                <a:gd name="connsiteY19" fmla="*/ 4197482 h 4381238"/>
                <a:gd name="connsiteX20" fmla="*/ 3934372 w 3984734"/>
                <a:gd name="connsiteY20" fmla="*/ 4251435 h 4381238"/>
                <a:gd name="connsiteX21" fmla="*/ 3571766 w 3984734"/>
                <a:gd name="connsiteY21" fmla="*/ 4235670 h 4381238"/>
                <a:gd name="connsiteX22" fmla="*/ 3414110 w 3984734"/>
                <a:gd name="connsiteY22" fmla="*/ 4093780 h 4381238"/>
                <a:gd name="connsiteX23" fmla="*/ 3351048 w 3984734"/>
                <a:gd name="connsiteY23" fmla="*/ 3983421 h 4381238"/>
                <a:gd name="connsiteX24" fmla="*/ 3240690 w 3984734"/>
                <a:gd name="connsiteY24" fmla="*/ 3825766 h 4381238"/>
                <a:gd name="connsiteX25" fmla="*/ 3067269 w 3984734"/>
                <a:gd name="connsiteY25" fmla="*/ 3652345 h 4381238"/>
                <a:gd name="connsiteX26" fmla="*/ 2657366 w 3984734"/>
                <a:gd name="connsiteY26" fmla="*/ 3400097 h 4381238"/>
                <a:gd name="connsiteX27" fmla="*/ 2168635 w 3984734"/>
                <a:gd name="connsiteY27" fmla="*/ 3352801 h 4381238"/>
                <a:gd name="connsiteX28" fmla="*/ 1711435 w 3984734"/>
                <a:gd name="connsiteY28" fmla="*/ 3163614 h 4381238"/>
                <a:gd name="connsiteX29" fmla="*/ 1238469 w 3984734"/>
                <a:gd name="connsiteY29" fmla="*/ 2895601 h 4381238"/>
                <a:gd name="connsiteX30" fmla="*/ 1143876 w 3984734"/>
                <a:gd name="connsiteY30" fmla="*/ 2785242 h 4381238"/>
                <a:gd name="connsiteX31" fmla="*/ 1238469 w 3984734"/>
                <a:gd name="connsiteY31" fmla="*/ 2517228 h 4381238"/>
                <a:gd name="connsiteX32" fmla="*/ 1096579 w 3984734"/>
                <a:gd name="connsiteY32" fmla="*/ 2406870 h 4381238"/>
                <a:gd name="connsiteX33" fmla="*/ 1065048 w 3984734"/>
                <a:gd name="connsiteY33" fmla="*/ 2217683 h 4381238"/>
                <a:gd name="connsiteX34" fmla="*/ 1206938 w 3984734"/>
                <a:gd name="connsiteY34" fmla="*/ 2123090 h 4381238"/>
                <a:gd name="connsiteX35" fmla="*/ 1206938 w 3984734"/>
                <a:gd name="connsiteY35" fmla="*/ 2044263 h 4381238"/>
                <a:gd name="connsiteX36" fmla="*/ 1096579 w 3984734"/>
                <a:gd name="connsiteY36" fmla="*/ 1965435 h 4381238"/>
                <a:gd name="connsiteX37" fmla="*/ 1049283 w 3984734"/>
                <a:gd name="connsiteY37" fmla="*/ 1839311 h 4381238"/>
                <a:gd name="connsiteX38" fmla="*/ 891628 w 3984734"/>
                <a:gd name="connsiteY38" fmla="*/ 1571297 h 4381238"/>
                <a:gd name="connsiteX39" fmla="*/ 670910 w 3984734"/>
                <a:gd name="connsiteY39" fmla="*/ 1271752 h 4381238"/>
                <a:gd name="connsiteX40" fmla="*/ 560552 w 3984734"/>
                <a:gd name="connsiteY40" fmla="*/ 1114097 h 4381238"/>
                <a:gd name="connsiteX41" fmla="*/ 481724 w 3984734"/>
                <a:gd name="connsiteY41" fmla="*/ 861849 h 4381238"/>
                <a:gd name="connsiteX42" fmla="*/ 308304 w 3984734"/>
                <a:gd name="connsiteY42" fmla="*/ 940676 h 4381238"/>
                <a:gd name="connsiteX43" fmla="*/ 197945 w 3984734"/>
                <a:gd name="connsiteY43" fmla="*/ 909145 h 4381238"/>
                <a:gd name="connsiteX44" fmla="*/ 134883 w 3984734"/>
                <a:gd name="connsiteY44" fmla="*/ 767256 h 4381238"/>
                <a:gd name="connsiteX45" fmla="*/ 166414 w 3984734"/>
                <a:gd name="connsiteY45" fmla="*/ 609601 h 4381238"/>
                <a:gd name="connsiteX46" fmla="*/ 261007 w 3984734"/>
                <a:gd name="connsiteY46" fmla="*/ 467711 h 4381238"/>
                <a:gd name="connsiteX47" fmla="*/ 339835 w 3984734"/>
                <a:gd name="connsiteY47" fmla="*/ 467711 h 4381238"/>
                <a:gd name="connsiteX48" fmla="*/ 387131 w 3984734"/>
                <a:gd name="connsiteY48" fmla="*/ 341587 h 4381238"/>
                <a:gd name="connsiteX49" fmla="*/ 292538 w 3984734"/>
                <a:gd name="connsiteY49" fmla="*/ 26276 h 4381238"/>
                <a:gd name="connsiteX50" fmla="*/ 2142359 w 3984734"/>
                <a:gd name="connsiteY50" fmla="*/ 183932 h 4381238"/>
                <a:gd name="connsiteX51" fmla="*/ 2373586 w 3984734"/>
                <a:gd name="connsiteY51" fmla="*/ 310056 h 4381238"/>
                <a:gd name="connsiteX52" fmla="*/ 2436648 w 3984734"/>
                <a:gd name="connsiteY52" fmla="*/ 436180 h 4381238"/>
                <a:gd name="connsiteX53" fmla="*/ 2452414 w 3984734"/>
                <a:gd name="connsiteY53" fmla="*/ 578070 h 4381238"/>
                <a:gd name="connsiteX54" fmla="*/ 2547007 w 3984734"/>
                <a:gd name="connsiteY54" fmla="*/ 735725 h 4381238"/>
                <a:gd name="connsiteX55" fmla="*/ 2657366 w 3984734"/>
                <a:gd name="connsiteY55" fmla="*/ 735725 h 4381238"/>
                <a:gd name="connsiteX56" fmla="*/ 2736193 w 3984734"/>
                <a:gd name="connsiteY56" fmla="*/ 562304 h 4381238"/>
                <a:gd name="connsiteX57" fmla="*/ 2799255 w 3984734"/>
                <a:gd name="connsiteY57" fmla="*/ 515008 h 4381238"/>
                <a:gd name="connsiteX58" fmla="*/ 2893848 w 3984734"/>
                <a:gd name="connsiteY58" fmla="*/ 467711 h 4381238"/>
                <a:gd name="connsiteX59" fmla="*/ 2956910 w 3984734"/>
                <a:gd name="connsiteY59" fmla="*/ 530773 h 4381238"/>
                <a:gd name="connsiteX60" fmla="*/ 3067269 w 3984734"/>
                <a:gd name="connsiteY60"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5376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84734" h="4381238">
                  <a:moveTo>
                    <a:pt x="3067269" y="593835"/>
                  </a:moveTo>
                  <a:cubicBezTo>
                    <a:pt x="3069897" y="633249"/>
                    <a:pt x="2949028" y="688428"/>
                    <a:pt x="2972676" y="767256"/>
                  </a:cubicBezTo>
                  <a:cubicBezTo>
                    <a:pt x="2996324" y="846084"/>
                    <a:pt x="3132959" y="982718"/>
                    <a:pt x="3209159" y="1066801"/>
                  </a:cubicBezTo>
                  <a:cubicBezTo>
                    <a:pt x="3285359" y="1150884"/>
                    <a:pt x="3387835" y="1213945"/>
                    <a:pt x="3429876" y="1271752"/>
                  </a:cubicBezTo>
                  <a:cubicBezTo>
                    <a:pt x="3471917" y="1329559"/>
                    <a:pt x="3435131" y="1358463"/>
                    <a:pt x="3461407" y="1413642"/>
                  </a:cubicBezTo>
                  <a:cubicBezTo>
                    <a:pt x="3487683" y="1468821"/>
                    <a:pt x="3577021" y="1545021"/>
                    <a:pt x="3587531" y="1602828"/>
                  </a:cubicBezTo>
                  <a:cubicBezTo>
                    <a:pt x="3598041" y="1660635"/>
                    <a:pt x="3550745" y="1707931"/>
                    <a:pt x="3524469" y="1760483"/>
                  </a:cubicBezTo>
                  <a:cubicBezTo>
                    <a:pt x="3498193" y="1813035"/>
                    <a:pt x="3432503" y="1852449"/>
                    <a:pt x="3429876" y="1918139"/>
                  </a:cubicBezTo>
                  <a:cubicBezTo>
                    <a:pt x="3427249" y="1983829"/>
                    <a:pt x="3485056" y="2099442"/>
                    <a:pt x="3508704" y="2154621"/>
                  </a:cubicBezTo>
                  <a:cubicBezTo>
                    <a:pt x="3532352" y="2209800"/>
                    <a:pt x="3556001" y="2209800"/>
                    <a:pt x="3571766" y="2249214"/>
                  </a:cubicBezTo>
                  <a:cubicBezTo>
                    <a:pt x="3587531" y="2288628"/>
                    <a:pt x="3561256" y="2341180"/>
                    <a:pt x="3603297" y="2391104"/>
                  </a:cubicBezTo>
                  <a:cubicBezTo>
                    <a:pt x="3645338" y="2441028"/>
                    <a:pt x="3795111" y="2490952"/>
                    <a:pt x="3824014" y="2548759"/>
                  </a:cubicBezTo>
                  <a:cubicBezTo>
                    <a:pt x="3852917" y="2606566"/>
                    <a:pt x="3818758" y="2627586"/>
                    <a:pt x="3776717" y="2737945"/>
                  </a:cubicBezTo>
                  <a:cubicBezTo>
                    <a:pt x="3734676" y="2848304"/>
                    <a:pt x="3608552" y="3082159"/>
                    <a:pt x="3571766" y="3210911"/>
                  </a:cubicBezTo>
                  <a:cubicBezTo>
                    <a:pt x="3534980" y="3339663"/>
                    <a:pt x="3561693" y="3415863"/>
                    <a:pt x="3556000" y="3510456"/>
                  </a:cubicBezTo>
                  <a:cubicBezTo>
                    <a:pt x="3550307" y="3605049"/>
                    <a:pt x="3545490" y="3697015"/>
                    <a:pt x="3537607" y="3778470"/>
                  </a:cubicBezTo>
                  <a:cubicBezTo>
                    <a:pt x="3529724" y="3859925"/>
                    <a:pt x="3456152" y="3946635"/>
                    <a:pt x="3508704" y="3999187"/>
                  </a:cubicBezTo>
                  <a:cubicBezTo>
                    <a:pt x="3566511" y="4041228"/>
                    <a:pt x="3573517" y="4032820"/>
                    <a:pt x="3776717" y="4093780"/>
                  </a:cubicBezTo>
                  <a:cubicBezTo>
                    <a:pt x="3789329" y="4008296"/>
                    <a:pt x="3690182" y="4161046"/>
                    <a:pt x="3873938" y="4197482"/>
                  </a:cubicBezTo>
                  <a:cubicBezTo>
                    <a:pt x="3793534" y="4381238"/>
                    <a:pt x="3984734" y="4245070"/>
                    <a:pt x="3934372" y="4251435"/>
                  </a:cubicBezTo>
                  <a:cubicBezTo>
                    <a:pt x="3884010" y="4257800"/>
                    <a:pt x="3658476" y="4261946"/>
                    <a:pt x="3571766" y="4235670"/>
                  </a:cubicBezTo>
                  <a:cubicBezTo>
                    <a:pt x="3485056" y="4209394"/>
                    <a:pt x="3450896" y="4135822"/>
                    <a:pt x="3414110" y="4093780"/>
                  </a:cubicBezTo>
                  <a:cubicBezTo>
                    <a:pt x="3377324" y="4051738"/>
                    <a:pt x="3379951" y="4028090"/>
                    <a:pt x="3351048" y="3983421"/>
                  </a:cubicBezTo>
                  <a:cubicBezTo>
                    <a:pt x="3322145" y="3938752"/>
                    <a:pt x="3287986" y="3880945"/>
                    <a:pt x="3240690" y="3825766"/>
                  </a:cubicBezTo>
                  <a:cubicBezTo>
                    <a:pt x="3193394" y="3770587"/>
                    <a:pt x="3164490" y="3723290"/>
                    <a:pt x="3067269" y="3652345"/>
                  </a:cubicBezTo>
                  <a:cubicBezTo>
                    <a:pt x="2970048" y="3581400"/>
                    <a:pt x="2807138" y="3450021"/>
                    <a:pt x="2657366" y="3400097"/>
                  </a:cubicBezTo>
                  <a:cubicBezTo>
                    <a:pt x="2507594" y="3350173"/>
                    <a:pt x="2326290" y="3392215"/>
                    <a:pt x="2168635" y="3352801"/>
                  </a:cubicBezTo>
                  <a:cubicBezTo>
                    <a:pt x="2010980" y="3313387"/>
                    <a:pt x="1866463" y="3239814"/>
                    <a:pt x="1711435" y="3163614"/>
                  </a:cubicBezTo>
                  <a:cubicBezTo>
                    <a:pt x="1556407" y="3087414"/>
                    <a:pt x="1333062" y="2958663"/>
                    <a:pt x="1238469" y="2895601"/>
                  </a:cubicBezTo>
                  <a:cubicBezTo>
                    <a:pt x="1143876" y="2832539"/>
                    <a:pt x="1143876" y="2848304"/>
                    <a:pt x="1143876" y="2785242"/>
                  </a:cubicBezTo>
                  <a:cubicBezTo>
                    <a:pt x="1143876" y="2722180"/>
                    <a:pt x="1246352" y="2580290"/>
                    <a:pt x="1238469" y="2517228"/>
                  </a:cubicBezTo>
                  <a:cubicBezTo>
                    <a:pt x="1230586" y="2454166"/>
                    <a:pt x="1125482" y="2456794"/>
                    <a:pt x="1096579" y="2406870"/>
                  </a:cubicBezTo>
                  <a:cubicBezTo>
                    <a:pt x="1067676" y="2356946"/>
                    <a:pt x="1046655" y="2264980"/>
                    <a:pt x="1065048" y="2217683"/>
                  </a:cubicBezTo>
                  <a:cubicBezTo>
                    <a:pt x="1083441" y="2170386"/>
                    <a:pt x="1183290" y="2151993"/>
                    <a:pt x="1206938" y="2123090"/>
                  </a:cubicBezTo>
                  <a:cubicBezTo>
                    <a:pt x="1230586" y="2094187"/>
                    <a:pt x="1225331" y="2070539"/>
                    <a:pt x="1206938" y="2044263"/>
                  </a:cubicBezTo>
                  <a:cubicBezTo>
                    <a:pt x="1188545" y="2017987"/>
                    <a:pt x="1122855" y="1999594"/>
                    <a:pt x="1096579" y="1965435"/>
                  </a:cubicBezTo>
                  <a:cubicBezTo>
                    <a:pt x="1070303" y="1931276"/>
                    <a:pt x="1083441" y="1905000"/>
                    <a:pt x="1049283" y="1839311"/>
                  </a:cubicBezTo>
                  <a:cubicBezTo>
                    <a:pt x="1015125" y="1773622"/>
                    <a:pt x="954690" y="1665890"/>
                    <a:pt x="891628" y="1571297"/>
                  </a:cubicBezTo>
                  <a:cubicBezTo>
                    <a:pt x="828566" y="1476704"/>
                    <a:pt x="726089" y="1347952"/>
                    <a:pt x="670910" y="1271752"/>
                  </a:cubicBezTo>
                  <a:cubicBezTo>
                    <a:pt x="615731" y="1195552"/>
                    <a:pt x="592083" y="1182414"/>
                    <a:pt x="560552" y="1114097"/>
                  </a:cubicBezTo>
                  <a:cubicBezTo>
                    <a:pt x="529021" y="1045780"/>
                    <a:pt x="523765" y="890752"/>
                    <a:pt x="481724" y="861849"/>
                  </a:cubicBezTo>
                  <a:cubicBezTo>
                    <a:pt x="439683" y="832946"/>
                    <a:pt x="355600" y="932793"/>
                    <a:pt x="308304" y="940676"/>
                  </a:cubicBezTo>
                  <a:cubicBezTo>
                    <a:pt x="261008" y="948559"/>
                    <a:pt x="226848" y="938048"/>
                    <a:pt x="197945" y="909145"/>
                  </a:cubicBezTo>
                  <a:cubicBezTo>
                    <a:pt x="169042" y="880242"/>
                    <a:pt x="140138" y="817180"/>
                    <a:pt x="134883" y="767256"/>
                  </a:cubicBezTo>
                  <a:cubicBezTo>
                    <a:pt x="129628" y="717332"/>
                    <a:pt x="145393" y="659525"/>
                    <a:pt x="166414" y="609601"/>
                  </a:cubicBezTo>
                  <a:cubicBezTo>
                    <a:pt x="187435" y="559677"/>
                    <a:pt x="232104" y="491359"/>
                    <a:pt x="261007" y="467711"/>
                  </a:cubicBezTo>
                  <a:cubicBezTo>
                    <a:pt x="289910" y="444063"/>
                    <a:pt x="318814" y="488732"/>
                    <a:pt x="339835" y="467711"/>
                  </a:cubicBezTo>
                  <a:cubicBezTo>
                    <a:pt x="360856" y="446690"/>
                    <a:pt x="395014" y="415160"/>
                    <a:pt x="387131" y="341587"/>
                  </a:cubicBezTo>
                  <a:cubicBezTo>
                    <a:pt x="379248" y="268015"/>
                    <a:pt x="0" y="52552"/>
                    <a:pt x="292538" y="26276"/>
                  </a:cubicBezTo>
                  <a:cubicBezTo>
                    <a:pt x="585076" y="0"/>
                    <a:pt x="1795518" y="136635"/>
                    <a:pt x="2142359" y="183932"/>
                  </a:cubicBezTo>
                  <a:cubicBezTo>
                    <a:pt x="2489200" y="231229"/>
                    <a:pt x="2324538" y="268015"/>
                    <a:pt x="2373586" y="310056"/>
                  </a:cubicBezTo>
                  <a:cubicBezTo>
                    <a:pt x="2422634" y="352097"/>
                    <a:pt x="2423510" y="391511"/>
                    <a:pt x="2436648" y="436180"/>
                  </a:cubicBezTo>
                  <a:cubicBezTo>
                    <a:pt x="2449786" y="480849"/>
                    <a:pt x="2434021" y="528146"/>
                    <a:pt x="2452414" y="578070"/>
                  </a:cubicBezTo>
                  <a:cubicBezTo>
                    <a:pt x="2470807" y="627994"/>
                    <a:pt x="2512848" y="709449"/>
                    <a:pt x="2547007" y="735725"/>
                  </a:cubicBezTo>
                  <a:cubicBezTo>
                    <a:pt x="2581166" y="762001"/>
                    <a:pt x="2625835" y="764628"/>
                    <a:pt x="2657366" y="735725"/>
                  </a:cubicBezTo>
                  <a:cubicBezTo>
                    <a:pt x="2688897" y="706822"/>
                    <a:pt x="2712545" y="599090"/>
                    <a:pt x="2736193" y="562304"/>
                  </a:cubicBezTo>
                  <a:cubicBezTo>
                    <a:pt x="2759841" y="525518"/>
                    <a:pt x="2772979" y="530773"/>
                    <a:pt x="2799255" y="515008"/>
                  </a:cubicBezTo>
                  <a:cubicBezTo>
                    <a:pt x="2825531" y="499243"/>
                    <a:pt x="2867572" y="465084"/>
                    <a:pt x="2893848" y="467711"/>
                  </a:cubicBezTo>
                  <a:cubicBezTo>
                    <a:pt x="2920124" y="470339"/>
                    <a:pt x="2930634" y="517635"/>
                    <a:pt x="2956910" y="530773"/>
                  </a:cubicBezTo>
                  <a:cubicBezTo>
                    <a:pt x="2983186" y="543911"/>
                    <a:pt x="3064641" y="554421"/>
                    <a:pt x="3067269" y="593835"/>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65"/>
            <p:cNvSpPr/>
            <p:nvPr/>
          </p:nvSpPr>
          <p:spPr>
            <a:xfrm>
              <a:off x="4793672" y="1415935"/>
              <a:ext cx="4064925" cy="3778134"/>
            </a:xfrm>
            <a:custGeom>
              <a:avLst/>
              <a:gdLst>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90" fmla="*/ 3535681 w 4064925"/>
                <a:gd name="connsiteY90" fmla="*/ 263236 h 3909752"/>
                <a:gd name="connsiteX0" fmla="*/ 3535681 w 4064925"/>
                <a:gd name="connsiteY0" fmla="*/ 263236 h 3868188"/>
                <a:gd name="connsiteX1" fmla="*/ 3602183 w 4064925"/>
                <a:gd name="connsiteY1" fmla="*/ 180109 h 3868188"/>
                <a:gd name="connsiteX2" fmla="*/ 3685310 w 4064925"/>
                <a:gd name="connsiteY2" fmla="*/ 80356 h 3868188"/>
                <a:gd name="connsiteX3" fmla="*/ 3785063 w 4064925"/>
                <a:gd name="connsiteY3" fmla="*/ 13854 h 3868188"/>
                <a:gd name="connsiteX4" fmla="*/ 3868190 w 4064925"/>
                <a:gd name="connsiteY4" fmla="*/ 163483 h 3868188"/>
                <a:gd name="connsiteX5" fmla="*/ 4017819 w 4064925"/>
                <a:gd name="connsiteY5" fmla="*/ 229985 h 3868188"/>
                <a:gd name="connsiteX6" fmla="*/ 4051070 w 4064925"/>
                <a:gd name="connsiteY6" fmla="*/ 329738 h 3868188"/>
                <a:gd name="connsiteX7" fmla="*/ 3934692 w 4064925"/>
                <a:gd name="connsiteY7" fmla="*/ 479367 h 3868188"/>
                <a:gd name="connsiteX8" fmla="*/ 3735186 w 4064925"/>
                <a:gd name="connsiteY8" fmla="*/ 595745 h 3868188"/>
                <a:gd name="connsiteX9" fmla="*/ 3668684 w 4064925"/>
                <a:gd name="connsiteY9" fmla="*/ 811876 h 3868188"/>
                <a:gd name="connsiteX10" fmla="*/ 3685310 w 4064925"/>
                <a:gd name="connsiteY10" fmla="*/ 994756 h 3868188"/>
                <a:gd name="connsiteX11" fmla="*/ 3818313 w 4064925"/>
                <a:gd name="connsiteY11" fmla="*/ 1011381 h 3868188"/>
                <a:gd name="connsiteX12" fmla="*/ 3768437 w 4064925"/>
                <a:gd name="connsiteY12" fmla="*/ 1144385 h 3868188"/>
                <a:gd name="connsiteX13" fmla="*/ 3386052 w 4064925"/>
                <a:gd name="connsiteY13" fmla="*/ 1260763 h 3868188"/>
                <a:gd name="connsiteX14" fmla="*/ 3352801 w 4064925"/>
                <a:gd name="connsiteY14" fmla="*/ 1609898 h 3868188"/>
                <a:gd name="connsiteX15" fmla="*/ 3219797 w 4064925"/>
                <a:gd name="connsiteY15" fmla="*/ 2058785 h 3868188"/>
                <a:gd name="connsiteX16" fmla="*/ 3169921 w 4064925"/>
                <a:gd name="connsiteY16" fmla="*/ 2274916 h 3868188"/>
                <a:gd name="connsiteX17" fmla="*/ 3253048 w 4064925"/>
                <a:gd name="connsiteY17" fmla="*/ 2491047 h 3868188"/>
                <a:gd name="connsiteX18" fmla="*/ 3169921 w 4064925"/>
                <a:gd name="connsiteY18" fmla="*/ 2790305 h 3868188"/>
                <a:gd name="connsiteX19" fmla="*/ 2721033 w 4064925"/>
                <a:gd name="connsiteY19" fmla="*/ 3139440 h 3868188"/>
                <a:gd name="connsiteX20" fmla="*/ 2571404 w 4064925"/>
                <a:gd name="connsiteY20" fmla="*/ 3471949 h 3868188"/>
                <a:gd name="connsiteX21" fmla="*/ 2521528 w 4064925"/>
                <a:gd name="connsiteY21" fmla="*/ 3654829 h 3868188"/>
                <a:gd name="connsiteX22" fmla="*/ 2255521 w 4064925"/>
                <a:gd name="connsiteY22" fmla="*/ 3721330 h 3868188"/>
                <a:gd name="connsiteX23" fmla="*/ 1690255 w 4064925"/>
                <a:gd name="connsiteY23" fmla="*/ 3771207 h 3868188"/>
                <a:gd name="connsiteX24" fmla="*/ 759230 w 4064925"/>
                <a:gd name="connsiteY24" fmla="*/ 3854334 h 3868188"/>
                <a:gd name="connsiteX25" fmla="*/ 828503 w 4064925"/>
                <a:gd name="connsiteY25" fmla="*/ 3701934 h 3868188"/>
                <a:gd name="connsiteX26" fmla="*/ 775855 w 4064925"/>
                <a:gd name="connsiteY26" fmla="*/ 3521825 h 3868188"/>
                <a:gd name="connsiteX27" fmla="*/ 692728 w 4064925"/>
                <a:gd name="connsiteY27" fmla="*/ 3255818 h 3868188"/>
                <a:gd name="connsiteX28" fmla="*/ 842357 w 4064925"/>
                <a:gd name="connsiteY28" fmla="*/ 2939934 h 3868188"/>
                <a:gd name="connsiteX29" fmla="*/ 942110 w 4064925"/>
                <a:gd name="connsiteY29" fmla="*/ 2624050 h 3868188"/>
                <a:gd name="connsiteX30" fmla="*/ 975361 w 4064925"/>
                <a:gd name="connsiteY30" fmla="*/ 2540923 h 3868188"/>
                <a:gd name="connsiteX31" fmla="*/ 975361 w 4064925"/>
                <a:gd name="connsiteY31" fmla="*/ 2424545 h 3868188"/>
                <a:gd name="connsiteX32" fmla="*/ 775855 w 4064925"/>
                <a:gd name="connsiteY32" fmla="*/ 2258290 h 3868188"/>
                <a:gd name="connsiteX33" fmla="*/ 809106 w 4064925"/>
                <a:gd name="connsiteY33" fmla="*/ 2175163 h 3868188"/>
                <a:gd name="connsiteX34" fmla="*/ 725979 w 4064925"/>
                <a:gd name="connsiteY34" fmla="*/ 2075410 h 3868188"/>
                <a:gd name="connsiteX35" fmla="*/ 626226 w 4064925"/>
                <a:gd name="connsiteY35" fmla="*/ 1925781 h 3868188"/>
                <a:gd name="connsiteX36" fmla="*/ 692728 w 4064925"/>
                <a:gd name="connsiteY36" fmla="*/ 1693025 h 3868188"/>
                <a:gd name="connsiteX37" fmla="*/ 775855 w 4064925"/>
                <a:gd name="connsiteY37" fmla="*/ 1609898 h 3868188"/>
                <a:gd name="connsiteX38" fmla="*/ 775855 w 4064925"/>
                <a:gd name="connsiteY38" fmla="*/ 1510145 h 3868188"/>
                <a:gd name="connsiteX39" fmla="*/ 659477 w 4064925"/>
                <a:gd name="connsiteY39" fmla="*/ 1377141 h 3868188"/>
                <a:gd name="connsiteX40" fmla="*/ 476597 w 4064925"/>
                <a:gd name="connsiteY40" fmla="*/ 1077883 h 3868188"/>
                <a:gd name="connsiteX41" fmla="*/ 310343 w 4064925"/>
                <a:gd name="connsiteY41" fmla="*/ 978130 h 3868188"/>
                <a:gd name="connsiteX42" fmla="*/ 193964 w 4064925"/>
                <a:gd name="connsiteY42" fmla="*/ 811876 h 3868188"/>
                <a:gd name="connsiteX43" fmla="*/ 193964 w 4064925"/>
                <a:gd name="connsiteY43" fmla="*/ 545869 h 3868188"/>
                <a:gd name="connsiteX44" fmla="*/ 243841 w 4064925"/>
                <a:gd name="connsiteY44" fmla="*/ 545869 h 3868188"/>
                <a:gd name="connsiteX45" fmla="*/ 227215 w 4064925"/>
                <a:gd name="connsiteY45" fmla="*/ 429490 h 3868188"/>
                <a:gd name="connsiteX46" fmla="*/ 177339 w 4064925"/>
                <a:gd name="connsiteY46" fmla="*/ 412865 h 3868188"/>
                <a:gd name="connsiteX47" fmla="*/ 44335 w 4064925"/>
                <a:gd name="connsiteY47" fmla="*/ 396240 h 3868188"/>
                <a:gd name="connsiteX48" fmla="*/ 11084 w 4064925"/>
                <a:gd name="connsiteY48" fmla="*/ 96981 h 3868188"/>
                <a:gd name="connsiteX49" fmla="*/ 110837 w 4064925"/>
                <a:gd name="connsiteY49" fmla="*/ 213360 h 3868188"/>
                <a:gd name="connsiteX50" fmla="*/ 243841 w 4064925"/>
                <a:gd name="connsiteY50" fmla="*/ 180109 h 3868188"/>
                <a:gd name="connsiteX51" fmla="*/ 360219 w 4064925"/>
                <a:gd name="connsiteY51" fmla="*/ 329738 h 3868188"/>
                <a:gd name="connsiteX52" fmla="*/ 360219 w 4064925"/>
                <a:gd name="connsiteY52" fmla="*/ 446116 h 3868188"/>
                <a:gd name="connsiteX53" fmla="*/ 393470 w 4064925"/>
                <a:gd name="connsiteY53" fmla="*/ 512618 h 3868188"/>
                <a:gd name="connsiteX54" fmla="*/ 609601 w 4064925"/>
                <a:gd name="connsiteY54" fmla="*/ 545869 h 3868188"/>
                <a:gd name="connsiteX55" fmla="*/ 858983 w 4064925"/>
                <a:gd name="connsiteY55" fmla="*/ 495992 h 3868188"/>
                <a:gd name="connsiteX56" fmla="*/ 908859 w 4064925"/>
                <a:gd name="connsiteY56" fmla="*/ 379614 h 3868188"/>
                <a:gd name="connsiteX57" fmla="*/ 975361 w 4064925"/>
                <a:gd name="connsiteY57" fmla="*/ 329738 h 3868188"/>
                <a:gd name="connsiteX58" fmla="*/ 1025237 w 4064925"/>
                <a:gd name="connsiteY58" fmla="*/ 362989 h 3868188"/>
                <a:gd name="connsiteX59" fmla="*/ 1141615 w 4064925"/>
                <a:gd name="connsiteY59" fmla="*/ 512618 h 3868188"/>
                <a:gd name="connsiteX60" fmla="*/ 1474124 w 4064925"/>
                <a:gd name="connsiteY60" fmla="*/ 412865 h 3868188"/>
                <a:gd name="connsiteX61" fmla="*/ 1607128 w 4064925"/>
                <a:gd name="connsiteY61" fmla="*/ 612370 h 3868188"/>
                <a:gd name="connsiteX62" fmla="*/ 1208117 w 4064925"/>
                <a:gd name="connsiteY62" fmla="*/ 678872 h 3868188"/>
                <a:gd name="connsiteX63" fmla="*/ 1108364 w 4064925"/>
                <a:gd name="connsiteY63" fmla="*/ 861752 h 3868188"/>
                <a:gd name="connsiteX64" fmla="*/ 1158241 w 4064925"/>
                <a:gd name="connsiteY64" fmla="*/ 878378 h 3868188"/>
                <a:gd name="connsiteX65" fmla="*/ 1124990 w 4064925"/>
                <a:gd name="connsiteY65" fmla="*/ 1210887 h 3868188"/>
                <a:gd name="connsiteX66" fmla="*/ 1141615 w 4064925"/>
                <a:gd name="connsiteY66" fmla="*/ 1427018 h 3868188"/>
                <a:gd name="connsiteX67" fmla="*/ 1191492 w 4064925"/>
                <a:gd name="connsiteY67" fmla="*/ 1493520 h 3868188"/>
                <a:gd name="connsiteX68" fmla="*/ 1390997 w 4064925"/>
                <a:gd name="connsiteY68" fmla="*/ 1310640 h 3868188"/>
                <a:gd name="connsiteX69" fmla="*/ 1324495 w 4064925"/>
                <a:gd name="connsiteY69" fmla="*/ 1044632 h 3868188"/>
                <a:gd name="connsiteX70" fmla="*/ 1457499 w 4064925"/>
                <a:gd name="connsiteY70" fmla="*/ 795250 h 3868188"/>
                <a:gd name="connsiteX71" fmla="*/ 1557252 w 4064925"/>
                <a:gd name="connsiteY71" fmla="*/ 662247 h 3868188"/>
                <a:gd name="connsiteX72" fmla="*/ 1706881 w 4064925"/>
                <a:gd name="connsiteY72" fmla="*/ 745374 h 3868188"/>
                <a:gd name="connsiteX73" fmla="*/ 1773383 w 4064925"/>
                <a:gd name="connsiteY73" fmla="*/ 878378 h 3868188"/>
                <a:gd name="connsiteX74" fmla="*/ 1640379 w 4064925"/>
                <a:gd name="connsiteY74" fmla="*/ 1061258 h 3868188"/>
                <a:gd name="connsiteX75" fmla="*/ 1806633 w 4064925"/>
                <a:gd name="connsiteY75" fmla="*/ 1044632 h 3868188"/>
                <a:gd name="connsiteX76" fmla="*/ 1856510 w 4064925"/>
                <a:gd name="connsiteY76" fmla="*/ 1077883 h 3868188"/>
                <a:gd name="connsiteX77" fmla="*/ 1856510 w 4064925"/>
                <a:gd name="connsiteY77" fmla="*/ 1227512 h 3868188"/>
                <a:gd name="connsiteX78" fmla="*/ 1823259 w 4064925"/>
                <a:gd name="connsiteY78" fmla="*/ 1476894 h 3868188"/>
                <a:gd name="connsiteX79" fmla="*/ 1972888 w 4064925"/>
                <a:gd name="connsiteY79" fmla="*/ 1526770 h 3868188"/>
                <a:gd name="connsiteX80" fmla="*/ 2205644 w 4064925"/>
                <a:gd name="connsiteY80" fmla="*/ 1360516 h 3868188"/>
                <a:gd name="connsiteX81" fmla="*/ 2421775 w 4064925"/>
                <a:gd name="connsiteY81" fmla="*/ 1244138 h 3868188"/>
                <a:gd name="connsiteX82" fmla="*/ 2421775 w 4064925"/>
                <a:gd name="connsiteY82" fmla="*/ 1194261 h 3868188"/>
                <a:gd name="connsiteX83" fmla="*/ 2421775 w 4064925"/>
                <a:gd name="connsiteY83" fmla="*/ 1077883 h 3868188"/>
                <a:gd name="connsiteX84" fmla="*/ 2621281 w 4064925"/>
                <a:gd name="connsiteY84" fmla="*/ 1011381 h 3868188"/>
                <a:gd name="connsiteX85" fmla="*/ 2770910 w 4064925"/>
                <a:gd name="connsiteY85" fmla="*/ 878378 h 3868188"/>
                <a:gd name="connsiteX86" fmla="*/ 2770910 w 4064925"/>
                <a:gd name="connsiteY86" fmla="*/ 778625 h 3868188"/>
                <a:gd name="connsiteX87" fmla="*/ 2887288 w 4064925"/>
                <a:gd name="connsiteY87" fmla="*/ 545869 h 3868188"/>
                <a:gd name="connsiteX88" fmla="*/ 3352801 w 4064925"/>
                <a:gd name="connsiteY88" fmla="*/ 462741 h 3868188"/>
                <a:gd name="connsiteX89" fmla="*/ 3535681 w 4064925"/>
                <a:gd name="connsiteY89" fmla="*/ 196734 h 3868188"/>
                <a:gd name="connsiteX90" fmla="*/ 3535681 w 4064925"/>
                <a:gd name="connsiteY90" fmla="*/ 263236 h 3868188"/>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4544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8134"/>
                <a:gd name="connsiteX1" fmla="*/ 3602183 w 4064925"/>
                <a:gd name="connsiteY1" fmla="*/ 180109 h 3778134"/>
                <a:gd name="connsiteX2" fmla="*/ 3685310 w 4064925"/>
                <a:gd name="connsiteY2" fmla="*/ 80356 h 3778134"/>
                <a:gd name="connsiteX3" fmla="*/ 3785063 w 4064925"/>
                <a:gd name="connsiteY3" fmla="*/ 13854 h 3778134"/>
                <a:gd name="connsiteX4" fmla="*/ 3868190 w 4064925"/>
                <a:gd name="connsiteY4" fmla="*/ 163483 h 3778134"/>
                <a:gd name="connsiteX5" fmla="*/ 4017819 w 4064925"/>
                <a:gd name="connsiteY5" fmla="*/ 229985 h 3778134"/>
                <a:gd name="connsiteX6" fmla="*/ 4051070 w 4064925"/>
                <a:gd name="connsiteY6" fmla="*/ 329738 h 3778134"/>
                <a:gd name="connsiteX7" fmla="*/ 3934692 w 4064925"/>
                <a:gd name="connsiteY7" fmla="*/ 479367 h 3778134"/>
                <a:gd name="connsiteX8" fmla="*/ 3735186 w 4064925"/>
                <a:gd name="connsiteY8" fmla="*/ 595745 h 3778134"/>
                <a:gd name="connsiteX9" fmla="*/ 3668684 w 4064925"/>
                <a:gd name="connsiteY9" fmla="*/ 811876 h 3778134"/>
                <a:gd name="connsiteX10" fmla="*/ 3685310 w 4064925"/>
                <a:gd name="connsiteY10" fmla="*/ 994756 h 3778134"/>
                <a:gd name="connsiteX11" fmla="*/ 3818313 w 4064925"/>
                <a:gd name="connsiteY11" fmla="*/ 1011381 h 3778134"/>
                <a:gd name="connsiteX12" fmla="*/ 3768437 w 4064925"/>
                <a:gd name="connsiteY12" fmla="*/ 1144385 h 3778134"/>
                <a:gd name="connsiteX13" fmla="*/ 3386052 w 4064925"/>
                <a:gd name="connsiteY13" fmla="*/ 1260763 h 3778134"/>
                <a:gd name="connsiteX14" fmla="*/ 3352801 w 4064925"/>
                <a:gd name="connsiteY14" fmla="*/ 1609898 h 3778134"/>
                <a:gd name="connsiteX15" fmla="*/ 3219797 w 4064925"/>
                <a:gd name="connsiteY15" fmla="*/ 2058785 h 3778134"/>
                <a:gd name="connsiteX16" fmla="*/ 3169921 w 4064925"/>
                <a:gd name="connsiteY16" fmla="*/ 2274916 h 3778134"/>
                <a:gd name="connsiteX17" fmla="*/ 3253048 w 4064925"/>
                <a:gd name="connsiteY17" fmla="*/ 2491047 h 3778134"/>
                <a:gd name="connsiteX18" fmla="*/ 3169921 w 4064925"/>
                <a:gd name="connsiteY18" fmla="*/ 2790305 h 3778134"/>
                <a:gd name="connsiteX19" fmla="*/ 2721033 w 4064925"/>
                <a:gd name="connsiteY19" fmla="*/ 3139440 h 3778134"/>
                <a:gd name="connsiteX20" fmla="*/ 2571404 w 4064925"/>
                <a:gd name="connsiteY20" fmla="*/ 3471949 h 3778134"/>
                <a:gd name="connsiteX21" fmla="*/ 2521528 w 4064925"/>
                <a:gd name="connsiteY21" fmla="*/ 3654829 h 3778134"/>
                <a:gd name="connsiteX22" fmla="*/ 2255521 w 4064925"/>
                <a:gd name="connsiteY22" fmla="*/ 3721330 h 3778134"/>
                <a:gd name="connsiteX23" fmla="*/ 1690255 w 4064925"/>
                <a:gd name="connsiteY23" fmla="*/ 3771207 h 3778134"/>
                <a:gd name="connsiteX24" fmla="*/ 759230 w 4064925"/>
                <a:gd name="connsiteY24" fmla="*/ 3778134 h 3778134"/>
                <a:gd name="connsiteX25" fmla="*/ 775855 w 4064925"/>
                <a:gd name="connsiteY25" fmla="*/ 3521825 h 3778134"/>
                <a:gd name="connsiteX26" fmla="*/ 692728 w 4064925"/>
                <a:gd name="connsiteY26" fmla="*/ 3255818 h 3778134"/>
                <a:gd name="connsiteX27" fmla="*/ 842357 w 4064925"/>
                <a:gd name="connsiteY27" fmla="*/ 2939934 h 3778134"/>
                <a:gd name="connsiteX28" fmla="*/ 942110 w 4064925"/>
                <a:gd name="connsiteY28" fmla="*/ 2624050 h 3778134"/>
                <a:gd name="connsiteX29" fmla="*/ 975361 w 4064925"/>
                <a:gd name="connsiteY29" fmla="*/ 2540923 h 3778134"/>
                <a:gd name="connsiteX30" fmla="*/ 975361 w 4064925"/>
                <a:gd name="connsiteY30" fmla="*/ 2424545 h 3778134"/>
                <a:gd name="connsiteX31" fmla="*/ 775855 w 4064925"/>
                <a:gd name="connsiteY31" fmla="*/ 2258290 h 3778134"/>
                <a:gd name="connsiteX32" fmla="*/ 809106 w 4064925"/>
                <a:gd name="connsiteY32" fmla="*/ 2175163 h 3778134"/>
                <a:gd name="connsiteX33" fmla="*/ 725979 w 4064925"/>
                <a:gd name="connsiteY33" fmla="*/ 2075410 h 3778134"/>
                <a:gd name="connsiteX34" fmla="*/ 626226 w 4064925"/>
                <a:gd name="connsiteY34" fmla="*/ 1925781 h 3778134"/>
                <a:gd name="connsiteX35" fmla="*/ 692728 w 4064925"/>
                <a:gd name="connsiteY35" fmla="*/ 1693025 h 3778134"/>
                <a:gd name="connsiteX36" fmla="*/ 775855 w 4064925"/>
                <a:gd name="connsiteY36" fmla="*/ 1609898 h 3778134"/>
                <a:gd name="connsiteX37" fmla="*/ 775855 w 4064925"/>
                <a:gd name="connsiteY37" fmla="*/ 1510145 h 3778134"/>
                <a:gd name="connsiteX38" fmla="*/ 659477 w 4064925"/>
                <a:gd name="connsiteY38" fmla="*/ 1377141 h 3778134"/>
                <a:gd name="connsiteX39" fmla="*/ 476597 w 4064925"/>
                <a:gd name="connsiteY39" fmla="*/ 1077883 h 3778134"/>
                <a:gd name="connsiteX40" fmla="*/ 310343 w 4064925"/>
                <a:gd name="connsiteY40" fmla="*/ 978130 h 3778134"/>
                <a:gd name="connsiteX41" fmla="*/ 193964 w 4064925"/>
                <a:gd name="connsiteY41" fmla="*/ 811876 h 3778134"/>
                <a:gd name="connsiteX42" fmla="*/ 193964 w 4064925"/>
                <a:gd name="connsiteY42" fmla="*/ 545869 h 3778134"/>
                <a:gd name="connsiteX43" fmla="*/ 243841 w 4064925"/>
                <a:gd name="connsiteY43" fmla="*/ 545869 h 3778134"/>
                <a:gd name="connsiteX44" fmla="*/ 227215 w 4064925"/>
                <a:gd name="connsiteY44" fmla="*/ 429490 h 3778134"/>
                <a:gd name="connsiteX45" fmla="*/ 177339 w 4064925"/>
                <a:gd name="connsiteY45" fmla="*/ 412865 h 3778134"/>
                <a:gd name="connsiteX46" fmla="*/ 44335 w 4064925"/>
                <a:gd name="connsiteY46" fmla="*/ 396240 h 3778134"/>
                <a:gd name="connsiteX47" fmla="*/ 11084 w 4064925"/>
                <a:gd name="connsiteY47" fmla="*/ 96981 h 3778134"/>
                <a:gd name="connsiteX48" fmla="*/ 110837 w 4064925"/>
                <a:gd name="connsiteY48" fmla="*/ 213360 h 3778134"/>
                <a:gd name="connsiteX49" fmla="*/ 243841 w 4064925"/>
                <a:gd name="connsiteY49" fmla="*/ 180109 h 3778134"/>
                <a:gd name="connsiteX50" fmla="*/ 360219 w 4064925"/>
                <a:gd name="connsiteY50" fmla="*/ 329738 h 3778134"/>
                <a:gd name="connsiteX51" fmla="*/ 360219 w 4064925"/>
                <a:gd name="connsiteY51" fmla="*/ 446116 h 3778134"/>
                <a:gd name="connsiteX52" fmla="*/ 393470 w 4064925"/>
                <a:gd name="connsiteY52" fmla="*/ 512618 h 3778134"/>
                <a:gd name="connsiteX53" fmla="*/ 609601 w 4064925"/>
                <a:gd name="connsiteY53" fmla="*/ 545869 h 3778134"/>
                <a:gd name="connsiteX54" fmla="*/ 858983 w 4064925"/>
                <a:gd name="connsiteY54" fmla="*/ 495992 h 3778134"/>
                <a:gd name="connsiteX55" fmla="*/ 908859 w 4064925"/>
                <a:gd name="connsiteY55" fmla="*/ 379614 h 3778134"/>
                <a:gd name="connsiteX56" fmla="*/ 975361 w 4064925"/>
                <a:gd name="connsiteY56" fmla="*/ 329738 h 3778134"/>
                <a:gd name="connsiteX57" fmla="*/ 1025237 w 4064925"/>
                <a:gd name="connsiteY57" fmla="*/ 362989 h 3778134"/>
                <a:gd name="connsiteX58" fmla="*/ 1141615 w 4064925"/>
                <a:gd name="connsiteY58" fmla="*/ 512618 h 3778134"/>
                <a:gd name="connsiteX59" fmla="*/ 1474124 w 4064925"/>
                <a:gd name="connsiteY59" fmla="*/ 412865 h 3778134"/>
                <a:gd name="connsiteX60" fmla="*/ 1607128 w 4064925"/>
                <a:gd name="connsiteY60" fmla="*/ 612370 h 3778134"/>
                <a:gd name="connsiteX61" fmla="*/ 1208117 w 4064925"/>
                <a:gd name="connsiteY61" fmla="*/ 678872 h 3778134"/>
                <a:gd name="connsiteX62" fmla="*/ 1108364 w 4064925"/>
                <a:gd name="connsiteY62" fmla="*/ 861752 h 3778134"/>
                <a:gd name="connsiteX63" fmla="*/ 1158241 w 4064925"/>
                <a:gd name="connsiteY63" fmla="*/ 878378 h 3778134"/>
                <a:gd name="connsiteX64" fmla="*/ 1124990 w 4064925"/>
                <a:gd name="connsiteY64" fmla="*/ 1210887 h 3778134"/>
                <a:gd name="connsiteX65" fmla="*/ 1141615 w 4064925"/>
                <a:gd name="connsiteY65" fmla="*/ 1427018 h 3778134"/>
                <a:gd name="connsiteX66" fmla="*/ 1191492 w 4064925"/>
                <a:gd name="connsiteY66" fmla="*/ 1493520 h 3778134"/>
                <a:gd name="connsiteX67" fmla="*/ 1390997 w 4064925"/>
                <a:gd name="connsiteY67" fmla="*/ 1310640 h 3778134"/>
                <a:gd name="connsiteX68" fmla="*/ 1324495 w 4064925"/>
                <a:gd name="connsiteY68" fmla="*/ 1044632 h 3778134"/>
                <a:gd name="connsiteX69" fmla="*/ 1457499 w 4064925"/>
                <a:gd name="connsiteY69" fmla="*/ 795250 h 3778134"/>
                <a:gd name="connsiteX70" fmla="*/ 1557252 w 4064925"/>
                <a:gd name="connsiteY70" fmla="*/ 662247 h 3778134"/>
                <a:gd name="connsiteX71" fmla="*/ 1706881 w 4064925"/>
                <a:gd name="connsiteY71" fmla="*/ 745374 h 3778134"/>
                <a:gd name="connsiteX72" fmla="*/ 1773383 w 4064925"/>
                <a:gd name="connsiteY72" fmla="*/ 878378 h 3778134"/>
                <a:gd name="connsiteX73" fmla="*/ 1640379 w 4064925"/>
                <a:gd name="connsiteY73" fmla="*/ 1061258 h 3778134"/>
                <a:gd name="connsiteX74" fmla="*/ 1806633 w 4064925"/>
                <a:gd name="connsiteY74" fmla="*/ 1044632 h 3778134"/>
                <a:gd name="connsiteX75" fmla="*/ 1856510 w 4064925"/>
                <a:gd name="connsiteY75" fmla="*/ 1077883 h 3778134"/>
                <a:gd name="connsiteX76" fmla="*/ 1856510 w 4064925"/>
                <a:gd name="connsiteY76" fmla="*/ 1227512 h 3778134"/>
                <a:gd name="connsiteX77" fmla="*/ 1823259 w 4064925"/>
                <a:gd name="connsiteY77" fmla="*/ 1476894 h 3778134"/>
                <a:gd name="connsiteX78" fmla="*/ 1972888 w 4064925"/>
                <a:gd name="connsiteY78" fmla="*/ 1526770 h 3778134"/>
                <a:gd name="connsiteX79" fmla="*/ 2205644 w 4064925"/>
                <a:gd name="connsiteY79" fmla="*/ 1360516 h 3778134"/>
                <a:gd name="connsiteX80" fmla="*/ 2421775 w 4064925"/>
                <a:gd name="connsiteY80" fmla="*/ 1244138 h 3778134"/>
                <a:gd name="connsiteX81" fmla="*/ 2421775 w 4064925"/>
                <a:gd name="connsiteY81" fmla="*/ 1194261 h 3778134"/>
                <a:gd name="connsiteX82" fmla="*/ 2421775 w 4064925"/>
                <a:gd name="connsiteY82" fmla="*/ 1077883 h 3778134"/>
                <a:gd name="connsiteX83" fmla="*/ 2621281 w 4064925"/>
                <a:gd name="connsiteY83" fmla="*/ 1011381 h 3778134"/>
                <a:gd name="connsiteX84" fmla="*/ 2770910 w 4064925"/>
                <a:gd name="connsiteY84" fmla="*/ 878378 h 3778134"/>
                <a:gd name="connsiteX85" fmla="*/ 2770910 w 4064925"/>
                <a:gd name="connsiteY85" fmla="*/ 778625 h 3778134"/>
                <a:gd name="connsiteX86" fmla="*/ 2887288 w 4064925"/>
                <a:gd name="connsiteY86" fmla="*/ 545869 h 3778134"/>
                <a:gd name="connsiteX87" fmla="*/ 3352801 w 4064925"/>
                <a:gd name="connsiteY87" fmla="*/ 462741 h 3778134"/>
                <a:gd name="connsiteX88" fmla="*/ 3535681 w 4064925"/>
                <a:gd name="connsiteY88" fmla="*/ 196734 h 3778134"/>
                <a:gd name="connsiteX89" fmla="*/ 3535681 w 4064925"/>
                <a:gd name="connsiteY89" fmla="*/ 263236 h 377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064925" h="3778134">
                  <a:moveTo>
                    <a:pt x="3535681" y="263236"/>
                  </a:moveTo>
                  <a:cubicBezTo>
                    <a:pt x="3557848" y="235527"/>
                    <a:pt x="3577245" y="210589"/>
                    <a:pt x="3602183" y="180109"/>
                  </a:cubicBezTo>
                  <a:cubicBezTo>
                    <a:pt x="3627121" y="149629"/>
                    <a:pt x="3654830" y="108065"/>
                    <a:pt x="3685310" y="80356"/>
                  </a:cubicBezTo>
                  <a:cubicBezTo>
                    <a:pt x="3715790" y="52647"/>
                    <a:pt x="3754583" y="0"/>
                    <a:pt x="3785063" y="13854"/>
                  </a:cubicBezTo>
                  <a:cubicBezTo>
                    <a:pt x="3815543" y="27708"/>
                    <a:pt x="3829397" y="127461"/>
                    <a:pt x="3868190" y="163483"/>
                  </a:cubicBezTo>
                  <a:cubicBezTo>
                    <a:pt x="3906983" y="199505"/>
                    <a:pt x="3987339" y="202276"/>
                    <a:pt x="4017819" y="229985"/>
                  </a:cubicBezTo>
                  <a:cubicBezTo>
                    <a:pt x="4048299" y="257694"/>
                    <a:pt x="4064925" y="288174"/>
                    <a:pt x="4051070" y="329738"/>
                  </a:cubicBezTo>
                  <a:cubicBezTo>
                    <a:pt x="4037216" y="371302"/>
                    <a:pt x="3987339" y="435033"/>
                    <a:pt x="3934692" y="479367"/>
                  </a:cubicBezTo>
                  <a:cubicBezTo>
                    <a:pt x="3882045" y="523701"/>
                    <a:pt x="3779521" y="540327"/>
                    <a:pt x="3735186" y="595745"/>
                  </a:cubicBezTo>
                  <a:cubicBezTo>
                    <a:pt x="3690851" y="651163"/>
                    <a:pt x="3676997" y="745374"/>
                    <a:pt x="3668684" y="811876"/>
                  </a:cubicBezTo>
                  <a:cubicBezTo>
                    <a:pt x="3660371" y="878378"/>
                    <a:pt x="3660372" y="961505"/>
                    <a:pt x="3685310" y="994756"/>
                  </a:cubicBezTo>
                  <a:cubicBezTo>
                    <a:pt x="3710248" y="1028007"/>
                    <a:pt x="3804458" y="986443"/>
                    <a:pt x="3818313" y="1011381"/>
                  </a:cubicBezTo>
                  <a:cubicBezTo>
                    <a:pt x="3832168" y="1036319"/>
                    <a:pt x="3840480" y="1102821"/>
                    <a:pt x="3768437" y="1144385"/>
                  </a:cubicBezTo>
                  <a:cubicBezTo>
                    <a:pt x="3696394" y="1185949"/>
                    <a:pt x="3455325" y="1183178"/>
                    <a:pt x="3386052" y="1260763"/>
                  </a:cubicBezTo>
                  <a:cubicBezTo>
                    <a:pt x="3316779" y="1338349"/>
                    <a:pt x="3380510" y="1476894"/>
                    <a:pt x="3352801" y="1609898"/>
                  </a:cubicBezTo>
                  <a:cubicBezTo>
                    <a:pt x="3325092" y="1742902"/>
                    <a:pt x="3250277" y="1947949"/>
                    <a:pt x="3219797" y="2058785"/>
                  </a:cubicBezTo>
                  <a:cubicBezTo>
                    <a:pt x="3189317" y="2169621"/>
                    <a:pt x="3164379" y="2202872"/>
                    <a:pt x="3169921" y="2274916"/>
                  </a:cubicBezTo>
                  <a:cubicBezTo>
                    <a:pt x="3175463" y="2346960"/>
                    <a:pt x="3253048" y="2405149"/>
                    <a:pt x="3253048" y="2491047"/>
                  </a:cubicBezTo>
                  <a:cubicBezTo>
                    <a:pt x="3253048" y="2576945"/>
                    <a:pt x="3258590" y="2682240"/>
                    <a:pt x="3169921" y="2790305"/>
                  </a:cubicBezTo>
                  <a:cubicBezTo>
                    <a:pt x="3081252" y="2898371"/>
                    <a:pt x="2820786" y="3025833"/>
                    <a:pt x="2721033" y="3139440"/>
                  </a:cubicBezTo>
                  <a:cubicBezTo>
                    <a:pt x="2621280" y="3253047"/>
                    <a:pt x="2604655" y="3386051"/>
                    <a:pt x="2571404" y="3471949"/>
                  </a:cubicBezTo>
                  <a:cubicBezTo>
                    <a:pt x="2538153" y="3557847"/>
                    <a:pt x="2574175" y="3613266"/>
                    <a:pt x="2521528" y="3654829"/>
                  </a:cubicBezTo>
                  <a:cubicBezTo>
                    <a:pt x="2468881" y="3696392"/>
                    <a:pt x="2394066" y="3701934"/>
                    <a:pt x="2255521" y="3721330"/>
                  </a:cubicBezTo>
                  <a:cubicBezTo>
                    <a:pt x="2116976" y="3740726"/>
                    <a:pt x="1690255" y="3771207"/>
                    <a:pt x="1690255" y="3771207"/>
                  </a:cubicBezTo>
                  <a:lnTo>
                    <a:pt x="759230" y="3778134"/>
                  </a:lnTo>
                  <a:cubicBezTo>
                    <a:pt x="739591" y="3588883"/>
                    <a:pt x="786939" y="3608878"/>
                    <a:pt x="775855" y="3521825"/>
                  </a:cubicBezTo>
                  <a:cubicBezTo>
                    <a:pt x="764771" y="3434772"/>
                    <a:pt x="681644" y="3352800"/>
                    <a:pt x="692728" y="3255818"/>
                  </a:cubicBezTo>
                  <a:cubicBezTo>
                    <a:pt x="703812" y="3158836"/>
                    <a:pt x="800793" y="3045229"/>
                    <a:pt x="842357" y="2939934"/>
                  </a:cubicBezTo>
                  <a:cubicBezTo>
                    <a:pt x="883921" y="2834639"/>
                    <a:pt x="919943" y="2690552"/>
                    <a:pt x="942110" y="2624050"/>
                  </a:cubicBezTo>
                  <a:cubicBezTo>
                    <a:pt x="964277" y="2557548"/>
                    <a:pt x="969819" y="2574174"/>
                    <a:pt x="975361" y="2540923"/>
                  </a:cubicBezTo>
                  <a:cubicBezTo>
                    <a:pt x="980903" y="2507672"/>
                    <a:pt x="1008612" y="2471650"/>
                    <a:pt x="975361" y="2424545"/>
                  </a:cubicBezTo>
                  <a:cubicBezTo>
                    <a:pt x="942110" y="2377440"/>
                    <a:pt x="803564" y="2299854"/>
                    <a:pt x="775855" y="2258290"/>
                  </a:cubicBezTo>
                  <a:cubicBezTo>
                    <a:pt x="748146" y="2216726"/>
                    <a:pt x="817419" y="2205643"/>
                    <a:pt x="809106" y="2175163"/>
                  </a:cubicBezTo>
                  <a:cubicBezTo>
                    <a:pt x="800793" y="2144683"/>
                    <a:pt x="756459" y="2116974"/>
                    <a:pt x="725979" y="2075410"/>
                  </a:cubicBezTo>
                  <a:cubicBezTo>
                    <a:pt x="695499" y="2033846"/>
                    <a:pt x="631768" y="1989512"/>
                    <a:pt x="626226" y="1925781"/>
                  </a:cubicBezTo>
                  <a:cubicBezTo>
                    <a:pt x="620684" y="1862050"/>
                    <a:pt x="667790" y="1745672"/>
                    <a:pt x="692728" y="1693025"/>
                  </a:cubicBezTo>
                  <a:cubicBezTo>
                    <a:pt x="717666" y="1640378"/>
                    <a:pt x="762001" y="1640378"/>
                    <a:pt x="775855" y="1609898"/>
                  </a:cubicBezTo>
                  <a:cubicBezTo>
                    <a:pt x="789709" y="1579418"/>
                    <a:pt x="795251" y="1548938"/>
                    <a:pt x="775855" y="1510145"/>
                  </a:cubicBezTo>
                  <a:cubicBezTo>
                    <a:pt x="756459" y="1471352"/>
                    <a:pt x="709353" y="1449185"/>
                    <a:pt x="659477" y="1377141"/>
                  </a:cubicBezTo>
                  <a:cubicBezTo>
                    <a:pt x="609601" y="1305097"/>
                    <a:pt x="534786" y="1144385"/>
                    <a:pt x="476597" y="1077883"/>
                  </a:cubicBezTo>
                  <a:cubicBezTo>
                    <a:pt x="418408" y="1011381"/>
                    <a:pt x="357448" y="1022464"/>
                    <a:pt x="310343" y="978130"/>
                  </a:cubicBezTo>
                  <a:cubicBezTo>
                    <a:pt x="263238" y="933796"/>
                    <a:pt x="213361" y="883920"/>
                    <a:pt x="193964" y="811876"/>
                  </a:cubicBezTo>
                  <a:cubicBezTo>
                    <a:pt x="174568" y="739833"/>
                    <a:pt x="185651" y="590203"/>
                    <a:pt x="193964" y="545869"/>
                  </a:cubicBezTo>
                  <a:cubicBezTo>
                    <a:pt x="202277" y="501535"/>
                    <a:pt x="238299" y="565266"/>
                    <a:pt x="243841" y="545869"/>
                  </a:cubicBezTo>
                  <a:cubicBezTo>
                    <a:pt x="249383" y="526472"/>
                    <a:pt x="238299" y="451657"/>
                    <a:pt x="227215" y="429490"/>
                  </a:cubicBezTo>
                  <a:cubicBezTo>
                    <a:pt x="216131" y="407323"/>
                    <a:pt x="207819" y="418407"/>
                    <a:pt x="177339" y="412865"/>
                  </a:cubicBezTo>
                  <a:cubicBezTo>
                    <a:pt x="146859" y="407323"/>
                    <a:pt x="72044" y="448887"/>
                    <a:pt x="44335" y="396240"/>
                  </a:cubicBezTo>
                  <a:cubicBezTo>
                    <a:pt x="16626" y="343593"/>
                    <a:pt x="0" y="127461"/>
                    <a:pt x="11084" y="96981"/>
                  </a:cubicBezTo>
                  <a:cubicBezTo>
                    <a:pt x="22168" y="66501"/>
                    <a:pt x="72044" y="199505"/>
                    <a:pt x="110837" y="213360"/>
                  </a:cubicBezTo>
                  <a:cubicBezTo>
                    <a:pt x="149630" y="227215"/>
                    <a:pt x="202277" y="160713"/>
                    <a:pt x="243841" y="180109"/>
                  </a:cubicBezTo>
                  <a:cubicBezTo>
                    <a:pt x="285405" y="199505"/>
                    <a:pt x="340823" y="285404"/>
                    <a:pt x="360219" y="329738"/>
                  </a:cubicBezTo>
                  <a:cubicBezTo>
                    <a:pt x="379615" y="374072"/>
                    <a:pt x="354677" y="415636"/>
                    <a:pt x="360219" y="446116"/>
                  </a:cubicBezTo>
                  <a:cubicBezTo>
                    <a:pt x="365761" y="476596"/>
                    <a:pt x="351906" y="495992"/>
                    <a:pt x="393470" y="512618"/>
                  </a:cubicBezTo>
                  <a:cubicBezTo>
                    <a:pt x="435034" y="529244"/>
                    <a:pt x="532016" y="548640"/>
                    <a:pt x="609601" y="545869"/>
                  </a:cubicBezTo>
                  <a:cubicBezTo>
                    <a:pt x="687186" y="543098"/>
                    <a:pt x="809107" y="523701"/>
                    <a:pt x="858983" y="495992"/>
                  </a:cubicBezTo>
                  <a:cubicBezTo>
                    <a:pt x="908859" y="468283"/>
                    <a:pt x="889463" y="407323"/>
                    <a:pt x="908859" y="379614"/>
                  </a:cubicBezTo>
                  <a:cubicBezTo>
                    <a:pt x="928255" y="351905"/>
                    <a:pt x="955965" y="332509"/>
                    <a:pt x="975361" y="329738"/>
                  </a:cubicBezTo>
                  <a:cubicBezTo>
                    <a:pt x="994757" y="326967"/>
                    <a:pt x="997528" y="332509"/>
                    <a:pt x="1025237" y="362989"/>
                  </a:cubicBezTo>
                  <a:cubicBezTo>
                    <a:pt x="1052946" y="393469"/>
                    <a:pt x="1066800" y="504305"/>
                    <a:pt x="1141615" y="512618"/>
                  </a:cubicBezTo>
                  <a:cubicBezTo>
                    <a:pt x="1216430" y="520931"/>
                    <a:pt x="1396539" y="396240"/>
                    <a:pt x="1474124" y="412865"/>
                  </a:cubicBezTo>
                  <a:cubicBezTo>
                    <a:pt x="1551710" y="429490"/>
                    <a:pt x="1651462" y="568036"/>
                    <a:pt x="1607128" y="612370"/>
                  </a:cubicBezTo>
                  <a:cubicBezTo>
                    <a:pt x="1562794" y="656704"/>
                    <a:pt x="1291244" y="637308"/>
                    <a:pt x="1208117" y="678872"/>
                  </a:cubicBezTo>
                  <a:cubicBezTo>
                    <a:pt x="1124990" y="720436"/>
                    <a:pt x="1116677" y="828501"/>
                    <a:pt x="1108364" y="861752"/>
                  </a:cubicBezTo>
                  <a:cubicBezTo>
                    <a:pt x="1100051" y="895003"/>
                    <a:pt x="1155470" y="820189"/>
                    <a:pt x="1158241" y="878378"/>
                  </a:cubicBezTo>
                  <a:cubicBezTo>
                    <a:pt x="1161012" y="936567"/>
                    <a:pt x="1127761" y="1119447"/>
                    <a:pt x="1124990" y="1210887"/>
                  </a:cubicBezTo>
                  <a:cubicBezTo>
                    <a:pt x="1122219" y="1302327"/>
                    <a:pt x="1130531" y="1379913"/>
                    <a:pt x="1141615" y="1427018"/>
                  </a:cubicBezTo>
                  <a:cubicBezTo>
                    <a:pt x="1152699" y="1474124"/>
                    <a:pt x="1149928" y="1512916"/>
                    <a:pt x="1191492" y="1493520"/>
                  </a:cubicBezTo>
                  <a:cubicBezTo>
                    <a:pt x="1233056" y="1474124"/>
                    <a:pt x="1368830" y="1385455"/>
                    <a:pt x="1390997" y="1310640"/>
                  </a:cubicBezTo>
                  <a:cubicBezTo>
                    <a:pt x="1413164" y="1235825"/>
                    <a:pt x="1313411" y="1130530"/>
                    <a:pt x="1324495" y="1044632"/>
                  </a:cubicBezTo>
                  <a:cubicBezTo>
                    <a:pt x="1335579" y="958734"/>
                    <a:pt x="1418706" y="858981"/>
                    <a:pt x="1457499" y="795250"/>
                  </a:cubicBezTo>
                  <a:cubicBezTo>
                    <a:pt x="1496292" y="731519"/>
                    <a:pt x="1515688" y="670560"/>
                    <a:pt x="1557252" y="662247"/>
                  </a:cubicBezTo>
                  <a:cubicBezTo>
                    <a:pt x="1598816" y="653934"/>
                    <a:pt x="1670859" y="709352"/>
                    <a:pt x="1706881" y="745374"/>
                  </a:cubicBezTo>
                  <a:cubicBezTo>
                    <a:pt x="1742903" y="781396"/>
                    <a:pt x="1784467" y="825731"/>
                    <a:pt x="1773383" y="878378"/>
                  </a:cubicBezTo>
                  <a:cubicBezTo>
                    <a:pt x="1762299" y="931025"/>
                    <a:pt x="1634837" y="1033549"/>
                    <a:pt x="1640379" y="1061258"/>
                  </a:cubicBezTo>
                  <a:cubicBezTo>
                    <a:pt x="1645921" y="1088967"/>
                    <a:pt x="1770611" y="1041861"/>
                    <a:pt x="1806633" y="1044632"/>
                  </a:cubicBezTo>
                  <a:cubicBezTo>
                    <a:pt x="1842655" y="1047403"/>
                    <a:pt x="1848197" y="1047403"/>
                    <a:pt x="1856510" y="1077883"/>
                  </a:cubicBezTo>
                  <a:cubicBezTo>
                    <a:pt x="1864823" y="1108363"/>
                    <a:pt x="1862052" y="1161010"/>
                    <a:pt x="1856510" y="1227512"/>
                  </a:cubicBezTo>
                  <a:cubicBezTo>
                    <a:pt x="1850968" y="1294014"/>
                    <a:pt x="1803863" y="1427018"/>
                    <a:pt x="1823259" y="1476894"/>
                  </a:cubicBezTo>
                  <a:cubicBezTo>
                    <a:pt x="1842655" y="1526770"/>
                    <a:pt x="1909157" y="1546166"/>
                    <a:pt x="1972888" y="1526770"/>
                  </a:cubicBezTo>
                  <a:cubicBezTo>
                    <a:pt x="2036619" y="1507374"/>
                    <a:pt x="2130829" y="1407621"/>
                    <a:pt x="2205644" y="1360516"/>
                  </a:cubicBezTo>
                  <a:cubicBezTo>
                    <a:pt x="2280459" y="1313411"/>
                    <a:pt x="2385753" y="1271847"/>
                    <a:pt x="2421775" y="1244138"/>
                  </a:cubicBezTo>
                  <a:cubicBezTo>
                    <a:pt x="2457797" y="1216429"/>
                    <a:pt x="2421775" y="1194261"/>
                    <a:pt x="2421775" y="1194261"/>
                  </a:cubicBezTo>
                  <a:cubicBezTo>
                    <a:pt x="2421775" y="1166552"/>
                    <a:pt x="2388524" y="1108363"/>
                    <a:pt x="2421775" y="1077883"/>
                  </a:cubicBezTo>
                  <a:cubicBezTo>
                    <a:pt x="2455026" y="1047403"/>
                    <a:pt x="2563092" y="1044632"/>
                    <a:pt x="2621281" y="1011381"/>
                  </a:cubicBezTo>
                  <a:cubicBezTo>
                    <a:pt x="2679470" y="978130"/>
                    <a:pt x="2745972" y="917171"/>
                    <a:pt x="2770910" y="878378"/>
                  </a:cubicBezTo>
                  <a:cubicBezTo>
                    <a:pt x="2795848" y="839585"/>
                    <a:pt x="2751514" y="834043"/>
                    <a:pt x="2770910" y="778625"/>
                  </a:cubicBezTo>
                  <a:cubicBezTo>
                    <a:pt x="2790306" y="723207"/>
                    <a:pt x="2790306" y="598516"/>
                    <a:pt x="2887288" y="545869"/>
                  </a:cubicBezTo>
                  <a:cubicBezTo>
                    <a:pt x="2984270" y="493222"/>
                    <a:pt x="3244736" y="520930"/>
                    <a:pt x="3352801" y="462741"/>
                  </a:cubicBezTo>
                  <a:cubicBezTo>
                    <a:pt x="3460866" y="404552"/>
                    <a:pt x="3498273" y="300643"/>
                    <a:pt x="3535681" y="196734"/>
                  </a:cubicBezTo>
                  <a:lnTo>
                    <a:pt x="3535681" y="263236"/>
                  </a:lnTo>
                  <a:close/>
                </a:path>
              </a:pathLst>
            </a:custGeom>
            <a:solidFill>
              <a:srgbClr val="FFC0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 name="Freeform 66"/>
            <p:cNvSpPr/>
            <p:nvPr/>
          </p:nvSpPr>
          <p:spPr>
            <a:xfrm>
              <a:off x="4770120" y="1752599"/>
              <a:ext cx="1025236" cy="3358342"/>
            </a:xfrm>
            <a:custGeom>
              <a:avLst/>
              <a:gdLst>
                <a:gd name="connsiteX0" fmla="*/ 0 w 1097280"/>
                <a:gd name="connsiteY0" fmla="*/ 0 h 3690851"/>
                <a:gd name="connsiteX1" fmla="*/ 182880 w 1097280"/>
                <a:gd name="connsiteY1" fmla="*/ 83127 h 3690851"/>
                <a:gd name="connsiteX2" fmla="*/ 232756 w 1097280"/>
                <a:gd name="connsiteY2" fmla="*/ 133004 h 3690851"/>
                <a:gd name="connsiteX3" fmla="*/ 266007 w 1097280"/>
                <a:gd name="connsiteY3" fmla="*/ 199506 h 3690851"/>
                <a:gd name="connsiteX4" fmla="*/ 216131 w 1097280"/>
                <a:gd name="connsiteY4" fmla="*/ 249382 h 3690851"/>
                <a:gd name="connsiteX5" fmla="*/ 133004 w 1097280"/>
                <a:gd name="connsiteY5" fmla="*/ 432262 h 3690851"/>
                <a:gd name="connsiteX6" fmla="*/ 332509 w 1097280"/>
                <a:gd name="connsiteY6" fmla="*/ 548640 h 3690851"/>
                <a:gd name="connsiteX7" fmla="*/ 565265 w 1097280"/>
                <a:gd name="connsiteY7" fmla="*/ 731520 h 3690851"/>
                <a:gd name="connsiteX8" fmla="*/ 631767 w 1097280"/>
                <a:gd name="connsiteY8" fmla="*/ 847898 h 3690851"/>
                <a:gd name="connsiteX9" fmla="*/ 648393 w 1097280"/>
                <a:gd name="connsiteY9" fmla="*/ 1030778 h 3690851"/>
                <a:gd name="connsiteX10" fmla="*/ 764771 w 1097280"/>
                <a:gd name="connsiteY10" fmla="*/ 1097280 h 3690851"/>
                <a:gd name="connsiteX11" fmla="*/ 781396 w 1097280"/>
                <a:gd name="connsiteY11" fmla="*/ 1230284 h 3690851"/>
                <a:gd name="connsiteX12" fmla="*/ 665018 w 1097280"/>
                <a:gd name="connsiteY12" fmla="*/ 1379913 h 3690851"/>
                <a:gd name="connsiteX13" fmla="*/ 615142 w 1097280"/>
                <a:gd name="connsiteY13" fmla="*/ 1512917 h 3690851"/>
                <a:gd name="connsiteX14" fmla="*/ 681644 w 1097280"/>
                <a:gd name="connsiteY14" fmla="*/ 1745673 h 3690851"/>
                <a:gd name="connsiteX15" fmla="*/ 831273 w 1097280"/>
                <a:gd name="connsiteY15" fmla="*/ 1828800 h 3690851"/>
                <a:gd name="connsiteX16" fmla="*/ 831273 w 1097280"/>
                <a:gd name="connsiteY16" fmla="*/ 1961804 h 3690851"/>
                <a:gd name="connsiteX17" fmla="*/ 931025 w 1097280"/>
                <a:gd name="connsiteY17" fmla="*/ 2094807 h 3690851"/>
                <a:gd name="connsiteX18" fmla="*/ 1014153 w 1097280"/>
                <a:gd name="connsiteY18" fmla="*/ 2294313 h 3690851"/>
                <a:gd name="connsiteX19" fmla="*/ 864524 w 1097280"/>
                <a:gd name="connsiteY19" fmla="*/ 2576946 h 3690851"/>
                <a:gd name="connsiteX20" fmla="*/ 764771 w 1097280"/>
                <a:gd name="connsiteY20" fmla="*/ 2942706 h 3690851"/>
                <a:gd name="connsiteX21" fmla="*/ 764771 w 1097280"/>
                <a:gd name="connsiteY21" fmla="*/ 3059084 h 3690851"/>
                <a:gd name="connsiteX22" fmla="*/ 731520 w 1097280"/>
                <a:gd name="connsiteY22" fmla="*/ 3225338 h 3690851"/>
                <a:gd name="connsiteX23" fmla="*/ 665018 w 1097280"/>
                <a:gd name="connsiteY23" fmla="*/ 3358342 h 3690851"/>
                <a:gd name="connsiteX24" fmla="*/ 698269 w 1097280"/>
                <a:gd name="connsiteY24" fmla="*/ 3524597 h 3690851"/>
                <a:gd name="connsiteX25" fmla="*/ 847898 w 1097280"/>
                <a:gd name="connsiteY25" fmla="*/ 3607724 h 3690851"/>
                <a:gd name="connsiteX26" fmla="*/ 1014153 w 1097280"/>
                <a:gd name="connsiteY26" fmla="*/ 3657600 h 3690851"/>
                <a:gd name="connsiteX27" fmla="*/ 1097280 w 1097280"/>
                <a:gd name="connsiteY27" fmla="*/ 3690851 h 3690851"/>
                <a:gd name="connsiteX0" fmla="*/ 0 w 1025236"/>
                <a:gd name="connsiteY0" fmla="*/ 0 h 3657600"/>
                <a:gd name="connsiteX1" fmla="*/ 182880 w 1025236"/>
                <a:gd name="connsiteY1" fmla="*/ 83127 h 3657600"/>
                <a:gd name="connsiteX2" fmla="*/ 232756 w 1025236"/>
                <a:gd name="connsiteY2" fmla="*/ 133004 h 3657600"/>
                <a:gd name="connsiteX3" fmla="*/ 266007 w 1025236"/>
                <a:gd name="connsiteY3" fmla="*/ 199506 h 3657600"/>
                <a:gd name="connsiteX4" fmla="*/ 216131 w 1025236"/>
                <a:gd name="connsiteY4" fmla="*/ 249382 h 3657600"/>
                <a:gd name="connsiteX5" fmla="*/ 133004 w 1025236"/>
                <a:gd name="connsiteY5" fmla="*/ 432262 h 3657600"/>
                <a:gd name="connsiteX6" fmla="*/ 332509 w 1025236"/>
                <a:gd name="connsiteY6" fmla="*/ 548640 h 3657600"/>
                <a:gd name="connsiteX7" fmla="*/ 565265 w 1025236"/>
                <a:gd name="connsiteY7" fmla="*/ 731520 h 3657600"/>
                <a:gd name="connsiteX8" fmla="*/ 631767 w 1025236"/>
                <a:gd name="connsiteY8" fmla="*/ 847898 h 3657600"/>
                <a:gd name="connsiteX9" fmla="*/ 648393 w 1025236"/>
                <a:gd name="connsiteY9" fmla="*/ 1030778 h 3657600"/>
                <a:gd name="connsiteX10" fmla="*/ 764771 w 1025236"/>
                <a:gd name="connsiteY10" fmla="*/ 1097280 h 3657600"/>
                <a:gd name="connsiteX11" fmla="*/ 781396 w 1025236"/>
                <a:gd name="connsiteY11" fmla="*/ 1230284 h 3657600"/>
                <a:gd name="connsiteX12" fmla="*/ 665018 w 1025236"/>
                <a:gd name="connsiteY12" fmla="*/ 1379913 h 3657600"/>
                <a:gd name="connsiteX13" fmla="*/ 615142 w 1025236"/>
                <a:gd name="connsiteY13" fmla="*/ 1512917 h 3657600"/>
                <a:gd name="connsiteX14" fmla="*/ 681644 w 1025236"/>
                <a:gd name="connsiteY14" fmla="*/ 1745673 h 3657600"/>
                <a:gd name="connsiteX15" fmla="*/ 831273 w 1025236"/>
                <a:gd name="connsiteY15" fmla="*/ 1828800 h 3657600"/>
                <a:gd name="connsiteX16" fmla="*/ 831273 w 1025236"/>
                <a:gd name="connsiteY16" fmla="*/ 1961804 h 3657600"/>
                <a:gd name="connsiteX17" fmla="*/ 931025 w 1025236"/>
                <a:gd name="connsiteY17" fmla="*/ 2094807 h 3657600"/>
                <a:gd name="connsiteX18" fmla="*/ 1014153 w 1025236"/>
                <a:gd name="connsiteY18" fmla="*/ 2294313 h 3657600"/>
                <a:gd name="connsiteX19" fmla="*/ 864524 w 1025236"/>
                <a:gd name="connsiteY19" fmla="*/ 2576946 h 3657600"/>
                <a:gd name="connsiteX20" fmla="*/ 764771 w 1025236"/>
                <a:gd name="connsiteY20" fmla="*/ 2942706 h 3657600"/>
                <a:gd name="connsiteX21" fmla="*/ 764771 w 1025236"/>
                <a:gd name="connsiteY21" fmla="*/ 3059084 h 3657600"/>
                <a:gd name="connsiteX22" fmla="*/ 731520 w 1025236"/>
                <a:gd name="connsiteY22" fmla="*/ 3225338 h 3657600"/>
                <a:gd name="connsiteX23" fmla="*/ 665018 w 1025236"/>
                <a:gd name="connsiteY23" fmla="*/ 3358342 h 3657600"/>
                <a:gd name="connsiteX24" fmla="*/ 698269 w 1025236"/>
                <a:gd name="connsiteY24" fmla="*/ 3524597 h 3657600"/>
                <a:gd name="connsiteX25" fmla="*/ 847898 w 1025236"/>
                <a:gd name="connsiteY25" fmla="*/ 3607724 h 3657600"/>
                <a:gd name="connsiteX26" fmla="*/ 1014153 w 1025236"/>
                <a:gd name="connsiteY26" fmla="*/ 3657600 h 3657600"/>
                <a:gd name="connsiteX0" fmla="*/ 0 w 1025236"/>
                <a:gd name="connsiteY0" fmla="*/ 0 h 3607724"/>
                <a:gd name="connsiteX1" fmla="*/ 182880 w 1025236"/>
                <a:gd name="connsiteY1" fmla="*/ 83127 h 3607724"/>
                <a:gd name="connsiteX2" fmla="*/ 232756 w 1025236"/>
                <a:gd name="connsiteY2" fmla="*/ 133004 h 3607724"/>
                <a:gd name="connsiteX3" fmla="*/ 266007 w 1025236"/>
                <a:gd name="connsiteY3" fmla="*/ 199506 h 3607724"/>
                <a:gd name="connsiteX4" fmla="*/ 216131 w 1025236"/>
                <a:gd name="connsiteY4" fmla="*/ 249382 h 3607724"/>
                <a:gd name="connsiteX5" fmla="*/ 133004 w 1025236"/>
                <a:gd name="connsiteY5" fmla="*/ 432262 h 3607724"/>
                <a:gd name="connsiteX6" fmla="*/ 332509 w 1025236"/>
                <a:gd name="connsiteY6" fmla="*/ 548640 h 3607724"/>
                <a:gd name="connsiteX7" fmla="*/ 565265 w 1025236"/>
                <a:gd name="connsiteY7" fmla="*/ 731520 h 3607724"/>
                <a:gd name="connsiteX8" fmla="*/ 631767 w 1025236"/>
                <a:gd name="connsiteY8" fmla="*/ 847898 h 3607724"/>
                <a:gd name="connsiteX9" fmla="*/ 648393 w 1025236"/>
                <a:gd name="connsiteY9" fmla="*/ 1030778 h 3607724"/>
                <a:gd name="connsiteX10" fmla="*/ 764771 w 1025236"/>
                <a:gd name="connsiteY10" fmla="*/ 1097280 h 3607724"/>
                <a:gd name="connsiteX11" fmla="*/ 781396 w 1025236"/>
                <a:gd name="connsiteY11" fmla="*/ 1230284 h 3607724"/>
                <a:gd name="connsiteX12" fmla="*/ 665018 w 1025236"/>
                <a:gd name="connsiteY12" fmla="*/ 1379913 h 3607724"/>
                <a:gd name="connsiteX13" fmla="*/ 615142 w 1025236"/>
                <a:gd name="connsiteY13" fmla="*/ 1512917 h 3607724"/>
                <a:gd name="connsiteX14" fmla="*/ 681644 w 1025236"/>
                <a:gd name="connsiteY14" fmla="*/ 1745673 h 3607724"/>
                <a:gd name="connsiteX15" fmla="*/ 831273 w 1025236"/>
                <a:gd name="connsiteY15" fmla="*/ 1828800 h 3607724"/>
                <a:gd name="connsiteX16" fmla="*/ 831273 w 1025236"/>
                <a:gd name="connsiteY16" fmla="*/ 1961804 h 3607724"/>
                <a:gd name="connsiteX17" fmla="*/ 931025 w 1025236"/>
                <a:gd name="connsiteY17" fmla="*/ 2094807 h 3607724"/>
                <a:gd name="connsiteX18" fmla="*/ 1014153 w 1025236"/>
                <a:gd name="connsiteY18" fmla="*/ 2294313 h 3607724"/>
                <a:gd name="connsiteX19" fmla="*/ 864524 w 1025236"/>
                <a:gd name="connsiteY19" fmla="*/ 2576946 h 3607724"/>
                <a:gd name="connsiteX20" fmla="*/ 764771 w 1025236"/>
                <a:gd name="connsiteY20" fmla="*/ 2942706 h 3607724"/>
                <a:gd name="connsiteX21" fmla="*/ 764771 w 1025236"/>
                <a:gd name="connsiteY21" fmla="*/ 3059084 h 3607724"/>
                <a:gd name="connsiteX22" fmla="*/ 731520 w 1025236"/>
                <a:gd name="connsiteY22" fmla="*/ 3225338 h 3607724"/>
                <a:gd name="connsiteX23" fmla="*/ 665018 w 1025236"/>
                <a:gd name="connsiteY23" fmla="*/ 3358342 h 3607724"/>
                <a:gd name="connsiteX24" fmla="*/ 698269 w 1025236"/>
                <a:gd name="connsiteY24" fmla="*/ 3524597 h 3607724"/>
                <a:gd name="connsiteX25" fmla="*/ 847898 w 1025236"/>
                <a:gd name="connsiteY25" fmla="*/ 3607724 h 3607724"/>
                <a:gd name="connsiteX0" fmla="*/ 0 w 1025236"/>
                <a:gd name="connsiteY0" fmla="*/ 0 h 3524597"/>
                <a:gd name="connsiteX1" fmla="*/ 182880 w 1025236"/>
                <a:gd name="connsiteY1" fmla="*/ 83127 h 3524597"/>
                <a:gd name="connsiteX2" fmla="*/ 232756 w 1025236"/>
                <a:gd name="connsiteY2" fmla="*/ 133004 h 3524597"/>
                <a:gd name="connsiteX3" fmla="*/ 266007 w 1025236"/>
                <a:gd name="connsiteY3" fmla="*/ 199506 h 3524597"/>
                <a:gd name="connsiteX4" fmla="*/ 216131 w 1025236"/>
                <a:gd name="connsiteY4" fmla="*/ 249382 h 3524597"/>
                <a:gd name="connsiteX5" fmla="*/ 133004 w 1025236"/>
                <a:gd name="connsiteY5" fmla="*/ 432262 h 3524597"/>
                <a:gd name="connsiteX6" fmla="*/ 332509 w 1025236"/>
                <a:gd name="connsiteY6" fmla="*/ 548640 h 3524597"/>
                <a:gd name="connsiteX7" fmla="*/ 565265 w 1025236"/>
                <a:gd name="connsiteY7" fmla="*/ 731520 h 3524597"/>
                <a:gd name="connsiteX8" fmla="*/ 631767 w 1025236"/>
                <a:gd name="connsiteY8" fmla="*/ 847898 h 3524597"/>
                <a:gd name="connsiteX9" fmla="*/ 648393 w 1025236"/>
                <a:gd name="connsiteY9" fmla="*/ 1030778 h 3524597"/>
                <a:gd name="connsiteX10" fmla="*/ 764771 w 1025236"/>
                <a:gd name="connsiteY10" fmla="*/ 1097280 h 3524597"/>
                <a:gd name="connsiteX11" fmla="*/ 781396 w 1025236"/>
                <a:gd name="connsiteY11" fmla="*/ 1230284 h 3524597"/>
                <a:gd name="connsiteX12" fmla="*/ 665018 w 1025236"/>
                <a:gd name="connsiteY12" fmla="*/ 1379913 h 3524597"/>
                <a:gd name="connsiteX13" fmla="*/ 615142 w 1025236"/>
                <a:gd name="connsiteY13" fmla="*/ 1512917 h 3524597"/>
                <a:gd name="connsiteX14" fmla="*/ 681644 w 1025236"/>
                <a:gd name="connsiteY14" fmla="*/ 1745673 h 3524597"/>
                <a:gd name="connsiteX15" fmla="*/ 831273 w 1025236"/>
                <a:gd name="connsiteY15" fmla="*/ 1828800 h 3524597"/>
                <a:gd name="connsiteX16" fmla="*/ 831273 w 1025236"/>
                <a:gd name="connsiteY16" fmla="*/ 1961804 h 3524597"/>
                <a:gd name="connsiteX17" fmla="*/ 931025 w 1025236"/>
                <a:gd name="connsiteY17" fmla="*/ 2094807 h 3524597"/>
                <a:gd name="connsiteX18" fmla="*/ 1014153 w 1025236"/>
                <a:gd name="connsiteY18" fmla="*/ 2294313 h 3524597"/>
                <a:gd name="connsiteX19" fmla="*/ 864524 w 1025236"/>
                <a:gd name="connsiteY19" fmla="*/ 2576946 h 3524597"/>
                <a:gd name="connsiteX20" fmla="*/ 764771 w 1025236"/>
                <a:gd name="connsiteY20" fmla="*/ 2942706 h 3524597"/>
                <a:gd name="connsiteX21" fmla="*/ 764771 w 1025236"/>
                <a:gd name="connsiteY21" fmla="*/ 3059084 h 3524597"/>
                <a:gd name="connsiteX22" fmla="*/ 731520 w 1025236"/>
                <a:gd name="connsiteY22" fmla="*/ 3225338 h 3524597"/>
                <a:gd name="connsiteX23" fmla="*/ 665018 w 1025236"/>
                <a:gd name="connsiteY23" fmla="*/ 3358342 h 3524597"/>
                <a:gd name="connsiteX24" fmla="*/ 698269 w 1025236"/>
                <a:gd name="connsiteY24" fmla="*/ 3524597 h 3524597"/>
                <a:gd name="connsiteX0" fmla="*/ 0 w 1025236"/>
                <a:gd name="connsiteY0" fmla="*/ 0 h 3358342"/>
                <a:gd name="connsiteX1" fmla="*/ 182880 w 1025236"/>
                <a:gd name="connsiteY1" fmla="*/ 83127 h 3358342"/>
                <a:gd name="connsiteX2" fmla="*/ 232756 w 1025236"/>
                <a:gd name="connsiteY2" fmla="*/ 133004 h 3358342"/>
                <a:gd name="connsiteX3" fmla="*/ 266007 w 1025236"/>
                <a:gd name="connsiteY3" fmla="*/ 199506 h 3358342"/>
                <a:gd name="connsiteX4" fmla="*/ 216131 w 1025236"/>
                <a:gd name="connsiteY4" fmla="*/ 249382 h 3358342"/>
                <a:gd name="connsiteX5" fmla="*/ 133004 w 1025236"/>
                <a:gd name="connsiteY5" fmla="*/ 432262 h 3358342"/>
                <a:gd name="connsiteX6" fmla="*/ 332509 w 1025236"/>
                <a:gd name="connsiteY6" fmla="*/ 548640 h 3358342"/>
                <a:gd name="connsiteX7" fmla="*/ 565265 w 1025236"/>
                <a:gd name="connsiteY7" fmla="*/ 731520 h 3358342"/>
                <a:gd name="connsiteX8" fmla="*/ 631767 w 1025236"/>
                <a:gd name="connsiteY8" fmla="*/ 847898 h 3358342"/>
                <a:gd name="connsiteX9" fmla="*/ 648393 w 1025236"/>
                <a:gd name="connsiteY9" fmla="*/ 1030778 h 3358342"/>
                <a:gd name="connsiteX10" fmla="*/ 764771 w 1025236"/>
                <a:gd name="connsiteY10" fmla="*/ 1097280 h 3358342"/>
                <a:gd name="connsiteX11" fmla="*/ 781396 w 1025236"/>
                <a:gd name="connsiteY11" fmla="*/ 1230284 h 3358342"/>
                <a:gd name="connsiteX12" fmla="*/ 665018 w 1025236"/>
                <a:gd name="connsiteY12" fmla="*/ 1379913 h 3358342"/>
                <a:gd name="connsiteX13" fmla="*/ 615142 w 1025236"/>
                <a:gd name="connsiteY13" fmla="*/ 1512917 h 3358342"/>
                <a:gd name="connsiteX14" fmla="*/ 681644 w 1025236"/>
                <a:gd name="connsiteY14" fmla="*/ 1745673 h 3358342"/>
                <a:gd name="connsiteX15" fmla="*/ 831273 w 1025236"/>
                <a:gd name="connsiteY15" fmla="*/ 1828800 h 3358342"/>
                <a:gd name="connsiteX16" fmla="*/ 831273 w 1025236"/>
                <a:gd name="connsiteY16" fmla="*/ 1961804 h 3358342"/>
                <a:gd name="connsiteX17" fmla="*/ 931025 w 1025236"/>
                <a:gd name="connsiteY17" fmla="*/ 2094807 h 3358342"/>
                <a:gd name="connsiteX18" fmla="*/ 1014153 w 1025236"/>
                <a:gd name="connsiteY18" fmla="*/ 2294313 h 3358342"/>
                <a:gd name="connsiteX19" fmla="*/ 864524 w 1025236"/>
                <a:gd name="connsiteY19" fmla="*/ 2576946 h 3358342"/>
                <a:gd name="connsiteX20" fmla="*/ 764771 w 1025236"/>
                <a:gd name="connsiteY20" fmla="*/ 2942706 h 3358342"/>
                <a:gd name="connsiteX21" fmla="*/ 764771 w 1025236"/>
                <a:gd name="connsiteY21" fmla="*/ 3059084 h 3358342"/>
                <a:gd name="connsiteX22" fmla="*/ 731520 w 1025236"/>
                <a:gd name="connsiteY22" fmla="*/ 3225338 h 3358342"/>
                <a:gd name="connsiteX23" fmla="*/ 665018 w 1025236"/>
                <a:gd name="connsiteY23" fmla="*/ 3358342 h 335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5236" h="3358342">
                  <a:moveTo>
                    <a:pt x="0" y="0"/>
                  </a:moveTo>
                  <a:cubicBezTo>
                    <a:pt x="72043" y="30480"/>
                    <a:pt x="144087" y="60960"/>
                    <a:pt x="182880" y="83127"/>
                  </a:cubicBezTo>
                  <a:cubicBezTo>
                    <a:pt x="221673" y="105294"/>
                    <a:pt x="218901" y="113607"/>
                    <a:pt x="232756" y="133004"/>
                  </a:cubicBezTo>
                  <a:cubicBezTo>
                    <a:pt x="246611" y="152401"/>
                    <a:pt x="268778" y="180110"/>
                    <a:pt x="266007" y="199506"/>
                  </a:cubicBezTo>
                  <a:cubicBezTo>
                    <a:pt x="263236" y="218902"/>
                    <a:pt x="238298" y="210589"/>
                    <a:pt x="216131" y="249382"/>
                  </a:cubicBezTo>
                  <a:cubicBezTo>
                    <a:pt x="193964" y="288175"/>
                    <a:pt x="113608" y="382386"/>
                    <a:pt x="133004" y="432262"/>
                  </a:cubicBezTo>
                  <a:cubicBezTo>
                    <a:pt x="152400" y="482138"/>
                    <a:pt x="260466" y="498764"/>
                    <a:pt x="332509" y="548640"/>
                  </a:cubicBezTo>
                  <a:cubicBezTo>
                    <a:pt x="404553" y="598516"/>
                    <a:pt x="515389" y="681644"/>
                    <a:pt x="565265" y="731520"/>
                  </a:cubicBezTo>
                  <a:cubicBezTo>
                    <a:pt x="615141" y="781396"/>
                    <a:pt x="617912" y="798022"/>
                    <a:pt x="631767" y="847898"/>
                  </a:cubicBezTo>
                  <a:cubicBezTo>
                    <a:pt x="645622" y="897774"/>
                    <a:pt x="626226" y="989214"/>
                    <a:pt x="648393" y="1030778"/>
                  </a:cubicBezTo>
                  <a:cubicBezTo>
                    <a:pt x="670560" y="1072342"/>
                    <a:pt x="742604" y="1064029"/>
                    <a:pt x="764771" y="1097280"/>
                  </a:cubicBezTo>
                  <a:cubicBezTo>
                    <a:pt x="786938" y="1130531"/>
                    <a:pt x="798021" y="1183179"/>
                    <a:pt x="781396" y="1230284"/>
                  </a:cubicBezTo>
                  <a:cubicBezTo>
                    <a:pt x="764771" y="1277389"/>
                    <a:pt x="692727" y="1332808"/>
                    <a:pt x="665018" y="1379913"/>
                  </a:cubicBezTo>
                  <a:cubicBezTo>
                    <a:pt x="637309" y="1427019"/>
                    <a:pt x="612371" y="1451957"/>
                    <a:pt x="615142" y="1512917"/>
                  </a:cubicBezTo>
                  <a:cubicBezTo>
                    <a:pt x="617913" y="1573877"/>
                    <a:pt x="645622" y="1693026"/>
                    <a:pt x="681644" y="1745673"/>
                  </a:cubicBezTo>
                  <a:cubicBezTo>
                    <a:pt x="717666" y="1798320"/>
                    <a:pt x="806335" y="1792778"/>
                    <a:pt x="831273" y="1828800"/>
                  </a:cubicBezTo>
                  <a:cubicBezTo>
                    <a:pt x="856211" y="1864822"/>
                    <a:pt x="814648" y="1917470"/>
                    <a:pt x="831273" y="1961804"/>
                  </a:cubicBezTo>
                  <a:cubicBezTo>
                    <a:pt x="847898" y="2006138"/>
                    <a:pt x="900545" y="2039389"/>
                    <a:pt x="931025" y="2094807"/>
                  </a:cubicBezTo>
                  <a:cubicBezTo>
                    <a:pt x="961505" y="2150225"/>
                    <a:pt x="1025236" y="2213957"/>
                    <a:pt x="1014153" y="2294313"/>
                  </a:cubicBezTo>
                  <a:cubicBezTo>
                    <a:pt x="1003070" y="2374669"/>
                    <a:pt x="906088" y="2468881"/>
                    <a:pt x="864524" y="2576946"/>
                  </a:cubicBezTo>
                  <a:cubicBezTo>
                    <a:pt x="822960" y="2685011"/>
                    <a:pt x="781396" y="2862350"/>
                    <a:pt x="764771" y="2942706"/>
                  </a:cubicBezTo>
                  <a:cubicBezTo>
                    <a:pt x="748146" y="3023062"/>
                    <a:pt x="770313" y="3011979"/>
                    <a:pt x="764771" y="3059084"/>
                  </a:cubicBezTo>
                  <a:cubicBezTo>
                    <a:pt x="759229" y="3106189"/>
                    <a:pt x="748145" y="3175462"/>
                    <a:pt x="731520" y="3225338"/>
                  </a:cubicBezTo>
                  <a:cubicBezTo>
                    <a:pt x="714895" y="3275214"/>
                    <a:pt x="670560" y="3308466"/>
                    <a:pt x="665018" y="3358342"/>
                  </a:cubicBezTo>
                </a:path>
              </a:pathLst>
            </a:custGeom>
            <a:ln w="254000">
              <a:solidFill>
                <a:srgbClr val="FFC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32" name="TextBox 31"/>
          <p:cNvSpPr txBox="1"/>
          <p:nvPr/>
        </p:nvSpPr>
        <p:spPr>
          <a:xfrm>
            <a:off x="6324600" y="1219200"/>
            <a:ext cx="1290739" cy="492443"/>
          </a:xfrm>
          <a:prstGeom prst="rect">
            <a:avLst/>
          </a:prstGeom>
          <a:noFill/>
          <a:ln w="25400">
            <a:noFill/>
          </a:ln>
        </p:spPr>
        <p:txBody>
          <a:bodyPr wrap="none" rtlCol="0">
            <a:spAutoFit/>
          </a:bodyPr>
          <a:lstStyle/>
          <a:p>
            <a:pPr algn="ctr"/>
            <a:r>
              <a:rPr lang="en-US" sz="2600" b="1" dirty="0"/>
              <a:t>England</a:t>
            </a:r>
          </a:p>
        </p:txBody>
      </p:sp>
      <p:sp>
        <p:nvSpPr>
          <p:cNvPr id="33" name="TextBox 32"/>
          <p:cNvSpPr txBox="1"/>
          <p:nvPr/>
        </p:nvSpPr>
        <p:spPr>
          <a:xfrm>
            <a:off x="6934200" y="5334000"/>
            <a:ext cx="947695" cy="492443"/>
          </a:xfrm>
          <a:prstGeom prst="rect">
            <a:avLst/>
          </a:prstGeom>
          <a:noFill/>
          <a:ln w="25400">
            <a:noFill/>
          </a:ln>
        </p:spPr>
        <p:txBody>
          <a:bodyPr wrap="none" rtlCol="0">
            <a:spAutoFit/>
          </a:bodyPr>
          <a:lstStyle/>
          <a:p>
            <a:pPr algn="ctr"/>
            <a:r>
              <a:rPr lang="en-US" sz="2600" b="1" dirty="0"/>
              <a:t>Spain</a:t>
            </a:r>
          </a:p>
        </p:txBody>
      </p:sp>
      <p:sp>
        <p:nvSpPr>
          <p:cNvPr id="37" name="TextBox 36"/>
          <p:cNvSpPr txBox="1"/>
          <p:nvPr/>
        </p:nvSpPr>
        <p:spPr>
          <a:xfrm>
            <a:off x="685800" y="1600200"/>
            <a:ext cx="1397306" cy="492443"/>
          </a:xfrm>
          <a:prstGeom prst="rect">
            <a:avLst/>
          </a:prstGeom>
          <a:noFill/>
          <a:ln w="25400">
            <a:noFill/>
          </a:ln>
        </p:spPr>
        <p:txBody>
          <a:bodyPr wrap="none" rtlCol="0">
            <a:spAutoFit/>
          </a:bodyPr>
          <a:lstStyle/>
          <a:p>
            <a:pPr algn="ctr"/>
            <a:r>
              <a:rPr lang="en-US" sz="2600" b="1" dirty="0"/>
              <a:t>disputed</a:t>
            </a:r>
          </a:p>
        </p:txBody>
      </p:sp>
      <p:sp>
        <p:nvSpPr>
          <p:cNvPr id="34" name="TextBox 33"/>
          <p:cNvSpPr txBox="1"/>
          <p:nvPr/>
        </p:nvSpPr>
        <p:spPr>
          <a:xfrm>
            <a:off x="3048000" y="4648200"/>
            <a:ext cx="947695" cy="492443"/>
          </a:xfrm>
          <a:prstGeom prst="rect">
            <a:avLst/>
          </a:prstGeom>
          <a:noFill/>
          <a:ln w="25400">
            <a:noFill/>
          </a:ln>
        </p:spPr>
        <p:txBody>
          <a:bodyPr wrap="none" rtlCol="0">
            <a:spAutoFit/>
          </a:bodyPr>
          <a:lstStyle/>
          <a:p>
            <a:pPr algn="ctr"/>
            <a:r>
              <a:rPr lang="en-US" sz="2600" b="1" dirty="0"/>
              <a:t>Spain</a:t>
            </a:r>
          </a:p>
        </p:txBody>
      </p:sp>
      <p:sp>
        <p:nvSpPr>
          <p:cNvPr id="40" name="Freeform 39"/>
          <p:cNvSpPr/>
          <p:nvPr/>
        </p:nvSpPr>
        <p:spPr>
          <a:xfrm>
            <a:off x="4793672" y="1415935"/>
            <a:ext cx="4064925" cy="3909752"/>
          </a:xfrm>
          <a:custGeom>
            <a:avLst/>
            <a:gdLst>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90" fmla="*/ 3535681 w 4064925"/>
              <a:gd name="connsiteY90" fmla="*/ 263236 h 390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064925" h="3909752">
                <a:moveTo>
                  <a:pt x="3535681" y="263236"/>
                </a:moveTo>
                <a:cubicBezTo>
                  <a:pt x="3557848" y="235527"/>
                  <a:pt x="3577245" y="210589"/>
                  <a:pt x="3602183" y="180109"/>
                </a:cubicBezTo>
                <a:cubicBezTo>
                  <a:pt x="3627121" y="149629"/>
                  <a:pt x="3654830" y="108065"/>
                  <a:pt x="3685310" y="80356"/>
                </a:cubicBezTo>
                <a:cubicBezTo>
                  <a:pt x="3715790" y="52647"/>
                  <a:pt x="3754583" y="0"/>
                  <a:pt x="3785063" y="13854"/>
                </a:cubicBezTo>
                <a:cubicBezTo>
                  <a:pt x="3815543" y="27708"/>
                  <a:pt x="3829397" y="127461"/>
                  <a:pt x="3868190" y="163483"/>
                </a:cubicBezTo>
                <a:cubicBezTo>
                  <a:pt x="3906983" y="199505"/>
                  <a:pt x="3987339" y="202276"/>
                  <a:pt x="4017819" y="229985"/>
                </a:cubicBezTo>
                <a:cubicBezTo>
                  <a:pt x="4048299" y="257694"/>
                  <a:pt x="4064925" y="288174"/>
                  <a:pt x="4051070" y="329738"/>
                </a:cubicBezTo>
                <a:cubicBezTo>
                  <a:pt x="4037216" y="371302"/>
                  <a:pt x="3987339" y="435033"/>
                  <a:pt x="3934692" y="479367"/>
                </a:cubicBezTo>
                <a:cubicBezTo>
                  <a:pt x="3882045" y="523701"/>
                  <a:pt x="3779521" y="540327"/>
                  <a:pt x="3735186" y="595745"/>
                </a:cubicBezTo>
                <a:cubicBezTo>
                  <a:pt x="3690851" y="651163"/>
                  <a:pt x="3676997" y="745374"/>
                  <a:pt x="3668684" y="811876"/>
                </a:cubicBezTo>
                <a:cubicBezTo>
                  <a:pt x="3660371" y="878378"/>
                  <a:pt x="3660372" y="961505"/>
                  <a:pt x="3685310" y="994756"/>
                </a:cubicBezTo>
                <a:cubicBezTo>
                  <a:pt x="3710248" y="1028007"/>
                  <a:pt x="3804458" y="986443"/>
                  <a:pt x="3818313" y="1011381"/>
                </a:cubicBezTo>
                <a:cubicBezTo>
                  <a:pt x="3832168" y="1036319"/>
                  <a:pt x="3840480" y="1102821"/>
                  <a:pt x="3768437" y="1144385"/>
                </a:cubicBezTo>
                <a:cubicBezTo>
                  <a:pt x="3696394" y="1185949"/>
                  <a:pt x="3455325" y="1183178"/>
                  <a:pt x="3386052" y="1260763"/>
                </a:cubicBezTo>
                <a:cubicBezTo>
                  <a:pt x="3316779" y="1338349"/>
                  <a:pt x="3380510" y="1476894"/>
                  <a:pt x="3352801" y="1609898"/>
                </a:cubicBezTo>
                <a:cubicBezTo>
                  <a:pt x="3325092" y="1742902"/>
                  <a:pt x="3250277" y="1947949"/>
                  <a:pt x="3219797" y="2058785"/>
                </a:cubicBezTo>
                <a:cubicBezTo>
                  <a:pt x="3189317" y="2169621"/>
                  <a:pt x="3164379" y="2202872"/>
                  <a:pt x="3169921" y="2274916"/>
                </a:cubicBezTo>
                <a:cubicBezTo>
                  <a:pt x="3175463" y="2346960"/>
                  <a:pt x="3253048" y="2405149"/>
                  <a:pt x="3253048" y="2491047"/>
                </a:cubicBezTo>
                <a:cubicBezTo>
                  <a:pt x="3253048" y="2576945"/>
                  <a:pt x="3258590" y="2682240"/>
                  <a:pt x="3169921" y="2790305"/>
                </a:cubicBezTo>
                <a:cubicBezTo>
                  <a:pt x="3081252" y="2898371"/>
                  <a:pt x="2820786" y="3025833"/>
                  <a:pt x="2721033" y="3139440"/>
                </a:cubicBezTo>
                <a:cubicBezTo>
                  <a:pt x="2621280" y="3253047"/>
                  <a:pt x="2604655" y="3386051"/>
                  <a:pt x="2571404" y="3471949"/>
                </a:cubicBezTo>
                <a:cubicBezTo>
                  <a:pt x="2538153" y="3557847"/>
                  <a:pt x="2574175" y="3613266"/>
                  <a:pt x="2521528" y="3654829"/>
                </a:cubicBezTo>
                <a:cubicBezTo>
                  <a:pt x="2468881" y="3696392"/>
                  <a:pt x="2394066" y="3701934"/>
                  <a:pt x="2255521" y="3721330"/>
                </a:cubicBezTo>
                <a:cubicBezTo>
                  <a:pt x="2116976" y="3740726"/>
                  <a:pt x="1690255" y="3771207"/>
                  <a:pt x="1690255" y="3771207"/>
                </a:cubicBezTo>
                <a:lnTo>
                  <a:pt x="759230" y="3854334"/>
                </a:lnTo>
                <a:cubicBezTo>
                  <a:pt x="590205" y="3868188"/>
                  <a:pt x="673332" y="3909752"/>
                  <a:pt x="676103" y="3854334"/>
                </a:cubicBezTo>
                <a:cubicBezTo>
                  <a:pt x="678874" y="3798916"/>
                  <a:pt x="773084" y="3621578"/>
                  <a:pt x="775855" y="3521825"/>
                </a:cubicBezTo>
                <a:cubicBezTo>
                  <a:pt x="778626" y="3422072"/>
                  <a:pt x="681644" y="3352800"/>
                  <a:pt x="692728" y="3255818"/>
                </a:cubicBezTo>
                <a:cubicBezTo>
                  <a:pt x="703812" y="3158836"/>
                  <a:pt x="800793" y="3045229"/>
                  <a:pt x="842357" y="2939934"/>
                </a:cubicBezTo>
                <a:cubicBezTo>
                  <a:pt x="883921" y="2834639"/>
                  <a:pt x="919943" y="2690552"/>
                  <a:pt x="942110" y="2624050"/>
                </a:cubicBezTo>
                <a:cubicBezTo>
                  <a:pt x="964277" y="2557548"/>
                  <a:pt x="969819" y="2574174"/>
                  <a:pt x="975361" y="2540923"/>
                </a:cubicBezTo>
                <a:cubicBezTo>
                  <a:pt x="980903" y="2507672"/>
                  <a:pt x="1008612" y="2471650"/>
                  <a:pt x="975361" y="2424545"/>
                </a:cubicBezTo>
                <a:cubicBezTo>
                  <a:pt x="942110" y="2377440"/>
                  <a:pt x="803564" y="2299854"/>
                  <a:pt x="775855" y="2258290"/>
                </a:cubicBezTo>
                <a:cubicBezTo>
                  <a:pt x="748146" y="2216726"/>
                  <a:pt x="817419" y="2205643"/>
                  <a:pt x="809106" y="2175163"/>
                </a:cubicBezTo>
                <a:cubicBezTo>
                  <a:pt x="800793" y="2144683"/>
                  <a:pt x="756459" y="2116974"/>
                  <a:pt x="725979" y="2075410"/>
                </a:cubicBezTo>
                <a:cubicBezTo>
                  <a:pt x="695499" y="2033846"/>
                  <a:pt x="631768" y="1989512"/>
                  <a:pt x="626226" y="1925781"/>
                </a:cubicBezTo>
                <a:cubicBezTo>
                  <a:pt x="620684" y="1862050"/>
                  <a:pt x="667790" y="1745672"/>
                  <a:pt x="692728" y="1693025"/>
                </a:cubicBezTo>
                <a:cubicBezTo>
                  <a:pt x="717666" y="1640378"/>
                  <a:pt x="762001" y="1640378"/>
                  <a:pt x="775855" y="1609898"/>
                </a:cubicBezTo>
                <a:cubicBezTo>
                  <a:pt x="789709" y="1579418"/>
                  <a:pt x="795251" y="1548938"/>
                  <a:pt x="775855" y="1510145"/>
                </a:cubicBezTo>
                <a:cubicBezTo>
                  <a:pt x="756459" y="1471352"/>
                  <a:pt x="709353" y="1449185"/>
                  <a:pt x="659477" y="1377141"/>
                </a:cubicBezTo>
                <a:cubicBezTo>
                  <a:pt x="609601" y="1305097"/>
                  <a:pt x="534786" y="1144385"/>
                  <a:pt x="476597" y="1077883"/>
                </a:cubicBezTo>
                <a:cubicBezTo>
                  <a:pt x="418408" y="1011381"/>
                  <a:pt x="357448" y="1022464"/>
                  <a:pt x="310343" y="978130"/>
                </a:cubicBezTo>
                <a:cubicBezTo>
                  <a:pt x="263238" y="933796"/>
                  <a:pt x="213361" y="883920"/>
                  <a:pt x="193964" y="811876"/>
                </a:cubicBezTo>
                <a:cubicBezTo>
                  <a:pt x="174568" y="739833"/>
                  <a:pt x="185651" y="590203"/>
                  <a:pt x="193964" y="545869"/>
                </a:cubicBezTo>
                <a:cubicBezTo>
                  <a:pt x="202277" y="501535"/>
                  <a:pt x="238299" y="565266"/>
                  <a:pt x="243841" y="545869"/>
                </a:cubicBezTo>
                <a:cubicBezTo>
                  <a:pt x="249383" y="526472"/>
                  <a:pt x="238299" y="451657"/>
                  <a:pt x="227215" y="429490"/>
                </a:cubicBezTo>
                <a:cubicBezTo>
                  <a:pt x="216131" y="407323"/>
                  <a:pt x="207819" y="418407"/>
                  <a:pt x="177339" y="412865"/>
                </a:cubicBezTo>
                <a:cubicBezTo>
                  <a:pt x="146859" y="407323"/>
                  <a:pt x="72044" y="448887"/>
                  <a:pt x="44335" y="396240"/>
                </a:cubicBezTo>
                <a:cubicBezTo>
                  <a:pt x="16626" y="343593"/>
                  <a:pt x="0" y="127461"/>
                  <a:pt x="11084" y="96981"/>
                </a:cubicBezTo>
                <a:cubicBezTo>
                  <a:pt x="22168" y="66501"/>
                  <a:pt x="72044" y="199505"/>
                  <a:pt x="110837" y="213360"/>
                </a:cubicBezTo>
                <a:cubicBezTo>
                  <a:pt x="149630" y="227215"/>
                  <a:pt x="202277" y="160713"/>
                  <a:pt x="243841" y="180109"/>
                </a:cubicBezTo>
                <a:cubicBezTo>
                  <a:pt x="285405" y="199505"/>
                  <a:pt x="340823" y="285404"/>
                  <a:pt x="360219" y="329738"/>
                </a:cubicBezTo>
                <a:cubicBezTo>
                  <a:pt x="379615" y="374072"/>
                  <a:pt x="354677" y="415636"/>
                  <a:pt x="360219" y="446116"/>
                </a:cubicBezTo>
                <a:cubicBezTo>
                  <a:pt x="365761" y="476596"/>
                  <a:pt x="351906" y="495992"/>
                  <a:pt x="393470" y="512618"/>
                </a:cubicBezTo>
                <a:cubicBezTo>
                  <a:pt x="435034" y="529244"/>
                  <a:pt x="532016" y="548640"/>
                  <a:pt x="609601" y="545869"/>
                </a:cubicBezTo>
                <a:cubicBezTo>
                  <a:pt x="687186" y="543098"/>
                  <a:pt x="809107" y="523701"/>
                  <a:pt x="858983" y="495992"/>
                </a:cubicBezTo>
                <a:cubicBezTo>
                  <a:pt x="908859" y="468283"/>
                  <a:pt x="889463" y="407323"/>
                  <a:pt x="908859" y="379614"/>
                </a:cubicBezTo>
                <a:cubicBezTo>
                  <a:pt x="928255" y="351905"/>
                  <a:pt x="955965" y="332509"/>
                  <a:pt x="975361" y="329738"/>
                </a:cubicBezTo>
                <a:cubicBezTo>
                  <a:pt x="994757" y="326967"/>
                  <a:pt x="997528" y="332509"/>
                  <a:pt x="1025237" y="362989"/>
                </a:cubicBezTo>
                <a:cubicBezTo>
                  <a:pt x="1052946" y="393469"/>
                  <a:pt x="1066800" y="504305"/>
                  <a:pt x="1141615" y="512618"/>
                </a:cubicBezTo>
                <a:cubicBezTo>
                  <a:pt x="1216430" y="520931"/>
                  <a:pt x="1396539" y="396240"/>
                  <a:pt x="1474124" y="412865"/>
                </a:cubicBezTo>
                <a:cubicBezTo>
                  <a:pt x="1551710" y="429490"/>
                  <a:pt x="1651462" y="568036"/>
                  <a:pt x="1607128" y="612370"/>
                </a:cubicBezTo>
                <a:cubicBezTo>
                  <a:pt x="1562794" y="656704"/>
                  <a:pt x="1291244" y="637308"/>
                  <a:pt x="1208117" y="678872"/>
                </a:cubicBezTo>
                <a:cubicBezTo>
                  <a:pt x="1124990" y="720436"/>
                  <a:pt x="1116677" y="828501"/>
                  <a:pt x="1108364" y="861752"/>
                </a:cubicBezTo>
                <a:cubicBezTo>
                  <a:pt x="1100051" y="895003"/>
                  <a:pt x="1155470" y="820189"/>
                  <a:pt x="1158241" y="878378"/>
                </a:cubicBezTo>
                <a:cubicBezTo>
                  <a:pt x="1161012" y="936567"/>
                  <a:pt x="1127761" y="1119447"/>
                  <a:pt x="1124990" y="1210887"/>
                </a:cubicBezTo>
                <a:cubicBezTo>
                  <a:pt x="1122219" y="1302327"/>
                  <a:pt x="1130531" y="1379913"/>
                  <a:pt x="1141615" y="1427018"/>
                </a:cubicBezTo>
                <a:cubicBezTo>
                  <a:pt x="1152699" y="1474124"/>
                  <a:pt x="1149928" y="1512916"/>
                  <a:pt x="1191492" y="1493520"/>
                </a:cubicBezTo>
                <a:cubicBezTo>
                  <a:pt x="1233056" y="1474124"/>
                  <a:pt x="1368830" y="1385455"/>
                  <a:pt x="1390997" y="1310640"/>
                </a:cubicBezTo>
                <a:cubicBezTo>
                  <a:pt x="1413164" y="1235825"/>
                  <a:pt x="1313411" y="1130530"/>
                  <a:pt x="1324495" y="1044632"/>
                </a:cubicBezTo>
                <a:cubicBezTo>
                  <a:pt x="1335579" y="958734"/>
                  <a:pt x="1418706" y="858981"/>
                  <a:pt x="1457499" y="795250"/>
                </a:cubicBezTo>
                <a:cubicBezTo>
                  <a:pt x="1496292" y="731519"/>
                  <a:pt x="1515688" y="670560"/>
                  <a:pt x="1557252" y="662247"/>
                </a:cubicBezTo>
                <a:cubicBezTo>
                  <a:pt x="1598816" y="653934"/>
                  <a:pt x="1670859" y="709352"/>
                  <a:pt x="1706881" y="745374"/>
                </a:cubicBezTo>
                <a:cubicBezTo>
                  <a:pt x="1742903" y="781396"/>
                  <a:pt x="1784467" y="825731"/>
                  <a:pt x="1773383" y="878378"/>
                </a:cubicBezTo>
                <a:cubicBezTo>
                  <a:pt x="1762299" y="931025"/>
                  <a:pt x="1634837" y="1033549"/>
                  <a:pt x="1640379" y="1061258"/>
                </a:cubicBezTo>
                <a:cubicBezTo>
                  <a:pt x="1645921" y="1088967"/>
                  <a:pt x="1770611" y="1041861"/>
                  <a:pt x="1806633" y="1044632"/>
                </a:cubicBezTo>
                <a:cubicBezTo>
                  <a:pt x="1842655" y="1047403"/>
                  <a:pt x="1848197" y="1047403"/>
                  <a:pt x="1856510" y="1077883"/>
                </a:cubicBezTo>
                <a:cubicBezTo>
                  <a:pt x="1864823" y="1108363"/>
                  <a:pt x="1862052" y="1161010"/>
                  <a:pt x="1856510" y="1227512"/>
                </a:cubicBezTo>
                <a:cubicBezTo>
                  <a:pt x="1850968" y="1294014"/>
                  <a:pt x="1803863" y="1427018"/>
                  <a:pt x="1823259" y="1476894"/>
                </a:cubicBezTo>
                <a:cubicBezTo>
                  <a:pt x="1842655" y="1526770"/>
                  <a:pt x="1909157" y="1546166"/>
                  <a:pt x="1972888" y="1526770"/>
                </a:cubicBezTo>
                <a:cubicBezTo>
                  <a:pt x="2036619" y="1507374"/>
                  <a:pt x="2130829" y="1407621"/>
                  <a:pt x="2205644" y="1360516"/>
                </a:cubicBezTo>
                <a:cubicBezTo>
                  <a:pt x="2280459" y="1313411"/>
                  <a:pt x="2385753" y="1271847"/>
                  <a:pt x="2421775" y="1244138"/>
                </a:cubicBezTo>
                <a:cubicBezTo>
                  <a:pt x="2457797" y="1216429"/>
                  <a:pt x="2421775" y="1194261"/>
                  <a:pt x="2421775" y="1194261"/>
                </a:cubicBezTo>
                <a:cubicBezTo>
                  <a:pt x="2421775" y="1166552"/>
                  <a:pt x="2388524" y="1108363"/>
                  <a:pt x="2421775" y="1077883"/>
                </a:cubicBezTo>
                <a:cubicBezTo>
                  <a:pt x="2455026" y="1047403"/>
                  <a:pt x="2563092" y="1044632"/>
                  <a:pt x="2621281" y="1011381"/>
                </a:cubicBezTo>
                <a:cubicBezTo>
                  <a:pt x="2679470" y="978130"/>
                  <a:pt x="2745972" y="917171"/>
                  <a:pt x="2770910" y="878378"/>
                </a:cubicBezTo>
                <a:cubicBezTo>
                  <a:pt x="2795848" y="839585"/>
                  <a:pt x="2751514" y="834043"/>
                  <a:pt x="2770910" y="778625"/>
                </a:cubicBezTo>
                <a:cubicBezTo>
                  <a:pt x="2790306" y="723207"/>
                  <a:pt x="2790306" y="598516"/>
                  <a:pt x="2887288" y="545869"/>
                </a:cubicBezTo>
                <a:cubicBezTo>
                  <a:pt x="2984270" y="493222"/>
                  <a:pt x="3244736" y="520930"/>
                  <a:pt x="3352801" y="462741"/>
                </a:cubicBezTo>
                <a:cubicBezTo>
                  <a:pt x="3460866" y="404552"/>
                  <a:pt x="3498273" y="300643"/>
                  <a:pt x="3535681" y="196734"/>
                </a:cubicBezTo>
                <a:lnTo>
                  <a:pt x="3535681" y="263236"/>
                </a:lnTo>
                <a:close/>
              </a:path>
            </a:pathLst>
          </a:custGeom>
          <a:solidFill>
            <a:srgbClr val="FFC0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TextBox 42"/>
          <p:cNvSpPr txBox="1"/>
          <p:nvPr/>
        </p:nvSpPr>
        <p:spPr>
          <a:xfrm>
            <a:off x="5334000" y="2971800"/>
            <a:ext cx="2895600" cy="1569660"/>
          </a:xfrm>
          <a:prstGeom prst="rect">
            <a:avLst/>
          </a:prstGeom>
          <a:noFill/>
        </p:spPr>
        <p:txBody>
          <a:bodyPr wrap="square" rtlCol="0">
            <a:spAutoFit/>
          </a:bodyPr>
          <a:lstStyle/>
          <a:p>
            <a:pPr algn="ctr"/>
            <a:r>
              <a:rPr lang="en-US" sz="3200" b="1" dirty="0">
                <a:solidFill>
                  <a:srgbClr val="FF0000"/>
                </a:solidFill>
                <a:effectLst>
                  <a:outerShdw dist="50800" dir="5400000" algn="ctr" rotWithShape="0">
                    <a:schemeClr val="tx1"/>
                  </a:outerShdw>
                </a:effectLst>
              </a:rPr>
              <a:t>UNITED STATES </a:t>
            </a:r>
          </a:p>
          <a:p>
            <a:pPr algn="ctr"/>
            <a:r>
              <a:rPr lang="en-US" sz="3200" b="1" dirty="0">
                <a:solidFill>
                  <a:srgbClr val="FF0000"/>
                </a:solidFill>
                <a:effectLst>
                  <a:outerShdw dist="50800" dir="5400000" algn="ctr" rotWithShape="0">
                    <a:schemeClr val="tx1"/>
                  </a:outerShdw>
                </a:effectLst>
              </a:rPr>
              <a:t>OF </a:t>
            </a:r>
          </a:p>
          <a:p>
            <a:pPr algn="ctr"/>
            <a:r>
              <a:rPr lang="en-US" sz="3200" b="1" dirty="0">
                <a:solidFill>
                  <a:srgbClr val="FF0000"/>
                </a:solidFill>
                <a:effectLst>
                  <a:outerShdw dist="50800" dir="5400000" algn="ctr" rotWithShape="0">
                    <a:schemeClr val="tx1"/>
                  </a:outerShdw>
                </a:effectLst>
              </a:rPr>
              <a:t>AMERICA</a:t>
            </a:r>
          </a:p>
        </p:txBody>
      </p:sp>
      <p:grpSp>
        <p:nvGrpSpPr>
          <p:cNvPr id="45" name="Group 18"/>
          <p:cNvGrpSpPr>
            <a:grpSpLocks noChangeAspect="1"/>
          </p:cNvGrpSpPr>
          <p:nvPr/>
        </p:nvGrpSpPr>
        <p:grpSpPr>
          <a:xfrm>
            <a:off x="228600" y="3657600"/>
            <a:ext cx="2378927" cy="3048000"/>
            <a:chOff x="5867400" y="3733800"/>
            <a:chExt cx="2438400" cy="3124200"/>
          </a:xfrm>
        </p:grpSpPr>
        <p:pic>
          <p:nvPicPr>
            <p:cNvPr id="47" name="Picture 6" descr="http://www.history.org/almanack/people/images/thomasjefferson_sm.jpg"/>
            <p:cNvPicPr>
              <a:picLocks noChangeAspect="1" noChangeArrowheads="1"/>
            </p:cNvPicPr>
            <p:nvPr/>
          </p:nvPicPr>
          <p:blipFill>
            <a:blip r:embed="rId4"/>
            <a:srcRect t="6934" r="3030"/>
            <a:stretch>
              <a:fillRect/>
            </a:stretch>
          </p:blipFill>
          <p:spPr bwMode="auto">
            <a:xfrm>
              <a:off x="5867400" y="3733800"/>
              <a:ext cx="2438400" cy="3124200"/>
            </a:xfrm>
            <a:prstGeom prst="rect">
              <a:avLst/>
            </a:prstGeom>
            <a:noFill/>
            <a:ln w="50800">
              <a:solidFill>
                <a:srgbClr val="FF0000"/>
              </a:solidFill>
            </a:ln>
          </p:spPr>
        </p:pic>
        <p:sp>
          <p:nvSpPr>
            <p:cNvPr id="52" name="TextBox 51"/>
            <p:cNvSpPr txBox="1"/>
            <p:nvPr/>
          </p:nvSpPr>
          <p:spPr>
            <a:xfrm>
              <a:off x="5937266" y="6396335"/>
              <a:ext cx="2368534" cy="461665"/>
            </a:xfrm>
            <a:prstGeom prst="rect">
              <a:avLst/>
            </a:prstGeom>
            <a:noFill/>
          </p:spPr>
          <p:txBody>
            <a:bodyPr wrap="none" rtlCol="0">
              <a:spAutoFit/>
            </a:bodyPr>
            <a:lstStyle/>
            <a:p>
              <a:r>
                <a:rPr lang="en-US" sz="2400" dirty="0">
                  <a:solidFill>
                    <a:schemeClr val="bg1"/>
                  </a:solidFill>
                </a:rPr>
                <a:t>Thomas Jefferson</a:t>
              </a:r>
            </a:p>
          </p:txBody>
        </p:sp>
      </p:grpSp>
      <p:sp useBgFill="1">
        <p:nvSpPr>
          <p:cNvPr id="53" name="TextBox 52"/>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55" name="TextBox 54"/>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1803</a:t>
            </a:r>
          </a:p>
        </p:txBody>
      </p:sp>
      <p:grpSp>
        <p:nvGrpSpPr>
          <p:cNvPr id="35" name="Group 24"/>
          <p:cNvGrpSpPr>
            <a:grpSpLocks noChangeAspect="1"/>
          </p:cNvGrpSpPr>
          <p:nvPr/>
        </p:nvGrpSpPr>
        <p:grpSpPr>
          <a:xfrm>
            <a:off x="7713365" y="777240"/>
            <a:ext cx="1278235" cy="1548015"/>
            <a:chOff x="5767423" y="3733802"/>
            <a:chExt cx="2620380" cy="3173431"/>
          </a:xfrm>
        </p:grpSpPr>
        <p:pic>
          <p:nvPicPr>
            <p:cNvPr id="36" name="Picture 35" descr="http://www.history.org/almanack/people/images/thomasjefferson_sm.jpg"/>
            <p:cNvPicPr>
              <a:picLocks noChangeAspect="1" noChangeArrowheads="1"/>
            </p:cNvPicPr>
            <p:nvPr/>
          </p:nvPicPr>
          <p:blipFill>
            <a:blip r:embed="rId4"/>
            <a:srcRect t="6934" r="3030"/>
            <a:stretch>
              <a:fillRect/>
            </a:stretch>
          </p:blipFill>
          <p:spPr bwMode="auto">
            <a:xfrm>
              <a:off x="5867400" y="3733802"/>
              <a:ext cx="2393332" cy="3066466"/>
            </a:xfrm>
            <a:prstGeom prst="rect">
              <a:avLst/>
            </a:prstGeom>
            <a:noFill/>
            <a:ln w="38100">
              <a:solidFill>
                <a:srgbClr val="FF0000"/>
              </a:solidFill>
            </a:ln>
          </p:spPr>
        </p:pic>
        <p:sp>
          <p:nvSpPr>
            <p:cNvPr id="38" name="TextBox 37"/>
            <p:cNvSpPr txBox="1"/>
            <p:nvPr/>
          </p:nvSpPr>
          <p:spPr>
            <a:xfrm>
              <a:off x="5767423" y="6339385"/>
              <a:ext cx="2620380" cy="567848"/>
            </a:xfrm>
            <a:prstGeom prst="rect">
              <a:avLst/>
            </a:prstGeom>
            <a:noFill/>
          </p:spPr>
          <p:txBody>
            <a:bodyPr wrap="none" rtlCol="0">
              <a:spAutoFit/>
            </a:bodyPr>
            <a:lstStyle/>
            <a:p>
              <a:r>
                <a:rPr lang="en-US" sz="1200" dirty="0">
                  <a:solidFill>
                    <a:schemeClr val="bg1"/>
                  </a:solidFill>
                </a:rPr>
                <a:t>Thomas Jefferson</a:t>
              </a:r>
            </a:p>
          </p:txBody>
        </p:sp>
      </p:grpSp>
      <p:sp>
        <p:nvSpPr>
          <p:cNvPr id="39" name="Left Arrow 38"/>
          <p:cNvSpPr/>
          <p:nvPr/>
        </p:nvSpPr>
        <p:spPr>
          <a:xfrm rot="899100">
            <a:off x="456165" y="2458913"/>
            <a:ext cx="7664119" cy="366059"/>
          </a:xfrm>
          <a:prstGeom prst="leftArrow">
            <a:avLst/>
          </a:prstGeom>
          <a:solidFill>
            <a:srgbClr val="0051A2"/>
          </a:solidFill>
          <a:ln>
            <a:solidFill>
              <a:schemeClr val="tx1"/>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1A2"/>
              </a:solidFill>
            </a:endParaRPr>
          </a:p>
        </p:txBody>
      </p:sp>
      <p:sp>
        <p:nvSpPr>
          <p:cNvPr id="41" name="TextBox 3"/>
          <p:cNvSpPr txBox="1">
            <a:spLocks noChangeArrowheads="1"/>
          </p:cNvSpPr>
          <p:nvPr/>
        </p:nvSpPr>
        <p:spPr bwMode="auto">
          <a:xfrm>
            <a:off x="0" y="725269"/>
            <a:ext cx="9144000" cy="646331"/>
          </a:xfrm>
          <a:prstGeom prst="rect">
            <a:avLst/>
          </a:prstGeom>
          <a:noFill/>
          <a:ln w="9525">
            <a:noFill/>
            <a:miter lim="800000"/>
            <a:headEnd/>
            <a:tailEnd/>
          </a:ln>
        </p:spPr>
        <p:txBody>
          <a:bodyPr wrap="square">
            <a:spAutoFit/>
          </a:bodyPr>
          <a:lstStyle/>
          <a:p>
            <a:pPr>
              <a:defRPr/>
            </a:pPr>
            <a:r>
              <a:rPr lang="en-US" sz="3600" b="1" dirty="0">
                <a:solidFill>
                  <a:srgbClr val="0051A2"/>
                </a:solidFill>
                <a:effectLst>
                  <a:outerShdw dist="38100" dir="2400000" algn="ctr" rotWithShape="0">
                    <a:schemeClr val="tx1"/>
                  </a:outerShdw>
                </a:effectLst>
                <a:latin typeface="Tempus Sans ITC" pitchFamily="82" charset="0"/>
              </a:rPr>
              <a:t>  		  commissions an expedition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35" presetClass="path" presetSubtype="0" accel="50000" decel="50000" fill="hold" grpId="0" nodeType="withEffect">
                                  <p:stCondLst>
                                    <p:cond delay="0"/>
                                  </p:stCondLst>
                                  <p:childTnLst>
                                    <p:animMotion origin="layout" path="M 3.33333E-6 -2.02312E-6 L -0.15834 -0.00323 " pathEditMode="relative" rAng="0" ptsTypes="AA">
                                      <p:cBhvr>
                                        <p:cTn id="9" dur="1000" fill="hold"/>
                                        <p:tgtEl>
                                          <p:spTgt spid="43"/>
                                        </p:tgtEl>
                                        <p:attrNameLst>
                                          <p:attrName>ppt_x</p:attrName>
                                          <p:attrName>ppt_y</p:attrName>
                                        </p:attrNameLst>
                                      </p:cBhvr>
                                      <p:rCtr x="-7900" y="-200"/>
                                    </p:animMotion>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32"/>
                                        </p:tgtEl>
                                        <p:attrNameLst>
                                          <p:attrName>style.visibility</p:attrName>
                                        </p:attrNameLst>
                                      </p:cBhvr>
                                      <p:to>
                                        <p:strVal val="visible"/>
                                      </p:to>
                                    </p:set>
                                    <p:anim calcmode="lin" valueType="num">
                                      <p:cBhvr>
                                        <p:cTn id="14" dur="1000" fill="hold"/>
                                        <p:tgtEl>
                                          <p:spTgt spid="32"/>
                                        </p:tgtEl>
                                        <p:attrNameLst>
                                          <p:attrName>ppt_w</p:attrName>
                                        </p:attrNameLst>
                                      </p:cBhvr>
                                      <p:tavLst>
                                        <p:tav tm="0">
                                          <p:val>
                                            <p:fltVal val="0"/>
                                          </p:val>
                                        </p:tav>
                                        <p:tav tm="100000">
                                          <p:val>
                                            <p:strVal val="#ppt_w"/>
                                          </p:val>
                                        </p:tav>
                                      </p:tavLst>
                                    </p:anim>
                                    <p:anim calcmode="lin" valueType="num">
                                      <p:cBhvr>
                                        <p:cTn id="15" dur="1000" fill="hold"/>
                                        <p:tgtEl>
                                          <p:spTgt spid="32"/>
                                        </p:tgtEl>
                                        <p:attrNameLst>
                                          <p:attrName>ppt_h</p:attrName>
                                        </p:attrNameLst>
                                      </p:cBhvr>
                                      <p:tavLst>
                                        <p:tav tm="0">
                                          <p:val>
                                            <p:fltVal val="0"/>
                                          </p:val>
                                        </p:tav>
                                        <p:tav tm="100000">
                                          <p:val>
                                            <p:strVal val="#ppt_h"/>
                                          </p:val>
                                        </p:tav>
                                      </p:tavLst>
                                    </p:anim>
                                    <p:animEffect transition="in" filter="fade">
                                      <p:cBhvr>
                                        <p:cTn id="16" dur="1000"/>
                                        <p:tgtEl>
                                          <p:spTgt spid="32"/>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1000" fill="hold"/>
                                        <p:tgtEl>
                                          <p:spTgt spid="33"/>
                                        </p:tgtEl>
                                        <p:attrNameLst>
                                          <p:attrName>ppt_w</p:attrName>
                                        </p:attrNameLst>
                                      </p:cBhvr>
                                      <p:tavLst>
                                        <p:tav tm="0">
                                          <p:val>
                                            <p:fltVal val="0"/>
                                          </p:val>
                                        </p:tav>
                                        <p:tav tm="100000">
                                          <p:val>
                                            <p:strVal val="#ppt_w"/>
                                          </p:val>
                                        </p:tav>
                                      </p:tavLst>
                                    </p:anim>
                                    <p:anim calcmode="lin" valueType="num">
                                      <p:cBhvr>
                                        <p:cTn id="22" dur="1000" fill="hold"/>
                                        <p:tgtEl>
                                          <p:spTgt spid="33"/>
                                        </p:tgtEl>
                                        <p:attrNameLst>
                                          <p:attrName>ppt_h</p:attrName>
                                        </p:attrNameLst>
                                      </p:cBhvr>
                                      <p:tavLst>
                                        <p:tav tm="0">
                                          <p:val>
                                            <p:fltVal val="0"/>
                                          </p:val>
                                        </p:tav>
                                        <p:tav tm="100000">
                                          <p:val>
                                            <p:strVal val="#ppt_h"/>
                                          </p:val>
                                        </p:tav>
                                      </p:tavLst>
                                    </p:anim>
                                    <p:animEffect transition="in" filter="fade">
                                      <p:cBhvr>
                                        <p:cTn id="23" dur="1000"/>
                                        <p:tgtEl>
                                          <p:spTgt spid="33"/>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grpId="0" nodeType="click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1000" fill="hold"/>
                                        <p:tgtEl>
                                          <p:spTgt spid="34"/>
                                        </p:tgtEl>
                                        <p:attrNameLst>
                                          <p:attrName>ppt_w</p:attrName>
                                        </p:attrNameLst>
                                      </p:cBhvr>
                                      <p:tavLst>
                                        <p:tav tm="0">
                                          <p:val>
                                            <p:fltVal val="0"/>
                                          </p:val>
                                        </p:tav>
                                        <p:tav tm="100000">
                                          <p:val>
                                            <p:strVal val="#ppt_w"/>
                                          </p:val>
                                        </p:tav>
                                      </p:tavLst>
                                    </p:anim>
                                    <p:anim calcmode="lin" valueType="num">
                                      <p:cBhvr>
                                        <p:cTn id="29" dur="1000" fill="hold"/>
                                        <p:tgtEl>
                                          <p:spTgt spid="34"/>
                                        </p:tgtEl>
                                        <p:attrNameLst>
                                          <p:attrName>ppt_h</p:attrName>
                                        </p:attrNameLst>
                                      </p:cBhvr>
                                      <p:tavLst>
                                        <p:tav tm="0">
                                          <p:val>
                                            <p:fltVal val="0"/>
                                          </p:val>
                                        </p:tav>
                                        <p:tav tm="100000">
                                          <p:val>
                                            <p:strVal val="#ppt_h"/>
                                          </p:val>
                                        </p:tav>
                                      </p:tavLst>
                                    </p:anim>
                                    <p:animEffect transition="in" filter="fade">
                                      <p:cBhvr>
                                        <p:cTn id="30" dur="1000"/>
                                        <p:tgtEl>
                                          <p:spTgt spid="34"/>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0" fill="hold" grpId="0" nodeType="click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1000" fill="hold"/>
                                        <p:tgtEl>
                                          <p:spTgt spid="37"/>
                                        </p:tgtEl>
                                        <p:attrNameLst>
                                          <p:attrName>ppt_w</p:attrName>
                                        </p:attrNameLst>
                                      </p:cBhvr>
                                      <p:tavLst>
                                        <p:tav tm="0">
                                          <p:val>
                                            <p:fltVal val="0"/>
                                          </p:val>
                                        </p:tav>
                                        <p:tav tm="100000">
                                          <p:val>
                                            <p:strVal val="#ppt_w"/>
                                          </p:val>
                                        </p:tav>
                                      </p:tavLst>
                                    </p:anim>
                                    <p:anim calcmode="lin" valueType="num">
                                      <p:cBhvr>
                                        <p:cTn id="36" dur="1000" fill="hold"/>
                                        <p:tgtEl>
                                          <p:spTgt spid="37"/>
                                        </p:tgtEl>
                                        <p:attrNameLst>
                                          <p:attrName>ppt_h</p:attrName>
                                        </p:attrNameLst>
                                      </p:cBhvr>
                                      <p:tavLst>
                                        <p:tav tm="0">
                                          <p:val>
                                            <p:fltVal val="0"/>
                                          </p:val>
                                        </p:tav>
                                        <p:tav tm="100000">
                                          <p:val>
                                            <p:strVal val="#ppt_h"/>
                                          </p:val>
                                        </p:tav>
                                      </p:tavLst>
                                    </p:anim>
                                    <p:animEffect transition="in" filter="fade">
                                      <p:cBhvr>
                                        <p:cTn id="37" dur="1000"/>
                                        <p:tgtEl>
                                          <p:spTgt spid="3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grpId="1" nodeType="clickEffect">
                                  <p:stCondLst>
                                    <p:cond delay="0"/>
                                  </p:stCondLst>
                                  <p:childTnLst>
                                    <p:animEffect transition="out" filter="fade">
                                      <p:cBhvr>
                                        <p:cTn id="41" dur="1000"/>
                                        <p:tgtEl>
                                          <p:spTgt spid="37"/>
                                        </p:tgtEl>
                                      </p:cBhvr>
                                    </p:animEffect>
                                    <p:set>
                                      <p:cBhvr>
                                        <p:cTn id="42" dur="1" fill="hold">
                                          <p:stCondLst>
                                            <p:cond delay="999"/>
                                          </p:stCondLst>
                                        </p:cTn>
                                        <p:tgtEl>
                                          <p:spTgt spid="37"/>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1000"/>
                                        <p:tgtEl>
                                          <p:spTgt spid="34"/>
                                        </p:tgtEl>
                                      </p:cBhvr>
                                    </p:animEffect>
                                    <p:set>
                                      <p:cBhvr>
                                        <p:cTn id="45" dur="1" fill="hold">
                                          <p:stCondLst>
                                            <p:cond delay="999"/>
                                          </p:stCondLst>
                                        </p:cTn>
                                        <p:tgtEl>
                                          <p:spTgt spid="34"/>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1000"/>
                                        <p:tgtEl>
                                          <p:spTgt spid="33"/>
                                        </p:tgtEl>
                                      </p:cBhvr>
                                    </p:animEffect>
                                    <p:set>
                                      <p:cBhvr>
                                        <p:cTn id="48" dur="1" fill="hold">
                                          <p:stCondLst>
                                            <p:cond delay="999"/>
                                          </p:stCondLst>
                                        </p:cTn>
                                        <p:tgtEl>
                                          <p:spTgt spid="33"/>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1000"/>
                                        <p:tgtEl>
                                          <p:spTgt spid="32"/>
                                        </p:tgtEl>
                                      </p:cBhvr>
                                    </p:animEffect>
                                    <p:set>
                                      <p:cBhvr>
                                        <p:cTn id="51" dur="1" fill="hold">
                                          <p:stCondLst>
                                            <p:cond delay="999"/>
                                          </p:stCondLst>
                                        </p:cTn>
                                        <p:tgtEl>
                                          <p:spTgt spid="32"/>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1000"/>
                                        <p:tgtEl>
                                          <p:spTgt spid="43"/>
                                        </p:tgtEl>
                                      </p:cBhvr>
                                    </p:animEffect>
                                    <p:set>
                                      <p:cBhvr>
                                        <p:cTn id="54" dur="1" fill="hold">
                                          <p:stCondLst>
                                            <p:cond delay="999"/>
                                          </p:stCondLst>
                                        </p:cTn>
                                        <p:tgtEl>
                                          <p:spTgt spid="43"/>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1000"/>
                                        <p:tgtEl>
                                          <p:spTgt spid="40"/>
                                        </p:tgtEl>
                                      </p:cBhvr>
                                    </p:animEffect>
                                    <p:set>
                                      <p:cBhvr>
                                        <p:cTn id="57" dur="1" fill="hold">
                                          <p:stCondLst>
                                            <p:cond delay="999"/>
                                          </p:stCondLst>
                                        </p:cTn>
                                        <p:tgtEl>
                                          <p:spTgt spid="40"/>
                                        </p:tgtEl>
                                        <p:attrNameLst>
                                          <p:attrName>style.visibility</p:attrName>
                                        </p:attrNameLst>
                                      </p:cBhvr>
                                      <p:to>
                                        <p:strVal val="hidden"/>
                                      </p:to>
                                    </p:set>
                                  </p:childTnLst>
                                </p:cTn>
                              </p:par>
                              <p:par>
                                <p:cTn id="58" presetID="63" presetClass="path" presetSubtype="0" fill="hold" nodeType="withEffect">
                                  <p:stCondLst>
                                    <p:cond delay="0"/>
                                  </p:stCondLst>
                                  <p:childTnLst>
                                    <p:animMotion origin="layout" path="M -4.72222E-6 -2.08092E-6 L 1.04497 -0.75468 " pathEditMode="relative" rAng="0" ptsTypes="AA">
                                      <p:cBhvr>
                                        <p:cTn id="59" dur="1000" fill="hold"/>
                                        <p:tgtEl>
                                          <p:spTgt spid="45"/>
                                        </p:tgtEl>
                                        <p:attrNameLst>
                                          <p:attrName>ppt_x</p:attrName>
                                          <p:attrName>ppt_y</p:attrName>
                                        </p:attrNameLst>
                                      </p:cBhvr>
                                      <p:rCtr x="52200" y="-37700"/>
                                    </p:animMotion>
                                  </p:childTnLst>
                                </p:cTn>
                              </p:par>
                              <p:par>
                                <p:cTn id="60" presetID="53" presetClass="exit" presetSubtype="0" fill="hold" nodeType="withEffect">
                                  <p:stCondLst>
                                    <p:cond delay="0"/>
                                  </p:stCondLst>
                                  <p:childTnLst>
                                    <p:anim calcmode="lin" valueType="num">
                                      <p:cBhvr>
                                        <p:cTn id="61" dur="1000"/>
                                        <p:tgtEl>
                                          <p:spTgt spid="45"/>
                                        </p:tgtEl>
                                        <p:attrNameLst>
                                          <p:attrName>ppt_w</p:attrName>
                                        </p:attrNameLst>
                                      </p:cBhvr>
                                      <p:tavLst>
                                        <p:tav tm="0">
                                          <p:val>
                                            <p:strVal val="ppt_w"/>
                                          </p:val>
                                        </p:tav>
                                        <p:tav tm="100000">
                                          <p:val>
                                            <p:fltVal val="0"/>
                                          </p:val>
                                        </p:tav>
                                      </p:tavLst>
                                    </p:anim>
                                    <p:anim calcmode="lin" valueType="num">
                                      <p:cBhvr>
                                        <p:cTn id="62" dur="1000"/>
                                        <p:tgtEl>
                                          <p:spTgt spid="45"/>
                                        </p:tgtEl>
                                        <p:attrNameLst>
                                          <p:attrName>ppt_h</p:attrName>
                                        </p:attrNameLst>
                                      </p:cBhvr>
                                      <p:tavLst>
                                        <p:tav tm="0">
                                          <p:val>
                                            <p:strVal val="ppt_h"/>
                                          </p:val>
                                        </p:tav>
                                        <p:tav tm="100000">
                                          <p:val>
                                            <p:fltVal val="0"/>
                                          </p:val>
                                        </p:tav>
                                      </p:tavLst>
                                    </p:anim>
                                    <p:animEffect transition="out" filter="fade">
                                      <p:cBhvr>
                                        <p:cTn id="63" dur="1000"/>
                                        <p:tgtEl>
                                          <p:spTgt spid="45"/>
                                        </p:tgtEl>
                                      </p:cBhvr>
                                    </p:animEffect>
                                    <p:set>
                                      <p:cBhvr>
                                        <p:cTn id="64" dur="1" fill="hold">
                                          <p:stCondLst>
                                            <p:cond delay="999"/>
                                          </p:stCondLst>
                                        </p:cTn>
                                        <p:tgtEl>
                                          <p:spTgt spid="45"/>
                                        </p:tgtEl>
                                        <p:attrNameLst>
                                          <p:attrName>style.visibility</p:attrName>
                                        </p:attrNameLst>
                                      </p:cBhvr>
                                      <p:to>
                                        <p:strVal val="hidden"/>
                                      </p:to>
                                    </p:set>
                                  </p:childTnLst>
                                </p:cTn>
                              </p:par>
                              <p:par>
                                <p:cTn id="65" presetID="10" presetClass="entr" presetSubtype="0" fill="hold" nodeType="withEffect">
                                  <p:stCondLst>
                                    <p:cond delay="50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childTnLst>
                                </p:cTn>
                              </p:par>
                            </p:childTnLst>
                          </p:cTn>
                        </p:par>
                        <p:par>
                          <p:cTn id="68" fill="hold">
                            <p:stCondLst>
                              <p:cond delay="1500"/>
                            </p:stCondLst>
                            <p:childTnLst>
                              <p:par>
                                <p:cTn id="69" presetID="22" presetClass="entr" presetSubtype="8" fill="hold" grpId="0" nodeType="after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left)">
                                      <p:cBhvr>
                                        <p:cTn id="71" dur="1000"/>
                                        <p:tgtEl>
                                          <p:spTgt spid="41"/>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2" fill="hold" grpId="0" nodeType="clickEffect">
                                  <p:stCondLst>
                                    <p:cond delay="0"/>
                                  </p:stCondLst>
                                  <p:childTnLst>
                                    <p:set>
                                      <p:cBhvr>
                                        <p:cTn id="75" dur="1" fill="hold">
                                          <p:stCondLst>
                                            <p:cond delay="0"/>
                                          </p:stCondLst>
                                        </p:cTn>
                                        <p:tgtEl>
                                          <p:spTgt spid="39"/>
                                        </p:tgtEl>
                                        <p:attrNameLst>
                                          <p:attrName>style.visibility</p:attrName>
                                        </p:attrNameLst>
                                      </p:cBhvr>
                                      <p:to>
                                        <p:strVal val="visible"/>
                                      </p:to>
                                    </p:set>
                                    <p:animEffect transition="in" filter="wipe(right)">
                                      <p:cBhvr>
                                        <p:cTn id="76" dur="1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2" grpId="1"/>
      <p:bldP spid="33" grpId="0"/>
      <p:bldP spid="33" grpId="1"/>
      <p:bldP spid="37" grpId="0"/>
      <p:bldP spid="37" grpId="1"/>
      <p:bldP spid="34" grpId="0"/>
      <p:bldP spid="34" grpId="1"/>
      <p:bldP spid="40" grpId="0" animBg="1"/>
      <p:bldP spid="43" grpId="0"/>
      <p:bldP spid="43" grpId="1"/>
      <p:bldP spid="39" grpId="0" animBg="1"/>
      <p:bldP spid="4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9"/>
          <p:cNvGrpSpPr/>
          <p:nvPr/>
        </p:nvGrpSpPr>
        <p:grpSpPr>
          <a:xfrm>
            <a:off x="0" y="667510"/>
            <a:ext cx="9756370" cy="6317952"/>
            <a:chOff x="0" y="667510"/>
            <a:chExt cx="9756370" cy="6317952"/>
          </a:xfrm>
        </p:grpSpPr>
        <p:grpSp>
          <p:nvGrpSpPr>
            <p:cNvPr id="3" name="Group 44"/>
            <p:cNvGrpSpPr/>
            <p:nvPr/>
          </p:nvGrpSpPr>
          <p:grpSpPr>
            <a:xfrm>
              <a:off x="0" y="667510"/>
              <a:ext cx="9756370" cy="6317952"/>
              <a:chOff x="0" y="667510"/>
              <a:chExt cx="9756370" cy="6317952"/>
            </a:xfrm>
          </p:grpSpPr>
          <p:sp>
            <p:nvSpPr>
              <p:cNvPr id="5" name="Rectangle 4"/>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2" descr="Image result for us states and territories may 1803 map"/>
              <p:cNvPicPr>
                <a:picLocks noChangeAspect="1" noChangeArrowheads="1"/>
              </p:cNvPicPr>
              <p:nvPr/>
            </p:nvPicPr>
            <p:blipFill>
              <a:blip r:embed="rId2"/>
              <a:srcRect/>
              <a:stretch>
                <a:fillRect/>
              </a:stretch>
            </p:blipFill>
            <p:spPr bwMode="auto">
              <a:xfrm>
                <a:off x="0" y="667510"/>
                <a:ext cx="9144000" cy="6190489"/>
              </a:xfrm>
              <a:prstGeom prst="rect">
                <a:avLst/>
              </a:prstGeom>
              <a:noFill/>
            </p:spPr>
          </p:pic>
          <p:grpSp>
            <p:nvGrpSpPr>
              <p:cNvPr id="7" name="Group 35"/>
              <p:cNvGrpSpPr/>
              <p:nvPr/>
            </p:nvGrpSpPr>
            <p:grpSpPr>
              <a:xfrm>
                <a:off x="0" y="803565"/>
                <a:ext cx="9756370" cy="6181897"/>
                <a:chOff x="0" y="803565"/>
                <a:chExt cx="9756370" cy="6181897"/>
              </a:xfrm>
            </p:grpSpPr>
            <p:grpSp>
              <p:nvGrpSpPr>
                <p:cNvPr id="9" name="Group 34"/>
                <p:cNvGrpSpPr/>
                <p:nvPr/>
              </p:nvGrpSpPr>
              <p:grpSpPr>
                <a:xfrm>
                  <a:off x="0" y="803565"/>
                  <a:ext cx="9756370" cy="6181897"/>
                  <a:chOff x="0" y="803565"/>
                  <a:chExt cx="9756370" cy="6181897"/>
                </a:xfrm>
              </p:grpSpPr>
              <p:grpSp>
                <p:nvGrpSpPr>
                  <p:cNvPr id="11" name="Group 33"/>
                  <p:cNvGrpSpPr/>
                  <p:nvPr/>
                </p:nvGrpSpPr>
                <p:grpSpPr>
                  <a:xfrm>
                    <a:off x="3391593" y="803565"/>
                    <a:ext cx="6364777" cy="6181897"/>
                    <a:chOff x="3391593" y="803565"/>
                    <a:chExt cx="6364777" cy="6181897"/>
                  </a:xfrm>
                </p:grpSpPr>
                <p:sp>
                  <p:nvSpPr>
                    <p:cNvPr id="15" name="Freeform 14"/>
                    <p:cNvSpPr/>
                    <p:nvPr/>
                  </p:nvSpPr>
                  <p:spPr>
                    <a:xfrm>
                      <a:off x="3581400" y="803565"/>
                      <a:ext cx="5547360" cy="1330035"/>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47360" h="1330035">
                          <a:moveTo>
                            <a:pt x="0" y="224443"/>
                          </a:moveTo>
                          <a:cubicBezTo>
                            <a:pt x="52647" y="260464"/>
                            <a:pt x="486295" y="677486"/>
                            <a:pt x="606829" y="781395"/>
                          </a:cubicBezTo>
                          <a:cubicBezTo>
                            <a:pt x="727363" y="885304"/>
                            <a:pt x="701040" y="834042"/>
                            <a:pt x="723207" y="847897"/>
                          </a:cubicBezTo>
                          <a:cubicBezTo>
                            <a:pt x="745374" y="861752"/>
                            <a:pt x="712124" y="858981"/>
                            <a:pt x="739833" y="864523"/>
                          </a:cubicBezTo>
                          <a:cubicBezTo>
                            <a:pt x="767542" y="870065"/>
                            <a:pt x="847899" y="878377"/>
                            <a:pt x="889462" y="881148"/>
                          </a:cubicBezTo>
                          <a:cubicBezTo>
                            <a:pt x="931025" y="883919"/>
                            <a:pt x="961505" y="850668"/>
                            <a:pt x="989214" y="881148"/>
                          </a:cubicBezTo>
                          <a:cubicBezTo>
                            <a:pt x="1016923" y="911628"/>
                            <a:pt x="1033549" y="994755"/>
                            <a:pt x="1055716" y="1064028"/>
                          </a:cubicBezTo>
                          <a:cubicBezTo>
                            <a:pt x="1077883" y="1133301"/>
                            <a:pt x="1094509" y="1263533"/>
                            <a:pt x="1122218" y="1296784"/>
                          </a:cubicBezTo>
                          <a:cubicBezTo>
                            <a:pt x="1149927" y="1330035"/>
                            <a:pt x="1197033" y="1294013"/>
                            <a:pt x="1221971" y="1263533"/>
                          </a:cubicBezTo>
                          <a:cubicBezTo>
                            <a:pt x="1246909" y="1233053"/>
                            <a:pt x="1252451" y="1152697"/>
                            <a:pt x="1271847" y="1113904"/>
                          </a:cubicBezTo>
                          <a:cubicBezTo>
                            <a:pt x="1291243" y="1075111"/>
                            <a:pt x="1330036" y="1069570"/>
                            <a:pt x="1338349" y="1030777"/>
                          </a:cubicBezTo>
                          <a:cubicBezTo>
                            <a:pt x="1346662" y="991984"/>
                            <a:pt x="1330036" y="942108"/>
                            <a:pt x="1321723" y="881148"/>
                          </a:cubicBezTo>
                          <a:cubicBezTo>
                            <a:pt x="1313410" y="820188"/>
                            <a:pt x="1277389" y="701039"/>
                            <a:pt x="1288473" y="665017"/>
                          </a:cubicBezTo>
                          <a:cubicBezTo>
                            <a:pt x="1299557" y="628995"/>
                            <a:pt x="1321723" y="653933"/>
                            <a:pt x="1388225" y="665017"/>
                          </a:cubicBezTo>
                          <a:cubicBezTo>
                            <a:pt x="1454727" y="676101"/>
                            <a:pt x="1600430"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73353" y="825730"/>
                            <a:pt x="4790902" y="753686"/>
                            <a:pt x="4813069" y="681643"/>
                          </a:cubicBezTo>
                          <a:cubicBezTo>
                            <a:pt x="4756654" y="771370"/>
                            <a:pt x="4684228" y="739416"/>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6"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11"/>
                  <p:cNvGrpSpPr/>
                  <p:nvPr/>
                </p:nvGrpSpPr>
                <p:grpSpPr>
                  <a:xfrm>
                    <a:off x="0" y="5181600"/>
                    <a:ext cx="3352800" cy="1676400"/>
                    <a:chOff x="0" y="5181600"/>
                    <a:chExt cx="3352800" cy="1676400"/>
                  </a:xfrm>
                </p:grpSpPr>
                <p:sp>
                  <p:nvSpPr>
                    <p:cNvPr id="13" name="Rectangle 12"/>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 name="Picture 2" descr="Image result for united states in 1783"/>
                <p:cNvPicPr>
                  <a:picLocks noChangeAspect="1" noChangeArrowheads="1"/>
                </p:cNvPicPr>
                <p:nvPr/>
              </p:nvPicPr>
              <p:blipFill>
                <a:blip r:embed="rId3"/>
                <a:srcRect l="17500" t="47037" r="70000" b="45572"/>
                <a:stretch>
                  <a:fillRect/>
                </a:stretch>
              </p:blipFill>
              <p:spPr bwMode="auto">
                <a:xfrm>
                  <a:off x="1752600" y="4114800"/>
                  <a:ext cx="1143000" cy="457200"/>
                </a:xfrm>
                <a:prstGeom prst="rect">
                  <a:avLst/>
                </a:prstGeom>
                <a:noFill/>
              </p:spPr>
            </p:pic>
          </p:grpSp>
          <p:sp>
            <p:nvSpPr>
              <p:cNvPr id="8" name="Freeform 7"/>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Rectangle 3"/>
            <p:cNvSpPr/>
            <p:nvPr/>
          </p:nvSpPr>
          <p:spPr>
            <a:xfrm>
              <a:off x="9906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63"/>
          <p:cNvGrpSpPr/>
          <p:nvPr/>
        </p:nvGrpSpPr>
        <p:grpSpPr>
          <a:xfrm>
            <a:off x="1993461" y="1329558"/>
            <a:ext cx="6865136" cy="4381238"/>
            <a:chOff x="1993461" y="1329558"/>
            <a:chExt cx="6865136" cy="4381238"/>
          </a:xfrm>
        </p:grpSpPr>
        <p:sp>
          <p:nvSpPr>
            <p:cNvPr id="31" name="Freeform 30"/>
            <p:cNvSpPr/>
            <p:nvPr/>
          </p:nvSpPr>
          <p:spPr>
            <a:xfrm>
              <a:off x="1993461" y="1329558"/>
              <a:ext cx="3984734" cy="4381238"/>
            </a:xfrm>
            <a:custGeom>
              <a:avLst/>
              <a:gdLst>
                <a:gd name="connsiteX0" fmla="*/ 2937641 w 3846786"/>
                <a:gd name="connsiteY0" fmla="*/ 1090449 h 4758559"/>
                <a:gd name="connsiteX1" fmla="*/ 2843048 w 3846786"/>
                <a:gd name="connsiteY1" fmla="*/ 1263870 h 4758559"/>
                <a:gd name="connsiteX2" fmla="*/ 3079531 w 3846786"/>
                <a:gd name="connsiteY2" fmla="*/ 1563415 h 4758559"/>
                <a:gd name="connsiteX3" fmla="*/ 3300248 w 3846786"/>
                <a:gd name="connsiteY3" fmla="*/ 1768366 h 4758559"/>
                <a:gd name="connsiteX4" fmla="*/ 3331779 w 3846786"/>
                <a:gd name="connsiteY4" fmla="*/ 1910256 h 4758559"/>
                <a:gd name="connsiteX5" fmla="*/ 3457903 w 3846786"/>
                <a:gd name="connsiteY5" fmla="*/ 2099442 h 4758559"/>
                <a:gd name="connsiteX6" fmla="*/ 3394841 w 3846786"/>
                <a:gd name="connsiteY6" fmla="*/ 2257097 h 4758559"/>
                <a:gd name="connsiteX7" fmla="*/ 3300248 w 3846786"/>
                <a:gd name="connsiteY7" fmla="*/ 2414753 h 4758559"/>
                <a:gd name="connsiteX8" fmla="*/ 3379076 w 3846786"/>
                <a:gd name="connsiteY8" fmla="*/ 2651235 h 4758559"/>
                <a:gd name="connsiteX9" fmla="*/ 3442138 w 3846786"/>
                <a:gd name="connsiteY9" fmla="*/ 2745828 h 4758559"/>
                <a:gd name="connsiteX10" fmla="*/ 3473669 w 3846786"/>
                <a:gd name="connsiteY10" fmla="*/ 2887718 h 4758559"/>
                <a:gd name="connsiteX11" fmla="*/ 3694386 w 3846786"/>
                <a:gd name="connsiteY11" fmla="*/ 3045373 h 4758559"/>
                <a:gd name="connsiteX12" fmla="*/ 3647089 w 3846786"/>
                <a:gd name="connsiteY12" fmla="*/ 3234559 h 4758559"/>
                <a:gd name="connsiteX13" fmla="*/ 3442138 w 3846786"/>
                <a:gd name="connsiteY13" fmla="*/ 3707525 h 4758559"/>
                <a:gd name="connsiteX14" fmla="*/ 3426372 w 3846786"/>
                <a:gd name="connsiteY14" fmla="*/ 4007070 h 4758559"/>
                <a:gd name="connsiteX15" fmla="*/ 3331779 w 3846786"/>
                <a:gd name="connsiteY15" fmla="*/ 4275084 h 4758559"/>
                <a:gd name="connsiteX16" fmla="*/ 3300248 w 3846786"/>
                <a:gd name="connsiteY16" fmla="*/ 4338146 h 4758559"/>
                <a:gd name="connsiteX17" fmla="*/ 3379076 w 3846786"/>
                <a:gd name="connsiteY17" fmla="*/ 4495801 h 4758559"/>
                <a:gd name="connsiteX18" fmla="*/ 3647089 w 3846786"/>
                <a:gd name="connsiteY18" fmla="*/ 4590394 h 4758559"/>
                <a:gd name="connsiteX19" fmla="*/ 3820510 w 3846786"/>
                <a:gd name="connsiteY19" fmla="*/ 4653456 h 4758559"/>
                <a:gd name="connsiteX20" fmla="*/ 3804744 w 3846786"/>
                <a:gd name="connsiteY20" fmla="*/ 4748049 h 4758559"/>
                <a:gd name="connsiteX21" fmla="*/ 3710151 w 3846786"/>
                <a:gd name="connsiteY21" fmla="*/ 4716518 h 4758559"/>
                <a:gd name="connsiteX22" fmla="*/ 3442138 w 3846786"/>
                <a:gd name="connsiteY22" fmla="*/ 4732284 h 4758559"/>
                <a:gd name="connsiteX23" fmla="*/ 3284482 w 3846786"/>
                <a:gd name="connsiteY23" fmla="*/ 4590394 h 4758559"/>
                <a:gd name="connsiteX24" fmla="*/ 3221420 w 3846786"/>
                <a:gd name="connsiteY24" fmla="*/ 4480035 h 4758559"/>
                <a:gd name="connsiteX25" fmla="*/ 3111062 w 3846786"/>
                <a:gd name="connsiteY25" fmla="*/ 4322380 h 4758559"/>
                <a:gd name="connsiteX26" fmla="*/ 2937641 w 3846786"/>
                <a:gd name="connsiteY26" fmla="*/ 4148959 h 4758559"/>
                <a:gd name="connsiteX27" fmla="*/ 2527738 w 3846786"/>
                <a:gd name="connsiteY27" fmla="*/ 3896711 h 4758559"/>
                <a:gd name="connsiteX28" fmla="*/ 2039007 w 3846786"/>
                <a:gd name="connsiteY28" fmla="*/ 3849415 h 4758559"/>
                <a:gd name="connsiteX29" fmla="*/ 1581807 w 3846786"/>
                <a:gd name="connsiteY29" fmla="*/ 3660228 h 4758559"/>
                <a:gd name="connsiteX30" fmla="*/ 1108841 w 3846786"/>
                <a:gd name="connsiteY30" fmla="*/ 3392215 h 4758559"/>
                <a:gd name="connsiteX31" fmla="*/ 1014248 w 3846786"/>
                <a:gd name="connsiteY31" fmla="*/ 3281856 h 4758559"/>
                <a:gd name="connsiteX32" fmla="*/ 1108841 w 3846786"/>
                <a:gd name="connsiteY32" fmla="*/ 3013842 h 4758559"/>
                <a:gd name="connsiteX33" fmla="*/ 966951 w 3846786"/>
                <a:gd name="connsiteY33" fmla="*/ 2903484 h 4758559"/>
                <a:gd name="connsiteX34" fmla="*/ 935420 w 3846786"/>
                <a:gd name="connsiteY34" fmla="*/ 2714297 h 4758559"/>
                <a:gd name="connsiteX35" fmla="*/ 1077310 w 3846786"/>
                <a:gd name="connsiteY35" fmla="*/ 2619704 h 4758559"/>
                <a:gd name="connsiteX36" fmla="*/ 1077310 w 3846786"/>
                <a:gd name="connsiteY36" fmla="*/ 2540877 h 4758559"/>
                <a:gd name="connsiteX37" fmla="*/ 966951 w 3846786"/>
                <a:gd name="connsiteY37" fmla="*/ 2462049 h 4758559"/>
                <a:gd name="connsiteX38" fmla="*/ 919655 w 3846786"/>
                <a:gd name="connsiteY38" fmla="*/ 2335925 h 4758559"/>
                <a:gd name="connsiteX39" fmla="*/ 762000 w 3846786"/>
                <a:gd name="connsiteY39" fmla="*/ 2067911 h 4758559"/>
                <a:gd name="connsiteX40" fmla="*/ 541282 w 3846786"/>
                <a:gd name="connsiteY40" fmla="*/ 1768366 h 4758559"/>
                <a:gd name="connsiteX41" fmla="*/ 430924 w 3846786"/>
                <a:gd name="connsiteY41" fmla="*/ 1610711 h 4758559"/>
                <a:gd name="connsiteX42" fmla="*/ 352096 w 3846786"/>
                <a:gd name="connsiteY42" fmla="*/ 1358463 h 4758559"/>
                <a:gd name="connsiteX43" fmla="*/ 178676 w 3846786"/>
                <a:gd name="connsiteY43" fmla="*/ 1437290 h 4758559"/>
                <a:gd name="connsiteX44" fmla="*/ 68317 w 3846786"/>
                <a:gd name="connsiteY44" fmla="*/ 1405759 h 4758559"/>
                <a:gd name="connsiteX45" fmla="*/ 5255 w 3846786"/>
                <a:gd name="connsiteY45" fmla="*/ 1263870 h 4758559"/>
                <a:gd name="connsiteX46" fmla="*/ 36786 w 3846786"/>
                <a:gd name="connsiteY46" fmla="*/ 1106215 h 4758559"/>
                <a:gd name="connsiteX47" fmla="*/ 131379 w 3846786"/>
                <a:gd name="connsiteY47" fmla="*/ 964325 h 4758559"/>
                <a:gd name="connsiteX48" fmla="*/ 210207 w 3846786"/>
                <a:gd name="connsiteY48" fmla="*/ 964325 h 4758559"/>
                <a:gd name="connsiteX49" fmla="*/ 257503 w 3846786"/>
                <a:gd name="connsiteY49" fmla="*/ 838201 h 4758559"/>
                <a:gd name="connsiteX50" fmla="*/ 162910 w 3846786"/>
                <a:gd name="connsiteY50" fmla="*/ 522890 h 4758559"/>
                <a:gd name="connsiteX51" fmla="*/ 84082 w 3846786"/>
                <a:gd name="connsiteY51" fmla="*/ 254877 h 4758559"/>
                <a:gd name="connsiteX52" fmla="*/ 84082 w 3846786"/>
                <a:gd name="connsiteY52" fmla="*/ 128753 h 4758559"/>
                <a:gd name="connsiteX53" fmla="*/ 415158 w 3846786"/>
                <a:gd name="connsiteY53" fmla="*/ 34159 h 4758559"/>
                <a:gd name="connsiteX54" fmla="*/ 825062 w 3846786"/>
                <a:gd name="connsiteY54" fmla="*/ 34159 h 4758559"/>
                <a:gd name="connsiteX55" fmla="*/ 1077310 w 3846786"/>
                <a:gd name="connsiteY55" fmla="*/ 239111 h 4758559"/>
                <a:gd name="connsiteX56" fmla="*/ 1345324 w 3846786"/>
                <a:gd name="connsiteY56" fmla="*/ 459828 h 4758559"/>
                <a:gd name="connsiteX57" fmla="*/ 1707931 w 3846786"/>
                <a:gd name="connsiteY57" fmla="*/ 680546 h 4758559"/>
                <a:gd name="connsiteX58" fmla="*/ 2023241 w 3846786"/>
                <a:gd name="connsiteY58" fmla="*/ 806670 h 4758559"/>
                <a:gd name="connsiteX59" fmla="*/ 2070538 w 3846786"/>
                <a:gd name="connsiteY59" fmla="*/ 869732 h 4758559"/>
                <a:gd name="connsiteX60" fmla="*/ 2243958 w 3846786"/>
                <a:gd name="connsiteY60" fmla="*/ 806670 h 4758559"/>
                <a:gd name="connsiteX61" fmla="*/ 2307020 w 3846786"/>
                <a:gd name="connsiteY61" fmla="*/ 932794 h 4758559"/>
                <a:gd name="connsiteX62" fmla="*/ 2322786 w 3846786"/>
                <a:gd name="connsiteY62" fmla="*/ 1074684 h 4758559"/>
                <a:gd name="connsiteX63" fmla="*/ 2417379 w 3846786"/>
                <a:gd name="connsiteY63" fmla="*/ 1232339 h 4758559"/>
                <a:gd name="connsiteX64" fmla="*/ 2527738 w 3846786"/>
                <a:gd name="connsiteY64" fmla="*/ 1232339 h 4758559"/>
                <a:gd name="connsiteX65" fmla="*/ 2606565 w 3846786"/>
                <a:gd name="connsiteY65" fmla="*/ 1058918 h 4758559"/>
                <a:gd name="connsiteX66" fmla="*/ 2669627 w 3846786"/>
                <a:gd name="connsiteY66" fmla="*/ 1011622 h 4758559"/>
                <a:gd name="connsiteX67" fmla="*/ 2764220 w 3846786"/>
                <a:gd name="connsiteY67" fmla="*/ 964325 h 4758559"/>
                <a:gd name="connsiteX68" fmla="*/ 2827282 w 3846786"/>
                <a:gd name="connsiteY68" fmla="*/ 1027387 h 4758559"/>
                <a:gd name="connsiteX69" fmla="*/ 2937641 w 3846786"/>
                <a:gd name="connsiteY69" fmla="*/ 1090449 h 4758559"/>
                <a:gd name="connsiteX0" fmla="*/ 2937641 w 3846786"/>
                <a:gd name="connsiteY0" fmla="*/ 1093076 h 4761186"/>
                <a:gd name="connsiteX1" fmla="*/ 2843048 w 3846786"/>
                <a:gd name="connsiteY1" fmla="*/ 1266497 h 4761186"/>
                <a:gd name="connsiteX2" fmla="*/ 3079531 w 3846786"/>
                <a:gd name="connsiteY2" fmla="*/ 1566042 h 4761186"/>
                <a:gd name="connsiteX3" fmla="*/ 3300248 w 3846786"/>
                <a:gd name="connsiteY3" fmla="*/ 1770993 h 4761186"/>
                <a:gd name="connsiteX4" fmla="*/ 3331779 w 3846786"/>
                <a:gd name="connsiteY4" fmla="*/ 1912883 h 4761186"/>
                <a:gd name="connsiteX5" fmla="*/ 3457903 w 3846786"/>
                <a:gd name="connsiteY5" fmla="*/ 2102069 h 4761186"/>
                <a:gd name="connsiteX6" fmla="*/ 3394841 w 3846786"/>
                <a:gd name="connsiteY6" fmla="*/ 2259724 h 4761186"/>
                <a:gd name="connsiteX7" fmla="*/ 3300248 w 3846786"/>
                <a:gd name="connsiteY7" fmla="*/ 2417380 h 4761186"/>
                <a:gd name="connsiteX8" fmla="*/ 3379076 w 3846786"/>
                <a:gd name="connsiteY8" fmla="*/ 2653862 h 4761186"/>
                <a:gd name="connsiteX9" fmla="*/ 3442138 w 3846786"/>
                <a:gd name="connsiteY9" fmla="*/ 2748455 h 4761186"/>
                <a:gd name="connsiteX10" fmla="*/ 3473669 w 3846786"/>
                <a:gd name="connsiteY10" fmla="*/ 2890345 h 4761186"/>
                <a:gd name="connsiteX11" fmla="*/ 3694386 w 3846786"/>
                <a:gd name="connsiteY11" fmla="*/ 3048000 h 4761186"/>
                <a:gd name="connsiteX12" fmla="*/ 3647089 w 3846786"/>
                <a:gd name="connsiteY12" fmla="*/ 3237186 h 4761186"/>
                <a:gd name="connsiteX13" fmla="*/ 3442138 w 3846786"/>
                <a:gd name="connsiteY13" fmla="*/ 3710152 h 4761186"/>
                <a:gd name="connsiteX14" fmla="*/ 3426372 w 3846786"/>
                <a:gd name="connsiteY14" fmla="*/ 4009697 h 4761186"/>
                <a:gd name="connsiteX15" fmla="*/ 3331779 w 3846786"/>
                <a:gd name="connsiteY15" fmla="*/ 4277711 h 4761186"/>
                <a:gd name="connsiteX16" fmla="*/ 3300248 w 3846786"/>
                <a:gd name="connsiteY16" fmla="*/ 4340773 h 4761186"/>
                <a:gd name="connsiteX17" fmla="*/ 3379076 w 3846786"/>
                <a:gd name="connsiteY17" fmla="*/ 4498428 h 4761186"/>
                <a:gd name="connsiteX18" fmla="*/ 3647089 w 3846786"/>
                <a:gd name="connsiteY18" fmla="*/ 4593021 h 4761186"/>
                <a:gd name="connsiteX19" fmla="*/ 3820510 w 3846786"/>
                <a:gd name="connsiteY19" fmla="*/ 4656083 h 4761186"/>
                <a:gd name="connsiteX20" fmla="*/ 3804744 w 3846786"/>
                <a:gd name="connsiteY20" fmla="*/ 4750676 h 4761186"/>
                <a:gd name="connsiteX21" fmla="*/ 3710151 w 3846786"/>
                <a:gd name="connsiteY21" fmla="*/ 4719145 h 4761186"/>
                <a:gd name="connsiteX22" fmla="*/ 3442138 w 3846786"/>
                <a:gd name="connsiteY22" fmla="*/ 4734911 h 4761186"/>
                <a:gd name="connsiteX23" fmla="*/ 3284482 w 3846786"/>
                <a:gd name="connsiteY23" fmla="*/ 4593021 h 4761186"/>
                <a:gd name="connsiteX24" fmla="*/ 3221420 w 3846786"/>
                <a:gd name="connsiteY24" fmla="*/ 4482662 h 4761186"/>
                <a:gd name="connsiteX25" fmla="*/ 3111062 w 3846786"/>
                <a:gd name="connsiteY25" fmla="*/ 4325007 h 4761186"/>
                <a:gd name="connsiteX26" fmla="*/ 2937641 w 3846786"/>
                <a:gd name="connsiteY26" fmla="*/ 4151586 h 4761186"/>
                <a:gd name="connsiteX27" fmla="*/ 2527738 w 3846786"/>
                <a:gd name="connsiteY27" fmla="*/ 3899338 h 4761186"/>
                <a:gd name="connsiteX28" fmla="*/ 2039007 w 3846786"/>
                <a:gd name="connsiteY28" fmla="*/ 3852042 h 4761186"/>
                <a:gd name="connsiteX29" fmla="*/ 1581807 w 3846786"/>
                <a:gd name="connsiteY29" fmla="*/ 3662855 h 4761186"/>
                <a:gd name="connsiteX30" fmla="*/ 1108841 w 3846786"/>
                <a:gd name="connsiteY30" fmla="*/ 3394842 h 4761186"/>
                <a:gd name="connsiteX31" fmla="*/ 1014248 w 3846786"/>
                <a:gd name="connsiteY31" fmla="*/ 3284483 h 4761186"/>
                <a:gd name="connsiteX32" fmla="*/ 1108841 w 3846786"/>
                <a:gd name="connsiteY32" fmla="*/ 3016469 h 4761186"/>
                <a:gd name="connsiteX33" fmla="*/ 966951 w 3846786"/>
                <a:gd name="connsiteY33" fmla="*/ 2906111 h 4761186"/>
                <a:gd name="connsiteX34" fmla="*/ 935420 w 3846786"/>
                <a:gd name="connsiteY34" fmla="*/ 2716924 h 4761186"/>
                <a:gd name="connsiteX35" fmla="*/ 1077310 w 3846786"/>
                <a:gd name="connsiteY35" fmla="*/ 2622331 h 4761186"/>
                <a:gd name="connsiteX36" fmla="*/ 1077310 w 3846786"/>
                <a:gd name="connsiteY36" fmla="*/ 2543504 h 4761186"/>
                <a:gd name="connsiteX37" fmla="*/ 966951 w 3846786"/>
                <a:gd name="connsiteY37" fmla="*/ 2464676 h 4761186"/>
                <a:gd name="connsiteX38" fmla="*/ 919655 w 3846786"/>
                <a:gd name="connsiteY38" fmla="*/ 2338552 h 4761186"/>
                <a:gd name="connsiteX39" fmla="*/ 762000 w 3846786"/>
                <a:gd name="connsiteY39" fmla="*/ 2070538 h 4761186"/>
                <a:gd name="connsiteX40" fmla="*/ 541282 w 3846786"/>
                <a:gd name="connsiteY40" fmla="*/ 1770993 h 4761186"/>
                <a:gd name="connsiteX41" fmla="*/ 430924 w 3846786"/>
                <a:gd name="connsiteY41" fmla="*/ 1613338 h 4761186"/>
                <a:gd name="connsiteX42" fmla="*/ 352096 w 3846786"/>
                <a:gd name="connsiteY42" fmla="*/ 1361090 h 4761186"/>
                <a:gd name="connsiteX43" fmla="*/ 178676 w 3846786"/>
                <a:gd name="connsiteY43" fmla="*/ 1439917 h 4761186"/>
                <a:gd name="connsiteX44" fmla="*/ 68317 w 3846786"/>
                <a:gd name="connsiteY44" fmla="*/ 1408386 h 4761186"/>
                <a:gd name="connsiteX45" fmla="*/ 5255 w 3846786"/>
                <a:gd name="connsiteY45" fmla="*/ 1266497 h 4761186"/>
                <a:gd name="connsiteX46" fmla="*/ 36786 w 3846786"/>
                <a:gd name="connsiteY46" fmla="*/ 1108842 h 4761186"/>
                <a:gd name="connsiteX47" fmla="*/ 131379 w 3846786"/>
                <a:gd name="connsiteY47" fmla="*/ 966952 h 4761186"/>
                <a:gd name="connsiteX48" fmla="*/ 210207 w 3846786"/>
                <a:gd name="connsiteY48" fmla="*/ 966952 h 4761186"/>
                <a:gd name="connsiteX49" fmla="*/ 257503 w 3846786"/>
                <a:gd name="connsiteY49" fmla="*/ 840828 h 4761186"/>
                <a:gd name="connsiteX50" fmla="*/ 162910 w 3846786"/>
                <a:gd name="connsiteY50" fmla="*/ 525517 h 4761186"/>
                <a:gd name="connsiteX51" fmla="*/ 84082 w 3846786"/>
                <a:gd name="connsiteY51" fmla="*/ 257504 h 4761186"/>
                <a:gd name="connsiteX52" fmla="*/ 415158 w 3846786"/>
                <a:gd name="connsiteY52" fmla="*/ 36786 h 4761186"/>
                <a:gd name="connsiteX53" fmla="*/ 825062 w 3846786"/>
                <a:gd name="connsiteY53" fmla="*/ 36786 h 4761186"/>
                <a:gd name="connsiteX54" fmla="*/ 1077310 w 3846786"/>
                <a:gd name="connsiteY54" fmla="*/ 241738 h 4761186"/>
                <a:gd name="connsiteX55" fmla="*/ 1345324 w 3846786"/>
                <a:gd name="connsiteY55" fmla="*/ 462455 h 4761186"/>
                <a:gd name="connsiteX56" fmla="*/ 1707931 w 3846786"/>
                <a:gd name="connsiteY56" fmla="*/ 683173 h 4761186"/>
                <a:gd name="connsiteX57" fmla="*/ 2023241 w 3846786"/>
                <a:gd name="connsiteY57" fmla="*/ 809297 h 4761186"/>
                <a:gd name="connsiteX58" fmla="*/ 2070538 w 3846786"/>
                <a:gd name="connsiteY58" fmla="*/ 872359 h 4761186"/>
                <a:gd name="connsiteX59" fmla="*/ 2243958 w 3846786"/>
                <a:gd name="connsiteY59" fmla="*/ 809297 h 4761186"/>
                <a:gd name="connsiteX60" fmla="*/ 2307020 w 3846786"/>
                <a:gd name="connsiteY60" fmla="*/ 935421 h 4761186"/>
                <a:gd name="connsiteX61" fmla="*/ 2322786 w 3846786"/>
                <a:gd name="connsiteY61" fmla="*/ 1077311 h 4761186"/>
                <a:gd name="connsiteX62" fmla="*/ 2417379 w 3846786"/>
                <a:gd name="connsiteY62" fmla="*/ 1234966 h 4761186"/>
                <a:gd name="connsiteX63" fmla="*/ 2527738 w 3846786"/>
                <a:gd name="connsiteY63" fmla="*/ 1234966 h 4761186"/>
                <a:gd name="connsiteX64" fmla="*/ 2606565 w 3846786"/>
                <a:gd name="connsiteY64" fmla="*/ 1061545 h 4761186"/>
                <a:gd name="connsiteX65" fmla="*/ 2669627 w 3846786"/>
                <a:gd name="connsiteY65" fmla="*/ 1014249 h 4761186"/>
                <a:gd name="connsiteX66" fmla="*/ 2764220 w 3846786"/>
                <a:gd name="connsiteY66" fmla="*/ 966952 h 4761186"/>
                <a:gd name="connsiteX67" fmla="*/ 2827282 w 3846786"/>
                <a:gd name="connsiteY67" fmla="*/ 1030014 h 4761186"/>
                <a:gd name="connsiteX68" fmla="*/ 2937641 w 3846786"/>
                <a:gd name="connsiteY68" fmla="*/ 1093076 h 4761186"/>
                <a:gd name="connsiteX0" fmla="*/ 2963917 w 3873062"/>
                <a:gd name="connsiteY0" fmla="*/ 1056290 h 4724400"/>
                <a:gd name="connsiteX1" fmla="*/ 2869324 w 3873062"/>
                <a:gd name="connsiteY1" fmla="*/ 1229711 h 4724400"/>
                <a:gd name="connsiteX2" fmla="*/ 3105807 w 3873062"/>
                <a:gd name="connsiteY2" fmla="*/ 1529256 h 4724400"/>
                <a:gd name="connsiteX3" fmla="*/ 3326524 w 3873062"/>
                <a:gd name="connsiteY3" fmla="*/ 1734207 h 4724400"/>
                <a:gd name="connsiteX4" fmla="*/ 3358055 w 3873062"/>
                <a:gd name="connsiteY4" fmla="*/ 1876097 h 4724400"/>
                <a:gd name="connsiteX5" fmla="*/ 3484179 w 3873062"/>
                <a:gd name="connsiteY5" fmla="*/ 2065283 h 4724400"/>
                <a:gd name="connsiteX6" fmla="*/ 3421117 w 3873062"/>
                <a:gd name="connsiteY6" fmla="*/ 2222938 h 4724400"/>
                <a:gd name="connsiteX7" fmla="*/ 3326524 w 3873062"/>
                <a:gd name="connsiteY7" fmla="*/ 2380594 h 4724400"/>
                <a:gd name="connsiteX8" fmla="*/ 3405352 w 3873062"/>
                <a:gd name="connsiteY8" fmla="*/ 2617076 h 4724400"/>
                <a:gd name="connsiteX9" fmla="*/ 3468414 w 3873062"/>
                <a:gd name="connsiteY9" fmla="*/ 2711669 h 4724400"/>
                <a:gd name="connsiteX10" fmla="*/ 3499945 w 3873062"/>
                <a:gd name="connsiteY10" fmla="*/ 2853559 h 4724400"/>
                <a:gd name="connsiteX11" fmla="*/ 3720662 w 3873062"/>
                <a:gd name="connsiteY11" fmla="*/ 3011214 h 4724400"/>
                <a:gd name="connsiteX12" fmla="*/ 3673365 w 3873062"/>
                <a:gd name="connsiteY12" fmla="*/ 3200400 h 4724400"/>
                <a:gd name="connsiteX13" fmla="*/ 3468414 w 3873062"/>
                <a:gd name="connsiteY13" fmla="*/ 3673366 h 4724400"/>
                <a:gd name="connsiteX14" fmla="*/ 3452648 w 3873062"/>
                <a:gd name="connsiteY14" fmla="*/ 3972911 h 4724400"/>
                <a:gd name="connsiteX15" fmla="*/ 3358055 w 3873062"/>
                <a:gd name="connsiteY15" fmla="*/ 4240925 h 4724400"/>
                <a:gd name="connsiteX16" fmla="*/ 3326524 w 3873062"/>
                <a:gd name="connsiteY16" fmla="*/ 4303987 h 4724400"/>
                <a:gd name="connsiteX17" fmla="*/ 3405352 w 3873062"/>
                <a:gd name="connsiteY17" fmla="*/ 4461642 h 4724400"/>
                <a:gd name="connsiteX18" fmla="*/ 3673365 w 3873062"/>
                <a:gd name="connsiteY18" fmla="*/ 4556235 h 4724400"/>
                <a:gd name="connsiteX19" fmla="*/ 3846786 w 3873062"/>
                <a:gd name="connsiteY19" fmla="*/ 4619297 h 4724400"/>
                <a:gd name="connsiteX20" fmla="*/ 3831020 w 3873062"/>
                <a:gd name="connsiteY20" fmla="*/ 4713890 h 4724400"/>
                <a:gd name="connsiteX21" fmla="*/ 3736427 w 3873062"/>
                <a:gd name="connsiteY21" fmla="*/ 4682359 h 4724400"/>
                <a:gd name="connsiteX22" fmla="*/ 3468414 w 3873062"/>
                <a:gd name="connsiteY22" fmla="*/ 4698125 h 4724400"/>
                <a:gd name="connsiteX23" fmla="*/ 3310758 w 3873062"/>
                <a:gd name="connsiteY23" fmla="*/ 4556235 h 4724400"/>
                <a:gd name="connsiteX24" fmla="*/ 3247696 w 3873062"/>
                <a:gd name="connsiteY24" fmla="*/ 4445876 h 4724400"/>
                <a:gd name="connsiteX25" fmla="*/ 3137338 w 3873062"/>
                <a:gd name="connsiteY25" fmla="*/ 4288221 h 4724400"/>
                <a:gd name="connsiteX26" fmla="*/ 2963917 w 3873062"/>
                <a:gd name="connsiteY26" fmla="*/ 4114800 h 4724400"/>
                <a:gd name="connsiteX27" fmla="*/ 2554014 w 3873062"/>
                <a:gd name="connsiteY27" fmla="*/ 3862552 h 4724400"/>
                <a:gd name="connsiteX28" fmla="*/ 2065283 w 3873062"/>
                <a:gd name="connsiteY28" fmla="*/ 3815256 h 4724400"/>
                <a:gd name="connsiteX29" fmla="*/ 1608083 w 3873062"/>
                <a:gd name="connsiteY29" fmla="*/ 3626069 h 4724400"/>
                <a:gd name="connsiteX30" fmla="*/ 1135117 w 3873062"/>
                <a:gd name="connsiteY30" fmla="*/ 3358056 h 4724400"/>
                <a:gd name="connsiteX31" fmla="*/ 1040524 w 3873062"/>
                <a:gd name="connsiteY31" fmla="*/ 3247697 h 4724400"/>
                <a:gd name="connsiteX32" fmla="*/ 1135117 w 3873062"/>
                <a:gd name="connsiteY32" fmla="*/ 2979683 h 4724400"/>
                <a:gd name="connsiteX33" fmla="*/ 993227 w 3873062"/>
                <a:gd name="connsiteY33" fmla="*/ 2869325 h 4724400"/>
                <a:gd name="connsiteX34" fmla="*/ 961696 w 3873062"/>
                <a:gd name="connsiteY34" fmla="*/ 2680138 h 4724400"/>
                <a:gd name="connsiteX35" fmla="*/ 1103586 w 3873062"/>
                <a:gd name="connsiteY35" fmla="*/ 2585545 h 4724400"/>
                <a:gd name="connsiteX36" fmla="*/ 1103586 w 3873062"/>
                <a:gd name="connsiteY36" fmla="*/ 2506718 h 4724400"/>
                <a:gd name="connsiteX37" fmla="*/ 993227 w 3873062"/>
                <a:gd name="connsiteY37" fmla="*/ 2427890 h 4724400"/>
                <a:gd name="connsiteX38" fmla="*/ 945931 w 3873062"/>
                <a:gd name="connsiteY38" fmla="*/ 2301766 h 4724400"/>
                <a:gd name="connsiteX39" fmla="*/ 788276 w 3873062"/>
                <a:gd name="connsiteY39" fmla="*/ 2033752 h 4724400"/>
                <a:gd name="connsiteX40" fmla="*/ 567558 w 3873062"/>
                <a:gd name="connsiteY40" fmla="*/ 1734207 h 4724400"/>
                <a:gd name="connsiteX41" fmla="*/ 457200 w 3873062"/>
                <a:gd name="connsiteY41" fmla="*/ 1576552 h 4724400"/>
                <a:gd name="connsiteX42" fmla="*/ 378372 w 3873062"/>
                <a:gd name="connsiteY42" fmla="*/ 1324304 h 4724400"/>
                <a:gd name="connsiteX43" fmla="*/ 204952 w 3873062"/>
                <a:gd name="connsiteY43" fmla="*/ 1403131 h 4724400"/>
                <a:gd name="connsiteX44" fmla="*/ 94593 w 3873062"/>
                <a:gd name="connsiteY44" fmla="*/ 1371600 h 4724400"/>
                <a:gd name="connsiteX45" fmla="*/ 31531 w 3873062"/>
                <a:gd name="connsiteY45" fmla="*/ 1229711 h 4724400"/>
                <a:gd name="connsiteX46" fmla="*/ 63062 w 3873062"/>
                <a:gd name="connsiteY46" fmla="*/ 1072056 h 4724400"/>
                <a:gd name="connsiteX47" fmla="*/ 157655 w 3873062"/>
                <a:gd name="connsiteY47" fmla="*/ 930166 h 4724400"/>
                <a:gd name="connsiteX48" fmla="*/ 236483 w 3873062"/>
                <a:gd name="connsiteY48" fmla="*/ 930166 h 4724400"/>
                <a:gd name="connsiteX49" fmla="*/ 283779 w 3873062"/>
                <a:gd name="connsiteY49" fmla="*/ 804042 h 4724400"/>
                <a:gd name="connsiteX50" fmla="*/ 189186 w 3873062"/>
                <a:gd name="connsiteY50" fmla="*/ 488731 h 4724400"/>
                <a:gd name="connsiteX51" fmla="*/ 110358 w 3873062"/>
                <a:gd name="connsiteY51" fmla="*/ 220718 h 4724400"/>
                <a:gd name="connsiteX52" fmla="*/ 851338 w 3873062"/>
                <a:gd name="connsiteY52" fmla="*/ 0 h 4724400"/>
                <a:gd name="connsiteX53" fmla="*/ 1103586 w 3873062"/>
                <a:gd name="connsiteY53" fmla="*/ 204952 h 4724400"/>
                <a:gd name="connsiteX54" fmla="*/ 1371600 w 3873062"/>
                <a:gd name="connsiteY54" fmla="*/ 425669 h 4724400"/>
                <a:gd name="connsiteX55" fmla="*/ 1734207 w 3873062"/>
                <a:gd name="connsiteY55" fmla="*/ 646387 h 4724400"/>
                <a:gd name="connsiteX56" fmla="*/ 2049517 w 3873062"/>
                <a:gd name="connsiteY56" fmla="*/ 772511 h 4724400"/>
                <a:gd name="connsiteX57" fmla="*/ 2096814 w 3873062"/>
                <a:gd name="connsiteY57" fmla="*/ 835573 h 4724400"/>
                <a:gd name="connsiteX58" fmla="*/ 2270234 w 3873062"/>
                <a:gd name="connsiteY58" fmla="*/ 772511 h 4724400"/>
                <a:gd name="connsiteX59" fmla="*/ 2333296 w 3873062"/>
                <a:gd name="connsiteY59" fmla="*/ 898635 h 4724400"/>
                <a:gd name="connsiteX60" fmla="*/ 2349062 w 3873062"/>
                <a:gd name="connsiteY60" fmla="*/ 1040525 h 4724400"/>
                <a:gd name="connsiteX61" fmla="*/ 2443655 w 3873062"/>
                <a:gd name="connsiteY61" fmla="*/ 1198180 h 4724400"/>
                <a:gd name="connsiteX62" fmla="*/ 2554014 w 3873062"/>
                <a:gd name="connsiteY62" fmla="*/ 1198180 h 4724400"/>
                <a:gd name="connsiteX63" fmla="*/ 2632841 w 3873062"/>
                <a:gd name="connsiteY63" fmla="*/ 1024759 h 4724400"/>
                <a:gd name="connsiteX64" fmla="*/ 2695903 w 3873062"/>
                <a:gd name="connsiteY64" fmla="*/ 977463 h 4724400"/>
                <a:gd name="connsiteX65" fmla="*/ 2790496 w 3873062"/>
                <a:gd name="connsiteY65" fmla="*/ 930166 h 4724400"/>
                <a:gd name="connsiteX66" fmla="*/ 2853558 w 3873062"/>
                <a:gd name="connsiteY66" fmla="*/ 993228 h 4724400"/>
                <a:gd name="connsiteX67" fmla="*/ 2963917 w 3873062"/>
                <a:gd name="connsiteY67" fmla="*/ 1056290 h 4724400"/>
                <a:gd name="connsiteX0" fmla="*/ 3005959 w 3915104"/>
                <a:gd name="connsiteY0" fmla="*/ 885496 h 4553606"/>
                <a:gd name="connsiteX1" fmla="*/ 2911366 w 3915104"/>
                <a:gd name="connsiteY1" fmla="*/ 1058917 h 4553606"/>
                <a:gd name="connsiteX2" fmla="*/ 3147849 w 3915104"/>
                <a:gd name="connsiteY2" fmla="*/ 1358462 h 4553606"/>
                <a:gd name="connsiteX3" fmla="*/ 3368566 w 3915104"/>
                <a:gd name="connsiteY3" fmla="*/ 1563413 h 4553606"/>
                <a:gd name="connsiteX4" fmla="*/ 3400097 w 3915104"/>
                <a:gd name="connsiteY4" fmla="*/ 1705303 h 4553606"/>
                <a:gd name="connsiteX5" fmla="*/ 3526221 w 3915104"/>
                <a:gd name="connsiteY5" fmla="*/ 1894489 h 4553606"/>
                <a:gd name="connsiteX6" fmla="*/ 3463159 w 3915104"/>
                <a:gd name="connsiteY6" fmla="*/ 2052144 h 4553606"/>
                <a:gd name="connsiteX7" fmla="*/ 3368566 w 3915104"/>
                <a:gd name="connsiteY7" fmla="*/ 2209800 h 4553606"/>
                <a:gd name="connsiteX8" fmla="*/ 3447394 w 3915104"/>
                <a:gd name="connsiteY8" fmla="*/ 2446282 h 4553606"/>
                <a:gd name="connsiteX9" fmla="*/ 3510456 w 3915104"/>
                <a:gd name="connsiteY9" fmla="*/ 2540875 h 4553606"/>
                <a:gd name="connsiteX10" fmla="*/ 3541987 w 3915104"/>
                <a:gd name="connsiteY10" fmla="*/ 2682765 h 4553606"/>
                <a:gd name="connsiteX11" fmla="*/ 3762704 w 3915104"/>
                <a:gd name="connsiteY11" fmla="*/ 2840420 h 4553606"/>
                <a:gd name="connsiteX12" fmla="*/ 3715407 w 3915104"/>
                <a:gd name="connsiteY12" fmla="*/ 3029606 h 4553606"/>
                <a:gd name="connsiteX13" fmla="*/ 3510456 w 3915104"/>
                <a:gd name="connsiteY13" fmla="*/ 3502572 h 4553606"/>
                <a:gd name="connsiteX14" fmla="*/ 3494690 w 3915104"/>
                <a:gd name="connsiteY14" fmla="*/ 3802117 h 4553606"/>
                <a:gd name="connsiteX15" fmla="*/ 3400097 w 3915104"/>
                <a:gd name="connsiteY15" fmla="*/ 4070131 h 4553606"/>
                <a:gd name="connsiteX16" fmla="*/ 3368566 w 3915104"/>
                <a:gd name="connsiteY16" fmla="*/ 4133193 h 4553606"/>
                <a:gd name="connsiteX17" fmla="*/ 3447394 w 3915104"/>
                <a:gd name="connsiteY17" fmla="*/ 4290848 h 4553606"/>
                <a:gd name="connsiteX18" fmla="*/ 3715407 w 3915104"/>
                <a:gd name="connsiteY18" fmla="*/ 4385441 h 4553606"/>
                <a:gd name="connsiteX19" fmla="*/ 3888828 w 3915104"/>
                <a:gd name="connsiteY19" fmla="*/ 4448503 h 4553606"/>
                <a:gd name="connsiteX20" fmla="*/ 3873062 w 3915104"/>
                <a:gd name="connsiteY20" fmla="*/ 4543096 h 4553606"/>
                <a:gd name="connsiteX21" fmla="*/ 3778469 w 3915104"/>
                <a:gd name="connsiteY21" fmla="*/ 4511565 h 4553606"/>
                <a:gd name="connsiteX22" fmla="*/ 3510456 w 3915104"/>
                <a:gd name="connsiteY22" fmla="*/ 4527331 h 4553606"/>
                <a:gd name="connsiteX23" fmla="*/ 3352800 w 3915104"/>
                <a:gd name="connsiteY23" fmla="*/ 4385441 h 4553606"/>
                <a:gd name="connsiteX24" fmla="*/ 3289738 w 3915104"/>
                <a:gd name="connsiteY24" fmla="*/ 4275082 h 4553606"/>
                <a:gd name="connsiteX25" fmla="*/ 3179380 w 3915104"/>
                <a:gd name="connsiteY25" fmla="*/ 4117427 h 4553606"/>
                <a:gd name="connsiteX26" fmla="*/ 3005959 w 3915104"/>
                <a:gd name="connsiteY26" fmla="*/ 3944006 h 4553606"/>
                <a:gd name="connsiteX27" fmla="*/ 2596056 w 3915104"/>
                <a:gd name="connsiteY27" fmla="*/ 3691758 h 4553606"/>
                <a:gd name="connsiteX28" fmla="*/ 2107325 w 3915104"/>
                <a:gd name="connsiteY28" fmla="*/ 3644462 h 4553606"/>
                <a:gd name="connsiteX29" fmla="*/ 1650125 w 3915104"/>
                <a:gd name="connsiteY29" fmla="*/ 3455275 h 4553606"/>
                <a:gd name="connsiteX30" fmla="*/ 1177159 w 3915104"/>
                <a:gd name="connsiteY30" fmla="*/ 3187262 h 4553606"/>
                <a:gd name="connsiteX31" fmla="*/ 1082566 w 3915104"/>
                <a:gd name="connsiteY31" fmla="*/ 3076903 h 4553606"/>
                <a:gd name="connsiteX32" fmla="*/ 1177159 w 3915104"/>
                <a:gd name="connsiteY32" fmla="*/ 2808889 h 4553606"/>
                <a:gd name="connsiteX33" fmla="*/ 1035269 w 3915104"/>
                <a:gd name="connsiteY33" fmla="*/ 2698531 h 4553606"/>
                <a:gd name="connsiteX34" fmla="*/ 1003738 w 3915104"/>
                <a:gd name="connsiteY34" fmla="*/ 2509344 h 4553606"/>
                <a:gd name="connsiteX35" fmla="*/ 1145628 w 3915104"/>
                <a:gd name="connsiteY35" fmla="*/ 2414751 h 4553606"/>
                <a:gd name="connsiteX36" fmla="*/ 1145628 w 3915104"/>
                <a:gd name="connsiteY36" fmla="*/ 2335924 h 4553606"/>
                <a:gd name="connsiteX37" fmla="*/ 1035269 w 3915104"/>
                <a:gd name="connsiteY37" fmla="*/ 2257096 h 4553606"/>
                <a:gd name="connsiteX38" fmla="*/ 987973 w 3915104"/>
                <a:gd name="connsiteY38" fmla="*/ 2130972 h 4553606"/>
                <a:gd name="connsiteX39" fmla="*/ 830318 w 3915104"/>
                <a:gd name="connsiteY39" fmla="*/ 1862958 h 4553606"/>
                <a:gd name="connsiteX40" fmla="*/ 609600 w 3915104"/>
                <a:gd name="connsiteY40" fmla="*/ 1563413 h 4553606"/>
                <a:gd name="connsiteX41" fmla="*/ 499242 w 3915104"/>
                <a:gd name="connsiteY41" fmla="*/ 1405758 h 4553606"/>
                <a:gd name="connsiteX42" fmla="*/ 420414 w 3915104"/>
                <a:gd name="connsiteY42" fmla="*/ 1153510 h 4553606"/>
                <a:gd name="connsiteX43" fmla="*/ 246994 w 3915104"/>
                <a:gd name="connsiteY43" fmla="*/ 1232337 h 4553606"/>
                <a:gd name="connsiteX44" fmla="*/ 136635 w 3915104"/>
                <a:gd name="connsiteY44" fmla="*/ 1200806 h 4553606"/>
                <a:gd name="connsiteX45" fmla="*/ 73573 w 3915104"/>
                <a:gd name="connsiteY45" fmla="*/ 1058917 h 4553606"/>
                <a:gd name="connsiteX46" fmla="*/ 105104 w 3915104"/>
                <a:gd name="connsiteY46" fmla="*/ 901262 h 4553606"/>
                <a:gd name="connsiteX47" fmla="*/ 199697 w 3915104"/>
                <a:gd name="connsiteY47" fmla="*/ 759372 h 4553606"/>
                <a:gd name="connsiteX48" fmla="*/ 278525 w 3915104"/>
                <a:gd name="connsiteY48" fmla="*/ 759372 h 4553606"/>
                <a:gd name="connsiteX49" fmla="*/ 325821 w 3915104"/>
                <a:gd name="connsiteY49" fmla="*/ 633248 h 4553606"/>
                <a:gd name="connsiteX50" fmla="*/ 231228 w 3915104"/>
                <a:gd name="connsiteY50" fmla="*/ 317937 h 4553606"/>
                <a:gd name="connsiteX51" fmla="*/ 152400 w 3915104"/>
                <a:gd name="connsiteY51" fmla="*/ 49924 h 4553606"/>
                <a:gd name="connsiteX52" fmla="*/ 1145628 w 3915104"/>
                <a:gd name="connsiteY52" fmla="*/ 34158 h 4553606"/>
                <a:gd name="connsiteX53" fmla="*/ 1413642 w 3915104"/>
                <a:gd name="connsiteY53" fmla="*/ 254875 h 4553606"/>
                <a:gd name="connsiteX54" fmla="*/ 1776249 w 3915104"/>
                <a:gd name="connsiteY54" fmla="*/ 475593 h 4553606"/>
                <a:gd name="connsiteX55" fmla="*/ 2091559 w 3915104"/>
                <a:gd name="connsiteY55" fmla="*/ 601717 h 4553606"/>
                <a:gd name="connsiteX56" fmla="*/ 2138856 w 3915104"/>
                <a:gd name="connsiteY56" fmla="*/ 664779 h 4553606"/>
                <a:gd name="connsiteX57" fmla="*/ 2312276 w 3915104"/>
                <a:gd name="connsiteY57" fmla="*/ 601717 h 4553606"/>
                <a:gd name="connsiteX58" fmla="*/ 2375338 w 3915104"/>
                <a:gd name="connsiteY58" fmla="*/ 727841 h 4553606"/>
                <a:gd name="connsiteX59" fmla="*/ 2391104 w 3915104"/>
                <a:gd name="connsiteY59" fmla="*/ 869731 h 4553606"/>
                <a:gd name="connsiteX60" fmla="*/ 2485697 w 3915104"/>
                <a:gd name="connsiteY60" fmla="*/ 1027386 h 4553606"/>
                <a:gd name="connsiteX61" fmla="*/ 2596056 w 3915104"/>
                <a:gd name="connsiteY61" fmla="*/ 1027386 h 4553606"/>
                <a:gd name="connsiteX62" fmla="*/ 2674883 w 3915104"/>
                <a:gd name="connsiteY62" fmla="*/ 853965 h 4553606"/>
                <a:gd name="connsiteX63" fmla="*/ 2737945 w 3915104"/>
                <a:gd name="connsiteY63" fmla="*/ 806669 h 4553606"/>
                <a:gd name="connsiteX64" fmla="*/ 2832538 w 3915104"/>
                <a:gd name="connsiteY64" fmla="*/ 759372 h 4553606"/>
                <a:gd name="connsiteX65" fmla="*/ 2895600 w 3915104"/>
                <a:gd name="connsiteY65" fmla="*/ 822434 h 4553606"/>
                <a:gd name="connsiteX66" fmla="*/ 3005959 w 3915104"/>
                <a:gd name="connsiteY66" fmla="*/ 885496 h 4553606"/>
                <a:gd name="connsiteX0" fmla="*/ 3050628 w 3959773"/>
                <a:gd name="connsiteY0" fmla="*/ 846082 h 4514192"/>
                <a:gd name="connsiteX1" fmla="*/ 2956035 w 3959773"/>
                <a:gd name="connsiteY1" fmla="*/ 1019503 h 4514192"/>
                <a:gd name="connsiteX2" fmla="*/ 3192518 w 3959773"/>
                <a:gd name="connsiteY2" fmla="*/ 1319048 h 4514192"/>
                <a:gd name="connsiteX3" fmla="*/ 3413235 w 3959773"/>
                <a:gd name="connsiteY3" fmla="*/ 1523999 h 4514192"/>
                <a:gd name="connsiteX4" fmla="*/ 3444766 w 3959773"/>
                <a:gd name="connsiteY4" fmla="*/ 1665889 h 4514192"/>
                <a:gd name="connsiteX5" fmla="*/ 3570890 w 3959773"/>
                <a:gd name="connsiteY5" fmla="*/ 1855075 h 4514192"/>
                <a:gd name="connsiteX6" fmla="*/ 3507828 w 3959773"/>
                <a:gd name="connsiteY6" fmla="*/ 2012730 h 4514192"/>
                <a:gd name="connsiteX7" fmla="*/ 3413235 w 3959773"/>
                <a:gd name="connsiteY7" fmla="*/ 2170386 h 4514192"/>
                <a:gd name="connsiteX8" fmla="*/ 3492063 w 3959773"/>
                <a:gd name="connsiteY8" fmla="*/ 2406868 h 4514192"/>
                <a:gd name="connsiteX9" fmla="*/ 3555125 w 3959773"/>
                <a:gd name="connsiteY9" fmla="*/ 2501461 h 4514192"/>
                <a:gd name="connsiteX10" fmla="*/ 3586656 w 3959773"/>
                <a:gd name="connsiteY10" fmla="*/ 2643351 h 4514192"/>
                <a:gd name="connsiteX11" fmla="*/ 3807373 w 3959773"/>
                <a:gd name="connsiteY11" fmla="*/ 2801006 h 4514192"/>
                <a:gd name="connsiteX12" fmla="*/ 3760076 w 3959773"/>
                <a:gd name="connsiteY12" fmla="*/ 2990192 h 4514192"/>
                <a:gd name="connsiteX13" fmla="*/ 3555125 w 3959773"/>
                <a:gd name="connsiteY13" fmla="*/ 3463158 h 4514192"/>
                <a:gd name="connsiteX14" fmla="*/ 3539359 w 3959773"/>
                <a:gd name="connsiteY14" fmla="*/ 3762703 h 4514192"/>
                <a:gd name="connsiteX15" fmla="*/ 3444766 w 3959773"/>
                <a:gd name="connsiteY15" fmla="*/ 4030717 h 4514192"/>
                <a:gd name="connsiteX16" fmla="*/ 3413235 w 3959773"/>
                <a:gd name="connsiteY16" fmla="*/ 4093779 h 4514192"/>
                <a:gd name="connsiteX17" fmla="*/ 3492063 w 3959773"/>
                <a:gd name="connsiteY17" fmla="*/ 4251434 h 4514192"/>
                <a:gd name="connsiteX18" fmla="*/ 3760076 w 3959773"/>
                <a:gd name="connsiteY18" fmla="*/ 4346027 h 4514192"/>
                <a:gd name="connsiteX19" fmla="*/ 3933497 w 3959773"/>
                <a:gd name="connsiteY19" fmla="*/ 4409089 h 4514192"/>
                <a:gd name="connsiteX20" fmla="*/ 3917731 w 3959773"/>
                <a:gd name="connsiteY20" fmla="*/ 4503682 h 4514192"/>
                <a:gd name="connsiteX21" fmla="*/ 3823138 w 3959773"/>
                <a:gd name="connsiteY21" fmla="*/ 4472151 h 4514192"/>
                <a:gd name="connsiteX22" fmla="*/ 3555125 w 3959773"/>
                <a:gd name="connsiteY22" fmla="*/ 4487917 h 4514192"/>
                <a:gd name="connsiteX23" fmla="*/ 3397469 w 3959773"/>
                <a:gd name="connsiteY23" fmla="*/ 4346027 h 4514192"/>
                <a:gd name="connsiteX24" fmla="*/ 3334407 w 3959773"/>
                <a:gd name="connsiteY24" fmla="*/ 4235668 h 4514192"/>
                <a:gd name="connsiteX25" fmla="*/ 3224049 w 3959773"/>
                <a:gd name="connsiteY25" fmla="*/ 4078013 h 4514192"/>
                <a:gd name="connsiteX26" fmla="*/ 3050628 w 3959773"/>
                <a:gd name="connsiteY26" fmla="*/ 3904592 h 4514192"/>
                <a:gd name="connsiteX27" fmla="*/ 2640725 w 3959773"/>
                <a:gd name="connsiteY27" fmla="*/ 3652344 h 4514192"/>
                <a:gd name="connsiteX28" fmla="*/ 2151994 w 3959773"/>
                <a:gd name="connsiteY28" fmla="*/ 3605048 h 4514192"/>
                <a:gd name="connsiteX29" fmla="*/ 1694794 w 3959773"/>
                <a:gd name="connsiteY29" fmla="*/ 3415861 h 4514192"/>
                <a:gd name="connsiteX30" fmla="*/ 1221828 w 3959773"/>
                <a:gd name="connsiteY30" fmla="*/ 3147848 h 4514192"/>
                <a:gd name="connsiteX31" fmla="*/ 1127235 w 3959773"/>
                <a:gd name="connsiteY31" fmla="*/ 3037489 h 4514192"/>
                <a:gd name="connsiteX32" fmla="*/ 1221828 w 3959773"/>
                <a:gd name="connsiteY32" fmla="*/ 2769475 h 4514192"/>
                <a:gd name="connsiteX33" fmla="*/ 1079938 w 3959773"/>
                <a:gd name="connsiteY33" fmla="*/ 2659117 h 4514192"/>
                <a:gd name="connsiteX34" fmla="*/ 1048407 w 3959773"/>
                <a:gd name="connsiteY34" fmla="*/ 2469930 h 4514192"/>
                <a:gd name="connsiteX35" fmla="*/ 1190297 w 3959773"/>
                <a:gd name="connsiteY35" fmla="*/ 2375337 h 4514192"/>
                <a:gd name="connsiteX36" fmla="*/ 1190297 w 3959773"/>
                <a:gd name="connsiteY36" fmla="*/ 2296510 h 4514192"/>
                <a:gd name="connsiteX37" fmla="*/ 1079938 w 3959773"/>
                <a:gd name="connsiteY37" fmla="*/ 2217682 h 4514192"/>
                <a:gd name="connsiteX38" fmla="*/ 1032642 w 3959773"/>
                <a:gd name="connsiteY38" fmla="*/ 2091558 h 4514192"/>
                <a:gd name="connsiteX39" fmla="*/ 874987 w 3959773"/>
                <a:gd name="connsiteY39" fmla="*/ 1823544 h 4514192"/>
                <a:gd name="connsiteX40" fmla="*/ 654269 w 3959773"/>
                <a:gd name="connsiteY40" fmla="*/ 1523999 h 4514192"/>
                <a:gd name="connsiteX41" fmla="*/ 543911 w 3959773"/>
                <a:gd name="connsiteY41" fmla="*/ 1366344 h 4514192"/>
                <a:gd name="connsiteX42" fmla="*/ 465083 w 3959773"/>
                <a:gd name="connsiteY42" fmla="*/ 1114096 h 4514192"/>
                <a:gd name="connsiteX43" fmla="*/ 291663 w 3959773"/>
                <a:gd name="connsiteY43" fmla="*/ 1192923 h 4514192"/>
                <a:gd name="connsiteX44" fmla="*/ 181304 w 3959773"/>
                <a:gd name="connsiteY44" fmla="*/ 1161392 h 4514192"/>
                <a:gd name="connsiteX45" fmla="*/ 118242 w 3959773"/>
                <a:gd name="connsiteY45" fmla="*/ 1019503 h 4514192"/>
                <a:gd name="connsiteX46" fmla="*/ 149773 w 3959773"/>
                <a:gd name="connsiteY46" fmla="*/ 861848 h 4514192"/>
                <a:gd name="connsiteX47" fmla="*/ 244366 w 3959773"/>
                <a:gd name="connsiteY47" fmla="*/ 719958 h 4514192"/>
                <a:gd name="connsiteX48" fmla="*/ 323194 w 3959773"/>
                <a:gd name="connsiteY48" fmla="*/ 719958 h 4514192"/>
                <a:gd name="connsiteX49" fmla="*/ 370490 w 3959773"/>
                <a:gd name="connsiteY49" fmla="*/ 593834 h 4514192"/>
                <a:gd name="connsiteX50" fmla="*/ 275897 w 3959773"/>
                <a:gd name="connsiteY50" fmla="*/ 278523 h 4514192"/>
                <a:gd name="connsiteX51" fmla="*/ 197069 w 3959773"/>
                <a:gd name="connsiteY51" fmla="*/ 10510 h 4514192"/>
                <a:gd name="connsiteX52" fmla="*/ 1458311 w 3959773"/>
                <a:gd name="connsiteY52" fmla="*/ 215461 h 4514192"/>
                <a:gd name="connsiteX53" fmla="*/ 1820918 w 3959773"/>
                <a:gd name="connsiteY53" fmla="*/ 436179 h 4514192"/>
                <a:gd name="connsiteX54" fmla="*/ 2136228 w 3959773"/>
                <a:gd name="connsiteY54" fmla="*/ 562303 h 4514192"/>
                <a:gd name="connsiteX55" fmla="*/ 2183525 w 3959773"/>
                <a:gd name="connsiteY55" fmla="*/ 625365 h 4514192"/>
                <a:gd name="connsiteX56" fmla="*/ 2356945 w 3959773"/>
                <a:gd name="connsiteY56" fmla="*/ 562303 h 4514192"/>
                <a:gd name="connsiteX57" fmla="*/ 2420007 w 3959773"/>
                <a:gd name="connsiteY57" fmla="*/ 688427 h 4514192"/>
                <a:gd name="connsiteX58" fmla="*/ 2435773 w 3959773"/>
                <a:gd name="connsiteY58" fmla="*/ 830317 h 4514192"/>
                <a:gd name="connsiteX59" fmla="*/ 2530366 w 3959773"/>
                <a:gd name="connsiteY59" fmla="*/ 987972 h 4514192"/>
                <a:gd name="connsiteX60" fmla="*/ 2640725 w 3959773"/>
                <a:gd name="connsiteY60" fmla="*/ 987972 h 4514192"/>
                <a:gd name="connsiteX61" fmla="*/ 2719552 w 3959773"/>
                <a:gd name="connsiteY61" fmla="*/ 814551 h 4514192"/>
                <a:gd name="connsiteX62" fmla="*/ 2782614 w 3959773"/>
                <a:gd name="connsiteY62" fmla="*/ 767255 h 4514192"/>
                <a:gd name="connsiteX63" fmla="*/ 2877207 w 3959773"/>
                <a:gd name="connsiteY63" fmla="*/ 719958 h 4514192"/>
                <a:gd name="connsiteX64" fmla="*/ 2940269 w 3959773"/>
                <a:gd name="connsiteY64" fmla="*/ 783020 h 4514192"/>
                <a:gd name="connsiteX65" fmla="*/ 3050628 w 3959773"/>
                <a:gd name="connsiteY65" fmla="*/ 846082 h 4514192"/>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243959 w 4020207"/>
                <a:gd name="connsiteY54" fmla="*/ 6411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015359 w 4020207"/>
                <a:gd name="connsiteY54" fmla="*/ 4125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0442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095063 w 4071008"/>
                <a:gd name="connsiteY53" fmla="*/ 578069 h 4529958"/>
                <a:gd name="connsiteX54" fmla="*/ 2468180 w 4071008"/>
                <a:gd name="connsiteY54" fmla="*/ 578069 h 4529958"/>
                <a:gd name="connsiteX55" fmla="*/ 2531242 w 4071008"/>
                <a:gd name="connsiteY55" fmla="*/ 704193 h 4529958"/>
                <a:gd name="connsiteX56" fmla="*/ 2547008 w 4071008"/>
                <a:gd name="connsiteY56" fmla="*/ 846083 h 4529958"/>
                <a:gd name="connsiteX57" fmla="*/ 2641601 w 4071008"/>
                <a:gd name="connsiteY57" fmla="*/ 1003738 h 4529958"/>
                <a:gd name="connsiteX58" fmla="*/ 2751960 w 4071008"/>
                <a:gd name="connsiteY58" fmla="*/ 1003738 h 4529958"/>
                <a:gd name="connsiteX59" fmla="*/ 2830787 w 4071008"/>
                <a:gd name="connsiteY59" fmla="*/ 830317 h 4529958"/>
                <a:gd name="connsiteX60" fmla="*/ 2893849 w 4071008"/>
                <a:gd name="connsiteY60" fmla="*/ 783021 h 4529958"/>
                <a:gd name="connsiteX61" fmla="*/ 2988442 w 4071008"/>
                <a:gd name="connsiteY61" fmla="*/ 735724 h 4529958"/>
                <a:gd name="connsiteX62" fmla="*/ 3051504 w 4071008"/>
                <a:gd name="connsiteY62" fmla="*/ 798786 h 4529958"/>
                <a:gd name="connsiteX63" fmla="*/ 3161863 w 4071008"/>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468180 w 4071008"/>
                <a:gd name="connsiteY53" fmla="*/ 578069 h 4529958"/>
                <a:gd name="connsiteX54" fmla="*/ 2531242 w 4071008"/>
                <a:gd name="connsiteY54" fmla="*/ 704193 h 4529958"/>
                <a:gd name="connsiteX55" fmla="*/ 2547008 w 4071008"/>
                <a:gd name="connsiteY55" fmla="*/ 846083 h 4529958"/>
                <a:gd name="connsiteX56" fmla="*/ 2641601 w 4071008"/>
                <a:gd name="connsiteY56" fmla="*/ 1003738 h 4529958"/>
                <a:gd name="connsiteX57" fmla="*/ 2751960 w 4071008"/>
                <a:gd name="connsiteY57" fmla="*/ 1003738 h 4529958"/>
                <a:gd name="connsiteX58" fmla="*/ 2830787 w 4071008"/>
                <a:gd name="connsiteY58" fmla="*/ 830317 h 4529958"/>
                <a:gd name="connsiteX59" fmla="*/ 2893849 w 4071008"/>
                <a:gd name="connsiteY59" fmla="*/ 783021 h 4529958"/>
                <a:gd name="connsiteX60" fmla="*/ 2988442 w 4071008"/>
                <a:gd name="connsiteY60" fmla="*/ 735724 h 4529958"/>
                <a:gd name="connsiteX61" fmla="*/ 3051504 w 4071008"/>
                <a:gd name="connsiteY61" fmla="*/ 798786 h 4529958"/>
                <a:gd name="connsiteX62" fmla="*/ 3161863 w 4071008"/>
                <a:gd name="connsiteY62" fmla="*/ 861848 h 4529958"/>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97434"/>
                <a:gd name="connsiteY0" fmla="*/ 593835 h 4264573"/>
                <a:gd name="connsiteX1" fmla="*/ 2972676 w 3997434"/>
                <a:gd name="connsiteY1" fmla="*/ 767256 h 4264573"/>
                <a:gd name="connsiteX2" fmla="*/ 3209159 w 3997434"/>
                <a:gd name="connsiteY2" fmla="*/ 1066801 h 4264573"/>
                <a:gd name="connsiteX3" fmla="*/ 3429876 w 3997434"/>
                <a:gd name="connsiteY3" fmla="*/ 1271752 h 4264573"/>
                <a:gd name="connsiteX4" fmla="*/ 3461407 w 3997434"/>
                <a:gd name="connsiteY4" fmla="*/ 1413642 h 4264573"/>
                <a:gd name="connsiteX5" fmla="*/ 3587531 w 3997434"/>
                <a:gd name="connsiteY5" fmla="*/ 1602828 h 4264573"/>
                <a:gd name="connsiteX6" fmla="*/ 3524469 w 3997434"/>
                <a:gd name="connsiteY6" fmla="*/ 1760483 h 4264573"/>
                <a:gd name="connsiteX7" fmla="*/ 3429876 w 3997434"/>
                <a:gd name="connsiteY7" fmla="*/ 1918139 h 4264573"/>
                <a:gd name="connsiteX8" fmla="*/ 3508704 w 3997434"/>
                <a:gd name="connsiteY8" fmla="*/ 2154621 h 4264573"/>
                <a:gd name="connsiteX9" fmla="*/ 3571766 w 3997434"/>
                <a:gd name="connsiteY9" fmla="*/ 2249214 h 4264573"/>
                <a:gd name="connsiteX10" fmla="*/ 3603297 w 3997434"/>
                <a:gd name="connsiteY10" fmla="*/ 2391104 h 4264573"/>
                <a:gd name="connsiteX11" fmla="*/ 3824014 w 3997434"/>
                <a:gd name="connsiteY11" fmla="*/ 2548759 h 4264573"/>
                <a:gd name="connsiteX12" fmla="*/ 3776717 w 3997434"/>
                <a:gd name="connsiteY12" fmla="*/ 2737945 h 4264573"/>
                <a:gd name="connsiteX13" fmla="*/ 3571766 w 3997434"/>
                <a:gd name="connsiteY13" fmla="*/ 3210911 h 4264573"/>
                <a:gd name="connsiteX14" fmla="*/ 3556000 w 3997434"/>
                <a:gd name="connsiteY14" fmla="*/ 3510456 h 4264573"/>
                <a:gd name="connsiteX15" fmla="*/ 3461407 w 3997434"/>
                <a:gd name="connsiteY15" fmla="*/ 3778470 h 4264573"/>
                <a:gd name="connsiteX16" fmla="*/ 3429876 w 3997434"/>
                <a:gd name="connsiteY16" fmla="*/ 3841532 h 4264573"/>
                <a:gd name="connsiteX17" fmla="*/ 3508704 w 3997434"/>
                <a:gd name="connsiteY17" fmla="*/ 3999187 h 4264573"/>
                <a:gd name="connsiteX18" fmla="*/ 3776717 w 3997434"/>
                <a:gd name="connsiteY18" fmla="*/ 3941380 h 4264573"/>
                <a:gd name="connsiteX19" fmla="*/ 3950138 w 3997434"/>
                <a:gd name="connsiteY19" fmla="*/ 4156842 h 4264573"/>
                <a:gd name="connsiteX20" fmla="*/ 3934372 w 3997434"/>
                <a:gd name="connsiteY20" fmla="*/ 4251435 h 4264573"/>
                <a:gd name="connsiteX21" fmla="*/ 3571766 w 3997434"/>
                <a:gd name="connsiteY21" fmla="*/ 4235670 h 4264573"/>
                <a:gd name="connsiteX22" fmla="*/ 3414110 w 3997434"/>
                <a:gd name="connsiteY22" fmla="*/ 4093780 h 4264573"/>
                <a:gd name="connsiteX23" fmla="*/ 3351048 w 3997434"/>
                <a:gd name="connsiteY23" fmla="*/ 3983421 h 4264573"/>
                <a:gd name="connsiteX24" fmla="*/ 3240690 w 3997434"/>
                <a:gd name="connsiteY24" fmla="*/ 3825766 h 4264573"/>
                <a:gd name="connsiteX25" fmla="*/ 3067269 w 3997434"/>
                <a:gd name="connsiteY25" fmla="*/ 3652345 h 4264573"/>
                <a:gd name="connsiteX26" fmla="*/ 2657366 w 3997434"/>
                <a:gd name="connsiteY26" fmla="*/ 3400097 h 4264573"/>
                <a:gd name="connsiteX27" fmla="*/ 2168635 w 3997434"/>
                <a:gd name="connsiteY27" fmla="*/ 3352801 h 4264573"/>
                <a:gd name="connsiteX28" fmla="*/ 1711435 w 3997434"/>
                <a:gd name="connsiteY28" fmla="*/ 3163614 h 4264573"/>
                <a:gd name="connsiteX29" fmla="*/ 1238469 w 3997434"/>
                <a:gd name="connsiteY29" fmla="*/ 2895601 h 4264573"/>
                <a:gd name="connsiteX30" fmla="*/ 1143876 w 3997434"/>
                <a:gd name="connsiteY30" fmla="*/ 2785242 h 4264573"/>
                <a:gd name="connsiteX31" fmla="*/ 1238469 w 3997434"/>
                <a:gd name="connsiteY31" fmla="*/ 2517228 h 4264573"/>
                <a:gd name="connsiteX32" fmla="*/ 1096579 w 3997434"/>
                <a:gd name="connsiteY32" fmla="*/ 2406870 h 4264573"/>
                <a:gd name="connsiteX33" fmla="*/ 1065048 w 3997434"/>
                <a:gd name="connsiteY33" fmla="*/ 2217683 h 4264573"/>
                <a:gd name="connsiteX34" fmla="*/ 1206938 w 3997434"/>
                <a:gd name="connsiteY34" fmla="*/ 2123090 h 4264573"/>
                <a:gd name="connsiteX35" fmla="*/ 1206938 w 3997434"/>
                <a:gd name="connsiteY35" fmla="*/ 2044263 h 4264573"/>
                <a:gd name="connsiteX36" fmla="*/ 1096579 w 3997434"/>
                <a:gd name="connsiteY36" fmla="*/ 1965435 h 4264573"/>
                <a:gd name="connsiteX37" fmla="*/ 1049283 w 3997434"/>
                <a:gd name="connsiteY37" fmla="*/ 1839311 h 4264573"/>
                <a:gd name="connsiteX38" fmla="*/ 891628 w 3997434"/>
                <a:gd name="connsiteY38" fmla="*/ 1571297 h 4264573"/>
                <a:gd name="connsiteX39" fmla="*/ 670910 w 3997434"/>
                <a:gd name="connsiteY39" fmla="*/ 1271752 h 4264573"/>
                <a:gd name="connsiteX40" fmla="*/ 560552 w 3997434"/>
                <a:gd name="connsiteY40" fmla="*/ 1114097 h 4264573"/>
                <a:gd name="connsiteX41" fmla="*/ 481724 w 3997434"/>
                <a:gd name="connsiteY41" fmla="*/ 861849 h 4264573"/>
                <a:gd name="connsiteX42" fmla="*/ 308304 w 3997434"/>
                <a:gd name="connsiteY42" fmla="*/ 940676 h 4264573"/>
                <a:gd name="connsiteX43" fmla="*/ 197945 w 3997434"/>
                <a:gd name="connsiteY43" fmla="*/ 909145 h 4264573"/>
                <a:gd name="connsiteX44" fmla="*/ 134883 w 3997434"/>
                <a:gd name="connsiteY44" fmla="*/ 767256 h 4264573"/>
                <a:gd name="connsiteX45" fmla="*/ 166414 w 3997434"/>
                <a:gd name="connsiteY45" fmla="*/ 609601 h 4264573"/>
                <a:gd name="connsiteX46" fmla="*/ 261007 w 3997434"/>
                <a:gd name="connsiteY46" fmla="*/ 467711 h 4264573"/>
                <a:gd name="connsiteX47" fmla="*/ 339835 w 3997434"/>
                <a:gd name="connsiteY47" fmla="*/ 467711 h 4264573"/>
                <a:gd name="connsiteX48" fmla="*/ 387131 w 3997434"/>
                <a:gd name="connsiteY48" fmla="*/ 341587 h 4264573"/>
                <a:gd name="connsiteX49" fmla="*/ 292538 w 3997434"/>
                <a:gd name="connsiteY49" fmla="*/ 26276 h 4264573"/>
                <a:gd name="connsiteX50" fmla="*/ 2142359 w 3997434"/>
                <a:gd name="connsiteY50" fmla="*/ 183932 h 4264573"/>
                <a:gd name="connsiteX51" fmla="*/ 2373586 w 3997434"/>
                <a:gd name="connsiteY51" fmla="*/ 310056 h 4264573"/>
                <a:gd name="connsiteX52" fmla="*/ 2436648 w 3997434"/>
                <a:gd name="connsiteY52" fmla="*/ 436180 h 4264573"/>
                <a:gd name="connsiteX53" fmla="*/ 2452414 w 3997434"/>
                <a:gd name="connsiteY53" fmla="*/ 578070 h 4264573"/>
                <a:gd name="connsiteX54" fmla="*/ 2547007 w 3997434"/>
                <a:gd name="connsiteY54" fmla="*/ 735725 h 4264573"/>
                <a:gd name="connsiteX55" fmla="*/ 2657366 w 3997434"/>
                <a:gd name="connsiteY55" fmla="*/ 735725 h 4264573"/>
                <a:gd name="connsiteX56" fmla="*/ 2736193 w 3997434"/>
                <a:gd name="connsiteY56" fmla="*/ 562304 h 4264573"/>
                <a:gd name="connsiteX57" fmla="*/ 2799255 w 3997434"/>
                <a:gd name="connsiteY57" fmla="*/ 515008 h 4264573"/>
                <a:gd name="connsiteX58" fmla="*/ 2893848 w 3997434"/>
                <a:gd name="connsiteY58" fmla="*/ 467711 h 4264573"/>
                <a:gd name="connsiteX59" fmla="*/ 2956910 w 3997434"/>
                <a:gd name="connsiteY59" fmla="*/ 530773 h 4264573"/>
                <a:gd name="connsiteX60" fmla="*/ 3067269 w 3997434"/>
                <a:gd name="connsiteY60" fmla="*/ 593835 h 4264573"/>
                <a:gd name="connsiteX0" fmla="*/ 3067269 w 4128814"/>
                <a:gd name="connsiteY0" fmla="*/ 593835 h 4289973"/>
                <a:gd name="connsiteX1" fmla="*/ 2972676 w 4128814"/>
                <a:gd name="connsiteY1" fmla="*/ 767256 h 4289973"/>
                <a:gd name="connsiteX2" fmla="*/ 3209159 w 4128814"/>
                <a:gd name="connsiteY2" fmla="*/ 1066801 h 4289973"/>
                <a:gd name="connsiteX3" fmla="*/ 3429876 w 4128814"/>
                <a:gd name="connsiteY3" fmla="*/ 1271752 h 4289973"/>
                <a:gd name="connsiteX4" fmla="*/ 3461407 w 4128814"/>
                <a:gd name="connsiteY4" fmla="*/ 1413642 h 4289973"/>
                <a:gd name="connsiteX5" fmla="*/ 3587531 w 4128814"/>
                <a:gd name="connsiteY5" fmla="*/ 1602828 h 4289973"/>
                <a:gd name="connsiteX6" fmla="*/ 3524469 w 4128814"/>
                <a:gd name="connsiteY6" fmla="*/ 1760483 h 4289973"/>
                <a:gd name="connsiteX7" fmla="*/ 3429876 w 4128814"/>
                <a:gd name="connsiteY7" fmla="*/ 1918139 h 4289973"/>
                <a:gd name="connsiteX8" fmla="*/ 3508704 w 4128814"/>
                <a:gd name="connsiteY8" fmla="*/ 2154621 h 4289973"/>
                <a:gd name="connsiteX9" fmla="*/ 3571766 w 4128814"/>
                <a:gd name="connsiteY9" fmla="*/ 2249214 h 4289973"/>
                <a:gd name="connsiteX10" fmla="*/ 3603297 w 4128814"/>
                <a:gd name="connsiteY10" fmla="*/ 2391104 h 4289973"/>
                <a:gd name="connsiteX11" fmla="*/ 3824014 w 4128814"/>
                <a:gd name="connsiteY11" fmla="*/ 2548759 h 4289973"/>
                <a:gd name="connsiteX12" fmla="*/ 3776717 w 4128814"/>
                <a:gd name="connsiteY12" fmla="*/ 2737945 h 4289973"/>
                <a:gd name="connsiteX13" fmla="*/ 3571766 w 4128814"/>
                <a:gd name="connsiteY13" fmla="*/ 3210911 h 4289973"/>
                <a:gd name="connsiteX14" fmla="*/ 3556000 w 4128814"/>
                <a:gd name="connsiteY14" fmla="*/ 3510456 h 4289973"/>
                <a:gd name="connsiteX15" fmla="*/ 3461407 w 4128814"/>
                <a:gd name="connsiteY15" fmla="*/ 3778470 h 4289973"/>
                <a:gd name="connsiteX16" fmla="*/ 3429876 w 4128814"/>
                <a:gd name="connsiteY16" fmla="*/ 3841532 h 4289973"/>
                <a:gd name="connsiteX17" fmla="*/ 3508704 w 4128814"/>
                <a:gd name="connsiteY17" fmla="*/ 3999187 h 4289973"/>
                <a:gd name="connsiteX18" fmla="*/ 3776717 w 4128814"/>
                <a:gd name="connsiteY18" fmla="*/ 3941380 h 4289973"/>
                <a:gd name="connsiteX19" fmla="*/ 4102538 w 4128814"/>
                <a:gd name="connsiteY19" fmla="*/ 4004442 h 4289973"/>
                <a:gd name="connsiteX20" fmla="*/ 3934372 w 4128814"/>
                <a:gd name="connsiteY20" fmla="*/ 4251435 h 4289973"/>
                <a:gd name="connsiteX21" fmla="*/ 3571766 w 4128814"/>
                <a:gd name="connsiteY21" fmla="*/ 4235670 h 4289973"/>
                <a:gd name="connsiteX22" fmla="*/ 3414110 w 4128814"/>
                <a:gd name="connsiteY22" fmla="*/ 4093780 h 4289973"/>
                <a:gd name="connsiteX23" fmla="*/ 3351048 w 4128814"/>
                <a:gd name="connsiteY23" fmla="*/ 3983421 h 4289973"/>
                <a:gd name="connsiteX24" fmla="*/ 3240690 w 4128814"/>
                <a:gd name="connsiteY24" fmla="*/ 3825766 h 4289973"/>
                <a:gd name="connsiteX25" fmla="*/ 3067269 w 4128814"/>
                <a:gd name="connsiteY25" fmla="*/ 3652345 h 4289973"/>
                <a:gd name="connsiteX26" fmla="*/ 2657366 w 4128814"/>
                <a:gd name="connsiteY26" fmla="*/ 3400097 h 4289973"/>
                <a:gd name="connsiteX27" fmla="*/ 2168635 w 4128814"/>
                <a:gd name="connsiteY27" fmla="*/ 3352801 h 4289973"/>
                <a:gd name="connsiteX28" fmla="*/ 1711435 w 4128814"/>
                <a:gd name="connsiteY28" fmla="*/ 3163614 h 4289973"/>
                <a:gd name="connsiteX29" fmla="*/ 1238469 w 4128814"/>
                <a:gd name="connsiteY29" fmla="*/ 2895601 h 4289973"/>
                <a:gd name="connsiteX30" fmla="*/ 1143876 w 4128814"/>
                <a:gd name="connsiteY30" fmla="*/ 2785242 h 4289973"/>
                <a:gd name="connsiteX31" fmla="*/ 1238469 w 4128814"/>
                <a:gd name="connsiteY31" fmla="*/ 2517228 h 4289973"/>
                <a:gd name="connsiteX32" fmla="*/ 1096579 w 4128814"/>
                <a:gd name="connsiteY32" fmla="*/ 2406870 h 4289973"/>
                <a:gd name="connsiteX33" fmla="*/ 1065048 w 4128814"/>
                <a:gd name="connsiteY33" fmla="*/ 2217683 h 4289973"/>
                <a:gd name="connsiteX34" fmla="*/ 1206938 w 4128814"/>
                <a:gd name="connsiteY34" fmla="*/ 2123090 h 4289973"/>
                <a:gd name="connsiteX35" fmla="*/ 1206938 w 4128814"/>
                <a:gd name="connsiteY35" fmla="*/ 2044263 h 4289973"/>
                <a:gd name="connsiteX36" fmla="*/ 1096579 w 4128814"/>
                <a:gd name="connsiteY36" fmla="*/ 1965435 h 4289973"/>
                <a:gd name="connsiteX37" fmla="*/ 1049283 w 4128814"/>
                <a:gd name="connsiteY37" fmla="*/ 1839311 h 4289973"/>
                <a:gd name="connsiteX38" fmla="*/ 891628 w 4128814"/>
                <a:gd name="connsiteY38" fmla="*/ 1571297 h 4289973"/>
                <a:gd name="connsiteX39" fmla="*/ 670910 w 4128814"/>
                <a:gd name="connsiteY39" fmla="*/ 1271752 h 4289973"/>
                <a:gd name="connsiteX40" fmla="*/ 560552 w 4128814"/>
                <a:gd name="connsiteY40" fmla="*/ 1114097 h 4289973"/>
                <a:gd name="connsiteX41" fmla="*/ 481724 w 4128814"/>
                <a:gd name="connsiteY41" fmla="*/ 861849 h 4289973"/>
                <a:gd name="connsiteX42" fmla="*/ 308304 w 4128814"/>
                <a:gd name="connsiteY42" fmla="*/ 940676 h 4289973"/>
                <a:gd name="connsiteX43" fmla="*/ 197945 w 4128814"/>
                <a:gd name="connsiteY43" fmla="*/ 909145 h 4289973"/>
                <a:gd name="connsiteX44" fmla="*/ 134883 w 4128814"/>
                <a:gd name="connsiteY44" fmla="*/ 767256 h 4289973"/>
                <a:gd name="connsiteX45" fmla="*/ 166414 w 4128814"/>
                <a:gd name="connsiteY45" fmla="*/ 609601 h 4289973"/>
                <a:gd name="connsiteX46" fmla="*/ 261007 w 4128814"/>
                <a:gd name="connsiteY46" fmla="*/ 467711 h 4289973"/>
                <a:gd name="connsiteX47" fmla="*/ 339835 w 4128814"/>
                <a:gd name="connsiteY47" fmla="*/ 467711 h 4289973"/>
                <a:gd name="connsiteX48" fmla="*/ 387131 w 4128814"/>
                <a:gd name="connsiteY48" fmla="*/ 341587 h 4289973"/>
                <a:gd name="connsiteX49" fmla="*/ 292538 w 4128814"/>
                <a:gd name="connsiteY49" fmla="*/ 26276 h 4289973"/>
                <a:gd name="connsiteX50" fmla="*/ 2142359 w 4128814"/>
                <a:gd name="connsiteY50" fmla="*/ 183932 h 4289973"/>
                <a:gd name="connsiteX51" fmla="*/ 2373586 w 4128814"/>
                <a:gd name="connsiteY51" fmla="*/ 310056 h 4289973"/>
                <a:gd name="connsiteX52" fmla="*/ 2436648 w 4128814"/>
                <a:gd name="connsiteY52" fmla="*/ 436180 h 4289973"/>
                <a:gd name="connsiteX53" fmla="*/ 2452414 w 4128814"/>
                <a:gd name="connsiteY53" fmla="*/ 578070 h 4289973"/>
                <a:gd name="connsiteX54" fmla="*/ 2547007 w 4128814"/>
                <a:gd name="connsiteY54" fmla="*/ 735725 h 4289973"/>
                <a:gd name="connsiteX55" fmla="*/ 2657366 w 4128814"/>
                <a:gd name="connsiteY55" fmla="*/ 735725 h 4289973"/>
                <a:gd name="connsiteX56" fmla="*/ 2736193 w 4128814"/>
                <a:gd name="connsiteY56" fmla="*/ 562304 h 4289973"/>
                <a:gd name="connsiteX57" fmla="*/ 2799255 w 4128814"/>
                <a:gd name="connsiteY57" fmla="*/ 515008 h 4289973"/>
                <a:gd name="connsiteX58" fmla="*/ 2893848 w 4128814"/>
                <a:gd name="connsiteY58" fmla="*/ 467711 h 4289973"/>
                <a:gd name="connsiteX59" fmla="*/ 2956910 w 4128814"/>
                <a:gd name="connsiteY59" fmla="*/ 530773 h 4289973"/>
                <a:gd name="connsiteX60" fmla="*/ 3067269 w 412881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40937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429876 w 3984734"/>
                <a:gd name="connsiteY16" fmla="*/ 3841532 h 4381238"/>
                <a:gd name="connsiteX17" fmla="*/ 3508704 w 3984734"/>
                <a:gd name="connsiteY17" fmla="*/ 3999187 h 4381238"/>
                <a:gd name="connsiteX18" fmla="*/ 3776717 w 3984734"/>
                <a:gd name="connsiteY18" fmla="*/ 4093780 h 4381238"/>
                <a:gd name="connsiteX19" fmla="*/ 3873938 w 3984734"/>
                <a:gd name="connsiteY19" fmla="*/ 4197482 h 4381238"/>
                <a:gd name="connsiteX20" fmla="*/ 3934372 w 3984734"/>
                <a:gd name="connsiteY20" fmla="*/ 4251435 h 4381238"/>
                <a:gd name="connsiteX21" fmla="*/ 3571766 w 3984734"/>
                <a:gd name="connsiteY21" fmla="*/ 4235670 h 4381238"/>
                <a:gd name="connsiteX22" fmla="*/ 3414110 w 3984734"/>
                <a:gd name="connsiteY22" fmla="*/ 4093780 h 4381238"/>
                <a:gd name="connsiteX23" fmla="*/ 3351048 w 3984734"/>
                <a:gd name="connsiteY23" fmla="*/ 3983421 h 4381238"/>
                <a:gd name="connsiteX24" fmla="*/ 3240690 w 3984734"/>
                <a:gd name="connsiteY24" fmla="*/ 3825766 h 4381238"/>
                <a:gd name="connsiteX25" fmla="*/ 3067269 w 3984734"/>
                <a:gd name="connsiteY25" fmla="*/ 3652345 h 4381238"/>
                <a:gd name="connsiteX26" fmla="*/ 2657366 w 3984734"/>
                <a:gd name="connsiteY26" fmla="*/ 3400097 h 4381238"/>
                <a:gd name="connsiteX27" fmla="*/ 2168635 w 3984734"/>
                <a:gd name="connsiteY27" fmla="*/ 3352801 h 4381238"/>
                <a:gd name="connsiteX28" fmla="*/ 1711435 w 3984734"/>
                <a:gd name="connsiteY28" fmla="*/ 3163614 h 4381238"/>
                <a:gd name="connsiteX29" fmla="*/ 1238469 w 3984734"/>
                <a:gd name="connsiteY29" fmla="*/ 2895601 h 4381238"/>
                <a:gd name="connsiteX30" fmla="*/ 1143876 w 3984734"/>
                <a:gd name="connsiteY30" fmla="*/ 2785242 h 4381238"/>
                <a:gd name="connsiteX31" fmla="*/ 1238469 w 3984734"/>
                <a:gd name="connsiteY31" fmla="*/ 2517228 h 4381238"/>
                <a:gd name="connsiteX32" fmla="*/ 1096579 w 3984734"/>
                <a:gd name="connsiteY32" fmla="*/ 2406870 h 4381238"/>
                <a:gd name="connsiteX33" fmla="*/ 1065048 w 3984734"/>
                <a:gd name="connsiteY33" fmla="*/ 2217683 h 4381238"/>
                <a:gd name="connsiteX34" fmla="*/ 1206938 w 3984734"/>
                <a:gd name="connsiteY34" fmla="*/ 2123090 h 4381238"/>
                <a:gd name="connsiteX35" fmla="*/ 1206938 w 3984734"/>
                <a:gd name="connsiteY35" fmla="*/ 2044263 h 4381238"/>
                <a:gd name="connsiteX36" fmla="*/ 1096579 w 3984734"/>
                <a:gd name="connsiteY36" fmla="*/ 1965435 h 4381238"/>
                <a:gd name="connsiteX37" fmla="*/ 1049283 w 3984734"/>
                <a:gd name="connsiteY37" fmla="*/ 1839311 h 4381238"/>
                <a:gd name="connsiteX38" fmla="*/ 891628 w 3984734"/>
                <a:gd name="connsiteY38" fmla="*/ 1571297 h 4381238"/>
                <a:gd name="connsiteX39" fmla="*/ 670910 w 3984734"/>
                <a:gd name="connsiteY39" fmla="*/ 1271752 h 4381238"/>
                <a:gd name="connsiteX40" fmla="*/ 560552 w 3984734"/>
                <a:gd name="connsiteY40" fmla="*/ 1114097 h 4381238"/>
                <a:gd name="connsiteX41" fmla="*/ 481724 w 3984734"/>
                <a:gd name="connsiteY41" fmla="*/ 861849 h 4381238"/>
                <a:gd name="connsiteX42" fmla="*/ 308304 w 3984734"/>
                <a:gd name="connsiteY42" fmla="*/ 940676 h 4381238"/>
                <a:gd name="connsiteX43" fmla="*/ 197945 w 3984734"/>
                <a:gd name="connsiteY43" fmla="*/ 909145 h 4381238"/>
                <a:gd name="connsiteX44" fmla="*/ 134883 w 3984734"/>
                <a:gd name="connsiteY44" fmla="*/ 767256 h 4381238"/>
                <a:gd name="connsiteX45" fmla="*/ 166414 w 3984734"/>
                <a:gd name="connsiteY45" fmla="*/ 609601 h 4381238"/>
                <a:gd name="connsiteX46" fmla="*/ 261007 w 3984734"/>
                <a:gd name="connsiteY46" fmla="*/ 467711 h 4381238"/>
                <a:gd name="connsiteX47" fmla="*/ 339835 w 3984734"/>
                <a:gd name="connsiteY47" fmla="*/ 467711 h 4381238"/>
                <a:gd name="connsiteX48" fmla="*/ 387131 w 3984734"/>
                <a:gd name="connsiteY48" fmla="*/ 341587 h 4381238"/>
                <a:gd name="connsiteX49" fmla="*/ 292538 w 3984734"/>
                <a:gd name="connsiteY49" fmla="*/ 26276 h 4381238"/>
                <a:gd name="connsiteX50" fmla="*/ 2142359 w 3984734"/>
                <a:gd name="connsiteY50" fmla="*/ 183932 h 4381238"/>
                <a:gd name="connsiteX51" fmla="*/ 2373586 w 3984734"/>
                <a:gd name="connsiteY51" fmla="*/ 310056 h 4381238"/>
                <a:gd name="connsiteX52" fmla="*/ 2436648 w 3984734"/>
                <a:gd name="connsiteY52" fmla="*/ 436180 h 4381238"/>
                <a:gd name="connsiteX53" fmla="*/ 2452414 w 3984734"/>
                <a:gd name="connsiteY53" fmla="*/ 578070 h 4381238"/>
                <a:gd name="connsiteX54" fmla="*/ 2547007 w 3984734"/>
                <a:gd name="connsiteY54" fmla="*/ 735725 h 4381238"/>
                <a:gd name="connsiteX55" fmla="*/ 2657366 w 3984734"/>
                <a:gd name="connsiteY55" fmla="*/ 735725 h 4381238"/>
                <a:gd name="connsiteX56" fmla="*/ 2736193 w 3984734"/>
                <a:gd name="connsiteY56" fmla="*/ 562304 h 4381238"/>
                <a:gd name="connsiteX57" fmla="*/ 2799255 w 3984734"/>
                <a:gd name="connsiteY57" fmla="*/ 515008 h 4381238"/>
                <a:gd name="connsiteX58" fmla="*/ 2893848 w 3984734"/>
                <a:gd name="connsiteY58" fmla="*/ 467711 h 4381238"/>
                <a:gd name="connsiteX59" fmla="*/ 2956910 w 3984734"/>
                <a:gd name="connsiteY59" fmla="*/ 530773 h 4381238"/>
                <a:gd name="connsiteX60" fmla="*/ 3067269 w 3984734"/>
                <a:gd name="connsiteY60"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5376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84734" h="4381238">
                  <a:moveTo>
                    <a:pt x="3067269" y="593835"/>
                  </a:moveTo>
                  <a:cubicBezTo>
                    <a:pt x="3069897" y="633249"/>
                    <a:pt x="2949028" y="688428"/>
                    <a:pt x="2972676" y="767256"/>
                  </a:cubicBezTo>
                  <a:cubicBezTo>
                    <a:pt x="2996324" y="846084"/>
                    <a:pt x="3132959" y="982718"/>
                    <a:pt x="3209159" y="1066801"/>
                  </a:cubicBezTo>
                  <a:cubicBezTo>
                    <a:pt x="3285359" y="1150884"/>
                    <a:pt x="3387835" y="1213945"/>
                    <a:pt x="3429876" y="1271752"/>
                  </a:cubicBezTo>
                  <a:cubicBezTo>
                    <a:pt x="3471917" y="1329559"/>
                    <a:pt x="3435131" y="1358463"/>
                    <a:pt x="3461407" y="1413642"/>
                  </a:cubicBezTo>
                  <a:cubicBezTo>
                    <a:pt x="3487683" y="1468821"/>
                    <a:pt x="3577021" y="1545021"/>
                    <a:pt x="3587531" y="1602828"/>
                  </a:cubicBezTo>
                  <a:cubicBezTo>
                    <a:pt x="3598041" y="1660635"/>
                    <a:pt x="3550745" y="1707931"/>
                    <a:pt x="3524469" y="1760483"/>
                  </a:cubicBezTo>
                  <a:cubicBezTo>
                    <a:pt x="3498193" y="1813035"/>
                    <a:pt x="3432503" y="1852449"/>
                    <a:pt x="3429876" y="1918139"/>
                  </a:cubicBezTo>
                  <a:cubicBezTo>
                    <a:pt x="3427249" y="1983829"/>
                    <a:pt x="3485056" y="2099442"/>
                    <a:pt x="3508704" y="2154621"/>
                  </a:cubicBezTo>
                  <a:cubicBezTo>
                    <a:pt x="3532352" y="2209800"/>
                    <a:pt x="3556001" y="2209800"/>
                    <a:pt x="3571766" y="2249214"/>
                  </a:cubicBezTo>
                  <a:cubicBezTo>
                    <a:pt x="3587531" y="2288628"/>
                    <a:pt x="3561256" y="2341180"/>
                    <a:pt x="3603297" y="2391104"/>
                  </a:cubicBezTo>
                  <a:cubicBezTo>
                    <a:pt x="3645338" y="2441028"/>
                    <a:pt x="3795111" y="2490952"/>
                    <a:pt x="3824014" y="2548759"/>
                  </a:cubicBezTo>
                  <a:cubicBezTo>
                    <a:pt x="3852917" y="2606566"/>
                    <a:pt x="3818758" y="2627586"/>
                    <a:pt x="3776717" y="2737945"/>
                  </a:cubicBezTo>
                  <a:cubicBezTo>
                    <a:pt x="3734676" y="2848304"/>
                    <a:pt x="3608552" y="3082159"/>
                    <a:pt x="3571766" y="3210911"/>
                  </a:cubicBezTo>
                  <a:cubicBezTo>
                    <a:pt x="3534980" y="3339663"/>
                    <a:pt x="3561693" y="3415863"/>
                    <a:pt x="3556000" y="3510456"/>
                  </a:cubicBezTo>
                  <a:cubicBezTo>
                    <a:pt x="3550307" y="3605049"/>
                    <a:pt x="3545490" y="3697015"/>
                    <a:pt x="3537607" y="3778470"/>
                  </a:cubicBezTo>
                  <a:cubicBezTo>
                    <a:pt x="3529724" y="3859925"/>
                    <a:pt x="3456152" y="3946635"/>
                    <a:pt x="3508704" y="3999187"/>
                  </a:cubicBezTo>
                  <a:cubicBezTo>
                    <a:pt x="3566511" y="4041228"/>
                    <a:pt x="3573517" y="4032820"/>
                    <a:pt x="3776717" y="4093780"/>
                  </a:cubicBezTo>
                  <a:cubicBezTo>
                    <a:pt x="3789329" y="4008296"/>
                    <a:pt x="3690182" y="4161046"/>
                    <a:pt x="3873938" y="4197482"/>
                  </a:cubicBezTo>
                  <a:cubicBezTo>
                    <a:pt x="3793534" y="4381238"/>
                    <a:pt x="3984734" y="4245070"/>
                    <a:pt x="3934372" y="4251435"/>
                  </a:cubicBezTo>
                  <a:cubicBezTo>
                    <a:pt x="3884010" y="4257800"/>
                    <a:pt x="3658476" y="4261946"/>
                    <a:pt x="3571766" y="4235670"/>
                  </a:cubicBezTo>
                  <a:cubicBezTo>
                    <a:pt x="3485056" y="4209394"/>
                    <a:pt x="3450896" y="4135822"/>
                    <a:pt x="3414110" y="4093780"/>
                  </a:cubicBezTo>
                  <a:cubicBezTo>
                    <a:pt x="3377324" y="4051738"/>
                    <a:pt x="3379951" y="4028090"/>
                    <a:pt x="3351048" y="3983421"/>
                  </a:cubicBezTo>
                  <a:cubicBezTo>
                    <a:pt x="3322145" y="3938752"/>
                    <a:pt x="3287986" y="3880945"/>
                    <a:pt x="3240690" y="3825766"/>
                  </a:cubicBezTo>
                  <a:cubicBezTo>
                    <a:pt x="3193394" y="3770587"/>
                    <a:pt x="3164490" y="3723290"/>
                    <a:pt x="3067269" y="3652345"/>
                  </a:cubicBezTo>
                  <a:cubicBezTo>
                    <a:pt x="2970048" y="3581400"/>
                    <a:pt x="2807138" y="3450021"/>
                    <a:pt x="2657366" y="3400097"/>
                  </a:cubicBezTo>
                  <a:cubicBezTo>
                    <a:pt x="2507594" y="3350173"/>
                    <a:pt x="2326290" y="3392215"/>
                    <a:pt x="2168635" y="3352801"/>
                  </a:cubicBezTo>
                  <a:cubicBezTo>
                    <a:pt x="2010980" y="3313387"/>
                    <a:pt x="1866463" y="3239814"/>
                    <a:pt x="1711435" y="3163614"/>
                  </a:cubicBezTo>
                  <a:cubicBezTo>
                    <a:pt x="1556407" y="3087414"/>
                    <a:pt x="1333062" y="2958663"/>
                    <a:pt x="1238469" y="2895601"/>
                  </a:cubicBezTo>
                  <a:cubicBezTo>
                    <a:pt x="1143876" y="2832539"/>
                    <a:pt x="1143876" y="2848304"/>
                    <a:pt x="1143876" y="2785242"/>
                  </a:cubicBezTo>
                  <a:cubicBezTo>
                    <a:pt x="1143876" y="2722180"/>
                    <a:pt x="1246352" y="2580290"/>
                    <a:pt x="1238469" y="2517228"/>
                  </a:cubicBezTo>
                  <a:cubicBezTo>
                    <a:pt x="1230586" y="2454166"/>
                    <a:pt x="1125482" y="2456794"/>
                    <a:pt x="1096579" y="2406870"/>
                  </a:cubicBezTo>
                  <a:cubicBezTo>
                    <a:pt x="1067676" y="2356946"/>
                    <a:pt x="1046655" y="2264980"/>
                    <a:pt x="1065048" y="2217683"/>
                  </a:cubicBezTo>
                  <a:cubicBezTo>
                    <a:pt x="1083441" y="2170386"/>
                    <a:pt x="1183290" y="2151993"/>
                    <a:pt x="1206938" y="2123090"/>
                  </a:cubicBezTo>
                  <a:cubicBezTo>
                    <a:pt x="1230586" y="2094187"/>
                    <a:pt x="1225331" y="2070539"/>
                    <a:pt x="1206938" y="2044263"/>
                  </a:cubicBezTo>
                  <a:cubicBezTo>
                    <a:pt x="1188545" y="2017987"/>
                    <a:pt x="1122855" y="1999594"/>
                    <a:pt x="1096579" y="1965435"/>
                  </a:cubicBezTo>
                  <a:cubicBezTo>
                    <a:pt x="1070303" y="1931276"/>
                    <a:pt x="1083441" y="1905000"/>
                    <a:pt x="1049283" y="1839311"/>
                  </a:cubicBezTo>
                  <a:cubicBezTo>
                    <a:pt x="1015125" y="1773622"/>
                    <a:pt x="954690" y="1665890"/>
                    <a:pt x="891628" y="1571297"/>
                  </a:cubicBezTo>
                  <a:cubicBezTo>
                    <a:pt x="828566" y="1476704"/>
                    <a:pt x="726089" y="1347952"/>
                    <a:pt x="670910" y="1271752"/>
                  </a:cubicBezTo>
                  <a:cubicBezTo>
                    <a:pt x="615731" y="1195552"/>
                    <a:pt x="592083" y="1182414"/>
                    <a:pt x="560552" y="1114097"/>
                  </a:cubicBezTo>
                  <a:cubicBezTo>
                    <a:pt x="529021" y="1045780"/>
                    <a:pt x="523765" y="890752"/>
                    <a:pt x="481724" y="861849"/>
                  </a:cubicBezTo>
                  <a:cubicBezTo>
                    <a:pt x="439683" y="832946"/>
                    <a:pt x="355600" y="932793"/>
                    <a:pt x="308304" y="940676"/>
                  </a:cubicBezTo>
                  <a:cubicBezTo>
                    <a:pt x="261008" y="948559"/>
                    <a:pt x="226848" y="938048"/>
                    <a:pt x="197945" y="909145"/>
                  </a:cubicBezTo>
                  <a:cubicBezTo>
                    <a:pt x="169042" y="880242"/>
                    <a:pt x="140138" y="817180"/>
                    <a:pt x="134883" y="767256"/>
                  </a:cubicBezTo>
                  <a:cubicBezTo>
                    <a:pt x="129628" y="717332"/>
                    <a:pt x="145393" y="659525"/>
                    <a:pt x="166414" y="609601"/>
                  </a:cubicBezTo>
                  <a:cubicBezTo>
                    <a:pt x="187435" y="559677"/>
                    <a:pt x="232104" y="491359"/>
                    <a:pt x="261007" y="467711"/>
                  </a:cubicBezTo>
                  <a:cubicBezTo>
                    <a:pt x="289910" y="444063"/>
                    <a:pt x="318814" y="488732"/>
                    <a:pt x="339835" y="467711"/>
                  </a:cubicBezTo>
                  <a:cubicBezTo>
                    <a:pt x="360856" y="446690"/>
                    <a:pt x="395014" y="415160"/>
                    <a:pt x="387131" y="341587"/>
                  </a:cubicBezTo>
                  <a:cubicBezTo>
                    <a:pt x="379248" y="268015"/>
                    <a:pt x="0" y="52552"/>
                    <a:pt x="292538" y="26276"/>
                  </a:cubicBezTo>
                  <a:cubicBezTo>
                    <a:pt x="585076" y="0"/>
                    <a:pt x="1795518" y="136635"/>
                    <a:pt x="2142359" y="183932"/>
                  </a:cubicBezTo>
                  <a:cubicBezTo>
                    <a:pt x="2489200" y="231229"/>
                    <a:pt x="2324538" y="268015"/>
                    <a:pt x="2373586" y="310056"/>
                  </a:cubicBezTo>
                  <a:cubicBezTo>
                    <a:pt x="2422634" y="352097"/>
                    <a:pt x="2423510" y="391511"/>
                    <a:pt x="2436648" y="436180"/>
                  </a:cubicBezTo>
                  <a:cubicBezTo>
                    <a:pt x="2449786" y="480849"/>
                    <a:pt x="2434021" y="528146"/>
                    <a:pt x="2452414" y="578070"/>
                  </a:cubicBezTo>
                  <a:cubicBezTo>
                    <a:pt x="2470807" y="627994"/>
                    <a:pt x="2512848" y="709449"/>
                    <a:pt x="2547007" y="735725"/>
                  </a:cubicBezTo>
                  <a:cubicBezTo>
                    <a:pt x="2581166" y="762001"/>
                    <a:pt x="2625835" y="764628"/>
                    <a:pt x="2657366" y="735725"/>
                  </a:cubicBezTo>
                  <a:cubicBezTo>
                    <a:pt x="2688897" y="706822"/>
                    <a:pt x="2712545" y="599090"/>
                    <a:pt x="2736193" y="562304"/>
                  </a:cubicBezTo>
                  <a:cubicBezTo>
                    <a:pt x="2759841" y="525518"/>
                    <a:pt x="2772979" y="530773"/>
                    <a:pt x="2799255" y="515008"/>
                  </a:cubicBezTo>
                  <a:cubicBezTo>
                    <a:pt x="2825531" y="499243"/>
                    <a:pt x="2867572" y="465084"/>
                    <a:pt x="2893848" y="467711"/>
                  </a:cubicBezTo>
                  <a:cubicBezTo>
                    <a:pt x="2920124" y="470339"/>
                    <a:pt x="2930634" y="517635"/>
                    <a:pt x="2956910" y="530773"/>
                  </a:cubicBezTo>
                  <a:cubicBezTo>
                    <a:pt x="2983186" y="543911"/>
                    <a:pt x="3064641" y="554421"/>
                    <a:pt x="3067269" y="593835"/>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31"/>
            <p:cNvSpPr/>
            <p:nvPr/>
          </p:nvSpPr>
          <p:spPr>
            <a:xfrm>
              <a:off x="4793672" y="1415935"/>
              <a:ext cx="4064925" cy="3778134"/>
            </a:xfrm>
            <a:custGeom>
              <a:avLst/>
              <a:gdLst>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90" fmla="*/ 3535681 w 4064925"/>
                <a:gd name="connsiteY90" fmla="*/ 263236 h 3909752"/>
                <a:gd name="connsiteX0" fmla="*/ 3535681 w 4064925"/>
                <a:gd name="connsiteY0" fmla="*/ 263236 h 3868188"/>
                <a:gd name="connsiteX1" fmla="*/ 3602183 w 4064925"/>
                <a:gd name="connsiteY1" fmla="*/ 180109 h 3868188"/>
                <a:gd name="connsiteX2" fmla="*/ 3685310 w 4064925"/>
                <a:gd name="connsiteY2" fmla="*/ 80356 h 3868188"/>
                <a:gd name="connsiteX3" fmla="*/ 3785063 w 4064925"/>
                <a:gd name="connsiteY3" fmla="*/ 13854 h 3868188"/>
                <a:gd name="connsiteX4" fmla="*/ 3868190 w 4064925"/>
                <a:gd name="connsiteY4" fmla="*/ 163483 h 3868188"/>
                <a:gd name="connsiteX5" fmla="*/ 4017819 w 4064925"/>
                <a:gd name="connsiteY5" fmla="*/ 229985 h 3868188"/>
                <a:gd name="connsiteX6" fmla="*/ 4051070 w 4064925"/>
                <a:gd name="connsiteY6" fmla="*/ 329738 h 3868188"/>
                <a:gd name="connsiteX7" fmla="*/ 3934692 w 4064925"/>
                <a:gd name="connsiteY7" fmla="*/ 479367 h 3868188"/>
                <a:gd name="connsiteX8" fmla="*/ 3735186 w 4064925"/>
                <a:gd name="connsiteY8" fmla="*/ 595745 h 3868188"/>
                <a:gd name="connsiteX9" fmla="*/ 3668684 w 4064925"/>
                <a:gd name="connsiteY9" fmla="*/ 811876 h 3868188"/>
                <a:gd name="connsiteX10" fmla="*/ 3685310 w 4064925"/>
                <a:gd name="connsiteY10" fmla="*/ 994756 h 3868188"/>
                <a:gd name="connsiteX11" fmla="*/ 3818313 w 4064925"/>
                <a:gd name="connsiteY11" fmla="*/ 1011381 h 3868188"/>
                <a:gd name="connsiteX12" fmla="*/ 3768437 w 4064925"/>
                <a:gd name="connsiteY12" fmla="*/ 1144385 h 3868188"/>
                <a:gd name="connsiteX13" fmla="*/ 3386052 w 4064925"/>
                <a:gd name="connsiteY13" fmla="*/ 1260763 h 3868188"/>
                <a:gd name="connsiteX14" fmla="*/ 3352801 w 4064925"/>
                <a:gd name="connsiteY14" fmla="*/ 1609898 h 3868188"/>
                <a:gd name="connsiteX15" fmla="*/ 3219797 w 4064925"/>
                <a:gd name="connsiteY15" fmla="*/ 2058785 h 3868188"/>
                <a:gd name="connsiteX16" fmla="*/ 3169921 w 4064925"/>
                <a:gd name="connsiteY16" fmla="*/ 2274916 h 3868188"/>
                <a:gd name="connsiteX17" fmla="*/ 3253048 w 4064925"/>
                <a:gd name="connsiteY17" fmla="*/ 2491047 h 3868188"/>
                <a:gd name="connsiteX18" fmla="*/ 3169921 w 4064925"/>
                <a:gd name="connsiteY18" fmla="*/ 2790305 h 3868188"/>
                <a:gd name="connsiteX19" fmla="*/ 2721033 w 4064925"/>
                <a:gd name="connsiteY19" fmla="*/ 3139440 h 3868188"/>
                <a:gd name="connsiteX20" fmla="*/ 2571404 w 4064925"/>
                <a:gd name="connsiteY20" fmla="*/ 3471949 h 3868188"/>
                <a:gd name="connsiteX21" fmla="*/ 2521528 w 4064925"/>
                <a:gd name="connsiteY21" fmla="*/ 3654829 h 3868188"/>
                <a:gd name="connsiteX22" fmla="*/ 2255521 w 4064925"/>
                <a:gd name="connsiteY22" fmla="*/ 3721330 h 3868188"/>
                <a:gd name="connsiteX23" fmla="*/ 1690255 w 4064925"/>
                <a:gd name="connsiteY23" fmla="*/ 3771207 h 3868188"/>
                <a:gd name="connsiteX24" fmla="*/ 759230 w 4064925"/>
                <a:gd name="connsiteY24" fmla="*/ 3854334 h 3868188"/>
                <a:gd name="connsiteX25" fmla="*/ 828503 w 4064925"/>
                <a:gd name="connsiteY25" fmla="*/ 3701934 h 3868188"/>
                <a:gd name="connsiteX26" fmla="*/ 775855 w 4064925"/>
                <a:gd name="connsiteY26" fmla="*/ 3521825 h 3868188"/>
                <a:gd name="connsiteX27" fmla="*/ 692728 w 4064925"/>
                <a:gd name="connsiteY27" fmla="*/ 3255818 h 3868188"/>
                <a:gd name="connsiteX28" fmla="*/ 842357 w 4064925"/>
                <a:gd name="connsiteY28" fmla="*/ 2939934 h 3868188"/>
                <a:gd name="connsiteX29" fmla="*/ 942110 w 4064925"/>
                <a:gd name="connsiteY29" fmla="*/ 2624050 h 3868188"/>
                <a:gd name="connsiteX30" fmla="*/ 975361 w 4064925"/>
                <a:gd name="connsiteY30" fmla="*/ 2540923 h 3868188"/>
                <a:gd name="connsiteX31" fmla="*/ 975361 w 4064925"/>
                <a:gd name="connsiteY31" fmla="*/ 2424545 h 3868188"/>
                <a:gd name="connsiteX32" fmla="*/ 775855 w 4064925"/>
                <a:gd name="connsiteY32" fmla="*/ 2258290 h 3868188"/>
                <a:gd name="connsiteX33" fmla="*/ 809106 w 4064925"/>
                <a:gd name="connsiteY33" fmla="*/ 2175163 h 3868188"/>
                <a:gd name="connsiteX34" fmla="*/ 725979 w 4064925"/>
                <a:gd name="connsiteY34" fmla="*/ 2075410 h 3868188"/>
                <a:gd name="connsiteX35" fmla="*/ 626226 w 4064925"/>
                <a:gd name="connsiteY35" fmla="*/ 1925781 h 3868188"/>
                <a:gd name="connsiteX36" fmla="*/ 692728 w 4064925"/>
                <a:gd name="connsiteY36" fmla="*/ 1693025 h 3868188"/>
                <a:gd name="connsiteX37" fmla="*/ 775855 w 4064925"/>
                <a:gd name="connsiteY37" fmla="*/ 1609898 h 3868188"/>
                <a:gd name="connsiteX38" fmla="*/ 775855 w 4064925"/>
                <a:gd name="connsiteY38" fmla="*/ 1510145 h 3868188"/>
                <a:gd name="connsiteX39" fmla="*/ 659477 w 4064925"/>
                <a:gd name="connsiteY39" fmla="*/ 1377141 h 3868188"/>
                <a:gd name="connsiteX40" fmla="*/ 476597 w 4064925"/>
                <a:gd name="connsiteY40" fmla="*/ 1077883 h 3868188"/>
                <a:gd name="connsiteX41" fmla="*/ 310343 w 4064925"/>
                <a:gd name="connsiteY41" fmla="*/ 978130 h 3868188"/>
                <a:gd name="connsiteX42" fmla="*/ 193964 w 4064925"/>
                <a:gd name="connsiteY42" fmla="*/ 811876 h 3868188"/>
                <a:gd name="connsiteX43" fmla="*/ 193964 w 4064925"/>
                <a:gd name="connsiteY43" fmla="*/ 545869 h 3868188"/>
                <a:gd name="connsiteX44" fmla="*/ 243841 w 4064925"/>
                <a:gd name="connsiteY44" fmla="*/ 545869 h 3868188"/>
                <a:gd name="connsiteX45" fmla="*/ 227215 w 4064925"/>
                <a:gd name="connsiteY45" fmla="*/ 429490 h 3868188"/>
                <a:gd name="connsiteX46" fmla="*/ 177339 w 4064925"/>
                <a:gd name="connsiteY46" fmla="*/ 412865 h 3868188"/>
                <a:gd name="connsiteX47" fmla="*/ 44335 w 4064925"/>
                <a:gd name="connsiteY47" fmla="*/ 396240 h 3868188"/>
                <a:gd name="connsiteX48" fmla="*/ 11084 w 4064925"/>
                <a:gd name="connsiteY48" fmla="*/ 96981 h 3868188"/>
                <a:gd name="connsiteX49" fmla="*/ 110837 w 4064925"/>
                <a:gd name="connsiteY49" fmla="*/ 213360 h 3868188"/>
                <a:gd name="connsiteX50" fmla="*/ 243841 w 4064925"/>
                <a:gd name="connsiteY50" fmla="*/ 180109 h 3868188"/>
                <a:gd name="connsiteX51" fmla="*/ 360219 w 4064925"/>
                <a:gd name="connsiteY51" fmla="*/ 329738 h 3868188"/>
                <a:gd name="connsiteX52" fmla="*/ 360219 w 4064925"/>
                <a:gd name="connsiteY52" fmla="*/ 446116 h 3868188"/>
                <a:gd name="connsiteX53" fmla="*/ 393470 w 4064925"/>
                <a:gd name="connsiteY53" fmla="*/ 512618 h 3868188"/>
                <a:gd name="connsiteX54" fmla="*/ 609601 w 4064925"/>
                <a:gd name="connsiteY54" fmla="*/ 545869 h 3868188"/>
                <a:gd name="connsiteX55" fmla="*/ 858983 w 4064925"/>
                <a:gd name="connsiteY55" fmla="*/ 495992 h 3868188"/>
                <a:gd name="connsiteX56" fmla="*/ 908859 w 4064925"/>
                <a:gd name="connsiteY56" fmla="*/ 379614 h 3868188"/>
                <a:gd name="connsiteX57" fmla="*/ 975361 w 4064925"/>
                <a:gd name="connsiteY57" fmla="*/ 329738 h 3868188"/>
                <a:gd name="connsiteX58" fmla="*/ 1025237 w 4064925"/>
                <a:gd name="connsiteY58" fmla="*/ 362989 h 3868188"/>
                <a:gd name="connsiteX59" fmla="*/ 1141615 w 4064925"/>
                <a:gd name="connsiteY59" fmla="*/ 512618 h 3868188"/>
                <a:gd name="connsiteX60" fmla="*/ 1474124 w 4064925"/>
                <a:gd name="connsiteY60" fmla="*/ 412865 h 3868188"/>
                <a:gd name="connsiteX61" fmla="*/ 1607128 w 4064925"/>
                <a:gd name="connsiteY61" fmla="*/ 612370 h 3868188"/>
                <a:gd name="connsiteX62" fmla="*/ 1208117 w 4064925"/>
                <a:gd name="connsiteY62" fmla="*/ 678872 h 3868188"/>
                <a:gd name="connsiteX63" fmla="*/ 1108364 w 4064925"/>
                <a:gd name="connsiteY63" fmla="*/ 861752 h 3868188"/>
                <a:gd name="connsiteX64" fmla="*/ 1158241 w 4064925"/>
                <a:gd name="connsiteY64" fmla="*/ 878378 h 3868188"/>
                <a:gd name="connsiteX65" fmla="*/ 1124990 w 4064925"/>
                <a:gd name="connsiteY65" fmla="*/ 1210887 h 3868188"/>
                <a:gd name="connsiteX66" fmla="*/ 1141615 w 4064925"/>
                <a:gd name="connsiteY66" fmla="*/ 1427018 h 3868188"/>
                <a:gd name="connsiteX67" fmla="*/ 1191492 w 4064925"/>
                <a:gd name="connsiteY67" fmla="*/ 1493520 h 3868188"/>
                <a:gd name="connsiteX68" fmla="*/ 1390997 w 4064925"/>
                <a:gd name="connsiteY68" fmla="*/ 1310640 h 3868188"/>
                <a:gd name="connsiteX69" fmla="*/ 1324495 w 4064925"/>
                <a:gd name="connsiteY69" fmla="*/ 1044632 h 3868188"/>
                <a:gd name="connsiteX70" fmla="*/ 1457499 w 4064925"/>
                <a:gd name="connsiteY70" fmla="*/ 795250 h 3868188"/>
                <a:gd name="connsiteX71" fmla="*/ 1557252 w 4064925"/>
                <a:gd name="connsiteY71" fmla="*/ 662247 h 3868188"/>
                <a:gd name="connsiteX72" fmla="*/ 1706881 w 4064925"/>
                <a:gd name="connsiteY72" fmla="*/ 745374 h 3868188"/>
                <a:gd name="connsiteX73" fmla="*/ 1773383 w 4064925"/>
                <a:gd name="connsiteY73" fmla="*/ 878378 h 3868188"/>
                <a:gd name="connsiteX74" fmla="*/ 1640379 w 4064925"/>
                <a:gd name="connsiteY74" fmla="*/ 1061258 h 3868188"/>
                <a:gd name="connsiteX75" fmla="*/ 1806633 w 4064925"/>
                <a:gd name="connsiteY75" fmla="*/ 1044632 h 3868188"/>
                <a:gd name="connsiteX76" fmla="*/ 1856510 w 4064925"/>
                <a:gd name="connsiteY76" fmla="*/ 1077883 h 3868188"/>
                <a:gd name="connsiteX77" fmla="*/ 1856510 w 4064925"/>
                <a:gd name="connsiteY77" fmla="*/ 1227512 h 3868188"/>
                <a:gd name="connsiteX78" fmla="*/ 1823259 w 4064925"/>
                <a:gd name="connsiteY78" fmla="*/ 1476894 h 3868188"/>
                <a:gd name="connsiteX79" fmla="*/ 1972888 w 4064925"/>
                <a:gd name="connsiteY79" fmla="*/ 1526770 h 3868188"/>
                <a:gd name="connsiteX80" fmla="*/ 2205644 w 4064925"/>
                <a:gd name="connsiteY80" fmla="*/ 1360516 h 3868188"/>
                <a:gd name="connsiteX81" fmla="*/ 2421775 w 4064925"/>
                <a:gd name="connsiteY81" fmla="*/ 1244138 h 3868188"/>
                <a:gd name="connsiteX82" fmla="*/ 2421775 w 4064925"/>
                <a:gd name="connsiteY82" fmla="*/ 1194261 h 3868188"/>
                <a:gd name="connsiteX83" fmla="*/ 2421775 w 4064925"/>
                <a:gd name="connsiteY83" fmla="*/ 1077883 h 3868188"/>
                <a:gd name="connsiteX84" fmla="*/ 2621281 w 4064925"/>
                <a:gd name="connsiteY84" fmla="*/ 1011381 h 3868188"/>
                <a:gd name="connsiteX85" fmla="*/ 2770910 w 4064925"/>
                <a:gd name="connsiteY85" fmla="*/ 878378 h 3868188"/>
                <a:gd name="connsiteX86" fmla="*/ 2770910 w 4064925"/>
                <a:gd name="connsiteY86" fmla="*/ 778625 h 3868188"/>
                <a:gd name="connsiteX87" fmla="*/ 2887288 w 4064925"/>
                <a:gd name="connsiteY87" fmla="*/ 545869 h 3868188"/>
                <a:gd name="connsiteX88" fmla="*/ 3352801 w 4064925"/>
                <a:gd name="connsiteY88" fmla="*/ 462741 h 3868188"/>
                <a:gd name="connsiteX89" fmla="*/ 3535681 w 4064925"/>
                <a:gd name="connsiteY89" fmla="*/ 196734 h 3868188"/>
                <a:gd name="connsiteX90" fmla="*/ 3535681 w 4064925"/>
                <a:gd name="connsiteY90" fmla="*/ 263236 h 3868188"/>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4544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8134"/>
                <a:gd name="connsiteX1" fmla="*/ 3602183 w 4064925"/>
                <a:gd name="connsiteY1" fmla="*/ 180109 h 3778134"/>
                <a:gd name="connsiteX2" fmla="*/ 3685310 w 4064925"/>
                <a:gd name="connsiteY2" fmla="*/ 80356 h 3778134"/>
                <a:gd name="connsiteX3" fmla="*/ 3785063 w 4064925"/>
                <a:gd name="connsiteY3" fmla="*/ 13854 h 3778134"/>
                <a:gd name="connsiteX4" fmla="*/ 3868190 w 4064925"/>
                <a:gd name="connsiteY4" fmla="*/ 163483 h 3778134"/>
                <a:gd name="connsiteX5" fmla="*/ 4017819 w 4064925"/>
                <a:gd name="connsiteY5" fmla="*/ 229985 h 3778134"/>
                <a:gd name="connsiteX6" fmla="*/ 4051070 w 4064925"/>
                <a:gd name="connsiteY6" fmla="*/ 329738 h 3778134"/>
                <a:gd name="connsiteX7" fmla="*/ 3934692 w 4064925"/>
                <a:gd name="connsiteY7" fmla="*/ 479367 h 3778134"/>
                <a:gd name="connsiteX8" fmla="*/ 3735186 w 4064925"/>
                <a:gd name="connsiteY8" fmla="*/ 595745 h 3778134"/>
                <a:gd name="connsiteX9" fmla="*/ 3668684 w 4064925"/>
                <a:gd name="connsiteY9" fmla="*/ 811876 h 3778134"/>
                <a:gd name="connsiteX10" fmla="*/ 3685310 w 4064925"/>
                <a:gd name="connsiteY10" fmla="*/ 994756 h 3778134"/>
                <a:gd name="connsiteX11" fmla="*/ 3818313 w 4064925"/>
                <a:gd name="connsiteY11" fmla="*/ 1011381 h 3778134"/>
                <a:gd name="connsiteX12" fmla="*/ 3768437 w 4064925"/>
                <a:gd name="connsiteY12" fmla="*/ 1144385 h 3778134"/>
                <a:gd name="connsiteX13" fmla="*/ 3386052 w 4064925"/>
                <a:gd name="connsiteY13" fmla="*/ 1260763 h 3778134"/>
                <a:gd name="connsiteX14" fmla="*/ 3352801 w 4064925"/>
                <a:gd name="connsiteY14" fmla="*/ 1609898 h 3778134"/>
                <a:gd name="connsiteX15" fmla="*/ 3219797 w 4064925"/>
                <a:gd name="connsiteY15" fmla="*/ 2058785 h 3778134"/>
                <a:gd name="connsiteX16" fmla="*/ 3169921 w 4064925"/>
                <a:gd name="connsiteY16" fmla="*/ 2274916 h 3778134"/>
                <a:gd name="connsiteX17" fmla="*/ 3253048 w 4064925"/>
                <a:gd name="connsiteY17" fmla="*/ 2491047 h 3778134"/>
                <a:gd name="connsiteX18" fmla="*/ 3169921 w 4064925"/>
                <a:gd name="connsiteY18" fmla="*/ 2790305 h 3778134"/>
                <a:gd name="connsiteX19" fmla="*/ 2721033 w 4064925"/>
                <a:gd name="connsiteY19" fmla="*/ 3139440 h 3778134"/>
                <a:gd name="connsiteX20" fmla="*/ 2571404 w 4064925"/>
                <a:gd name="connsiteY20" fmla="*/ 3471949 h 3778134"/>
                <a:gd name="connsiteX21" fmla="*/ 2521528 w 4064925"/>
                <a:gd name="connsiteY21" fmla="*/ 3654829 h 3778134"/>
                <a:gd name="connsiteX22" fmla="*/ 2255521 w 4064925"/>
                <a:gd name="connsiteY22" fmla="*/ 3721330 h 3778134"/>
                <a:gd name="connsiteX23" fmla="*/ 1690255 w 4064925"/>
                <a:gd name="connsiteY23" fmla="*/ 3771207 h 3778134"/>
                <a:gd name="connsiteX24" fmla="*/ 759230 w 4064925"/>
                <a:gd name="connsiteY24" fmla="*/ 3778134 h 3778134"/>
                <a:gd name="connsiteX25" fmla="*/ 775855 w 4064925"/>
                <a:gd name="connsiteY25" fmla="*/ 3521825 h 3778134"/>
                <a:gd name="connsiteX26" fmla="*/ 692728 w 4064925"/>
                <a:gd name="connsiteY26" fmla="*/ 3255818 h 3778134"/>
                <a:gd name="connsiteX27" fmla="*/ 842357 w 4064925"/>
                <a:gd name="connsiteY27" fmla="*/ 2939934 h 3778134"/>
                <a:gd name="connsiteX28" fmla="*/ 942110 w 4064925"/>
                <a:gd name="connsiteY28" fmla="*/ 2624050 h 3778134"/>
                <a:gd name="connsiteX29" fmla="*/ 975361 w 4064925"/>
                <a:gd name="connsiteY29" fmla="*/ 2540923 h 3778134"/>
                <a:gd name="connsiteX30" fmla="*/ 975361 w 4064925"/>
                <a:gd name="connsiteY30" fmla="*/ 2424545 h 3778134"/>
                <a:gd name="connsiteX31" fmla="*/ 775855 w 4064925"/>
                <a:gd name="connsiteY31" fmla="*/ 2258290 h 3778134"/>
                <a:gd name="connsiteX32" fmla="*/ 809106 w 4064925"/>
                <a:gd name="connsiteY32" fmla="*/ 2175163 h 3778134"/>
                <a:gd name="connsiteX33" fmla="*/ 725979 w 4064925"/>
                <a:gd name="connsiteY33" fmla="*/ 2075410 h 3778134"/>
                <a:gd name="connsiteX34" fmla="*/ 626226 w 4064925"/>
                <a:gd name="connsiteY34" fmla="*/ 1925781 h 3778134"/>
                <a:gd name="connsiteX35" fmla="*/ 692728 w 4064925"/>
                <a:gd name="connsiteY35" fmla="*/ 1693025 h 3778134"/>
                <a:gd name="connsiteX36" fmla="*/ 775855 w 4064925"/>
                <a:gd name="connsiteY36" fmla="*/ 1609898 h 3778134"/>
                <a:gd name="connsiteX37" fmla="*/ 775855 w 4064925"/>
                <a:gd name="connsiteY37" fmla="*/ 1510145 h 3778134"/>
                <a:gd name="connsiteX38" fmla="*/ 659477 w 4064925"/>
                <a:gd name="connsiteY38" fmla="*/ 1377141 h 3778134"/>
                <a:gd name="connsiteX39" fmla="*/ 476597 w 4064925"/>
                <a:gd name="connsiteY39" fmla="*/ 1077883 h 3778134"/>
                <a:gd name="connsiteX40" fmla="*/ 310343 w 4064925"/>
                <a:gd name="connsiteY40" fmla="*/ 978130 h 3778134"/>
                <a:gd name="connsiteX41" fmla="*/ 193964 w 4064925"/>
                <a:gd name="connsiteY41" fmla="*/ 811876 h 3778134"/>
                <a:gd name="connsiteX42" fmla="*/ 193964 w 4064925"/>
                <a:gd name="connsiteY42" fmla="*/ 545869 h 3778134"/>
                <a:gd name="connsiteX43" fmla="*/ 243841 w 4064925"/>
                <a:gd name="connsiteY43" fmla="*/ 545869 h 3778134"/>
                <a:gd name="connsiteX44" fmla="*/ 227215 w 4064925"/>
                <a:gd name="connsiteY44" fmla="*/ 429490 h 3778134"/>
                <a:gd name="connsiteX45" fmla="*/ 177339 w 4064925"/>
                <a:gd name="connsiteY45" fmla="*/ 412865 h 3778134"/>
                <a:gd name="connsiteX46" fmla="*/ 44335 w 4064925"/>
                <a:gd name="connsiteY46" fmla="*/ 396240 h 3778134"/>
                <a:gd name="connsiteX47" fmla="*/ 11084 w 4064925"/>
                <a:gd name="connsiteY47" fmla="*/ 96981 h 3778134"/>
                <a:gd name="connsiteX48" fmla="*/ 110837 w 4064925"/>
                <a:gd name="connsiteY48" fmla="*/ 213360 h 3778134"/>
                <a:gd name="connsiteX49" fmla="*/ 243841 w 4064925"/>
                <a:gd name="connsiteY49" fmla="*/ 180109 h 3778134"/>
                <a:gd name="connsiteX50" fmla="*/ 360219 w 4064925"/>
                <a:gd name="connsiteY50" fmla="*/ 329738 h 3778134"/>
                <a:gd name="connsiteX51" fmla="*/ 360219 w 4064925"/>
                <a:gd name="connsiteY51" fmla="*/ 446116 h 3778134"/>
                <a:gd name="connsiteX52" fmla="*/ 393470 w 4064925"/>
                <a:gd name="connsiteY52" fmla="*/ 512618 h 3778134"/>
                <a:gd name="connsiteX53" fmla="*/ 609601 w 4064925"/>
                <a:gd name="connsiteY53" fmla="*/ 545869 h 3778134"/>
                <a:gd name="connsiteX54" fmla="*/ 858983 w 4064925"/>
                <a:gd name="connsiteY54" fmla="*/ 495992 h 3778134"/>
                <a:gd name="connsiteX55" fmla="*/ 908859 w 4064925"/>
                <a:gd name="connsiteY55" fmla="*/ 379614 h 3778134"/>
                <a:gd name="connsiteX56" fmla="*/ 975361 w 4064925"/>
                <a:gd name="connsiteY56" fmla="*/ 329738 h 3778134"/>
                <a:gd name="connsiteX57" fmla="*/ 1025237 w 4064925"/>
                <a:gd name="connsiteY57" fmla="*/ 362989 h 3778134"/>
                <a:gd name="connsiteX58" fmla="*/ 1141615 w 4064925"/>
                <a:gd name="connsiteY58" fmla="*/ 512618 h 3778134"/>
                <a:gd name="connsiteX59" fmla="*/ 1474124 w 4064925"/>
                <a:gd name="connsiteY59" fmla="*/ 412865 h 3778134"/>
                <a:gd name="connsiteX60" fmla="*/ 1607128 w 4064925"/>
                <a:gd name="connsiteY60" fmla="*/ 612370 h 3778134"/>
                <a:gd name="connsiteX61" fmla="*/ 1208117 w 4064925"/>
                <a:gd name="connsiteY61" fmla="*/ 678872 h 3778134"/>
                <a:gd name="connsiteX62" fmla="*/ 1108364 w 4064925"/>
                <a:gd name="connsiteY62" fmla="*/ 861752 h 3778134"/>
                <a:gd name="connsiteX63" fmla="*/ 1158241 w 4064925"/>
                <a:gd name="connsiteY63" fmla="*/ 878378 h 3778134"/>
                <a:gd name="connsiteX64" fmla="*/ 1124990 w 4064925"/>
                <a:gd name="connsiteY64" fmla="*/ 1210887 h 3778134"/>
                <a:gd name="connsiteX65" fmla="*/ 1141615 w 4064925"/>
                <a:gd name="connsiteY65" fmla="*/ 1427018 h 3778134"/>
                <a:gd name="connsiteX66" fmla="*/ 1191492 w 4064925"/>
                <a:gd name="connsiteY66" fmla="*/ 1493520 h 3778134"/>
                <a:gd name="connsiteX67" fmla="*/ 1390997 w 4064925"/>
                <a:gd name="connsiteY67" fmla="*/ 1310640 h 3778134"/>
                <a:gd name="connsiteX68" fmla="*/ 1324495 w 4064925"/>
                <a:gd name="connsiteY68" fmla="*/ 1044632 h 3778134"/>
                <a:gd name="connsiteX69" fmla="*/ 1457499 w 4064925"/>
                <a:gd name="connsiteY69" fmla="*/ 795250 h 3778134"/>
                <a:gd name="connsiteX70" fmla="*/ 1557252 w 4064925"/>
                <a:gd name="connsiteY70" fmla="*/ 662247 h 3778134"/>
                <a:gd name="connsiteX71" fmla="*/ 1706881 w 4064925"/>
                <a:gd name="connsiteY71" fmla="*/ 745374 h 3778134"/>
                <a:gd name="connsiteX72" fmla="*/ 1773383 w 4064925"/>
                <a:gd name="connsiteY72" fmla="*/ 878378 h 3778134"/>
                <a:gd name="connsiteX73" fmla="*/ 1640379 w 4064925"/>
                <a:gd name="connsiteY73" fmla="*/ 1061258 h 3778134"/>
                <a:gd name="connsiteX74" fmla="*/ 1806633 w 4064925"/>
                <a:gd name="connsiteY74" fmla="*/ 1044632 h 3778134"/>
                <a:gd name="connsiteX75" fmla="*/ 1856510 w 4064925"/>
                <a:gd name="connsiteY75" fmla="*/ 1077883 h 3778134"/>
                <a:gd name="connsiteX76" fmla="*/ 1856510 w 4064925"/>
                <a:gd name="connsiteY76" fmla="*/ 1227512 h 3778134"/>
                <a:gd name="connsiteX77" fmla="*/ 1823259 w 4064925"/>
                <a:gd name="connsiteY77" fmla="*/ 1476894 h 3778134"/>
                <a:gd name="connsiteX78" fmla="*/ 1972888 w 4064925"/>
                <a:gd name="connsiteY78" fmla="*/ 1526770 h 3778134"/>
                <a:gd name="connsiteX79" fmla="*/ 2205644 w 4064925"/>
                <a:gd name="connsiteY79" fmla="*/ 1360516 h 3778134"/>
                <a:gd name="connsiteX80" fmla="*/ 2421775 w 4064925"/>
                <a:gd name="connsiteY80" fmla="*/ 1244138 h 3778134"/>
                <a:gd name="connsiteX81" fmla="*/ 2421775 w 4064925"/>
                <a:gd name="connsiteY81" fmla="*/ 1194261 h 3778134"/>
                <a:gd name="connsiteX82" fmla="*/ 2421775 w 4064925"/>
                <a:gd name="connsiteY82" fmla="*/ 1077883 h 3778134"/>
                <a:gd name="connsiteX83" fmla="*/ 2621281 w 4064925"/>
                <a:gd name="connsiteY83" fmla="*/ 1011381 h 3778134"/>
                <a:gd name="connsiteX84" fmla="*/ 2770910 w 4064925"/>
                <a:gd name="connsiteY84" fmla="*/ 878378 h 3778134"/>
                <a:gd name="connsiteX85" fmla="*/ 2770910 w 4064925"/>
                <a:gd name="connsiteY85" fmla="*/ 778625 h 3778134"/>
                <a:gd name="connsiteX86" fmla="*/ 2887288 w 4064925"/>
                <a:gd name="connsiteY86" fmla="*/ 545869 h 3778134"/>
                <a:gd name="connsiteX87" fmla="*/ 3352801 w 4064925"/>
                <a:gd name="connsiteY87" fmla="*/ 462741 h 3778134"/>
                <a:gd name="connsiteX88" fmla="*/ 3535681 w 4064925"/>
                <a:gd name="connsiteY88" fmla="*/ 196734 h 3778134"/>
                <a:gd name="connsiteX89" fmla="*/ 3535681 w 4064925"/>
                <a:gd name="connsiteY89" fmla="*/ 263236 h 377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064925" h="3778134">
                  <a:moveTo>
                    <a:pt x="3535681" y="263236"/>
                  </a:moveTo>
                  <a:cubicBezTo>
                    <a:pt x="3557848" y="235527"/>
                    <a:pt x="3577245" y="210589"/>
                    <a:pt x="3602183" y="180109"/>
                  </a:cubicBezTo>
                  <a:cubicBezTo>
                    <a:pt x="3627121" y="149629"/>
                    <a:pt x="3654830" y="108065"/>
                    <a:pt x="3685310" y="80356"/>
                  </a:cubicBezTo>
                  <a:cubicBezTo>
                    <a:pt x="3715790" y="52647"/>
                    <a:pt x="3754583" y="0"/>
                    <a:pt x="3785063" y="13854"/>
                  </a:cubicBezTo>
                  <a:cubicBezTo>
                    <a:pt x="3815543" y="27708"/>
                    <a:pt x="3829397" y="127461"/>
                    <a:pt x="3868190" y="163483"/>
                  </a:cubicBezTo>
                  <a:cubicBezTo>
                    <a:pt x="3906983" y="199505"/>
                    <a:pt x="3987339" y="202276"/>
                    <a:pt x="4017819" y="229985"/>
                  </a:cubicBezTo>
                  <a:cubicBezTo>
                    <a:pt x="4048299" y="257694"/>
                    <a:pt x="4064925" y="288174"/>
                    <a:pt x="4051070" y="329738"/>
                  </a:cubicBezTo>
                  <a:cubicBezTo>
                    <a:pt x="4037216" y="371302"/>
                    <a:pt x="3987339" y="435033"/>
                    <a:pt x="3934692" y="479367"/>
                  </a:cubicBezTo>
                  <a:cubicBezTo>
                    <a:pt x="3882045" y="523701"/>
                    <a:pt x="3779521" y="540327"/>
                    <a:pt x="3735186" y="595745"/>
                  </a:cubicBezTo>
                  <a:cubicBezTo>
                    <a:pt x="3690851" y="651163"/>
                    <a:pt x="3676997" y="745374"/>
                    <a:pt x="3668684" y="811876"/>
                  </a:cubicBezTo>
                  <a:cubicBezTo>
                    <a:pt x="3660371" y="878378"/>
                    <a:pt x="3660372" y="961505"/>
                    <a:pt x="3685310" y="994756"/>
                  </a:cubicBezTo>
                  <a:cubicBezTo>
                    <a:pt x="3710248" y="1028007"/>
                    <a:pt x="3804458" y="986443"/>
                    <a:pt x="3818313" y="1011381"/>
                  </a:cubicBezTo>
                  <a:cubicBezTo>
                    <a:pt x="3832168" y="1036319"/>
                    <a:pt x="3840480" y="1102821"/>
                    <a:pt x="3768437" y="1144385"/>
                  </a:cubicBezTo>
                  <a:cubicBezTo>
                    <a:pt x="3696394" y="1185949"/>
                    <a:pt x="3455325" y="1183178"/>
                    <a:pt x="3386052" y="1260763"/>
                  </a:cubicBezTo>
                  <a:cubicBezTo>
                    <a:pt x="3316779" y="1338349"/>
                    <a:pt x="3380510" y="1476894"/>
                    <a:pt x="3352801" y="1609898"/>
                  </a:cubicBezTo>
                  <a:cubicBezTo>
                    <a:pt x="3325092" y="1742902"/>
                    <a:pt x="3250277" y="1947949"/>
                    <a:pt x="3219797" y="2058785"/>
                  </a:cubicBezTo>
                  <a:cubicBezTo>
                    <a:pt x="3189317" y="2169621"/>
                    <a:pt x="3164379" y="2202872"/>
                    <a:pt x="3169921" y="2274916"/>
                  </a:cubicBezTo>
                  <a:cubicBezTo>
                    <a:pt x="3175463" y="2346960"/>
                    <a:pt x="3253048" y="2405149"/>
                    <a:pt x="3253048" y="2491047"/>
                  </a:cubicBezTo>
                  <a:cubicBezTo>
                    <a:pt x="3253048" y="2576945"/>
                    <a:pt x="3258590" y="2682240"/>
                    <a:pt x="3169921" y="2790305"/>
                  </a:cubicBezTo>
                  <a:cubicBezTo>
                    <a:pt x="3081252" y="2898371"/>
                    <a:pt x="2820786" y="3025833"/>
                    <a:pt x="2721033" y="3139440"/>
                  </a:cubicBezTo>
                  <a:cubicBezTo>
                    <a:pt x="2621280" y="3253047"/>
                    <a:pt x="2604655" y="3386051"/>
                    <a:pt x="2571404" y="3471949"/>
                  </a:cubicBezTo>
                  <a:cubicBezTo>
                    <a:pt x="2538153" y="3557847"/>
                    <a:pt x="2574175" y="3613266"/>
                    <a:pt x="2521528" y="3654829"/>
                  </a:cubicBezTo>
                  <a:cubicBezTo>
                    <a:pt x="2468881" y="3696392"/>
                    <a:pt x="2394066" y="3701934"/>
                    <a:pt x="2255521" y="3721330"/>
                  </a:cubicBezTo>
                  <a:cubicBezTo>
                    <a:pt x="2116976" y="3740726"/>
                    <a:pt x="1690255" y="3771207"/>
                    <a:pt x="1690255" y="3771207"/>
                  </a:cubicBezTo>
                  <a:lnTo>
                    <a:pt x="759230" y="3778134"/>
                  </a:lnTo>
                  <a:cubicBezTo>
                    <a:pt x="739591" y="3588883"/>
                    <a:pt x="786939" y="3608878"/>
                    <a:pt x="775855" y="3521825"/>
                  </a:cubicBezTo>
                  <a:cubicBezTo>
                    <a:pt x="764771" y="3434772"/>
                    <a:pt x="681644" y="3352800"/>
                    <a:pt x="692728" y="3255818"/>
                  </a:cubicBezTo>
                  <a:cubicBezTo>
                    <a:pt x="703812" y="3158836"/>
                    <a:pt x="800793" y="3045229"/>
                    <a:pt x="842357" y="2939934"/>
                  </a:cubicBezTo>
                  <a:cubicBezTo>
                    <a:pt x="883921" y="2834639"/>
                    <a:pt x="919943" y="2690552"/>
                    <a:pt x="942110" y="2624050"/>
                  </a:cubicBezTo>
                  <a:cubicBezTo>
                    <a:pt x="964277" y="2557548"/>
                    <a:pt x="969819" y="2574174"/>
                    <a:pt x="975361" y="2540923"/>
                  </a:cubicBezTo>
                  <a:cubicBezTo>
                    <a:pt x="980903" y="2507672"/>
                    <a:pt x="1008612" y="2471650"/>
                    <a:pt x="975361" y="2424545"/>
                  </a:cubicBezTo>
                  <a:cubicBezTo>
                    <a:pt x="942110" y="2377440"/>
                    <a:pt x="803564" y="2299854"/>
                    <a:pt x="775855" y="2258290"/>
                  </a:cubicBezTo>
                  <a:cubicBezTo>
                    <a:pt x="748146" y="2216726"/>
                    <a:pt x="817419" y="2205643"/>
                    <a:pt x="809106" y="2175163"/>
                  </a:cubicBezTo>
                  <a:cubicBezTo>
                    <a:pt x="800793" y="2144683"/>
                    <a:pt x="756459" y="2116974"/>
                    <a:pt x="725979" y="2075410"/>
                  </a:cubicBezTo>
                  <a:cubicBezTo>
                    <a:pt x="695499" y="2033846"/>
                    <a:pt x="631768" y="1989512"/>
                    <a:pt x="626226" y="1925781"/>
                  </a:cubicBezTo>
                  <a:cubicBezTo>
                    <a:pt x="620684" y="1862050"/>
                    <a:pt x="667790" y="1745672"/>
                    <a:pt x="692728" y="1693025"/>
                  </a:cubicBezTo>
                  <a:cubicBezTo>
                    <a:pt x="717666" y="1640378"/>
                    <a:pt x="762001" y="1640378"/>
                    <a:pt x="775855" y="1609898"/>
                  </a:cubicBezTo>
                  <a:cubicBezTo>
                    <a:pt x="789709" y="1579418"/>
                    <a:pt x="795251" y="1548938"/>
                    <a:pt x="775855" y="1510145"/>
                  </a:cubicBezTo>
                  <a:cubicBezTo>
                    <a:pt x="756459" y="1471352"/>
                    <a:pt x="709353" y="1449185"/>
                    <a:pt x="659477" y="1377141"/>
                  </a:cubicBezTo>
                  <a:cubicBezTo>
                    <a:pt x="609601" y="1305097"/>
                    <a:pt x="534786" y="1144385"/>
                    <a:pt x="476597" y="1077883"/>
                  </a:cubicBezTo>
                  <a:cubicBezTo>
                    <a:pt x="418408" y="1011381"/>
                    <a:pt x="357448" y="1022464"/>
                    <a:pt x="310343" y="978130"/>
                  </a:cubicBezTo>
                  <a:cubicBezTo>
                    <a:pt x="263238" y="933796"/>
                    <a:pt x="213361" y="883920"/>
                    <a:pt x="193964" y="811876"/>
                  </a:cubicBezTo>
                  <a:cubicBezTo>
                    <a:pt x="174568" y="739833"/>
                    <a:pt x="185651" y="590203"/>
                    <a:pt x="193964" y="545869"/>
                  </a:cubicBezTo>
                  <a:cubicBezTo>
                    <a:pt x="202277" y="501535"/>
                    <a:pt x="238299" y="565266"/>
                    <a:pt x="243841" y="545869"/>
                  </a:cubicBezTo>
                  <a:cubicBezTo>
                    <a:pt x="249383" y="526472"/>
                    <a:pt x="238299" y="451657"/>
                    <a:pt x="227215" y="429490"/>
                  </a:cubicBezTo>
                  <a:cubicBezTo>
                    <a:pt x="216131" y="407323"/>
                    <a:pt x="207819" y="418407"/>
                    <a:pt x="177339" y="412865"/>
                  </a:cubicBezTo>
                  <a:cubicBezTo>
                    <a:pt x="146859" y="407323"/>
                    <a:pt x="72044" y="448887"/>
                    <a:pt x="44335" y="396240"/>
                  </a:cubicBezTo>
                  <a:cubicBezTo>
                    <a:pt x="16626" y="343593"/>
                    <a:pt x="0" y="127461"/>
                    <a:pt x="11084" y="96981"/>
                  </a:cubicBezTo>
                  <a:cubicBezTo>
                    <a:pt x="22168" y="66501"/>
                    <a:pt x="72044" y="199505"/>
                    <a:pt x="110837" y="213360"/>
                  </a:cubicBezTo>
                  <a:cubicBezTo>
                    <a:pt x="149630" y="227215"/>
                    <a:pt x="202277" y="160713"/>
                    <a:pt x="243841" y="180109"/>
                  </a:cubicBezTo>
                  <a:cubicBezTo>
                    <a:pt x="285405" y="199505"/>
                    <a:pt x="340823" y="285404"/>
                    <a:pt x="360219" y="329738"/>
                  </a:cubicBezTo>
                  <a:cubicBezTo>
                    <a:pt x="379615" y="374072"/>
                    <a:pt x="354677" y="415636"/>
                    <a:pt x="360219" y="446116"/>
                  </a:cubicBezTo>
                  <a:cubicBezTo>
                    <a:pt x="365761" y="476596"/>
                    <a:pt x="351906" y="495992"/>
                    <a:pt x="393470" y="512618"/>
                  </a:cubicBezTo>
                  <a:cubicBezTo>
                    <a:pt x="435034" y="529244"/>
                    <a:pt x="532016" y="548640"/>
                    <a:pt x="609601" y="545869"/>
                  </a:cubicBezTo>
                  <a:cubicBezTo>
                    <a:pt x="687186" y="543098"/>
                    <a:pt x="809107" y="523701"/>
                    <a:pt x="858983" y="495992"/>
                  </a:cubicBezTo>
                  <a:cubicBezTo>
                    <a:pt x="908859" y="468283"/>
                    <a:pt x="889463" y="407323"/>
                    <a:pt x="908859" y="379614"/>
                  </a:cubicBezTo>
                  <a:cubicBezTo>
                    <a:pt x="928255" y="351905"/>
                    <a:pt x="955965" y="332509"/>
                    <a:pt x="975361" y="329738"/>
                  </a:cubicBezTo>
                  <a:cubicBezTo>
                    <a:pt x="994757" y="326967"/>
                    <a:pt x="997528" y="332509"/>
                    <a:pt x="1025237" y="362989"/>
                  </a:cubicBezTo>
                  <a:cubicBezTo>
                    <a:pt x="1052946" y="393469"/>
                    <a:pt x="1066800" y="504305"/>
                    <a:pt x="1141615" y="512618"/>
                  </a:cubicBezTo>
                  <a:cubicBezTo>
                    <a:pt x="1216430" y="520931"/>
                    <a:pt x="1396539" y="396240"/>
                    <a:pt x="1474124" y="412865"/>
                  </a:cubicBezTo>
                  <a:cubicBezTo>
                    <a:pt x="1551710" y="429490"/>
                    <a:pt x="1651462" y="568036"/>
                    <a:pt x="1607128" y="612370"/>
                  </a:cubicBezTo>
                  <a:cubicBezTo>
                    <a:pt x="1562794" y="656704"/>
                    <a:pt x="1291244" y="637308"/>
                    <a:pt x="1208117" y="678872"/>
                  </a:cubicBezTo>
                  <a:cubicBezTo>
                    <a:pt x="1124990" y="720436"/>
                    <a:pt x="1116677" y="828501"/>
                    <a:pt x="1108364" y="861752"/>
                  </a:cubicBezTo>
                  <a:cubicBezTo>
                    <a:pt x="1100051" y="895003"/>
                    <a:pt x="1155470" y="820189"/>
                    <a:pt x="1158241" y="878378"/>
                  </a:cubicBezTo>
                  <a:cubicBezTo>
                    <a:pt x="1161012" y="936567"/>
                    <a:pt x="1127761" y="1119447"/>
                    <a:pt x="1124990" y="1210887"/>
                  </a:cubicBezTo>
                  <a:cubicBezTo>
                    <a:pt x="1122219" y="1302327"/>
                    <a:pt x="1130531" y="1379913"/>
                    <a:pt x="1141615" y="1427018"/>
                  </a:cubicBezTo>
                  <a:cubicBezTo>
                    <a:pt x="1152699" y="1474124"/>
                    <a:pt x="1149928" y="1512916"/>
                    <a:pt x="1191492" y="1493520"/>
                  </a:cubicBezTo>
                  <a:cubicBezTo>
                    <a:pt x="1233056" y="1474124"/>
                    <a:pt x="1368830" y="1385455"/>
                    <a:pt x="1390997" y="1310640"/>
                  </a:cubicBezTo>
                  <a:cubicBezTo>
                    <a:pt x="1413164" y="1235825"/>
                    <a:pt x="1313411" y="1130530"/>
                    <a:pt x="1324495" y="1044632"/>
                  </a:cubicBezTo>
                  <a:cubicBezTo>
                    <a:pt x="1335579" y="958734"/>
                    <a:pt x="1418706" y="858981"/>
                    <a:pt x="1457499" y="795250"/>
                  </a:cubicBezTo>
                  <a:cubicBezTo>
                    <a:pt x="1496292" y="731519"/>
                    <a:pt x="1515688" y="670560"/>
                    <a:pt x="1557252" y="662247"/>
                  </a:cubicBezTo>
                  <a:cubicBezTo>
                    <a:pt x="1598816" y="653934"/>
                    <a:pt x="1670859" y="709352"/>
                    <a:pt x="1706881" y="745374"/>
                  </a:cubicBezTo>
                  <a:cubicBezTo>
                    <a:pt x="1742903" y="781396"/>
                    <a:pt x="1784467" y="825731"/>
                    <a:pt x="1773383" y="878378"/>
                  </a:cubicBezTo>
                  <a:cubicBezTo>
                    <a:pt x="1762299" y="931025"/>
                    <a:pt x="1634837" y="1033549"/>
                    <a:pt x="1640379" y="1061258"/>
                  </a:cubicBezTo>
                  <a:cubicBezTo>
                    <a:pt x="1645921" y="1088967"/>
                    <a:pt x="1770611" y="1041861"/>
                    <a:pt x="1806633" y="1044632"/>
                  </a:cubicBezTo>
                  <a:cubicBezTo>
                    <a:pt x="1842655" y="1047403"/>
                    <a:pt x="1848197" y="1047403"/>
                    <a:pt x="1856510" y="1077883"/>
                  </a:cubicBezTo>
                  <a:cubicBezTo>
                    <a:pt x="1864823" y="1108363"/>
                    <a:pt x="1862052" y="1161010"/>
                    <a:pt x="1856510" y="1227512"/>
                  </a:cubicBezTo>
                  <a:cubicBezTo>
                    <a:pt x="1850968" y="1294014"/>
                    <a:pt x="1803863" y="1427018"/>
                    <a:pt x="1823259" y="1476894"/>
                  </a:cubicBezTo>
                  <a:cubicBezTo>
                    <a:pt x="1842655" y="1526770"/>
                    <a:pt x="1909157" y="1546166"/>
                    <a:pt x="1972888" y="1526770"/>
                  </a:cubicBezTo>
                  <a:cubicBezTo>
                    <a:pt x="2036619" y="1507374"/>
                    <a:pt x="2130829" y="1407621"/>
                    <a:pt x="2205644" y="1360516"/>
                  </a:cubicBezTo>
                  <a:cubicBezTo>
                    <a:pt x="2280459" y="1313411"/>
                    <a:pt x="2385753" y="1271847"/>
                    <a:pt x="2421775" y="1244138"/>
                  </a:cubicBezTo>
                  <a:cubicBezTo>
                    <a:pt x="2457797" y="1216429"/>
                    <a:pt x="2421775" y="1194261"/>
                    <a:pt x="2421775" y="1194261"/>
                  </a:cubicBezTo>
                  <a:cubicBezTo>
                    <a:pt x="2421775" y="1166552"/>
                    <a:pt x="2388524" y="1108363"/>
                    <a:pt x="2421775" y="1077883"/>
                  </a:cubicBezTo>
                  <a:cubicBezTo>
                    <a:pt x="2455026" y="1047403"/>
                    <a:pt x="2563092" y="1044632"/>
                    <a:pt x="2621281" y="1011381"/>
                  </a:cubicBezTo>
                  <a:cubicBezTo>
                    <a:pt x="2679470" y="978130"/>
                    <a:pt x="2745972" y="917171"/>
                    <a:pt x="2770910" y="878378"/>
                  </a:cubicBezTo>
                  <a:cubicBezTo>
                    <a:pt x="2795848" y="839585"/>
                    <a:pt x="2751514" y="834043"/>
                    <a:pt x="2770910" y="778625"/>
                  </a:cubicBezTo>
                  <a:cubicBezTo>
                    <a:pt x="2790306" y="723207"/>
                    <a:pt x="2790306" y="598516"/>
                    <a:pt x="2887288" y="545869"/>
                  </a:cubicBezTo>
                  <a:cubicBezTo>
                    <a:pt x="2984270" y="493222"/>
                    <a:pt x="3244736" y="520930"/>
                    <a:pt x="3352801" y="462741"/>
                  </a:cubicBezTo>
                  <a:cubicBezTo>
                    <a:pt x="3460866" y="404552"/>
                    <a:pt x="3498273" y="300643"/>
                    <a:pt x="3535681" y="196734"/>
                  </a:cubicBezTo>
                  <a:lnTo>
                    <a:pt x="3535681" y="263236"/>
                  </a:lnTo>
                  <a:close/>
                </a:path>
              </a:pathLst>
            </a:custGeom>
            <a:solidFill>
              <a:srgbClr val="FFC0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Freeform 32"/>
            <p:cNvSpPr/>
            <p:nvPr/>
          </p:nvSpPr>
          <p:spPr>
            <a:xfrm>
              <a:off x="4770120" y="1752599"/>
              <a:ext cx="1025236" cy="3358342"/>
            </a:xfrm>
            <a:custGeom>
              <a:avLst/>
              <a:gdLst>
                <a:gd name="connsiteX0" fmla="*/ 0 w 1097280"/>
                <a:gd name="connsiteY0" fmla="*/ 0 h 3690851"/>
                <a:gd name="connsiteX1" fmla="*/ 182880 w 1097280"/>
                <a:gd name="connsiteY1" fmla="*/ 83127 h 3690851"/>
                <a:gd name="connsiteX2" fmla="*/ 232756 w 1097280"/>
                <a:gd name="connsiteY2" fmla="*/ 133004 h 3690851"/>
                <a:gd name="connsiteX3" fmla="*/ 266007 w 1097280"/>
                <a:gd name="connsiteY3" fmla="*/ 199506 h 3690851"/>
                <a:gd name="connsiteX4" fmla="*/ 216131 w 1097280"/>
                <a:gd name="connsiteY4" fmla="*/ 249382 h 3690851"/>
                <a:gd name="connsiteX5" fmla="*/ 133004 w 1097280"/>
                <a:gd name="connsiteY5" fmla="*/ 432262 h 3690851"/>
                <a:gd name="connsiteX6" fmla="*/ 332509 w 1097280"/>
                <a:gd name="connsiteY6" fmla="*/ 548640 h 3690851"/>
                <a:gd name="connsiteX7" fmla="*/ 565265 w 1097280"/>
                <a:gd name="connsiteY7" fmla="*/ 731520 h 3690851"/>
                <a:gd name="connsiteX8" fmla="*/ 631767 w 1097280"/>
                <a:gd name="connsiteY8" fmla="*/ 847898 h 3690851"/>
                <a:gd name="connsiteX9" fmla="*/ 648393 w 1097280"/>
                <a:gd name="connsiteY9" fmla="*/ 1030778 h 3690851"/>
                <a:gd name="connsiteX10" fmla="*/ 764771 w 1097280"/>
                <a:gd name="connsiteY10" fmla="*/ 1097280 h 3690851"/>
                <a:gd name="connsiteX11" fmla="*/ 781396 w 1097280"/>
                <a:gd name="connsiteY11" fmla="*/ 1230284 h 3690851"/>
                <a:gd name="connsiteX12" fmla="*/ 665018 w 1097280"/>
                <a:gd name="connsiteY12" fmla="*/ 1379913 h 3690851"/>
                <a:gd name="connsiteX13" fmla="*/ 615142 w 1097280"/>
                <a:gd name="connsiteY13" fmla="*/ 1512917 h 3690851"/>
                <a:gd name="connsiteX14" fmla="*/ 681644 w 1097280"/>
                <a:gd name="connsiteY14" fmla="*/ 1745673 h 3690851"/>
                <a:gd name="connsiteX15" fmla="*/ 831273 w 1097280"/>
                <a:gd name="connsiteY15" fmla="*/ 1828800 h 3690851"/>
                <a:gd name="connsiteX16" fmla="*/ 831273 w 1097280"/>
                <a:gd name="connsiteY16" fmla="*/ 1961804 h 3690851"/>
                <a:gd name="connsiteX17" fmla="*/ 931025 w 1097280"/>
                <a:gd name="connsiteY17" fmla="*/ 2094807 h 3690851"/>
                <a:gd name="connsiteX18" fmla="*/ 1014153 w 1097280"/>
                <a:gd name="connsiteY18" fmla="*/ 2294313 h 3690851"/>
                <a:gd name="connsiteX19" fmla="*/ 864524 w 1097280"/>
                <a:gd name="connsiteY19" fmla="*/ 2576946 h 3690851"/>
                <a:gd name="connsiteX20" fmla="*/ 764771 w 1097280"/>
                <a:gd name="connsiteY20" fmla="*/ 2942706 h 3690851"/>
                <a:gd name="connsiteX21" fmla="*/ 764771 w 1097280"/>
                <a:gd name="connsiteY21" fmla="*/ 3059084 h 3690851"/>
                <a:gd name="connsiteX22" fmla="*/ 731520 w 1097280"/>
                <a:gd name="connsiteY22" fmla="*/ 3225338 h 3690851"/>
                <a:gd name="connsiteX23" fmla="*/ 665018 w 1097280"/>
                <a:gd name="connsiteY23" fmla="*/ 3358342 h 3690851"/>
                <a:gd name="connsiteX24" fmla="*/ 698269 w 1097280"/>
                <a:gd name="connsiteY24" fmla="*/ 3524597 h 3690851"/>
                <a:gd name="connsiteX25" fmla="*/ 847898 w 1097280"/>
                <a:gd name="connsiteY25" fmla="*/ 3607724 h 3690851"/>
                <a:gd name="connsiteX26" fmla="*/ 1014153 w 1097280"/>
                <a:gd name="connsiteY26" fmla="*/ 3657600 h 3690851"/>
                <a:gd name="connsiteX27" fmla="*/ 1097280 w 1097280"/>
                <a:gd name="connsiteY27" fmla="*/ 3690851 h 3690851"/>
                <a:gd name="connsiteX0" fmla="*/ 0 w 1025236"/>
                <a:gd name="connsiteY0" fmla="*/ 0 h 3657600"/>
                <a:gd name="connsiteX1" fmla="*/ 182880 w 1025236"/>
                <a:gd name="connsiteY1" fmla="*/ 83127 h 3657600"/>
                <a:gd name="connsiteX2" fmla="*/ 232756 w 1025236"/>
                <a:gd name="connsiteY2" fmla="*/ 133004 h 3657600"/>
                <a:gd name="connsiteX3" fmla="*/ 266007 w 1025236"/>
                <a:gd name="connsiteY3" fmla="*/ 199506 h 3657600"/>
                <a:gd name="connsiteX4" fmla="*/ 216131 w 1025236"/>
                <a:gd name="connsiteY4" fmla="*/ 249382 h 3657600"/>
                <a:gd name="connsiteX5" fmla="*/ 133004 w 1025236"/>
                <a:gd name="connsiteY5" fmla="*/ 432262 h 3657600"/>
                <a:gd name="connsiteX6" fmla="*/ 332509 w 1025236"/>
                <a:gd name="connsiteY6" fmla="*/ 548640 h 3657600"/>
                <a:gd name="connsiteX7" fmla="*/ 565265 w 1025236"/>
                <a:gd name="connsiteY7" fmla="*/ 731520 h 3657600"/>
                <a:gd name="connsiteX8" fmla="*/ 631767 w 1025236"/>
                <a:gd name="connsiteY8" fmla="*/ 847898 h 3657600"/>
                <a:gd name="connsiteX9" fmla="*/ 648393 w 1025236"/>
                <a:gd name="connsiteY9" fmla="*/ 1030778 h 3657600"/>
                <a:gd name="connsiteX10" fmla="*/ 764771 w 1025236"/>
                <a:gd name="connsiteY10" fmla="*/ 1097280 h 3657600"/>
                <a:gd name="connsiteX11" fmla="*/ 781396 w 1025236"/>
                <a:gd name="connsiteY11" fmla="*/ 1230284 h 3657600"/>
                <a:gd name="connsiteX12" fmla="*/ 665018 w 1025236"/>
                <a:gd name="connsiteY12" fmla="*/ 1379913 h 3657600"/>
                <a:gd name="connsiteX13" fmla="*/ 615142 w 1025236"/>
                <a:gd name="connsiteY13" fmla="*/ 1512917 h 3657600"/>
                <a:gd name="connsiteX14" fmla="*/ 681644 w 1025236"/>
                <a:gd name="connsiteY14" fmla="*/ 1745673 h 3657600"/>
                <a:gd name="connsiteX15" fmla="*/ 831273 w 1025236"/>
                <a:gd name="connsiteY15" fmla="*/ 1828800 h 3657600"/>
                <a:gd name="connsiteX16" fmla="*/ 831273 w 1025236"/>
                <a:gd name="connsiteY16" fmla="*/ 1961804 h 3657600"/>
                <a:gd name="connsiteX17" fmla="*/ 931025 w 1025236"/>
                <a:gd name="connsiteY17" fmla="*/ 2094807 h 3657600"/>
                <a:gd name="connsiteX18" fmla="*/ 1014153 w 1025236"/>
                <a:gd name="connsiteY18" fmla="*/ 2294313 h 3657600"/>
                <a:gd name="connsiteX19" fmla="*/ 864524 w 1025236"/>
                <a:gd name="connsiteY19" fmla="*/ 2576946 h 3657600"/>
                <a:gd name="connsiteX20" fmla="*/ 764771 w 1025236"/>
                <a:gd name="connsiteY20" fmla="*/ 2942706 h 3657600"/>
                <a:gd name="connsiteX21" fmla="*/ 764771 w 1025236"/>
                <a:gd name="connsiteY21" fmla="*/ 3059084 h 3657600"/>
                <a:gd name="connsiteX22" fmla="*/ 731520 w 1025236"/>
                <a:gd name="connsiteY22" fmla="*/ 3225338 h 3657600"/>
                <a:gd name="connsiteX23" fmla="*/ 665018 w 1025236"/>
                <a:gd name="connsiteY23" fmla="*/ 3358342 h 3657600"/>
                <a:gd name="connsiteX24" fmla="*/ 698269 w 1025236"/>
                <a:gd name="connsiteY24" fmla="*/ 3524597 h 3657600"/>
                <a:gd name="connsiteX25" fmla="*/ 847898 w 1025236"/>
                <a:gd name="connsiteY25" fmla="*/ 3607724 h 3657600"/>
                <a:gd name="connsiteX26" fmla="*/ 1014153 w 1025236"/>
                <a:gd name="connsiteY26" fmla="*/ 3657600 h 3657600"/>
                <a:gd name="connsiteX0" fmla="*/ 0 w 1025236"/>
                <a:gd name="connsiteY0" fmla="*/ 0 h 3607724"/>
                <a:gd name="connsiteX1" fmla="*/ 182880 w 1025236"/>
                <a:gd name="connsiteY1" fmla="*/ 83127 h 3607724"/>
                <a:gd name="connsiteX2" fmla="*/ 232756 w 1025236"/>
                <a:gd name="connsiteY2" fmla="*/ 133004 h 3607724"/>
                <a:gd name="connsiteX3" fmla="*/ 266007 w 1025236"/>
                <a:gd name="connsiteY3" fmla="*/ 199506 h 3607724"/>
                <a:gd name="connsiteX4" fmla="*/ 216131 w 1025236"/>
                <a:gd name="connsiteY4" fmla="*/ 249382 h 3607724"/>
                <a:gd name="connsiteX5" fmla="*/ 133004 w 1025236"/>
                <a:gd name="connsiteY5" fmla="*/ 432262 h 3607724"/>
                <a:gd name="connsiteX6" fmla="*/ 332509 w 1025236"/>
                <a:gd name="connsiteY6" fmla="*/ 548640 h 3607724"/>
                <a:gd name="connsiteX7" fmla="*/ 565265 w 1025236"/>
                <a:gd name="connsiteY7" fmla="*/ 731520 h 3607724"/>
                <a:gd name="connsiteX8" fmla="*/ 631767 w 1025236"/>
                <a:gd name="connsiteY8" fmla="*/ 847898 h 3607724"/>
                <a:gd name="connsiteX9" fmla="*/ 648393 w 1025236"/>
                <a:gd name="connsiteY9" fmla="*/ 1030778 h 3607724"/>
                <a:gd name="connsiteX10" fmla="*/ 764771 w 1025236"/>
                <a:gd name="connsiteY10" fmla="*/ 1097280 h 3607724"/>
                <a:gd name="connsiteX11" fmla="*/ 781396 w 1025236"/>
                <a:gd name="connsiteY11" fmla="*/ 1230284 h 3607724"/>
                <a:gd name="connsiteX12" fmla="*/ 665018 w 1025236"/>
                <a:gd name="connsiteY12" fmla="*/ 1379913 h 3607724"/>
                <a:gd name="connsiteX13" fmla="*/ 615142 w 1025236"/>
                <a:gd name="connsiteY13" fmla="*/ 1512917 h 3607724"/>
                <a:gd name="connsiteX14" fmla="*/ 681644 w 1025236"/>
                <a:gd name="connsiteY14" fmla="*/ 1745673 h 3607724"/>
                <a:gd name="connsiteX15" fmla="*/ 831273 w 1025236"/>
                <a:gd name="connsiteY15" fmla="*/ 1828800 h 3607724"/>
                <a:gd name="connsiteX16" fmla="*/ 831273 w 1025236"/>
                <a:gd name="connsiteY16" fmla="*/ 1961804 h 3607724"/>
                <a:gd name="connsiteX17" fmla="*/ 931025 w 1025236"/>
                <a:gd name="connsiteY17" fmla="*/ 2094807 h 3607724"/>
                <a:gd name="connsiteX18" fmla="*/ 1014153 w 1025236"/>
                <a:gd name="connsiteY18" fmla="*/ 2294313 h 3607724"/>
                <a:gd name="connsiteX19" fmla="*/ 864524 w 1025236"/>
                <a:gd name="connsiteY19" fmla="*/ 2576946 h 3607724"/>
                <a:gd name="connsiteX20" fmla="*/ 764771 w 1025236"/>
                <a:gd name="connsiteY20" fmla="*/ 2942706 h 3607724"/>
                <a:gd name="connsiteX21" fmla="*/ 764771 w 1025236"/>
                <a:gd name="connsiteY21" fmla="*/ 3059084 h 3607724"/>
                <a:gd name="connsiteX22" fmla="*/ 731520 w 1025236"/>
                <a:gd name="connsiteY22" fmla="*/ 3225338 h 3607724"/>
                <a:gd name="connsiteX23" fmla="*/ 665018 w 1025236"/>
                <a:gd name="connsiteY23" fmla="*/ 3358342 h 3607724"/>
                <a:gd name="connsiteX24" fmla="*/ 698269 w 1025236"/>
                <a:gd name="connsiteY24" fmla="*/ 3524597 h 3607724"/>
                <a:gd name="connsiteX25" fmla="*/ 847898 w 1025236"/>
                <a:gd name="connsiteY25" fmla="*/ 3607724 h 3607724"/>
                <a:gd name="connsiteX0" fmla="*/ 0 w 1025236"/>
                <a:gd name="connsiteY0" fmla="*/ 0 h 3524597"/>
                <a:gd name="connsiteX1" fmla="*/ 182880 w 1025236"/>
                <a:gd name="connsiteY1" fmla="*/ 83127 h 3524597"/>
                <a:gd name="connsiteX2" fmla="*/ 232756 w 1025236"/>
                <a:gd name="connsiteY2" fmla="*/ 133004 h 3524597"/>
                <a:gd name="connsiteX3" fmla="*/ 266007 w 1025236"/>
                <a:gd name="connsiteY3" fmla="*/ 199506 h 3524597"/>
                <a:gd name="connsiteX4" fmla="*/ 216131 w 1025236"/>
                <a:gd name="connsiteY4" fmla="*/ 249382 h 3524597"/>
                <a:gd name="connsiteX5" fmla="*/ 133004 w 1025236"/>
                <a:gd name="connsiteY5" fmla="*/ 432262 h 3524597"/>
                <a:gd name="connsiteX6" fmla="*/ 332509 w 1025236"/>
                <a:gd name="connsiteY6" fmla="*/ 548640 h 3524597"/>
                <a:gd name="connsiteX7" fmla="*/ 565265 w 1025236"/>
                <a:gd name="connsiteY7" fmla="*/ 731520 h 3524597"/>
                <a:gd name="connsiteX8" fmla="*/ 631767 w 1025236"/>
                <a:gd name="connsiteY8" fmla="*/ 847898 h 3524597"/>
                <a:gd name="connsiteX9" fmla="*/ 648393 w 1025236"/>
                <a:gd name="connsiteY9" fmla="*/ 1030778 h 3524597"/>
                <a:gd name="connsiteX10" fmla="*/ 764771 w 1025236"/>
                <a:gd name="connsiteY10" fmla="*/ 1097280 h 3524597"/>
                <a:gd name="connsiteX11" fmla="*/ 781396 w 1025236"/>
                <a:gd name="connsiteY11" fmla="*/ 1230284 h 3524597"/>
                <a:gd name="connsiteX12" fmla="*/ 665018 w 1025236"/>
                <a:gd name="connsiteY12" fmla="*/ 1379913 h 3524597"/>
                <a:gd name="connsiteX13" fmla="*/ 615142 w 1025236"/>
                <a:gd name="connsiteY13" fmla="*/ 1512917 h 3524597"/>
                <a:gd name="connsiteX14" fmla="*/ 681644 w 1025236"/>
                <a:gd name="connsiteY14" fmla="*/ 1745673 h 3524597"/>
                <a:gd name="connsiteX15" fmla="*/ 831273 w 1025236"/>
                <a:gd name="connsiteY15" fmla="*/ 1828800 h 3524597"/>
                <a:gd name="connsiteX16" fmla="*/ 831273 w 1025236"/>
                <a:gd name="connsiteY16" fmla="*/ 1961804 h 3524597"/>
                <a:gd name="connsiteX17" fmla="*/ 931025 w 1025236"/>
                <a:gd name="connsiteY17" fmla="*/ 2094807 h 3524597"/>
                <a:gd name="connsiteX18" fmla="*/ 1014153 w 1025236"/>
                <a:gd name="connsiteY18" fmla="*/ 2294313 h 3524597"/>
                <a:gd name="connsiteX19" fmla="*/ 864524 w 1025236"/>
                <a:gd name="connsiteY19" fmla="*/ 2576946 h 3524597"/>
                <a:gd name="connsiteX20" fmla="*/ 764771 w 1025236"/>
                <a:gd name="connsiteY20" fmla="*/ 2942706 h 3524597"/>
                <a:gd name="connsiteX21" fmla="*/ 764771 w 1025236"/>
                <a:gd name="connsiteY21" fmla="*/ 3059084 h 3524597"/>
                <a:gd name="connsiteX22" fmla="*/ 731520 w 1025236"/>
                <a:gd name="connsiteY22" fmla="*/ 3225338 h 3524597"/>
                <a:gd name="connsiteX23" fmla="*/ 665018 w 1025236"/>
                <a:gd name="connsiteY23" fmla="*/ 3358342 h 3524597"/>
                <a:gd name="connsiteX24" fmla="*/ 698269 w 1025236"/>
                <a:gd name="connsiteY24" fmla="*/ 3524597 h 3524597"/>
                <a:gd name="connsiteX0" fmla="*/ 0 w 1025236"/>
                <a:gd name="connsiteY0" fmla="*/ 0 h 3358342"/>
                <a:gd name="connsiteX1" fmla="*/ 182880 w 1025236"/>
                <a:gd name="connsiteY1" fmla="*/ 83127 h 3358342"/>
                <a:gd name="connsiteX2" fmla="*/ 232756 w 1025236"/>
                <a:gd name="connsiteY2" fmla="*/ 133004 h 3358342"/>
                <a:gd name="connsiteX3" fmla="*/ 266007 w 1025236"/>
                <a:gd name="connsiteY3" fmla="*/ 199506 h 3358342"/>
                <a:gd name="connsiteX4" fmla="*/ 216131 w 1025236"/>
                <a:gd name="connsiteY4" fmla="*/ 249382 h 3358342"/>
                <a:gd name="connsiteX5" fmla="*/ 133004 w 1025236"/>
                <a:gd name="connsiteY5" fmla="*/ 432262 h 3358342"/>
                <a:gd name="connsiteX6" fmla="*/ 332509 w 1025236"/>
                <a:gd name="connsiteY6" fmla="*/ 548640 h 3358342"/>
                <a:gd name="connsiteX7" fmla="*/ 565265 w 1025236"/>
                <a:gd name="connsiteY7" fmla="*/ 731520 h 3358342"/>
                <a:gd name="connsiteX8" fmla="*/ 631767 w 1025236"/>
                <a:gd name="connsiteY8" fmla="*/ 847898 h 3358342"/>
                <a:gd name="connsiteX9" fmla="*/ 648393 w 1025236"/>
                <a:gd name="connsiteY9" fmla="*/ 1030778 h 3358342"/>
                <a:gd name="connsiteX10" fmla="*/ 764771 w 1025236"/>
                <a:gd name="connsiteY10" fmla="*/ 1097280 h 3358342"/>
                <a:gd name="connsiteX11" fmla="*/ 781396 w 1025236"/>
                <a:gd name="connsiteY11" fmla="*/ 1230284 h 3358342"/>
                <a:gd name="connsiteX12" fmla="*/ 665018 w 1025236"/>
                <a:gd name="connsiteY12" fmla="*/ 1379913 h 3358342"/>
                <a:gd name="connsiteX13" fmla="*/ 615142 w 1025236"/>
                <a:gd name="connsiteY13" fmla="*/ 1512917 h 3358342"/>
                <a:gd name="connsiteX14" fmla="*/ 681644 w 1025236"/>
                <a:gd name="connsiteY14" fmla="*/ 1745673 h 3358342"/>
                <a:gd name="connsiteX15" fmla="*/ 831273 w 1025236"/>
                <a:gd name="connsiteY15" fmla="*/ 1828800 h 3358342"/>
                <a:gd name="connsiteX16" fmla="*/ 831273 w 1025236"/>
                <a:gd name="connsiteY16" fmla="*/ 1961804 h 3358342"/>
                <a:gd name="connsiteX17" fmla="*/ 931025 w 1025236"/>
                <a:gd name="connsiteY17" fmla="*/ 2094807 h 3358342"/>
                <a:gd name="connsiteX18" fmla="*/ 1014153 w 1025236"/>
                <a:gd name="connsiteY18" fmla="*/ 2294313 h 3358342"/>
                <a:gd name="connsiteX19" fmla="*/ 864524 w 1025236"/>
                <a:gd name="connsiteY19" fmla="*/ 2576946 h 3358342"/>
                <a:gd name="connsiteX20" fmla="*/ 764771 w 1025236"/>
                <a:gd name="connsiteY20" fmla="*/ 2942706 h 3358342"/>
                <a:gd name="connsiteX21" fmla="*/ 764771 w 1025236"/>
                <a:gd name="connsiteY21" fmla="*/ 3059084 h 3358342"/>
                <a:gd name="connsiteX22" fmla="*/ 731520 w 1025236"/>
                <a:gd name="connsiteY22" fmla="*/ 3225338 h 3358342"/>
                <a:gd name="connsiteX23" fmla="*/ 665018 w 1025236"/>
                <a:gd name="connsiteY23" fmla="*/ 3358342 h 335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5236" h="3358342">
                  <a:moveTo>
                    <a:pt x="0" y="0"/>
                  </a:moveTo>
                  <a:cubicBezTo>
                    <a:pt x="72043" y="30480"/>
                    <a:pt x="144087" y="60960"/>
                    <a:pt x="182880" y="83127"/>
                  </a:cubicBezTo>
                  <a:cubicBezTo>
                    <a:pt x="221673" y="105294"/>
                    <a:pt x="218901" y="113607"/>
                    <a:pt x="232756" y="133004"/>
                  </a:cubicBezTo>
                  <a:cubicBezTo>
                    <a:pt x="246611" y="152401"/>
                    <a:pt x="268778" y="180110"/>
                    <a:pt x="266007" y="199506"/>
                  </a:cubicBezTo>
                  <a:cubicBezTo>
                    <a:pt x="263236" y="218902"/>
                    <a:pt x="238298" y="210589"/>
                    <a:pt x="216131" y="249382"/>
                  </a:cubicBezTo>
                  <a:cubicBezTo>
                    <a:pt x="193964" y="288175"/>
                    <a:pt x="113608" y="382386"/>
                    <a:pt x="133004" y="432262"/>
                  </a:cubicBezTo>
                  <a:cubicBezTo>
                    <a:pt x="152400" y="482138"/>
                    <a:pt x="260466" y="498764"/>
                    <a:pt x="332509" y="548640"/>
                  </a:cubicBezTo>
                  <a:cubicBezTo>
                    <a:pt x="404553" y="598516"/>
                    <a:pt x="515389" y="681644"/>
                    <a:pt x="565265" y="731520"/>
                  </a:cubicBezTo>
                  <a:cubicBezTo>
                    <a:pt x="615141" y="781396"/>
                    <a:pt x="617912" y="798022"/>
                    <a:pt x="631767" y="847898"/>
                  </a:cubicBezTo>
                  <a:cubicBezTo>
                    <a:pt x="645622" y="897774"/>
                    <a:pt x="626226" y="989214"/>
                    <a:pt x="648393" y="1030778"/>
                  </a:cubicBezTo>
                  <a:cubicBezTo>
                    <a:pt x="670560" y="1072342"/>
                    <a:pt x="742604" y="1064029"/>
                    <a:pt x="764771" y="1097280"/>
                  </a:cubicBezTo>
                  <a:cubicBezTo>
                    <a:pt x="786938" y="1130531"/>
                    <a:pt x="798021" y="1183179"/>
                    <a:pt x="781396" y="1230284"/>
                  </a:cubicBezTo>
                  <a:cubicBezTo>
                    <a:pt x="764771" y="1277389"/>
                    <a:pt x="692727" y="1332808"/>
                    <a:pt x="665018" y="1379913"/>
                  </a:cubicBezTo>
                  <a:cubicBezTo>
                    <a:pt x="637309" y="1427019"/>
                    <a:pt x="612371" y="1451957"/>
                    <a:pt x="615142" y="1512917"/>
                  </a:cubicBezTo>
                  <a:cubicBezTo>
                    <a:pt x="617913" y="1573877"/>
                    <a:pt x="645622" y="1693026"/>
                    <a:pt x="681644" y="1745673"/>
                  </a:cubicBezTo>
                  <a:cubicBezTo>
                    <a:pt x="717666" y="1798320"/>
                    <a:pt x="806335" y="1792778"/>
                    <a:pt x="831273" y="1828800"/>
                  </a:cubicBezTo>
                  <a:cubicBezTo>
                    <a:pt x="856211" y="1864822"/>
                    <a:pt x="814648" y="1917470"/>
                    <a:pt x="831273" y="1961804"/>
                  </a:cubicBezTo>
                  <a:cubicBezTo>
                    <a:pt x="847898" y="2006138"/>
                    <a:pt x="900545" y="2039389"/>
                    <a:pt x="931025" y="2094807"/>
                  </a:cubicBezTo>
                  <a:cubicBezTo>
                    <a:pt x="961505" y="2150225"/>
                    <a:pt x="1025236" y="2213957"/>
                    <a:pt x="1014153" y="2294313"/>
                  </a:cubicBezTo>
                  <a:cubicBezTo>
                    <a:pt x="1003070" y="2374669"/>
                    <a:pt x="906088" y="2468881"/>
                    <a:pt x="864524" y="2576946"/>
                  </a:cubicBezTo>
                  <a:cubicBezTo>
                    <a:pt x="822960" y="2685011"/>
                    <a:pt x="781396" y="2862350"/>
                    <a:pt x="764771" y="2942706"/>
                  </a:cubicBezTo>
                  <a:cubicBezTo>
                    <a:pt x="748146" y="3023062"/>
                    <a:pt x="770313" y="3011979"/>
                    <a:pt x="764771" y="3059084"/>
                  </a:cubicBezTo>
                  <a:cubicBezTo>
                    <a:pt x="759229" y="3106189"/>
                    <a:pt x="748145" y="3175462"/>
                    <a:pt x="731520" y="3225338"/>
                  </a:cubicBezTo>
                  <a:cubicBezTo>
                    <a:pt x="714895" y="3275214"/>
                    <a:pt x="670560" y="3308466"/>
                    <a:pt x="665018" y="3358342"/>
                  </a:cubicBezTo>
                </a:path>
              </a:pathLst>
            </a:custGeom>
            <a:ln w="254000">
              <a:solidFill>
                <a:srgbClr val="FFC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useBgFill="1">
        <p:nvSpPr>
          <p:cNvPr id="17" name="TextBox 16"/>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18" name="TextBox 17"/>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1803</a:t>
            </a:r>
          </a:p>
        </p:txBody>
      </p:sp>
      <p:grpSp>
        <p:nvGrpSpPr>
          <p:cNvPr id="24" name="Group 24"/>
          <p:cNvGrpSpPr>
            <a:grpSpLocks noChangeAspect="1"/>
          </p:cNvGrpSpPr>
          <p:nvPr/>
        </p:nvGrpSpPr>
        <p:grpSpPr>
          <a:xfrm>
            <a:off x="7713365" y="777240"/>
            <a:ext cx="1278235" cy="1548015"/>
            <a:chOff x="5767423" y="3733802"/>
            <a:chExt cx="2620380" cy="3173431"/>
          </a:xfrm>
        </p:grpSpPr>
        <p:pic>
          <p:nvPicPr>
            <p:cNvPr id="25" name="Picture 24" descr="http://www.history.org/almanack/people/images/thomasjefferson_sm.jpg"/>
            <p:cNvPicPr>
              <a:picLocks noChangeAspect="1" noChangeArrowheads="1"/>
            </p:cNvPicPr>
            <p:nvPr/>
          </p:nvPicPr>
          <p:blipFill>
            <a:blip r:embed="rId4"/>
            <a:srcRect t="6934" r="3030"/>
            <a:stretch>
              <a:fillRect/>
            </a:stretch>
          </p:blipFill>
          <p:spPr bwMode="auto">
            <a:xfrm>
              <a:off x="5867400" y="3733802"/>
              <a:ext cx="2393332" cy="3066466"/>
            </a:xfrm>
            <a:prstGeom prst="rect">
              <a:avLst/>
            </a:prstGeom>
            <a:noFill/>
            <a:ln w="38100">
              <a:solidFill>
                <a:srgbClr val="FF0000"/>
              </a:solidFill>
            </a:ln>
          </p:spPr>
        </p:pic>
        <p:sp>
          <p:nvSpPr>
            <p:cNvPr id="26" name="TextBox 25"/>
            <p:cNvSpPr txBox="1"/>
            <p:nvPr/>
          </p:nvSpPr>
          <p:spPr>
            <a:xfrm>
              <a:off x="5767423" y="6339385"/>
              <a:ext cx="2620380" cy="567848"/>
            </a:xfrm>
            <a:prstGeom prst="rect">
              <a:avLst/>
            </a:prstGeom>
            <a:noFill/>
          </p:spPr>
          <p:txBody>
            <a:bodyPr wrap="none" rtlCol="0">
              <a:spAutoFit/>
            </a:bodyPr>
            <a:lstStyle/>
            <a:p>
              <a:r>
                <a:rPr lang="en-US" sz="1200" dirty="0">
                  <a:solidFill>
                    <a:schemeClr val="bg1"/>
                  </a:solidFill>
                </a:rPr>
                <a:t>Thomas Jefferson</a:t>
              </a:r>
            </a:p>
          </p:txBody>
        </p:sp>
      </p:grpSp>
      <p:sp>
        <p:nvSpPr>
          <p:cNvPr id="28" name="TextBox 3"/>
          <p:cNvSpPr txBox="1">
            <a:spLocks noChangeArrowheads="1"/>
          </p:cNvSpPr>
          <p:nvPr/>
        </p:nvSpPr>
        <p:spPr bwMode="auto">
          <a:xfrm>
            <a:off x="0" y="725269"/>
            <a:ext cx="9144000" cy="646331"/>
          </a:xfrm>
          <a:prstGeom prst="rect">
            <a:avLst/>
          </a:prstGeom>
          <a:noFill/>
          <a:ln w="9525">
            <a:noFill/>
            <a:miter lim="800000"/>
            <a:headEnd/>
            <a:tailEnd/>
          </a:ln>
        </p:spPr>
        <p:txBody>
          <a:bodyPr wrap="square">
            <a:spAutoFit/>
          </a:bodyPr>
          <a:lstStyle/>
          <a:p>
            <a:pPr>
              <a:defRPr/>
            </a:pPr>
            <a:r>
              <a:rPr lang="en-US" sz="3600" b="1" dirty="0">
                <a:solidFill>
                  <a:srgbClr val="0051A2"/>
                </a:solidFill>
                <a:effectLst>
                  <a:outerShdw dist="38100" dir="2400000" algn="ctr" rotWithShape="0">
                    <a:schemeClr val="tx1"/>
                  </a:outerShdw>
                </a:effectLst>
                <a:latin typeface="Tempus Sans ITC" pitchFamily="82" charset="0"/>
              </a:rPr>
              <a:t>  		  commissions an expedition</a:t>
            </a:r>
          </a:p>
        </p:txBody>
      </p:sp>
      <p:sp>
        <p:nvSpPr>
          <p:cNvPr id="34" name="TextBox 3"/>
          <p:cNvSpPr txBox="1">
            <a:spLocks noChangeArrowheads="1"/>
          </p:cNvSpPr>
          <p:nvPr/>
        </p:nvSpPr>
        <p:spPr bwMode="auto">
          <a:xfrm>
            <a:off x="0" y="3200400"/>
            <a:ext cx="6553200" cy="2862322"/>
          </a:xfrm>
          <a:prstGeom prst="rect">
            <a:avLst/>
          </a:prstGeom>
          <a:solidFill>
            <a:schemeClr val="bg1">
              <a:alpha val="74000"/>
            </a:schemeClr>
          </a:solidFill>
          <a:ln w="9525">
            <a:noFill/>
            <a:miter lim="800000"/>
            <a:headEnd/>
            <a:tailEnd/>
          </a:ln>
        </p:spPr>
        <p:txBody>
          <a:bodyPr wrap="square">
            <a:spAutoFit/>
          </a:bodyPr>
          <a:lstStyle/>
          <a:p>
            <a:pPr>
              <a:buFontTx/>
              <a:buChar char="-"/>
              <a:defRPr/>
            </a:pPr>
            <a:r>
              <a:rPr lang="en-US" sz="3600" b="1" dirty="0">
                <a:solidFill>
                  <a:schemeClr val="accent1">
                    <a:lumMod val="75000"/>
                  </a:schemeClr>
                </a:solidFill>
                <a:effectLst>
                  <a:outerShdw dist="50800" dir="5400000" algn="ctr" rotWithShape="0">
                    <a:schemeClr val="tx1"/>
                  </a:outerShdw>
                </a:effectLst>
                <a:latin typeface="Calibri" pitchFamily="34" charset="0"/>
              </a:rPr>
              <a:t> find a water route to the Pacific</a:t>
            </a:r>
          </a:p>
          <a:p>
            <a:pPr>
              <a:defRPr/>
            </a:pPr>
            <a:r>
              <a:rPr lang="en-US" sz="3600" b="1" dirty="0">
                <a:solidFill>
                  <a:schemeClr val="accent1">
                    <a:lumMod val="75000"/>
                  </a:schemeClr>
                </a:solidFill>
                <a:effectLst>
                  <a:outerShdw dist="50800" dir="5400000" algn="ctr" rotWithShape="0">
                    <a:schemeClr val="tx1"/>
                  </a:outerShdw>
                </a:effectLst>
                <a:latin typeface="Calibri" pitchFamily="34" charset="0"/>
              </a:rPr>
              <a:t>        ”NORTHWEST PASSAGE”</a:t>
            </a:r>
          </a:p>
          <a:p>
            <a:pPr>
              <a:defRPr/>
            </a:pPr>
            <a:r>
              <a:rPr lang="en-US" sz="3600" b="1" dirty="0">
                <a:solidFill>
                  <a:schemeClr val="accent1">
                    <a:lumMod val="75000"/>
                  </a:schemeClr>
                </a:solidFill>
                <a:effectLst>
                  <a:outerShdw dist="50800" dir="5400000" algn="ctr" rotWithShape="0">
                    <a:schemeClr val="tx1"/>
                  </a:outerShdw>
                </a:effectLst>
                <a:latin typeface="Calibri" pitchFamily="34" charset="0"/>
              </a:rPr>
              <a:t>- make maps of the rivers</a:t>
            </a:r>
          </a:p>
          <a:p>
            <a:pPr>
              <a:defRPr/>
            </a:pPr>
            <a:r>
              <a:rPr lang="en-US" sz="3600" b="1" dirty="0">
                <a:solidFill>
                  <a:schemeClr val="accent1">
                    <a:lumMod val="75000"/>
                  </a:schemeClr>
                </a:solidFill>
                <a:effectLst>
                  <a:outerShdw dist="50800" dir="5400000" algn="ctr" rotWithShape="0">
                    <a:schemeClr val="tx1"/>
                  </a:outerShdw>
                </a:effectLst>
                <a:latin typeface="Calibri" pitchFamily="34" charset="0"/>
              </a:rPr>
              <a:t>- study the natural resources</a:t>
            </a:r>
          </a:p>
          <a:p>
            <a:pPr>
              <a:defRPr/>
            </a:pPr>
            <a:r>
              <a:rPr lang="en-US" sz="3600" b="1" dirty="0">
                <a:solidFill>
                  <a:schemeClr val="accent1">
                    <a:lumMod val="75000"/>
                  </a:schemeClr>
                </a:solidFill>
                <a:effectLst>
                  <a:outerShdw dist="50800" dir="5400000" algn="ctr" rotWithShape="0">
                    <a:schemeClr val="tx1"/>
                  </a:outerShdw>
                </a:effectLst>
                <a:latin typeface="Calibri" pitchFamily="34" charset="0"/>
              </a:rPr>
              <a:t>- meet the native peoples</a:t>
            </a:r>
          </a:p>
        </p:txBody>
      </p:sp>
      <p:sp>
        <p:nvSpPr>
          <p:cNvPr id="35" name="Left Arrow 34"/>
          <p:cNvSpPr/>
          <p:nvPr/>
        </p:nvSpPr>
        <p:spPr>
          <a:xfrm rot="899100">
            <a:off x="456165" y="2458913"/>
            <a:ext cx="7664119" cy="366059"/>
          </a:xfrm>
          <a:prstGeom prst="leftArrow">
            <a:avLst/>
          </a:prstGeom>
          <a:solidFill>
            <a:srgbClr val="0051A2"/>
          </a:solidFill>
          <a:ln>
            <a:solidFill>
              <a:schemeClr val="tx1"/>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1A2"/>
              </a:solidFill>
            </a:endParaRPr>
          </a:p>
        </p:txBody>
      </p:sp>
      <p:sp>
        <p:nvSpPr>
          <p:cNvPr id="37" name="TextBox 3"/>
          <p:cNvSpPr txBox="1">
            <a:spLocks noChangeArrowheads="1"/>
          </p:cNvSpPr>
          <p:nvPr/>
        </p:nvSpPr>
        <p:spPr bwMode="auto">
          <a:xfrm>
            <a:off x="2590800" y="762000"/>
            <a:ext cx="5105400" cy="769441"/>
          </a:xfrm>
          <a:prstGeom prst="rect">
            <a:avLst/>
          </a:prstGeom>
          <a:noFill/>
          <a:ln w="9525">
            <a:noFill/>
            <a:miter lim="800000"/>
            <a:headEnd/>
            <a:tailEnd/>
          </a:ln>
        </p:spPr>
        <p:txBody>
          <a:bodyPr wrap="square">
            <a:spAutoFit/>
          </a:bodyPr>
          <a:lstStyle/>
          <a:p>
            <a:pPr>
              <a:defRPr/>
            </a:pPr>
            <a:r>
              <a:rPr lang="en-US" sz="4400" b="1" dirty="0">
                <a:ln>
                  <a:solidFill>
                    <a:srgbClr val="336699"/>
                  </a:solidFill>
                </a:ln>
                <a:solidFill>
                  <a:srgbClr val="336699"/>
                </a:solidFill>
                <a:effectLst>
                  <a:outerShdw dist="38100" dir="2400000" algn="ctr" rotWithShape="0">
                    <a:schemeClr val="tx1"/>
                  </a:outerShdw>
                </a:effectLst>
                <a:latin typeface="Tempus Sans ITC" pitchFamily="82" charset="0"/>
              </a:rPr>
              <a:t> Corps of Discovery</a:t>
            </a:r>
          </a:p>
        </p:txBody>
      </p:sp>
      <p:pic>
        <p:nvPicPr>
          <p:cNvPr id="38" name="Picture 9" descr="Image result for william clark explorer full body"/>
          <p:cNvPicPr>
            <a:picLocks noChangeAspect="1" noChangeArrowheads="1"/>
          </p:cNvPicPr>
          <p:nvPr/>
        </p:nvPicPr>
        <p:blipFill>
          <a:blip r:embed="rId5"/>
          <a:srcRect l="8160" t="2667" r="3749" b="1531"/>
          <a:stretch>
            <a:fillRect/>
          </a:stretch>
        </p:blipFill>
        <p:spPr bwMode="auto">
          <a:xfrm>
            <a:off x="107393" y="3962400"/>
            <a:ext cx="4236007" cy="2819400"/>
          </a:xfrm>
          <a:prstGeom prst="rect">
            <a:avLst/>
          </a:prstGeom>
          <a:noFill/>
          <a:ln w="25400">
            <a:solidFill>
              <a:schemeClr val="tx1"/>
            </a:solidFill>
          </a:ln>
        </p:spPr>
      </p:pic>
      <p:sp>
        <p:nvSpPr>
          <p:cNvPr id="39" name="5-Point Star 38"/>
          <p:cNvSpPr/>
          <p:nvPr/>
        </p:nvSpPr>
        <p:spPr>
          <a:xfrm>
            <a:off x="7848600" y="2601913"/>
            <a:ext cx="5334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39"/>
          <p:cNvSpPr/>
          <p:nvPr/>
        </p:nvSpPr>
        <p:spPr>
          <a:xfrm>
            <a:off x="7169574" y="2068513"/>
            <a:ext cx="2050626" cy="523220"/>
          </a:xfrm>
          <a:prstGeom prst="rect">
            <a:avLst/>
          </a:prstGeom>
          <a:solidFill>
            <a:schemeClr val="bg1">
              <a:alpha val="74000"/>
            </a:schemeClr>
          </a:solidFill>
        </p:spPr>
        <p:txBody>
          <a:bodyPr wrap="none">
            <a:spAutoFit/>
          </a:bodyPr>
          <a:lstStyle/>
          <a:p>
            <a:r>
              <a:rPr lang="en-US" sz="2800" b="1" dirty="0">
                <a:solidFill>
                  <a:srgbClr val="FF0000"/>
                </a:solidFill>
                <a:effectLst>
                  <a:outerShdw dist="50800" dir="5400000" algn="ctr" rotWithShape="0">
                    <a:schemeClr val="tx1"/>
                  </a:outerShdw>
                </a:effectLst>
              </a:rPr>
              <a:t> The Atlantic</a:t>
            </a:r>
            <a:endParaRPr lang="en-US" sz="28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4">
                                            <p:bg/>
                                          </p:spTgt>
                                        </p:tgtEl>
                                        <p:attrNameLst>
                                          <p:attrName>style.visibility</p:attrName>
                                        </p:attrNameLst>
                                      </p:cBhvr>
                                      <p:to>
                                        <p:strVal val="visible"/>
                                      </p:to>
                                    </p:set>
                                    <p:animEffect transition="in" filter="wipe(up)">
                                      <p:cBhvr>
                                        <p:cTn id="7" dur="8000"/>
                                        <p:tgtEl>
                                          <p:spTgt spid="34">
                                            <p:bg/>
                                          </p:spTgt>
                                        </p:tgtEl>
                                      </p:cBhvr>
                                    </p:animEffect>
                                  </p:childTnLst>
                                </p:cTn>
                              </p:par>
                              <p:par>
                                <p:cTn id="8" presetID="10" presetClass="entr" presetSubtype="0" fill="hold" nodeType="withEffect">
                                  <p:stCondLst>
                                    <p:cond delay="1000"/>
                                  </p:stCondLst>
                                  <p:childTnLst>
                                    <p:set>
                                      <p:cBhvr>
                                        <p:cTn id="9" dur="1" fill="hold">
                                          <p:stCondLst>
                                            <p:cond delay="0"/>
                                          </p:stCondLst>
                                        </p:cTn>
                                        <p:tgtEl>
                                          <p:spTgt spid="34">
                                            <p:txEl>
                                              <p:pRg st="0" end="0"/>
                                            </p:txEl>
                                          </p:spTgt>
                                        </p:tgtEl>
                                        <p:attrNameLst>
                                          <p:attrName>style.visibility</p:attrName>
                                        </p:attrNameLst>
                                      </p:cBhvr>
                                      <p:to>
                                        <p:strVal val="visible"/>
                                      </p:to>
                                    </p:set>
                                    <p:animEffect transition="in" filter="fade">
                                      <p:cBhvr>
                                        <p:cTn id="10" dur="1000"/>
                                        <p:tgtEl>
                                          <p:spTgt spid="34">
                                            <p:txEl>
                                              <p:pRg st="0" end="0"/>
                                            </p:txEl>
                                          </p:spTgt>
                                        </p:tgtEl>
                                      </p:cBhvr>
                                    </p:animEffect>
                                  </p:childTnLst>
                                </p:cTn>
                              </p:par>
                              <p:par>
                                <p:cTn id="11" presetID="53" presetClass="entr" presetSubtype="0" fill="hold" nodeType="withEffect">
                                  <p:stCondLst>
                                    <p:cond delay="2000"/>
                                  </p:stCondLst>
                                  <p:childTnLst>
                                    <p:set>
                                      <p:cBhvr>
                                        <p:cTn id="12" dur="1" fill="hold">
                                          <p:stCondLst>
                                            <p:cond delay="0"/>
                                          </p:stCondLst>
                                        </p:cTn>
                                        <p:tgtEl>
                                          <p:spTgt spid="34">
                                            <p:txEl>
                                              <p:pRg st="1" end="1"/>
                                            </p:txEl>
                                          </p:spTgt>
                                        </p:tgtEl>
                                        <p:attrNameLst>
                                          <p:attrName>style.visibility</p:attrName>
                                        </p:attrNameLst>
                                      </p:cBhvr>
                                      <p:to>
                                        <p:strVal val="visible"/>
                                      </p:to>
                                    </p:set>
                                    <p:anim calcmode="lin" valueType="num">
                                      <p:cBhvr>
                                        <p:cTn id="13" dur="1000" fill="hold"/>
                                        <p:tgtEl>
                                          <p:spTgt spid="34">
                                            <p:txEl>
                                              <p:pRg st="1" end="1"/>
                                            </p:txEl>
                                          </p:spTgt>
                                        </p:tgtEl>
                                        <p:attrNameLst>
                                          <p:attrName>ppt_w</p:attrName>
                                        </p:attrNameLst>
                                      </p:cBhvr>
                                      <p:tavLst>
                                        <p:tav tm="0">
                                          <p:val>
                                            <p:fltVal val="0"/>
                                          </p:val>
                                        </p:tav>
                                        <p:tav tm="100000">
                                          <p:val>
                                            <p:strVal val="#ppt_w"/>
                                          </p:val>
                                        </p:tav>
                                      </p:tavLst>
                                    </p:anim>
                                    <p:anim calcmode="lin" valueType="num">
                                      <p:cBhvr>
                                        <p:cTn id="14" dur="1000" fill="hold"/>
                                        <p:tgtEl>
                                          <p:spTgt spid="34">
                                            <p:txEl>
                                              <p:pRg st="1" end="1"/>
                                            </p:txEl>
                                          </p:spTgt>
                                        </p:tgtEl>
                                        <p:attrNameLst>
                                          <p:attrName>ppt_h</p:attrName>
                                        </p:attrNameLst>
                                      </p:cBhvr>
                                      <p:tavLst>
                                        <p:tav tm="0">
                                          <p:val>
                                            <p:fltVal val="0"/>
                                          </p:val>
                                        </p:tav>
                                        <p:tav tm="100000">
                                          <p:val>
                                            <p:strVal val="#ppt_h"/>
                                          </p:val>
                                        </p:tav>
                                      </p:tavLst>
                                    </p:anim>
                                    <p:animEffect transition="in" filter="fade">
                                      <p:cBhvr>
                                        <p:cTn id="15" dur="1000"/>
                                        <p:tgtEl>
                                          <p:spTgt spid="34">
                                            <p:txEl>
                                              <p:pRg st="1" end="1"/>
                                            </p:txEl>
                                          </p:spTgt>
                                        </p:tgtEl>
                                      </p:cBhvr>
                                    </p:animEffect>
                                  </p:childTnLst>
                                </p:cTn>
                              </p:par>
                              <p:par>
                                <p:cTn id="16" presetID="10" presetClass="entr" presetSubtype="0" fill="hold" nodeType="withEffect">
                                  <p:stCondLst>
                                    <p:cond delay="4000"/>
                                  </p:stCondLst>
                                  <p:childTnLst>
                                    <p:set>
                                      <p:cBhvr>
                                        <p:cTn id="17" dur="1" fill="hold">
                                          <p:stCondLst>
                                            <p:cond delay="0"/>
                                          </p:stCondLst>
                                        </p:cTn>
                                        <p:tgtEl>
                                          <p:spTgt spid="34">
                                            <p:txEl>
                                              <p:pRg st="2" end="2"/>
                                            </p:txEl>
                                          </p:spTgt>
                                        </p:tgtEl>
                                        <p:attrNameLst>
                                          <p:attrName>style.visibility</p:attrName>
                                        </p:attrNameLst>
                                      </p:cBhvr>
                                      <p:to>
                                        <p:strVal val="visible"/>
                                      </p:to>
                                    </p:set>
                                    <p:animEffect transition="in" filter="fade">
                                      <p:cBhvr>
                                        <p:cTn id="18" dur="1000"/>
                                        <p:tgtEl>
                                          <p:spTgt spid="34">
                                            <p:txEl>
                                              <p:pRg st="2" end="2"/>
                                            </p:txEl>
                                          </p:spTgt>
                                        </p:tgtEl>
                                      </p:cBhvr>
                                    </p:animEffect>
                                  </p:childTnLst>
                                </p:cTn>
                              </p:par>
                              <p:par>
                                <p:cTn id="19" presetID="10" presetClass="entr" presetSubtype="0" fill="hold" nodeType="withEffect">
                                  <p:stCondLst>
                                    <p:cond delay="6000"/>
                                  </p:stCondLst>
                                  <p:childTnLst>
                                    <p:set>
                                      <p:cBhvr>
                                        <p:cTn id="20" dur="1" fill="hold">
                                          <p:stCondLst>
                                            <p:cond delay="0"/>
                                          </p:stCondLst>
                                        </p:cTn>
                                        <p:tgtEl>
                                          <p:spTgt spid="34">
                                            <p:txEl>
                                              <p:pRg st="3" end="3"/>
                                            </p:txEl>
                                          </p:spTgt>
                                        </p:tgtEl>
                                        <p:attrNameLst>
                                          <p:attrName>style.visibility</p:attrName>
                                        </p:attrNameLst>
                                      </p:cBhvr>
                                      <p:to>
                                        <p:strVal val="visible"/>
                                      </p:to>
                                    </p:set>
                                    <p:animEffect transition="in" filter="fade">
                                      <p:cBhvr>
                                        <p:cTn id="21" dur="1000"/>
                                        <p:tgtEl>
                                          <p:spTgt spid="34">
                                            <p:txEl>
                                              <p:pRg st="3" end="3"/>
                                            </p:txEl>
                                          </p:spTgt>
                                        </p:tgtEl>
                                      </p:cBhvr>
                                    </p:animEffect>
                                  </p:childTnLst>
                                </p:cTn>
                              </p:par>
                              <p:par>
                                <p:cTn id="22" presetID="10" presetClass="entr" presetSubtype="0" fill="hold" nodeType="withEffect">
                                  <p:stCondLst>
                                    <p:cond delay="8000"/>
                                  </p:stCondLst>
                                  <p:childTnLst>
                                    <p:set>
                                      <p:cBhvr>
                                        <p:cTn id="23" dur="1" fill="hold">
                                          <p:stCondLst>
                                            <p:cond delay="0"/>
                                          </p:stCondLst>
                                        </p:cTn>
                                        <p:tgtEl>
                                          <p:spTgt spid="34">
                                            <p:txEl>
                                              <p:pRg st="4" end="4"/>
                                            </p:txEl>
                                          </p:spTgt>
                                        </p:tgtEl>
                                        <p:attrNameLst>
                                          <p:attrName>style.visibility</p:attrName>
                                        </p:attrNameLst>
                                      </p:cBhvr>
                                      <p:to>
                                        <p:strVal val="visible"/>
                                      </p:to>
                                    </p:set>
                                    <p:animEffect transition="in" filter="fade">
                                      <p:cBhvr>
                                        <p:cTn id="24" dur="1000"/>
                                        <p:tgtEl>
                                          <p:spTgt spid="34">
                                            <p:txEl>
                                              <p:pRg st="4" end="4"/>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xit" presetSubtype="0" fill="hold" grpId="0" nodeType="clickEffect">
                                  <p:stCondLst>
                                    <p:cond delay="0"/>
                                  </p:stCondLst>
                                  <p:childTnLst>
                                    <p:anim calcmode="lin" valueType="num">
                                      <p:cBhvr>
                                        <p:cTn id="28" dur="1000"/>
                                        <p:tgtEl>
                                          <p:spTgt spid="28"/>
                                        </p:tgtEl>
                                        <p:attrNameLst>
                                          <p:attrName>ppt_w</p:attrName>
                                        </p:attrNameLst>
                                      </p:cBhvr>
                                      <p:tavLst>
                                        <p:tav tm="0">
                                          <p:val>
                                            <p:strVal val="ppt_w"/>
                                          </p:val>
                                        </p:tav>
                                        <p:tav tm="100000">
                                          <p:val>
                                            <p:fltVal val="0"/>
                                          </p:val>
                                        </p:tav>
                                      </p:tavLst>
                                    </p:anim>
                                    <p:anim calcmode="lin" valueType="num">
                                      <p:cBhvr>
                                        <p:cTn id="29" dur="1000"/>
                                        <p:tgtEl>
                                          <p:spTgt spid="28"/>
                                        </p:tgtEl>
                                        <p:attrNameLst>
                                          <p:attrName>ppt_h</p:attrName>
                                        </p:attrNameLst>
                                      </p:cBhvr>
                                      <p:tavLst>
                                        <p:tav tm="0">
                                          <p:val>
                                            <p:strVal val="ppt_h"/>
                                          </p:val>
                                        </p:tav>
                                        <p:tav tm="100000">
                                          <p:val>
                                            <p:fltVal val="0"/>
                                          </p:val>
                                        </p:tav>
                                      </p:tavLst>
                                    </p:anim>
                                    <p:animEffect transition="out" filter="fade">
                                      <p:cBhvr>
                                        <p:cTn id="30" dur="1000"/>
                                        <p:tgtEl>
                                          <p:spTgt spid="28"/>
                                        </p:tgtEl>
                                      </p:cBhvr>
                                    </p:animEffect>
                                    <p:set>
                                      <p:cBhvr>
                                        <p:cTn id="31" dur="1" fill="hold">
                                          <p:stCondLst>
                                            <p:cond delay="999"/>
                                          </p:stCondLst>
                                        </p:cTn>
                                        <p:tgtEl>
                                          <p:spTgt spid="28"/>
                                        </p:tgtEl>
                                        <p:attrNameLst>
                                          <p:attrName>style.visibility</p:attrName>
                                        </p:attrNameLst>
                                      </p:cBhvr>
                                      <p:to>
                                        <p:strVal val="hidden"/>
                                      </p:to>
                                    </p:set>
                                  </p:childTnLst>
                                </p:cTn>
                              </p:par>
                              <p:par>
                                <p:cTn id="32" presetID="53" presetClass="entr" presetSubtype="0" fill="hold" grpId="0" nodeType="with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1000" fill="hold"/>
                                        <p:tgtEl>
                                          <p:spTgt spid="37"/>
                                        </p:tgtEl>
                                        <p:attrNameLst>
                                          <p:attrName>ppt_w</p:attrName>
                                        </p:attrNameLst>
                                      </p:cBhvr>
                                      <p:tavLst>
                                        <p:tav tm="0">
                                          <p:val>
                                            <p:fltVal val="0"/>
                                          </p:val>
                                        </p:tav>
                                        <p:tav tm="100000">
                                          <p:val>
                                            <p:strVal val="#ppt_w"/>
                                          </p:val>
                                        </p:tav>
                                      </p:tavLst>
                                    </p:anim>
                                    <p:anim calcmode="lin" valueType="num">
                                      <p:cBhvr>
                                        <p:cTn id="35" dur="1000" fill="hold"/>
                                        <p:tgtEl>
                                          <p:spTgt spid="37"/>
                                        </p:tgtEl>
                                        <p:attrNameLst>
                                          <p:attrName>ppt_h</p:attrName>
                                        </p:attrNameLst>
                                      </p:cBhvr>
                                      <p:tavLst>
                                        <p:tav tm="0">
                                          <p:val>
                                            <p:fltVal val="0"/>
                                          </p:val>
                                        </p:tav>
                                        <p:tav tm="100000">
                                          <p:val>
                                            <p:strVal val="#ppt_h"/>
                                          </p:val>
                                        </p:tav>
                                      </p:tavLst>
                                    </p:anim>
                                    <p:animEffect transition="in" filter="fade">
                                      <p:cBhvr>
                                        <p:cTn id="36" dur="1000"/>
                                        <p:tgtEl>
                                          <p:spTgt spid="37"/>
                                        </p:tgtEl>
                                      </p:cBhvr>
                                    </p:animEffect>
                                  </p:childTnLst>
                                </p:cTn>
                              </p:par>
                            </p:childTnLst>
                          </p:cTn>
                        </p:par>
                        <p:par>
                          <p:cTn id="37" fill="hold">
                            <p:stCondLst>
                              <p:cond delay="1000"/>
                            </p:stCondLst>
                            <p:childTnLst>
                              <p:par>
                                <p:cTn id="38" presetID="10" presetClass="exit" presetSubtype="0" fill="hold" grpId="1" nodeType="afterEffect">
                                  <p:stCondLst>
                                    <p:cond delay="0"/>
                                  </p:stCondLst>
                                  <p:childTnLst>
                                    <p:animEffect transition="out" filter="fade">
                                      <p:cBhvr>
                                        <p:cTn id="39" dur="1000"/>
                                        <p:tgtEl>
                                          <p:spTgt spid="34">
                                            <p:txEl>
                                              <p:pRg st="0" end="0"/>
                                            </p:txEl>
                                          </p:spTgt>
                                        </p:tgtEl>
                                      </p:cBhvr>
                                    </p:animEffect>
                                    <p:set>
                                      <p:cBhvr>
                                        <p:cTn id="40" dur="1" fill="hold">
                                          <p:stCondLst>
                                            <p:cond delay="999"/>
                                          </p:stCondLst>
                                        </p:cTn>
                                        <p:tgtEl>
                                          <p:spTgt spid="34">
                                            <p:txEl>
                                              <p:pRg st="0" end="0"/>
                                            </p:txEl>
                                          </p:spTgt>
                                        </p:tgtEl>
                                        <p:attrNameLst>
                                          <p:attrName>style.visibility</p:attrName>
                                        </p:attrNameLst>
                                      </p:cBhvr>
                                      <p:to>
                                        <p:strVal val="hidden"/>
                                      </p:to>
                                    </p:set>
                                  </p:childTnLst>
                                </p:cTn>
                              </p:par>
                              <p:par>
                                <p:cTn id="41" presetID="10" presetClass="exit" presetSubtype="0" fill="hold" grpId="1" nodeType="withEffect">
                                  <p:stCondLst>
                                    <p:cond delay="0"/>
                                  </p:stCondLst>
                                  <p:childTnLst>
                                    <p:animEffect transition="out" filter="fade">
                                      <p:cBhvr>
                                        <p:cTn id="42" dur="1000"/>
                                        <p:tgtEl>
                                          <p:spTgt spid="34">
                                            <p:txEl>
                                              <p:pRg st="1" end="1"/>
                                            </p:txEl>
                                          </p:spTgt>
                                        </p:tgtEl>
                                      </p:cBhvr>
                                    </p:animEffect>
                                    <p:set>
                                      <p:cBhvr>
                                        <p:cTn id="43" dur="1" fill="hold">
                                          <p:stCondLst>
                                            <p:cond delay="999"/>
                                          </p:stCondLst>
                                        </p:cTn>
                                        <p:tgtEl>
                                          <p:spTgt spid="34">
                                            <p:txEl>
                                              <p:pRg st="1" end="1"/>
                                            </p:txEl>
                                          </p:spTgt>
                                        </p:tgtEl>
                                        <p:attrNameLst>
                                          <p:attrName>style.visibility</p:attrName>
                                        </p:attrNameLst>
                                      </p:cBhvr>
                                      <p:to>
                                        <p:strVal val="hidden"/>
                                      </p:to>
                                    </p:set>
                                  </p:childTnLst>
                                </p:cTn>
                              </p:par>
                              <p:par>
                                <p:cTn id="44" presetID="10" presetClass="exit" presetSubtype="0" fill="hold" grpId="1" nodeType="withEffect">
                                  <p:stCondLst>
                                    <p:cond delay="0"/>
                                  </p:stCondLst>
                                  <p:childTnLst>
                                    <p:animEffect transition="out" filter="fade">
                                      <p:cBhvr>
                                        <p:cTn id="45" dur="1000"/>
                                        <p:tgtEl>
                                          <p:spTgt spid="34">
                                            <p:txEl>
                                              <p:pRg st="2" end="2"/>
                                            </p:txEl>
                                          </p:spTgt>
                                        </p:tgtEl>
                                      </p:cBhvr>
                                    </p:animEffect>
                                    <p:set>
                                      <p:cBhvr>
                                        <p:cTn id="46" dur="1" fill="hold">
                                          <p:stCondLst>
                                            <p:cond delay="999"/>
                                          </p:stCondLst>
                                        </p:cTn>
                                        <p:tgtEl>
                                          <p:spTgt spid="34">
                                            <p:txEl>
                                              <p:pRg st="2" end="2"/>
                                            </p:txEl>
                                          </p:spTgt>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1000"/>
                                        <p:tgtEl>
                                          <p:spTgt spid="34">
                                            <p:txEl>
                                              <p:pRg st="3" end="3"/>
                                            </p:txEl>
                                          </p:spTgt>
                                        </p:tgtEl>
                                      </p:cBhvr>
                                    </p:animEffect>
                                    <p:set>
                                      <p:cBhvr>
                                        <p:cTn id="49" dur="1" fill="hold">
                                          <p:stCondLst>
                                            <p:cond delay="999"/>
                                          </p:stCondLst>
                                        </p:cTn>
                                        <p:tgtEl>
                                          <p:spTgt spid="34">
                                            <p:txEl>
                                              <p:pRg st="3" end="3"/>
                                            </p:txEl>
                                          </p:spTgt>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1000"/>
                                        <p:tgtEl>
                                          <p:spTgt spid="34">
                                            <p:txEl>
                                              <p:pRg st="4" end="4"/>
                                            </p:txEl>
                                          </p:spTgt>
                                        </p:tgtEl>
                                      </p:cBhvr>
                                    </p:animEffect>
                                    <p:set>
                                      <p:cBhvr>
                                        <p:cTn id="52" dur="1" fill="hold">
                                          <p:stCondLst>
                                            <p:cond delay="999"/>
                                          </p:stCondLst>
                                        </p:cTn>
                                        <p:tgtEl>
                                          <p:spTgt spid="34">
                                            <p:txEl>
                                              <p:pRg st="4" end="4"/>
                                            </p:txEl>
                                          </p:spTgt>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34">
                                            <p:bg/>
                                          </p:spTgt>
                                        </p:tgtEl>
                                      </p:cBhvr>
                                    </p:animEffect>
                                    <p:set>
                                      <p:cBhvr>
                                        <p:cTn id="55" dur="1" fill="hold">
                                          <p:stCondLst>
                                            <p:cond delay="999"/>
                                          </p:stCondLst>
                                        </p:cTn>
                                        <p:tgtEl>
                                          <p:spTgt spid="34">
                                            <p:bg/>
                                          </p:spTgt>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55" presetClass="entr" presetSubtype="0" fill="hold" nodeType="clickEffect">
                                  <p:stCondLst>
                                    <p:cond delay="0"/>
                                  </p:stCondLst>
                                  <p:childTnLst>
                                    <p:set>
                                      <p:cBhvr>
                                        <p:cTn id="59" dur="1" fill="hold">
                                          <p:stCondLst>
                                            <p:cond delay="0"/>
                                          </p:stCondLst>
                                        </p:cTn>
                                        <p:tgtEl>
                                          <p:spTgt spid="38"/>
                                        </p:tgtEl>
                                        <p:attrNameLst>
                                          <p:attrName>style.visibility</p:attrName>
                                        </p:attrNameLst>
                                      </p:cBhvr>
                                      <p:to>
                                        <p:strVal val="visible"/>
                                      </p:to>
                                    </p:set>
                                    <p:anim calcmode="lin" valueType="num">
                                      <p:cBhvr>
                                        <p:cTn id="60" dur="1000" fill="hold"/>
                                        <p:tgtEl>
                                          <p:spTgt spid="38"/>
                                        </p:tgtEl>
                                        <p:attrNameLst>
                                          <p:attrName>ppt_w</p:attrName>
                                        </p:attrNameLst>
                                      </p:cBhvr>
                                      <p:tavLst>
                                        <p:tav tm="0">
                                          <p:val>
                                            <p:strVal val="#ppt_w*0.70"/>
                                          </p:val>
                                        </p:tav>
                                        <p:tav tm="100000">
                                          <p:val>
                                            <p:strVal val="#ppt_w"/>
                                          </p:val>
                                        </p:tav>
                                      </p:tavLst>
                                    </p:anim>
                                    <p:anim calcmode="lin" valueType="num">
                                      <p:cBhvr>
                                        <p:cTn id="61" dur="1000" fill="hold"/>
                                        <p:tgtEl>
                                          <p:spTgt spid="38"/>
                                        </p:tgtEl>
                                        <p:attrNameLst>
                                          <p:attrName>ppt_h</p:attrName>
                                        </p:attrNameLst>
                                      </p:cBhvr>
                                      <p:tavLst>
                                        <p:tav tm="0">
                                          <p:val>
                                            <p:strVal val="#ppt_h"/>
                                          </p:val>
                                        </p:tav>
                                        <p:tav tm="100000">
                                          <p:val>
                                            <p:strVal val="#ppt_h"/>
                                          </p:val>
                                        </p:tav>
                                      </p:tavLst>
                                    </p:anim>
                                    <p:animEffect transition="in" filter="fade">
                                      <p:cBhvr>
                                        <p:cTn id="62" dur="1000"/>
                                        <p:tgtEl>
                                          <p:spTgt spid="38"/>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xit" presetSubtype="0" fill="hold" nodeType="clickEffect">
                                  <p:stCondLst>
                                    <p:cond delay="0"/>
                                  </p:stCondLst>
                                  <p:childTnLst>
                                    <p:animEffect transition="out" filter="fade">
                                      <p:cBhvr>
                                        <p:cTn id="66" dur="1000"/>
                                        <p:tgtEl>
                                          <p:spTgt spid="30"/>
                                        </p:tgtEl>
                                      </p:cBhvr>
                                    </p:animEffect>
                                    <p:set>
                                      <p:cBhvr>
                                        <p:cTn id="67" dur="1" fill="hold">
                                          <p:stCondLst>
                                            <p:cond delay="999"/>
                                          </p:stCondLst>
                                        </p:cTn>
                                        <p:tgtEl>
                                          <p:spTgt spid="30"/>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1000"/>
                                        <p:tgtEl>
                                          <p:spTgt spid="24"/>
                                        </p:tgtEl>
                                      </p:cBhvr>
                                    </p:animEffect>
                                    <p:set>
                                      <p:cBhvr>
                                        <p:cTn id="70" dur="1" fill="hold">
                                          <p:stCondLst>
                                            <p:cond delay="999"/>
                                          </p:stCondLst>
                                        </p:cTn>
                                        <p:tgtEl>
                                          <p:spTgt spid="24"/>
                                        </p:tgtEl>
                                        <p:attrNameLst>
                                          <p:attrName>style.visibility</p:attrName>
                                        </p:attrNameLst>
                                      </p:cBhvr>
                                      <p:to>
                                        <p:strVal val="hidden"/>
                                      </p:to>
                                    </p:set>
                                  </p:childTnLst>
                                </p:cTn>
                              </p:par>
                              <p:par>
                                <p:cTn id="71" presetID="10" presetClass="exit" presetSubtype="0" fill="hold" grpId="0" nodeType="withEffect">
                                  <p:stCondLst>
                                    <p:cond delay="0"/>
                                  </p:stCondLst>
                                  <p:childTnLst>
                                    <p:animEffect transition="out" filter="fade">
                                      <p:cBhvr>
                                        <p:cTn id="72" dur="1000"/>
                                        <p:tgtEl>
                                          <p:spTgt spid="35"/>
                                        </p:tgtEl>
                                      </p:cBhvr>
                                    </p:animEffect>
                                    <p:set>
                                      <p:cBhvr>
                                        <p:cTn id="73" dur="1" fill="hold">
                                          <p:stCondLst>
                                            <p:cond delay="999"/>
                                          </p:stCondLst>
                                        </p:cTn>
                                        <p:tgtEl>
                                          <p:spTgt spid="35"/>
                                        </p:tgtEl>
                                        <p:attrNameLst>
                                          <p:attrName>style.visibility</p:attrName>
                                        </p:attrNameLst>
                                      </p:cBhvr>
                                      <p:to>
                                        <p:strVal val="hidden"/>
                                      </p:to>
                                    </p:set>
                                  </p:childTnLst>
                                </p:cTn>
                              </p:par>
                            </p:childTnLst>
                          </p:cTn>
                        </p:par>
                        <p:par>
                          <p:cTn id="74" fill="hold">
                            <p:stCondLst>
                              <p:cond delay="1000"/>
                            </p:stCondLst>
                            <p:childTnLst>
                              <p:par>
                                <p:cTn id="75" presetID="53" presetClass="entr" presetSubtype="0" fill="hold" grpId="0"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1000" fill="hold"/>
                                        <p:tgtEl>
                                          <p:spTgt spid="40"/>
                                        </p:tgtEl>
                                        <p:attrNameLst>
                                          <p:attrName>ppt_w</p:attrName>
                                        </p:attrNameLst>
                                      </p:cBhvr>
                                      <p:tavLst>
                                        <p:tav tm="0">
                                          <p:val>
                                            <p:fltVal val="0"/>
                                          </p:val>
                                        </p:tav>
                                        <p:tav tm="100000">
                                          <p:val>
                                            <p:strVal val="#ppt_w"/>
                                          </p:val>
                                        </p:tav>
                                      </p:tavLst>
                                    </p:anim>
                                    <p:anim calcmode="lin" valueType="num">
                                      <p:cBhvr>
                                        <p:cTn id="78" dur="1000" fill="hold"/>
                                        <p:tgtEl>
                                          <p:spTgt spid="40"/>
                                        </p:tgtEl>
                                        <p:attrNameLst>
                                          <p:attrName>ppt_h</p:attrName>
                                        </p:attrNameLst>
                                      </p:cBhvr>
                                      <p:tavLst>
                                        <p:tav tm="0">
                                          <p:val>
                                            <p:fltVal val="0"/>
                                          </p:val>
                                        </p:tav>
                                        <p:tav tm="100000">
                                          <p:val>
                                            <p:strVal val="#ppt_h"/>
                                          </p:val>
                                        </p:tav>
                                      </p:tavLst>
                                    </p:anim>
                                    <p:animEffect transition="in" filter="fade">
                                      <p:cBhvr>
                                        <p:cTn id="79" dur="1000"/>
                                        <p:tgtEl>
                                          <p:spTgt spid="40"/>
                                        </p:tgtEl>
                                      </p:cBhvr>
                                    </p:animEffect>
                                  </p:childTnLst>
                                </p:cTn>
                              </p:par>
                              <p:par>
                                <p:cTn id="80" presetID="49" presetClass="entr" presetSubtype="0" decel="100000" fill="hold" grpId="0" nodeType="withEffect">
                                  <p:stCondLst>
                                    <p:cond delay="0"/>
                                  </p:stCondLst>
                                  <p:childTnLst>
                                    <p:set>
                                      <p:cBhvr>
                                        <p:cTn id="81" dur="1" fill="hold">
                                          <p:stCondLst>
                                            <p:cond delay="0"/>
                                          </p:stCondLst>
                                        </p:cTn>
                                        <p:tgtEl>
                                          <p:spTgt spid="39"/>
                                        </p:tgtEl>
                                        <p:attrNameLst>
                                          <p:attrName>style.visibility</p:attrName>
                                        </p:attrNameLst>
                                      </p:cBhvr>
                                      <p:to>
                                        <p:strVal val="visible"/>
                                      </p:to>
                                    </p:set>
                                    <p:anim calcmode="lin" valueType="num">
                                      <p:cBhvr>
                                        <p:cTn id="82" dur="1000" fill="hold"/>
                                        <p:tgtEl>
                                          <p:spTgt spid="39"/>
                                        </p:tgtEl>
                                        <p:attrNameLst>
                                          <p:attrName>ppt_w</p:attrName>
                                        </p:attrNameLst>
                                      </p:cBhvr>
                                      <p:tavLst>
                                        <p:tav tm="0">
                                          <p:val>
                                            <p:fltVal val="0"/>
                                          </p:val>
                                        </p:tav>
                                        <p:tav tm="100000">
                                          <p:val>
                                            <p:strVal val="#ppt_w"/>
                                          </p:val>
                                        </p:tav>
                                      </p:tavLst>
                                    </p:anim>
                                    <p:anim calcmode="lin" valueType="num">
                                      <p:cBhvr>
                                        <p:cTn id="83" dur="1000" fill="hold"/>
                                        <p:tgtEl>
                                          <p:spTgt spid="39"/>
                                        </p:tgtEl>
                                        <p:attrNameLst>
                                          <p:attrName>ppt_h</p:attrName>
                                        </p:attrNameLst>
                                      </p:cBhvr>
                                      <p:tavLst>
                                        <p:tav tm="0">
                                          <p:val>
                                            <p:fltVal val="0"/>
                                          </p:val>
                                        </p:tav>
                                        <p:tav tm="100000">
                                          <p:val>
                                            <p:strVal val="#ppt_h"/>
                                          </p:val>
                                        </p:tav>
                                      </p:tavLst>
                                    </p:anim>
                                    <p:anim calcmode="lin" valueType="num">
                                      <p:cBhvr>
                                        <p:cTn id="84" dur="1000" fill="hold"/>
                                        <p:tgtEl>
                                          <p:spTgt spid="39"/>
                                        </p:tgtEl>
                                        <p:attrNameLst>
                                          <p:attrName>style.rotation</p:attrName>
                                        </p:attrNameLst>
                                      </p:cBhvr>
                                      <p:tavLst>
                                        <p:tav tm="0">
                                          <p:val>
                                            <p:fltVal val="360"/>
                                          </p:val>
                                        </p:tav>
                                        <p:tav tm="100000">
                                          <p:val>
                                            <p:fltVal val="0"/>
                                          </p:val>
                                        </p:tav>
                                      </p:tavLst>
                                    </p:anim>
                                    <p:animEffect transition="in" filter="fade">
                                      <p:cBhvr>
                                        <p:cTn id="85" dur="1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build="allAtOnce" animBg="1"/>
      <p:bldP spid="34" grpId="1" uiExpand="1" build="allAtOnce" animBg="1"/>
      <p:bldP spid="35" grpId="0" animBg="1"/>
      <p:bldP spid="37" grpId="0"/>
      <p:bldP spid="39" grpId="0" animBg="1"/>
      <p:bldP spid="4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0"/>
          <p:cNvGrpSpPr/>
          <p:nvPr/>
        </p:nvGrpSpPr>
        <p:grpSpPr>
          <a:xfrm>
            <a:off x="0" y="667510"/>
            <a:ext cx="9756370" cy="6317952"/>
            <a:chOff x="0" y="667510"/>
            <a:chExt cx="9756370" cy="6317952"/>
          </a:xfrm>
        </p:grpSpPr>
        <p:grpSp>
          <p:nvGrpSpPr>
            <p:cNvPr id="3" name="Group 44"/>
            <p:cNvGrpSpPr/>
            <p:nvPr/>
          </p:nvGrpSpPr>
          <p:grpSpPr>
            <a:xfrm>
              <a:off x="0" y="667510"/>
              <a:ext cx="9756370" cy="6317952"/>
              <a:chOff x="0" y="667510"/>
              <a:chExt cx="9756370" cy="6317952"/>
            </a:xfrm>
          </p:grpSpPr>
          <p:sp>
            <p:nvSpPr>
              <p:cNvPr id="29" name="Rectangle 28"/>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1" name="Picture 2" descr="Image result for us states and territories may 1803 map"/>
              <p:cNvPicPr>
                <a:picLocks noChangeAspect="1" noChangeArrowheads="1"/>
              </p:cNvPicPr>
              <p:nvPr/>
            </p:nvPicPr>
            <p:blipFill>
              <a:blip r:embed="rId2"/>
              <a:srcRect/>
              <a:stretch>
                <a:fillRect/>
              </a:stretch>
            </p:blipFill>
            <p:spPr bwMode="auto">
              <a:xfrm>
                <a:off x="0" y="667510"/>
                <a:ext cx="9144000" cy="6190489"/>
              </a:xfrm>
              <a:prstGeom prst="rect">
                <a:avLst/>
              </a:prstGeom>
              <a:noFill/>
            </p:spPr>
          </p:pic>
          <p:grpSp>
            <p:nvGrpSpPr>
              <p:cNvPr id="4" name="Group 35"/>
              <p:cNvGrpSpPr/>
              <p:nvPr/>
            </p:nvGrpSpPr>
            <p:grpSpPr>
              <a:xfrm>
                <a:off x="0" y="803565"/>
                <a:ext cx="9756370" cy="6181897"/>
                <a:chOff x="0" y="803565"/>
                <a:chExt cx="9756370" cy="6181897"/>
              </a:xfrm>
            </p:grpSpPr>
            <p:grpSp>
              <p:nvGrpSpPr>
                <p:cNvPr id="5" name="Group 34"/>
                <p:cNvGrpSpPr/>
                <p:nvPr/>
              </p:nvGrpSpPr>
              <p:grpSpPr>
                <a:xfrm>
                  <a:off x="0" y="803565"/>
                  <a:ext cx="9756370" cy="6181897"/>
                  <a:chOff x="0" y="803565"/>
                  <a:chExt cx="9756370" cy="6181897"/>
                </a:xfrm>
              </p:grpSpPr>
              <p:grpSp>
                <p:nvGrpSpPr>
                  <p:cNvPr id="6" name="Group 33"/>
                  <p:cNvGrpSpPr/>
                  <p:nvPr/>
                </p:nvGrpSpPr>
                <p:grpSpPr>
                  <a:xfrm>
                    <a:off x="3391593" y="803565"/>
                    <a:ext cx="6364777" cy="6181897"/>
                    <a:chOff x="3391593" y="803565"/>
                    <a:chExt cx="6364777" cy="6181897"/>
                  </a:xfrm>
                </p:grpSpPr>
                <p:sp>
                  <p:nvSpPr>
                    <p:cNvPr id="44" name="Freeform 43"/>
                    <p:cNvSpPr/>
                    <p:nvPr/>
                  </p:nvSpPr>
                  <p:spPr>
                    <a:xfrm>
                      <a:off x="3581400" y="803565"/>
                      <a:ext cx="5547360" cy="1330035"/>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47360" h="1330035">
                          <a:moveTo>
                            <a:pt x="0" y="224443"/>
                          </a:moveTo>
                          <a:cubicBezTo>
                            <a:pt x="52647" y="260464"/>
                            <a:pt x="486295" y="677486"/>
                            <a:pt x="606829" y="781395"/>
                          </a:cubicBezTo>
                          <a:cubicBezTo>
                            <a:pt x="727363" y="885304"/>
                            <a:pt x="701040" y="834042"/>
                            <a:pt x="723207" y="847897"/>
                          </a:cubicBezTo>
                          <a:cubicBezTo>
                            <a:pt x="745374" y="861752"/>
                            <a:pt x="712124" y="858981"/>
                            <a:pt x="739833" y="864523"/>
                          </a:cubicBezTo>
                          <a:cubicBezTo>
                            <a:pt x="767542" y="870065"/>
                            <a:pt x="847899" y="878377"/>
                            <a:pt x="889462" y="881148"/>
                          </a:cubicBezTo>
                          <a:cubicBezTo>
                            <a:pt x="931025" y="883919"/>
                            <a:pt x="961505" y="850668"/>
                            <a:pt x="989214" y="881148"/>
                          </a:cubicBezTo>
                          <a:cubicBezTo>
                            <a:pt x="1016923" y="911628"/>
                            <a:pt x="1033549" y="994755"/>
                            <a:pt x="1055716" y="1064028"/>
                          </a:cubicBezTo>
                          <a:cubicBezTo>
                            <a:pt x="1077883" y="1133301"/>
                            <a:pt x="1094509" y="1263533"/>
                            <a:pt x="1122218" y="1296784"/>
                          </a:cubicBezTo>
                          <a:cubicBezTo>
                            <a:pt x="1149927" y="1330035"/>
                            <a:pt x="1197033" y="1294013"/>
                            <a:pt x="1221971" y="1263533"/>
                          </a:cubicBezTo>
                          <a:cubicBezTo>
                            <a:pt x="1246909" y="1233053"/>
                            <a:pt x="1252451" y="1152697"/>
                            <a:pt x="1271847" y="1113904"/>
                          </a:cubicBezTo>
                          <a:cubicBezTo>
                            <a:pt x="1291243" y="1075111"/>
                            <a:pt x="1330036" y="1069570"/>
                            <a:pt x="1338349" y="1030777"/>
                          </a:cubicBezTo>
                          <a:cubicBezTo>
                            <a:pt x="1346662" y="991984"/>
                            <a:pt x="1330036" y="942108"/>
                            <a:pt x="1321723" y="881148"/>
                          </a:cubicBezTo>
                          <a:cubicBezTo>
                            <a:pt x="1313410" y="820188"/>
                            <a:pt x="1277389" y="701039"/>
                            <a:pt x="1288473" y="665017"/>
                          </a:cubicBezTo>
                          <a:cubicBezTo>
                            <a:pt x="1299557" y="628995"/>
                            <a:pt x="1321723" y="653933"/>
                            <a:pt x="1388225" y="665017"/>
                          </a:cubicBezTo>
                          <a:cubicBezTo>
                            <a:pt x="1454727" y="676101"/>
                            <a:pt x="1600430"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73353" y="825730"/>
                            <a:pt x="4790902" y="753686"/>
                            <a:pt x="4813069" y="681643"/>
                          </a:cubicBezTo>
                          <a:cubicBezTo>
                            <a:pt x="4756654" y="771370"/>
                            <a:pt x="4684228" y="739416"/>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 name="Freeform 44"/>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oup 53"/>
                  <p:cNvGrpSpPr/>
                  <p:nvPr/>
                </p:nvGrpSpPr>
                <p:grpSpPr>
                  <a:xfrm>
                    <a:off x="0" y="5181600"/>
                    <a:ext cx="3352800" cy="1676400"/>
                    <a:chOff x="0" y="5181600"/>
                    <a:chExt cx="3352800" cy="1676400"/>
                  </a:xfrm>
                </p:grpSpPr>
                <p:sp>
                  <p:nvSpPr>
                    <p:cNvPr id="42" name="Rectangle 41"/>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38" name="Picture 2" descr="Image result for united states in 1783"/>
                <p:cNvPicPr>
                  <a:picLocks noChangeAspect="1" noChangeArrowheads="1"/>
                </p:cNvPicPr>
                <p:nvPr/>
              </p:nvPicPr>
              <p:blipFill>
                <a:blip r:embed="rId3"/>
                <a:srcRect l="17500" t="47037" r="70000" b="45572"/>
                <a:stretch>
                  <a:fillRect/>
                </a:stretch>
              </p:blipFill>
              <p:spPr bwMode="auto">
                <a:xfrm>
                  <a:off x="1752600" y="4114800"/>
                  <a:ext cx="1143000" cy="457200"/>
                </a:xfrm>
                <a:prstGeom prst="rect">
                  <a:avLst/>
                </a:prstGeom>
                <a:noFill/>
              </p:spPr>
            </p:pic>
          </p:grpSp>
          <p:sp>
            <p:nvSpPr>
              <p:cNvPr id="35" name="Freeform 34"/>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Rectangle 27"/>
            <p:cNvSpPr/>
            <p:nvPr/>
          </p:nvSpPr>
          <p:spPr>
            <a:xfrm>
              <a:off x="9906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5938157" y="2906713"/>
            <a:ext cx="2139043" cy="1191986"/>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9043" h="1191986">
                <a:moveTo>
                  <a:pt x="2139043" y="0"/>
                </a:moveTo>
                <a:cubicBezTo>
                  <a:pt x="2000250" y="285750"/>
                  <a:pt x="1861457" y="571500"/>
                  <a:pt x="1828800" y="653143"/>
                </a:cubicBezTo>
                <a:cubicBezTo>
                  <a:pt x="1796143" y="734786"/>
                  <a:pt x="1951264" y="533400"/>
                  <a:pt x="1943100" y="489857"/>
                </a:cubicBezTo>
                <a:cubicBezTo>
                  <a:pt x="1934936" y="446314"/>
                  <a:pt x="1883228" y="440872"/>
                  <a:pt x="1779814" y="391886"/>
                </a:cubicBezTo>
                <a:cubicBezTo>
                  <a:pt x="1676400" y="342900"/>
                  <a:pt x="1398814" y="214993"/>
                  <a:pt x="1322614" y="195943"/>
                </a:cubicBezTo>
                <a:cubicBezTo>
                  <a:pt x="1246414" y="176893"/>
                  <a:pt x="1322614" y="277586"/>
                  <a:pt x="1322614" y="277586"/>
                </a:cubicBezTo>
                <a:cubicBezTo>
                  <a:pt x="1322614" y="321129"/>
                  <a:pt x="1385207" y="383722"/>
                  <a:pt x="1322614" y="457200"/>
                </a:cubicBezTo>
                <a:cubicBezTo>
                  <a:pt x="1260021" y="530678"/>
                  <a:pt x="1050471" y="685800"/>
                  <a:pt x="947057" y="718457"/>
                </a:cubicBezTo>
                <a:cubicBezTo>
                  <a:pt x="843643" y="751114"/>
                  <a:pt x="756557" y="636814"/>
                  <a:pt x="702129" y="653143"/>
                </a:cubicBezTo>
                <a:cubicBezTo>
                  <a:pt x="647701" y="669472"/>
                  <a:pt x="664029" y="775608"/>
                  <a:pt x="620486" y="816429"/>
                </a:cubicBezTo>
                <a:cubicBezTo>
                  <a:pt x="576943" y="857251"/>
                  <a:pt x="498022" y="881744"/>
                  <a:pt x="440872" y="898072"/>
                </a:cubicBezTo>
                <a:cubicBezTo>
                  <a:pt x="383722" y="914401"/>
                  <a:pt x="321129" y="898072"/>
                  <a:pt x="277586" y="914400"/>
                </a:cubicBezTo>
                <a:cubicBezTo>
                  <a:pt x="234043" y="930728"/>
                  <a:pt x="225878" y="949779"/>
                  <a:pt x="179614" y="996043"/>
                </a:cubicBezTo>
                <a:cubicBezTo>
                  <a:pt x="133350" y="1042307"/>
                  <a:pt x="66675" y="1117146"/>
                  <a:pt x="0" y="1191986"/>
                </a:cubicBezTo>
              </a:path>
            </a:pathLst>
          </a:custGeom>
          <a:ln w="101600">
            <a:solidFill>
              <a:srgbClr val="FF0000"/>
            </a:solidFill>
            <a:prstDash val="sysDot"/>
          </a:ln>
          <a:effectLst>
            <a:outerShdw dist="1143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 name="Freeform 12"/>
          <p:cNvSpPr/>
          <p:nvPr/>
        </p:nvSpPr>
        <p:spPr>
          <a:xfrm>
            <a:off x="3897973" y="1928146"/>
            <a:ext cx="1964015"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9304" h="2080954">
                <a:moveTo>
                  <a:pt x="1869304" y="2080954"/>
                </a:moveTo>
                <a:cubicBezTo>
                  <a:pt x="1814150" y="2048055"/>
                  <a:pt x="1769699" y="1697596"/>
                  <a:pt x="1690778" y="1654960"/>
                </a:cubicBezTo>
                <a:cubicBezTo>
                  <a:pt x="1611857" y="1612324"/>
                  <a:pt x="1477599" y="1832155"/>
                  <a:pt x="1395775" y="1825140"/>
                </a:cubicBezTo>
                <a:cubicBezTo>
                  <a:pt x="1313951" y="1818125"/>
                  <a:pt x="1251539" y="1642805"/>
                  <a:pt x="1199832" y="1612869"/>
                </a:cubicBezTo>
                <a:cubicBezTo>
                  <a:pt x="1148125" y="1582933"/>
                  <a:pt x="1120910" y="1631919"/>
                  <a:pt x="1085532" y="1645526"/>
                </a:cubicBezTo>
                <a:cubicBezTo>
                  <a:pt x="1050154" y="1659133"/>
                  <a:pt x="1039268" y="1719004"/>
                  <a:pt x="987561" y="1694511"/>
                </a:cubicBezTo>
                <a:cubicBezTo>
                  <a:pt x="935854" y="1670018"/>
                  <a:pt x="813389" y="1572047"/>
                  <a:pt x="775289" y="1498569"/>
                </a:cubicBezTo>
                <a:cubicBezTo>
                  <a:pt x="737189" y="1425091"/>
                  <a:pt x="775290" y="1346169"/>
                  <a:pt x="758961" y="1253640"/>
                </a:cubicBezTo>
                <a:cubicBezTo>
                  <a:pt x="742633" y="1161111"/>
                  <a:pt x="739911" y="1011433"/>
                  <a:pt x="677318" y="943397"/>
                </a:cubicBezTo>
                <a:cubicBezTo>
                  <a:pt x="614725" y="875361"/>
                  <a:pt x="456883" y="867197"/>
                  <a:pt x="383404" y="845426"/>
                </a:cubicBezTo>
                <a:cubicBezTo>
                  <a:pt x="309926" y="823655"/>
                  <a:pt x="285433" y="867198"/>
                  <a:pt x="236447" y="812769"/>
                </a:cubicBezTo>
                <a:cubicBezTo>
                  <a:pt x="187461" y="758340"/>
                  <a:pt x="127589" y="570561"/>
                  <a:pt x="89489" y="518854"/>
                </a:cubicBezTo>
                <a:cubicBezTo>
                  <a:pt x="51389" y="467147"/>
                  <a:pt x="0" y="527019"/>
                  <a:pt x="7847" y="502526"/>
                </a:cubicBezTo>
                <a:cubicBezTo>
                  <a:pt x="15694" y="478033"/>
                  <a:pt x="127020" y="455651"/>
                  <a:pt x="136569" y="371897"/>
                </a:cubicBezTo>
                <a:cubicBezTo>
                  <a:pt x="146118" y="288143"/>
                  <a:pt x="65139" y="51707"/>
                  <a:pt x="65139" y="0"/>
                </a:cubicBezTo>
              </a:path>
            </a:pathLst>
          </a:custGeom>
          <a:ln w="101600">
            <a:solidFill>
              <a:srgbClr val="FF0000"/>
            </a:solidFill>
            <a:prstDash val="sysDot"/>
          </a:ln>
          <a:effectLst>
            <a:outerShdw dist="50800" dir="14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5-Point Star 10"/>
          <p:cNvSpPr/>
          <p:nvPr/>
        </p:nvSpPr>
        <p:spPr>
          <a:xfrm>
            <a:off x="5562600" y="3668713"/>
            <a:ext cx="533400" cy="533400"/>
          </a:xfrm>
          <a:prstGeom prst="star5">
            <a:avLst/>
          </a:prstGeom>
          <a:solidFill>
            <a:srgbClr val="00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23" name="Freeform 22"/>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101600">
            <a:solidFill>
              <a:srgbClr val="FF0000"/>
            </a:solidFill>
            <a:prstDash val="sysDot"/>
          </a:ln>
          <a:effectLst>
            <a:outerShdw dist="50800" dir="10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101600">
            <a:solidFill>
              <a:srgbClr val="FF0000"/>
            </a:solidFill>
            <a:prstDash val="sysDot"/>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 name="5-Point Star 23"/>
          <p:cNvSpPr/>
          <p:nvPr/>
        </p:nvSpPr>
        <p:spPr>
          <a:xfrm>
            <a:off x="381000" y="1447800"/>
            <a:ext cx="5334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a:off x="1676401" y="1535114"/>
            <a:ext cx="2283736" cy="441377"/>
          </a:xfrm>
          <a:custGeom>
            <a:avLst/>
            <a:gdLst>
              <a:gd name="connsiteX0" fmla="*/ 0 w 1981200"/>
              <a:gd name="connsiteY0" fmla="*/ 241069 h 241069"/>
              <a:gd name="connsiteX1" fmla="*/ 565265 w 1981200"/>
              <a:gd name="connsiteY1" fmla="*/ 157942 h 241069"/>
              <a:gd name="connsiteX2" fmla="*/ 798022 w 1981200"/>
              <a:gd name="connsiteY2" fmla="*/ 58189 h 241069"/>
              <a:gd name="connsiteX3" fmla="*/ 964276 w 1981200"/>
              <a:gd name="connsiteY3" fmla="*/ 8313 h 241069"/>
              <a:gd name="connsiteX4" fmla="*/ 1163782 w 1981200"/>
              <a:gd name="connsiteY4" fmla="*/ 108066 h 241069"/>
              <a:gd name="connsiteX5" fmla="*/ 1396538 w 1981200"/>
              <a:gd name="connsiteY5" fmla="*/ 174567 h 241069"/>
              <a:gd name="connsiteX6" fmla="*/ 1745672 w 1981200"/>
              <a:gd name="connsiteY6" fmla="*/ 74815 h 241069"/>
              <a:gd name="connsiteX7" fmla="*/ 1945178 w 1981200"/>
              <a:gd name="connsiteY7" fmla="*/ 91440 h 241069"/>
              <a:gd name="connsiteX8" fmla="*/ 1961803 w 1981200"/>
              <a:gd name="connsiteY8" fmla="*/ 108066 h 241069"/>
              <a:gd name="connsiteX0" fmla="*/ 0 w 2200101"/>
              <a:gd name="connsiteY0" fmla="*/ 241069 h 336666"/>
              <a:gd name="connsiteX1" fmla="*/ 565265 w 2200101"/>
              <a:gd name="connsiteY1" fmla="*/ 157942 h 336666"/>
              <a:gd name="connsiteX2" fmla="*/ 798022 w 2200101"/>
              <a:gd name="connsiteY2" fmla="*/ 58189 h 336666"/>
              <a:gd name="connsiteX3" fmla="*/ 964276 w 2200101"/>
              <a:gd name="connsiteY3" fmla="*/ 8313 h 336666"/>
              <a:gd name="connsiteX4" fmla="*/ 1163782 w 2200101"/>
              <a:gd name="connsiteY4" fmla="*/ 108066 h 336666"/>
              <a:gd name="connsiteX5" fmla="*/ 1396538 w 2200101"/>
              <a:gd name="connsiteY5" fmla="*/ 174567 h 336666"/>
              <a:gd name="connsiteX6" fmla="*/ 1745672 w 2200101"/>
              <a:gd name="connsiteY6" fmla="*/ 74815 h 336666"/>
              <a:gd name="connsiteX7" fmla="*/ 1945178 w 2200101"/>
              <a:gd name="connsiteY7" fmla="*/ 91440 h 336666"/>
              <a:gd name="connsiteX8" fmla="*/ 2190403 w 2200101"/>
              <a:gd name="connsiteY8" fmla="*/ 336666 h 336666"/>
              <a:gd name="connsiteX0" fmla="*/ 0 w 2324100"/>
              <a:gd name="connsiteY0" fmla="*/ 241069 h 439882"/>
              <a:gd name="connsiteX1" fmla="*/ 565265 w 2324100"/>
              <a:gd name="connsiteY1" fmla="*/ 157942 h 439882"/>
              <a:gd name="connsiteX2" fmla="*/ 798022 w 2324100"/>
              <a:gd name="connsiteY2" fmla="*/ 58189 h 439882"/>
              <a:gd name="connsiteX3" fmla="*/ 964276 w 2324100"/>
              <a:gd name="connsiteY3" fmla="*/ 8313 h 439882"/>
              <a:gd name="connsiteX4" fmla="*/ 1163782 w 2324100"/>
              <a:gd name="connsiteY4" fmla="*/ 108066 h 439882"/>
              <a:gd name="connsiteX5" fmla="*/ 1396538 w 2324100"/>
              <a:gd name="connsiteY5" fmla="*/ 174567 h 439882"/>
              <a:gd name="connsiteX6" fmla="*/ 1745672 w 2324100"/>
              <a:gd name="connsiteY6" fmla="*/ 74815 h 439882"/>
              <a:gd name="connsiteX7" fmla="*/ 2249978 w 2324100"/>
              <a:gd name="connsiteY7" fmla="*/ 396240 h 439882"/>
              <a:gd name="connsiteX8" fmla="*/ 2190403 w 2324100"/>
              <a:gd name="connsiteY8" fmla="*/ 336666 h 439882"/>
              <a:gd name="connsiteX0" fmla="*/ 0 w 2283736"/>
              <a:gd name="connsiteY0" fmla="*/ 241069 h 441377"/>
              <a:gd name="connsiteX1" fmla="*/ 565265 w 2283736"/>
              <a:gd name="connsiteY1" fmla="*/ 157942 h 441377"/>
              <a:gd name="connsiteX2" fmla="*/ 798022 w 2283736"/>
              <a:gd name="connsiteY2" fmla="*/ 58189 h 441377"/>
              <a:gd name="connsiteX3" fmla="*/ 964276 w 2283736"/>
              <a:gd name="connsiteY3" fmla="*/ 8313 h 441377"/>
              <a:gd name="connsiteX4" fmla="*/ 1163782 w 2283736"/>
              <a:gd name="connsiteY4" fmla="*/ 108066 h 441377"/>
              <a:gd name="connsiteX5" fmla="*/ 1396538 w 2283736"/>
              <a:gd name="connsiteY5" fmla="*/ 174567 h 441377"/>
              <a:gd name="connsiteX6" fmla="*/ 1745672 w 2283736"/>
              <a:gd name="connsiteY6" fmla="*/ 74815 h 441377"/>
              <a:gd name="connsiteX7" fmla="*/ 1987857 w 2283736"/>
              <a:gd name="connsiteY7" fmla="*/ 65842 h 441377"/>
              <a:gd name="connsiteX8" fmla="*/ 2249978 w 2283736"/>
              <a:gd name="connsiteY8" fmla="*/ 396240 h 441377"/>
              <a:gd name="connsiteX9" fmla="*/ 2190403 w 2283736"/>
              <a:gd name="connsiteY9" fmla="*/ 336666 h 44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3736" h="441377">
                <a:moveTo>
                  <a:pt x="0" y="241069"/>
                </a:moveTo>
                <a:cubicBezTo>
                  <a:pt x="216130" y="214745"/>
                  <a:pt x="432261" y="188422"/>
                  <a:pt x="565265" y="157942"/>
                </a:cubicBezTo>
                <a:cubicBezTo>
                  <a:pt x="698269" y="127462"/>
                  <a:pt x="731520" y="83127"/>
                  <a:pt x="798022" y="58189"/>
                </a:cubicBezTo>
                <a:cubicBezTo>
                  <a:pt x="864524" y="33251"/>
                  <a:pt x="903316" y="0"/>
                  <a:pt x="964276" y="8313"/>
                </a:cubicBezTo>
                <a:cubicBezTo>
                  <a:pt x="1025236" y="16626"/>
                  <a:pt x="1091738" y="80357"/>
                  <a:pt x="1163782" y="108066"/>
                </a:cubicBezTo>
                <a:cubicBezTo>
                  <a:pt x="1235826" y="135775"/>
                  <a:pt x="1299556" y="180109"/>
                  <a:pt x="1396538" y="174567"/>
                </a:cubicBezTo>
                <a:cubicBezTo>
                  <a:pt x="1493520" y="169025"/>
                  <a:pt x="1647119" y="92936"/>
                  <a:pt x="1745672" y="74815"/>
                </a:cubicBezTo>
                <a:cubicBezTo>
                  <a:pt x="1844225" y="56694"/>
                  <a:pt x="1903806" y="12271"/>
                  <a:pt x="1987857" y="65842"/>
                </a:cubicBezTo>
                <a:cubicBezTo>
                  <a:pt x="2071908" y="119413"/>
                  <a:pt x="2216220" y="351103"/>
                  <a:pt x="2249978" y="396240"/>
                </a:cubicBezTo>
                <a:cubicBezTo>
                  <a:pt x="2283736" y="441377"/>
                  <a:pt x="2200101" y="331124"/>
                  <a:pt x="2190403" y="336666"/>
                </a:cubicBezTo>
              </a:path>
            </a:pathLst>
          </a:custGeom>
          <a:ln w="101600">
            <a:solidFill>
              <a:srgbClr val="0000CC"/>
            </a:solidFill>
            <a:prstDash val="sysDot"/>
          </a:ln>
          <a:effectLst>
            <a:outerShdw dist="508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2119745" y="1666731"/>
            <a:ext cx="1413164" cy="446809"/>
          </a:xfrm>
          <a:custGeom>
            <a:avLst/>
            <a:gdLst>
              <a:gd name="connsiteX0" fmla="*/ 0 w 1413164"/>
              <a:gd name="connsiteY0" fmla="*/ 83127 h 446809"/>
              <a:gd name="connsiteX1" fmla="*/ 124691 w 1413164"/>
              <a:gd name="connsiteY1" fmla="*/ 124691 h 446809"/>
              <a:gd name="connsiteX2" fmla="*/ 145473 w 1413164"/>
              <a:gd name="connsiteY2" fmla="*/ 322118 h 446809"/>
              <a:gd name="connsiteX3" fmla="*/ 218210 w 1413164"/>
              <a:gd name="connsiteY3" fmla="*/ 405246 h 446809"/>
              <a:gd name="connsiteX4" fmla="*/ 415637 w 1413164"/>
              <a:gd name="connsiteY4" fmla="*/ 405246 h 446809"/>
              <a:gd name="connsiteX5" fmla="*/ 592282 w 1413164"/>
              <a:gd name="connsiteY5" fmla="*/ 436418 h 446809"/>
              <a:gd name="connsiteX6" fmla="*/ 706582 w 1413164"/>
              <a:gd name="connsiteY6" fmla="*/ 342900 h 446809"/>
              <a:gd name="connsiteX7" fmla="*/ 945573 w 1413164"/>
              <a:gd name="connsiteY7" fmla="*/ 342900 h 446809"/>
              <a:gd name="connsiteX8" fmla="*/ 1101437 w 1413164"/>
              <a:gd name="connsiteY8" fmla="*/ 280555 h 446809"/>
              <a:gd name="connsiteX9" fmla="*/ 1236519 w 1413164"/>
              <a:gd name="connsiteY9" fmla="*/ 166255 h 446809"/>
              <a:gd name="connsiteX10" fmla="*/ 1413164 w 1413164"/>
              <a:gd name="connsiteY10" fmla="*/ 0 h 4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64" h="446809">
                <a:moveTo>
                  <a:pt x="0" y="83127"/>
                </a:moveTo>
                <a:cubicBezTo>
                  <a:pt x="50222" y="83993"/>
                  <a:pt x="100445" y="84859"/>
                  <a:pt x="124691" y="124691"/>
                </a:cubicBezTo>
                <a:cubicBezTo>
                  <a:pt x="148937" y="164523"/>
                  <a:pt x="129887" y="275359"/>
                  <a:pt x="145473" y="322118"/>
                </a:cubicBezTo>
                <a:cubicBezTo>
                  <a:pt x="161060" y="368877"/>
                  <a:pt x="173183" y="391391"/>
                  <a:pt x="218210" y="405246"/>
                </a:cubicBezTo>
                <a:cubicBezTo>
                  <a:pt x="263237" y="419101"/>
                  <a:pt x="353292" y="400051"/>
                  <a:pt x="415637" y="405246"/>
                </a:cubicBezTo>
                <a:cubicBezTo>
                  <a:pt x="477982" y="410441"/>
                  <a:pt x="543791" y="446809"/>
                  <a:pt x="592282" y="436418"/>
                </a:cubicBezTo>
                <a:cubicBezTo>
                  <a:pt x="640773" y="426027"/>
                  <a:pt x="647700" y="358486"/>
                  <a:pt x="706582" y="342900"/>
                </a:cubicBezTo>
                <a:cubicBezTo>
                  <a:pt x="765464" y="327314"/>
                  <a:pt x="879764" y="353291"/>
                  <a:pt x="945573" y="342900"/>
                </a:cubicBezTo>
                <a:cubicBezTo>
                  <a:pt x="1011382" y="332509"/>
                  <a:pt x="1052946" y="309996"/>
                  <a:pt x="1101437" y="280555"/>
                </a:cubicBezTo>
                <a:cubicBezTo>
                  <a:pt x="1149928" y="251114"/>
                  <a:pt x="1184564" y="213014"/>
                  <a:pt x="1236519" y="166255"/>
                </a:cubicBezTo>
                <a:cubicBezTo>
                  <a:pt x="1288474" y="119496"/>
                  <a:pt x="1350819" y="59748"/>
                  <a:pt x="1413164" y="0"/>
                </a:cubicBezTo>
              </a:path>
            </a:pathLst>
          </a:custGeom>
          <a:ln w="101600">
            <a:solidFill>
              <a:srgbClr val="0000CC"/>
            </a:solidFill>
            <a:prstDash val="sysDot"/>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useBgFill="1">
        <p:nvSpPr>
          <p:cNvPr id="30" name="Rectangle 29"/>
          <p:cNvSpPr/>
          <p:nvPr/>
        </p:nvSpPr>
        <p:spPr>
          <a:xfrm rot="1453899">
            <a:off x="4922013" y="2868412"/>
            <a:ext cx="1410964" cy="523220"/>
          </a:xfrm>
          <a:prstGeom prst="rect">
            <a:avLst/>
          </a:prstGeom>
        </p:spPr>
        <p:txBody>
          <a:bodyPr wrap="none">
            <a:spAutoFit/>
          </a:bodyPr>
          <a:lstStyle/>
          <a:p>
            <a:pPr algn="ctr"/>
            <a:r>
              <a:rPr lang="en-US" sz="2800" b="1" dirty="0">
                <a:solidFill>
                  <a:srgbClr val="0000CC"/>
                </a:solidFill>
                <a:effectLst>
                  <a:outerShdw dist="50800" dir="5400000" algn="ctr" rotWithShape="0">
                    <a:schemeClr val="tx1"/>
                  </a:outerShdw>
                </a:effectLst>
              </a:rPr>
              <a:t> St Louis</a:t>
            </a:r>
            <a:endParaRPr lang="en-US" sz="2800" dirty="0">
              <a:solidFill>
                <a:srgbClr val="0000CC"/>
              </a:solidFill>
            </a:endParaRPr>
          </a:p>
        </p:txBody>
      </p:sp>
      <p:sp>
        <p:nvSpPr>
          <p:cNvPr id="20" name="Rectangle 19"/>
          <p:cNvSpPr/>
          <p:nvPr/>
        </p:nvSpPr>
        <p:spPr>
          <a:xfrm>
            <a:off x="70625" y="773113"/>
            <a:ext cx="1852815" cy="523220"/>
          </a:xfrm>
          <a:prstGeom prst="rect">
            <a:avLst/>
          </a:prstGeom>
          <a:solidFill>
            <a:schemeClr val="bg1">
              <a:alpha val="70000"/>
            </a:schemeClr>
          </a:solidFill>
        </p:spPr>
        <p:txBody>
          <a:bodyPr wrap="none">
            <a:spAutoFit/>
          </a:bodyPr>
          <a:lstStyle/>
          <a:p>
            <a:r>
              <a:rPr lang="en-US" sz="2800" b="1" dirty="0">
                <a:solidFill>
                  <a:srgbClr val="FF0000"/>
                </a:solidFill>
                <a:effectLst>
                  <a:outerShdw dist="50800" dir="5400000" algn="ctr" rotWithShape="0">
                    <a:schemeClr val="tx1"/>
                  </a:outerShdw>
                </a:effectLst>
              </a:rPr>
              <a:t> The Pacific</a:t>
            </a:r>
            <a:endParaRPr lang="en-US" sz="2800" dirty="0">
              <a:solidFill>
                <a:srgbClr val="FF0000"/>
              </a:solidFill>
            </a:endParaRPr>
          </a:p>
        </p:txBody>
      </p:sp>
      <p:sp>
        <p:nvSpPr>
          <p:cNvPr id="32" name="5-Point Star 31"/>
          <p:cNvSpPr/>
          <p:nvPr/>
        </p:nvSpPr>
        <p:spPr>
          <a:xfrm>
            <a:off x="7848600" y="2601913"/>
            <a:ext cx="5334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p:nvSpPr>
        <p:spPr>
          <a:xfrm>
            <a:off x="7169574" y="2068513"/>
            <a:ext cx="2050626" cy="523220"/>
          </a:xfrm>
          <a:prstGeom prst="rect">
            <a:avLst/>
          </a:prstGeom>
          <a:solidFill>
            <a:schemeClr val="bg1">
              <a:alpha val="74000"/>
            </a:schemeClr>
          </a:solidFill>
        </p:spPr>
        <p:txBody>
          <a:bodyPr wrap="none">
            <a:spAutoFit/>
          </a:bodyPr>
          <a:lstStyle/>
          <a:p>
            <a:r>
              <a:rPr lang="en-US" sz="2800" b="1" dirty="0">
                <a:solidFill>
                  <a:srgbClr val="FF0000"/>
                </a:solidFill>
                <a:effectLst>
                  <a:outerShdw dist="50800" dir="5400000" algn="ctr" rotWithShape="0">
                    <a:schemeClr val="tx1"/>
                  </a:outerShdw>
                </a:effectLst>
              </a:rPr>
              <a:t> The Atlantic</a:t>
            </a:r>
            <a:endParaRPr lang="en-US" sz="2800" dirty="0">
              <a:solidFill>
                <a:srgbClr val="FF0000"/>
              </a:solidFill>
            </a:endParaRPr>
          </a:p>
        </p:txBody>
      </p:sp>
      <p:pic>
        <p:nvPicPr>
          <p:cNvPr id="50" name="Picture 9" descr="Image result for william clark explorer full body"/>
          <p:cNvPicPr>
            <a:picLocks noChangeAspect="1" noChangeArrowheads="1"/>
          </p:cNvPicPr>
          <p:nvPr/>
        </p:nvPicPr>
        <p:blipFill>
          <a:blip r:embed="rId4"/>
          <a:srcRect l="8160" t="2667" r="3749" b="1531"/>
          <a:stretch>
            <a:fillRect/>
          </a:stretch>
        </p:blipFill>
        <p:spPr bwMode="auto">
          <a:xfrm>
            <a:off x="107393" y="3962400"/>
            <a:ext cx="4236007" cy="2819400"/>
          </a:xfrm>
          <a:prstGeom prst="rect">
            <a:avLst/>
          </a:prstGeom>
          <a:noFill/>
          <a:ln w="25400">
            <a:solidFill>
              <a:schemeClr val="tx1"/>
            </a:solidFill>
          </a:ln>
        </p:spPr>
      </p:pic>
      <p:pic>
        <p:nvPicPr>
          <p:cNvPr id="20487" name="Picture 7"/>
          <p:cNvPicPr>
            <a:picLocks noChangeAspect="1" noChangeArrowheads="1"/>
          </p:cNvPicPr>
          <p:nvPr/>
        </p:nvPicPr>
        <p:blipFill>
          <a:blip r:embed="rId5"/>
          <a:srcRect r="2959"/>
          <a:stretch>
            <a:fillRect/>
          </a:stretch>
        </p:blipFill>
        <p:spPr bwMode="auto">
          <a:xfrm>
            <a:off x="107220" y="3962400"/>
            <a:ext cx="4998180" cy="2895600"/>
          </a:xfrm>
          <a:prstGeom prst="rect">
            <a:avLst/>
          </a:prstGeom>
          <a:noFill/>
          <a:ln w="25400">
            <a:solidFill>
              <a:schemeClr val="tx1"/>
            </a:solidFill>
            <a:miter lim="800000"/>
            <a:headEnd/>
            <a:tailEnd/>
          </a:ln>
          <a:effectLst/>
        </p:spPr>
      </p:pic>
      <p:sp>
        <p:nvSpPr>
          <p:cNvPr id="37" name="TextBox 3"/>
          <p:cNvSpPr txBox="1">
            <a:spLocks noChangeArrowheads="1"/>
          </p:cNvSpPr>
          <p:nvPr/>
        </p:nvSpPr>
        <p:spPr bwMode="auto">
          <a:xfrm>
            <a:off x="2590800" y="762000"/>
            <a:ext cx="5105400" cy="769441"/>
          </a:xfrm>
          <a:prstGeom prst="rect">
            <a:avLst/>
          </a:prstGeom>
          <a:noFill/>
          <a:ln w="9525">
            <a:noFill/>
            <a:miter lim="800000"/>
            <a:headEnd/>
            <a:tailEnd/>
          </a:ln>
        </p:spPr>
        <p:txBody>
          <a:bodyPr wrap="square">
            <a:spAutoFit/>
          </a:bodyPr>
          <a:lstStyle/>
          <a:p>
            <a:pPr>
              <a:defRPr/>
            </a:pPr>
            <a:r>
              <a:rPr lang="en-US" sz="4400" b="1" dirty="0">
                <a:ln>
                  <a:solidFill>
                    <a:srgbClr val="336699"/>
                  </a:solidFill>
                </a:ln>
                <a:solidFill>
                  <a:srgbClr val="336699"/>
                </a:solidFill>
                <a:effectLst>
                  <a:outerShdw dist="38100" dir="2400000" algn="ctr" rotWithShape="0">
                    <a:schemeClr val="tx1"/>
                  </a:outerShdw>
                </a:effectLst>
                <a:latin typeface="Tempus Sans ITC" pitchFamily="82" charset="0"/>
              </a:rPr>
              <a:t> Corps of Discovery</a:t>
            </a:r>
          </a:p>
        </p:txBody>
      </p:sp>
      <p:sp useBgFill="1">
        <p:nvSpPr>
          <p:cNvPr id="67" name="TextBox 66"/>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68" name="TextBox 67"/>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1803</a:t>
            </a:r>
          </a:p>
        </p:txBody>
      </p:sp>
      <p:sp useBgFill="1">
        <p:nvSpPr>
          <p:cNvPr id="69" name="TextBox 68"/>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1805</a:t>
            </a:r>
          </a:p>
        </p:txBody>
      </p:sp>
      <p:sp useBgFill="1">
        <p:nvSpPr>
          <p:cNvPr id="36" name="TextBox 35"/>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1806</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1"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3000"/>
                                        <p:tgtEl>
                                          <p:spTgt spid="7"/>
                                        </p:tgtEl>
                                      </p:cBhvr>
                                    </p:animEffect>
                                  </p:childTnLst>
                                </p:cTn>
                              </p:par>
                            </p:childTnLst>
                          </p:cTn>
                        </p:par>
                        <p:par>
                          <p:cTn id="8" fill="hold">
                            <p:stCondLst>
                              <p:cond delay="3000"/>
                            </p:stCondLst>
                            <p:childTnLst>
                              <p:par>
                                <p:cTn id="9" presetID="22" presetClass="entr" presetSubtype="2" fill="hold" grpId="2"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right)">
                                      <p:cBhvr>
                                        <p:cTn id="11" dur="3000"/>
                                        <p:tgtEl>
                                          <p:spTgt spid="13"/>
                                        </p:tgtEl>
                                      </p:cBhvr>
                                    </p:animEffect>
                                  </p:childTnLst>
                                </p:cTn>
                              </p:par>
                            </p:childTnLst>
                          </p:cTn>
                        </p:par>
                        <p:par>
                          <p:cTn id="12" fill="hold">
                            <p:stCondLst>
                              <p:cond delay="6000"/>
                            </p:stCondLst>
                            <p:childTnLst>
                              <p:par>
                                <p:cTn id="13" presetID="22" presetClass="entr" presetSubtype="2" fill="hold" grpId="1"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wipe(right)">
                                      <p:cBhvr>
                                        <p:cTn id="15" dur="3000"/>
                                        <p:tgtEl>
                                          <p:spTgt spid="22"/>
                                        </p:tgtEl>
                                      </p:cBhvr>
                                    </p:animEffect>
                                  </p:childTnLst>
                                </p:cTn>
                              </p:par>
                            </p:childTnLst>
                          </p:cTn>
                        </p:par>
                        <p:par>
                          <p:cTn id="16" fill="hold">
                            <p:stCondLst>
                              <p:cond delay="9000"/>
                            </p:stCondLst>
                            <p:childTnLst>
                              <p:par>
                                <p:cTn id="17" presetID="22" presetClass="entr" presetSubtype="2" fill="hold" grpId="2"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right)">
                                      <p:cBhvr>
                                        <p:cTn id="19" dur="3000"/>
                                        <p:tgtEl>
                                          <p:spTgt spid="23"/>
                                        </p:tgtEl>
                                      </p:cBhvr>
                                    </p:animEffect>
                                  </p:childTnLst>
                                </p:cTn>
                              </p:par>
                            </p:childTnLst>
                          </p:cTn>
                        </p:par>
                        <p:par>
                          <p:cTn id="20" fill="hold">
                            <p:stCondLst>
                              <p:cond delay="12000"/>
                            </p:stCondLst>
                            <p:childTnLst>
                              <p:par>
                                <p:cTn id="21" presetID="49" presetClass="entr" presetSubtype="0" decel="100000" fill="hold" grpId="0" nodeType="after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p:cTn id="23" dur="1000" fill="hold"/>
                                        <p:tgtEl>
                                          <p:spTgt spid="24"/>
                                        </p:tgtEl>
                                        <p:attrNameLst>
                                          <p:attrName>ppt_w</p:attrName>
                                        </p:attrNameLst>
                                      </p:cBhvr>
                                      <p:tavLst>
                                        <p:tav tm="0">
                                          <p:val>
                                            <p:fltVal val="0"/>
                                          </p:val>
                                        </p:tav>
                                        <p:tav tm="100000">
                                          <p:val>
                                            <p:strVal val="#ppt_w"/>
                                          </p:val>
                                        </p:tav>
                                      </p:tavLst>
                                    </p:anim>
                                    <p:anim calcmode="lin" valueType="num">
                                      <p:cBhvr>
                                        <p:cTn id="24" dur="1000" fill="hold"/>
                                        <p:tgtEl>
                                          <p:spTgt spid="24"/>
                                        </p:tgtEl>
                                        <p:attrNameLst>
                                          <p:attrName>ppt_h</p:attrName>
                                        </p:attrNameLst>
                                      </p:cBhvr>
                                      <p:tavLst>
                                        <p:tav tm="0">
                                          <p:val>
                                            <p:fltVal val="0"/>
                                          </p:val>
                                        </p:tav>
                                        <p:tav tm="100000">
                                          <p:val>
                                            <p:strVal val="#ppt_h"/>
                                          </p:val>
                                        </p:tav>
                                      </p:tavLst>
                                    </p:anim>
                                    <p:anim calcmode="lin" valueType="num">
                                      <p:cBhvr>
                                        <p:cTn id="25" dur="1000" fill="hold"/>
                                        <p:tgtEl>
                                          <p:spTgt spid="24"/>
                                        </p:tgtEl>
                                        <p:attrNameLst>
                                          <p:attrName>style.rotation</p:attrName>
                                        </p:attrNameLst>
                                      </p:cBhvr>
                                      <p:tavLst>
                                        <p:tav tm="0">
                                          <p:val>
                                            <p:fltVal val="360"/>
                                          </p:val>
                                        </p:tav>
                                        <p:tav tm="100000">
                                          <p:val>
                                            <p:fltVal val="0"/>
                                          </p:val>
                                        </p:tav>
                                      </p:tavLst>
                                    </p:anim>
                                    <p:animEffect transition="in" filter="fade">
                                      <p:cBhvr>
                                        <p:cTn id="26" dur="1000"/>
                                        <p:tgtEl>
                                          <p:spTgt spid="2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childTnLst>
                                </p:cTn>
                              </p:par>
                              <p:par>
                                <p:cTn id="30" presetID="49" presetClass="entr" presetSubtype="0" decel="100000" fill="hold" grpId="0" nodeType="withEffect">
                                  <p:stCondLst>
                                    <p:cond delay="0"/>
                                  </p:stCondLst>
                                  <p:childTnLst>
                                    <p:set>
                                      <p:cBhvr>
                                        <p:cTn id="31" dur="1" fill="hold">
                                          <p:stCondLst>
                                            <p:cond delay="0"/>
                                          </p:stCondLst>
                                        </p:cTn>
                                        <p:tgtEl>
                                          <p:spTgt spid="69"/>
                                        </p:tgtEl>
                                        <p:attrNameLst>
                                          <p:attrName>style.visibility</p:attrName>
                                        </p:attrNameLst>
                                      </p:cBhvr>
                                      <p:to>
                                        <p:strVal val="visible"/>
                                      </p:to>
                                    </p:set>
                                    <p:anim calcmode="lin" valueType="num">
                                      <p:cBhvr>
                                        <p:cTn id="32" dur="1000" fill="hold"/>
                                        <p:tgtEl>
                                          <p:spTgt spid="69"/>
                                        </p:tgtEl>
                                        <p:attrNameLst>
                                          <p:attrName>ppt_w</p:attrName>
                                        </p:attrNameLst>
                                      </p:cBhvr>
                                      <p:tavLst>
                                        <p:tav tm="0">
                                          <p:val>
                                            <p:fltVal val="0"/>
                                          </p:val>
                                        </p:tav>
                                        <p:tav tm="100000">
                                          <p:val>
                                            <p:strVal val="#ppt_w"/>
                                          </p:val>
                                        </p:tav>
                                      </p:tavLst>
                                    </p:anim>
                                    <p:anim calcmode="lin" valueType="num">
                                      <p:cBhvr>
                                        <p:cTn id="33" dur="1000" fill="hold"/>
                                        <p:tgtEl>
                                          <p:spTgt spid="69"/>
                                        </p:tgtEl>
                                        <p:attrNameLst>
                                          <p:attrName>ppt_h</p:attrName>
                                        </p:attrNameLst>
                                      </p:cBhvr>
                                      <p:tavLst>
                                        <p:tav tm="0">
                                          <p:val>
                                            <p:fltVal val="0"/>
                                          </p:val>
                                        </p:tav>
                                        <p:tav tm="100000">
                                          <p:val>
                                            <p:strVal val="#ppt_h"/>
                                          </p:val>
                                        </p:tav>
                                      </p:tavLst>
                                    </p:anim>
                                    <p:anim calcmode="lin" valueType="num">
                                      <p:cBhvr>
                                        <p:cTn id="34" dur="1000" fill="hold"/>
                                        <p:tgtEl>
                                          <p:spTgt spid="69"/>
                                        </p:tgtEl>
                                        <p:attrNameLst>
                                          <p:attrName>style.rotation</p:attrName>
                                        </p:attrNameLst>
                                      </p:cBhvr>
                                      <p:tavLst>
                                        <p:tav tm="0">
                                          <p:val>
                                            <p:fltVal val="360"/>
                                          </p:val>
                                        </p:tav>
                                        <p:tav tm="100000">
                                          <p:val>
                                            <p:fltVal val="0"/>
                                          </p:val>
                                        </p:tav>
                                      </p:tavLst>
                                    </p:anim>
                                    <p:animEffect transition="in" filter="fade">
                                      <p:cBhvr>
                                        <p:cTn id="35" dur="1000"/>
                                        <p:tgtEl>
                                          <p:spTgt spid="6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xit" presetSubtype="0" fill="hold" grpId="1" nodeType="clickEffect">
                                  <p:stCondLst>
                                    <p:cond delay="0"/>
                                  </p:stCondLst>
                                  <p:childTnLst>
                                    <p:animEffect transition="out" filter="fade">
                                      <p:cBhvr>
                                        <p:cTn id="39" dur="1000"/>
                                        <p:tgtEl>
                                          <p:spTgt spid="20"/>
                                        </p:tgtEl>
                                      </p:cBhvr>
                                    </p:animEffect>
                                    <p:set>
                                      <p:cBhvr>
                                        <p:cTn id="40" dur="1" fill="hold">
                                          <p:stCondLst>
                                            <p:cond delay="999"/>
                                          </p:stCondLst>
                                        </p:cTn>
                                        <p:tgtEl>
                                          <p:spTgt spid="20"/>
                                        </p:tgtEl>
                                        <p:attrNameLst>
                                          <p:attrName>style.visibility</p:attrName>
                                        </p:attrNameLst>
                                      </p:cBhvr>
                                      <p:to>
                                        <p:strVal val="hidden"/>
                                      </p:to>
                                    </p:set>
                                  </p:childTnLst>
                                </p:cTn>
                              </p:par>
                              <p:par>
                                <p:cTn id="41" presetID="10" presetClass="exit" presetSubtype="0" fill="hold" grpId="1" nodeType="withEffect">
                                  <p:stCondLst>
                                    <p:cond delay="0"/>
                                  </p:stCondLst>
                                  <p:childTnLst>
                                    <p:animEffect transition="out" filter="fade">
                                      <p:cBhvr>
                                        <p:cTn id="42" dur="1000"/>
                                        <p:tgtEl>
                                          <p:spTgt spid="34"/>
                                        </p:tgtEl>
                                      </p:cBhvr>
                                    </p:animEffect>
                                    <p:set>
                                      <p:cBhvr>
                                        <p:cTn id="43" dur="1" fill="hold">
                                          <p:stCondLst>
                                            <p:cond delay="999"/>
                                          </p:stCondLst>
                                        </p:cTn>
                                        <p:tgtEl>
                                          <p:spTgt spid="34"/>
                                        </p:tgtEl>
                                        <p:attrNameLst>
                                          <p:attrName>style.visibility</p:attrName>
                                        </p:attrNameLst>
                                      </p:cBhvr>
                                      <p:to>
                                        <p:strVal val="hidden"/>
                                      </p:to>
                                    </p:set>
                                  </p:childTnLst>
                                </p:cTn>
                              </p:par>
                              <p:par>
                                <p:cTn id="44" presetID="10" presetClass="exit" presetSubtype="0" fill="hold" grpId="1" nodeType="withEffect">
                                  <p:stCondLst>
                                    <p:cond delay="0"/>
                                  </p:stCondLst>
                                  <p:childTnLst>
                                    <p:animEffect transition="out" filter="fade">
                                      <p:cBhvr>
                                        <p:cTn id="45" dur="1000"/>
                                        <p:tgtEl>
                                          <p:spTgt spid="32"/>
                                        </p:tgtEl>
                                      </p:cBhvr>
                                    </p:animEffect>
                                    <p:set>
                                      <p:cBhvr>
                                        <p:cTn id="46" dur="1" fill="hold">
                                          <p:stCondLst>
                                            <p:cond delay="999"/>
                                          </p:stCondLst>
                                        </p:cTn>
                                        <p:tgtEl>
                                          <p:spTgt spid="32"/>
                                        </p:tgtEl>
                                        <p:attrNameLst>
                                          <p:attrName>style.visibility</p:attrName>
                                        </p:attrNameLst>
                                      </p:cBhvr>
                                      <p:to>
                                        <p:strVal val="hidden"/>
                                      </p:to>
                                    </p:set>
                                  </p:childTnLst>
                                </p:cTn>
                              </p:par>
                              <p:par>
                                <p:cTn id="47" presetID="1" presetClass="emph" presetSubtype="2" fill="hold" nodeType="withEffect">
                                  <p:stCondLst>
                                    <p:cond delay="0"/>
                                  </p:stCondLst>
                                  <p:childTnLst>
                                    <p:animClr clrSpc="rgb" dir="cw">
                                      <p:cBhvr>
                                        <p:cTn id="48" dur="1000" fill="hold"/>
                                        <p:tgtEl>
                                          <p:spTgt spid="24"/>
                                        </p:tgtEl>
                                        <p:attrNameLst>
                                          <p:attrName>fillcolor</p:attrName>
                                        </p:attrNameLst>
                                      </p:cBhvr>
                                      <p:to>
                                        <a:schemeClr val="hlink"/>
                                      </p:to>
                                    </p:animClr>
                                    <p:set>
                                      <p:cBhvr>
                                        <p:cTn id="49" dur="1000" fill="hold"/>
                                        <p:tgtEl>
                                          <p:spTgt spid="24"/>
                                        </p:tgtEl>
                                        <p:attrNameLst>
                                          <p:attrName>fill.type</p:attrName>
                                        </p:attrNameLst>
                                      </p:cBhvr>
                                      <p:to>
                                        <p:strVal val="solid"/>
                                      </p:to>
                                    </p:set>
                                    <p:set>
                                      <p:cBhvr>
                                        <p:cTn id="50" dur="1000" fill="hold"/>
                                        <p:tgtEl>
                                          <p:spTgt spid="24"/>
                                        </p:tgtEl>
                                        <p:attrNameLst>
                                          <p:attrName>fill.on</p:attrName>
                                        </p:attrNameLst>
                                      </p:cBhvr>
                                      <p:to>
                                        <p:strVal val="true"/>
                                      </p:to>
                                    </p:set>
                                  </p:childTnLst>
                                </p:cTn>
                              </p:par>
                              <p:par>
                                <p:cTn id="51" presetID="8" presetClass="emph" presetSubtype="0" fill="hold" grpId="1" nodeType="withEffect">
                                  <p:stCondLst>
                                    <p:cond delay="0"/>
                                  </p:stCondLst>
                                  <p:childTnLst>
                                    <p:animRot by="21600000">
                                      <p:cBhvr>
                                        <p:cTn id="52" dur="1000" fill="hold"/>
                                        <p:tgtEl>
                                          <p:spTgt spid="24"/>
                                        </p:tgtEl>
                                        <p:attrNameLst>
                                          <p:attrName>r</p:attrName>
                                        </p:attrNameLst>
                                      </p:cBhvr>
                                    </p:animRot>
                                  </p:childTnLst>
                                </p:cTn>
                              </p:par>
                            </p:childTnLst>
                          </p:cTn>
                        </p:par>
                        <p:par>
                          <p:cTn id="53" fill="hold">
                            <p:stCondLst>
                              <p:cond delay="1000"/>
                            </p:stCondLst>
                            <p:childTnLst>
                              <p:par>
                                <p:cTn id="54" presetID="7" presetClass="emph" presetSubtype="2" fill="hold" nodeType="afterEffect">
                                  <p:stCondLst>
                                    <p:cond delay="0"/>
                                  </p:stCondLst>
                                  <p:childTnLst>
                                    <p:animClr clrSpc="rgb" dir="cw">
                                      <p:cBhvr>
                                        <p:cTn id="55" dur="2000" fill="hold"/>
                                        <p:tgtEl>
                                          <p:spTgt spid="23"/>
                                        </p:tgtEl>
                                        <p:attrNameLst>
                                          <p:attrName>stroke.color</p:attrName>
                                        </p:attrNameLst>
                                      </p:cBhvr>
                                      <p:to>
                                        <a:srgbClr val="0000CC"/>
                                      </p:to>
                                    </p:animClr>
                                    <p:set>
                                      <p:cBhvr>
                                        <p:cTn id="56" dur="2000" fill="hold"/>
                                        <p:tgtEl>
                                          <p:spTgt spid="23"/>
                                        </p:tgtEl>
                                        <p:attrNameLst>
                                          <p:attrName>stroke.on</p:attrName>
                                        </p:attrNameLst>
                                      </p:cBhvr>
                                      <p:to>
                                        <p:strVal val="true"/>
                                      </p:to>
                                    </p:set>
                                  </p:childTnLst>
                                </p:cTn>
                              </p:par>
                              <p:par>
                                <p:cTn id="57" presetID="22" presetClass="entr" presetSubtype="8"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wipe(left)">
                                      <p:cBhvr>
                                        <p:cTn id="59" dur="2000"/>
                                        <p:tgtEl>
                                          <p:spTgt spid="23"/>
                                        </p:tgtEl>
                                      </p:cBhvr>
                                    </p:animEffect>
                                  </p:childTnLst>
                                </p:cTn>
                              </p:par>
                            </p:childTnLst>
                          </p:cTn>
                        </p:par>
                        <p:par>
                          <p:cTn id="60" fill="hold">
                            <p:stCondLst>
                              <p:cond delay="3000"/>
                            </p:stCondLst>
                            <p:childTnLst>
                              <p:par>
                                <p:cTn id="61" presetID="22" presetClass="entr" presetSubtype="8" fill="hold" grpId="0" nodeType="after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wipe(left)">
                                      <p:cBhvr>
                                        <p:cTn id="63" dur="2000"/>
                                        <p:tgtEl>
                                          <p:spTgt spid="25"/>
                                        </p:tgtEl>
                                      </p:cBhvr>
                                    </p:animEffect>
                                  </p:childTnLst>
                                </p:cTn>
                              </p:par>
                              <p:par>
                                <p:cTn id="64" presetID="10" presetClass="exit" presetSubtype="0" fill="hold" grpId="2" nodeType="withEffect">
                                  <p:stCondLst>
                                    <p:cond delay="0"/>
                                  </p:stCondLst>
                                  <p:childTnLst>
                                    <p:animEffect transition="out" filter="fade">
                                      <p:cBhvr>
                                        <p:cTn id="65" dur="1000"/>
                                        <p:tgtEl>
                                          <p:spTgt spid="24"/>
                                        </p:tgtEl>
                                      </p:cBhvr>
                                    </p:animEffect>
                                    <p:set>
                                      <p:cBhvr>
                                        <p:cTn id="66" dur="1" fill="hold">
                                          <p:stCondLst>
                                            <p:cond delay="999"/>
                                          </p:stCondLst>
                                        </p:cTn>
                                        <p:tgtEl>
                                          <p:spTgt spid="24"/>
                                        </p:tgtEl>
                                        <p:attrNameLst>
                                          <p:attrName>style.visibility</p:attrName>
                                        </p:attrNameLst>
                                      </p:cBhvr>
                                      <p:to>
                                        <p:strVal val="hidden"/>
                                      </p:to>
                                    </p:set>
                                  </p:childTnLst>
                                </p:cTn>
                              </p:par>
                              <p:par>
                                <p:cTn id="67" presetID="22" presetClass="entr" presetSubtype="8"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left)">
                                      <p:cBhvr>
                                        <p:cTn id="69" dur="2000"/>
                                        <p:tgtEl>
                                          <p:spTgt spid="26"/>
                                        </p:tgtEl>
                                      </p:cBhvr>
                                    </p:animEffect>
                                  </p:childTnLst>
                                </p:cTn>
                              </p:par>
                              <p:par>
                                <p:cTn id="70" presetID="10" presetClass="exit" presetSubtype="0" fill="hold" grpId="0" nodeType="withEffect">
                                  <p:stCondLst>
                                    <p:cond delay="0"/>
                                  </p:stCondLst>
                                  <p:childTnLst>
                                    <p:animEffect transition="out" filter="fade">
                                      <p:cBhvr>
                                        <p:cTn id="71" dur="2000"/>
                                        <p:tgtEl>
                                          <p:spTgt spid="7"/>
                                        </p:tgtEl>
                                      </p:cBhvr>
                                    </p:animEffect>
                                    <p:set>
                                      <p:cBhvr>
                                        <p:cTn id="72" dur="1" fill="hold">
                                          <p:stCondLst>
                                            <p:cond delay="1999"/>
                                          </p:stCondLst>
                                        </p:cTn>
                                        <p:tgtEl>
                                          <p:spTgt spid="7"/>
                                        </p:tgtEl>
                                        <p:attrNameLst>
                                          <p:attrName>style.visibility</p:attrName>
                                        </p:attrNameLst>
                                      </p:cBhvr>
                                      <p:to>
                                        <p:strVal val="hidden"/>
                                      </p:to>
                                    </p:set>
                                  </p:childTnLst>
                                </p:cTn>
                              </p:par>
                              <p:par>
                                <p:cTn id="73" presetID="22" presetClass="exit" presetSubtype="8" fill="hold" grpId="0" nodeType="withEffect">
                                  <p:stCondLst>
                                    <p:cond delay="0"/>
                                  </p:stCondLst>
                                  <p:childTnLst>
                                    <p:animEffect transition="out" filter="wipe(left)">
                                      <p:cBhvr>
                                        <p:cTn id="74" dur="2000"/>
                                        <p:tgtEl>
                                          <p:spTgt spid="22"/>
                                        </p:tgtEl>
                                      </p:cBhvr>
                                    </p:animEffect>
                                    <p:set>
                                      <p:cBhvr>
                                        <p:cTn id="75" dur="1" fill="hold">
                                          <p:stCondLst>
                                            <p:cond delay="1999"/>
                                          </p:stCondLst>
                                        </p:cTn>
                                        <p:tgtEl>
                                          <p:spTgt spid="22"/>
                                        </p:tgtEl>
                                        <p:attrNameLst>
                                          <p:attrName>style.visibility</p:attrName>
                                        </p:attrNameLst>
                                      </p:cBhvr>
                                      <p:to>
                                        <p:strVal val="hidden"/>
                                      </p:to>
                                    </p:set>
                                  </p:childTnLst>
                                </p:cTn>
                              </p:par>
                            </p:childTnLst>
                          </p:cTn>
                        </p:par>
                        <p:par>
                          <p:cTn id="76" fill="hold">
                            <p:stCondLst>
                              <p:cond delay="5000"/>
                            </p:stCondLst>
                            <p:childTnLst>
                              <p:par>
                                <p:cTn id="77" presetID="7" presetClass="emph" presetSubtype="2" fill="hold" nodeType="afterEffect">
                                  <p:stCondLst>
                                    <p:cond delay="0"/>
                                  </p:stCondLst>
                                  <p:childTnLst>
                                    <p:animClr clrSpc="rgb" dir="cw">
                                      <p:cBhvr>
                                        <p:cTn id="78" dur="2000" fill="hold"/>
                                        <p:tgtEl>
                                          <p:spTgt spid="13"/>
                                        </p:tgtEl>
                                        <p:attrNameLst>
                                          <p:attrName>stroke.color</p:attrName>
                                        </p:attrNameLst>
                                      </p:cBhvr>
                                      <p:to>
                                        <a:srgbClr val="0000CC"/>
                                      </p:to>
                                    </p:animClr>
                                    <p:set>
                                      <p:cBhvr>
                                        <p:cTn id="79" dur="2000" fill="hold"/>
                                        <p:tgtEl>
                                          <p:spTgt spid="13"/>
                                        </p:tgtEl>
                                        <p:attrNameLst>
                                          <p:attrName>stroke.on</p:attrName>
                                        </p:attrNameLst>
                                      </p:cBhvr>
                                      <p:to>
                                        <p:strVal val="true"/>
                                      </p:to>
                                    </p:set>
                                  </p:childTnLst>
                                </p:cTn>
                              </p:par>
                              <p:par>
                                <p:cTn id="80" presetID="22" presetClass="entr" presetSubtype="8" fill="hold" grpId="0" nodeType="with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wipe(left)">
                                      <p:cBhvr>
                                        <p:cTn id="82" dur="2000"/>
                                        <p:tgtEl>
                                          <p:spTgt spid="13"/>
                                        </p:tgtEl>
                                      </p:cBhvr>
                                    </p:animEffect>
                                  </p:childTnLst>
                                </p:cTn>
                              </p:par>
                            </p:childTnLst>
                          </p:cTn>
                        </p:par>
                        <p:par>
                          <p:cTn id="83" fill="hold">
                            <p:stCondLst>
                              <p:cond delay="7000"/>
                            </p:stCondLst>
                            <p:childTnLst>
                              <p:par>
                                <p:cTn id="84" presetID="49" presetClass="entr" presetSubtype="0" decel="100000"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1000" fill="hold"/>
                                        <p:tgtEl>
                                          <p:spTgt spid="11"/>
                                        </p:tgtEl>
                                        <p:attrNameLst>
                                          <p:attrName>ppt_w</p:attrName>
                                        </p:attrNameLst>
                                      </p:cBhvr>
                                      <p:tavLst>
                                        <p:tav tm="0">
                                          <p:val>
                                            <p:fltVal val="0"/>
                                          </p:val>
                                        </p:tav>
                                        <p:tav tm="100000">
                                          <p:val>
                                            <p:strVal val="#ppt_w"/>
                                          </p:val>
                                        </p:tav>
                                      </p:tavLst>
                                    </p:anim>
                                    <p:anim calcmode="lin" valueType="num">
                                      <p:cBhvr>
                                        <p:cTn id="87" dur="1000" fill="hold"/>
                                        <p:tgtEl>
                                          <p:spTgt spid="11"/>
                                        </p:tgtEl>
                                        <p:attrNameLst>
                                          <p:attrName>ppt_h</p:attrName>
                                        </p:attrNameLst>
                                      </p:cBhvr>
                                      <p:tavLst>
                                        <p:tav tm="0">
                                          <p:val>
                                            <p:fltVal val="0"/>
                                          </p:val>
                                        </p:tav>
                                        <p:tav tm="100000">
                                          <p:val>
                                            <p:strVal val="#ppt_h"/>
                                          </p:val>
                                        </p:tav>
                                      </p:tavLst>
                                    </p:anim>
                                    <p:anim calcmode="lin" valueType="num">
                                      <p:cBhvr>
                                        <p:cTn id="88" dur="1000" fill="hold"/>
                                        <p:tgtEl>
                                          <p:spTgt spid="11"/>
                                        </p:tgtEl>
                                        <p:attrNameLst>
                                          <p:attrName>style.rotation</p:attrName>
                                        </p:attrNameLst>
                                      </p:cBhvr>
                                      <p:tavLst>
                                        <p:tav tm="0">
                                          <p:val>
                                            <p:fltVal val="360"/>
                                          </p:val>
                                        </p:tav>
                                        <p:tav tm="100000">
                                          <p:val>
                                            <p:fltVal val="0"/>
                                          </p:val>
                                        </p:tav>
                                      </p:tavLst>
                                    </p:anim>
                                    <p:animEffect transition="in" filter="fade">
                                      <p:cBhvr>
                                        <p:cTn id="89" dur="1000"/>
                                        <p:tgtEl>
                                          <p:spTgt spid="11"/>
                                        </p:tgtEl>
                                      </p:cBhvr>
                                    </p:animEffect>
                                  </p:childTnLst>
                                </p:cTn>
                              </p:par>
                              <p:par>
                                <p:cTn id="90" presetID="1" presetClass="entr" presetSubtype="0" fill="hold" grpId="0" nodeType="withEffect">
                                  <p:stCondLst>
                                    <p:cond delay="0"/>
                                  </p:stCondLst>
                                  <p:childTnLst>
                                    <p:set>
                                      <p:cBhvr>
                                        <p:cTn id="91" dur="1" fill="hold">
                                          <p:stCondLst>
                                            <p:cond delay="0"/>
                                          </p:stCondLst>
                                        </p:cTn>
                                        <p:tgtEl>
                                          <p:spTgt spid="30"/>
                                        </p:tgtEl>
                                        <p:attrNameLst>
                                          <p:attrName>style.visibility</p:attrName>
                                        </p:attrNameLst>
                                      </p:cBhvr>
                                      <p:to>
                                        <p:strVal val="visible"/>
                                      </p:to>
                                    </p:set>
                                  </p:childTnLst>
                                </p:cTn>
                              </p:par>
                              <p:par>
                                <p:cTn id="92" presetID="49" presetClass="entr" presetSubtype="0" decel="100000" fill="hold" grpId="0" nodeType="withEffect">
                                  <p:stCondLst>
                                    <p:cond delay="0"/>
                                  </p:stCondLst>
                                  <p:childTnLst>
                                    <p:set>
                                      <p:cBhvr>
                                        <p:cTn id="93" dur="1" fill="hold">
                                          <p:stCondLst>
                                            <p:cond delay="0"/>
                                          </p:stCondLst>
                                        </p:cTn>
                                        <p:tgtEl>
                                          <p:spTgt spid="36"/>
                                        </p:tgtEl>
                                        <p:attrNameLst>
                                          <p:attrName>style.visibility</p:attrName>
                                        </p:attrNameLst>
                                      </p:cBhvr>
                                      <p:to>
                                        <p:strVal val="visible"/>
                                      </p:to>
                                    </p:set>
                                    <p:anim calcmode="lin" valueType="num">
                                      <p:cBhvr>
                                        <p:cTn id="94" dur="1000" fill="hold"/>
                                        <p:tgtEl>
                                          <p:spTgt spid="36"/>
                                        </p:tgtEl>
                                        <p:attrNameLst>
                                          <p:attrName>ppt_w</p:attrName>
                                        </p:attrNameLst>
                                      </p:cBhvr>
                                      <p:tavLst>
                                        <p:tav tm="0">
                                          <p:val>
                                            <p:fltVal val="0"/>
                                          </p:val>
                                        </p:tav>
                                        <p:tav tm="100000">
                                          <p:val>
                                            <p:strVal val="#ppt_w"/>
                                          </p:val>
                                        </p:tav>
                                      </p:tavLst>
                                    </p:anim>
                                    <p:anim calcmode="lin" valueType="num">
                                      <p:cBhvr>
                                        <p:cTn id="95" dur="1000" fill="hold"/>
                                        <p:tgtEl>
                                          <p:spTgt spid="36"/>
                                        </p:tgtEl>
                                        <p:attrNameLst>
                                          <p:attrName>ppt_h</p:attrName>
                                        </p:attrNameLst>
                                      </p:cBhvr>
                                      <p:tavLst>
                                        <p:tav tm="0">
                                          <p:val>
                                            <p:fltVal val="0"/>
                                          </p:val>
                                        </p:tav>
                                        <p:tav tm="100000">
                                          <p:val>
                                            <p:strVal val="#ppt_h"/>
                                          </p:val>
                                        </p:tav>
                                      </p:tavLst>
                                    </p:anim>
                                    <p:anim calcmode="lin" valueType="num">
                                      <p:cBhvr>
                                        <p:cTn id="96" dur="1000" fill="hold"/>
                                        <p:tgtEl>
                                          <p:spTgt spid="36"/>
                                        </p:tgtEl>
                                        <p:attrNameLst>
                                          <p:attrName>style.rotation</p:attrName>
                                        </p:attrNameLst>
                                      </p:cBhvr>
                                      <p:tavLst>
                                        <p:tav tm="0">
                                          <p:val>
                                            <p:fltVal val="360"/>
                                          </p:val>
                                        </p:tav>
                                        <p:tav tm="100000">
                                          <p:val>
                                            <p:fltVal val="0"/>
                                          </p:val>
                                        </p:tav>
                                      </p:tavLst>
                                    </p:anim>
                                    <p:animEffect transition="in" filter="fade">
                                      <p:cBhvr>
                                        <p:cTn id="97" dur="1000"/>
                                        <p:tgtEl>
                                          <p:spTgt spid="36"/>
                                        </p:tgtEl>
                                      </p:cBhvr>
                                    </p:animEffect>
                                  </p:childTnLst>
                                </p:cTn>
                              </p:par>
                              <p:par>
                                <p:cTn id="98" presetID="10" presetClass="entr" presetSubtype="0" fill="hold" nodeType="withEffect">
                                  <p:stCondLst>
                                    <p:cond delay="0"/>
                                  </p:stCondLst>
                                  <p:childTnLst>
                                    <p:set>
                                      <p:cBhvr>
                                        <p:cTn id="99" dur="1" fill="hold">
                                          <p:stCondLst>
                                            <p:cond delay="0"/>
                                          </p:stCondLst>
                                        </p:cTn>
                                        <p:tgtEl>
                                          <p:spTgt spid="20487"/>
                                        </p:tgtEl>
                                        <p:attrNameLst>
                                          <p:attrName>style.visibility</p:attrName>
                                        </p:attrNameLst>
                                      </p:cBhvr>
                                      <p:to>
                                        <p:strVal val="visible"/>
                                      </p:to>
                                    </p:set>
                                    <p:animEffect transition="in" filter="fade">
                                      <p:cBhvr>
                                        <p:cTn id="100" dur="1000"/>
                                        <p:tgtEl>
                                          <p:spTgt spid="20487"/>
                                        </p:tgtEl>
                                      </p:cBhvr>
                                    </p:animEffect>
                                  </p:childTnLst>
                                </p:cTn>
                              </p:par>
                              <p:par>
                                <p:cTn id="101" presetID="10" presetClass="exit" presetSubtype="0" fill="hold" nodeType="withEffect">
                                  <p:stCondLst>
                                    <p:cond delay="0"/>
                                  </p:stCondLst>
                                  <p:childTnLst>
                                    <p:animEffect transition="out" filter="fade">
                                      <p:cBhvr>
                                        <p:cTn id="102" dur="1000"/>
                                        <p:tgtEl>
                                          <p:spTgt spid="50"/>
                                        </p:tgtEl>
                                      </p:cBhvr>
                                    </p:animEffect>
                                    <p:set>
                                      <p:cBhvr>
                                        <p:cTn id="103" dur="1" fill="hold">
                                          <p:stCondLst>
                                            <p:cond delay="999"/>
                                          </p:stCondLst>
                                        </p:cTn>
                                        <p:tgtEl>
                                          <p:spTgt spid="50"/>
                                        </p:tgtEl>
                                        <p:attrNameLst>
                                          <p:attrName>style.visibility</p:attrName>
                                        </p:attrNameLst>
                                      </p:cBhvr>
                                      <p:to>
                                        <p:strVal val="hidden"/>
                                      </p:to>
                                    </p:set>
                                  </p:childTnLst>
                                </p:cTn>
                              </p:par>
                            </p:childTnLst>
                          </p:cTn>
                        </p:par>
                        <p:par>
                          <p:cTn id="104" fill="hold">
                            <p:stCondLst>
                              <p:cond delay="8000"/>
                            </p:stCondLst>
                            <p:childTnLst>
                              <p:par>
                                <p:cTn id="105" presetID="10" presetClass="exit" presetSubtype="0" fill="hold" grpId="1" nodeType="afterEffect">
                                  <p:stCondLst>
                                    <p:cond delay="0"/>
                                  </p:stCondLst>
                                  <p:childTnLst>
                                    <p:animEffect transition="out" filter="fade">
                                      <p:cBhvr>
                                        <p:cTn id="106" dur="1000"/>
                                        <p:tgtEl>
                                          <p:spTgt spid="23"/>
                                        </p:tgtEl>
                                      </p:cBhvr>
                                    </p:animEffect>
                                    <p:set>
                                      <p:cBhvr>
                                        <p:cTn id="107" dur="1" fill="hold">
                                          <p:stCondLst>
                                            <p:cond delay="999"/>
                                          </p:stCondLst>
                                        </p:cTn>
                                        <p:tgtEl>
                                          <p:spTgt spid="23"/>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1000"/>
                                        <p:tgtEl>
                                          <p:spTgt spid="26"/>
                                        </p:tgtEl>
                                      </p:cBhvr>
                                    </p:animEffect>
                                    <p:set>
                                      <p:cBhvr>
                                        <p:cTn id="110" dur="1" fill="hold">
                                          <p:stCondLst>
                                            <p:cond delay="999"/>
                                          </p:stCondLst>
                                        </p:cTn>
                                        <p:tgtEl>
                                          <p:spTgt spid="26"/>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1000"/>
                                        <p:tgtEl>
                                          <p:spTgt spid="25"/>
                                        </p:tgtEl>
                                      </p:cBhvr>
                                    </p:animEffect>
                                    <p:set>
                                      <p:cBhvr>
                                        <p:cTn id="113" dur="1" fill="hold">
                                          <p:stCondLst>
                                            <p:cond delay="999"/>
                                          </p:stCondLst>
                                        </p:cTn>
                                        <p:tgtEl>
                                          <p:spTgt spid="25"/>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1000"/>
                                        <p:tgtEl>
                                          <p:spTgt spid="13"/>
                                        </p:tgtEl>
                                      </p:cBhvr>
                                    </p:animEffect>
                                    <p:set>
                                      <p:cBhvr>
                                        <p:cTn id="116" dur="1" fill="hold">
                                          <p:stCondLst>
                                            <p:cond delay="999"/>
                                          </p:stCondLst>
                                        </p:cTn>
                                        <p:tgtEl>
                                          <p:spTgt spid="13"/>
                                        </p:tgtEl>
                                        <p:attrNameLst>
                                          <p:attrName>style.visibility</p:attrName>
                                        </p:attrNameLst>
                                      </p:cBhvr>
                                      <p:to>
                                        <p:strVal val="hidden"/>
                                      </p:to>
                                    </p:set>
                                  </p:childTnLst>
                                </p:cTn>
                              </p:par>
                              <p:par>
                                <p:cTn id="117" presetID="10" presetClass="exit" presetSubtype="0" fill="hold" grpId="0" nodeType="withEffect">
                                  <p:stCondLst>
                                    <p:cond delay="0"/>
                                  </p:stCondLst>
                                  <p:childTnLst>
                                    <p:animEffect transition="out" filter="fade">
                                      <p:cBhvr>
                                        <p:cTn id="118" dur="1000"/>
                                        <p:tgtEl>
                                          <p:spTgt spid="37"/>
                                        </p:tgtEl>
                                      </p:cBhvr>
                                    </p:animEffect>
                                    <p:set>
                                      <p:cBhvr>
                                        <p:cTn id="119" dur="1" fill="hold">
                                          <p:stCondLst>
                                            <p:cond delay="999"/>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3" grpId="0" animBg="1"/>
      <p:bldP spid="13" grpId="1" animBg="1"/>
      <p:bldP spid="13" grpId="2" animBg="1"/>
      <p:bldP spid="11" grpId="0" animBg="1"/>
      <p:bldP spid="23" grpId="0" animBg="1"/>
      <p:bldP spid="23" grpId="1" animBg="1"/>
      <p:bldP spid="23" grpId="2" animBg="1"/>
      <p:bldP spid="22" grpId="0" animBg="1"/>
      <p:bldP spid="22" grpId="1" animBg="1"/>
      <p:bldP spid="24" grpId="0" animBg="1"/>
      <p:bldP spid="24" grpId="1" animBg="1"/>
      <p:bldP spid="24" grpId="2" animBg="1"/>
      <p:bldP spid="25" grpId="0" animBg="1"/>
      <p:bldP spid="25" grpId="1" animBg="1"/>
      <p:bldP spid="26" grpId="0" animBg="1"/>
      <p:bldP spid="26" grpId="1" animBg="1"/>
      <p:bldP spid="30" grpId="0" animBg="1"/>
      <p:bldP spid="20" grpId="0" animBg="1"/>
      <p:bldP spid="20" grpId="1" animBg="1"/>
      <p:bldP spid="32" grpId="1" animBg="1"/>
      <p:bldP spid="34" grpId="1" animBg="1"/>
      <p:bldP spid="37" grpId="0"/>
      <p:bldP spid="69" grpId="0" animBg="1"/>
      <p:bldP spid="3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Image result for wagon train art"/>
          <p:cNvPicPr>
            <a:picLocks noChangeAspect="1" noChangeArrowheads="1"/>
          </p:cNvPicPr>
          <p:nvPr/>
        </p:nvPicPr>
        <p:blipFill>
          <a:blip r:embed="rId2"/>
          <a:srcRect r="2145"/>
          <a:stretch>
            <a:fillRect/>
          </a:stretch>
        </p:blipFill>
        <p:spPr bwMode="auto">
          <a:xfrm>
            <a:off x="0" y="0"/>
            <a:ext cx="9144000" cy="6858000"/>
          </a:xfrm>
          <a:prstGeom prst="rect">
            <a:avLst/>
          </a:prstGeom>
          <a:noFill/>
        </p:spPr>
      </p:pic>
      <p:sp>
        <p:nvSpPr>
          <p:cNvPr id="2" name="TextBox 1"/>
          <p:cNvSpPr txBox="1"/>
          <p:nvPr/>
        </p:nvSpPr>
        <p:spPr>
          <a:xfrm>
            <a:off x="457200" y="1828800"/>
            <a:ext cx="7772400" cy="1077218"/>
          </a:xfrm>
          <a:prstGeom prst="rect">
            <a:avLst/>
          </a:prstGeom>
          <a:noFill/>
        </p:spPr>
        <p:txBody>
          <a:bodyPr wrap="square" rtlCol="0">
            <a:spAutoFit/>
          </a:bodyPr>
          <a:lstStyle/>
          <a:p>
            <a:r>
              <a:rPr lang="en-US" sz="6200" b="1" dirty="0">
                <a:solidFill>
                  <a:schemeClr val="accent1">
                    <a:lumMod val="75000"/>
                  </a:schemeClr>
                </a:solidFill>
                <a:effectLst>
                  <a:outerShdw dist="50800" dir="5400000" algn="ctr" rotWithShape="0">
                    <a:schemeClr val="tx1"/>
                  </a:outerShdw>
                </a:effectLst>
              </a:rPr>
              <a:t> Three Year Trilogy . . .</a:t>
            </a:r>
          </a:p>
        </p:txBody>
      </p:sp>
      <p:sp>
        <p:nvSpPr>
          <p:cNvPr id="3" name="Rectangle 3"/>
          <p:cNvSpPr>
            <a:spLocks noChangeArrowheads="1"/>
          </p:cNvSpPr>
          <p:nvPr/>
        </p:nvSpPr>
        <p:spPr bwMode="auto">
          <a:xfrm>
            <a:off x="914400" y="3048000"/>
            <a:ext cx="4837922" cy="6771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Northwest </a:t>
            </a:r>
            <a:r>
              <a:rPr lang="en-US" sz="3800" b="1" dirty="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Journey</a:t>
            </a:r>
            <a:endParaRPr kumimoji="0" lang="en-US" sz="3800" b="1" i="0" u="none" strike="noStrike" cap="none" normalizeH="0" baseline="0" dirty="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 name="Rectangle 3"/>
          <p:cNvSpPr>
            <a:spLocks noChangeArrowheads="1"/>
          </p:cNvSpPr>
          <p:nvPr/>
        </p:nvSpPr>
        <p:spPr bwMode="auto">
          <a:xfrm>
            <a:off x="914400" y="3894892"/>
            <a:ext cx="4837922" cy="6771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S</a:t>
            </a:r>
            <a:r>
              <a:rPr kumimoji="0" lang="en-US" sz="3800" b="1" i="0" u="none" strike="noStrike" cap="none" normalizeH="0" baseline="0" dirty="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outhwest </a:t>
            </a:r>
            <a:r>
              <a:rPr lang="en-US" sz="3800" b="1" dirty="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Journeys</a:t>
            </a:r>
            <a:endParaRPr kumimoji="0" lang="en-US" sz="3800" b="1" i="0" u="none" strike="noStrike" cap="none" normalizeH="0" baseline="0" dirty="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 name="Rectangle 3"/>
          <p:cNvSpPr>
            <a:spLocks noChangeArrowheads="1"/>
          </p:cNvSpPr>
          <p:nvPr/>
        </p:nvSpPr>
        <p:spPr bwMode="auto">
          <a:xfrm>
            <a:off x="914400" y="4809292"/>
            <a:ext cx="4837922" cy="6771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West Coast</a:t>
            </a:r>
            <a:r>
              <a:rPr kumimoji="0" lang="en-US" sz="3800" b="1" i="0" u="none" strike="noStrike" cap="none" normalizeH="0" baseline="0" dirty="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lang="en-US" sz="3800" b="1" dirty="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Journeys</a:t>
            </a:r>
            <a:endParaRPr kumimoji="0" lang="en-US" sz="3800" b="1" i="0" u="none" strike="noStrike" cap="none" normalizeH="0" baseline="0" dirty="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8"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West Coast</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Journeys . . . . </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sp>
        <p:nvSpPr>
          <p:cNvPr id="15" name="TextBox 14"/>
          <p:cNvSpPr txBox="1"/>
          <p:nvPr/>
        </p:nvSpPr>
        <p:spPr>
          <a:xfrm>
            <a:off x="0" y="905470"/>
            <a:ext cx="9144000" cy="923330"/>
          </a:xfrm>
          <a:prstGeom prst="rect">
            <a:avLst/>
          </a:prstGeom>
          <a:noFill/>
        </p:spPr>
        <p:txBody>
          <a:bodyPr wrap="square" rtlCol="0">
            <a:spAutoFit/>
          </a:bodyPr>
          <a:lstStyle/>
          <a:p>
            <a:pPr algn="ctr"/>
            <a:r>
              <a:rPr lang="en-US" sz="5400" b="1" dirty="0">
                <a:solidFill>
                  <a:schemeClr val="accent1">
                    <a:lumMod val="75000"/>
                  </a:schemeClr>
                </a:solidFill>
                <a:effectLst>
                  <a:outerShdw dist="50800" dir="5400000" algn="ctr" rotWithShape="0">
                    <a:schemeClr val="tx1"/>
                  </a:outerShdw>
                </a:effectLst>
                <a:latin typeface="Lucida Handwriting" pitchFamily="66" charset="0"/>
              </a:rPr>
              <a:t>Westward Journeys</a:t>
            </a:r>
          </a:p>
        </p:txBody>
      </p:sp>
      <p:sp>
        <p:nvSpPr>
          <p:cNvPr id="21" name="Rectangle 3"/>
          <p:cNvSpPr>
            <a:spLocks noChangeArrowheads="1"/>
          </p:cNvSpPr>
          <p:nvPr/>
        </p:nvSpPr>
        <p:spPr bwMode="auto">
          <a:xfrm>
            <a:off x="5181600" y="3127248"/>
            <a:ext cx="3886200" cy="58477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200" b="1" dirty="0">
                <a:solidFill>
                  <a:schemeClr val="accent1">
                    <a:lumMod val="75000"/>
                  </a:schemeClr>
                </a:solidFill>
                <a:effectLst>
                  <a:outerShdw dist="38100" dir="5400000" algn="ctr" rotWithShape="0">
                    <a:schemeClr val="tx1"/>
                  </a:outerShdw>
                </a:effectLst>
                <a:latin typeface="Tempus Sans ITC" pitchFamily="82" charset="0"/>
                <a:ea typeface="Calibri" pitchFamily="34" charset="0"/>
                <a:cs typeface="Arial" pitchFamily="34" charset="0"/>
              </a:rPr>
              <a:t>- </a:t>
            </a:r>
            <a:r>
              <a:rPr kumimoji="0" lang="en-US" sz="3200" b="1" i="0" u="none" strike="noStrike" cap="none" normalizeH="0" baseline="0" dirty="0">
                <a:ln>
                  <a:noFill/>
                </a:ln>
                <a:solidFill>
                  <a:schemeClr val="accent1">
                    <a:lumMod val="75000"/>
                  </a:schemeClr>
                </a:solidFill>
                <a:effectLst>
                  <a:outerShdw dist="38100" dir="5400000" algn="ctr" rotWithShape="0">
                    <a:schemeClr val="tx1"/>
                  </a:outerShdw>
                </a:effectLst>
                <a:latin typeface="Tempus Sans ITC" pitchFamily="82" charset="0"/>
                <a:ea typeface="Calibri" pitchFamily="34" charset="0"/>
                <a:cs typeface="Arial" pitchFamily="34" charset="0"/>
              </a:rPr>
              <a:t>Lewis &amp; Clark</a:t>
            </a:r>
            <a:endParaRPr kumimoji="0" lang="en-US" sz="3200" b="1" i="0" u="none" strike="noStrike" cap="none" normalizeH="0" baseline="0" dirty="0">
              <a:ln>
                <a:noFill/>
              </a:ln>
              <a:solidFill>
                <a:schemeClr val="accent1">
                  <a:lumMod val="75000"/>
                </a:schemeClr>
              </a:solidFill>
              <a:effectLst>
                <a:outerShdw dist="38100" dir="5400000" algn="ctr" rotWithShape="0">
                  <a:schemeClr val="tx1"/>
                </a:outerShdw>
              </a:effectLst>
              <a:latin typeface="Tempus Sans ITC" pitchFamily="82" charset="0"/>
              <a:cs typeface="Arial" pitchFamily="34" charset="0"/>
            </a:endParaRPr>
          </a:p>
        </p:txBody>
      </p:sp>
      <p:sp>
        <p:nvSpPr>
          <p:cNvPr id="22" name="Rectangle 3"/>
          <p:cNvSpPr>
            <a:spLocks noChangeArrowheads="1"/>
          </p:cNvSpPr>
          <p:nvPr/>
        </p:nvSpPr>
        <p:spPr bwMode="auto">
          <a:xfrm>
            <a:off x="5181600" y="3971092"/>
            <a:ext cx="3886200" cy="58477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200" b="1" dirty="0">
                <a:solidFill>
                  <a:schemeClr val="accent1">
                    <a:lumMod val="75000"/>
                  </a:schemeClr>
                </a:solidFill>
                <a:effectLst>
                  <a:outerShdw dist="38100" dir="5400000" algn="ctr" rotWithShape="0">
                    <a:schemeClr val="tx1"/>
                  </a:outerShdw>
                </a:effectLst>
                <a:latin typeface="Tempus Sans ITC" pitchFamily="82" charset="0"/>
                <a:ea typeface="Calibri" pitchFamily="34" charset="0"/>
                <a:cs typeface="Arial" pitchFamily="34" charset="0"/>
              </a:rPr>
              <a:t>- </a:t>
            </a:r>
            <a:r>
              <a:rPr kumimoji="0" lang="en-US" sz="3200" b="1" i="0" u="none" strike="noStrike" cap="none" normalizeH="0" baseline="0" dirty="0">
                <a:ln>
                  <a:noFill/>
                </a:ln>
                <a:solidFill>
                  <a:schemeClr val="accent1">
                    <a:lumMod val="75000"/>
                  </a:schemeClr>
                </a:solidFill>
                <a:effectLst>
                  <a:outerShdw dist="38100" dir="5400000" algn="ctr" rotWithShape="0">
                    <a:schemeClr val="tx1"/>
                  </a:outerShdw>
                </a:effectLst>
                <a:latin typeface="Tempus Sans ITC" pitchFamily="82" charset="0"/>
                <a:ea typeface="Calibri" pitchFamily="34" charset="0"/>
                <a:cs typeface="Arial" pitchFamily="34" charset="0"/>
              </a:rPr>
              <a:t>Santa</a:t>
            </a:r>
            <a:r>
              <a:rPr kumimoji="0" lang="en-US" sz="3200" b="1" i="0" u="none" strike="noStrike" cap="none" normalizeH="0" dirty="0">
                <a:ln>
                  <a:noFill/>
                </a:ln>
                <a:solidFill>
                  <a:schemeClr val="accent1">
                    <a:lumMod val="75000"/>
                  </a:schemeClr>
                </a:solidFill>
                <a:effectLst>
                  <a:outerShdw dist="38100" dir="5400000" algn="ctr" rotWithShape="0">
                    <a:schemeClr val="tx1"/>
                  </a:outerShdw>
                </a:effectLst>
                <a:latin typeface="Tempus Sans ITC" pitchFamily="82" charset="0"/>
                <a:ea typeface="Calibri" pitchFamily="34" charset="0"/>
                <a:cs typeface="Arial" pitchFamily="34" charset="0"/>
              </a:rPr>
              <a:t> Fe, T of Tears</a:t>
            </a:r>
            <a:endParaRPr kumimoji="0" lang="en-US" sz="3200" b="1" i="0" u="none" strike="noStrike" cap="none" normalizeH="0" baseline="0" dirty="0">
              <a:ln>
                <a:noFill/>
              </a:ln>
              <a:solidFill>
                <a:schemeClr val="accent1">
                  <a:lumMod val="75000"/>
                </a:schemeClr>
              </a:solidFill>
              <a:effectLst>
                <a:outerShdw dist="38100" dir="5400000" algn="ctr" rotWithShape="0">
                  <a:schemeClr val="tx1"/>
                </a:outerShdw>
              </a:effectLst>
              <a:latin typeface="Tempus Sans ITC" pitchFamily="82" charset="0"/>
              <a:cs typeface="Arial" pitchFamily="34" charset="0"/>
            </a:endParaRPr>
          </a:p>
        </p:txBody>
      </p:sp>
      <p:pic>
        <p:nvPicPr>
          <p:cNvPr id="1027" name="Picture 3" descr="C:\Users\Sandra\AppData\Local\Microsoft\Windows\INetCache\IE\U3FRR2B4\Tick-red[1].png"/>
          <p:cNvPicPr>
            <a:picLocks noChangeAspect="1" noChangeArrowheads="1"/>
          </p:cNvPicPr>
          <p:nvPr/>
        </p:nvPicPr>
        <p:blipFill>
          <a:blip r:embed="rId3"/>
          <a:srcRect/>
          <a:stretch>
            <a:fillRect/>
          </a:stretch>
        </p:blipFill>
        <p:spPr bwMode="auto">
          <a:xfrm>
            <a:off x="533400" y="2819400"/>
            <a:ext cx="914518" cy="864219"/>
          </a:xfrm>
          <a:prstGeom prst="rect">
            <a:avLst/>
          </a:prstGeom>
          <a:noFill/>
        </p:spPr>
      </p:pic>
      <p:pic>
        <p:nvPicPr>
          <p:cNvPr id="14" name="Picture 3" descr="C:\Users\Sandra\AppData\Local\Microsoft\Windows\INetCache\IE\U3FRR2B4\Tick-red[1].png"/>
          <p:cNvPicPr>
            <a:picLocks noChangeAspect="1" noChangeArrowheads="1"/>
          </p:cNvPicPr>
          <p:nvPr/>
        </p:nvPicPr>
        <p:blipFill>
          <a:blip r:embed="rId3"/>
          <a:srcRect/>
          <a:stretch>
            <a:fillRect/>
          </a:stretch>
        </p:blipFill>
        <p:spPr bwMode="auto">
          <a:xfrm>
            <a:off x="609600" y="3666292"/>
            <a:ext cx="914518" cy="864219"/>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1"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1"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1"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3"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027"/>
                                        </p:tgtEl>
                                        <p:attrNameLst>
                                          <p:attrName>style.visibility</p:attrName>
                                        </p:attrNameLst>
                                      </p:cBhvr>
                                      <p:to>
                                        <p:strVal val="visible"/>
                                      </p:to>
                                    </p:set>
                                    <p:animEffect transition="in" filter="wipe(left)">
                                      <p:cBhvr>
                                        <p:cTn id="29" dur="1000"/>
                                        <p:tgtEl>
                                          <p:spTgt spid="102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1" nodeType="click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left)">
                                      <p:cBhvr>
                                        <p:cTn id="34" dur="10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10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1" nodeType="click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left)">
                                      <p:cBhvr>
                                        <p:cTn id="44" dur="10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xit" presetSubtype="0" fill="hold" grpId="0" nodeType="clickEffect">
                                  <p:stCondLst>
                                    <p:cond delay="0"/>
                                  </p:stCondLst>
                                  <p:childTnLst>
                                    <p:animEffect transition="out" filter="fade">
                                      <p:cBhvr>
                                        <p:cTn id="48" dur="1000"/>
                                        <p:tgtEl>
                                          <p:spTgt spid="2"/>
                                        </p:tgtEl>
                                      </p:cBhvr>
                                    </p:animEffect>
                                    <p:set>
                                      <p:cBhvr>
                                        <p:cTn id="49" dur="1" fill="hold">
                                          <p:stCondLst>
                                            <p:cond delay="999"/>
                                          </p:stCondLst>
                                        </p:cTn>
                                        <p:tgtEl>
                                          <p:spTgt spid="2"/>
                                        </p:tgtEl>
                                        <p:attrNameLst>
                                          <p:attrName>style.visibility</p:attrName>
                                        </p:attrNameLst>
                                      </p:cBhvr>
                                      <p:to>
                                        <p:strVal val="hidden"/>
                                      </p:to>
                                    </p:set>
                                  </p:childTnLst>
                                </p:cTn>
                              </p:par>
                              <p:par>
                                <p:cTn id="50" presetID="10" presetClass="exit" presetSubtype="0" fill="hold" grpId="0" nodeType="withEffect">
                                  <p:stCondLst>
                                    <p:cond delay="0"/>
                                  </p:stCondLst>
                                  <p:childTnLst>
                                    <p:animEffect transition="out" filter="fade">
                                      <p:cBhvr>
                                        <p:cTn id="51" dur="1000"/>
                                        <p:tgtEl>
                                          <p:spTgt spid="3"/>
                                        </p:tgtEl>
                                      </p:cBhvr>
                                    </p:animEffect>
                                    <p:set>
                                      <p:cBhvr>
                                        <p:cTn id="52" dur="1" fill="hold">
                                          <p:stCondLst>
                                            <p:cond delay="999"/>
                                          </p:stCondLst>
                                        </p:cTn>
                                        <p:tgtEl>
                                          <p:spTgt spid="3"/>
                                        </p:tgtEl>
                                        <p:attrNameLst>
                                          <p:attrName>style.visibility</p:attrName>
                                        </p:attrNameLst>
                                      </p:cBhvr>
                                      <p:to>
                                        <p:strVal val="hidden"/>
                                      </p:to>
                                    </p:set>
                                  </p:childTnLst>
                                </p:cTn>
                              </p:par>
                              <p:par>
                                <p:cTn id="53" presetID="10" presetClass="exit" presetSubtype="0" fill="hold" grpId="0" nodeType="withEffect">
                                  <p:stCondLst>
                                    <p:cond delay="0"/>
                                  </p:stCondLst>
                                  <p:childTnLst>
                                    <p:animEffect transition="out" filter="fade">
                                      <p:cBhvr>
                                        <p:cTn id="54" dur="1000"/>
                                        <p:tgtEl>
                                          <p:spTgt spid="4"/>
                                        </p:tgtEl>
                                      </p:cBhvr>
                                    </p:animEffect>
                                    <p:set>
                                      <p:cBhvr>
                                        <p:cTn id="55" dur="1" fill="hold">
                                          <p:stCondLst>
                                            <p:cond delay="999"/>
                                          </p:stCondLst>
                                        </p:cTn>
                                        <p:tgtEl>
                                          <p:spTgt spid="4"/>
                                        </p:tgtEl>
                                        <p:attrNameLst>
                                          <p:attrName>style.visibility</p:attrName>
                                        </p:attrNameLst>
                                      </p:cBhvr>
                                      <p:to>
                                        <p:strVal val="hidden"/>
                                      </p:to>
                                    </p:set>
                                  </p:childTnLst>
                                </p:cTn>
                              </p:par>
                              <p:par>
                                <p:cTn id="56" presetID="10" presetClass="exit" presetSubtype="0" fill="hold" grpId="2" nodeType="withEffect">
                                  <p:stCondLst>
                                    <p:cond delay="0"/>
                                  </p:stCondLst>
                                  <p:childTnLst>
                                    <p:animEffect transition="out" filter="fade">
                                      <p:cBhvr>
                                        <p:cTn id="57" dur="1000"/>
                                        <p:tgtEl>
                                          <p:spTgt spid="15"/>
                                        </p:tgtEl>
                                      </p:cBhvr>
                                    </p:animEffect>
                                    <p:set>
                                      <p:cBhvr>
                                        <p:cTn id="58" dur="1" fill="hold">
                                          <p:stCondLst>
                                            <p:cond delay="999"/>
                                          </p:stCondLst>
                                        </p:cTn>
                                        <p:tgtEl>
                                          <p:spTgt spid="15"/>
                                        </p:tgtEl>
                                        <p:attrNameLst>
                                          <p:attrName>style.visibility</p:attrName>
                                        </p:attrNameLst>
                                      </p:cBhvr>
                                      <p:to>
                                        <p:strVal val="hidden"/>
                                      </p:to>
                                    </p:set>
                                  </p:childTnLst>
                                </p:cTn>
                              </p:par>
                              <p:par>
                                <p:cTn id="59" presetID="10" presetClass="exit" presetSubtype="0" fill="hold" grpId="0" nodeType="withEffect">
                                  <p:stCondLst>
                                    <p:cond delay="0"/>
                                  </p:stCondLst>
                                  <p:childTnLst>
                                    <p:animEffect transition="out" filter="fade">
                                      <p:cBhvr>
                                        <p:cTn id="60" dur="1000"/>
                                        <p:tgtEl>
                                          <p:spTgt spid="21"/>
                                        </p:tgtEl>
                                      </p:cBhvr>
                                    </p:animEffect>
                                    <p:set>
                                      <p:cBhvr>
                                        <p:cTn id="61" dur="1" fill="hold">
                                          <p:stCondLst>
                                            <p:cond delay="999"/>
                                          </p:stCondLst>
                                        </p:cTn>
                                        <p:tgtEl>
                                          <p:spTgt spid="21"/>
                                        </p:tgtEl>
                                        <p:attrNameLst>
                                          <p:attrName>style.visibility</p:attrName>
                                        </p:attrNameLst>
                                      </p:cBhvr>
                                      <p:to>
                                        <p:strVal val="hidden"/>
                                      </p:to>
                                    </p:set>
                                  </p:childTnLst>
                                </p:cTn>
                              </p:par>
                              <p:par>
                                <p:cTn id="62" presetID="10" presetClass="exit" presetSubtype="0" fill="hold" grpId="0" nodeType="withEffect">
                                  <p:stCondLst>
                                    <p:cond delay="0"/>
                                  </p:stCondLst>
                                  <p:childTnLst>
                                    <p:animEffect transition="out" filter="fade">
                                      <p:cBhvr>
                                        <p:cTn id="63" dur="1000"/>
                                        <p:tgtEl>
                                          <p:spTgt spid="22"/>
                                        </p:tgtEl>
                                      </p:cBhvr>
                                    </p:animEffect>
                                    <p:set>
                                      <p:cBhvr>
                                        <p:cTn id="64" dur="1" fill="hold">
                                          <p:stCondLst>
                                            <p:cond delay="999"/>
                                          </p:stCondLst>
                                        </p:cTn>
                                        <p:tgtEl>
                                          <p:spTgt spid="22"/>
                                        </p:tgtEl>
                                        <p:attrNameLst>
                                          <p:attrName>style.visibility</p:attrName>
                                        </p:attrNameLst>
                                      </p:cBhvr>
                                      <p:to>
                                        <p:strVal val="hidden"/>
                                      </p:to>
                                    </p:set>
                                  </p:childTnLst>
                                </p:cTn>
                              </p:par>
                              <p:par>
                                <p:cTn id="65" presetID="10" presetClass="exit" presetSubtype="0" fill="hold" nodeType="withEffect">
                                  <p:stCondLst>
                                    <p:cond delay="0"/>
                                  </p:stCondLst>
                                  <p:childTnLst>
                                    <p:animEffect transition="out" filter="fade">
                                      <p:cBhvr>
                                        <p:cTn id="66" dur="2000"/>
                                        <p:tgtEl>
                                          <p:spTgt spid="1027"/>
                                        </p:tgtEl>
                                      </p:cBhvr>
                                    </p:animEffect>
                                    <p:set>
                                      <p:cBhvr>
                                        <p:cTn id="67" dur="1" fill="hold">
                                          <p:stCondLst>
                                            <p:cond delay="1999"/>
                                          </p:stCondLst>
                                        </p:cTn>
                                        <p:tgtEl>
                                          <p:spTgt spid="1027"/>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2000"/>
                                        <p:tgtEl>
                                          <p:spTgt spid="14"/>
                                        </p:tgtEl>
                                      </p:cBhvr>
                                    </p:animEffect>
                                    <p:set>
                                      <p:cBhvr>
                                        <p:cTn id="70" dur="1" fill="hold">
                                          <p:stCondLst>
                                            <p:cond delay="1999"/>
                                          </p:stCondLst>
                                        </p:cTn>
                                        <p:tgtEl>
                                          <p:spTgt spid="14"/>
                                        </p:tgtEl>
                                        <p:attrNameLst>
                                          <p:attrName>style.visibility</p:attrName>
                                        </p:attrNameLst>
                                      </p:cBhvr>
                                      <p:to>
                                        <p:strVal val="hidden"/>
                                      </p:to>
                                    </p:set>
                                  </p:childTnLst>
                                </p:cTn>
                              </p:par>
                              <p:par>
                                <p:cTn id="71" presetID="64" presetClass="path" presetSubtype="0" accel="50000" decel="50000" fill="hold" grpId="0" nodeType="withEffect">
                                  <p:stCondLst>
                                    <p:cond delay="0"/>
                                  </p:stCondLst>
                                  <p:childTnLst>
                                    <p:animMotion origin="layout" path="M -3.33333E-6 1.15607E-6 L 0.03542 -0.67191 " pathEditMode="relative" rAng="0" ptsTypes="AA">
                                      <p:cBhvr>
                                        <p:cTn id="72" dur="1000" fill="hold"/>
                                        <p:tgtEl>
                                          <p:spTgt spid="5"/>
                                        </p:tgtEl>
                                        <p:attrNameLst>
                                          <p:attrName>ppt_x</p:attrName>
                                          <p:attrName>ppt_y</p:attrName>
                                        </p:attrNameLst>
                                      </p:cBhvr>
                                      <p:rCtr x="1800" y="-33600"/>
                                    </p:animMotion>
                                  </p:childTnLst>
                                </p:cTn>
                              </p:par>
                              <p:par>
                                <p:cTn id="73" presetID="6" presetClass="emph" presetSubtype="0" fill="hold" grpId="2" nodeType="withEffect">
                                  <p:stCondLst>
                                    <p:cond delay="0"/>
                                  </p:stCondLst>
                                  <p:childTnLst>
                                    <p:animScale>
                                      <p:cBhvr>
                                        <p:cTn id="74" dur="1000" fill="hold"/>
                                        <p:tgtEl>
                                          <p:spTgt spid="5"/>
                                        </p:tgtEl>
                                      </p:cBhvr>
                                      <p:by x="120000" y="120000"/>
                                    </p:animScale>
                                  </p:childTnLst>
                                </p:cTn>
                              </p:par>
                              <p:par>
                                <p:cTn id="75" presetID="10" presetClass="exit" presetSubtype="0" fill="hold" grpId="1" nodeType="withEffect">
                                  <p:stCondLst>
                                    <p:cond delay="500"/>
                                  </p:stCondLst>
                                  <p:childTnLst>
                                    <p:animEffect transition="out" filter="fade">
                                      <p:cBhvr>
                                        <p:cTn id="76" dur="1000"/>
                                        <p:tgtEl>
                                          <p:spTgt spid="5"/>
                                        </p:tgtEl>
                                      </p:cBhvr>
                                    </p:animEffect>
                                    <p:set>
                                      <p:cBhvr>
                                        <p:cTn id="77" dur="1" fill="hold">
                                          <p:stCondLst>
                                            <p:cond delay="999"/>
                                          </p:stCondLst>
                                        </p:cTn>
                                        <p:tgtEl>
                                          <p:spTgt spid="5"/>
                                        </p:tgtEl>
                                        <p:attrNameLst>
                                          <p:attrName>style.visibility</p:attrName>
                                        </p:attrNameLst>
                                      </p:cBhvr>
                                      <p:to>
                                        <p:strVal val="hidden"/>
                                      </p:to>
                                    </p:set>
                                  </p:childTnLst>
                                </p:cTn>
                              </p:par>
                              <p:par>
                                <p:cTn id="78" presetID="10" presetClass="entr" presetSubtype="0" fill="hold" grpId="0" nodeType="withEffect">
                                  <p:stCondLst>
                                    <p:cond delay="500"/>
                                  </p:stCondLst>
                                  <p:childTnLst>
                                    <p:set>
                                      <p:cBhvr>
                                        <p:cTn id="79" dur="1" fill="hold">
                                          <p:stCondLst>
                                            <p:cond delay="0"/>
                                          </p:stCondLst>
                                        </p:cTn>
                                        <p:tgtEl>
                                          <p:spTgt spid="8"/>
                                        </p:tgtEl>
                                        <p:attrNameLst>
                                          <p:attrName>style.visibility</p:attrName>
                                        </p:attrNameLst>
                                      </p:cBhvr>
                                      <p:to>
                                        <p:strVal val="visible"/>
                                      </p:to>
                                    </p:set>
                                    <p:animEffect transition="in" filter="fade">
                                      <p:cBhvr>
                                        <p:cTn id="80" dur="1000"/>
                                        <p:tgtEl>
                                          <p:spTgt spid="8"/>
                                        </p:tgtEl>
                                      </p:cBhvr>
                                    </p:animEffect>
                                  </p:childTnLst>
                                </p:cTn>
                              </p:par>
                              <p:par>
                                <p:cTn id="81" presetID="10" presetClass="entr" presetSubtype="0" fill="hold" nodeType="withEffect">
                                  <p:stCondLst>
                                    <p:cond delay="500"/>
                                  </p:stCondLst>
                                  <p:childTnLst>
                                    <p:set>
                                      <p:cBhvr>
                                        <p:cTn id="82" dur="1" fill="hold">
                                          <p:stCondLst>
                                            <p:cond delay="0"/>
                                          </p:stCondLst>
                                        </p:cTn>
                                        <p:tgtEl>
                                          <p:spTgt spid="11"/>
                                        </p:tgtEl>
                                        <p:attrNameLst>
                                          <p:attrName>style.visibility</p:attrName>
                                        </p:attrNameLst>
                                      </p:cBhvr>
                                      <p:to>
                                        <p:strVal val="visible"/>
                                      </p:to>
                                    </p:set>
                                    <p:animEffect transition="in" filter="fade">
                                      <p:cBhvr>
                                        <p:cTn id="83"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4" grpId="0"/>
      <p:bldP spid="4" grpId="1"/>
      <p:bldP spid="5" grpId="0"/>
      <p:bldP spid="5" grpId="1"/>
      <p:bldP spid="5" grpId="2"/>
      <p:bldP spid="5" grpId="3"/>
      <p:bldP spid="8" grpId="0"/>
      <p:bldP spid="15" grpId="2"/>
      <p:bldP spid="21" grpId="0"/>
      <p:bldP spid="21" grpId="1"/>
      <p:bldP spid="22" grpId="0"/>
      <p:bldP spid="22"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69"/>
          <p:cNvGrpSpPr/>
          <p:nvPr/>
        </p:nvGrpSpPr>
        <p:grpSpPr>
          <a:xfrm>
            <a:off x="0" y="667512"/>
            <a:ext cx="9756370" cy="6317952"/>
            <a:chOff x="0" y="667510"/>
            <a:chExt cx="9756370" cy="6317952"/>
          </a:xfrm>
        </p:grpSpPr>
        <p:grpSp>
          <p:nvGrpSpPr>
            <p:cNvPr id="54" name="Group 44"/>
            <p:cNvGrpSpPr/>
            <p:nvPr/>
          </p:nvGrpSpPr>
          <p:grpSpPr>
            <a:xfrm>
              <a:off x="0" y="667510"/>
              <a:ext cx="9756370" cy="6317952"/>
              <a:chOff x="0" y="667510"/>
              <a:chExt cx="9756370" cy="6317952"/>
            </a:xfrm>
          </p:grpSpPr>
          <p:sp>
            <p:nvSpPr>
              <p:cNvPr id="56" name="Rectangle 55"/>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7" name="Picture 2" descr="Image result for us states and territories may 1803 map"/>
              <p:cNvPicPr>
                <a:picLocks noChangeAspect="1" noChangeArrowheads="1"/>
              </p:cNvPicPr>
              <p:nvPr/>
            </p:nvPicPr>
            <p:blipFill>
              <a:blip r:embed="rId2"/>
              <a:srcRect/>
              <a:stretch>
                <a:fillRect/>
              </a:stretch>
            </p:blipFill>
            <p:spPr bwMode="auto">
              <a:xfrm>
                <a:off x="0" y="667510"/>
                <a:ext cx="9144000" cy="6190489"/>
              </a:xfrm>
              <a:prstGeom prst="rect">
                <a:avLst/>
              </a:prstGeom>
              <a:noFill/>
            </p:spPr>
          </p:pic>
          <p:grpSp>
            <p:nvGrpSpPr>
              <p:cNvPr id="58" name="Group 35"/>
              <p:cNvGrpSpPr/>
              <p:nvPr/>
            </p:nvGrpSpPr>
            <p:grpSpPr>
              <a:xfrm>
                <a:off x="0" y="803565"/>
                <a:ext cx="9756370" cy="6181897"/>
                <a:chOff x="0" y="803565"/>
                <a:chExt cx="9756370" cy="6181897"/>
              </a:xfrm>
            </p:grpSpPr>
            <p:grpSp>
              <p:nvGrpSpPr>
                <p:cNvPr id="60" name="Group 34"/>
                <p:cNvGrpSpPr/>
                <p:nvPr/>
              </p:nvGrpSpPr>
              <p:grpSpPr>
                <a:xfrm>
                  <a:off x="0" y="803565"/>
                  <a:ext cx="9756370" cy="6181897"/>
                  <a:chOff x="0" y="803565"/>
                  <a:chExt cx="9756370" cy="6181897"/>
                </a:xfrm>
              </p:grpSpPr>
              <p:grpSp>
                <p:nvGrpSpPr>
                  <p:cNvPr id="62" name="Group 33"/>
                  <p:cNvGrpSpPr/>
                  <p:nvPr/>
                </p:nvGrpSpPr>
                <p:grpSpPr>
                  <a:xfrm>
                    <a:off x="3391593" y="803565"/>
                    <a:ext cx="6364777" cy="6181897"/>
                    <a:chOff x="3391593" y="803565"/>
                    <a:chExt cx="6364777" cy="6181897"/>
                  </a:xfrm>
                </p:grpSpPr>
                <p:sp>
                  <p:nvSpPr>
                    <p:cNvPr id="66" name="Freeform 65"/>
                    <p:cNvSpPr/>
                    <p:nvPr/>
                  </p:nvSpPr>
                  <p:spPr>
                    <a:xfrm>
                      <a:off x="3581400" y="803565"/>
                      <a:ext cx="5547360" cy="1330035"/>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47360" h="1330035">
                          <a:moveTo>
                            <a:pt x="0" y="224443"/>
                          </a:moveTo>
                          <a:cubicBezTo>
                            <a:pt x="52647" y="260464"/>
                            <a:pt x="486295" y="677486"/>
                            <a:pt x="606829" y="781395"/>
                          </a:cubicBezTo>
                          <a:cubicBezTo>
                            <a:pt x="727363" y="885304"/>
                            <a:pt x="701040" y="834042"/>
                            <a:pt x="723207" y="847897"/>
                          </a:cubicBezTo>
                          <a:cubicBezTo>
                            <a:pt x="745374" y="861752"/>
                            <a:pt x="712124" y="858981"/>
                            <a:pt x="739833" y="864523"/>
                          </a:cubicBezTo>
                          <a:cubicBezTo>
                            <a:pt x="767542" y="870065"/>
                            <a:pt x="847899" y="878377"/>
                            <a:pt x="889462" y="881148"/>
                          </a:cubicBezTo>
                          <a:cubicBezTo>
                            <a:pt x="931025" y="883919"/>
                            <a:pt x="961505" y="850668"/>
                            <a:pt x="989214" y="881148"/>
                          </a:cubicBezTo>
                          <a:cubicBezTo>
                            <a:pt x="1016923" y="911628"/>
                            <a:pt x="1033549" y="994755"/>
                            <a:pt x="1055716" y="1064028"/>
                          </a:cubicBezTo>
                          <a:cubicBezTo>
                            <a:pt x="1077883" y="1133301"/>
                            <a:pt x="1094509" y="1263533"/>
                            <a:pt x="1122218" y="1296784"/>
                          </a:cubicBezTo>
                          <a:cubicBezTo>
                            <a:pt x="1149927" y="1330035"/>
                            <a:pt x="1197033" y="1294013"/>
                            <a:pt x="1221971" y="1263533"/>
                          </a:cubicBezTo>
                          <a:cubicBezTo>
                            <a:pt x="1246909" y="1233053"/>
                            <a:pt x="1252451" y="1152697"/>
                            <a:pt x="1271847" y="1113904"/>
                          </a:cubicBezTo>
                          <a:cubicBezTo>
                            <a:pt x="1291243" y="1075111"/>
                            <a:pt x="1330036" y="1069570"/>
                            <a:pt x="1338349" y="1030777"/>
                          </a:cubicBezTo>
                          <a:cubicBezTo>
                            <a:pt x="1346662" y="991984"/>
                            <a:pt x="1330036" y="942108"/>
                            <a:pt x="1321723" y="881148"/>
                          </a:cubicBezTo>
                          <a:cubicBezTo>
                            <a:pt x="1313410" y="820188"/>
                            <a:pt x="1277389" y="701039"/>
                            <a:pt x="1288473" y="665017"/>
                          </a:cubicBezTo>
                          <a:cubicBezTo>
                            <a:pt x="1299557" y="628995"/>
                            <a:pt x="1321723" y="653933"/>
                            <a:pt x="1388225" y="665017"/>
                          </a:cubicBezTo>
                          <a:cubicBezTo>
                            <a:pt x="1454727" y="676101"/>
                            <a:pt x="1600430"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73353" y="825730"/>
                            <a:pt x="4790902" y="753686"/>
                            <a:pt x="4813069" y="681643"/>
                          </a:cubicBezTo>
                          <a:cubicBezTo>
                            <a:pt x="4756654" y="771370"/>
                            <a:pt x="4684228" y="739416"/>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 name="Freeform 66"/>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p:cNvGrpSpPr/>
                  <p:nvPr/>
                </p:nvGrpSpPr>
                <p:grpSpPr>
                  <a:xfrm>
                    <a:off x="0" y="5181600"/>
                    <a:ext cx="3352800" cy="1676400"/>
                    <a:chOff x="0" y="5181600"/>
                    <a:chExt cx="3352800" cy="1676400"/>
                  </a:xfrm>
                </p:grpSpPr>
                <p:sp>
                  <p:nvSpPr>
                    <p:cNvPr id="64" name="Rectangle 63"/>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61" name="Picture 2" descr="Image result for united states in 1783"/>
                <p:cNvPicPr>
                  <a:picLocks noChangeAspect="1" noChangeArrowheads="1"/>
                </p:cNvPicPr>
                <p:nvPr/>
              </p:nvPicPr>
              <p:blipFill>
                <a:blip r:embed="rId3"/>
                <a:srcRect l="17500" t="47037" r="70000" b="45572"/>
                <a:stretch>
                  <a:fillRect/>
                </a:stretch>
              </p:blipFill>
              <p:spPr bwMode="auto">
                <a:xfrm>
                  <a:off x="1752600" y="4114800"/>
                  <a:ext cx="1143000" cy="457200"/>
                </a:xfrm>
                <a:prstGeom prst="rect">
                  <a:avLst/>
                </a:prstGeom>
                <a:noFill/>
              </p:spPr>
            </p:pic>
          </p:grpSp>
          <p:sp>
            <p:nvSpPr>
              <p:cNvPr id="59" name="Freeform 58"/>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Rectangle 54"/>
            <p:cNvSpPr/>
            <p:nvPr/>
          </p:nvSpPr>
          <p:spPr>
            <a:xfrm>
              <a:off x="9906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p:cNvGrpSpPr/>
          <p:nvPr/>
        </p:nvGrpSpPr>
        <p:grpSpPr>
          <a:xfrm>
            <a:off x="0" y="667510"/>
            <a:ext cx="9756370" cy="6317952"/>
            <a:chOff x="0" y="667510"/>
            <a:chExt cx="9756370" cy="6317952"/>
          </a:xfrm>
        </p:grpSpPr>
        <p:grpSp>
          <p:nvGrpSpPr>
            <p:cNvPr id="3" name="Group 31"/>
            <p:cNvGrpSpPr/>
            <p:nvPr/>
          </p:nvGrpSpPr>
          <p:grpSpPr>
            <a:xfrm>
              <a:off x="0" y="667510"/>
              <a:ext cx="9756370" cy="6317952"/>
              <a:chOff x="0" y="667510"/>
              <a:chExt cx="9756370" cy="6317952"/>
            </a:xfrm>
          </p:grpSpPr>
          <p:grpSp>
            <p:nvGrpSpPr>
              <p:cNvPr id="7" name="Group 12"/>
              <p:cNvGrpSpPr/>
              <p:nvPr/>
            </p:nvGrpSpPr>
            <p:grpSpPr>
              <a:xfrm>
                <a:off x="0" y="667510"/>
                <a:ext cx="9756370" cy="6317952"/>
                <a:chOff x="0" y="667510"/>
                <a:chExt cx="9756370" cy="6317952"/>
              </a:xfrm>
            </p:grpSpPr>
            <p:pic>
              <p:nvPicPr>
                <p:cNvPr id="14" name="Picture 2" descr="Image result for us states and territories 1805 map"/>
                <p:cNvPicPr>
                  <a:picLocks noChangeAspect="1" noChangeArrowheads="1"/>
                </p:cNvPicPr>
                <p:nvPr/>
              </p:nvPicPr>
              <p:blipFill>
                <a:blip r:embed="rId4"/>
                <a:srcRect/>
                <a:stretch>
                  <a:fillRect/>
                </a:stretch>
              </p:blipFill>
              <p:spPr bwMode="auto">
                <a:xfrm>
                  <a:off x="1" y="667510"/>
                  <a:ext cx="9144000" cy="6190489"/>
                </a:xfrm>
                <a:prstGeom prst="rect">
                  <a:avLst/>
                </a:prstGeom>
                <a:noFill/>
              </p:spPr>
            </p:pic>
            <p:grpSp>
              <p:nvGrpSpPr>
                <p:cNvPr id="8" name="Group 15"/>
                <p:cNvGrpSpPr/>
                <p:nvPr/>
              </p:nvGrpSpPr>
              <p:grpSpPr>
                <a:xfrm>
                  <a:off x="0" y="1524000"/>
                  <a:ext cx="9756370" cy="5461462"/>
                  <a:chOff x="0" y="1524000"/>
                  <a:chExt cx="9756370" cy="5461462"/>
                </a:xfrm>
              </p:grpSpPr>
              <p:grpSp>
                <p:nvGrpSpPr>
                  <p:cNvPr id="9" name="Group 35"/>
                  <p:cNvGrpSpPr/>
                  <p:nvPr/>
                </p:nvGrpSpPr>
                <p:grpSpPr>
                  <a:xfrm>
                    <a:off x="0" y="1881447"/>
                    <a:ext cx="9756370" cy="5104015"/>
                    <a:chOff x="0" y="1881447"/>
                    <a:chExt cx="9756370" cy="5104015"/>
                  </a:xfrm>
                </p:grpSpPr>
                <p:grpSp>
                  <p:nvGrpSpPr>
                    <p:cNvPr id="13" name="Group 34"/>
                    <p:cNvGrpSpPr/>
                    <p:nvPr/>
                  </p:nvGrpSpPr>
                  <p:grpSpPr>
                    <a:xfrm>
                      <a:off x="0" y="1881447"/>
                      <a:ext cx="9756370" cy="5104015"/>
                      <a:chOff x="0" y="1881447"/>
                      <a:chExt cx="9756370" cy="5104015"/>
                    </a:xfrm>
                  </p:grpSpPr>
                  <p:sp>
                    <p:nvSpPr>
                      <p:cNvPr id="25" name="Freeform 24"/>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oup 11"/>
                      <p:cNvGrpSpPr/>
                      <p:nvPr/>
                    </p:nvGrpSpPr>
                    <p:grpSpPr>
                      <a:xfrm>
                        <a:off x="0" y="5181600"/>
                        <a:ext cx="3352800" cy="1676400"/>
                        <a:chOff x="0" y="5181600"/>
                        <a:chExt cx="3352800" cy="1676400"/>
                      </a:xfrm>
                    </p:grpSpPr>
                    <p:sp>
                      <p:nvSpPr>
                        <p:cNvPr id="22" name="Rectangle 21"/>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1752600" y="4114800"/>
                      <a:ext cx="1143000" cy="457200"/>
                    </a:xfrm>
                    <a:prstGeom prst="rect">
                      <a:avLst/>
                    </a:prstGeom>
                    <a:noFill/>
                  </p:spPr>
                </p:pic>
              </p:grpSp>
              <p:pic>
                <p:nvPicPr>
                  <p:cNvPr id="17" name="Picture 2" descr="Image result for united states in 1783"/>
                  <p:cNvPicPr>
                    <a:picLocks noChangeAspect="1" noChangeArrowheads="1"/>
                  </p:cNvPicPr>
                  <p:nvPr/>
                </p:nvPicPr>
                <p:blipFill>
                  <a:blip r:embed="rId3"/>
                  <a:srcRect l="17500" t="47037" r="70000" b="45572"/>
                  <a:stretch>
                    <a:fillRect/>
                  </a:stretch>
                </p:blipFill>
                <p:spPr bwMode="auto">
                  <a:xfrm>
                    <a:off x="762000" y="1524000"/>
                    <a:ext cx="1143000" cy="457200"/>
                  </a:xfrm>
                  <a:prstGeom prst="rect">
                    <a:avLst/>
                  </a:prstGeom>
                  <a:noFill/>
                </p:spPr>
              </p:pic>
            </p:grpSp>
          </p:grpSp>
          <p:sp>
            <p:nvSpPr>
              <p:cNvPr id="31" name="Freeform 30"/>
              <p:cNvSpPr/>
              <p:nvPr/>
            </p:nvSpPr>
            <p:spPr>
              <a:xfrm>
                <a:off x="4648200" y="548640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8" name="Freeform 67"/>
            <p:cNvSpPr/>
            <p:nvPr/>
          </p:nvSpPr>
          <p:spPr>
            <a:xfrm>
              <a:off x="3581400" y="803565"/>
              <a:ext cx="5547360" cy="1330035"/>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47360" h="1330035">
                  <a:moveTo>
                    <a:pt x="0" y="224443"/>
                  </a:moveTo>
                  <a:cubicBezTo>
                    <a:pt x="52647" y="260464"/>
                    <a:pt x="486295" y="677486"/>
                    <a:pt x="606829" y="781395"/>
                  </a:cubicBezTo>
                  <a:cubicBezTo>
                    <a:pt x="727363" y="885304"/>
                    <a:pt x="701040" y="834042"/>
                    <a:pt x="723207" y="847897"/>
                  </a:cubicBezTo>
                  <a:cubicBezTo>
                    <a:pt x="745374" y="861752"/>
                    <a:pt x="712124" y="858981"/>
                    <a:pt x="739833" y="864523"/>
                  </a:cubicBezTo>
                  <a:cubicBezTo>
                    <a:pt x="767542" y="870065"/>
                    <a:pt x="847899" y="878377"/>
                    <a:pt x="889462" y="881148"/>
                  </a:cubicBezTo>
                  <a:cubicBezTo>
                    <a:pt x="931025" y="883919"/>
                    <a:pt x="961505" y="850668"/>
                    <a:pt x="989214" y="881148"/>
                  </a:cubicBezTo>
                  <a:cubicBezTo>
                    <a:pt x="1016923" y="911628"/>
                    <a:pt x="1033549" y="994755"/>
                    <a:pt x="1055716" y="1064028"/>
                  </a:cubicBezTo>
                  <a:cubicBezTo>
                    <a:pt x="1077883" y="1133301"/>
                    <a:pt x="1094509" y="1263533"/>
                    <a:pt x="1122218" y="1296784"/>
                  </a:cubicBezTo>
                  <a:cubicBezTo>
                    <a:pt x="1149927" y="1330035"/>
                    <a:pt x="1197033" y="1294013"/>
                    <a:pt x="1221971" y="1263533"/>
                  </a:cubicBezTo>
                  <a:cubicBezTo>
                    <a:pt x="1246909" y="1233053"/>
                    <a:pt x="1252451" y="1152697"/>
                    <a:pt x="1271847" y="1113904"/>
                  </a:cubicBezTo>
                  <a:cubicBezTo>
                    <a:pt x="1291243" y="1075111"/>
                    <a:pt x="1330036" y="1069570"/>
                    <a:pt x="1338349" y="1030777"/>
                  </a:cubicBezTo>
                  <a:cubicBezTo>
                    <a:pt x="1346662" y="991984"/>
                    <a:pt x="1330036" y="942108"/>
                    <a:pt x="1321723" y="881148"/>
                  </a:cubicBezTo>
                  <a:cubicBezTo>
                    <a:pt x="1313410" y="820188"/>
                    <a:pt x="1277389" y="701039"/>
                    <a:pt x="1288473" y="665017"/>
                  </a:cubicBezTo>
                  <a:cubicBezTo>
                    <a:pt x="1299557" y="628995"/>
                    <a:pt x="1321723" y="653933"/>
                    <a:pt x="1388225" y="665017"/>
                  </a:cubicBezTo>
                  <a:cubicBezTo>
                    <a:pt x="1454727" y="676101"/>
                    <a:pt x="1600430"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73353" y="825730"/>
                    <a:pt x="4790902" y="753686"/>
                    <a:pt x="4813069" y="681643"/>
                  </a:cubicBezTo>
                  <a:cubicBezTo>
                    <a:pt x="4756654" y="771370"/>
                    <a:pt x="4684228" y="739416"/>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11" name="5-Point Star 10"/>
          <p:cNvSpPr/>
          <p:nvPr/>
        </p:nvSpPr>
        <p:spPr>
          <a:xfrm>
            <a:off x="5562600" y="3668713"/>
            <a:ext cx="533400" cy="533400"/>
          </a:xfrm>
          <a:prstGeom prst="star5">
            <a:avLst/>
          </a:prstGeom>
          <a:solidFill>
            <a:srgbClr val="00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useBgFill="1">
        <p:nvSpPr>
          <p:cNvPr id="12" name="Rectangle 11"/>
          <p:cNvSpPr/>
          <p:nvPr/>
        </p:nvSpPr>
        <p:spPr>
          <a:xfrm rot="1453899">
            <a:off x="4922013" y="2868412"/>
            <a:ext cx="1410964" cy="523220"/>
          </a:xfrm>
          <a:prstGeom prst="rect">
            <a:avLst/>
          </a:prstGeom>
        </p:spPr>
        <p:txBody>
          <a:bodyPr wrap="none">
            <a:spAutoFit/>
          </a:bodyPr>
          <a:lstStyle/>
          <a:p>
            <a:pPr algn="ctr"/>
            <a:r>
              <a:rPr lang="en-US" sz="2800" b="1" dirty="0">
                <a:solidFill>
                  <a:srgbClr val="0000CC"/>
                </a:solidFill>
                <a:effectLst>
                  <a:outerShdw dist="50800" dir="5400000" algn="ctr" rotWithShape="0">
                    <a:schemeClr val="tx1"/>
                  </a:outerShdw>
                </a:effectLst>
              </a:rPr>
              <a:t> St Louis</a:t>
            </a:r>
            <a:endParaRPr lang="en-US" sz="2800" dirty="0">
              <a:solidFill>
                <a:srgbClr val="0000CC"/>
              </a:solidFill>
            </a:endParaRPr>
          </a:p>
        </p:txBody>
      </p:sp>
      <p:pic>
        <p:nvPicPr>
          <p:cNvPr id="6" name="Picture 7"/>
          <p:cNvPicPr>
            <a:picLocks noChangeAspect="1" noChangeArrowheads="1"/>
          </p:cNvPicPr>
          <p:nvPr/>
        </p:nvPicPr>
        <p:blipFill>
          <a:blip r:embed="rId5"/>
          <a:srcRect r="2959"/>
          <a:stretch>
            <a:fillRect/>
          </a:stretch>
        </p:blipFill>
        <p:spPr bwMode="auto">
          <a:xfrm>
            <a:off x="107220" y="3962400"/>
            <a:ext cx="4998180" cy="2895600"/>
          </a:xfrm>
          <a:prstGeom prst="rect">
            <a:avLst/>
          </a:prstGeom>
          <a:noFill/>
          <a:ln w="25400">
            <a:solidFill>
              <a:schemeClr val="tx1"/>
            </a:solidFill>
            <a:miter lim="800000"/>
            <a:headEnd/>
            <a:tailEnd/>
          </a:ln>
          <a:effectLst/>
        </p:spPr>
      </p:pic>
      <p:sp>
        <p:nvSpPr>
          <p:cNvPr id="38" name="Freeform 37"/>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70" name="TextBox 69"/>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71" name="TextBox 70"/>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1806</a:t>
            </a:r>
          </a:p>
        </p:txBody>
      </p:sp>
      <p:sp>
        <p:nvSpPr>
          <p:cNvPr id="72" name="TextBox 71"/>
          <p:cNvSpPr txBox="1"/>
          <p:nvPr/>
        </p:nvSpPr>
        <p:spPr>
          <a:xfrm>
            <a:off x="3538087" y="2971800"/>
            <a:ext cx="1491113" cy="892552"/>
          </a:xfrm>
          <a:prstGeom prst="rect">
            <a:avLst/>
          </a:prstGeom>
          <a:solidFill>
            <a:srgbClr val="CC9B00"/>
          </a:solidFill>
          <a:ln w="25400">
            <a:solidFill>
              <a:schemeClr val="tx1"/>
            </a:solidFill>
          </a:ln>
        </p:spPr>
        <p:txBody>
          <a:bodyPr wrap="none" rtlCol="0">
            <a:spAutoFit/>
          </a:bodyPr>
          <a:lstStyle/>
          <a:p>
            <a:pPr algn="ctr"/>
            <a:r>
              <a:rPr lang="en-US" sz="2600" b="1" dirty="0"/>
              <a:t>Louisiana</a:t>
            </a:r>
          </a:p>
          <a:p>
            <a:pPr algn="ctr"/>
            <a:r>
              <a:rPr lang="en-US" sz="2600" b="1" dirty="0"/>
              <a:t>Territory</a:t>
            </a:r>
          </a:p>
        </p:txBody>
      </p:sp>
      <p:sp>
        <p:nvSpPr>
          <p:cNvPr id="73" name="TextBox 72"/>
          <p:cNvSpPr txBox="1"/>
          <p:nvPr/>
        </p:nvSpPr>
        <p:spPr>
          <a:xfrm>
            <a:off x="6553200" y="3276600"/>
            <a:ext cx="1209755" cy="954107"/>
          </a:xfrm>
          <a:prstGeom prst="rect">
            <a:avLst/>
          </a:prstGeom>
          <a:solidFill>
            <a:srgbClr val="EBC9C7">
              <a:alpha val="62000"/>
            </a:srgbClr>
          </a:solidFill>
          <a:ln w="25400">
            <a:solidFill>
              <a:schemeClr val="tx1"/>
            </a:solidFill>
          </a:ln>
        </p:spPr>
        <p:txBody>
          <a:bodyPr wrap="none" rtlCol="0">
            <a:spAutoFit/>
          </a:bodyPr>
          <a:lstStyle/>
          <a:p>
            <a:pPr algn="ctr"/>
            <a:r>
              <a:rPr lang="en-US" sz="2800" b="1" dirty="0"/>
              <a:t>17 </a:t>
            </a:r>
          </a:p>
          <a:p>
            <a:pPr algn="ctr"/>
            <a:r>
              <a:rPr lang="en-US" sz="2800" b="1" dirty="0"/>
              <a:t>STATES</a:t>
            </a:r>
          </a:p>
        </p:txBody>
      </p:sp>
      <p:grpSp>
        <p:nvGrpSpPr>
          <p:cNvPr id="74" name="Group 84"/>
          <p:cNvGrpSpPr/>
          <p:nvPr/>
        </p:nvGrpSpPr>
        <p:grpSpPr>
          <a:xfrm>
            <a:off x="5105400" y="2819401"/>
            <a:ext cx="2133600" cy="3809999"/>
            <a:chOff x="5105400" y="2819401"/>
            <a:chExt cx="2133600" cy="3809999"/>
          </a:xfrm>
        </p:grpSpPr>
        <p:grpSp>
          <p:nvGrpSpPr>
            <p:cNvPr id="75" name="Group 58"/>
            <p:cNvGrpSpPr/>
            <p:nvPr/>
          </p:nvGrpSpPr>
          <p:grpSpPr>
            <a:xfrm>
              <a:off x="5231390" y="5105400"/>
              <a:ext cx="2007610" cy="1524000"/>
              <a:chOff x="2308452" y="3962400"/>
              <a:chExt cx="1949701" cy="1524000"/>
            </a:xfrm>
          </p:grpSpPr>
          <p:sp>
            <p:nvSpPr>
              <p:cNvPr id="80" name="TextBox 79"/>
              <p:cNvSpPr txBox="1"/>
              <p:nvPr/>
            </p:nvSpPr>
            <p:spPr>
              <a:xfrm>
                <a:off x="2308452" y="4963180"/>
                <a:ext cx="1949701" cy="523220"/>
              </a:xfrm>
              <a:prstGeom prst="rect">
                <a:avLst/>
              </a:prstGeom>
              <a:solidFill>
                <a:schemeClr val="bg1"/>
              </a:solidFill>
              <a:ln w="25400">
                <a:solidFill>
                  <a:schemeClr val="tx1"/>
                </a:solidFill>
              </a:ln>
            </p:spPr>
            <p:txBody>
              <a:bodyPr wrap="none" rtlCol="0">
                <a:spAutoFit/>
              </a:bodyPr>
              <a:lstStyle/>
              <a:p>
                <a:pPr algn="ctr"/>
                <a:r>
                  <a:rPr lang="en-US" sz="2800" b="1" dirty="0"/>
                  <a:t>5 territories</a:t>
                </a:r>
              </a:p>
            </p:txBody>
          </p:sp>
          <p:cxnSp>
            <p:nvCxnSpPr>
              <p:cNvPr id="81" name="Straight Arrow Connector 80"/>
              <p:cNvCxnSpPr/>
              <p:nvPr/>
            </p:nvCxnSpPr>
            <p:spPr>
              <a:xfrm rot="16200000" flipV="1">
                <a:off x="2357913" y="4012589"/>
                <a:ext cx="914400" cy="814022"/>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76" name="Straight Arrow Connector 75"/>
            <p:cNvCxnSpPr>
              <a:stCxn id="80" idx="0"/>
            </p:cNvCxnSpPr>
            <p:nvPr/>
          </p:nvCxnSpPr>
          <p:spPr>
            <a:xfrm rot="16200000" flipV="1">
              <a:off x="4636508" y="4507492"/>
              <a:ext cx="2067580" cy="1129795"/>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a:stCxn id="80" idx="0"/>
            </p:cNvCxnSpPr>
            <p:nvPr/>
          </p:nvCxnSpPr>
          <p:spPr>
            <a:xfrm rot="16200000" flipV="1">
              <a:off x="5474708" y="5345692"/>
              <a:ext cx="1153180" cy="367795"/>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8" name="Straight Arrow Connector 77"/>
            <p:cNvCxnSpPr>
              <a:stCxn id="80" idx="0"/>
            </p:cNvCxnSpPr>
            <p:nvPr/>
          </p:nvCxnSpPr>
          <p:spPr>
            <a:xfrm rot="16200000" flipV="1">
              <a:off x="4750808" y="4621792"/>
              <a:ext cx="2600980" cy="367795"/>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a:stCxn id="80" idx="0"/>
            </p:cNvCxnSpPr>
            <p:nvPr/>
          </p:nvCxnSpPr>
          <p:spPr>
            <a:xfrm rot="5400000" flipH="1" flipV="1">
              <a:off x="4636508" y="4418087"/>
              <a:ext cx="3286780" cy="89407"/>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0" fill="hold" nodeType="withEffect">
                                  <p:stCondLst>
                                    <p:cond delay="0"/>
                                  </p:stCondLst>
                                  <p:childTnLst>
                                    <p:anim calcmode="lin" valueType="num">
                                      <p:cBhvr>
                                        <p:cTn id="6" dur="1000"/>
                                        <p:tgtEl>
                                          <p:spTgt spid="6"/>
                                        </p:tgtEl>
                                        <p:attrNameLst>
                                          <p:attrName>ppt_w</p:attrName>
                                        </p:attrNameLst>
                                      </p:cBhvr>
                                      <p:tavLst>
                                        <p:tav tm="0">
                                          <p:val>
                                            <p:strVal val="ppt_w"/>
                                          </p:val>
                                        </p:tav>
                                        <p:tav tm="100000">
                                          <p:val>
                                            <p:fltVal val="0"/>
                                          </p:val>
                                        </p:tav>
                                      </p:tavLst>
                                    </p:anim>
                                    <p:anim calcmode="lin" valueType="num">
                                      <p:cBhvr>
                                        <p:cTn id="7" dur="1000"/>
                                        <p:tgtEl>
                                          <p:spTgt spid="6"/>
                                        </p:tgtEl>
                                        <p:attrNameLst>
                                          <p:attrName>ppt_h</p:attrName>
                                        </p:attrNameLst>
                                      </p:cBhvr>
                                      <p:tavLst>
                                        <p:tav tm="0">
                                          <p:val>
                                            <p:strVal val="ppt_h"/>
                                          </p:val>
                                        </p:tav>
                                        <p:tav tm="100000">
                                          <p:val>
                                            <p:fltVal val="0"/>
                                          </p:val>
                                        </p:tav>
                                      </p:tavLst>
                                    </p:anim>
                                    <p:animEffect transition="out" filter="fade">
                                      <p:cBhvr>
                                        <p:cTn id="8" dur="1000"/>
                                        <p:tgtEl>
                                          <p:spTgt spid="6"/>
                                        </p:tgtEl>
                                      </p:cBhvr>
                                    </p:animEffect>
                                    <p:set>
                                      <p:cBhvr>
                                        <p:cTn id="9" dur="1" fill="hold">
                                          <p:stCondLst>
                                            <p:cond delay="999"/>
                                          </p:stCondLst>
                                        </p:cTn>
                                        <p:tgtEl>
                                          <p:spTgt spid="6"/>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1000"/>
                                        <p:tgtEl>
                                          <p:spTgt spid="11"/>
                                        </p:tgtEl>
                                      </p:cBhvr>
                                    </p:animEffect>
                                    <p:set>
                                      <p:cBhvr>
                                        <p:cTn id="12" dur="1" fill="hold">
                                          <p:stCondLst>
                                            <p:cond delay="999"/>
                                          </p:stCondLst>
                                        </p:cTn>
                                        <p:tgtEl>
                                          <p:spTgt spid="11"/>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1000"/>
                                        <p:tgtEl>
                                          <p:spTgt spid="12"/>
                                        </p:tgtEl>
                                      </p:cBhvr>
                                    </p:animEffect>
                                    <p:set>
                                      <p:cBhvr>
                                        <p:cTn id="15" dur="1" fill="hold">
                                          <p:stCondLst>
                                            <p:cond delay="999"/>
                                          </p:stCondLst>
                                        </p:cTn>
                                        <p:tgtEl>
                                          <p:spTgt spid="12"/>
                                        </p:tgtEl>
                                        <p:attrNameLst>
                                          <p:attrName>style.visibility</p:attrName>
                                        </p:attrNameLst>
                                      </p:cBhvr>
                                      <p:to>
                                        <p:strVal val="hidden"/>
                                      </p:to>
                                    </p:set>
                                  </p:childTnLst>
                                </p:cTn>
                              </p:par>
                            </p:childTnLst>
                          </p:cTn>
                        </p:par>
                        <p:par>
                          <p:cTn id="16" fill="hold">
                            <p:stCondLst>
                              <p:cond delay="1000"/>
                            </p:stCondLst>
                            <p:childTnLst>
                              <p:par>
                                <p:cTn id="17" presetID="9" presetClass="entr" presetSubtype="0" fill="hold" nodeType="afterEffect">
                                  <p:stCondLst>
                                    <p:cond delay="0"/>
                                  </p:stCondLst>
                                  <p:childTnLst>
                                    <p:set>
                                      <p:cBhvr>
                                        <p:cTn id="18" dur="1" fill="hold">
                                          <p:stCondLst>
                                            <p:cond delay="0"/>
                                          </p:stCondLst>
                                        </p:cTn>
                                        <p:tgtEl>
                                          <p:spTgt spid="69"/>
                                        </p:tgtEl>
                                        <p:attrNameLst>
                                          <p:attrName>style.visibility</p:attrName>
                                        </p:attrNameLst>
                                      </p:cBhvr>
                                      <p:to>
                                        <p:strVal val="visible"/>
                                      </p:to>
                                    </p:set>
                                    <p:animEffect transition="in" filter="dissolve">
                                      <p:cBhvr>
                                        <p:cTn id="19" dur="1000"/>
                                        <p:tgtEl>
                                          <p:spTgt spid="69"/>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p:cTn id="24" dur="1000" fill="hold"/>
                                        <p:tgtEl>
                                          <p:spTgt spid="73"/>
                                        </p:tgtEl>
                                        <p:attrNameLst>
                                          <p:attrName>ppt_w</p:attrName>
                                        </p:attrNameLst>
                                      </p:cBhvr>
                                      <p:tavLst>
                                        <p:tav tm="0">
                                          <p:val>
                                            <p:fltVal val="0"/>
                                          </p:val>
                                        </p:tav>
                                        <p:tav tm="100000">
                                          <p:val>
                                            <p:strVal val="#ppt_w"/>
                                          </p:val>
                                        </p:tav>
                                      </p:tavLst>
                                    </p:anim>
                                    <p:anim calcmode="lin" valueType="num">
                                      <p:cBhvr>
                                        <p:cTn id="25" dur="1000" fill="hold"/>
                                        <p:tgtEl>
                                          <p:spTgt spid="73"/>
                                        </p:tgtEl>
                                        <p:attrNameLst>
                                          <p:attrName>ppt_h</p:attrName>
                                        </p:attrNameLst>
                                      </p:cBhvr>
                                      <p:tavLst>
                                        <p:tav tm="0">
                                          <p:val>
                                            <p:fltVal val="0"/>
                                          </p:val>
                                        </p:tav>
                                        <p:tav tm="100000">
                                          <p:val>
                                            <p:strVal val="#ppt_h"/>
                                          </p:val>
                                        </p:tav>
                                      </p:tavLst>
                                    </p:anim>
                                    <p:animEffect transition="in" filter="fade">
                                      <p:cBhvr>
                                        <p:cTn id="26" dur="1000"/>
                                        <p:tgtEl>
                                          <p:spTgt spid="7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wipe(down)">
                                      <p:cBhvr>
                                        <p:cTn id="31" dur="1000"/>
                                        <p:tgtEl>
                                          <p:spTgt spid="74"/>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1000" fill="hold"/>
                                        <p:tgtEl>
                                          <p:spTgt spid="72"/>
                                        </p:tgtEl>
                                        <p:attrNameLst>
                                          <p:attrName>ppt_w</p:attrName>
                                        </p:attrNameLst>
                                      </p:cBhvr>
                                      <p:tavLst>
                                        <p:tav tm="0">
                                          <p:val>
                                            <p:fltVal val="0"/>
                                          </p:val>
                                        </p:tav>
                                        <p:tav tm="100000">
                                          <p:val>
                                            <p:strVal val="#ppt_w"/>
                                          </p:val>
                                        </p:tav>
                                      </p:tavLst>
                                    </p:anim>
                                    <p:anim calcmode="lin" valueType="num">
                                      <p:cBhvr>
                                        <p:cTn id="37" dur="1000" fill="hold"/>
                                        <p:tgtEl>
                                          <p:spTgt spid="72"/>
                                        </p:tgtEl>
                                        <p:attrNameLst>
                                          <p:attrName>ppt_h</p:attrName>
                                        </p:attrNameLst>
                                      </p:cBhvr>
                                      <p:tavLst>
                                        <p:tav tm="0">
                                          <p:val>
                                            <p:fltVal val="0"/>
                                          </p:val>
                                        </p:tav>
                                        <p:tav tm="100000">
                                          <p:val>
                                            <p:strVal val="#ppt_h"/>
                                          </p:val>
                                        </p:tav>
                                      </p:tavLst>
                                    </p:anim>
                                    <p:animEffect transition="in" filter="fade">
                                      <p:cBhvr>
                                        <p:cTn id="38"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72" grpId="0" animBg="1"/>
      <p:bldP spid="7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8"/>
          <p:cNvGrpSpPr/>
          <p:nvPr/>
        </p:nvGrpSpPr>
        <p:grpSpPr>
          <a:xfrm>
            <a:off x="0" y="667510"/>
            <a:ext cx="9756370" cy="6317952"/>
            <a:chOff x="0" y="667510"/>
            <a:chExt cx="9756370" cy="6317952"/>
          </a:xfrm>
        </p:grpSpPr>
        <p:pic>
          <p:nvPicPr>
            <p:cNvPr id="59" name="Picture 2" descr="Image result for us states and territories 1805 map"/>
            <p:cNvPicPr>
              <a:picLocks noChangeAspect="1" noChangeArrowheads="1"/>
            </p:cNvPicPr>
            <p:nvPr/>
          </p:nvPicPr>
          <p:blipFill>
            <a:blip r:embed="rId2"/>
            <a:srcRect/>
            <a:stretch>
              <a:fillRect/>
            </a:stretch>
          </p:blipFill>
          <p:spPr bwMode="auto">
            <a:xfrm>
              <a:off x="1" y="667510"/>
              <a:ext cx="9144000" cy="6190489"/>
            </a:xfrm>
            <a:prstGeom prst="rect">
              <a:avLst/>
            </a:prstGeom>
            <a:noFill/>
          </p:spPr>
        </p:pic>
        <p:grpSp>
          <p:nvGrpSpPr>
            <p:cNvPr id="3" name="Group 15"/>
            <p:cNvGrpSpPr/>
            <p:nvPr/>
          </p:nvGrpSpPr>
          <p:grpSpPr>
            <a:xfrm>
              <a:off x="0" y="1524000"/>
              <a:ext cx="9756370" cy="5461462"/>
              <a:chOff x="0" y="1524000"/>
              <a:chExt cx="9756370" cy="5461462"/>
            </a:xfrm>
          </p:grpSpPr>
          <p:grpSp>
            <p:nvGrpSpPr>
              <p:cNvPr id="4" name="Group 35"/>
              <p:cNvGrpSpPr/>
              <p:nvPr/>
            </p:nvGrpSpPr>
            <p:grpSpPr>
              <a:xfrm>
                <a:off x="0" y="1881447"/>
                <a:ext cx="9756370" cy="5104015"/>
                <a:chOff x="0" y="1881447"/>
                <a:chExt cx="9756370" cy="5104015"/>
              </a:xfrm>
            </p:grpSpPr>
            <p:grpSp>
              <p:nvGrpSpPr>
                <p:cNvPr id="5" name="Group 34"/>
                <p:cNvGrpSpPr/>
                <p:nvPr/>
              </p:nvGrpSpPr>
              <p:grpSpPr>
                <a:xfrm>
                  <a:off x="0" y="1881447"/>
                  <a:ext cx="9756370" cy="5104015"/>
                  <a:chOff x="0" y="1881447"/>
                  <a:chExt cx="9756370" cy="5104015"/>
                </a:xfrm>
              </p:grpSpPr>
              <p:sp>
                <p:nvSpPr>
                  <p:cNvPr id="27" name="Freeform 26"/>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0" y="5181600"/>
                    <a:ext cx="3352800" cy="1676400"/>
                    <a:chOff x="0" y="5181600"/>
                    <a:chExt cx="3352800" cy="1676400"/>
                  </a:xfrm>
                </p:grpSpPr>
                <p:sp>
                  <p:nvSpPr>
                    <p:cNvPr id="24" name="Rectangle 23"/>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2" descr="Image result for united states in 1783"/>
                <p:cNvPicPr>
                  <a:picLocks noChangeAspect="1" noChangeArrowheads="1"/>
                </p:cNvPicPr>
                <p:nvPr/>
              </p:nvPicPr>
              <p:blipFill>
                <a:blip r:embed="rId3"/>
                <a:srcRect l="17500" t="47037" r="70000" b="45572"/>
                <a:stretch>
                  <a:fillRect/>
                </a:stretch>
              </p:blipFill>
              <p:spPr bwMode="auto">
                <a:xfrm>
                  <a:off x="1752600" y="4114800"/>
                  <a:ext cx="1143000" cy="457200"/>
                </a:xfrm>
                <a:prstGeom prst="rect">
                  <a:avLst/>
                </a:prstGeom>
                <a:noFill/>
              </p:spPr>
            </p:pic>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762000" y="1524000"/>
                <a:ext cx="1143000" cy="457200"/>
              </a:xfrm>
              <a:prstGeom prst="rect">
                <a:avLst/>
              </a:prstGeom>
              <a:noFill/>
            </p:spPr>
          </p:pic>
        </p:grpSp>
      </p:grpSp>
      <p:sp>
        <p:nvSpPr>
          <p:cNvPr id="60" name="Freeform 59"/>
          <p:cNvSpPr/>
          <p:nvPr/>
        </p:nvSpPr>
        <p:spPr>
          <a:xfrm>
            <a:off x="3581400" y="803565"/>
            <a:ext cx="5547360" cy="1330035"/>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47360" h="1330035">
                <a:moveTo>
                  <a:pt x="0" y="224443"/>
                </a:moveTo>
                <a:cubicBezTo>
                  <a:pt x="52647" y="260464"/>
                  <a:pt x="486295" y="677486"/>
                  <a:pt x="606829" y="781395"/>
                </a:cubicBezTo>
                <a:cubicBezTo>
                  <a:pt x="727363" y="885304"/>
                  <a:pt x="701040" y="834042"/>
                  <a:pt x="723207" y="847897"/>
                </a:cubicBezTo>
                <a:cubicBezTo>
                  <a:pt x="745374" y="861752"/>
                  <a:pt x="712124" y="858981"/>
                  <a:pt x="739833" y="864523"/>
                </a:cubicBezTo>
                <a:cubicBezTo>
                  <a:pt x="767542" y="870065"/>
                  <a:pt x="847899" y="878377"/>
                  <a:pt x="889462" y="881148"/>
                </a:cubicBezTo>
                <a:cubicBezTo>
                  <a:pt x="931025" y="883919"/>
                  <a:pt x="961505" y="850668"/>
                  <a:pt x="989214" y="881148"/>
                </a:cubicBezTo>
                <a:cubicBezTo>
                  <a:pt x="1016923" y="911628"/>
                  <a:pt x="1033549" y="994755"/>
                  <a:pt x="1055716" y="1064028"/>
                </a:cubicBezTo>
                <a:cubicBezTo>
                  <a:pt x="1077883" y="1133301"/>
                  <a:pt x="1094509" y="1263533"/>
                  <a:pt x="1122218" y="1296784"/>
                </a:cubicBezTo>
                <a:cubicBezTo>
                  <a:pt x="1149927" y="1330035"/>
                  <a:pt x="1197033" y="1294013"/>
                  <a:pt x="1221971" y="1263533"/>
                </a:cubicBezTo>
                <a:cubicBezTo>
                  <a:pt x="1246909" y="1233053"/>
                  <a:pt x="1252451" y="1152697"/>
                  <a:pt x="1271847" y="1113904"/>
                </a:cubicBezTo>
                <a:cubicBezTo>
                  <a:pt x="1291243" y="1075111"/>
                  <a:pt x="1330036" y="1069570"/>
                  <a:pt x="1338349" y="1030777"/>
                </a:cubicBezTo>
                <a:cubicBezTo>
                  <a:pt x="1346662" y="991984"/>
                  <a:pt x="1330036" y="942108"/>
                  <a:pt x="1321723" y="881148"/>
                </a:cubicBezTo>
                <a:cubicBezTo>
                  <a:pt x="1313410" y="820188"/>
                  <a:pt x="1277389" y="701039"/>
                  <a:pt x="1288473" y="665017"/>
                </a:cubicBezTo>
                <a:cubicBezTo>
                  <a:pt x="1299557" y="628995"/>
                  <a:pt x="1321723" y="653933"/>
                  <a:pt x="1388225" y="665017"/>
                </a:cubicBezTo>
                <a:cubicBezTo>
                  <a:pt x="1454727" y="676101"/>
                  <a:pt x="1600430"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73353" y="825730"/>
                  <a:pt x="4790902" y="753686"/>
                  <a:pt x="4813069" y="681643"/>
                </a:cubicBezTo>
                <a:cubicBezTo>
                  <a:pt x="4756654" y="771370"/>
                  <a:pt x="4684228" y="739416"/>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80" name="Group 79"/>
          <p:cNvGrpSpPr/>
          <p:nvPr/>
        </p:nvGrpSpPr>
        <p:grpSpPr>
          <a:xfrm>
            <a:off x="1993461" y="1329558"/>
            <a:ext cx="6865136" cy="4381238"/>
            <a:chOff x="1993461" y="1329558"/>
            <a:chExt cx="6865136" cy="4381238"/>
          </a:xfrm>
        </p:grpSpPr>
        <p:grpSp>
          <p:nvGrpSpPr>
            <p:cNvPr id="51" name="Group 63"/>
            <p:cNvGrpSpPr/>
            <p:nvPr/>
          </p:nvGrpSpPr>
          <p:grpSpPr>
            <a:xfrm>
              <a:off x="1993461" y="1329558"/>
              <a:ext cx="6865136" cy="4381238"/>
              <a:chOff x="1993461" y="1329558"/>
              <a:chExt cx="6865136" cy="4381238"/>
            </a:xfrm>
          </p:grpSpPr>
          <p:sp>
            <p:nvSpPr>
              <p:cNvPr id="52" name="Freeform 51"/>
              <p:cNvSpPr/>
              <p:nvPr/>
            </p:nvSpPr>
            <p:spPr>
              <a:xfrm>
                <a:off x="1993461" y="1329558"/>
                <a:ext cx="3984734" cy="4381238"/>
              </a:xfrm>
              <a:custGeom>
                <a:avLst/>
                <a:gdLst>
                  <a:gd name="connsiteX0" fmla="*/ 2937641 w 3846786"/>
                  <a:gd name="connsiteY0" fmla="*/ 1090449 h 4758559"/>
                  <a:gd name="connsiteX1" fmla="*/ 2843048 w 3846786"/>
                  <a:gd name="connsiteY1" fmla="*/ 1263870 h 4758559"/>
                  <a:gd name="connsiteX2" fmla="*/ 3079531 w 3846786"/>
                  <a:gd name="connsiteY2" fmla="*/ 1563415 h 4758559"/>
                  <a:gd name="connsiteX3" fmla="*/ 3300248 w 3846786"/>
                  <a:gd name="connsiteY3" fmla="*/ 1768366 h 4758559"/>
                  <a:gd name="connsiteX4" fmla="*/ 3331779 w 3846786"/>
                  <a:gd name="connsiteY4" fmla="*/ 1910256 h 4758559"/>
                  <a:gd name="connsiteX5" fmla="*/ 3457903 w 3846786"/>
                  <a:gd name="connsiteY5" fmla="*/ 2099442 h 4758559"/>
                  <a:gd name="connsiteX6" fmla="*/ 3394841 w 3846786"/>
                  <a:gd name="connsiteY6" fmla="*/ 2257097 h 4758559"/>
                  <a:gd name="connsiteX7" fmla="*/ 3300248 w 3846786"/>
                  <a:gd name="connsiteY7" fmla="*/ 2414753 h 4758559"/>
                  <a:gd name="connsiteX8" fmla="*/ 3379076 w 3846786"/>
                  <a:gd name="connsiteY8" fmla="*/ 2651235 h 4758559"/>
                  <a:gd name="connsiteX9" fmla="*/ 3442138 w 3846786"/>
                  <a:gd name="connsiteY9" fmla="*/ 2745828 h 4758559"/>
                  <a:gd name="connsiteX10" fmla="*/ 3473669 w 3846786"/>
                  <a:gd name="connsiteY10" fmla="*/ 2887718 h 4758559"/>
                  <a:gd name="connsiteX11" fmla="*/ 3694386 w 3846786"/>
                  <a:gd name="connsiteY11" fmla="*/ 3045373 h 4758559"/>
                  <a:gd name="connsiteX12" fmla="*/ 3647089 w 3846786"/>
                  <a:gd name="connsiteY12" fmla="*/ 3234559 h 4758559"/>
                  <a:gd name="connsiteX13" fmla="*/ 3442138 w 3846786"/>
                  <a:gd name="connsiteY13" fmla="*/ 3707525 h 4758559"/>
                  <a:gd name="connsiteX14" fmla="*/ 3426372 w 3846786"/>
                  <a:gd name="connsiteY14" fmla="*/ 4007070 h 4758559"/>
                  <a:gd name="connsiteX15" fmla="*/ 3331779 w 3846786"/>
                  <a:gd name="connsiteY15" fmla="*/ 4275084 h 4758559"/>
                  <a:gd name="connsiteX16" fmla="*/ 3300248 w 3846786"/>
                  <a:gd name="connsiteY16" fmla="*/ 4338146 h 4758559"/>
                  <a:gd name="connsiteX17" fmla="*/ 3379076 w 3846786"/>
                  <a:gd name="connsiteY17" fmla="*/ 4495801 h 4758559"/>
                  <a:gd name="connsiteX18" fmla="*/ 3647089 w 3846786"/>
                  <a:gd name="connsiteY18" fmla="*/ 4590394 h 4758559"/>
                  <a:gd name="connsiteX19" fmla="*/ 3820510 w 3846786"/>
                  <a:gd name="connsiteY19" fmla="*/ 4653456 h 4758559"/>
                  <a:gd name="connsiteX20" fmla="*/ 3804744 w 3846786"/>
                  <a:gd name="connsiteY20" fmla="*/ 4748049 h 4758559"/>
                  <a:gd name="connsiteX21" fmla="*/ 3710151 w 3846786"/>
                  <a:gd name="connsiteY21" fmla="*/ 4716518 h 4758559"/>
                  <a:gd name="connsiteX22" fmla="*/ 3442138 w 3846786"/>
                  <a:gd name="connsiteY22" fmla="*/ 4732284 h 4758559"/>
                  <a:gd name="connsiteX23" fmla="*/ 3284482 w 3846786"/>
                  <a:gd name="connsiteY23" fmla="*/ 4590394 h 4758559"/>
                  <a:gd name="connsiteX24" fmla="*/ 3221420 w 3846786"/>
                  <a:gd name="connsiteY24" fmla="*/ 4480035 h 4758559"/>
                  <a:gd name="connsiteX25" fmla="*/ 3111062 w 3846786"/>
                  <a:gd name="connsiteY25" fmla="*/ 4322380 h 4758559"/>
                  <a:gd name="connsiteX26" fmla="*/ 2937641 w 3846786"/>
                  <a:gd name="connsiteY26" fmla="*/ 4148959 h 4758559"/>
                  <a:gd name="connsiteX27" fmla="*/ 2527738 w 3846786"/>
                  <a:gd name="connsiteY27" fmla="*/ 3896711 h 4758559"/>
                  <a:gd name="connsiteX28" fmla="*/ 2039007 w 3846786"/>
                  <a:gd name="connsiteY28" fmla="*/ 3849415 h 4758559"/>
                  <a:gd name="connsiteX29" fmla="*/ 1581807 w 3846786"/>
                  <a:gd name="connsiteY29" fmla="*/ 3660228 h 4758559"/>
                  <a:gd name="connsiteX30" fmla="*/ 1108841 w 3846786"/>
                  <a:gd name="connsiteY30" fmla="*/ 3392215 h 4758559"/>
                  <a:gd name="connsiteX31" fmla="*/ 1014248 w 3846786"/>
                  <a:gd name="connsiteY31" fmla="*/ 3281856 h 4758559"/>
                  <a:gd name="connsiteX32" fmla="*/ 1108841 w 3846786"/>
                  <a:gd name="connsiteY32" fmla="*/ 3013842 h 4758559"/>
                  <a:gd name="connsiteX33" fmla="*/ 966951 w 3846786"/>
                  <a:gd name="connsiteY33" fmla="*/ 2903484 h 4758559"/>
                  <a:gd name="connsiteX34" fmla="*/ 935420 w 3846786"/>
                  <a:gd name="connsiteY34" fmla="*/ 2714297 h 4758559"/>
                  <a:gd name="connsiteX35" fmla="*/ 1077310 w 3846786"/>
                  <a:gd name="connsiteY35" fmla="*/ 2619704 h 4758559"/>
                  <a:gd name="connsiteX36" fmla="*/ 1077310 w 3846786"/>
                  <a:gd name="connsiteY36" fmla="*/ 2540877 h 4758559"/>
                  <a:gd name="connsiteX37" fmla="*/ 966951 w 3846786"/>
                  <a:gd name="connsiteY37" fmla="*/ 2462049 h 4758559"/>
                  <a:gd name="connsiteX38" fmla="*/ 919655 w 3846786"/>
                  <a:gd name="connsiteY38" fmla="*/ 2335925 h 4758559"/>
                  <a:gd name="connsiteX39" fmla="*/ 762000 w 3846786"/>
                  <a:gd name="connsiteY39" fmla="*/ 2067911 h 4758559"/>
                  <a:gd name="connsiteX40" fmla="*/ 541282 w 3846786"/>
                  <a:gd name="connsiteY40" fmla="*/ 1768366 h 4758559"/>
                  <a:gd name="connsiteX41" fmla="*/ 430924 w 3846786"/>
                  <a:gd name="connsiteY41" fmla="*/ 1610711 h 4758559"/>
                  <a:gd name="connsiteX42" fmla="*/ 352096 w 3846786"/>
                  <a:gd name="connsiteY42" fmla="*/ 1358463 h 4758559"/>
                  <a:gd name="connsiteX43" fmla="*/ 178676 w 3846786"/>
                  <a:gd name="connsiteY43" fmla="*/ 1437290 h 4758559"/>
                  <a:gd name="connsiteX44" fmla="*/ 68317 w 3846786"/>
                  <a:gd name="connsiteY44" fmla="*/ 1405759 h 4758559"/>
                  <a:gd name="connsiteX45" fmla="*/ 5255 w 3846786"/>
                  <a:gd name="connsiteY45" fmla="*/ 1263870 h 4758559"/>
                  <a:gd name="connsiteX46" fmla="*/ 36786 w 3846786"/>
                  <a:gd name="connsiteY46" fmla="*/ 1106215 h 4758559"/>
                  <a:gd name="connsiteX47" fmla="*/ 131379 w 3846786"/>
                  <a:gd name="connsiteY47" fmla="*/ 964325 h 4758559"/>
                  <a:gd name="connsiteX48" fmla="*/ 210207 w 3846786"/>
                  <a:gd name="connsiteY48" fmla="*/ 964325 h 4758559"/>
                  <a:gd name="connsiteX49" fmla="*/ 257503 w 3846786"/>
                  <a:gd name="connsiteY49" fmla="*/ 838201 h 4758559"/>
                  <a:gd name="connsiteX50" fmla="*/ 162910 w 3846786"/>
                  <a:gd name="connsiteY50" fmla="*/ 522890 h 4758559"/>
                  <a:gd name="connsiteX51" fmla="*/ 84082 w 3846786"/>
                  <a:gd name="connsiteY51" fmla="*/ 254877 h 4758559"/>
                  <a:gd name="connsiteX52" fmla="*/ 84082 w 3846786"/>
                  <a:gd name="connsiteY52" fmla="*/ 128753 h 4758559"/>
                  <a:gd name="connsiteX53" fmla="*/ 415158 w 3846786"/>
                  <a:gd name="connsiteY53" fmla="*/ 34159 h 4758559"/>
                  <a:gd name="connsiteX54" fmla="*/ 825062 w 3846786"/>
                  <a:gd name="connsiteY54" fmla="*/ 34159 h 4758559"/>
                  <a:gd name="connsiteX55" fmla="*/ 1077310 w 3846786"/>
                  <a:gd name="connsiteY55" fmla="*/ 239111 h 4758559"/>
                  <a:gd name="connsiteX56" fmla="*/ 1345324 w 3846786"/>
                  <a:gd name="connsiteY56" fmla="*/ 459828 h 4758559"/>
                  <a:gd name="connsiteX57" fmla="*/ 1707931 w 3846786"/>
                  <a:gd name="connsiteY57" fmla="*/ 680546 h 4758559"/>
                  <a:gd name="connsiteX58" fmla="*/ 2023241 w 3846786"/>
                  <a:gd name="connsiteY58" fmla="*/ 806670 h 4758559"/>
                  <a:gd name="connsiteX59" fmla="*/ 2070538 w 3846786"/>
                  <a:gd name="connsiteY59" fmla="*/ 869732 h 4758559"/>
                  <a:gd name="connsiteX60" fmla="*/ 2243958 w 3846786"/>
                  <a:gd name="connsiteY60" fmla="*/ 806670 h 4758559"/>
                  <a:gd name="connsiteX61" fmla="*/ 2307020 w 3846786"/>
                  <a:gd name="connsiteY61" fmla="*/ 932794 h 4758559"/>
                  <a:gd name="connsiteX62" fmla="*/ 2322786 w 3846786"/>
                  <a:gd name="connsiteY62" fmla="*/ 1074684 h 4758559"/>
                  <a:gd name="connsiteX63" fmla="*/ 2417379 w 3846786"/>
                  <a:gd name="connsiteY63" fmla="*/ 1232339 h 4758559"/>
                  <a:gd name="connsiteX64" fmla="*/ 2527738 w 3846786"/>
                  <a:gd name="connsiteY64" fmla="*/ 1232339 h 4758559"/>
                  <a:gd name="connsiteX65" fmla="*/ 2606565 w 3846786"/>
                  <a:gd name="connsiteY65" fmla="*/ 1058918 h 4758559"/>
                  <a:gd name="connsiteX66" fmla="*/ 2669627 w 3846786"/>
                  <a:gd name="connsiteY66" fmla="*/ 1011622 h 4758559"/>
                  <a:gd name="connsiteX67" fmla="*/ 2764220 w 3846786"/>
                  <a:gd name="connsiteY67" fmla="*/ 964325 h 4758559"/>
                  <a:gd name="connsiteX68" fmla="*/ 2827282 w 3846786"/>
                  <a:gd name="connsiteY68" fmla="*/ 1027387 h 4758559"/>
                  <a:gd name="connsiteX69" fmla="*/ 2937641 w 3846786"/>
                  <a:gd name="connsiteY69" fmla="*/ 1090449 h 4758559"/>
                  <a:gd name="connsiteX0" fmla="*/ 2937641 w 3846786"/>
                  <a:gd name="connsiteY0" fmla="*/ 1093076 h 4761186"/>
                  <a:gd name="connsiteX1" fmla="*/ 2843048 w 3846786"/>
                  <a:gd name="connsiteY1" fmla="*/ 1266497 h 4761186"/>
                  <a:gd name="connsiteX2" fmla="*/ 3079531 w 3846786"/>
                  <a:gd name="connsiteY2" fmla="*/ 1566042 h 4761186"/>
                  <a:gd name="connsiteX3" fmla="*/ 3300248 w 3846786"/>
                  <a:gd name="connsiteY3" fmla="*/ 1770993 h 4761186"/>
                  <a:gd name="connsiteX4" fmla="*/ 3331779 w 3846786"/>
                  <a:gd name="connsiteY4" fmla="*/ 1912883 h 4761186"/>
                  <a:gd name="connsiteX5" fmla="*/ 3457903 w 3846786"/>
                  <a:gd name="connsiteY5" fmla="*/ 2102069 h 4761186"/>
                  <a:gd name="connsiteX6" fmla="*/ 3394841 w 3846786"/>
                  <a:gd name="connsiteY6" fmla="*/ 2259724 h 4761186"/>
                  <a:gd name="connsiteX7" fmla="*/ 3300248 w 3846786"/>
                  <a:gd name="connsiteY7" fmla="*/ 2417380 h 4761186"/>
                  <a:gd name="connsiteX8" fmla="*/ 3379076 w 3846786"/>
                  <a:gd name="connsiteY8" fmla="*/ 2653862 h 4761186"/>
                  <a:gd name="connsiteX9" fmla="*/ 3442138 w 3846786"/>
                  <a:gd name="connsiteY9" fmla="*/ 2748455 h 4761186"/>
                  <a:gd name="connsiteX10" fmla="*/ 3473669 w 3846786"/>
                  <a:gd name="connsiteY10" fmla="*/ 2890345 h 4761186"/>
                  <a:gd name="connsiteX11" fmla="*/ 3694386 w 3846786"/>
                  <a:gd name="connsiteY11" fmla="*/ 3048000 h 4761186"/>
                  <a:gd name="connsiteX12" fmla="*/ 3647089 w 3846786"/>
                  <a:gd name="connsiteY12" fmla="*/ 3237186 h 4761186"/>
                  <a:gd name="connsiteX13" fmla="*/ 3442138 w 3846786"/>
                  <a:gd name="connsiteY13" fmla="*/ 3710152 h 4761186"/>
                  <a:gd name="connsiteX14" fmla="*/ 3426372 w 3846786"/>
                  <a:gd name="connsiteY14" fmla="*/ 4009697 h 4761186"/>
                  <a:gd name="connsiteX15" fmla="*/ 3331779 w 3846786"/>
                  <a:gd name="connsiteY15" fmla="*/ 4277711 h 4761186"/>
                  <a:gd name="connsiteX16" fmla="*/ 3300248 w 3846786"/>
                  <a:gd name="connsiteY16" fmla="*/ 4340773 h 4761186"/>
                  <a:gd name="connsiteX17" fmla="*/ 3379076 w 3846786"/>
                  <a:gd name="connsiteY17" fmla="*/ 4498428 h 4761186"/>
                  <a:gd name="connsiteX18" fmla="*/ 3647089 w 3846786"/>
                  <a:gd name="connsiteY18" fmla="*/ 4593021 h 4761186"/>
                  <a:gd name="connsiteX19" fmla="*/ 3820510 w 3846786"/>
                  <a:gd name="connsiteY19" fmla="*/ 4656083 h 4761186"/>
                  <a:gd name="connsiteX20" fmla="*/ 3804744 w 3846786"/>
                  <a:gd name="connsiteY20" fmla="*/ 4750676 h 4761186"/>
                  <a:gd name="connsiteX21" fmla="*/ 3710151 w 3846786"/>
                  <a:gd name="connsiteY21" fmla="*/ 4719145 h 4761186"/>
                  <a:gd name="connsiteX22" fmla="*/ 3442138 w 3846786"/>
                  <a:gd name="connsiteY22" fmla="*/ 4734911 h 4761186"/>
                  <a:gd name="connsiteX23" fmla="*/ 3284482 w 3846786"/>
                  <a:gd name="connsiteY23" fmla="*/ 4593021 h 4761186"/>
                  <a:gd name="connsiteX24" fmla="*/ 3221420 w 3846786"/>
                  <a:gd name="connsiteY24" fmla="*/ 4482662 h 4761186"/>
                  <a:gd name="connsiteX25" fmla="*/ 3111062 w 3846786"/>
                  <a:gd name="connsiteY25" fmla="*/ 4325007 h 4761186"/>
                  <a:gd name="connsiteX26" fmla="*/ 2937641 w 3846786"/>
                  <a:gd name="connsiteY26" fmla="*/ 4151586 h 4761186"/>
                  <a:gd name="connsiteX27" fmla="*/ 2527738 w 3846786"/>
                  <a:gd name="connsiteY27" fmla="*/ 3899338 h 4761186"/>
                  <a:gd name="connsiteX28" fmla="*/ 2039007 w 3846786"/>
                  <a:gd name="connsiteY28" fmla="*/ 3852042 h 4761186"/>
                  <a:gd name="connsiteX29" fmla="*/ 1581807 w 3846786"/>
                  <a:gd name="connsiteY29" fmla="*/ 3662855 h 4761186"/>
                  <a:gd name="connsiteX30" fmla="*/ 1108841 w 3846786"/>
                  <a:gd name="connsiteY30" fmla="*/ 3394842 h 4761186"/>
                  <a:gd name="connsiteX31" fmla="*/ 1014248 w 3846786"/>
                  <a:gd name="connsiteY31" fmla="*/ 3284483 h 4761186"/>
                  <a:gd name="connsiteX32" fmla="*/ 1108841 w 3846786"/>
                  <a:gd name="connsiteY32" fmla="*/ 3016469 h 4761186"/>
                  <a:gd name="connsiteX33" fmla="*/ 966951 w 3846786"/>
                  <a:gd name="connsiteY33" fmla="*/ 2906111 h 4761186"/>
                  <a:gd name="connsiteX34" fmla="*/ 935420 w 3846786"/>
                  <a:gd name="connsiteY34" fmla="*/ 2716924 h 4761186"/>
                  <a:gd name="connsiteX35" fmla="*/ 1077310 w 3846786"/>
                  <a:gd name="connsiteY35" fmla="*/ 2622331 h 4761186"/>
                  <a:gd name="connsiteX36" fmla="*/ 1077310 w 3846786"/>
                  <a:gd name="connsiteY36" fmla="*/ 2543504 h 4761186"/>
                  <a:gd name="connsiteX37" fmla="*/ 966951 w 3846786"/>
                  <a:gd name="connsiteY37" fmla="*/ 2464676 h 4761186"/>
                  <a:gd name="connsiteX38" fmla="*/ 919655 w 3846786"/>
                  <a:gd name="connsiteY38" fmla="*/ 2338552 h 4761186"/>
                  <a:gd name="connsiteX39" fmla="*/ 762000 w 3846786"/>
                  <a:gd name="connsiteY39" fmla="*/ 2070538 h 4761186"/>
                  <a:gd name="connsiteX40" fmla="*/ 541282 w 3846786"/>
                  <a:gd name="connsiteY40" fmla="*/ 1770993 h 4761186"/>
                  <a:gd name="connsiteX41" fmla="*/ 430924 w 3846786"/>
                  <a:gd name="connsiteY41" fmla="*/ 1613338 h 4761186"/>
                  <a:gd name="connsiteX42" fmla="*/ 352096 w 3846786"/>
                  <a:gd name="connsiteY42" fmla="*/ 1361090 h 4761186"/>
                  <a:gd name="connsiteX43" fmla="*/ 178676 w 3846786"/>
                  <a:gd name="connsiteY43" fmla="*/ 1439917 h 4761186"/>
                  <a:gd name="connsiteX44" fmla="*/ 68317 w 3846786"/>
                  <a:gd name="connsiteY44" fmla="*/ 1408386 h 4761186"/>
                  <a:gd name="connsiteX45" fmla="*/ 5255 w 3846786"/>
                  <a:gd name="connsiteY45" fmla="*/ 1266497 h 4761186"/>
                  <a:gd name="connsiteX46" fmla="*/ 36786 w 3846786"/>
                  <a:gd name="connsiteY46" fmla="*/ 1108842 h 4761186"/>
                  <a:gd name="connsiteX47" fmla="*/ 131379 w 3846786"/>
                  <a:gd name="connsiteY47" fmla="*/ 966952 h 4761186"/>
                  <a:gd name="connsiteX48" fmla="*/ 210207 w 3846786"/>
                  <a:gd name="connsiteY48" fmla="*/ 966952 h 4761186"/>
                  <a:gd name="connsiteX49" fmla="*/ 257503 w 3846786"/>
                  <a:gd name="connsiteY49" fmla="*/ 840828 h 4761186"/>
                  <a:gd name="connsiteX50" fmla="*/ 162910 w 3846786"/>
                  <a:gd name="connsiteY50" fmla="*/ 525517 h 4761186"/>
                  <a:gd name="connsiteX51" fmla="*/ 84082 w 3846786"/>
                  <a:gd name="connsiteY51" fmla="*/ 257504 h 4761186"/>
                  <a:gd name="connsiteX52" fmla="*/ 415158 w 3846786"/>
                  <a:gd name="connsiteY52" fmla="*/ 36786 h 4761186"/>
                  <a:gd name="connsiteX53" fmla="*/ 825062 w 3846786"/>
                  <a:gd name="connsiteY53" fmla="*/ 36786 h 4761186"/>
                  <a:gd name="connsiteX54" fmla="*/ 1077310 w 3846786"/>
                  <a:gd name="connsiteY54" fmla="*/ 241738 h 4761186"/>
                  <a:gd name="connsiteX55" fmla="*/ 1345324 w 3846786"/>
                  <a:gd name="connsiteY55" fmla="*/ 462455 h 4761186"/>
                  <a:gd name="connsiteX56" fmla="*/ 1707931 w 3846786"/>
                  <a:gd name="connsiteY56" fmla="*/ 683173 h 4761186"/>
                  <a:gd name="connsiteX57" fmla="*/ 2023241 w 3846786"/>
                  <a:gd name="connsiteY57" fmla="*/ 809297 h 4761186"/>
                  <a:gd name="connsiteX58" fmla="*/ 2070538 w 3846786"/>
                  <a:gd name="connsiteY58" fmla="*/ 872359 h 4761186"/>
                  <a:gd name="connsiteX59" fmla="*/ 2243958 w 3846786"/>
                  <a:gd name="connsiteY59" fmla="*/ 809297 h 4761186"/>
                  <a:gd name="connsiteX60" fmla="*/ 2307020 w 3846786"/>
                  <a:gd name="connsiteY60" fmla="*/ 935421 h 4761186"/>
                  <a:gd name="connsiteX61" fmla="*/ 2322786 w 3846786"/>
                  <a:gd name="connsiteY61" fmla="*/ 1077311 h 4761186"/>
                  <a:gd name="connsiteX62" fmla="*/ 2417379 w 3846786"/>
                  <a:gd name="connsiteY62" fmla="*/ 1234966 h 4761186"/>
                  <a:gd name="connsiteX63" fmla="*/ 2527738 w 3846786"/>
                  <a:gd name="connsiteY63" fmla="*/ 1234966 h 4761186"/>
                  <a:gd name="connsiteX64" fmla="*/ 2606565 w 3846786"/>
                  <a:gd name="connsiteY64" fmla="*/ 1061545 h 4761186"/>
                  <a:gd name="connsiteX65" fmla="*/ 2669627 w 3846786"/>
                  <a:gd name="connsiteY65" fmla="*/ 1014249 h 4761186"/>
                  <a:gd name="connsiteX66" fmla="*/ 2764220 w 3846786"/>
                  <a:gd name="connsiteY66" fmla="*/ 966952 h 4761186"/>
                  <a:gd name="connsiteX67" fmla="*/ 2827282 w 3846786"/>
                  <a:gd name="connsiteY67" fmla="*/ 1030014 h 4761186"/>
                  <a:gd name="connsiteX68" fmla="*/ 2937641 w 3846786"/>
                  <a:gd name="connsiteY68" fmla="*/ 1093076 h 4761186"/>
                  <a:gd name="connsiteX0" fmla="*/ 2963917 w 3873062"/>
                  <a:gd name="connsiteY0" fmla="*/ 1056290 h 4724400"/>
                  <a:gd name="connsiteX1" fmla="*/ 2869324 w 3873062"/>
                  <a:gd name="connsiteY1" fmla="*/ 1229711 h 4724400"/>
                  <a:gd name="connsiteX2" fmla="*/ 3105807 w 3873062"/>
                  <a:gd name="connsiteY2" fmla="*/ 1529256 h 4724400"/>
                  <a:gd name="connsiteX3" fmla="*/ 3326524 w 3873062"/>
                  <a:gd name="connsiteY3" fmla="*/ 1734207 h 4724400"/>
                  <a:gd name="connsiteX4" fmla="*/ 3358055 w 3873062"/>
                  <a:gd name="connsiteY4" fmla="*/ 1876097 h 4724400"/>
                  <a:gd name="connsiteX5" fmla="*/ 3484179 w 3873062"/>
                  <a:gd name="connsiteY5" fmla="*/ 2065283 h 4724400"/>
                  <a:gd name="connsiteX6" fmla="*/ 3421117 w 3873062"/>
                  <a:gd name="connsiteY6" fmla="*/ 2222938 h 4724400"/>
                  <a:gd name="connsiteX7" fmla="*/ 3326524 w 3873062"/>
                  <a:gd name="connsiteY7" fmla="*/ 2380594 h 4724400"/>
                  <a:gd name="connsiteX8" fmla="*/ 3405352 w 3873062"/>
                  <a:gd name="connsiteY8" fmla="*/ 2617076 h 4724400"/>
                  <a:gd name="connsiteX9" fmla="*/ 3468414 w 3873062"/>
                  <a:gd name="connsiteY9" fmla="*/ 2711669 h 4724400"/>
                  <a:gd name="connsiteX10" fmla="*/ 3499945 w 3873062"/>
                  <a:gd name="connsiteY10" fmla="*/ 2853559 h 4724400"/>
                  <a:gd name="connsiteX11" fmla="*/ 3720662 w 3873062"/>
                  <a:gd name="connsiteY11" fmla="*/ 3011214 h 4724400"/>
                  <a:gd name="connsiteX12" fmla="*/ 3673365 w 3873062"/>
                  <a:gd name="connsiteY12" fmla="*/ 3200400 h 4724400"/>
                  <a:gd name="connsiteX13" fmla="*/ 3468414 w 3873062"/>
                  <a:gd name="connsiteY13" fmla="*/ 3673366 h 4724400"/>
                  <a:gd name="connsiteX14" fmla="*/ 3452648 w 3873062"/>
                  <a:gd name="connsiteY14" fmla="*/ 3972911 h 4724400"/>
                  <a:gd name="connsiteX15" fmla="*/ 3358055 w 3873062"/>
                  <a:gd name="connsiteY15" fmla="*/ 4240925 h 4724400"/>
                  <a:gd name="connsiteX16" fmla="*/ 3326524 w 3873062"/>
                  <a:gd name="connsiteY16" fmla="*/ 4303987 h 4724400"/>
                  <a:gd name="connsiteX17" fmla="*/ 3405352 w 3873062"/>
                  <a:gd name="connsiteY17" fmla="*/ 4461642 h 4724400"/>
                  <a:gd name="connsiteX18" fmla="*/ 3673365 w 3873062"/>
                  <a:gd name="connsiteY18" fmla="*/ 4556235 h 4724400"/>
                  <a:gd name="connsiteX19" fmla="*/ 3846786 w 3873062"/>
                  <a:gd name="connsiteY19" fmla="*/ 4619297 h 4724400"/>
                  <a:gd name="connsiteX20" fmla="*/ 3831020 w 3873062"/>
                  <a:gd name="connsiteY20" fmla="*/ 4713890 h 4724400"/>
                  <a:gd name="connsiteX21" fmla="*/ 3736427 w 3873062"/>
                  <a:gd name="connsiteY21" fmla="*/ 4682359 h 4724400"/>
                  <a:gd name="connsiteX22" fmla="*/ 3468414 w 3873062"/>
                  <a:gd name="connsiteY22" fmla="*/ 4698125 h 4724400"/>
                  <a:gd name="connsiteX23" fmla="*/ 3310758 w 3873062"/>
                  <a:gd name="connsiteY23" fmla="*/ 4556235 h 4724400"/>
                  <a:gd name="connsiteX24" fmla="*/ 3247696 w 3873062"/>
                  <a:gd name="connsiteY24" fmla="*/ 4445876 h 4724400"/>
                  <a:gd name="connsiteX25" fmla="*/ 3137338 w 3873062"/>
                  <a:gd name="connsiteY25" fmla="*/ 4288221 h 4724400"/>
                  <a:gd name="connsiteX26" fmla="*/ 2963917 w 3873062"/>
                  <a:gd name="connsiteY26" fmla="*/ 4114800 h 4724400"/>
                  <a:gd name="connsiteX27" fmla="*/ 2554014 w 3873062"/>
                  <a:gd name="connsiteY27" fmla="*/ 3862552 h 4724400"/>
                  <a:gd name="connsiteX28" fmla="*/ 2065283 w 3873062"/>
                  <a:gd name="connsiteY28" fmla="*/ 3815256 h 4724400"/>
                  <a:gd name="connsiteX29" fmla="*/ 1608083 w 3873062"/>
                  <a:gd name="connsiteY29" fmla="*/ 3626069 h 4724400"/>
                  <a:gd name="connsiteX30" fmla="*/ 1135117 w 3873062"/>
                  <a:gd name="connsiteY30" fmla="*/ 3358056 h 4724400"/>
                  <a:gd name="connsiteX31" fmla="*/ 1040524 w 3873062"/>
                  <a:gd name="connsiteY31" fmla="*/ 3247697 h 4724400"/>
                  <a:gd name="connsiteX32" fmla="*/ 1135117 w 3873062"/>
                  <a:gd name="connsiteY32" fmla="*/ 2979683 h 4724400"/>
                  <a:gd name="connsiteX33" fmla="*/ 993227 w 3873062"/>
                  <a:gd name="connsiteY33" fmla="*/ 2869325 h 4724400"/>
                  <a:gd name="connsiteX34" fmla="*/ 961696 w 3873062"/>
                  <a:gd name="connsiteY34" fmla="*/ 2680138 h 4724400"/>
                  <a:gd name="connsiteX35" fmla="*/ 1103586 w 3873062"/>
                  <a:gd name="connsiteY35" fmla="*/ 2585545 h 4724400"/>
                  <a:gd name="connsiteX36" fmla="*/ 1103586 w 3873062"/>
                  <a:gd name="connsiteY36" fmla="*/ 2506718 h 4724400"/>
                  <a:gd name="connsiteX37" fmla="*/ 993227 w 3873062"/>
                  <a:gd name="connsiteY37" fmla="*/ 2427890 h 4724400"/>
                  <a:gd name="connsiteX38" fmla="*/ 945931 w 3873062"/>
                  <a:gd name="connsiteY38" fmla="*/ 2301766 h 4724400"/>
                  <a:gd name="connsiteX39" fmla="*/ 788276 w 3873062"/>
                  <a:gd name="connsiteY39" fmla="*/ 2033752 h 4724400"/>
                  <a:gd name="connsiteX40" fmla="*/ 567558 w 3873062"/>
                  <a:gd name="connsiteY40" fmla="*/ 1734207 h 4724400"/>
                  <a:gd name="connsiteX41" fmla="*/ 457200 w 3873062"/>
                  <a:gd name="connsiteY41" fmla="*/ 1576552 h 4724400"/>
                  <a:gd name="connsiteX42" fmla="*/ 378372 w 3873062"/>
                  <a:gd name="connsiteY42" fmla="*/ 1324304 h 4724400"/>
                  <a:gd name="connsiteX43" fmla="*/ 204952 w 3873062"/>
                  <a:gd name="connsiteY43" fmla="*/ 1403131 h 4724400"/>
                  <a:gd name="connsiteX44" fmla="*/ 94593 w 3873062"/>
                  <a:gd name="connsiteY44" fmla="*/ 1371600 h 4724400"/>
                  <a:gd name="connsiteX45" fmla="*/ 31531 w 3873062"/>
                  <a:gd name="connsiteY45" fmla="*/ 1229711 h 4724400"/>
                  <a:gd name="connsiteX46" fmla="*/ 63062 w 3873062"/>
                  <a:gd name="connsiteY46" fmla="*/ 1072056 h 4724400"/>
                  <a:gd name="connsiteX47" fmla="*/ 157655 w 3873062"/>
                  <a:gd name="connsiteY47" fmla="*/ 930166 h 4724400"/>
                  <a:gd name="connsiteX48" fmla="*/ 236483 w 3873062"/>
                  <a:gd name="connsiteY48" fmla="*/ 930166 h 4724400"/>
                  <a:gd name="connsiteX49" fmla="*/ 283779 w 3873062"/>
                  <a:gd name="connsiteY49" fmla="*/ 804042 h 4724400"/>
                  <a:gd name="connsiteX50" fmla="*/ 189186 w 3873062"/>
                  <a:gd name="connsiteY50" fmla="*/ 488731 h 4724400"/>
                  <a:gd name="connsiteX51" fmla="*/ 110358 w 3873062"/>
                  <a:gd name="connsiteY51" fmla="*/ 220718 h 4724400"/>
                  <a:gd name="connsiteX52" fmla="*/ 851338 w 3873062"/>
                  <a:gd name="connsiteY52" fmla="*/ 0 h 4724400"/>
                  <a:gd name="connsiteX53" fmla="*/ 1103586 w 3873062"/>
                  <a:gd name="connsiteY53" fmla="*/ 204952 h 4724400"/>
                  <a:gd name="connsiteX54" fmla="*/ 1371600 w 3873062"/>
                  <a:gd name="connsiteY54" fmla="*/ 425669 h 4724400"/>
                  <a:gd name="connsiteX55" fmla="*/ 1734207 w 3873062"/>
                  <a:gd name="connsiteY55" fmla="*/ 646387 h 4724400"/>
                  <a:gd name="connsiteX56" fmla="*/ 2049517 w 3873062"/>
                  <a:gd name="connsiteY56" fmla="*/ 772511 h 4724400"/>
                  <a:gd name="connsiteX57" fmla="*/ 2096814 w 3873062"/>
                  <a:gd name="connsiteY57" fmla="*/ 835573 h 4724400"/>
                  <a:gd name="connsiteX58" fmla="*/ 2270234 w 3873062"/>
                  <a:gd name="connsiteY58" fmla="*/ 772511 h 4724400"/>
                  <a:gd name="connsiteX59" fmla="*/ 2333296 w 3873062"/>
                  <a:gd name="connsiteY59" fmla="*/ 898635 h 4724400"/>
                  <a:gd name="connsiteX60" fmla="*/ 2349062 w 3873062"/>
                  <a:gd name="connsiteY60" fmla="*/ 1040525 h 4724400"/>
                  <a:gd name="connsiteX61" fmla="*/ 2443655 w 3873062"/>
                  <a:gd name="connsiteY61" fmla="*/ 1198180 h 4724400"/>
                  <a:gd name="connsiteX62" fmla="*/ 2554014 w 3873062"/>
                  <a:gd name="connsiteY62" fmla="*/ 1198180 h 4724400"/>
                  <a:gd name="connsiteX63" fmla="*/ 2632841 w 3873062"/>
                  <a:gd name="connsiteY63" fmla="*/ 1024759 h 4724400"/>
                  <a:gd name="connsiteX64" fmla="*/ 2695903 w 3873062"/>
                  <a:gd name="connsiteY64" fmla="*/ 977463 h 4724400"/>
                  <a:gd name="connsiteX65" fmla="*/ 2790496 w 3873062"/>
                  <a:gd name="connsiteY65" fmla="*/ 930166 h 4724400"/>
                  <a:gd name="connsiteX66" fmla="*/ 2853558 w 3873062"/>
                  <a:gd name="connsiteY66" fmla="*/ 993228 h 4724400"/>
                  <a:gd name="connsiteX67" fmla="*/ 2963917 w 3873062"/>
                  <a:gd name="connsiteY67" fmla="*/ 1056290 h 4724400"/>
                  <a:gd name="connsiteX0" fmla="*/ 3005959 w 3915104"/>
                  <a:gd name="connsiteY0" fmla="*/ 885496 h 4553606"/>
                  <a:gd name="connsiteX1" fmla="*/ 2911366 w 3915104"/>
                  <a:gd name="connsiteY1" fmla="*/ 1058917 h 4553606"/>
                  <a:gd name="connsiteX2" fmla="*/ 3147849 w 3915104"/>
                  <a:gd name="connsiteY2" fmla="*/ 1358462 h 4553606"/>
                  <a:gd name="connsiteX3" fmla="*/ 3368566 w 3915104"/>
                  <a:gd name="connsiteY3" fmla="*/ 1563413 h 4553606"/>
                  <a:gd name="connsiteX4" fmla="*/ 3400097 w 3915104"/>
                  <a:gd name="connsiteY4" fmla="*/ 1705303 h 4553606"/>
                  <a:gd name="connsiteX5" fmla="*/ 3526221 w 3915104"/>
                  <a:gd name="connsiteY5" fmla="*/ 1894489 h 4553606"/>
                  <a:gd name="connsiteX6" fmla="*/ 3463159 w 3915104"/>
                  <a:gd name="connsiteY6" fmla="*/ 2052144 h 4553606"/>
                  <a:gd name="connsiteX7" fmla="*/ 3368566 w 3915104"/>
                  <a:gd name="connsiteY7" fmla="*/ 2209800 h 4553606"/>
                  <a:gd name="connsiteX8" fmla="*/ 3447394 w 3915104"/>
                  <a:gd name="connsiteY8" fmla="*/ 2446282 h 4553606"/>
                  <a:gd name="connsiteX9" fmla="*/ 3510456 w 3915104"/>
                  <a:gd name="connsiteY9" fmla="*/ 2540875 h 4553606"/>
                  <a:gd name="connsiteX10" fmla="*/ 3541987 w 3915104"/>
                  <a:gd name="connsiteY10" fmla="*/ 2682765 h 4553606"/>
                  <a:gd name="connsiteX11" fmla="*/ 3762704 w 3915104"/>
                  <a:gd name="connsiteY11" fmla="*/ 2840420 h 4553606"/>
                  <a:gd name="connsiteX12" fmla="*/ 3715407 w 3915104"/>
                  <a:gd name="connsiteY12" fmla="*/ 3029606 h 4553606"/>
                  <a:gd name="connsiteX13" fmla="*/ 3510456 w 3915104"/>
                  <a:gd name="connsiteY13" fmla="*/ 3502572 h 4553606"/>
                  <a:gd name="connsiteX14" fmla="*/ 3494690 w 3915104"/>
                  <a:gd name="connsiteY14" fmla="*/ 3802117 h 4553606"/>
                  <a:gd name="connsiteX15" fmla="*/ 3400097 w 3915104"/>
                  <a:gd name="connsiteY15" fmla="*/ 4070131 h 4553606"/>
                  <a:gd name="connsiteX16" fmla="*/ 3368566 w 3915104"/>
                  <a:gd name="connsiteY16" fmla="*/ 4133193 h 4553606"/>
                  <a:gd name="connsiteX17" fmla="*/ 3447394 w 3915104"/>
                  <a:gd name="connsiteY17" fmla="*/ 4290848 h 4553606"/>
                  <a:gd name="connsiteX18" fmla="*/ 3715407 w 3915104"/>
                  <a:gd name="connsiteY18" fmla="*/ 4385441 h 4553606"/>
                  <a:gd name="connsiteX19" fmla="*/ 3888828 w 3915104"/>
                  <a:gd name="connsiteY19" fmla="*/ 4448503 h 4553606"/>
                  <a:gd name="connsiteX20" fmla="*/ 3873062 w 3915104"/>
                  <a:gd name="connsiteY20" fmla="*/ 4543096 h 4553606"/>
                  <a:gd name="connsiteX21" fmla="*/ 3778469 w 3915104"/>
                  <a:gd name="connsiteY21" fmla="*/ 4511565 h 4553606"/>
                  <a:gd name="connsiteX22" fmla="*/ 3510456 w 3915104"/>
                  <a:gd name="connsiteY22" fmla="*/ 4527331 h 4553606"/>
                  <a:gd name="connsiteX23" fmla="*/ 3352800 w 3915104"/>
                  <a:gd name="connsiteY23" fmla="*/ 4385441 h 4553606"/>
                  <a:gd name="connsiteX24" fmla="*/ 3289738 w 3915104"/>
                  <a:gd name="connsiteY24" fmla="*/ 4275082 h 4553606"/>
                  <a:gd name="connsiteX25" fmla="*/ 3179380 w 3915104"/>
                  <a:gd name="connsiteY25" fmla="*/ 4117427 h 4553606"/>
                  <a:gd name="connsiteX26" fmla="*/ 3005959 w 3915104"/>
                  <a:gd name="connsiteY26" fmla="*/ 3944006 h 4553606"/>
                  <a:gd name="connsiteX27" fmla="*/ 2596056 w 3915104"/>
                  <a:gd name="connsiteY27" fmla="*/ 3691758 h 4553606"/>
                  <a:gd name="connsiteX28" fmla="*/ 2107325 w 3915104"/>
                  <a:gd name="connsiteY28" fmla="*/ 3644462 h 4553606"/>
                  <a:gd name="connsiteX29" fmla="*/ 1650125 w 3915104"/>
                  <a:gd name="connsiteY29" fmla="*/ 3455275 h 4553606"/>
                  <a:gd name="connsiteX30" fmla="*/ 1177159 w 3915104"/>
                  <a:gd name="connsiteY30" fmla="*/ 3187262 h 4553606"/>
                  <a:gd name="connsiteX31" fmla="*/ 1082566 w 3915104"/>
                  <a:gd name="connsiteY31" fmla="*/ 3076903 h 4553606"/>
                  <a:gd name="connsiteX32" fmla="*/ 1177159 w 3915104"/>
                  <a:gd name="connsiteY32" fmla="*/ 2808889 h 4553606"/>
                  <a:gd name="connsiteX33" fmla="*/ 1035269 w 3915104"/>
                  <a:gd name="connsiteY33" fmla="*/ 2698531 h 4553606"/>
                  <a:gd name="connsiteX34" fmla="*/ 1003738 w 3915104"/>
                  <a:gd name="connsiteY34" fmla="*/ 2509344 h 4553606"/>
                  <a:gd name="connsiteX35" fmla="*/ 1145628 w 3915104"/>
                  <a:gd name="connsiteY35" fmla="*/ 2414751 h 4553606"/>
                  <a:gd name="connsiteX36" fmla="*/ 1145628 w 3915104"/>
                  <a:gd name="connsiteY36" fmla="*/ 2335924 h 4553606"/>
                  <a:gd name="connsiteX37" fmla="*/ 1035269 w 3915104"/>
                  <a:gd name="connsiteY37" fmla="*/ 2257096 h 4553606"/>
                  <a:gd name="connsiteX38" fmla="*/ 987973 w 3915104"/>
                  <a:gd name="connsiteY38" fmla="*/ 2130972 h 4553606"/>
                  <a:gd name="connsiteX39" fmla="*/ 830318 w 3915104"/>
                  <a:gd name="connsiteY39" fmla="*/ 1862958 h 4553606"/>
                  <a:gd name="connsiteX40" fmla="*/ 609600 w 3915104"/>
                  <a:gd name="connsiteY40" fmla="*/ 1563413 h 4553606"/>
                  <a:gd name="connsiteX41" fmla="*/ 499242 w 3915104"/>
                  <a:gd name="connsiteY41" fmla="*/ 1405758 h 4553606"/>
                  <a:gd name="connsiteX42" fmla="*/ 420414 w 3915104"/>
                  <a:gd name="connsiteY42" fmla="*/ 1153510 h 4553606"/>
                  <a:gd name="connsiteX43" fmla="*/ 246994 w 3915104"/>
                  <a:gd name="connsiteY43" fmla="*/ 1232337 h 4553606"/>
                  <a:gd name="connsiteX44" fmla="*/ 136635 w 3915104"/>
                  <a:gd name="connsiteY44" fmla="*/ 1200806 h 4553606"/>
                  <a:gd name="connsiteX45" fmla="*/ 73573 w 3915104"/>
                  <a:gd name="connsiteY45" fmla="*/ 1058917 h 4553606"/>
                  <a:gd name="connsiteX46" fmla="*/ 105104 w 3915104"/>
                  <a:gd name="connsiteY46" fmla="*/ 901262 h 4553606"/>
                  <a:gd name="connsiteX47" fmla="*/ 199697 w 3915104"/>
                  <a:gd name="connsiteY47" fmla="*/ 759372 h 4553606"/>
                  <a:gd name="connsiteX48" fmla="*/ 278525 w 3915104"/>
                  <a:gd name="connsiteY48" fmla="*/ 759372 h 4553606"/>
                  <a:gd name="connsiteX49" fmla="*/ 325821 w 3915104"/>
                  <a:gd name="connsiteY49" fmla="*/ 633248 h 4553606"/>
                  <a:gd name="connsiteX50" fmla="*/ 231228 w 3915104"/>
                  <a:gd name="connsiteY50" fmla="*/ 317937 h 4553606"/>
                  <a:gd name="connsiteX51" fmla="*/ 152400 w 3915104"/>
                  <a:gd name="connsiteY51" fmla="*/ 49924 h 4553606"/>
                  <a:gd name="connsiteX52" fmla="*/ 1145628 w 3915104"/>
                  <a:gd name="connsiteY52" fmla="*/ 34158 h 4553606"/>
                  <a:gd name="connsiteX53" fmla="*/ 1413642 w 3915104"/>
                  <a:gd name="connsiteY53" fmla="*/ 254875 h 4553606"/>
                  <a:gd name="connsiteX54" fmla="*/ 1776249 w 3915104"/>
                  <a:gd name="connsiteY54" fmla="*/ 475593 h 4553606"/>
                  <a:gd name="connsiteX55" fmla="*/ 2091559 w 3915104"/>
                  <a:gd name="connsiteY55" fmla="*/ 601717 h 4553606"/>
                  <a:gd name="connsiteX56" fmla="*/ 2138856 w 3915104"/>
                  <a:gd name="connsiteY56" fmla="*/ 664779 h 4553606"/>
                  <a:gd name="connsiteX57" fmla="*/ 2312276 w 3915104"/>
                  <a:gd name="connsiteY57" fmla="*/ 601717 h 4553606"/>
                  <a:gd name="connsiteX58" fmla="*/ 2375338 w 3915104"/>
                  <a:gd name="connsiteY58" fmla="*/ 727841 h 4553606"/>
                  <a:gd name="connsiteX59" fmla="*/ 2391104 w 3915104"/>
                  <a:gd name="connsiteY59" fmla="*/ 869731 h 4553606"/>
                  <a:gd name="connsiteX60" fmla="*/ 2485697 w 3915104"/>
                  <a:gd name="connsiteY60" fmla="*/ 1027386 h 4553606"/>
                  <a:gd name="connsiteX61" fmla="*/ 2596056 w 3915104"/>
                  <a:gd name="connsiteY61" fmla="*/ 1027386 h 4553606"/>
                  <a:gd name="connsiteX62" fmla="*/ 2674883 w 3915104"/>
                  <a:gd name="connsiteY62" fmla="*/ 853965 h 4553606"/>
                  <a:gd name="connsiteX63" fmla="*/ 2737945 w 3915104"/>
                  <a:gd name="connsiteY63" fmla="*/ 806669 h 4553606"/>
                  <a:gd name="connsiteX64" fmla="*/ 2832538 w 3915104"/>
                  <a:gd name="connsiteY64" fmla="*/ 759372 h 4553606"/>
                  <a:gd name="connsiteX65" fmla="*/ 2895600 w 3915104"/>
                  <a:gd name="connsiteY65" fmla="*/ 822434 h 4553606"/>
                  <a:gd name="connsiteX66" fmla="*/ 3005959 w 3915104"/>
                  <a:gd name="connsiteY66" fmla="*/ 885496 h 4553606"/>
                  <a:gd name="connsiteX0" fmla="*/ 3050628 w 3959773"/>
                  <a:gd name="connsiteY0" fmla="*/ 846082 h 4514192"/>
                  <a:gd name="connsiteX1" fmla="*/ 2956035 w 3959773"/>
                  <a:gd name="connsiteY1" fmla="*/ 1019503 h 4514192"/>
                  <a:gd name="connsiteX2" fmla="*/ 3192518 w 3959773"/>
                  <a:gd name="connsiteY2" fmla="*/ 1319048 h 4514192"/>
                  <a:gd name="connsiteX3" fmla="*/ 3413235 w 3959773"/>
                  <a:gd name="connsiteY3" fmla="*/ 1523999 h 4514192"/>
                  <a:gd name="connsiteX4" fmla="*/ 3444766 w 3959773"/>
                  <a:gd name="connsiteY4" fmla="*/ 1665889 h 4514192"/>
                  <a:gd name="connsiteX5" fmla="*/ 3570890 w 3959773"/>
                  <a:gd name="connsiteY5" fmla="*/ 1855075 h 4514192"/>
                  <a:gd name="connsiteX6" fmla="*/ 3507828 w 3959773"/>
                  <a:gd name="connsiteY6" fmla="*/ 2012730 h 4514192"/>
                  <a:gd name="connsiteX7" fmla="*/ 3413235 w 3959773"/>
                  <a:gd name="connsiteY7" fmla="*/ 2170386 h 4514192"/>
                  <a:gd name="connsiteX8" fmla="*/ 3492063 w 3959773"/>
                  <a:gd name="connsiteY8" fmla="*/ 2406868 h 4514192"/>
                  <a:gd name="connsiteX9" fmla="*/ 3555125 w 3959773"/>
                  <a:gd name="connsiteY9" fmla="*/ 2501461 h 4514192"/>
                  <a:gd name="connsiteX10" fmla="*/ 3586656 w 3959773"/>
                  <a:gd name="connsiteY10" fmla="*/ 2643351 h 4514192"/>
                  <a:gd name="connsiteX11" fmla="*/ 3807373 w 3959773"/>
                  <a:gd name="connsiteY11" fmla="*/ 2801006 h 4514192"/>
                  <a:gd name="connsiteX12" fmla="*/ 3760076 w 3959773"/>
                  <a:gd name="connsiteY12" fmla="*/ 2990192 h 4514192"/>
                  <a:gd name="connsiteX13" fmla="*/ 3555125 w 3959773"/>
                  <a:gd name="connsiteY13" fmla="*/ 3463158 h 4514192"/>
                  <a:gd name="connsiteX14" fmla="*/ 3539359 w 3959773"/>
                  <a:gd name="connsiteY14" fmla="*/ 3762703 h 4514192"/>
                  <a:gd name="connsiteX15" fmla="*/ 3444766 w 3959773"/>
                  <a:gd name="connsiteY15" fmla="*/ 4030717 h 4514192"/>
                  <a:gd name="connsiteX16" fmla="*/ 3413235 w 3959773"/>
                  <a:gd name="connsiteY16" fmla="*/ 4093779 h 4514192"/>
                  <a:gd name="connsiteX17" fmla="*/ 3492063 w 3959773"/>
                  <a:gd name="connsiteY17" fmla="*/ 4251434 h 4514192"/>
                  <a:gd name="connsiteX18" fmla="*/ 3760076 w 3959773"/>
                  <a:gd name="connsiteY18" fmla="*/ 4346027 h 4514192"/>
                  <a:gd name="connsiteX19" fmla="*/ 3933497 w 3959773"/>
                  <a:gd name="connsiteY19" fmla="*/ 4409089 h 4514192"/>
                  <a:gd name="connsiteX20" fmla="*/ 3917731 w 3959773"/>
                  <a:gd name="connsiteY20" fmla="*/ 4503682 h 4514192"/>
                  <a:gd name="connsiteX21" fmla="*/ 3823138 w 3959773"/>
                  <a:gd name="connsiteY21" fmla="*/ 4472151 h 4514192"/>
                  <a:gd name="connsiteX22" fmla="*/ 3555125 w 3959773"/>
                  <a:gd name="connsiteY22" fmla="*/ 4487917 h 4514192"/>
                  <a:gd name="connsiteX23" fmla="*/ 3397469 w 3959773"/>
                  <a:gd name="connsiteY23" fmla="*/ 4346027 h 4514192"/>
                  <a:gd name="connsiteX24" fmla="*/ 3334407 w 3959773"/>
                  <a:gd name="connsiteY24" fmla="*/ 4235668 h 4514192"/>
                  <a:gd name="connsiteX25" fmla="*/ 3224049 w 3959773"/>
                  <a:gd name="connsiteY25" fmla="*/ 4078013 h 4514192"/>
                  <a:gd name="connsiteX26" fmla="*/ 3050628 w 3959773"/>
                  <a:gd name="connsiteY26" fmla="*/ 3904592 h 4514192"/>
                  <a:gd name="connsiteX27" fmla="*/ 2640725 w 3959773"/>
                  <a:gd name="connsiteY27" fmla="*/ 3652344 h 4514192"/>
                  <a:gd name="connsiteX28" fmla="*/ 2151994 w 3959773"/>
                  <a:gd name="connsiteY28" fmla="*/ 3605048 h 4514192"/>
                  <a:gd name="connsiteX29" fmla="*/ 1694794 w 3959773"/>
                  <a:gd name="connsiteY29" fmla="*/ 3415861 h 4514192"/>
                  <a:gd name="connsiteX30" fmla="*/ 1221828 w 3959773"/>
                  <a:gd name="connsiteY30" fmla="*/ 3147848 h 4514192"/>
                  <a:gd name="connsiteX31" fmla="*/ 1127235 w 3959773"/>
                  <a:gd name="connsiteY31" fmla="*/ 3037489 h 4514192"/>
                  <a:gd name="connsiteX32" fmla="*/ 1221828 w 3959773"/>
                  <a:gd name="connsiteY32" fmla="*/ 2769475 h 4514192"/>
                  <a:gd name="connsiteX33" fmla="*/ 1079938 w 3959773"/>
                  <a:gd name="connsiteY33" fmla="*/ 2659117 h 4514192"/>
                  <a:gd name="connsiteX34" fmla="*/ 1048407 w 3959773"/>
                  <a:gd name="connsiteY34" fmla="*/ 2469930 h 4514192"/>
                  <a:gd name="connsiteX35" fmla="*/ 1190297 w 3959773"/>
                  <a:gd name="connsiteY35" fmla="*/ 2375337 h 4514192"/>
                  <a:gd name="connsiteX36" fmla="*/ 1190297 w 3959773"/>
                  <a:gd name="connsiteY36" fmla="*/ 2296510 h 4514192"/>
                  <a:gd name="connsiteX37" fmla="*/ 1079938 w 3959773"/>
                  <a:gd name="connsiteY37" fmla="*/ 2217682 h 4514192"/>
                  <a:gd name="connsiteX38" fmla="*/ 1032642 w 3959773"/>
                  <a:gd name="connsiteY38" fmla="*/ 2091558 h 4514192"/>
                  <a:gd name="connsiteX39" fmla="*/ 874987 w 3959773"/>
                  <a:gd name="connsiteY39" fmla="*/ 1823544 h 4514192"/>
                  <a:gd name="connsiteX40" fmla="*/ 654269 w 3959773"/>
                  <a:gd name="connsiteY40" fmla="*/ 1523999 h 4514192"/>
                  <a:gd name="connsiteX41" fmla="*/ 543911 w 3959773"/>
                  <a:gd name="connsiteY41" fmla="*/ 1366344 h 4514192"/>
                  <a:gd name="connsiteX42" fmla="*/ 465083 w 3959773"/>
                  <a:gd name="connsiteY42" fmla="*/ 1114096 h 4514192"/>
                  <a:gd name="connsiteX43" fmla="*/ 291663 w 3959773"/>
                  <a:gd name="connsiteY43" fmla="*/ 1192923 h 4514192"/>
                  <a:gd name="connsiteX44" fmla="*/ 181304 w 3959773"/>
                  <a:gd name="connsiteY44" fmla="*/ 1161392 h 4514192"/>
                  <a:gd name="connsiteX45" fmla="*/ 118242 w 3959773"/>
                  <a:gd name="connsiteY45" fmla="*/ 1019503 h 4514192"/>
                  <a:gd name="connsiteX46" fmla="*/ 149773 w 3959773"/>
                  <a:gd name="connsiteY46" fmla="*/ 861848 h 4514192"/>
                  <a:gd name="connsiteX47" fmla="*/ 244366 w 3959773"/>
                  <a:gd name="connsiteY47" fmla="*/ 719958 h 4514192"/>
                  <a:gd name="connsiteX48" fmla="*/ 323194 w 3959773"/>
                  <a:gd name="connsiteY48" fmla="*/ 719958 h 4514192"/>
                  <a:gd name="connsiteX49" fmla="*/ 370490 w 3959773"/>
                  <a:gd name="connsiteY49" fmla="*/ 593834 h 4514192"/>
                  <a:gd name="connsiteX50" fmla="*/ 275897 w 3959773"/>
                  <a:gd name="connsiteY50" fmla="*/ 278523 h 4514192"/>
                  <a:gd name="connsiteX51" fmla="*/ 197069 w 3959773"/>
                  <a:gd name="connsiteY51" fmla="*/ 10510 h 4514192"/>
                  <a:gd name="connsiteX52" fmla="*/ 1458311 w 3959773"/>
                  <a:gd name="connsiteY52" fmla="*/ 215461 h 4514192"/>
                  <a:gd name="connsiteX53" fmla="*/ 1820918 w 3959773"/>
                  <a:gd name="connsiteY53" fmla="*/ 436179 h 4514192"/>
                  <a:gd name="connsiteX54" fmla="*/ 2136228 w 3959773"/>
                  <a:gd name="connsiteY54" fmla="*/ 562303 h 4514192"/>
                  <a:gd name="connsiteX55" fmla="*/ 2183525 w 3959773"/>
                  <a:gd name="connsiteY55" fmla="*/ 625365 h 4514192"/>
                  <a:gd name="connsiteX56" fmla="*/ 2356945 w 3959773"/>
                  <a:gd name="connsiteY56" fmla="*/ 562303 h 4514192"/>
                  <a:gd name="connsiteX57" fmla="*/ 2420007 w 3959773"/>
                  <a:gd name="connsiteY57" fmla="*/ 688427 h 4514192"/>
                  <a:gd name="connsiteX58" fmla="*/ 2435773 w 3959773"/>
                  <a:gd name="connsiteY58" fmla="*/ 830317 h 4514192"/>
                  <a:gd name="connsiteX59" fmla="*/ 2530366 w 3959773"/>
                  <a:gd name="connsiteY59" fmla="*/ 987972 h 4514192"/>
                  <a:gd name="connsiteX60" fmla="*/ 2640725 w 3959773"/>
                  <a:gd name="connsiteY60" fmla="*/ 987972 h 4514192"/>
                  <a:gd name="connsiteX61" fmla="*/ 2719552 w 3959773"/>
                  <a:gd name="connsiteY61" fmla="*/ 814551 h 4514192"/>
                  <a:gd name="connsiteX62" fmla="*/ 2782614 w 3959773"/>
                  <a:gd name="connsiteY62" fmla="*/ 767255 h 4514192"/>
                  <a:gd name="connsiteX63" fmla="*/ 2877207 w 3959773"/>
                  <a:gd name="connsiteY63" fmla="*/ 719958 h 4514192"/>
                  <a:gd name="connsiteX64" fmla="*/ 2940269 w 3959773"/>
                  <a:gd name="connsiteY64" fmla="*/ 783020 h 4514192"/>
                  <a:gd name="connsiteX65" fmla="*/ 3050628 w 3959773"/>
                  <a:gd name="connsiteY65" fmla="*/ 846082 h 4514192"/>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243959 w 4020207"/>
                  <a:gd name="connsiteY54" fmla="*/ 6411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015359 w 4020207"/>
                  <a:gd name="connsiteY54" fmla="*/ 4125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0442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095063 w 4071008"/>
                  <a:gd name="connsiteY53" fmla="*/ 578069 h 4529958"/>
                  <a:gd name="connsiteX54" fmla="*/ 2468180 w 4071008"/>
                  <a:gd name="connsiteY54" fmla="*/ 578069 h 4529958"/>
                  <a:gd name="connsiteX55" fmla="*/ 2531242 w 4071008"/>
                  <a:gd name="connsiteY55" fmla="*/ 704193 h 4529958"/>
                  <a:gd name="connsiteX56" fmla="*/ 2547008 w 4071008"/>
                  <a:gd name="connsiteY56" fmla="*/ 846083 h 4529958"/>
                  <a:gd name="connsiteX57" fmla="*/ 2641601 w 4071008"/>
                  <a:gd name="connsiteY57" fmla="*/ 1003738 h 4529958"/>
                  <a:gd name="connsiteX58" fmla="*/ 2751960 w 4071008"/>
                  <a:gd name="connsiteY58" fmla="*/ 1003738 h 4529958"/>
                  <a:gd name="connsiteX59" fmla="*/ 2830787 w 4071008"/>
                  <a:gd name="connsiteY59" fmla="*/ 830317 h 4529958"/>
                  <a:gd name="connsiteX60" fmla="*/ 2893849 w 4071008"/>
                  <a:gd name="connsiteY60" fmla="*/ 783021 h 4529958"/>
                  <a:gd name="connsiteX61" fmla="*/ 2988442 w 4071008"/>
                  <a:gd name="connsiteY61" fmla="*/ 735724 h 4529958"/>
                  <a:gd name="connsiteX62" fmla="*/ 3051504 w 4071008"/>
                  <a:gd name="connsiteY62" fmla="*/ 798786 h 4529958"/>
                  <a:gd name="connsiteX63" fmla="*/ 3161863 w 4071008"/>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468180 w 4071008"/>
                  <a:gd name="connsiteY53" fmla="*/ 578069 h 4529958"/>
                  <a:gd name="connsiteX54" fmla="*/ 2531242 w 4071008"/>
                  <a:gd name="connsiteY54" fmla="*/ 704193 h 4529958"/>
                  <a:gd name="connsiteX55" fmla="*/ 2547008 w 4071008"/>
                  <a:gd name="connsiteY55" fmla="*/ 846083 h 4529958"/>
                  <a:gd name="connsiteX56" fmla="*/ 2641601 w 4071008"/>
                  <a:gd name="connsiteY56" fmla="*/ 1003738 h 4529958"/>
                  <a:gd name="connsiteX57" fmla="*/ 2751960 w 4071008"/>
                  <a:gd name="connsiteY57" fmla="*/ 1003738 h 4529958"/>
                  <a:gd name="connsiteX58" fmla="*/ 2830787 w 4071008"/>
                  <a:gd name="connsiteY58" fmla="*/ 830317 h 4529958"/>
                  <a:gd name="connsiteX59" fmla="*/ 2893849 w 4071008"/>
                  <a:gd name="connsiteY59" fmla="*/ 783021 h 4529958"/>
                  <a:gd name="connsiteX60" fmla="*/ 2988442 w 4071008"/>
                  <a:gd name="connsiteY60" fmla="*/ 735724 h 4529958"/>
                  <a:gd name="connsiteX61" fmla="*/ 3051504 w 4071008"/>
                  <a:gd name="connsiteY61" fmla="*/ 798786 h 4529958"/>
                  <a:gd name="connsiteX62" fmla="*/ 3161863 w 4071008"/>
                  <a:gd name="connsiteY62" fmla="*/ 861848 h 4529958"/>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97434"/>
                  <a:gd name="connsiteY0" fmla="*/ 593835 h 4264573"/>
                  <a:gd name="connsiteX1" fmla="*/ 2972676 w 3997434"/>
                  <a:gd name="connsiteY1" fmla="*/ 767256 h 4264573"/>
                  <a:gd name="connsiteX2" fmla="*/ 3209159 w 3997434"/>
                  <a:gd name="connsiteY2" fmla="*/ 1066801 h 4264573"/>
                  <a:gd name="connsiteX3" fmla="*/ 3429876 w 3997434"/>
                  <a:gd name="connsiteY3" fmla="*/ 1271752 h 4264573"/>
                  <a:gd name="connsiteX4" fmla="*/ 3461407 w 3997434"/>
                  <a:gd name="connsiteY4" fmla="*/ 1413642 h 4264573"/>
                  <a:gd name="connsiteX5" fmla="*/ 3587531 w 3997434"/>
                  <a:gd name="connsiteY5" fmla="*/ 1602828 h 4264573"/>
                  <a:gd name="connsiteX6" fmla="*/ 3524469 w 3997434"/>
                  <a:gd name="connsiteY6" fmla="*/ 1760483 h 4264573"/>
                  <a:gd name="connsiteX7" fmla="*/ 3429876 w 3997434"/>
                  <a:gd name="connsiteY7" fmla="*/ 1918139 h 4264573"/>
                  <a:gd name="connsiteX8" fmla="*/ 3508704 w 3997434"/>
                  <a:gd name="connsiteY8" fmla="*/ 2154621 h 4264573"/>
                  <a:gd name="connsiteX9" fmla="*/ 3571766 w 3997434"/>
                  <a:gd name="connsiteY9" fmla="*/ 2249214 h 4264573"/>
                  <a:gd name="connsiteX10" fmla="*/ 3603297 w 3997434"/>
                  <a:gd name="connsiteY10" fmla="*/ 2391104 h 4264573"/>
                  <a:gd name="connsiteX11" fmla="*/ 3824014 w 3997434"/>
                  <a:gd name="connsiteY11" fmla="*/ 2548759 h 4264573"/>
                  <a:gd name="connsiteX12" fmla="*/ 3776717 w 3997434"/>
                  <a:gd name="connsiteY12" fmla="*/ 2737945 h 4264573"/>
                  <a:gd name="connsiteX13" fmla="*/ 3571766 w 3997434"/>
                  <a:gd name="connsiteY13" fmla="*/ 3210911 h 4264573"/>
                  <a:gd name="connsiteX14" fmla="*/ 3556000 w 3997434"/>
                  <a:gd name="connsiteY14" fmla="*/ 3510456 h 4264573"/>
                  <a:gd name="connsiteX15" fmla="*/ 3461407 w 3997434"/>
                  <a:gd name="connsiteY15" fmla="*/ 3778470 h 4264573"/>
                  <a:gd name="connsiteX16" fmla="*/ 3429876 w 3997434"/>
                  <a:gd name="connsiteY16" fmla="*/ 3841532 h 4264573"/>
                  <a:gd name="connsiteX17" fmla="*/ 3508704 w 3997434"/>
                  <a:gd name="connsiteY17" fmla="*/ 3999187 h 4264573"/>
                  <a:gd name="connsiteX18" fmla="*/ 3776717 w 3997434"/>
                  <a:gd name="connsiteY18" fmla="*/ 3941380 h 4264573"/>
                  <a:gd name="connsiteX19" fmla="*/ 3950138 w 3997434"/>
                  <a:gd name="connsiteY19" fmla="*/ 4156842 h 4264573"/>
                  <a:gd name="connsiteX20" fmla="*/ 3934372 w 3997434"/>
                  <a:gd name="connsiteY20" fmla="*/ 4251435 h 4264573"/>
                  <a:gd name="connsiteX21" fmla="*/ 3571766 w 3997434"/>
                  <a:gd name="connsiteY21" fmla="*/ 4235670 h 4264573"/>
                  <a:gd name="connsiteX22" fmla="*/ 3414110 w 3997434"/>
                  <a:gd name="connsiteY22" fmla="*/ 4093780 h 4264573"/>
                  <a:gd name="connsiteX23" fmla="*/ 3351048 w 3997434"/>
                  <a:gd name="connsiteY23" fmla="*/ 3983421 h 4264573"/>
                  <a:gd name="connsiteX24" fmla="*/ 3240690 w 3997434"/>
                  <a:gd name="connsiteY24" fmla="*/ 3825766 h 4264573"/>
                  <a:gd name="connsiteX25" fmla="*/ 3067269 w 3997434"/>
                  <a:gd name="connsiteY25" fmla="*/ 3652345 h 4264573"/>
                  <a:gd name="connsiteX26" fmla="*/ 2657366 w 3997434"/>
                  <a:gd name="connsiteY26" fmla="*/ 3400097 h 4264573"/>
                  <a:gd name="connsiteX27" fmla="*/ 2168635 w 3997434"/>
                  <a:gd name="connsiteY27" fmla="*/ 3352801 h 4264573"/>
                  <a:gd name="connsiteX28" fmla="*/ 1711435 w 3997434"/>
                  <a:gd name="connsiteY28" fmla="*/ 3163614 h 4264573"/>
                  <a:gd name="connsiteX29" fmla="*/ 1238469 w 3997434"/>
                  <a:gd name="connsiteY29" fmla="*/ 2895601 h 4264573"/>
                  <a:gd name="connsiteX30" fmla="*/ 1143876 w 3997434"/>
                  <a:gd name="connsiteY30" fmla="*/ 2785242 h 4264573"/>
                  <a:gd name="connsiteX31" fmla="*/ 1238469 w 3997434"/>
                  <a:gd name="connsiteY31" fmla="*/ 2517228 h 4264573"/>
                  <a:gd name="connsiteX32" fmla="*/ 1096579 w 3997434"/>
                  <a:gd name="connsiteY32" fmla="*/ 2406870 h 4264573"/>
                  <a:gd name="connsiteX33" fmla="*/ 1065048 w 3997434"/>
                  <a:gd name="connsiteY33" fmla="*/ 2217683 h 4264573"/>
                  <a:gd name="connsiteX34" fmla="*/ 1206938 w 3997434"/>
                  <a:gd name="connsiteY34" fmla="*/ 2123090 h 4264573"/>
                  <a:gd name="connsiteX35" fmla="*/ 1206938 w 3997434"/>
                  <a:gd name="connsiteY35" fmla="*/ 2044263 h 4264573"/>
                  <a:gd name="connsiteX36" fmla="*/ 1096579 w 3997434"/>
                  <a:gd name="connsiteY36" fmla="*/ 1965435 h 4264573"/>
                  <a:gd name="connsiteX37" fmla="*/ 1049283 w 3997434"/>
                  <a:gd name="connsiteY37" fmla="*/ 1839311 h 4264573"/>
                  <a:gd name="connsiteX38" fmla="*/ 891628 w 3997434"/>
                  <a:gd name="connsiteY38" fmla="*/ 1571297 h 4264573"/>
                  <a:gd name="connsiteX39" fmla="*/ 670910 w 3997434"/>
                  <a:gd name="connsiteY39" fmla="*/ 1271752 h 4264573"/>
                  <a:gd name="connsiteX40" fmla="*/ 560552 w 3997434"/>
                  <a:gd name="connsiteY40" fmla="*/ 1114097 h 4264573"/>
                  <a:gd name="connsiteX41" fmla="*/ 481724 w 3997434"/>
                  <a:gd name="connsiteY41" fmla="*/ 861849 h 4264573"/>
                  <a:gd name="connsiteX42" fmla="*/ 308304 w 3997434"/>
                  <a:gd name="connsiteY42" fmla="*/ 940676 h 4264573"/>
                  <a:gd name="connsiteX43" fmla="*/ 197945 w 3997434"/>
                  <a:gd name="connsiteY43" fmla="*/ 909145 h 4264573"/>
                  <a:gd name="connsiteX44" fmla="*/ 134883 w 3997434"/>
                  <a:gd name="connsiteY44" fmla="*/ 767256 h 4264573"/>
                  <a:gd name="connsiteX45" fmla="*/ 166414 w 3997434"/>
                  <a:gd name="connsiteY45" fmla="*/ 609601 h 4264573"/>
                  <a:gd name="connsiteX46" fmla="*/ 261007 w 3997434"/>
                  <a:gd name="connsiteY46" fmla="*/ 467711 h 4264573"/>
                  <a:gd name="connsiteX47" fmla="*/ 339835 w 3997434"/>
                  <a:gd name="connsiteY47" fmla="*/ 467711 h 4264573"/>
                  <a:gd name="connsiteX48" fmla="*/ 387131 w 3997434"/>
                  <a:gd name="connsiteY48" fmla="*/ 341587 h 4264573"/>
                  <a:gd name="connsiteX49" fmla="*/ 292538 w 3997434"/>
                  <a:gd name="connsiteY49" fmla="*/ 26276 h 4264573"/>
                  <a:gd name="connsiteX50" fmla="*/ 2142359 w 3997434"/>
                  <a:gd name="connsiteY50" fmla="*/ 183932 h 4264573"/>
                  <a:gd name="connsiteX51" fmla="*/ 2373586 w 3997434"/>
                  <a:gd name="connsiteY51" fmla="*/ 310056 h 4264573"/>
                  <a:gd name="connsiteX52" fmla="*/ 2436648 w 3997434"/>
                  <a:gd name="connsiteY52" fmla="*/ 436180 h 4264573"/>
                  <a:gd name="connsiteX53" fmla="*/ 2452414 w 3997434"/>
                  <a:gd name="connsiteY53" fmla="*/ 578070 h 4264573"/>
                  <a:gd name="connsiteX54" fmla="*/ 2547007 w 3997434"/>
                  <a:gd name="connsiteY54" fmla="*/ 735725 h 4264573"/>
                  <a:gd name="connsiteX55" fmla="*/ 2657366 w 3997434"/>
                  <a:gd name="connsiteY55" fmla="*/ 735725 h 4264573"/>
                  <a:gd name="connsiteX56" fmla="*/ 2736193 w 3997434"/>
                  <a:gd name="connsiteY56" fmla="*/ 562304 h 4264573"/>
                  <a:gd name="connsiteX57" fmla="*/ 2799255 w 3997434"/>
                  <a:gd name="connsiteY57" fmla="*/ 515008 h 4264573"/>
                  <a:gd name="connsiteX58" fmla="*/ 2893848 w 3997434"/>
                  <a:gd name="connsiteY58" fmla="*/ 467711 h 4264573"/>
                  <a:gd name="connsiteX59" fmla="*/ 2956910 w 3997434"/>
                  <a:gd name="connsiteY59" fmla="*/ 530773 h 4264573"/>
                  <a:gd name="connsiteX60" fmla="*/ 3067269 w 3997434"/>
                  <a:gd name="connsiteY60" fmla="*/ 593835 h 4264573"/>
                  <a:gd name="connsiteX0" fmla="*/ 3067269 w 4128814"/>
                  <a:gd name="connsiteY0" fmla="*/ 593835 h 4289973"/>
                  <a:gd name="connsiteX1" fmla="*/ 2972676 w 4128814"/>
                  <a:gd name="connsiteY1" fmla="*/ 767256 h 4289973"/>
                  <a:gd name="connsiteX2" fmla="*/ 3209159 w 4128814"/>
                  <a:gd name="connsiteY2" fmla="*/ 1066801 h 4289973"/>
                  <a:gd name="connsiteX3" fmla="*/ 3429876 w 4128814"/>
                  <a:gd name="connsiteY3" fmla="*/ 1271752 h 4289973"/>
                  <a:gd name="connsiteX4" fmla="*/ 3461407 w 4128814"/>
                  <a:gd name="connsiteY4" fmla="*/ 1413642 h 4289973"/>
                  <a:gd name="connsiteX5" fmla="*/ 3587531 w 4128814"/>
                  <a:gd name="connsiteY5" fmla="*/ 1602828 h 4289973"/>
                  <a:gd name="connsiteX6" fmla="*/ 3524469 w 4128814"/>
                  <a:gd name="connsiteY6" fmla="*/ 1760483 h 4289973"/>
                  <a:gd name="connsiteX7" fmla="*/ 3429876 w 4128814"/>
                  <a:gd name="connsiteY7" fmla="*/ 1918139 h 4289973"/>
                  <a:gd name="connsiteX8" fmla="*/ 3508704 w 4128814"/>
                  <a:gd name="connsiteY8" fmla="*/ 2154621 h 4289973"/>
                  <a:gd name="connsiteX9" fmla="*/ 3571766 w 4128814"/>
                  <a:gd name="connsiteY9" fmla="*/ 2249214 h 4289973"/>
                  <a:gd name="connsiteX10" fmla="*/ 3603297 w 4128814"/>
                  <a:gd name="connsiteY10" fmla="*/ 2391104 h 4289973"/>
                  <a:gd name="connsiteX11" fmla="*/ 3824014 w 4128814"/>
                  <a:gd name="connsiteY11" fmla="*/ 2548759 h 4289973"/>
                  <a:gd name="connsiteX12" fmla="*/ 3776717 w 4128814"/>
                  <a:gd name="connsiteY12" fmla="*/ 2737945 h 4289973"/>
                  <a:gd name="connsiteX13" fmla="*/ 3571766 w 4128814"/>
                  <a:gd name="connsiteY13" fmla="*/ 3210911 h 4289973"/>
                  <a:gd name="connsiteX14" fmla="*/ 3556000 w 4128814"/>
                  <a:gd name="connsiteY14" fmla="*/ 3510456 h 4289973"/>
                  <a:gd name="connsiteX15" fmla="*/ 3461407 w 4128814"/>
                  <a:gd name="connsiteY15" fmla="*/ 3778470 h 4289973"/>
                  <a:gd name="connsiteX16" fmla="*/ 3429876 w 4128814"/>
                  <a:gd name="connsiteY16" fmla="*/ 3841532 h 4289973"/>
                  <a:gd name="connsiteX17" fmla="*/ 3508704 w 4128814"/>
                  <a:gd name="connsiteY17" fmla="*/ 3999187 h 4289973"/>
                  <a:gd name="connsiteX18" fmla="*/ 3776717 w 4128814"/>
                  <a:gd name="connsiteY18" fmla="*/ 3941380 h 4289973"/>
                  <a:gd name="connsiteX19" fmla="*/ 4102538 w 4128814"/>
                  <a:gd name="connsiteY19" fmla="*/ 4004442 h 4289973"/>
                  <a:gd name="connsiteX20" fmla="*/ 3934372 w 4128814"/>
                  <a:gd name="connsiteY20" fmla="*/ 4251435 h 4289973"/>
                  <a:gd name="connsiteX21" fmla="*/ 3571766 w 4128814"/>
                  <a:gd name="connsiteY21" fmla="*/ 4235670 h 4289973"/>
                  <a:gd name="connsiteX22" fmla="*/ 3414110 w 4128814"/>
                  <a:gd name="connsiteY22" fmla="*/ 4093780 h 4289973"/>
                  <a:gd name="connsiteX23" fmla="*/ 3351048 w 4128814"/>
                  <a:gd name="connsiteY23" fmla="*/ 3983421 h 4289973"/>
                  <a:gd name="connsiteX24" fmla="*/ 3240690 w 4128814"/>
                  <a:gd name="connsiteY24" fmla="*/ 3825766 h 4289973"/>
                  <a:gd name="connsiteX25" fmla="*/ 3067269 w 4128814"/>
                  <a:gd name="connsiteY25" fmla="*/ 3652345 h 4289973"/>
                  <a:gd name="connsiteX26" fmla="*/ 2657366 w 4128814"/>
                  <a:gd name="connsiteY26" fmla="*/ 3400097 h 4289973"/>
                  <a:gd name="connsiteX27" fmla="*/ 2168635 w 4128814"/>
                  <a:gd name="connsiteY27" fmla="*/ 3352801 h 4289973"/>
                  <a:gd name="connsiteX28" fmla="*/ 1711435 w 4128814"/>
                  <a:gd name="connsiteY28" fmla="*/ 3163614 h 4289973"/>
                  <a:gd name="connsiteX29" fmla="*/ 1238469 w 4128814"/>
                  <a:gd name="connsiteY29" fmla="*/ 2895601 h 4289973"/>
                  <a:gd name="connsiteX30" fmla="*/ 1143876 w 4128814"/>
                  <a:gd name="connsiteY30" fmla="*/ 2785242 h 4289973"/>
                  <a:gd name="connsiteX31" fmla="*/ 1238469 w 4128814"/>
                  <a:gd name="connsiteY31" fmla="*/ 2517228 h 4289973"/>
                  <a:gd name="connsiteX32" fmla="*/ 1096579 w 4128814"/>
                  <a:gd name="connsiteY32" fmla="*/ 2406870 h 4289973"/>
                  <a:gd name="connsiteX33" fmla="*/ 1065048 w 4128814"/>
                  <a:gd name="connsiteY33" fmla="*/ 2217683 h 4289973"/>
                  <a:gd name="connsiteX34" fmla="*/ 1206938 w 4128814"/>
                  <a:gd name="connsiteY34" fmla="*/ 2123090 h 4289973"/>
                  <a:gd name="connsiteX35" fmla="*/ 1206938 w 4128814"/>
                  <a:gd name="connsiteY35" fmla="*/ 2044263 h 4289973"/>
                  <a:gd name="connsiteX36" fmla="*/ 1096579 w 4128814"/>
                  <a:gd name="connsiteY36" fmla="*/ 1965435 h 4289973"/>
                  <a:gd name="connsiteX37" fmla="*/ 1049283 w 4128814"/>
                  <a:gd name="connsiteY37" fmla="*/ 1839311 h 4289973"/>
                  <a:gd name="connsiteX38" fmla="*/ 891628 w 4128814"/>
                  <a:gd name="connsiteY38" fmla="*/ 1571297 h 4289973"/>
                  <a:gd name="connsiteX39" fmla="*/ 670910 w 4128814"/>
                  <a:gd name="connsiteY39" fmla="*/ 1271752 h 4289973"/>
                  <a:gd name="connsiteX40" fmla="*/ 560552 w 4128814"/>
                  <a:gd name="connsiteY40" fmla="*/ 1114097 h 4289973"/>
                  <a:gd name="connsiteX41" fmla="*/ 481724 w 4128814"/>
                  <a:gd name="connsiteY41" fmla="*/ 861849 h 4289973"/>
                  <a:gd name="connsiteX42" fmla="*/ 308304 w 4128814"/>
                  <a:gd name="connsiteY42" fmla="*/ 940676 h 4289973"/>
                  <a:gd name="connsiteX43" fmla="*/ 197945 w 4128814"/>
                  <a:gd name="connsiteY43" fmla="*/ 909145 h 4289973"/>
                  <a:gd name="connsiteX44" fmla="*/ 134883 w 4128814"/>
                  <a:gd name="connsiteY44" fmla="*/ 767256 h 4289973"/>
                  <a:gd name="connsiteX45" fmla="*/ 166414 w 4128814"/>
                  <a:gd name="connsiteY45" fmla="*/ 609601 h 4289973"/>
                  <a:gd name="connsiteX46" fmla="*/ 261007 w 4128814"/>
                  <a:gd name="connsiteY46" fmla="*/ 467711 h 4289973"/>
                  <a:gd name="connsiteX47" fmla="*/ 339835 w 4128814"/>
                  <a:gd name="connsiteY47" fmla="*/ 467711 h 4289973"/>
                  <a:gd name="connsiteX48" fmla="*/ 387131 w 4128814"/>
                  <a:gd name="connsiteY48" fmla="*/ 341587 h 4289973"/>
                  <a:gd name="connsiteX49" fmla="*/ 292538 w 4128814"/>
                  <a:gd name="connsiteY49" fmla="*/ 26276 h 4289973"/>
                  <a:gd name="connsiteX50" fmla="*/ 2142359 w 4128814"/>
                  <a:gd name="connsiteY50" fmla="*/ 183932 h 4289973"/>
                  <a:gd name="connsiteX51" fmla="*/ 2373586 w 4128814"/>
                  <a:gd name="connsiteY51" fmla="*/ 310056 h 4289973"/>
                  <a:gd name="connsiteX52" fmla="*/ 2436648 w 4128814"/>
                  <a:gd name="connsiteY52" fmla="*/ 436180 h 4289973"/>
                  <a:gd name="connsiteX53" fmla="*/ 2452414 w 4128814"/>
                  <a:gd name="connsiteY53" fmla="*/ 578070 h 4289973"/>
                  <a:gd name="connsiteX54" fmla="*/ 2547007 w 4128814"/>
                  <a:gd name="connsiteY54" fmla="*/ 735725 h 4289973"/>
                  <a:gd name="connsiteX55" fmla="*/ 2657366 w 4128814"/>
                  <a:gd name="connsiteY55" fmla="*/ 735725 h 4289973"/>
                  <a:gd name="connsiteX56" fmla="*/ 2736193 w 4128814"/>
                  <a:gd name="connsiteY56" fmla="*/ 562304 h 4289973"/>
                  <a:gd name="connsiteX57" fmla="*/ 2799255 w 4128814"/>
                  <a:gd name="connsiteY57" fmla="*/ 515008 h 4289973"/>
                  <a:gd name="connsiteX58" fmla="*/ 2893848 w 4128814"/>
                  <a:gd name="connsiteY58" fmla="*/ 467711 h 4289973"/>
                  <a:gd name="connsiteX59" fmla="*/ 2956910 w 4128814"/>
                  <a:gd name="connsiteY59" fmla="*/ 530773 h 4289973"/>
                  <a:gd name="connsiteX60" fmla="*/ 3067269 w 412881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40937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429876 w 3984734"/>
                  <a:gd name="connsiteY16" fmla="*/ 3841532 h 4381238"/>
                  <a:gd name="connsiteX17" fmla="*/ 3508704 w 3984734"/>
                  <a:gd name="connsiteY17" fmla="*/ 3999187 h 4381238"/>
                  <a:gd name="connsiteX18" fmla="*/ 3776717 w 3984734"/>
                  <a:gd name="connsiteY18" fmla="*/ 4093780 h 4381238"/>
                  <a:gd name="connsiteX19" fmla="*/ 3873938 w 3984734"/>
                  <a:gd name="connsiteY19" fmla="*/ 4197482 h 4381238"/>
                  <a:gd name="connsiteX20" fmla="*/ 3934372 w 3984734"/>
                  <a:gd name="connsiteY20" fmla="*/ 4251435 h 4381238"/>
                  <a:gd name="connsiteX21" fmla="*/ 3571766 w 3984734"/>
                  <a:gd name="connsiteY21" fmla="*/ 4235670 h 4381238"/>
                  <a:gd name="connsiteX22" fmla="*/ 3414110 w 3984734"/>
                  <a:gd name="connsiteY22" fmla="*/ 4093780 h 4381238"/>
                  <a:gd name="connsiteX23" fmla="*/ 3351048 w 3984734"/>
                  <a:gd name="connsiteY23" fmla="*/ 3983421 h 4381238"/>
                  <a:gd name="connsiteX24" fmla="*/ 3240690 w 3984734"/>
                  <a:gd name="connsiteY24" fmla="*/ 3825766 h 4381238"/>
                  <a:gd name="connsiteX25" fmla="*/ 3067269 w 3984734"/>
                  <a:gd name="connsiteY25" fmla="*/ 3652345 h 4381238"/>
                  <a:gd name="connsiteX26" fmla="*/ 2657366 w 3984734"/>
                  <a:gd name="connsiteY26" fmla="*/ 3400097 h 4381238"/>
                  <a:gd name="connsiteX27" fmla="*/ 2168635 w 3984734"/>
                  <a:gd name="connsiteY27" fmla="*/ 3352801 h 4381238"/>
                  <a:gd name="connsiteX28" fmla="*/ 1711435 w 3984734"/>
                  <a:gd name="connsiteY28" fmla="*/ 3163614 h 4381238"/>
                  <a:gd name="connsiteX29" fmla="*/ 1238469 w 3984734"/>
                  <a:gd name="connsiteY29" fmla="*/ 2895601 h 4381238"/>
                  <a:gd name="connsiteX30" fmla="*/ 1143876 w 3984734"/>
                  <a:gd name="connsiteY30" fmla="*/ 2785242 h 4381238"/>
                  <a:gd name="connsiteX31" fmla="*/ 1238469 w 3984734"/>
                  <a:gd name="connsiteY31" fmla="*/ 2517228 h 4381238"/>
                  <a:gd name="connsiteX32" fmla="*/ 1096579 w 3984734"/>
                  <a:gd name="connsiteY32" fmla="*/ 2406870 h 4381238"/>
                  <a:gd name="connsiteX33" fmla="*/ 1065048 w 3984734"/>
                  <a:gd name="connsiteY33" fmla="*/ 2217683 h 4381238"/>
                  <a:gd name="connsiteX34" fmla="*/ 1206938 w 3984734"/>
                  <a:gd name="connsiteY34" fmla="*/ 2123090 h 4381238"/>
                  <a:gd name="connsiteX35" fmla="*/ 1206938 w 3984734"/>
                  <a:gd name="connsiteY35" fmla="*/ 2044263 h 4381238"/>
                  <a:gd name="connsiteX36" fmla="*/ 1096579 w 3984734"/>
                  <a:gd name="connsiteY36" fmla="*/ 1965435 h 4381238"/>
                  <a:gd name="connsiteX37" fmla="*/ 1049283 w 3984734"/>
                  <a:gd name="connsiteY37" fmla="*/ 1839311 h 4381238"/>
                  <a:gd name="connsiteX38" fmla="*/ 891628 w 3984734"/>
                  <a:gd name="connsiteY38" fmla="*/ 1571297 h 4381238"/>
                  <a:gd name="connsiteX39" fmla="*/ 670910 w 3984734"/>
                  <a:gd name="connsiteY39" fmla="*/ 1271752 h 4381238"/>
                  <a:gd name="connsiteX40" fmla="*/ 560552 w 3984734"/>
                  <a:gd name="connsiteY40" fmla="*/ 1114097 h 4381238"/>
                  <a:gd name="connsiteX41" fmla="*/ 481724 w 3984734"/>
                  <a:gd name="connsiteY41" fmla="*/ 861849 h 4381238"/>
                  <a:gd name="connsiteX42" fmla="*/ 308304 w 3984734"/>
                  <a:gd name="connsiteY42" fmla="*/ 940676 h 4381238"/>
                  <a:gd name="connsiteX43" fmla="*/ 197945 w 3984734"/>
                  <a:gd name="connsiteY43" fmla="*/ 909145 h 4381238"/>
                  <a:gd name="connsiteX44" fmla="*/ 134883 w 3984734"/>
                  <a:gd name="connsiteY44" fmla="*/ 767256 h 4381238"/>
                  <a:gd name="connsiteX45" fmla="*/ 166414 w 3984734"/>
                  <a:gd name="connsiteY45" fmla="*/ 609601 h 4381238"/>
                  <a:gd name="connsiteX46" fmla="*/ 261007 w 3984734"/>
                  <a:gd name="connsiteY46" fmla="*/ 467711 h 4381238"/>
                  <a:gd name="connsiteX47" fmla="*/ 339835 w 3984734"/>
                  <a:gd name="connsiteY47" fmla="*/ 467711 h 4381238"/>
                  <a:gd name="connsiteX48" fmla="*/ 387131 w 3984734"/>
                  <a:gd name="connsiteY48" fmla="*/ 341587 h 4381238"/>
                  <a:gd name="connsiteX49" fmla="*/ 292538 w 3984734"/>
                  <a:gd name="connsiteY49" fmla="*/ 26276 h 4381238"/>
                  <a:gd name="connsiteX50" fmla="*/ 2142359 w 3984734"/>
                  <a:gd name="connsiteY50" fmla="*/ 183932 h 4381238"/>
                  <a:gd name="connsiteX51" fmla="*/ 2373586 w 3984734"/>
                  <a:gd name="connsiteY51" fmla="*/ 310056 h 4381238"/>
                  <a:gd name="connsiteX52" fmla="*/ 2436648 w 3984734"/>
                  <a:gd name="connsiteY52" fmla="*/ 436180 h 4381238"/>
                  <a:gd name="connsiteX53" fmla="*/ 2452414 w 3984734"/>
                  <a:gd name="connsiteY53" fmla="*/ 578070 h 4381238"/>
                  <a:gd name="connsiteX54" fmla="*/ 2547007 w 3984734"/>
                  <a:gd name="connsiteY54" fmla="*/ 735725 h 4381238"/>
                  <a:gd name="connsiteX55" fmla="*/ 2657366 w 3984734"/>
                  <a:gd name="connsiteY55" fmla="*/ 735725 h 4381238"/>
                  <a:gd name="connsiteX56" fmla="*/ 2736193 w 3984734"/>
                  <a:gd name="connsiteY56" fmla="*/ 562304 h 4381238"/>
                  <a:gd name="connsiteX57" fmla="*/ 2799255 w 3984734"/>
                  <a:gd name="connsiteY57" fmla="*/ 515008 h 4381238"/>
                  <a:gd name="connsiteX58" fmla="*/ 2893848 w 3984734"/>
                  <a:gd name="connsiteY58" fmla="*/ 467711 h 4381238"/>
                  <a:gd name="connsiteX59" fmla="*/ 2956910 w 3984734"/>
                  <a:gd name="connsiteY59" fmla="*/ 530773 h 4381238"/>
                  <a:gd name="connsiteX60" fmla="*/ 3067269 w 3984734"/>
                  <a:gd name="connsiteY60"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5376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84734" h="4381238">
                    <a:moveTo>
                      <a:pt x="3067269" y="593835"/>
                    </a:moveTo>
                    <a:cubicBezTo>
                      <a:pt x="3069897" y="633249"/>
                      <a:pt x="2949028" y="688428"/>
                      <a:pt x="2972676" y="767256"/>
                    </a:cubicBezTo>
                    <a:cubicBezTo>
                      <a:pt x="2996324" y="846084"/>
                      <a:pt x="3132959" y="982718"/>
                      <a:pt x="3209159" y="1066801"/>
                    </a:cubicBezTo>
                    <a:cubicBezTo>
                      <a:pt x="3285359" y="1150884"/>
                      <a:pt x="3387835" y="1213945"/>
                      <a:pt x="3429876" y="1271752"/>
                    </a:cubicBezTo>
                    <a:cubicBezTo>
                      <a:pt x="3471917" y="1329559"/>
                      <a:pt x="3435131" y="1358463"/>
                      <a:pt x="3461407" y="1413642"/>
                    </a:cubicBezTo>
                    <a:cubicBezTo>
                      <a:pt x="3487683" y="1468821"/>
                      <a:pt x="3577021" y="1545021"/>
                      <a:pt x="3587531" y="1602828"/>
                    </a:cubicBezTo>
                    <a:cubicBezTo>
                      <a:pt x="3598041" y="1660635"/>
                      <a:pt x="3550745" y="1707931"/>
                      <a:pt x="3524469" y="1760483"/>
                    </a:cubicBezTo>
                    <a:cubicBezTo>
                      <a:pt x="3498193" y="1813035"/>
                      <a:pt x="3432503" y="1852449"/>
                      <a:pt x="3429876" y="1918139"/>
                    </a:cubicBezTo>
                    <a:cubicBezTo>
                      <a:pt x="3427249" y="1983829"/>
                      <a:pt x="3485056" y="2099442"/>
                      <a:pt x="3508704" y="2154621"/>
                    </a:cubicBezTo>
                    <a:cubicBezTo>
                      <a:pt x="3532352" y="2209800"/>
                      <a:pt x="3556001" y="2209800"/>
                      <a:pt x="3571766" y="2249214"/>
                    </a:cubicBezTo>
                    <a:cubicBezTo>
                      <a:pt x="3587531" y="2288628"/>
                      <a:pt x="3561256" y="2341180"/>
                      <a:pt x="3603297" y="2391104"/>
                    </a:cubicBezTo>
                    <a:cubicBezTo>
                      <a:pt x="3645338" y="2441028"/>
                      <a:pt x="3795111" y="2490952"/>
                      <a:pt x="3824014" y="2548759"/>
                    </a:cubicBezTo>
                    <a:cubicBezTo>
                      <a:pt x="3852917" y="2606566"/>
                      <a:pt x="3818758" y="2627586"/>
                      <a:pt x="3776717" y="2737945"/>
                    </a:cubicBezTo>
                    <a:cubicBezTo>
                      <a:pt x="3734676" y="2848304"/>
                      <a:pt x="3608552" y="3082159"/>
                      <a:pt x="3571766" y="3210911"/>
                    </a:cubicBezTo>
                    <a:cubicBezTo>
                      <a:pt x="3534980" y="3339663"/>
                      <a:pt x="3561693" y="3415863"/>
                      <a:pt x="3556000" y="3510456"/>
                    </a:cubicBezTo>
                    <a:cubicBezTo>
                      <a:pt x="3550307" y="3605049"/>
                      <a:pt x="3545490" y="3697015"/>
                      <a:pt x="3537607" y="3778470"/>
                    </a:cubicBezTo>
                    <a:cubicBezTo>
                      <a:pt x="3529724" y="3859925"/>
                      <a:pt x="3456152" y="3946635"/>
                      <a:pt x="3508704" y="3999187"/>
                    </a:cubicBezTo>
                    <a:cubicBezTo>
                      <a:pt x="3566511" y="4041228"/>
                      <a:pt x="3573517" y="4032820"/>
                      <a:pt x="3776717" y="4093780"/>
                    </a:cubicBezTo>
                    <a:cubicBezTo>
                      <a:pt x="3789329" y="4008296"/>
                      <a:pt x="3690182" y="4161046"/>
                      <a:pt x="3873938" y="4197482"/>
                    </a:cubicBezTo>
                    <a:cubicBezTo>
                      <a:pt x="3793534" y="4381238"/>
                      <a:pt x="3984734" y="4245070"/>
                      <a:pt x="3934372" y="4251435"/>
                    </a:cubicBezTo>
                    <a:cubicBezTo>
                      <a:pt x="3884010" y="4257800"/>
                      <a:pt x="3658476" y="4261946"/>
                      <a:pt x="3571766" y="4235670"/>
                    </a:cubicBezTo>
                    <a:cubicBezTo>
                      <a:pt x="3485056" y="4209394"/>
                      <a:pt x="3450896" y="4135822"/>
                      <a:pt x="3414110" y="4093780"/>
                    </a:cubicBezTo>
                    <a:cubicBezTo>
                      <a:pt x="3377324" y="4051738"/>
                      <a:pt x="3379951" y="4028090"/>
                      <a:pt x="3351048" y="3983421"/>
                    </a:cubicBezTo>
                    <a:cubicBezTo>
                      <a:pt x="3322145" y="3938752"/>
                      <a:pt x="3287986" y="3880945"/>
                      <a:pt x="3240690" y="3825766"/>
                    </a:cubicBezTo>
                    <a:cubicBezTo>
                      <a:pt x="3193394" y="3770587"/>
                      <a:pt x="3164490" y="3723290"/>
                      <a:pt x="3067269" y="3652345"/>
                    </a:cubicBezTo>
                    <a:cubicBezTo>
                      <a:pt x="2970048" y="3581400"/>
                      <a:pt x="2807138" y="3450021"/>
                      <a:pt x="2657366" y="3400097"/>
                    </a:cubicBezTo>
                    <a:cubicBezTo>
                      <a:pt x="2507594" y="3350173"/>
                      <a:pt x="2326290" y="3392215"/>
                      <a:pt x="2168635" y="3352801"/>
                    </a:cubicBezTo>
                    <a:cubicBezTo>
                      <a:pt x="2010980" y="3313387"/>
                      <a:pt x="1866463" y="3239814"/>
                      <a:pt x="1711435" y="3163614"/>
                    </a:cubicBezTo>
                    <a:cubicBezTo>
                      <a:pt x="1556407" y="3087414"/>
                      <a:pt x="1333062" y="2958663"/>
                      <a:pt x="1238469" y="2895601"/>
                    </a:cubicBezTo>
                    <a:cubicBezTo>
                      <a:pt x="1143876" y="2832539"/>
                      <a:pt x="1143876" y="2848304"/>
                      <a:pt x="1143876" y="2785242"/>
                    </a:cubicBezTo>
                    <a:cubicBezTo>
                      <a:pt x="1143876" y="2722180"/>
                      <a:pt x="1246352" y="2580290"/>
                      <a:pt x="1238469" y="2517228"/>
                    </a:cubicBezTo>
                    <a:cubicBezTo>
                      <a:pt x="1230586" y="2454166"/>
                      <a:pt x="1125482" y="2456794"/>
                      <a:pt x="1096579" y="2406870"/>
                    </a:cubicBezTo>
                    <a:cubicBezTo>
                      <a:pt x="1067676" y="2356946"/>
                      <a:pt x="1046655" y="2264980"/>
                      <a:pt x="1065048" y="2217683"/>
                    </a:cubicBezTo>
                    <a:cubicBezTo>
                      <a:pt x="1083441" y="2170386"/>
                      <a:pt x="1183290" y="2151993"/>
                      <a:pt x="1206938" y="2123090"/>
                    </a:cubicBezTo>
                    <a:cubicBezTo>
                      <a:pt x="1230586" y="2094187"/>
                      <a:pt x="1225331" y="2070539"/>
                      <a:pt x="1206938" y="2044263"/>
                    </a:cubicBezTo>
                    <a:cubicBezTo>
                      <a:pt x="1188545" y="2017987"/>
                      <a:pt x="1122855" y="1999594"/>
                      <a:pt x="1096579" y="1965435"/>
                    </a:cubicBezTo>
                    <a:cubicBezTo>
                      <a:pt x="1070303" y="1931276"/>
                      <a:pt x="1083441" y="1905000"/>
                      <a:pt x="1049283" y="1839311"/>
                    </a:cubicBezTo>
                    <a:cubicBezTo>
                      <a:pt x="1015125" y="1773622"/>
                      <a:pt x="954690" y="1665890"/>
                      <a:pt x="891628" y="1571297"/>
                    </a:cubicBezTo>
                    <a:cubicBezTo>
                      <a:pt x="828566" y="1476704"/>
                      <a:pt x="726089" y="1347952"/>
                      <a:pt x="670910" y="1271752"/>
                    </a:cubicBezTo>
                    <a:cubicBezTo>
                      <a:pt x="615731" y="1195552"/>
                      <a:pt x="592083" y="1182414"/>
                      <a:pt x="560552" y="1114097"/>
                    </a:cubicBezTo>
                    <a:cubicBezTo>
                      <a:pt x="529021" y="1045780"/>
                      <a:pt x="523765" y="890752"/>
                      <a:pt x="481724" y="861849"/>
                    </a:cubicBezTo>
                    <a:cubicBezTo>
                      <a:pt x="439683" y="832946"/>
                      <a:pt x="355600" y="932793"/>
                      <a:pt x="308304" y="940676"/>
                    </a:cubicBezTo>
                    <a:cubicBezTo>
                      <a:pt x="261008" y="948559"/>
                      <a:pt x="226848" y="938048"/>
                      <a:pt x="197945" y="909145"/>
                    </a:cubicBezTo>
                    <a:cubicBezTo>
                      <a:pt x="169042" y="880242"/>
                      <a:pt x="140138" y="817180"/>
                      <a:pt x="134883" y="767256"/>
                    </a:cubicBezTo>
                    <a:cubicBezTo>
                      <a:pt x="129628" y="717332"/>
                      <a:pt x="145393" y="659525"/>
                      <a:pt x="166414" y="609601"/>
                    </a:cubicBezTo>
                    <a:cubicBezTo>
                      <a:pt x="187435" y="559677"/>
                      <a:pt x="232104" y="491359"/>
                      <a:pt x="261007" y="467711"/>
                    </a:cubicBezTo>
                    <a:cubicBezTo>
                      <a:pt x="289910" y="444063"/>
                      <a:pt x="318814" y="488732"/>
                      <a:pt x="339835" y="467711"/>
                    </a:cubicBezTo>
                    <a:cubicBezTo>
                      <a:pt x="360856" y="446690"/>
                      <a:pt x="395014" y="415160"/>
                      <a:pt x="387131" y="341587"/>
                    </a:cubicBezTo>
                    <a:cubicBezTo>
                      <a:pt x="379248" y="268015"/>
                      <a:pt x="0" y="52552"/>
                      <a:pt x="292538" y="26276"/>
                    </a:cubicBezTo>
                    <a:cubicBezTo>
                      <a:pt x="585076" y="0"/>
                      <a:pt x="1795518" y="136635"/>
                      <a:pt x="2142359" y="183932"/>
                    </a:cubicBezTo>
                    <a:cubicBezTo>
                      <a:pt x="2489200" y="231229"/>
                      <a:pt x="2324538" y="268015"/>
                      <a:pt x="2373586" y="310056"/>
                    </a:cubicBezTo>
                    <a:cubicBezTo>
                      <a:pt x="2422634" y="352097"/>
                      <a:pt x="2423510" y="391511"/>
                      <a:pt x="2436648" y="436180"/>
                    </a:cubicBezTo>
                    <a:cubicBezTo>
                      <a:pt x="2449786" y="480849"/>
                      <a:pt x="2434021" y="528146"/>
                      <a:pt x="2452414" y="578070"/>
                    </a:cubicBezTo>
                    <a:cubicBezTo>
                      <a:pt x="2470807" y="627994"/>
                      <a:pt x="2512848" y="709449"/>
                      <a:pt x="2547007" y="735725"/>
                    </a:cubicBezTo>
                    <a:cubicBezTo>
                      <a:pt x="2581166" y="762001"/>
                      <a:pt x="2625835" y="764628"/>
                      <a:pt x="2657366" y="735725"/>
                    </a:cubicBezTo>
                    <a:cubicBezTo>
                      <a:pt x="2688897" y="706822"/>
                      <a:pt x="2712545" y="599090"/>
                      <a:pt x="2736193" y="562304"/>
                    </a:cubicBezTo>
                    <a:cubicBezTo>
                      <a:pt x="2759841" y="525518"/>
                      <a:pt x="2772979" y="530773"/>
                      <a:pt x="2799255" y="515008"/>
                    </a:cubicBezTo>
                    <a:cubicBezTo>
                      <a:pt x="2825531" y="499243"/>
                      <a:pt x="2867572" y="465084"/>
                      <a:pt x="2893848" y="467711"/>
                    </a:cubicBezTo>
                    <a:cubicBezTo>
                      <a:pt x="2920124" y="470339"/>
                      <a:pt x="2930634" y="517635"/>
                      <a:pt x="2956910" y="530773"/>
                    </a:cubicBezTo>
                    <a:cubicBezTo>
                      <a:pt x="2983186" y="543911"/>
                      <a:pt x="3064641" y="554421"/>
                      <a:pt x="3067269" y="593835"/>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52"/>
              <p:cNvSpPr/>
              <p:nvPr/>
            </p:nvSpPr>
            <p:spPr>
              <a:xfrm>
                <a:off x="4793672" y="1415935"/>
                <a:ext cx="4064925" cy="3778134"/>
              </a:xfrm>
              <a:custGeom>
                <a:avLst/>
                <a:gdLst>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90" fmla="*/ 3535681 w 4064925"/>
                  <a:gd name="connsiteY90" fmla="*/ 263236 h 3909752"/>
                  <a:gd name="connsiteX0" fmla="*/ 3535681 w 4064925"/>
                  <a:gd name="connsiteY0" fmla="*/ 263236 h 3868188"/>
                  <a:gd name="connsiteX1" fmla="*/ 3602183 w 4064925"/>
                  <a:gd name="connsiteY1" fmla="*/ 180109 h 3868188"/>
                  <a:gd name="connsiteX2" fmla="*/ 3685310 w 4064925"/>
                  <a:gd name="connsiteY2" fmla="*/ 80356 h 3868188"/>
                  <a:gd name="connsiteX3" fmla="*/ 3785063 w 4064925"/>
                  <a:gd name="connsiteY3" fmla="*/ 13854 h 3868188"/>
                  <a:gd name="connsiteX4" fmla="*/ 3868190 w 4064925"/>
                  <a:gd name="connsiteY4" fmla="*/ 163483 h 3868188"/>
                  <a:gd name="connsiteX5" fmla="*/ 4017819 w 4064925"/>
                  <a:gd name="connsiteY5" fmla="*/ 229985 h 3868188"/>
                  <a:gd name="connsiteX6" fmla="*/ 4051070 w 4064925"/>
                  <a:gd name="connsiteY6" fmla="*/ 329738 h 3868188"/>
                  <a:gd name="connsiteX7" fmla="*/ 3934692 w 4064925"/>
                  <a:gd name="connsiteY7" fmla="*/ 479367 h 3868188"/>
                  <a:gd name="connsiteX8" fmla="*/ 3735186 w 4064925"/>
                  <a:gd name="connsiteY8" fmla="*/ 595745 h 3868188"/>
                  <a:gd name="connsiteX9" fmla="*/ 3668684 w 4064925"/>
                  <a:gd name="connsiteY9" fmla="*/ 811876 h 3868188"/>
                  <a:gd name="connsiteX10" fmla="*/ 3685310 w 4064925"/>
                  <a:gd name="connsiteY10" fmla="*/ 994756 h 3868188"/>
                  <a:gd name="connsiteX11" fmla="*/ 3818313 w 4064925"/>
                  <a:gd name="connsiteY11" fmla="*/ 1011381 h 3868188"/>
                  <a:gd name="connsiteX12" fmla="*/ 3768437 w 4064925"/>
                  <a:gd name="connsiteY12" fmla="*/ 1144385 h 3868188"/>
                  <a:gd name="connsiteX13" fmla="*/ 3386052 w 4064925"/>
                  <a:gd name="connsiteY13" fmla="*/ 1260763 h 3868188"/>
                  <a:gd name="connsiteX14" fmla="*/ 3352801 w 4064925"/>
                  <a:gd name="connsiteY14" fmla="*/ 1609898 h 3868188"/>
                  <a:gd name="connsiteX15" fmla="*/ 3219797 w 4064925"/>
                  <a:gd name="connsiteY15" fmla="*/ 2058785 h 3868188"/>
                  <a:gd name="connsiteX16" fmla="*/ 3169921 w 4064925"/>
                  <a:gd name="connsiteY16" fmla="*/ 2274916 h 3868188"/>
                  <a:gd name="connsiteX17" fmla="*/ 3253048 w 4064925"/>
                  <a:gd name="connsiteY17" fmla="*/ 2491047 h 3868188"/>
                  <a:gd name="connsiteX18" fmla="*/ 3169921 w 4064925"/>
                  <a:gd name="connsiteY18" fmla="*/ 2790305 h 3868188"/>
                  <a:gd name="connsiteX19" fmla="*/ 2721033 w 4064925"/>
                  <a:gd name="connsiteY19" fmla="*/ 3139440 h 3868188"/>
                  <a:gd name="connsiteX20" fmla="*/ 2571404 w 4064925"/>
                  <a:gd name="connsiteY20" fmla="*/ 3471949 h 3868188"/>
                  <a:gd name="connsiteX21" fmla="*/ 2521528 w 4064925"/>
                  <a:gd name="connsiteY21" fmla="*/ 3654829 h 3868188"/>
                  <a:gd name="connsiteX22" fmla="*/ 2255521 w 4064925"/>
                  <a:gd name="connsiteY22" fmla="*/ 3721330 h 3868188"/>
                  <a:gd name="connsiteX23" fmla="*/ 1690255 w 4064925"/>
                  <a:gd name="connsiteY23" fmla="*/ 3771207 h 3868188"/>
                  <a:gd name="connsiteX24" fmla="*/ 759230 w 4064925"/>
                  <a:gd name="connsiteY24" fmla="*/ 3854334 h 3868188"/>
                  <a:gd name="connsiteX25" fmla="*/ 828503 w 4064925"/>
                  <a:gd name="connsiteY25" fmla="*/ 3701934 h 3868188"/>
                  <a:gd name="connsiteX26" fmla="*/ 775855 w 4064925"/>
                  <a:gd name="connsiteY26" fmla="*/ 3521825 h 3868188"/>
                  <a:gd name="connsiteX27" fmla="*/ 692728 w 4064925"/>
                  <a:gd name="connsiteY27" fmla="*/ 3255818 h 3868188"/>
                  <a:gd name="connsiteX28" fmla="*/ 842357 w 4064925"/>
                  <a:gd name="connsiteY28" fmla="*/ 2939934 h 3868188"/>
                  <a:gd name="connsiteX29" fmla="*/ 942110 w 4064925"/>
                  <a:gd name="connsiteY29" fmla="*/ 2624050 h 3868188"/>
                  <a:gd name="connsiteX30" fmla="*/ 975361 w 4064925"/>
                  <a:gd name="connsiteY30" fmla="*/ 2540923 h 3868188"/>
                  <a:gd name="connsiteX31" fmla="*/ 975361 w 4064925"/>
                  <a:gd name="connsiteY31" fmla="*/ 2424545 h 3868188"/>
                  <a:gd name="connsiteX32" fmla="*/ 775855 w 4064925"/>
                  <a:gd name="connsiteY32" fmla="*/ 2258290 h 3868188"/>
                  <a:gd name="connsiteX33" fmla="*/ 809106 w 4064925"/>
                  <a:gd name="connsiteY33" fmla="*/ 2175163 h 3868188"/>
                  <a:gd name="connsiteX34" fmla="*/ 725979 w 4064925"/>
                  <a:gd name="connsiteY34" fmla="*/ 2075410 h 3868188"/>
                  <a:gd name="connsiteX35" fmla="*/ 626226 w 4064925"/>
                  <a:gd name="connsiteY35" fmla="*/ 1925781 h 3868188"/>
                  <a:gd name="connsiteX36" fmla="*/ 692728 w 4064925"/>
                  <a:gd name="connsiteY36" fmla="*/ 1693025 h 3868188"/>
                  <a:gd name="connsiteX37" fmla="*/ 775855 w 4064925"/>
                  <a:gd name="connsiteY37" fmla="*/ 1609898 h 3868188"/>
                  <a:gd name="connsiteX38" fmla="*/ 775855 w 4064925"/>
                  <a:gd name="connsiteY38" fmla="*/ 1510145 h 3868188"/>
                  <a:gd name="connsiteX39" fmla="*/ 659477 w 4064925"/>
                  <a:gd name="connsiteY39" fmla="*/ 1377141 h 3868188"/>
                  <a:gd name="connsiteX40" fmla="*/ 476597 w 4064925"/>
                  <a:gd name="connsiteY40" fmla="*/ 1077883 h 3868188"/>
                  <a:gd name="connsiteX41" fmla="*/ 310343 w 4064925"/>
                  <a:gd name="connsiteY41" fmla="*/ 978130 h 3868188"/>
                  <a:gd name="connsiteX42" fmla="*/ 193964 w 4064925"/>
                  <a:gd name="connsiteY42" fmla="*/ 811876 h 3868188"/>
                  <a:gd name="connsiteX43" fmla="*/ 193964 w 4064925"/>
                  <a:gd name="connsiteY43" fmla="*/ 545869 h 3868188"/>
                  <a:gd name="connsiteX44" fmla="*/ 243841 w 4064925"/>
                  <a:gd name="connsiteY44" fmla="*/ 545869 h 3868188"/>
                  <a:gd name="connsiteX45" fmla="*/ 227215 w 4064925"/>
                  <a:gd name="connsiteY45" fmla="*/ 429490 h 3868188"/>
                  <a:gd name="connsiteX46" fmla="*/ 177339 w 4064925"/>
                  <a:gd name="connsiteY46" fmla="*/ 412865 h 3868188"/>
                  <a:gd name="connsiteX47" fmla="*/ 44335 w 4064925"/>
                  <a:gd name="connsiteY47" fmla="*/ 396240 h 3868188"/>
                  <a:gd name="connsiteX48" fmla="*/ 11084 w 4064925"/>
                  <a:gd name="connsiteY48" fmla="*/ 96981 h 3868188"/>
                  <a:gd name="connsiteX49" fmla="*/ 110837 w 4064925"/>
                  <a:gd name="connsiteY49" fmla="*/ 213360 h 3868188"/>
                  <a:gd name="connsiteX50" fmla="*/ 243841 w 4064925"/>
                  <a:gd name="connsiteY50" fmla="*/ 180109 h 3868188"/>
                  <a:gd name="connsiteX51" fmla="*/ 360219 w 4064925"/>
                  <a:gd name="connsiteY51" fmla="*/ 329738 h 3868188"/>
                  <a:gd name="connsiteX52" fmla="*/ 360219 w 4064925"/>
                  <a:gd name="connsiteY52" fmla="*/ 446116 h 3868188"/>
                  <a:gd name="connsiteX53" fmla="*/ 393470 w 4064925"/>
                  <a:gd name="connsiteY53" fmla="*/ 512618 h 3868188"/>
                  <a:gd name="connsiteX54" fmla="*/ 609601 w 4064925"/>
                  <a:gd name="connsiteY54" fmla="*/ 545869 h 3868188"/>
                  <a:gd name="connsiteX55" fmla="*/ 858983 w 4064925"/>
                  <a:gd name="connsiteY55" fmla="*/ 495992 h 3868188"/>
                  <a:gd name="connsiteX56" fmla="*/ 908859 w 4064925"/>
                  <a:gd name="connsiteY56" fmla="*/ 379614 h 3868188"/>
                  <a:gd name="connsiteX57" fmla="*/ 975361 w 4064925"/>
                  <a:gd name="connsiteY57" fmla="*/ 329738 h 3868188"/>
                  <a:gd name="connsiteX58" fmla="*/ 1025237 w 4064925"/>
                  <a:gd name="connsiteY58" fmla="*/ 362989 h 3868188"/>
                  <a:gd name="connsiteX59" fmla="*/ 1141615 w 4064925"/>
                  <a:gd name="connsiteY59" fmla="*/ 512618 h 3868188"/>
                  <a:gd name="connsiteX60" fmla="*/ 1474124 w 4064925"/>
                  <a:gd name="connsiteY60" fmla="*/ 412865 h 3868188"/>
                  <a:gd name="connsiteX61" fmla="*/ 1607128 w 4064925"/>
                  <a:gd name="connsiteY61" fmla="*/ 612370 h 3868188"/>
                  <a:gd name="connsiteX62" fmla="*/ 1208117 w 4064925"/>
                  <a:gd name="connsiteY62" fmla="*/ 678872 h 3868188"/>
                  <a:gd name="connsiteX63" fmla="*/ 1108364 w 4064925"/>
                  <a:gd name="connsiteY63" fmla="*/ 861752 h 3868188"/>
                  <a:gd name="connsiteX64" fmla="*/ 1158241 w 4064925"/>
                  <a:gd name="connsiteY64" fmla="*/ 878378 h 3868188"/>
                  <a:gd name="connsiteX65" fmla="*/ 1124990 w 4064925"/>
                  <a:gd name="connsiteY65" fmla="*/ 1210887 h 3868188"/>
                  <a:gd name="connsiteX66" fmla="*/ 1141615 w 4064925"/>
                  <a:gd name="connsiteY66" fmla="*/ 1427018 h 3868188"/>
                  <a:gd name="connsiteX67" fmla="*/ 1191492 w 4064925"/>
                  <a:gd name="connsiteY67" fmla="*/ 1493520 h 3868188"/>
                  <a:gd name="connsiteX68" fmla="*/ 1390997 w 4064925"/>
                  <a:gd name="connsiteY68" fmla="*/ 1310640 h 3868188"/>
                  <a:gd name="connsiteX69" fmla="*/ 1324495 w 4064925"/>
                  <a:gd name="connsiteY69" fmla="*/ 1044632 h 3868188"/>
                  <a:gd name="connsiteX70" fmla="*/ 1457499 w 4064925"/>
                  <a:gd name="connsiteY70" fmla="*/ 795250 h 3868188"/>
                  <a:gd name="connsiteX71" fmla="*/ 1557252 w 4064925"/>
                  <a:gd name="connsiteY71" fmla="*/ 662247 h 3868188"/>
                  <a:gd name="connsiteX72" fmla="*/ 1706881 w 4064925"/>
                  <a:gd name="connsiteY72" fmla="*/ 745374 h 3868188"/>
                  <a:gd name="connsiteX73" fmla="*/ 1773383 w 4064925"/>
                  <a:gd name="connsiteY73" fmla="*/ 878378 h 3868188"/>
                  <a:gd name="connsiteX74" fmla="*/ 1640379 w 4064925"/>
                  <a:gd name="connsiteY74" fmla="*/ 1061258 h 3868188"/>
                  <a:gd name="connsiteX75" fmla="*/ 1806633 w 4064925"/>
                  <a:gd name="connsiteY75" fmla="*/ 1044632 h 3868188"/>
                  <a:gd name="connsiteX76" fmla="*/ 1856510 w 4064925"/>
                  <a:gd name="connsiteY76" fmla="*/ 1077883 h 3868188"/>
                  <a:gd name="connsiteX77" fmla="*/ 1856510 w 4064925"/>
                  <a:gd name="connsiteY77" fmla="*/ 1227512 h 3868188"/>
                  <a:gd name="connsiteX78" fmla="*/ 1823259 w 4064925"/>
                  <a:gd name="connsiteY78" fmla="*/ 1476894 h 3868188"/>
                  <a:gd name="connsiteX79" fmla="*/ 1972888 w 4064925"/>
                  <a:gd name="connsiteY79" fmla="*/ 1526770 h 3868188"/>
                  <a:gd name="connsiteX80" fmla="*/ 2205644 w 4064925"/>
                  <a:gd name="connsiteY80" fmla="*/ 1360516 h 3868188"/>
                  <a:gd name="connsiteX81" fmla="*/ 2421775 w 4064925"/>
                  <a:gd name="connsiteY81" fmla="*/ 1244138 h 3868188"/>
                  <a:gd name="connsiteX82" fmla="*/ 2421775 w 4064925"/>
                  <a:gd name="connsiteY82" fmla="*/ 1194261 h 3868188"/>
                  <a:gd name="connsiteX83" fmla="*/ 2421775 w 4064925"/>
                  <a:gd name="connsiteY83" fmla="*/ 1077883 h 3868188"/>
                  <a:gd name="connsiteX84" fmla="*/ 2621281 w 4064925"/>
                  <a:gd name="connsiteY84" fmla="*/ 1011381 h 3868188"/>
                  <a:gd name="connsiteX85" fmla="*/ 2770910 w 4064925"/>
                  <a:gd name="connsiteY85" fmla="*/ 878378 h 3868188"/>
                  <a:gd name="connsiteX86" fmla="*/ 2770910 w 4064925"/>
                  <a:gd name="connsiteY86" fmla="*/ 778625 h 3868188"/>
                  <a:gd name="connsiteX87" fmla="*/ 2887288 w 4064925"/>
                  <a:gd name="connsiteY87" fmla="*/ 545869 h 3868188"/>
                  <a:gd name="connsiteX88" fmla="*/ 3352801 w 4064925"/>
                  <a:gd name="connsiteY88" fmla="*/ 462741 h 3868188"/>
                  <a:gd name="connsiteX89" fmla="*/ 3535681 w 4064925"/>
                  <a:gd name="connsiteY89" fmla="*/ 196734 h 3868188"/>
                  <a:gd name="connsiteX90" fmla="*/ 3535681 w 4064925"/>
                  <a:gd name="connsiteY90" fmla="*/ 263236 h 3868188"/>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4544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8134"/>
                  <a:gd name="connsiteX1" fmla="*/ 3602183 w 4064925"/>
                  <a:gd name="connsiteY1" fmla="*/ 180109 h 3778134"/>
                  <a:gd name="connsiteX2" fmla="*/ 3685310 w 4064925"/>
                  <a:gd name="connsiteY2" fmla="*/ 80356 h 3778134"/>
                  <a:gd name="connsiteX3" fmla="*/ 3785063 w 4064925"/>
                  <a:gd name="connsiteY3" fmla="*/ 13854 h 3778134"/>
                  <a:gd name="connsiteX4" fmla="*/ 3868190 w 4064925"/>
                  <a:gd name="connsiteY4" fmla="*/ 163483 h 3778134"/>
                  <a:gd name="connsiteX5" fmla="*/ 4017819 w 4064925"/>
                  <a:gd name="connsiteY5" fmla="*/ 229985 h 3778134"/>
                  <a:gd name="connsiteX6" fmla="*/ 4051070 w 4064925"/>
                  <a:gd name="connsiteY6" fmla="*/ 329738 h 3778134"/>
                  <a:gd name="connsiteX7" fmla="*/ 3934692 w 4064925"/>
                  <a:gd name="connsiteY7" fmla="*/ 479367 h 3778134"/>
                  <a:gd name="connsiteX8" fmla="*/ 3735186 w 4064925"/>
                  <a:gd name="connsiteY8" fmla="*/ 595745 h 3778134"/>
                  <a:gd name="connsiteX9" fmla="*/ 3668684 w 4064925"/>
                  <a:gd name="connsiteY9" fmla="*/ 811876 h 3778134"/>
                  <a:gd name="connsiteX10" fmla="*/ 3685310 w 4064925"/>
                  <a:gd name="connsiteY10" fmla="*/ 994756 h 3778134"/>
                  <a:gd name="connsiteX11" fmla="*/ 3818313 w 4064925"/>
                  <a:gd name="connsiteY11" fmla="*/ 1011381 h 3778134"/>
                  <a:gd name="connsiteX12" fmla="*/ 3768437 w 4064925"/>
                  <a:gd name="connsiteY12" fmla="*/ 1144385 h 3778134"/>
                  <a:gd name="connsiteX13" fmla="*/ 3386052 w 4064925"/>
                  <a:gd name="connsiteY13" fmla="*/ 1260763 h 3778134"/>
                  <a:gd name="connsiteX14" fmla="*/ 3352801 w 4064925"/>
                  <a:gd name="connsiteY14" fmla="*/ 1609898 h 3778134"/>
                  <a:gd name="connsiteX15" fmla="*/ 3219797 w 4064925"/>
                  <a:gd name="connsiteY15" fmla="*/ 2058785 h 3778134"/>
                  <a:gd name="connsiteX16" fmla="*/ 3169921 w 4064925"/>
                  <a:gd name="connsiteY16" fmla="*/ 2274916 h 3778134"/>
                  <a:gd name="connsiteX17" fmla="*/ 3253048 w 4064925"/>
                  <a:gd name="connsiteY17" fmla="*/ 2491047 h 3778134"/>
                  <a:gd name="connsiteX18" fmla="*/ 3169921 w 4064925"/>
                  <a:gd name="connsiteY18" fmla="*/ 2790305 h 3778134"/>
                  <a:gd name="connsiteX19" fmla="*/ 2721033 w 4064925"/>
                  <a:gd name="connsiteY19" fmla="*/ 3139440 h 3778134"/>
                  <a:gd name="connsiteX20" fmla="*/ 2571404 w 4064925"/>
                  <a:gd name="connsiteY20" fmla="*/ 3471949 h 3778134"/>
                  <a:gd name="connsiteX21" fmla="*/ 2521528 w 4064925"/>
                  <a:gd name="connsiteY21" fmla="*/ 3654829 h 3778134"/>
                  <a:gd name="connsiteX22" fmla="*/ 2255521 w 4064925"/>
                  <a:gd name="connsiteY22" fmla="*/ 3721330 h 3778134"/>
                  <a:gd name="connsiteX23" fmla="*/ 1690255 w 4064925"/>
                  <a:gd name="connsiteY23" fmla="*/ 3771207 h 3778134"/>
                  <a:gd name="connsiteX24" fmla="*/ 759230 w 4064925"/>
                  <a:gd name="connsiteY24" fmla="*/ 3778134 h 3778134"/>
                  <a:gd name="connsiteX25" fmla="*/ 775855 w 4064925"/>
                  <a:gd name="connsiteY25" fmla="*/ 3521825 h 3778134"/>
                  <a:gd name="connsiteX26" fmla="*/ 692728 w 4064925"/>
                  <a:gd name="connsiteY26" fmla="*/ 3255818 h 3778134"/>
                  <a:gd name="connsiteX27" fmla="*/ 842357 w 4064925"/>
                  <a:gd name="connsiteY27" fmla="*/ 2939934 h 3778134"/>
                  <a:gd name="connsiteX28" fmla="*/ 942110 w 4064925"/>
                  <a:gd name="connsiteY28" fmla="*/ 2624050 h 3778134"/>
                  <a:gd name="connsiteX29" fmla="*/ 975361 w 4064925"/>
                  <a:gd name="connsiteY29" fmla="*/ 2540923 h 3778134"/>
                  <a:gd name="connsiteX30" fmla="*/ 975361 w 4064925"/>
                  <a:gd name="connsiteY30" fmla="*/ 2424545 h 3778134"/>
                  <a:gd name="connsiteX31" fmla="*/ 775855 w 4064925"/>
                  <a:gd name="connsiteY31" fmla="*/ 2258290 h 3778134"/>
                  <a:gd name="connsiteX32" fmla="*/ 809106 w 4064925"/>
                  <a:gd name="connsiteY32" fmla="*/ 2175163 h 3778134"/>
                  <a:gd name="connsiteX33" fmla="*/ 725979 w 4064925"/>
                  <a:gd name="connsiteY33" fmla="*/ 2075410 h 3778134"/>
                  <a:gd name="connsiteX34" fmla="*/ 626226 w 4064925"/>
                  <a:gd name="connsiteY34" fmla="*/ 1925781 h 3778134"/>
                  <a:gd name="connsiteX35" fmla="*/ 692728 w 4064925"/>
                  <a:gd name="connsiteY35" fmla="*/ 1693025 h 3778134"/>
                  <a:gd name="connsiteX36" fmla="*/ 775855 w 4064925"/>
                  <a:gd name="connsiteY36" fmla="*/ 1609898 h 3778134"/>
                  <a:gd name="connsiteX37" fmla="*/ 775855 w 4064925"/>
                  <a:gd name="connsiteY37" fmla="*/ 1510145 h 3778134"/>
                  <a:gd name="connsiteX38" fmla="*/ 659477 w 4064925"/>
                  <a:gd name="connsiteY38" fmla="*/ 1377141 h 3778134"/>
                  <a:gd name="connsiteX39" fmla="*/ 476597 w 4064925"/>
                  <a:gd name="connsiteY39" fmla="*/ 1077883 h 3778134"/>
                  <a:gd name="connsiteX40" fmla="*/ 310343 w 4064925"/>
                  <a:gd name="connsiteY40" fmla="*/ 978130 h 3778134"/>
                  <a:gd name="connsiteX41" fmla="*/ 193964 w 4064925"/>
                  <a:gd name="connsiteY41" fmla="*/ 811876 h 3778134"/>
                  <a:gd name="connsiteX42" fmla="*/ 193964 w 4064925"/>
                  <a:gd name="connsiteY42" fmla="*/ 545869 h 3778134"/>
                  <a:gd name="connsiteX43" fmla="*/ 243841 w 4064925"/>
                  <a:gd name="connsiteY43" fmla="*/ 545869 h 3778134"/>
                  <a:gd name="connsiteX44" fmla="*/ 227215 w 4064925"/>
                  <a:gd name="connsiteY44" fmla="*/ 429490 h 3778134"/>
                  <a:gd name="connsiteX45" fmla="*/ 177339 w 4064925"/>
                  <a:gd name="connsiteY45" fmla="*/ 412865 h 3778134"/>
                  <a:gd name="connsiteX46" fmla="*/ 44335 w 4064925"/>
                  <a:gd name="connsiteY46" fmla="*/ 396240 h 3778134"/>
                  <a:gd name="connsiteX47" fmla="*/ 11084 w 4064925"/>
                  <a:gd name="connsiteY47" fmla="*/ 96981 h 3778134"/>
                  <a:gd name="connsiteX48" fmla="*/ 110837 w 4064925"/>
                  <a:gd name="connsiteY48" fmla="*/ 213360 h 3778134"/>
                  <a:gd name="connsiteX49" fmla="*/ 243841 w 4064925"/>
                  <a:gd name="connsiteY49" fmla="*/ 180109 h 3778134"/>
                  <a:gd name="connsiteX50" fmla="*/ 360219 w 4064925"/>
                  <a:gd name="connsiteY50" fmla="*/ 329738 h 3778134"/>
                  <a:gd name="connsiteX51" fmla="*/ 360219 w 4064925"/>
                  <a:gd name="connsiteY51" fmla="*/ 446116 h 3778134"/>
                  <a:gd name="connsiteX52" fmla="*/ 393470 w 4064925"/>
                  <a:gd name="connsiteY52" fmla="*/ 512618 h 3778134"/>
                  <a:gd name="connsiteX53" fmla="*/ 609601 w 4064925"/>
                  <a:gd name="connsiteY53" fmla="*/ 545869 h 3778134"/>
                  <a:gd name="connsiteX54" fmla="*/ 858983 w 4064925"/>
                  <a:gd name="connsiteY54" fmla="*/ 495992 h 3778134"/>
                  <a:gd name="connsiteX55" fmla="*/ 908859 w 4064925"/>
                  <a:gd name="connsiteY55" fmla="*/ 379614 h 3778134"/>
                  <a:gd name="connsiteX56" fmla="*/ 975361 w 4064925"/>
                  <a:gd name="connsiteY56" fmla="*/ 329738 h 3778134"/>
                  <a:gd name="connsiteX57" fmla="*/ 1025237 w 4064925"/>
                  <a:gd name="connsiteY57" fmla="*/ 362989 h 3778134"/>
                  <a:gd name="connsiteX58" fmla="*/ 1141615 w 4064925"/>
                  <a:gd name="connsiteY58" fmla="*/ 512618 h 3778134"/>
                  <a:gd name="connsiteX59" fmla="*/ 1474124 w 4064925"/>
                  <a:gd name="connsiteY59" fmla="*/ 412865 h 3778134"/>
                  <a:gd name="connsiteX60" fmla="*/ 1607128 w 4064925"/>
                  <a:gd name="connsiteY60" fmla="*/ 612370 h 3778134"/>
                  <a:gd name="connsiteX61" fmla="*/ 1208117 w 4064925"/>
                  <a:gd name="connsiteY61" fmla="*/ 678872 h 3778134"/>
                  <a:gd name="connsiteX62" fmla="*/ 1108364 w 4064925"/>
                  <a:gd name="connsiteY62" fmla="*/ 861752 h 3778134"/>
                  <a:gd name="connsiteX63" fmla="*/ 1158241 w 4064925"/>
                  <a:gd name="connsiteY63" fmla="*/ 878378 h 3778134"/>
                  <a:gd name="connsiteX64" fmla="*/ 1124990 w 4064925"/>
                  <a:gd name="connsiteY64" fmla="*/ 1210887 h 3778134"/>
                  <a:gd name="connsiteX65" fmla="*/ 1141615 w 4064925"/>
                  <a:gd name="connsiteY65" fmla="*/ 1427018 h 3778134"/>
                  <a:gd name="connsiteX66" fmla="*/ 1191492 w 4064925"/>
                  <a:gd name="connsiteY66" fmla="*/ 1493520 h 3778134"/>
                  <a:gd name="connsiteX67" fmla="*/ 1390997 w 4064925"/>
                  <a:gd name="connsiteY67" fmla="*/ 1310640 h 3778134"/>
                  <a:gd name="connsiteX68" fmla="*/ 1324495 w 4064925"/>
                  <a:gd name="connsiteY68" fmla="*/ 1044632 h 3778134"/>
                  <a:gd name="connsiteX69" fmla="*/ 1457499 w 4064925"/>
                  <a:gd name="connsiteY69" fmla="*/ 795250 h 3778134"/>
                  <a:gd name="connsiteX70" fmla="*/ 1557252 w 4064925"/>
                  <a:gd name="connsiteY70" fmla="*/ 662247 h 3778134"/>
                  <a:gd name="connsiteX71" fmla="*/ 1706881 w 4064925"/>
                  <a:gd name="connsiteY71" fmla="*/ 745374 h 3778134"/>
                  <a:gd name="connsiteX72" fmla="*/ 1773383 w 4064925"/>
                  <a:gd name="connsiteY72" fmla="*/ 878378 h 3778134"/>
                  <a:gd name="connsiteX73" fmla="*/ 1640379 w 4064925"/>
                  <a:gd name="connsiteY73" fmla="*/ 1061258 h 3778134"/>
                  <a:gd name="connsiteX74" fmla="*/ 1806633 w 4064925"/>
                  <a:gd name="connsiteY74" fmla="*/ 1044632 h 3778134"/>
                  <a:gd name="connsiteX75" fmla="*/ 1856510 w 4064925"/>
                  <a:gd name="connsiteY75" fmla="*/ 1077883 h 3778134"/>
                  <a:gd name="connsiteX76" fmla="*/ 1856510 w 4064925"/>
                  <a:gd name="connsiteY76" fmla="*/ 1227512 h 3778134"/>
                  <a:gd name="connsiteX77" fmla="*/ 1823259 w 4064925"/>
                  <a:gd name="connsiteY77" fmla="*/ 1476894 h 3778134"/>
                  <a:gd name="connsiteX78" fmla="*/ 1972888 w 4064925"/>
                  <a:gd name="connsiteY78" fmla="*/ 1526770 h 3778134"/>
                  <a:gd name="connsiteX79" fmla="*/ 2205644 w 4064925"/>
                  <a:gd name="connsiteY79" fmla="*/ 1360516 h 3778134"/>
                  <a:gd name="connsiteX80" fmla="*/ 2421775 w 4064925"/>
                  <a:gd name="connsiteY80" fmla="*/ 1244138 h 3778134"/>
                  <a:gd name="connsiteX81" fmla="*/ 2421775 w 4064925"/>
                  <a:gd name="connsiteY81" fmla="*/ 1194261 h 3778134"/>
                  <a:gd name="connsiteX82" fmla="*/ 2421775 w 4064925"/>
                  <a:gd name="connsiteY82" fmla="*/ 1077883 h 3778134"/>
                  <a:gd name="connsiteX83" fmla="*/ 2621281 w 4064925"/>
                  <a:gd name="connsiteY83" fmla="*/ 1011381 h 3778134"/>
                  <a:gd name="connsiteX84" fmla="*/ 2770910 w 4064925"/>
                  <a:gd name="connsiteY84" fmla="*/ 878378 h 3778134"/>
                  <a:gd name="connsiteX85" fmla="*/ 2770910 w 4064925"/>
                  <a:gd name="connsiteY85" fmla="*/ 778625 h 3778134"/>
                  <a:gd name="connsiteX86" fmla="*/ 2887288 w 4064925"/>
                  <a:gd name="connsiteY86" fmla="*/ 545869 h 3778134"/>
                  <a:gd name="connsiteX87" fmla="*/ 3352801 w 4064925"/>
                  <a:gd name="connsiteY87" fmla="*/ 462741 h 3778134"/>
                  <a:gd name="connsiteX88" fmla="*/ 3535681 w 4064925"/>
                  <a:gd name="connsiteY88" fmla="*/ 196734 h 3778134"/>
                  <a:gd name="connsiteX89" fmla="*/ 3535681 w 4064925"/>
                  <a:gd name="connsiteY89" fmla="*/ 263236 h 377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064925" h="3778134">
                    <a:moveTo>
                      <a:pt x="3535681" y="263236"/>
                    </a:moveTo>
                    <a:cubicBezTo>
                      <a:pt x="3557848" y="235527"/>
                      <a:pt x="3577245" y="210589"/>
                      <a:pt x="3602183" y="180109"/>
                    </a:cubicBezTo>
                    <a:cubicBezTo>
                      <a:pt x="3627121" y="149629"/>
                      <a:pt x="3654830" y="108065"/>
                      <a:pt x="3685310" y="80356"/>
                    </a:cubicBezTo>
                    <a:cubicBezTo>
                      <a:pt x="3715790" y="52647"/>
                      <a:pt x="3754583" y="0"/>
                      <a:pt x="3785063" y="13854"/>
                    </a:cubicBezTo>
                    <a:cubicBezTo>
                      <a:pt x="3815543" y="27708"/>
                      <a:pt x="3829397" y="127461"/>
                      <a:pt x="3868190" y="163483"/>
                    </a:cubicBezTo>
                    <a:cubicBezTo>
                      <a:pt x="3906983" y="199505"/>
                      <a:pt x="3987339" y="202276"/>
                      <a:pt x="4017819" y="229985"/>
                    </a:cubicBezTo>
                    <a:cubicBezTo>
                      <a:pt x="4048299" y="257694"/>
                      <a:pt x="4064925" y="288174"/>
                      <a:pt x="4051070" y="329738"/>
                    </a:cubicBezTo>
                    <a:cubicBezTo>
                      <a:pt x="4037216" y="371302"/>
                      <a:pt x="3987339" y="435033"/>
                      <a:pt x="3934692" y="479367"/>
                    </a:cubicBezTo>
                    <a:cubicBezTo>
                      <a:pt x="3882045" y="523701"/>
                      <a:pt x="3779521" y="540327"/>
                      <a:pt x="3735186" y="595745"/>
                    </a:cubicBezTo>
                    <a:cubicBezTo>
                      <a:pt x="3690851" y="651163"/>
                      <a:pt x="3676997" y="745374"/>
                      <a:pt x="3668684" y="811876"/>
                    </a:cubicBezTo>
                    <a:cubicBezTo>
                      <a:pt x="3660371" y="878378"/>
                      <a:pt x="3660372" y="961505"/>
                      <a:pt x="3685310" y="994756"/>
                    </a:cubicBezTo>
                    <a:cubicBezTo>
                      <a:pt x="3710248" y="1028007"/>
                      <a:pt x="3804458" y="986443"/>
                      <a:pt x="3818313" y="1011381"/>
                    </a:cubicBezTo>
                    <a:cubicBezTo>
                      <a:pt x="3832168" y="1036319"/>
                      <a:pt x="3840480" y="1102821"/>
                      <a:pt x="3768437" y="1144385"/>
                    </a:cubicBezTo>
                    <a:cubicBezTo>
                      <a:pt x="3696394" y="1185949"/>
                      <a:pt x="3455325" y="1183178"/>
                      <a:pt x="3386052" y="1260763"/>
                    </a:cubicBezTo>
                    <a:cubicBezTo>
                      <a:pt x="3316779" y="1338349"/>
                      <a:pt x="3380510" y="1476894"/>
                      <a:pt x="3352801" y="1609898"/>
                    </a:cubicBezTo>
                    <a:cubicBezTo>
                      <a:pt x="3325092" y="1742902"/>
                      <a:pt x="3250277" y="1947949"/>
                      <a:pt x="3219797" y="2058785"/>
                    </a:cubicBezTo>
                    <a:cubicBezTo>
                      <a:pt x="3189317" y="2169621"/>
                      <a:pt x="3164379" y="2202872"/>
                      <a:pt x="3169921" y="2274916"/>
                    </a:cubicBezTo>
                    <a:cubicBezTo>
                      <a:pt x="3175463" y="2346960"/>
                      <a:pt x="3253048" y="2405149"/>
                      <a:pt x="3253048" y="2491047"/>
                    </a:cubicBezTo>
                    <a:cubicBezTo>
                      <a:pt x="3253048" y="2576945"/>
                      <a:pt x="3258590" y="2682240"/>
                      <a:pt x="3169921" y="2790305"/>
                    </a:cubicBezTo>
                    <a:cubicBezTo>
                      <a:pt x="3081252" y="2898371"/>
                      <a:pt x="2820786" y="3025833"/>
                      <a:pt x="2721033" y="3139440"/>
                    </a:cubicBezTo>
                    <a:cubicBezTo>
                      <a:pt x="2621280" y="3253047"/>
                      <a:pt x="2604655" y="3386051"/>
                      <a:pt x="2571404" y="3471949"/>
                    </a:cubicBezTo>
                    <a:cubicBezTo>
                      <a:pt x="2538153" y="3557847"/>
                      <a:pt x="2574175" y="3613266"/>
                      <a:pt x="2521528" y="3654829"/>
                    </a:cubicBezTo>
                    <a:cubicBezTo>
                      <a:pt x="2468881" y="3696392"/>
                      <a:pt x="2394066" y="3701934"/>
                      <a:pt x="2255521" y="3721330"/>
                    </a:cubicBezTo>
                    <a:cubicBezTo>
                      <a:pt x="2116976" y="3740726"/>
                      <a:pt x="1690255" y="3771207"/>
                      <a:pt x="1690255" y="3771207"/>
                    </a:cubicBezTo>
                    <a:lnTo>
                      <a:pt x="759230" y="3778134"/>
                    </a:lnTo>
                    <a:cubicBezTo>
                      <a:pt x="739591" y="3588883"/>
                      <a:pt x="786939" y="3608878"/>
                      <a:pt x="775855" y="3521825"/>
                    </a:cubicBezTo>
                    <a:cubicBezTo>
                      <a:pt x="764771" y="3434772"/>
                      <a:pt x="681644" y="3352800"/>
                      <a:pt x="692728" y="3255818"/>
                    </a:cubicBezTo>
                    <a:cubicBezTo>
                      <a:pt x="703812" y="3158836"/>
                      <a:pt x="800793" y="3045229"/>
                      <a:pt x="842357" y="2939934"/>
                    </a:cubicBezTo>
                    <a:cubicBezTo>
                      <a:pt x="883921" y="2834639"/>
                      <a:pt x="919943" y="2690552"/>
                      <a:pt x="942110" y="2624050"/>
                    </a:cubicBezTo>
                    <a:cubicBezTo>
                      <a:pt x="964277" y="2557548"/>
                      <a:pt x="969819" y="2574174"/>
                      <a:pt x="975361" y="2540923"/>
                    </a:cubicBezTo>
                    <a:cubicBezTo>
                      <a:pt x="980903" y="2507672"/>
                      <a:pt x="1008612" y="2471650"/>
                      <a:pt x="975361" y="2424545"/>
                    </a:cubicBezTo>
                    <a:cubicBezTo>
                      <a:pt x="942110" y="2377440"/>
                      <a:pt x="803564" y="2299854"/>
                      <a:pt x="775855" y="2258290"/>
                    </a:cubicBezTo>
                    <a:cubicBezTo>
                      <a:pt x="748146" y="2216726"/>
                      <a:pt x="817419" y="2205643"/>
                      <a:pt x="809106" y="2175163"/>
                    </a:cubicBezTo>
                    <a:cubicBezTo>
                      <a:pt x="800793" y="2144683"/>
                      <a:pt x="756459" y="2116974"/>
                      <a:pt x="725979" y="2075410"/>
                    </a:cubicBezTo>
                    <a:cubicBezTo>
                      <a:pt x="695499" y="2033846"/>
                      <a:pt x="631768" y="1989512"/>
                      <a:pt x="626226" y="1925781"/>
                    </a:cubicBezTo>
                    <a:cubicBezTo>
                      <a:pt x="620684" y="1862050"/>
                      <a:pt x="667790" y="1745672"/>
                      <a:pt x="692728" y="1693025"/>
                    </a:cubicBezTo>
                    <a:cubicBezTo>
                      <a:pt x="717666" y="1640378"/>
                      <a:pt x="762001" y="1640378"/>
                      <a:pt x="775855" y="1609898"/>
                    </a:cubicBezTo>
                    <a:cubicBezTo>
                      <a:pt x="789709" y="1579418"/>
                      <a:pt x="795251" y="1548938"/>
                      <a:pt x="775855" y="1510145"/>
                    </a:cubicBezTo>
                    <a:cubicBezTo>
                      <a:pt x="756459" y="1471352"/>
                      <a:pt x="709353" y="1449185"/>
                      <a:pt x="659477" y="1377141"/>
                    </a:cubicBezTo>
                    <a:cubicBezTo>
                      <a:pt x="609601" y="1305097"/>
                      <a:pt x="534786" y="1144385"/>
                      <a:pt x="476597" y="1077883"/>
                    </a:cubicBezTo>
                    <a:cubicBezTo>
                      <a:pt x="418408" y="1011381"/>
                      <a:pt x="357448" y="1022464"/>
                      <a:pt x="310343" y="978130"/>
                    </a:cubicBezTo>
                    <a:cubicBezTo>
                      <a:pt x="263238" y="933796"/>
                      <a:pt x="213361" y="883920"/>
                      <a:pt x="193964" y="811876"/>
                    </a:cubicBezTo>
                    <a:cubicBezTo>
                      <a:pt x="174568" y="739833"/>
                      <a:pt x="185651" y="590203"/>
                      <a:pt x="193964" y="545869"/>
                    </a:cubicBezTo>
                    <a:cubicBezTo>
                      <a:pt x="202277" y="501535"/>
                      <a:pt x="238299" y="565266"/>
                      <a:pt x="243841" y="545869"/>
                    </a:cubicBezTo>
                    <a:cubicBezTo>
                      <a:pt x="249383" y="526472"/>
                      <a:pt x="238299" y="451657"/>
                      <a:pt x="227215" y="429490"/>
                    </a:cubicBezTo>
                    <a:cubicBezTo>
                      <a:pt x="216131" y="407323"/>
                      <a:pt x="207819" y="418407"/>
                      <a:pt x="177339" y="412865"/>
                    </a:cubicBezTo>
                    <a:cubicBezTo>
                      <a:pt x="146859" y="407323"/>
                      <a:pt x="72044" y="448887"/>
                      <a:pt x="44335" y="396240"/>
                    </a:cubicBezTo>
                    <a:cubicBezTo>
                      <a:pt x="16626" y="343593"/>
                      <a:pt x="0" y="127461"/>
                      <a:pt x="11084" y="96981"/>
                    </a:cubicBezTo>
                    <a:cubicBezTo>
                      <a:pt x="22168" y="66501"/>
                      <a:pt x="72044" y="199505"/>
                      <a:pt x="110837" y="213360"/>
                    </a:cubicBezTo>
                    <a:cubicBezTo>
                      <a:pt x="149630" y="227215"/>
                      <a:pt x="202277" y="160713"/>
                      <a:pt x="243841" y="180109"/>
                    </a:cubicBezTo>
                    <a:cubicBezTo>
                      <a:pt x="285405" y="199505"/>
                      <a:pt x="340823" y="285404"/>
                      <a:pt x="360219" y="329738"/>
                    </a:cubicBezTo>
                    <a:cubicBezTo>
                      <a:pt x="379615" y="374072"/>
                      <a:pt x="354677" y="415636"/>
                      <a:pt x="360219" y="446116"/>
                    </a:cubicBezTo>
                    <a:cubicBezTo>
                      <a:pt x="365761" y="476596"/>
                      <a:pt x="351906" y="495992"/>
                      <a:pt x="393470" y="512618"/>
                    </a:cubicBezTo>
                    <a:cubicBezTo>
                      <a:pt x="435034" y="529244"/>
                      <a:pt x="532016" y="548640"/>
                      <a:pt x="609601" y="545869"/>
                    </a:cubicBezTo>
                    <a:cubicBezTo>
                      <a:pt x="687186" y="543098"/>
                      <a:pt x="809107" y="523701"/>
                      <a:pt x="858983" y="495992"/>
                    </a:cubicBezTo>
                    <a:cubicBezTo>
                      <a:pt x="908859" y="468283"/>
                      <a:pt x="889463" y="407323"/>
                      <a:pt x="908859" y="379614"/>
                    </a:cubicBezTo>
                    <a:cubicBezTo>
                      <a:pt x="928255" y="351905"/>
                      <a:pt x="955965" y="332509"/>
                      <a:pt x="975361" y="329738"/>
                    </a:cubicBezTo>
                    <a:cubicBezTo>
                      <a:pt x="994757" y="326967"/>
                      <a:pt x="997528" y="332509"/>
                      <a:pt x="1025237" y="362989"/>
                    </a:cubicBezTo>
                    <a:cubicBezTo>
                      <a:pt x="1052946" y="393469"/>
                      <a:pt x="1066800" y="504305"/>
                      <a:pt x="1141615" y="512618"/>
                    </a:cubicBezTo>
                    <a:cubicBezTo>
                      <a:pt x="1216430" y="520931"/>
                      <a:pt x="1396539" y="396240"/>
                      <a:pt x="1474124" y="412865"/>
                    </a:cubicBezTo>
                    <a:cubicBezTo>
                      <a:pt x="1551710" y="429490"/>
                      <a:pt x="1651462" y="568036"/>
                      <a:pt x="1607128" y="612370"/>
                    </a:cubicBezTo>
                    <a:cubicBezTo>
                      <a:pt x="1562794" y="656704"/>
                      <a:pt x="1291244" y="637308"/>
                      <a:pt x="1208117" y="678872"/>
                    </a:cubicBezTo>
                    <a:cubicBezTo>
                      <a:pt x="1124990" y="720436"/>
                      <a:pt x="1116677" y="828501"/>
                      <a:pt x="1108364" y="861752"/>
                    </a:cubicBezTo>
                    <a:cubicBezTo>
                      <a:pt x="1100051" y="895003"/>
                      <a:pt x="1155470" y="820189"/>
                      <a:pt x="1158241" y="878378"/>
                    </a:cubicBezTo>
                    <a:cubicBezTo>
                      <a:pt x="1161012" y="936567"/>
                      <a:pt x="1127761" y="1119447"/>
                      <a:pt x="1124990" y="1210887"/>
                    </a:cubicBezTo>
                    <a:cubicBezTo>
                      <a:pt x="1122219" y="1302327"/>
                      <a:pt x="1130531" y="1379913"/>
                      <a:pt x="1141615" y="1427018"/>
                    </a:cubicBezTo>
                    <a:cubicBezTo>
                      <a:pt x="1152699" y="1474124"/>
                      <a:pt x="1149928" y="1512916"/>
                      <a:pt x="1191492" y="1493520"/>
                    </a:cubicBezTo>
                    <a:cubicBezTo>
                      <a:pt x="1233056" y="1474124"/>
                      <a:pt x="1368830" y="1385455"/>
                      <a:pt x="1390997" y="1310640"/>
                    </a:cubicBezTo>
                    <a:cubicBezTo>
                      <a:pt x="1413164" y="1235825"/>
                      <a:pt x="1313411" y="1130530"/>
                      <a:pt x="1324495" y="1044632"/>
                    </a:cubicBezTo>
                    <a:cubicBezTo>
                      <a:pt x="1335579" y="958734"/>
                      <a:pt x="1418706" y="858981"/>
                      <a:pt x="1457499" y="795250"/>
                    </a:cubicBezTo>
                    <a:cubicBezTo>
                      <a:pt x="1496292" y="731519"/>
                      <a:pt x="1515688" y="670560"/>
                      <a:pt x="1557252" y="662247"/>
                    </a:cubicBezTo>
                    <a:cubicBezTo>
                      <a:pt x="1598816" y="653934"/>
                      <a:pt x="1670859" y="709352"/>
                      <a:pt x="1706881" y="745374"/>
                    </a:cubicBezTo>
                    <a:cubicBezTo>
                      <a:pt x="1742903" y="781396"/>
                      <a:pt x="1784467" y="825731"/>
                      <a:pt x="1773383" y="878378"/>
                    </a:cubicBezTo>
                    <a:cubicBezTo>
                      <a:pt x="1762299" y="931025"/>
                      <a:pt x="1634837" y="1033549"/>
                      <a:pt x="1640379" y="1061258"/>
                    </a:cubicBezTo>
                    <a:cubicBezTo>
                      <a:pt x="1645921" y="1088967"/>
                      <a:pt x="1770611" y="1041861"/>
                      <a:pt x="1806633" y="1044632"/>
                    </a:cubicBezTo>
                    <a:cubicBezTo>
                      <a:pt x="1842655" y="1047403"/>
                      <a:pt x="1848197" y="1047403"/>
                      <a:pt x="1856510" y="1077883"/>
                    </a:cubicBezTo>
                    <a:cubicBezTo>
                      <a:pt x="1864823" y="1108363"/>
                      <a:pt x="1862052" y="1161010"/>
                      <a:pt x="1856510" y="1227512"/>
                    </a:cubicBezTo>
                    <a:cubicBezTo>
                      <a:pt x="1850968" y="1294014"/>
                      <a:pt x="1803863" y="1427018"/>
                      <a:pt x="1823259" y="1476894"/>
                    </a:cubicBezTo>
                    <a:cubicBezTo>
                      <a:pt x="1842655" y="1526770"/>
                      <a:pt x="1909157" y="1546166"/>
                      <a:pt x="1972888" y="1526770"/>
                    </a:cubicBezTo>
                    <a:cubicBezTo>
                      <a:pt x="2036619" y="1507374"/>
                      <a:pt x="2130829" y="1407621"/>
                      <a:pt x="2205644" y="1360516"/>
                    </a:cubicBezTo>
                    <a:cubicBezTo>
                      <a:pt x="2280459" y="1313411"/>
                      <a:pt x="2385753" y="1271847"/>
                      <a:pt x="2421775" y="1244138"/>
                    </a:cubicBezTo>
                    <a:cubicBezTo>
                      <a:pt x="2457797" y="1216429"/>
                      <a:pt x="2421775" y="1194261"/>
                      <a:pt x="2421775" y="1194261"/>
                    </a:cubicBezTo>
                    <a:cubicBezTo>
                      <a:pt x="2421775" y="1166552"/>
                      <a:pt x="2388524" y="1108363"/>
                      <a:pt x="2421775" y="1077883"/>
                    </a:cubicBezTo>
                    <a:cubicBezTo>
                      <a:pt x="2455026" y="1047403"/>
                      <a:pt x="2563092" y="1044632"/>
                      <a:pt x="2621281" y="1011381"/>
                    </a:cubicBezTo>
                    <a:cubicBezTo>
                      <a:pt x="2679470" y="978130"/>
                      <a:pt x="2745972" y="917171"/>
                      <a:pt x="2770910" y="878378"/>
                    </a:cubicBezTo>
                    <a:cubicBezTo>
                      <a:pt x="2795848" y="839585"/>
                      <a:pt x="2751514" y="834043"/>
                      <a:pt x="2770910" y="778625"/>
                    </a:cubicBezTo>
                    <a:cubicBezTo>
                      <a:pt x="2790306" y="723207"/>
                      <a:pt x="2790306" y="598516"/>
                      <a:pt x="2887288" y="545869"/>
                    </a:cubicBezTo>
                    <a:cubicBezTo>
                      <a:pt x="2984270" y="493222"/>
                      <a:pt x="3244736" y="520930"/>
                      <a:pt x="3352801" y="462741"/>
                    </a:cubicBezTo>
                    <a:cubicBezTo>
                      <a:pt x="3460866" y="404552"/>
                      <a:pt x="3498273" y="300643"/>
                      <a:pt x="3535681" y="196734"/>
                    </a:cubicBezTo>
                    <a:lnTo>
                      <a:pt x="3535681" y="263236"/>
                    </a:lnTo>
                    <a:close/>
                  </a:path>
                </a:pathLst>
              </a:custGeom>
              <a:solidFill>
                <a:srgbClr val="FFC0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 name="Freeform 53"/>
              <p:cNvSpPr/>
              <p:nvPr/>
            </p:nvSpPr>
            <p:spPr>
              <a:xfrm>
                <a:off x="4770120" y="1752599"/>
                <a:ext cx="1025236" cy="3358342"/>
              </a:xfrm>
              <a:custGeom>
                <a:avLst/>
                <a:gdLst>
                  <a:gd name="connsiteX0" fmla="*/ 0 w 1097280"/>
                  <a:gd name="connsiteY0" fmla="*/ 0 h 3690851"/>
                  <a:gd name="connsiteX1" fmla="*/ 182880 w 1097280"/>
                  <a:gd name="connsiteY1" fmla="*/ 83127 h 3690851"/>
                  <a:gd name="connsiteX2" fmla="*/ 232756 w 1097280"/>
                  <a:gd name="connsiteY2" fmla="*/ 133004 h 3690851"/>
                  <a:gd name="connsiteX3" fmla="*/ 266007 w 1097280"/>
                  <a:gd name="connsiteY3" fmla="*/ 199506 h 3690851"/>
                  <a:gd name="connsiteX4" fmla="*/ 216131 w 1097280"/>
                  <a:gd name="connsiteY4" fmla="*/ 249382 h 3690851"/>
                  <a:gd name="connsiteX5" fmla="*/ 133004 w 1097280"/>
                  <a:gd name="connsiteY5" fmla="*/ 432262 h 3690851"/>
                  <a:gd name="connsiteX6" fmla="*/ 332509 w 1097280"/>
                  <a:gd name="connsiteY6" fmla="*/ 548640 h 3690851"/>
                  <a:gd name="connsiteX7" fmla="*/ 565265 w 1097280"/>
                  <a:gd name="connsiteY7" fmla="*/ 731520 h 3690851"/>
                  <a:gd name="connsiteX8" fmla="*/ 631767 w 1097280"/>
                  <a:gd name="connsiteY8" fmla="*/ 847898 h 3690851"/>
                  <a:gd name="connsiteX9" fmla="*/ 648393 w 1097280"/>
                  <a:gd name="connsiteY9" fmla="*/ 1030778 h 3690851"/>
                  <a:gd name="connsiteX10" fmla="*/ 764771 w 1097280"/>
                  <a:gd name="connsiteY10" fmla="*/ 1097280 h 3690851"/>
                  <a:gd name="connsiteX11" fmla="*/ 781396 w 1097280"/>
                  <a:gd name="connsiteY11" fmla="*/ 1230284 h 3690851"/>
                  <a:gd name="connsiteX12" fmla="*/ 665018 w 1097280"/>
                  <a:gd name="connsiteY12" fmla="*/ 1379913 h 3690851"/>
                  <a:gd name="connsiteX13" fmla="*/ 615142 w 1097280"/>
                  <a:gd name="connsiteY13" fmla="*/ 1512917 h 3690851"/>
                  <a:gd name="connsiteX14" fmla="*/ 681644 w 1097280"/>
                  <a:gd name="connsiteY14" fmla="*/ 1745673 h 3690851"/>
                  <a:gd name="connsiteX15" fmla="*/ 831273 w 1097280"/>
                  <a:gd name="connsiteY15" fmla="*/ 1828800 h 3690851"/>
                  <a:gd name="connsiteX16" fmla="*/ 831273 w 1097280"/>
                  <a:gd name="connsiteY16" fmla="*/ 1961804 h 3690851"/>
                  <a:gd name="connsiteX17" fmla="*/ 931025 w 1097280"/>
                  <a:gd name="connsiteY17" fmla="*/ 2094807 h 3690851"/>
                  <a:gd name="connsiteX18" fmla="*/ 1014153 w 1097280"/>
                  <a:gd name="connsiteY18" fmla="*/ 2294313 h 3690851"/>
                  <a:gd name="connsiteX19" fmla="*/ 864524 w 1097280"/>
                  <a:gd name="connsiteY19" fmla="*/ 2576946 h 3690851"/>
                  <a:gd name="connsiteX20" fmla="*/ 764771 w 1097280"/>
                  <a:gd name="connsiteY20" fmla="*/ 2942706 h 3690851"/>
                  <a:gd name="connsiteX21" fmla="*/ 764771 w 1097280"/>
                  <a:gd name="connsiteY21" fmla="*/ 3059084 h 3690851"/>
                  <a:gd name="connsiteX22" fmla="*/ 731520 w 1097280"/>
                  <a:gd name="connsiteY22" fmla="*/ 3225338 h 3690851"/>
                  <a:gd name="connsiteX23" fmla="*/ 665018 w 1097280"/>
                  <a:gd name="connsiteY23" fmla="*/ 3358342 h 3690851"/>
                  <a:gd name="connsiteX24" fmla="*/ 698269 w 1097280"/>
                  <a:gd name="connsiteY24" fmla="*/ 3524597 h 3690851"/>
                  <a:gd name="connsiteX25" fmla="*/ 847898 w 1097280"/>
                  <a:gd name="connsiteY25" fmla="*/ 3607724 h 3690851"/>
                  <a:gd name="connsiteX26" fmla="*/ 1014153 w 1097280"/>
                  <a:gd name="connsiteY26" fmla="*/ 3657600 h 3690851"/>
                  <a:gd name="connsiteX27" fmla="*/ 1097280 w 1097280"/>
                  <a:gd name="connsiteY27" fmla="*/ 3690851 h 3690851"/>
                  <a:gd name="connsiteX0" fmla="*/ 0 w 1025236"/>
                  <a:gd name="connsiteY0" fmla="*/ 0 h 3657600"/>
                  <a:gd name="connsiteX1" fmla="*/ 182880 w 1025236"/>
                  <a:gd name="connsiteY1" fmla="*/ 83127 h 3657600"/>
                  <a:gd name="connsiteX2" fmla="*/ 232756 w 1025236"/>
                  <a:gd name="connsiteY2" fmla="*/ 133004 h 3657600"/>
                  <a:gd name="connsiteX3" fmla="*/ 266007 w 1025236"/>
                  <a:gd name="connsiteY3" fmla="*/ 199506 h 3657600"/>
                  <a:gd name="connsiteX4" fmla="*/ 216131 w 1025236"/>
                  <a:gd name="connsiteY4" fmla="*/ 249382 h 3657600"/>
                  <a:gd name="connsiteX5" fmla="*/ 133004 w 1025236"/>
                  <a:gd name="connsiteY5" fmla="*/ 432262 h 3657600"/>
                  <a:gd name="connsiteX6" fmla="*/ 332509 w 1025236"/>
                  <a:gd name="connsiteY6" fmla="*/ 548640 h 3657600"/>
                  <a:gd name="connsiteX7" fmla="*/ 565265 w 1025236"/>
                  <a:gd name="connsiteY7" fmla="*/ 731520 h 3657600"/>
                  <a:gd name="connsiteX8" fmla="*/ 631767 w 1025236"/>
                  <a:gd name="connsiteY8" fmla="*/ 847898 h 3657600"/>
                  <a:gd name="connsiteX9" fmla="*/ 648393 w 1025236"/>
                  <a:gd name="connsiteY9" fmla="*/ 1030778 h 3657600"/>
                  <a:gd name="connsiteX10" fmla="*/ 764771 w 1025236"/>
                  <a:gd name="connsiteY10" fmla="*/ 1097280 h 3657600"/>
                  <a:gd name="connsiteX11" fmla="*/ 781396 w 1025236"/>
                  <a:gd name="connsiteY11" fmla="*/ 1230284 h 3657600"/>
                  <a:gd name="connsiteX12" fmla="*/ 665018 w 1025236"/>
                  <a:gd name="connsiteY12" fmla="*/ 1379913 h 3657600"/>
                  <a:gd name="connsiteX13" fmla="*/ 615142 w 1025236"/>
                  <a:gd name="connsiteY13" fmla="*/ 1512917 h 3657600"/>
                  <a:gd name="connsiteX14" fmla="*/ 681644 w 1025236"/>
                  <a:gd name="connsiteY14" fmla="*/ 1745673 h 3657600"/>
                  <a:gd name="connsiteX15" fmla="*/ 831273 w 1025236"/>
                  <a:gd name="connsiteY15" fmla="*/ 1828800 h 3657600"/>
                  <a:gd name="connsiteX16" fmla="*/ 831273 w 1025236"/>
                  <a:gd name="connsiteY16" fmla="*/ 1961804 h 3657600"/>
                  <a:gd name="connsiteX17" fmla="*/ 931025 w 1025236"/>
                  <a:gd name="connsiteY17" fmla="*/ 2094807 h 3657600"/>
                  <a:gd name="connsiteX18" fmla="*/ 1014153 w 1025236"/>
                  <a:gd name="connsiteY18" fmla="*/ 2294313 h 3657600"/>
                  <a:gd name="connsiteX19" fmla="*/ 864524 w 1025236"/>
                  <a:gd name="connsiteY19" fmla="*/ 2576946 h 3657600"/>
                  <a:gd name="connsiteX20" fmla="*/ 764771 w 1025236"/>
                  <a:gd name="connsiteY20" fmla="*/ 2942706 h 3657600"/>
                  <a:gd name="connsiteX21" fmla="*/ 764771 w 1025236"/>
                  <a:gd name="connsiteY21" fmla="*/ 3059084 h 3657600"/>
                  <a:gd name="connsiteX22" fmla="*/ 731520 w 1025236"/>
                  <a:gd name="connsiteY22" fmla="*/ 3225338 h 3657600"/>
                  <a:gd name="connsiteX23" fmla="*/ 665018 w 1025236"/>
                  <a:gd name="connsiteY23" fmla="*/ 3358342 h 3657600"/>
                  <a:gd name="connsiteX24" fmla="*/ 698269 w 1025236"/>
                  <a:gd name="connsiteY24" fmla="*/ 3524597 h 3657600"/>
                  <a:gd name="connsiteX25" fmla="*/ 847898 w 1025236"/>
                  <a:gd name="connsiteY25" fmla="*/ 3607724 h 3657600"/>
                  <a:gd name="connsiteX26" fmla="*/ 1014153 w 1025236"/>
                  <a:gd name="connsiteY26" fmla="*/ 3657600 h 3657600"/>
                  <a:gd name="connsiteX0" fmla="*/ 0 w 1025236"/>
                  <a:gd name="connsiteY0" fmla="*/ 0 h 3607724"/>
                  <a:gd name="connsiteX1" fmla="*/ 182880 w 1025236"/>
                  <a:gd name="connsiteY1" fmla="*/ 83127 h 3607724"/>
                  <a:gd name="connsiteX2" fmla="*/ 232756 w 1025236"/>
                  <a:gd name="connsiteY2" fmla="*/ 133004 h 3607724"/>
                  <a:gd name="connsiteX3" fmla="*/ 266007 w 1025236"/>
                  <a:gd name="connsiteY3" fmla="*/ 199506 h 3607724"/>
                  <a:gd name="connsiteX4" fmla="*/ 216131 w 1025236"/>
                  <a:gd name="connsiteY4" fmla="*/ 249382 h 3607724"/>
                  <a:gd name="connsiteX5" fmla="*/ 133004 w 1025236"/>
                  <a:gd name="connsiteY5" fmla="*/ 432262 h 3607724"/>
                  <a:gd name="connsiteX6" fmla="*/ 332509 w 1025236"/>
                  <a:gd name="connsiteY6" fmla="*/ 548640 h 3607724"/>
                  <a:gd name="connsiteX7" fmla="*/ 565265 w 1025236"/>
                  <a:gd name="connsiteY7" fmla="*/ 731520 h 3607724"/>
                  <a:gd name="connsiteX8" fmla="*/ 631767 w 1025236"/>
                  <a:gd name="connsiteY8" fmla="*/ 847898 h 3607724"/>
                  <a:gd name="connsiteX9" fmla="*/ 648393 w 1025236"/>
                  <a:gd name="connsiteY9" fmla="*/ 1030778 h 3607724"/>
                  <a:gd name="connsiteX10" fmla="*/ 764771 w 1025236"/>
                  <a:gd name="connsiteY10" fmla="*/ 1097280 h 3607724"/>
                  <a:gd name="connsiteX11" fmla="*/ 781396 w 1025236"/>
                  <a:gd name="connsiteY11" fmla="*/ 1230284 h 3607724"/>
                  <a:gd name="connsiteX12" fmla="*/ 665018 w 1025236"/>
                  <a:gd name="connsiteY12" fmla="*/ 1379913 h 3607724"/>
                  <a:gd name="connsiteX13" fmla="*/ 615142 w 1025236"/>
                  <a:gd name="connsiteY13" fmla="*/ 1512917 h 3607724"/>
                  <a:gd name="connsiteX14" fmla="*/ 681644 w 1025236"/>
                  <a:gd name="connsiteY14" fmla="*/ 1745673 h 3607724"/>
                  <a:gd name="connsiteX15" fmla="*/ 831273 w 1025236"/>
                  <a:gd name="connsiteY15" fmla="*/ 1828800 h 3607724"/>
                  <a:gd name="connsiteX16" fmla="*/ 831273 w 1025236"/>
                  <a:gd name="connsiteY16" fmla="*/ 1961804 h 3607724"/>
                  <a:gd name="connsiteX17" fmla="*/ 931025 w 1025236"/>
                  <a:gd name="connsiteY17" fmla="*/ 2094807 h 3607724"/>
                  <a:gd name="connsiteX18" fmla="*/ 1014153 w 1025236"/>
                  <a:gd name="connsiteY18" fmla="*/ 2294313 h 3607724"/>
                  <a:gd name="connsiteX19" fmla="*/ 864524 w 1025236"/>
                  <a:gd name="connsiteY19" fmla="*/ 2576946 h 3607724"/>
                  <a:gd name="connsiteX20" fmla="*/ 764771 w 1025236"/>
                  <a:gd name="connsiteY20" fmla="*/ 2942706 h 3607724"/>
                  <a:gd name="connsiteX21" fmla="*/ 764771 w 1025236"/>
                  <a:gd name="connsiteY21" fmla="*/ 3059084 h 3607724"/>
                  <a:gd name="connsiteX22" fmla="*/ 731520 w 1025236"/>
                  <a:gd name="connsiteY22" fmla="*/ 3225338 h 3607724"/>
                  <a:gd name="connsiteX23" fmla="*/ 665018 w 1025236"/>
                  <a:gd name="connsiteY23" fmla="*/ 3358342 h 3607724"/>
                  <a:gd name="connsiteX24" fmla="*/ 698269 w 1025236"/>
                  <a:gd name="connsiteY24" fmla="*/ 3524597 h 3607724"/>
                  <a:gd name="connsiteX25" fmla="*/ 847898 w 1025236"/>
                  <a:gd name="connsiteY25" fmla="*/ 3607724 h 3607724"/>
                  <a:gd name="connsiteX0" fmla="*/ 0 w 1025236"/>
                  <a:gd name="connsiteY0" fmla="*/ 0 h 3524597"/>
                  <a:gd name="connsiteX1" fmla="*/ 182880 w 1025236"/>
                  <a:gd name="connsiteY1" fmla="*/ 83127 h 3524597"/>
                  <a:gd name="connsiteX2" fmla="*/ 232756 w 1025236"/>
                  <a:gd name="connsiteY2" fmla="*/ 133004 h 3524597"/>
                  <a:gd name="connsiteX3" fmla="*/ 266007 w 1025236"/>
                  <a:gd name="connsiteY3" fmla="*/ 199506 h 3524597"/>
                  <a:gd name="connsiteX4" fmla="*/ 216131 w 1025236"/>
                  <a:gd name="connsiteY4" fmla="*/ 249382 h 3524597"/>
                  <a:gd name="connsiteX5" fmla="*/ 133004 w 1025236"/>
                  <a:gd name="connsiteY5" fmla="*/ 432262 h 3524597"/>
                  <a:gd name="connsiteX6" fmla="*/ 332509 w 1025236"/>
                  <a:gd name="connsiteY6" fmla="*/ 548640 h 3524597"/>
                  <a:gd name="connsiteX7" fmla="*/ 565265 w 1025236"/>
                  <a:gd name="connsiteY7" fmla="*/ 731520 h 3524597"/>
                  <a:gd name="connsiteX8" fmla="*/ 631767 w 1025236"/>
                  <a:gd name="connsiteY8" fmla="*/ 847898 h 3524597"/>
                  <a:gd name="connsiteX9" fmla="*/ 648393 w 1025236"/>
                  <a:gd name="connsiteY9" fmla="*/ 1030778 h 3524597"/>
                  <a:gd name="connsiteX10" fmla="*/ 764771 w 1025236"/>
                  <a:gd name="connsiteY10" fmla="*/ 1097280 h 3524597"/>
                  <a:gd name="connsiteX11" fmla="*/ 781396 w 1025236"/>
                  <a:gd name="connsiteY11" fmla="*/ 1230284 h 3524597"/>
                  <a:gd name="connsiteX12" fmla="*/ 665018 w 1025236"/>
                  <a:gd name="connsiteY12" fmla="*/ 1379913 h 3524597"/>
                  <a:gd name="connsiteX13" fmla="*/ 615142 w 1025236"/>
                  <a:gd name="connsiteY13" fmla="*/ 1512917 h 3524597"/>
                  <a:gd name="connsiteX14" fmla="*/ 681644 w 1025236"/>
                  <a:gd name="connsiteY14" fmla="*/ 1745673 h 3524597"/>
                  <a:gd name="connsiteX15" fmla="*/ 831273 w 1025236"/>
                  <a:gd name="connsiteY15" fmla="*/ 1828800 h 3524597"/>
                  <a:gd name="connsiteX16" fmla="*/ 831273 w 1025236"/>
                  <a:gd name="connsiteY16" fmla="*/ 1961804 h 3524597"/>
                  <a:gd name="connsiteX17" fmla="*/ 931025 w 1025236"/>
                  <a:gd name="connsiteY17" fmla="*/ 2094807 h 3524597"/>
                  <a:gd name="connsiteX18" fmla="*/ 1014153 w 1025236"/>
                  <a:gd name="connsiteY18" fmla="*/ 2294313 h 3524597"/>
                  <a:gd name="connsiteX19" fmla="*/ 864524 w 1025236"/>
                  <a:gd name="connsiteY19" fmla="*/ 2576946 h 3524597"/>
                  <a:gd name="connsiteX20" fmla="*/ 764771 w 1025236"/>
                  <a:gd name="connsiteY20" fmla="*/ 2942706 h 3524597"/>
                  <a:gd name="connsiteX21" fmla="*/ 764771 w 1025236"/>
                  <a:gd name="connsiteY21" fmla="*/ 3059084 h 3524597"/>
                  <a:gd name="connsiteX22" fmla="*/ 731520 w 1025236"/>
                  <a:gd name="connsiteY22" fmla="*/ 3225338 h 3524597"/>
                  <a:gd name="connsiteX23" fmla="*/ 665018 w 1025236"/>
                  <a:gd name="connsiteY23" fmla="*/ 3358342 h 3524597"/>
                  <a:gd name="connsiteX24" fmla="*/ 698269 w 1025236"/>
                  <a:gd name="connsiteY24" fmla="*/ 3524597 h 3524597"/>
                  <a:gd name="connsiteX0" fmla="*/ 0 w 1025236"/>
                  <a:gd name="connsiteY0" fmla="*/ 0 h 3358342"/>
                  <a:gd name="connsiteX1" fmla="*/ 182880 w 1025236"/>
                  <a:gd name="connsiteY1" fmla="*/ 83127 h 3358342"/>
                  <a:gd name="connsiteX2" fmla="*/ 232756 w 1025236"/>
                  <a:gd name="connsiteY2" fmla="*/ 133004 h 3358342"/>
                  <a:gd name="connsiteX3" fmla="*/ 266007 w 1025236"/>
                  <a:gd name="connsiteY3" fmla="*/ 199506 h 3358342"/>
                  <a:gd name="connsiteX4" fmla="*/ 216131 w 1025236"/>
                  <a:gd name="connsiteY4" fmla="*/ 249382 h 3358342"/>
                  <a:gd name="connsiteX5" fmla="*/ 133004 w 1025236"/>
                  <a:gd name="connsiteY5" fmla="*/ 432262 h 3358342"/>
                  <a:gd name="connsiteX6" fmla="*/ 332509 w 1025236"/>
                  <a:gd name="connsiteY6" fmla="*/ 548640 h 3358342"/>
                  <a:gd name="connsiteX7" fmla="*/ 565265 w 1025236"/>
                  <a:gd name="connsiteY7" fmla="*/ 731520 h 3358342"/>
                  <a:gd name="connsiteX8" fmla="*/ 631767 w 1025236"/>
                  <a:gd name="connsiteY8" fmla="*/ 847898 h 3358342"/>
                  <a:gd name="connsiteX9" fmla="*/ 648393 w 1025236"/>
                  <a:gd name="connsiteY9" fmla="*/ 1030778 h 3358342"/>
                  <a:gd name="connsiteX10" fmla="*/ 764771 w 1025236"/>
                  <a:gd name="connsiteY10" fmla="*/ 1097280 h 3358342"/>
                  <a:gd name="connsiteX11" fmla="*/ 781396 w 1025236"/>
                  <a:gd name="connsiteY11" fmla="*/ 1230284 h 3358342"/>
                  <a:gd name="connsiteX12" fmla="*/ 665018 w 1025236"/>
                  <a:gd name="connsiteY12" fmla="*/ 1379913 h 3358342"/>
                  <a:gd name="connsiteX13" fmla="*/ 615142 w 1025236"/>
                  <a:gd name="connsiteY13" fmla="*/ 1512917 h 3358342"/>
                  <a:gd name="connsiteX14" fmla="*/ 681644 w 1025236"/>
                  <a:gd name="connsiteY14" fmla="*/ 1745673 h 3358342"/>
                  <a:gd name="connsiteX15" fmla="*/ 831273 w 1025236"/>
                  <a:gd name="connsiteY15" fmla="*/ 1828800 h 3358342"/>
                  <a:gd name="connsiteX16" fmla="*/ 831273 w 1025236"/>
                  <a:gd name="connsiteY16" fmla="*/ 1961804 h 3358342"/>
                  <a:gd name="connsiteX17" fmla="*/ 931025 w 1025236"/>
                  <a:gd name="connsiteY17" fmla="*/ 2094807 h 3358342"/>
                  <a:gd name="connsiteX18" fmla="*/ 1014153 w 1025236"/>
                  <a:gd name="connsiteY18" fmla="*/ 2294313 h 3358342"/>
                  <a:gd name="connsiteX19" fmla="*/ 864524 w 1025236"/>
                  <a:gd name="connsiteY19" fmla="*/ 2576946 h 3358342"/>
                  <a:gd name="connsiteX20" fmla="*/ 764771 w 1025236"/>
                  <a:gd name="connsiteY20" fmla="*/ 2942706 h 3358342"/>
                  <a:gd name="connsiteX21" fmla="*/ 764771 w 1025236"/>
                  <a:gd name="connsiteY21" fmla="*/ 3059084 h 3358342"/>
                  <a:gd name="connsiteX22" fmla="*/ 731520 w 1025236"/>
                  <a:gd name="connsiteY22" fmla="*/ 3225338 h 3358342"/>
                  <a:gd name="connsiteX23" fmla="*/ 665018 w 1025236"/>
                  <a:gd name="connsiteY23" fmla="*/ 3358342 h 335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5236" h="3358342">
                    <a:moveTo>
                      <a:pt x="0" y="0"/>
                    </a:moveTo>
                    <a:cubicBezTo>
                      <a:pt x="72043" y="30480"/>
                      <a:pt x="144087" y="60960"/>
                      <a:pt x="182880" y="83127"/>
                    </a:cubicBezTo>
                    <a:cubicBezTo>
                      <a:pt x="221673" y="105294"/>
                      <a:pt x="218901" y="113607"/>
                      <a:pt x="232756" y="133004"/>
                    </a:cubicBezTo>
                    <a:cubicBezTo>
                      <a:pt x="246611" y="152401"/>
                      <a:pt x="268778" y="180110"/>
                      <a:pt x="266007" y="199506"/>
                    </a:cubicBezTo>
                    <a:cubicBezTo>
                      <a:pt x="263236" y="218902"/>
                      <a:pt x="238298" y="210589"/>
                      <a:pt x="216131" y="249382"/>
                    </a:cubicBezTo>
                    <a:cubicBezTo>
                      <a:pt x="193964" y="288175"/>
                      <a:pt x="113608" y="382386"/>
                      <a:pt x="133004" y="432262"/>
                    </a:cubicBezTo>
                    <a:cubicBezTo>
                      <a:pt x="152400" y="482138"/>
                      <a:pt x="260466" y="498764"/>
                      <a:pt x="332509" y="548640"/>
                    </a:cubicBezTo>
                    <a:cubicBezTo>
                      <a:pt x="404553" y="598516"/>
                      <a:pt x="515389" y="681644"/>
                      <a:pt x="565265" y="731520"/>
                    </a:cubicBezTo>
                    <a:cubicBezTo>
                      <a:pt x="615141" y="781396"/>
                      <a:pt x="617912" y="798022"/>
                      <a:pt x="631767" y="847898"/>
                    </a:cubicBezTo>
                    <a:cubicBezTo>
                      <a:pt x="645622" y="897774"/>
                      <a:pt x="626226" y="989214"/>
                      <a:pt x="648393" y="1030778"/>
                    </a:cubicBezTo>
                    <a:cubicBezTo>
                      <a:pt x="670560" y="1072342"/>
                      <a:pt x="742604" y="1064029"/>
                      <a:pt x="764771" y="1097280"/>
                    </a:cubicBezTo>
                    <a:cubicBezTo>
                      <a:pt x="786938" y="1130531"/>
                      <a:pt x="798021" y="1183179"/>
                      <a:pt x="781396" y="1230284"/>
                    </a:cubicBezTo>
                    <a:cubicBezTo>
                      <a:pt x="764771" y="1277389"/>
                      <a:pt x="692727" y="1332808"/>
                      <a:pt x="665018" y="1379913"/>
                    </a:cubicBezTo>
                    <a:cubicBezTo>
                      <a:pt x="637309" y="1427019"/>
                      <a:pt x="612371" y="1451957"/>
                      <a:pt x="615142" y="1512917"/>
                    </a:cubicBezTo>
                    <a:cubicBezTo>
                      <a:pt x="617913" y="1573877"/>
                      <a:pt x="645622" y="1693026"/>
                      <a:pt x="681644" y="1745673"/>
                    </a:cubicBezTo>
                    <a:cubicBezTo>
                      <a:pt x="717666" y="1798320"/>
                      <a:pt x="806335" y="1792778"/>
                      <a:pt x="831273" y="1828800"/>
                    </a:cubicBezTo>
                    <a:cubicBezTo>
                      <a:pt x="856211" y="1864822"/>
                      <a:pt x="814648" y="1917470"/>
                      <a:pt x="831273" y="1961804"/>
                    </a:cubicBezTo>
                    <a:cubicBezTo>
                      <a:pt x="847898" y="2006138"/>
                      <a:pt x="900545" y="2039389"/>
                      <a:pt x="931025" y="2094807"/>
                    </a:cubicBezTo>
                    <a:cubicBezTo>
                      <a:pt x="961505" y="2150225"/>
                      <a:pt x="1025236" y="2213957"/>
                      <a:pt x="1014153" y="2294313"/>
                    </a:cubicBezTo>
                    <a:cubicBezTo>
                      <a:pt x="1003070" y="2374669"/>
                      <a:pt x="906088" y="2468881"/>
                      <a:pt x="864524" y="2576946"/>
                    </a:cubicBezTo>
                    <a:cubicBezTo>
                      <a:pt x="822960" y="2685011"/>
                      <a:pt x="781396" y="2862350"/>
                      <a:pt x="764771" y="2942706"/>
                    </a:cubicBezTo>
                    <a:cubicBezTo>
                      <a:pt x="748146" y="3023062"/>
                      <a:pt x="770313" y="3011979"/>
                      <a:pt x="764771" y="3059084"/>
                    </a:cubicBezTo>
                    <a:cubicBezTo>
                      <a:pt x="759229" y="3106189"/>
                      <a:pt x="748145" y="3175462"/>
                      <a:pt x="731520" y="3225338"/>
                    </a:cubicBezTo>
                    <a:cubicBezTo>
                      <a:pt x="714895" y="3275214"/>
                      <a:pt x="670560" y="3308466"/>
                      <a:pt x="665018" y="3358342"/>
                    </a:cubicBezTo>
                  </a:path>
                </a:pathLst>
              </a:custGeom>
              <a:ln w="254000">
                <a:solidFill>
                  <a:srgbClr val="FFC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79" name="Freeform 78"/>
            <p:cNvSpPr/>
            <p:nvPr/>
          </p:nvSpPr>
          <p:spPr>
            <a:xfrm>
              <a:off x="4764617" y="1511300"/>
              <a:ext cx="1001183" cy="3822700"/>
            </a:xfrm>
            <a:custGeom>
              <a:avLst/>
              <a:gdLst>
                <a:gd name="connsiteX0" fmla="*/ 10583 w 1001183"/>
                <a:gd name="connsiteY0" fmla="*/ 0 h 3822700"/>
                <a:gd name="connsiteX1" fmla="*/ 35983 w 1001183"/>
                <a:gd name="connsiteY1" fmla="*/ 279400 h 3822700"/>
                <a:gd name="connsiteX2" fmla="*/ 226483 w 1001183"/>
                <a:gd name="connsiteY2" fmla="*/ 368300 h 3822700"/>
                <a:gd name="connsiteX3" fmla="*/ 289983 w 1001183"/>
                <a:gd name="connsiteY3" fmla="*/ 368300 h 3822700"/>
                <a:gd name="connsiteX4" fmla="*/ 264583 w 1001183"/>
                <a:gd name="connsiteY4" fmla="*/ 444500 h 3822700"/>
                <a:gd name="connsiteX5" fmla="*/ 188383 w 1001183"/>
                <a:gd name="connsiteY5" fmla="*/ 584200 h 3822700"/>
                <a:gd name="connsiteX6" fmla="*/ 277283 w 1001183"/>
                <a:gd name="connsiteY6" fmla="*/ 838200 h 3822700"/>
                <a:gd name="connsiteX7" fmla="*/ 518583 w 1001183"/>
                <a:gd name="connsiteY7" fmla="*/ 965200 h 3822700"/>
                <a:gd name="connsiteX8" fmla="*/ 645583 w 1001183"/>
                <a:gd name="connsiteY8" fmla="*/ 1257300 h 3822700"/>
                <a:gd name="connsiteX9" fmla="*/ 747183 w 1001183"/>
                <a:gd name="connsiteY9" fmla="*/ 1371600 h 3822700"/>
                <a:gd name="connsiteX10" fmla="*/ 810683 w 1001183"/>
                <a:gd name="connsiteY10" fmla="*/ 1549400 h 3822700"/>
                <a:gd name="connsiteX11" fmla="*/ 683683 w 1001183"/>
                <a:gd name="connsiteY11" fmla="*/ 1790700 h 3822700"/>
                <a:gd name="connsiteX12" fmla="*/ 759883 w 1001183"/>
                <a:gd name="connsiteY12" fmla="*/ 1993900 h 3822700"/>
                <a:gd name="connsiteX13" fmla="*/ 823383 w 1001183"/>
                <a:gd name="connsiteY13" fmla="*/ 2095500 h 3822700"/>
                <a:gd name="connsiteX14" fmla="*/ 861483 w 1001183"/>
                <a:gd name="connsiteY14" fmla="*/ 2171700 h 3822700"/>
                <a:gd name="connsiteX15" fmla="*/ 1001183 w 1001183"/>
                <a:gd name="connsiteY15" fmla="*/ 2349500 h 3822700"/>
                <a:gd name="connsiteX16" fmla="*/ 861483 w 1001183"/>
                <a:gd name="connsiteY16" fmla="*/ 2717800 h 3822700"/>
                <a:gd name="connsiteX17" fmla="*/ 772583 w 1001183"/>
                <a:gd name="connsiteY17" fmla="*/ 3009900 h 3822700"/>
                <a:gd name="connsiteX18" fmla="*/ 734483 w 1001183"/>
                <a:gd name="connsiteY18" fmla="*/ 3187700 h 3822700"/>
                <a:gd name="connsiteX19" fmla="*/ 772583 w 1001183"/>
                <a:gd name="connsiteY19" fmla="*/ 3352800 h 3822700"/>
                <a:gd name="connsiteX20" fmla="*/ 797983 w 1001183"/>
                <a:gd name="connsiteY20" fmla="*/ 3467100 h 3822700"/>
                <a:gd name="connsiteX21" fmla="*/ 696383 w 1001183"/>
                <a:gd name="connsiteY21" fmla="*/ 3822700 h 382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1183" h="3822700">
                  <a:moveTo>
                    <a:pt x="10583" y="0"/>
                  </a:moveTo>
                  <a:cubicBezTo>
                    <a:pt x="5291" y="109008"/>
                    <a:pt x="0" y="218017"/>
                    <a:pt x="35983" y="279400"/>
                  </a:cubicBezTo>
                  <a:cubicBezTo>
                    <a:pt x="71966" y="340783"/>
                    <a:pt x="184150" y="353483"/>
                    <a:pt x="226483" y="368300"/>
                  </a:cubicBezTo>
                  <a:cubicBezTo>
                    <a:pt x="268816" y="383117"/>
                    <a:pt x="283633" y="355600"/>
                    <a:pt x="289983" y="368300"/>
                  </a:cubicBezTo>
                  <a:cubicBezTo>
                    <a:pt x="296333" y="381000"/>
                    <a:pt x="281516" y="408517"/>
                    <a:pt x="264583" y="444500"/>
                  </a:cubicBezTo>
                  <a:cubicBezTo>
                    <a:pt x="247650" y="480483"/>
                    <a:pt x="186266" y="518583"/>
                    <a:pt x="188383" y="584200"/>
                  </a:cubicBezTo>
                  <a:cubicBezTo>
                    <a:pt x="190500" y="649817"/>
                    <a:pt x="222250" y="774700"/>
                    <a:pt x="277283" y="838200"/>
                  </a:cubicBezTo>
                  <a:cubicBezTo>
                    <a:pt x="332316" y="901700"/>
                    <a:pt x="457200" y="895350"/>
                    <a:pt x="518583" y="965200"/>
                  </a:cubicBezTo>
                  <a:cubicBezTo>
                    <a:pt x="579966" y="1035050"/>
                    <a:pt x="607483" y="1189567"/>
                    <a:pt x="645583" y="1257300"/>
                  </a:cubicBezTo>
                  <a:cubicBezTo>
                    <a:pt x="683683" y="1325033"/>
                    <a:pt x="719666" y="1322917"/>
                    <a:pt x="747183" y="1371600"/>
                  </a:cubicBezTo>
                  <a:cubicBezTo>
                    <a:pt x="774700" y="1420283"/>
                    <a:pt x="821266" y="1479550"/>
                    <a:pt x="810683" y="1549400"/>
                  </a:cubicBezTo>
                  <a:cubicBezTo>
                    <a:pt x="800100" y="1619250"/>
                    <a:pt x="692150" y="1716617"/>
                    <a:pt x="683683" y="1790700"/>
                  </a:cubicBezTo>
                  <a:cubicBezTo>
                    <a:pt x="675216" y="1864783"/>
                    <a:pt x="736600" y="1943100"/>
                    <a:pt x="759883" y="1993900"/>
                  </a:cubicBezTo>
                  <a:cubicBezTo>
                    <a:pt x="783166" y="2044700"/>
                    <a:pt x="806450" y="2065867"/>
                    <a:pt x="823383" y="2095500"/>
                  </a:cubicBezTo>
                  <a:cubicBezTo>
                    <a:pt x="840316" y="2125133"/>
                    <a:pt x="831850" y="2129367"/>
                    <a:pt x="861483" y="2171700"/>
                  </a:cubicBezTo>
                  <a:cubicBezTo>
                    <a:pt x="891116" y="2214033"/>
                    <a:pt x="1001183" y="2258483"/>
                    <a:pt x="1001183" y="2349500"/>
                  </a:cubicBezTo>
                  <a:cubicBezTo>
                    <a:pt x="1001183" y="2440517"/>
                    <a:pt x="899583" y="2607733"/>
                    <a:pt x="861483" y="2717800"/>
                  </a:cubicBezTo>
                  <a:cubicBezTo>
                    <a:pt x="823383" y="2827867"/>
                    <a:pt x="793750" y="2931583"/>
                    <a:pt x="772583" y="3009900"/>
                  </a:cubicBezTo>
                  <a:cubicBezTo>
                    <a:pt x="751416" y="3088217"/>
                    <a:pt x="734483" y="3130550"/>
                    <a:pt x="734483" y="3187700"/>
                  </a:cubicBezTo>
                  <a:cubicBezTo>
                    <a:pt x="734483" y="3244850"/>
                    <a:pt x="762000" y="3306233"/>
                    <a:pt x="772583" y="3352800"/>
                  </a:cubicBezTo>
                  <a:cubicBezTo>
                    <a:pt x="783166" y="3399367"/>
                    <a:pt x="810683" y="3388783"/>
                    <a:pt x="797983" y="3467100"/>
                  </a:cubicBezTo>
                  <a:cubicBezTo>
                    <a:pt x="785283" y="3545417"/>
                    <a:pt x="704850" y="3774017"/>
                    <a:pt x="696383" y="3822700"/>
                  </a:cubicBezTo>
                </a:path>
              </a:pathLst>
            </a:custGeom>
            <a:ln w="12700">
              <a:solidFill>
                <a:srgbClr val="0051A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6" name="TextBox 55"/>
          <p:cNvSpPr txBox="1"/>
          <p:nvPr/>
        </p:nvSpPr>
        <p:spPr>
          <a:xfrm>
            <a:off x="3538087" y="2971800"/>
            <a:ext cx="1491113" cy="892552"/>
          </a:xfrm>
          <a:prstGeom prst="rect">
            <a:avLst/>
          </a:prstGeom>
          <a:solidFill>
            <a:srgbClr val="CC9B00"/>
          </a:solidFill>
          <a:ln w="25400">
            <a:solidFill>
              <a:schemeClr val="tx1"/>
            </a:solidFill>
          </a:ln>
        </p:spPr>
        <p:txBody>
          <a:bodyPr wrap="none" rtlCol="0">
            <a:spAutoFit/>
          </a:bodyPr>
          <a:lstStyle/>
          <a:p>
            <a:pPr algn="ctr"/>
            <a:r>
              <a:rPr lang="en-US" sz="2600" b="1" dirty="0"/>
              <a:t>Louisiana</a:t>
            </a:r>
          </a:p>
          <a:p>
            <a:pPr algn="ctr"/>
            <a:r>
              <a:rPr lang="en-US" sz="2600" b="1" dirty="0"/>
              <a:t>Territory</a:t>
            </a:r>
          </a:p>
        </p:txBody>
      </p:sp>
      <p:sp>
        <p:nvSpPr>
          <p:cNvPr id="33" name="TextBox 32"/>
          <p:cNvSpPr txBox="1"/>
          <p:nvPr/>
        </p:nvSpPr>
        <p:spPr>
          <a:xfrm>
            <a:off x="6553200" y="3276600"/>
            <a:ext cx="1209755" cy="954107"/>
          </a:xfrm>
          <a:prstGeom prst="rect">
            <a:avLst/>
          </a:prstGeom>
          <a:solidFill>
            <a:srgbClr val="EBC9C7">
              <a:alpha val="62000"/>
            </a:srgbClr>
          </a:solidFill>
          <a:ln w="25400">
            <a:solidFill>
              <a:schemeClr val="tx1"/>
            </a:solidFill>
          </a:ln>
        </p:spPr>
        <p:txBody>
          <a:bodyPr wrap="none" rtlCol="0">
            <a:spAutoFit/>
          </a:bodyPr>
          <a:lstStyle/>
          <a:p>
            <a:pPr algn="ctr"/>
            <a:r>
              <a:rPr lang="en-US" sz="2800" b="1" dirty="0"/>
              <a:t>17 </a:t>
            </a:r>
          </a:p>
          <a:p>
            <a:pPr algn="ctr"/>
            <a:r>
              <a:rPr lang="en-US" sz="2800" b="1" dirty="0"/>
              <a:t>STATES</a:t>
            </a:r>
          </a:p>
        </p:txBody>
      </p:sp>
      <p:sp>
        <p:nvSpPr>
          <p:cNvPr id="38" name="Rectangle 37"/>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70"/>
          <p:cNvSpPr/>
          <p:nvPr/>
        </p:nvSpPr>
        <p:spPr>
          <a:xfrm>
            <a:off x="4648200" y="548640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84"/>
          <p:cNvGrpSpPr/>
          <p:nvPr/>
        </p:nvGrpSpPr>
        <p:grpSpPr>
          <a:xfrm>
            <a:off x="5105400" y="2819401"/>
            <a:ext cx="2133600" cy="3809999"/>
            <a:chOff x="5105400" y="2819401"/>
            <a:chExt cx="2133600" cy="3809999"/>
          </a:xfrm>
        </p:grpSpPr>
        <p:grpSp>
          <p:nvGrpSpPr>
            <p:cNvPr id="10" name="Group 58"/>
            <p:cNvGrpSpPr/>
            <p:nvPr/>
          </p:nvGrpSpPr>
          <p:grpSpPr>
            <a:xfrm>
              <a:off x="5231390" y="5105400"/>
              <a:ext cx="2007610" cy="1524000"/>
              <a:chOff x="2308452" y="3962400"/>
              <a:chExt cx="1949701" cy="1524000"/>
            </a:xfrm>
          </p:grpSpPr>
          <p:sp>
            <p:nvSpPr>
              <p:cNvPr id="63" name="TextBox 62"/>
              <p:cNvSpPr txBox="1"/>
              <p:nvPr/>
            </p:nvSpPr>
            <p:spPr>
              <a:xfrm>
                <a:off x="2308452" y="4963180"/>
                <a:ext cx="1949701" cy="523220"/>
              </a:xfrm>
              <a:prstGeom prst="rect">
                <a:avLst/>
              </a:prstGeom>
              <a:solidFill>
                <a:schemeClr val="bg1"/>
              </a:solidFill>
              <a:ln w="25400">
                <a:solidFill>
                  <a:schemeClr val="tx1"/>
                </a:solidFill>
              </a:ln>
            </p:spPr>
            <p:txBody>
              <a:bodyPr wrap="none" rtlCol="0">
                <a:spAutoFit/>
              </a:bodyPr>
              <a:lstStyle/>
              <a:p>
                <a:pPr algn="ctr"/>
                <a:r>
                  <a:rPr lang="en-US" sz="2800" b="1" dirty="0"/>
                  <a:t>5 territories</a:t>
                </a:r>
              </a:p>
            </p:txBody>
          </p:sp>
          <p:cxnSp>
            <p:nvCxnSpPr>
              <p:cNvPr id="64" name="Straight Arrow Connector 63"/>
              <p:cNvCxnSpPr/>
              <p:nvPr/>
            </p:nvCxnSpPr>
            <p:spPr>
              <a:xfrm rot="16200000" flipV="1">
                <a:off x="2357913" y="4012589"/>
                <a:ext cx="914400" cy="814022"/>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73" name="Straight Arrow Connector 72"/>
            <p:cNvCxnSpPr>
              <a:stCxn id="63" idx="0"/>
            </p:cNvCxnSpPr>
            <p:nvPr/>
          </p:nvCxnSpPr>
          <p:spPr>
            <a:xfrm rot="16200000" flipV="1">
              <a:off x="4636508" y="4507492"/>
              <a:ext cx="2067580" cy="1129795"/>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63" idx="0"/>
            </p:cNvCxnSpPr>
            <p:nvPr/>
          </p:nvCxnSpPr>
          <p:spPr>
            <a:xfrm rot="16200000" flipV="1">
              <a:off x="5474708" y="5345692"/>
              <a:ext cx="1153180" cy="367795"/>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a:stCxn id="63" idx="0"/>
            </p:cNvCxnSpPr>
            <p:nvPr/>
          </p:nvCxnSpPr>
          <p:spPr>
            <a:xfrm rot="16200000" flipV="1">
              <a:off x="4750808" y="4621792"/>
              <a:ext cx="2600980" cy="367795"/>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2" name="Straight Arrow Connector 81"/>
            <p:cNvCxnSpPr>
              <a:stCxn id="63" idx="0"/>
            </p:cNvCxnSpPr>
            <p:nvPr/>
          </p:nvCxnSpPr>
          <p:spPr>
            <a:xfrm rot="5400000" flipH="1" flipV="1">
              <a:off x="4636508" y="4418087"/>
              <a:ext cx="3286780" cy="89407"/>
            </a:xfrm>
            <a:prstGeom prst="straightConnector1">
              <a:avLst/>
            </a:prstGeom>
            <a:ln w="508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86" name="Freeform 85"/>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0" name="TextBox 39"/>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useBgFill="1">
        <p:nvSpPr>
          <p:cNvPr id="41" name="TextBox 40"/>
          <p:cNvSpPr txBox="1"/>
          <p:nvPr/>
        </p:nvSpPr>
        <p:spPr>
          <a:xfrm>
            <a:off x="6781800" y="-152400"/>
            <a:ext cx="1600200" cy="923330"/>
          </a:xfrm>
          <a:prstGeom prst="rect">
            <a:avLst/>
          </a:prstGeom>
        </p:spPr>
        <p:txBody>
          <a:bodyPr wrap="square" rtlCol="0">
            <a:spAutoFit/>
          </a:bodyPr>
          <a:lstStyle/>
          <a:p>
            <a:pPr algn="ctr"/>
            <a:r>
              <a:rPr lang="en-US" sz="5400" b="1" dirty="0">
                <a:effectLst>
                  <a:outerShdw dist="50800" dir="5400000" algn="ctr" rotWithShape="0">
                    <a:srgbClr val="FF0000"/>
                  </a:outerShdw>
                </a:effectLst>
              </a:rPr>
              <a:t>1806</a:t>
            </a:r>
          </a:p>
        </p:txBody>
      </p:sp>
      <p:grpSp>
        <p:nvGrpSpPr>
          <p:cNvPr id="8" name="Group 39"/>
          <p:cNvGrpSpPr/>
          <p:nvPr/>
        </p:nvGrpSpPr>
        <p:grpSpPr>
          <a:xfrm>
            <a:off x="685800" y="1143000"/>
            <a:ext cx="7196095" cy="4683443"/>
            <a:chOff x="685800" y="1143000"/>
            <a:chExt cx="7196095" cy="4683443"/>
          </a:xfrm>
        </p:grpSpPr>
        <p:sp>
          <p:nvSpPr>
            <p:cNvPr id="35" name="TextBox 34"/>
            <p:cNvSpPr txBox="1"/>
            <p:nvPr/>
          </p:nvSpPr>
          <p:spPr>
            <a:xfrm>
              <a:off x="6934200" y="5334000"/>
              <a:ext cx="947695" cy="492443"/>
            </a:xfrm>
            <a:prstGeom prst="rect">
              <a:avLst/>
            </a:prstGeom>
            <a:noFill/>
            <a:ln w="25400">
              <a:noFill/>
            </a:ln>
          </p:spPr>
          <p:txBody>
            <a:bodyPr wrap="none" rtlCol="0">
              <a:spAutoFit/>
            </a:bodyPr>
            <a:lstStyle/>
            <a:p>
              <a:pPr algn="ctr"/>
              <a:r>
                <a:rPr lang="en-US" sz="2600" b="1" dirty="0"/>
                <a:t>Spain</a:t>
              </a:r>
            </a:p>
          </p:txBody>
        </p:sp>
        <p:sp>
          <p:nvSpPr>
            <p:cNvPr id="36" name="TextBox 35"/>
            <p:cNvSpPr txBox="1"/>
            <p:nvPr/>
          </p:nvSpPr>
          <p:spPr>
            <a:xfrm>
              <a:off x="1905000" y="3810000"/>
              <a:ext cx="947695" cy="492443"/>
            </a:xfrm>
            <a:prstGeom prst="rect">
              <a:avLst/>
            </a:prstGeom>
            <a:noFill/>
            <a:ln w="25400">
              <a:noFill/>
            </a:ln>
          </p:spPr>
          <p:txBody>
            <a:bodyPr wrap="none" rtlCol="0">
              <a:spAutoFit/>
            </a:bodyPr>
            <a:lstStyle/>
            <a:p>
              <a:pPr algn="ctr"/>
              <a:r>
                <a:rPr lang="en-US" sz="2600" b="1" dirty="0"/>
                <a:t>Spain</a:t>
              </a:r>
            </a:p>
          </p:txBody>
        </p:sp>
        <p:sp>
          <p:nvSpPr>
            <p:cNvPr id="37" name="TextBox 36"/>
            <p:cNvSpPr txBox="1"/>
            <p:nvPr/>
          </p:nvSpPr>
          <p:spPr>
            <a:xfrm>
              <a:off x="5791200" y="1143000"/>
              <a:ext cx="1960345" cy="492443"/>
            </a:xfrm>
            <a:prstGeom prst="rect">
              <a:avLst/>
            </a:prstGeom>
            <a:noFill/>
            <a:ln w="25400">
              <a:noFill/>
            </a:ln>
          </p:spPr>
          <p:txBody>
            <a:bodyPr wrap="none" rtlCol="0">
              <a:spAutoFit/>
            </a:bodyPr>
            <a:lstStyle/>
            <a:p>
              <a:pPr algn="ctr"/>
              <a:r>
                <a:rPr lang="en-US" sz="2600" b="1" dirty="0"/>
                <a:t>Great Britain</a:t>
              </a:r>
            </a:p>
          </p:txBody>
        </p:sp>
        <p:sp>
          <p:nvSpPr>
            <p:cNvPr id="34" name="TextBox 33"/>
            <p:cNvSpPr txBox="1"/>
            <p:nvPr/>
          </p:nvSpPr>
          <p:spPr>
            <a:xfrm>
              <a:off x="685800" y="1600200"/>
              <a:ext cx="1397306" cy="492443"/>
            </a:xfrm>
            <a:prstGeom prst="rect">
              <a:avLst/>
            </a:prstGeom>
            <a:noFill/>
            <a:ln w="25400">
              <a:noFill/>
            </a:ln>
          </p:spPr>
          <p:txBody>
            <a:bodyPr wrap="none" rtlCol="0">
              <a:spAutoFit/>
            </a:bodyPr>
            <a:lstStyle/>
            <a:p>
              <a:pPr algn="ctr"/>
              <a:r>
                <a:rPr lang="en-US" sz="2600" b="1" dirty="0"/>
                <a:t>disputed</a:t>
              </a:r>
            </a:p>
          </p:txBody>
        </p:sp>
      </p:grpSp>
      <p:sp>
        <p:nvSpPr>
          <p:cNvPr id="55" name="TextBox 54"/>
          <p:cNvSpPr txBox="1"/>
          <p:nvPr/>
        </p:nvSpPr>
        <p:spPr>
          <a:xfrm>
            <a:off x="4343400" y="2895600"/>
            <a:ext cx="2895600" cy="1569660"/>
          </a:xfrm>
          <a:prstGeom prst="rect">
            <a:avLst/>
          </a:prstGeom>
          <a:noFill/>
        </p:spPr>
        <p:txBody>
          <a:bodyPr wrap="square" rtlCol="0">
            <a:spAutoFit/>
          </a:bodyPr>
          <a:lstStyle/>
          <a:p>
            <a:pPr algn="ctr"/>
            <a:r>
              <a:rPr lang="en-US" sz="3200" b="1" dirty="0">
                <a:solidFill>
                  <a:srgbClr val="FF0000"/>
                </a:solidFill>
                <a:effectLst>
                  <a:outerShdw dist="50800" dir="5400000" algn="ctr" rotWithShape="0">
                    <a:schemeClr val="tx1"/>
                  </a:outerShdw>
                </a:effectLst>
              </a:rPr>
              <a:t>UNITED STATES </a:t>
            </a:r>
          </a:p>
          <a:p>
            <a:pPr algn="ctr"/>
            <a:r>
              <a:rPr lang="en-US" sz="3200" b="1" dirty="0">
                <a:solidFill>
                  <a:srgbClr val="FF0000"/>
                </a:solidFill>
                <a:effectLst>
                  <a:outerShdw dist="50800" dir="5400000" algn="ctr" rotWithShape="0">
                    <a:schemeClr val="tx1"/>
                  </a:outerShdw>
                </a:effectLst>
              </a:rPr>
              <a:t>OF </a:t>
            </a:r>
          </a:p>
          <a:p>
            <a:pPr algn="ctr"/>
            <a:r>
              <a:rPr lang="en-US" sz="3200" b="1" dirty="0">
                <a:solidFill>
                  <a:srgbClr val="FF0000"/>
                </a:solidFill>
                <a:effectLst>
                  <a:outerShdw dist="50800" dir="5400000" algn="ctr" rotWithShape="0">
                    <a:schemeClr val="tx1"/>
                  </a:outerShdw>
                </a:effectLst>
              </a:rPr>
              <a:t>AMERICA</a:t>
            </a:r>
          </a:p>
        </p:txBody>
      </p:sp>
      <p:grpSp>
        <p:nvGrpSpPr>
          <p:cNvPr id="58" name="Group 57"/>
          <p:cNvGrpSpPr/>
          <p:nvPr/>
        </p:nvGrpSpPr>
        <p:grpSpPr>
          <a:xfrm>
            <a:off x="6781800" y="1524000"/>
            <a:ext cx="9829800" cy="4191000"/>
            <a:chOff x="6781800" y="1524000"/>
            <a:chExt cx="9829800" cy="4191000"/>
          </a:xfrm>
        </p:grpSpPr>
        <p:grpSp>
          <p:nvGrpSpPr>
            <p:cNvPr id="45" name="Group 43"/>
            <p:cNvGrpSpPr/>
            <p:nvPr/>
          </p:nvGrpSpPr>
          <p:grpSpPr>
            <a:xfrm>
              <a:off x="6781800" y="1524000"/>
              <a:ext cx="5029200" cy="4191000"/>
              <a:chOff x="6781800" y="1524000"/>
              <a:chExt cx="5029200" cy="4191000"/>
            </a:xfrm>
          </p:grpSpPr>
          <p:sp>
            <p:nvSpPr>
              <p:cNvPr id="46" name="Left Arrow 45"/>
              <p:cNvSpPr/>
              <p:nvPr/>
            </p:nvSpPr>
            <p:spPr>
              <a:xfrm>
                <a:off x="6781800" y="1524000"/>
                <a:ext cx="5029200" cy="4191000"/>
              </a:xfrm>
              <a:prstGeom prst="leftArrow">
                <a:avLst/>
              </a:prstGeom>
              <a:solidFill>
                <a:schemeClr val="accent1">
                  <a:alpha val="71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a:off x="8763961" y="2665274"/>
                <a:ext cx="2894639" cy="1754326"/>
              </a:xfrm>
              <a:prstGeom prst="rect">
                <a:avLst/>
              </a:prstGeom>
              <a:noFill/>
            </p:spPr>
            <p:txBody>
              <a:bodyPr wrap="none" rtlCol="0">
                <a:spAutoFit/>
              </a:bodyPr>
              <a:lstStyle/>
              <a:p>
                <a:pPr algn="ctr"/>
                <a:r>
                  <a:rPr lang="en-US" sz="5400" b="1" dirty="0"/>
                  <a:t>Manifest </a:t>
                </a:r>
              </a:p>
              <a:p>
                <a:pPr algn="ctr"/>
                <a:r>
                  <a:rPr lang="en-US" sz="5400" b="1" dirty="0"/>
                  <a:t>Destiny</a:t>
                </a:r>
              </a:p>
            </p:txBody>
          </p:sp>
        </p:grpSp>
        <p:sp>
          <p:nvSpPr>
            <p:cNvPr id="57" name="Rectangle 56"/>
            <p:cNvSpPr/>
            <p:nvPr/>
          </p:nvSpPr>
          <p:spPr>
            <a:xfrm>
              <a:off x="11811000" y="2590800"/>
              <a:ext cx="4800600" cy="2062103"/>
            </a:xfrm>
            <a:prstGeom prst="rect">
              <a:avLst/>
            </a:prstGeom>
            <a:solidFill>
              <a:srgbClr val="FFC000"/>
            </a:solidFill>
          </p:spPr>
          <p:txBody>
            <a:bodyPr wrap="square">
              <a:spAutoFit/>
            </a:bodyPr>
            <a:lstStyle/>
            <a:p>
              <a:pPr algn="ctr"/>
              <a:r>
                <a:rPr lang="en-US" sz="3200" dirty="0">
                  <a:solidFill>
                    <a:srgbClr val="0051A2"/>
                  </a:solidFill>
                  <a:effectLst>
                    <a:outerShdw dist="63500" dir="7200000" algn="ctr" rotWithShape="0">
                      <a:schemeClr val="tx1"/>
                    </a:outerShdw>
                  </a:effectLst>
                  <a:latin typeface="Comic Sans MS" pitchFamily="66" charset="0"/>
                </a:rPr>
                <a:t>19th century belief </a:t>
              </a:r>
            </a:p>
            <a:p>
              <a:pPr algn="ctr"/>
              <a:r>
                <a:rPr lang="en-US" sz="3200" dirty="0">
                  <a:solidFill>
                    <a:srgbClr val="0051A2"/>
                  </a:solidFill>
                  <a:effectLst>
                    <a:outerShdw dist="63500" dir="7200000" algn="ctr" rotWithShape="0">
                      <a:schemeClr val="tx1"/>
                    </a:outerShdw>
                  </a:effectLst>
                  <a:latin typeface="Comic Sans MS" pitchFamily="66" charset="0"/>
                </a:rPr>
                <a:t>that American settlers</a:t>
              </a:r>
            </a:p>
            <a:p>
              <a:pPr algn="ctr"/>
              <a:r>
                <a:rPr lang="en-US" sz="3200" dirty="0">
                  <a:solidFill>
                    <a:srgbClr val="0051A2"/>
                  </a:solidFill>
                  <a:effectLst>
                    <a:outerShdw dist="63500" dir="7200000" algn="ctr" rotWithShape="0">
                      <a:schemeClr val="tx1"/>
                    </a:outerShdw>
                  </a:effectLst>
                  <a:latin typeface="Comic Sans MS" pitchFamily="66" charset="0"/>
                </a:rPr>
                <a:t> are destined to expand</a:t>
              </a:r>
            </a:p>
            <a:p>
              <a:pPr algn="ctr"/>
              <a:r>
                <a:rPr lang="en-US" sz="3200" dirty="0">
                  <a:solidFill>
                    <a:srgbClr val="0051A2"/>
                  </a:solidFill>
                  <a:effectLst>
                    <a:outerShdw dist="63500" dir="7200000" algn="ctr" rotWithShape="0">
                      <a:schemeClr val="tx1"/>
                    </a:outerShdw>
                  </a:effectLst>
                  <a:latin typeface="Comic Sans MS" pitchFamily="66" charset="0"/>
                </a:rPr>
                <a:t> across North America</a:t>
              </a:r>
            </a:p>
          </p:txBody>
        </p:sp>
      </p:grpSp>
      <p:cxnSp>
        <p:nvCxnSpPr>
          <p:cNvPr id="49" name="Straight Connector 48"/>
          <p:cNvCxnSpPr/>
          <p:nvPr/>
        </p:nvCxnSpPr>
        <p:spPr>
          <a:xfrm>
            <a:off x="4495800" y="3581400"/>
            <a:ext cx="3352800" cy="1588"/>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705600" y="4038600"/>
            <a:ext cx="1295400" cy="1588"/>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810000" y="4572000"/>
            <a:ext cx="4191000" cy="1588"/>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72" name="Rectangle 71"/>
          <p:cNvSpPr/>
          <p:nvPr/>
        </p:nvSpPr>
        <p:spPr>
          <a:xfrm>
            <a:off x="4343400" y="3124201"/>
            <a:ext cx="3581400" cy="553998"/>
          </a:xfrm>
          <a:prstGeom prst="rect">
            <a:avLst/>
          </a:prstGeom>
          <a:solidFill>
            <a:srgbClr val="FFC000"/>
          </a:solidFill>
        </p:spPr>
        <p:txBody>
          <a:bodyPr wrap="square">
            <a:spAutoFit/>
          </a:bodyPr>
          <a:lstStyle/>
          <a:p>
            <a:r>
              <a:rPr lang="en-US" sz="3000" dirty="0">
                <a:solidFill>
                  <a:srgbClr val="0051A2"/>
                </a:solidFill>
                <a:effectLst>
                  <a:outerShdw dist="63500" dir="7200000" algn="ctr" rotWithShape="0">
                    <a:schemeClr val="tx1"/>
                  </a:outerShdw>
                </a:effectLst>
                <a:latin typeface="Comic Sans MS" pitchFamily="66" charset="0"/>
              </a:rPr>
              <a:t> American settlers</a:t>
            </a:r>
          </a:p>
        </p:txBody>
      </p:sp>
      <p:sp>
        <p:nvSpPr>
          <p:cNvPr id="74" name="Rectangle 73"/>
          <p:cNvSpPr/>
          <p:nvPr/>
        </p:nvSpPr>
        <p:spPr>
          <a:xfrm>
            <a:off x="6705600" y="3581400"/>
            <a:ext cx="1447800" cy="553998"/>
          </a:xfrm>
          <a:prstGeom prst="rect">
            <a:avLst/>
          </a:prstGeom>
          <a:solidFill>
            <a:srgbClr val="FFC000"/>
          </a:solidFill>
        </p:spPr>
        <p:txBody>
          <a:bodyPr wrap="square">
            <a:spAutoFit/>
          </a:bodyPr>
          <a:lstStyle/>
          <a:p>
            <a:r>
              <a:rPr lang="en-US" sz="3000" dirty="0">
                <a:solidFill>
                  <a:srgbClr val="0051A2"/>
                </a:solidFill>
                <a:effectLst>
                  <a:outerShdw dist="63500" dir="7200000" algn="ctr" rotWithShape="0">
                    <a:schemeClr val="tx1"/>
                  </a:outerShdw>
                </a:effectLst>
                <a:latin typeface="Comic Sans MS" pitchFamily="66" charset="0"/>
              </a:rPr>
              <a:t>expand</a:t>
            </a:r>
          </a:p>
        </p:txBody>
      </p:sp>
      <p:sp>
        <p:nvSpPr>
          <p:cNvPr id="76" name="Rectangle 75"/>
          <p:cNvSpPr/>
          <p:nvPr/>
        </p:nvSpPr>
        <p:spPr>
          <a:xfrm>
            <a:off x="3733800" y="4038600"/>
            <a:ext cx="4191000" cy="553998"/>
          </a:xfrm>
          <a:prstGeom prst="rect">
            <a:avLst/>
          </a:prstGeom>
          <a:solidFill>
            <a:srgbClr val="FFC000"/>
          </a:solidFill>
        </p:spPr>
        <p:txBody>
          <a:bodyPr wrap="square">
            <a:spAutoFit/>
          </a:bodyPr>
          <a:lstStyle/>
          <a:p>
            <a:r>
              <a:rPr lang="en-US" sz="3000" dirty="0">
                <a:solidFill>
                  <a:srgbClr val="0051A2"/>
                </a:solidFill>
                <a:effectLst>
                  <a:outerShdw dist="63500" dir="7200000" algn="ctr" rotWithShape="0">
                    <a:schemeClr val="tx1"/>
                  </a:outerShdw>
                </a:effectLst>
                <a:latin typeface="Comic Sans MS" pitchFamily="66" charset="0"/>
              </a:rPr>
              <a:t>across North America</a:t>
            </a:r>
          </a:p>
        </p:txBody>
      </p:sp>
      <p:sp>
        <p:nvSpPr>
          <p:cNvPr id="78" name="Rectangle 77"/>
          <p:cNvSpPr/>
          <p:nvPr/>
        </p:nvSpPr>
        <p:spPr>
          <a:xfrm>
            <a:off x="0" y="762000"/>
            <a:ext cx="9144000" cy="553998"/>
          </a:xfrm>
          <a:prstGeom prst="rect">
            <a:avLst/>
          </a:prstGeom>
          <a:solidFill>
            <a:srgbClr val="FFC000"/>
          </a:solidFill>
        </p:spPr>
        <p:txBody>
          <a:bodyPr wrap="square">
            <a:spAutoFit/>
          </a:bodyPr>
          <a:lstStyle/>
          <a:p>
            <a:r>
              <a:rPr lang="en-US" sz="3000" dirty="0">
                <a:solidFill>
                  <a:srgbClr val="0051A2"/>
                </a:solidFill>
                <a:effectLst>
                  <a:outerShdw dist="63500" dir="7200000" algn="ctr" rotWithShape="0">
                    <a:schemeClr val="tx1"/>
                  </a:outerShdw>
                </a:effectLst>
                <a:latin typeface="Comic Sans MS" pitchFamily="66" charset="0"/>
              </a:rPr>
              <a:t> American settlers expand across North America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1000"/>
                                        <p:tgtEl>
                                          <p:spTgt spid="80"/>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1000"/>
                                        <p:tgtEl>
                                          <p:spTgt spid="55"/>
                                        </p:tgtEl>
                                      </p:cBhvr>
                                    </p:animEffect>
                                  </p:childTnLst>
                                </p:cTn>
                              </p:par>
                              <p:par>
                                <p:cTn id="11" presetID="10" presetClass="exit" presetSubtype="0" fill="hold" grpId="1" nodeType="withEffect">
                                  <p:stCondLst>
                                    <p:cond delay="500"/>
                                  </p:stCondLst>
                                  <p:childTnLst>
                                    <p:animEffect transition="out" filter="fade">
                                      <p:cBhvr>
                                        <p:cTn id="12" dur="1000"/>
                                        <p:tgtEl>
                                          <p:spTgt spid="56"/>
                                        </p:tgtEl>
                                      </p:cBhvr>
                                    </p:animEffect>
                                    <p:set>
                                      <p:cBhvr>
                                        <p:cTn id="13" dur="1" fill="hold">
                                          <p:stCondLst>
                                            <p:cond delay="999"/>
                                          </p:stCondLst>
                                        </p:cTn>
                                        <p:tgtEl>
                                          <p:spTgt spid="56"/>
                                        </p:tgtEl>
                                        <p:attrNameLst>
                                          <p:attrName>style.visibility</p:attrName>
                                        </p:attrNameLst>
                                      </p:cBhvr>
                                      <p:to>
                                        <p:strVal val="hidden"/>
                                      </p:to>
                                    </p:set>
                                  </p:childTnLst>
                                </p:cTn>
                              </p:par>
                              <p:par>
                                <p:cTn id="14" presetID="10" presetClass="exit" presetSubtype="0" fill="hold" nodeType="withEffect">
                                  <p:stCondLst>
                                    <p:cond delay="500"/>
                                  </p:stCondLst>
                                  <p:childTnLst>
                                    <p:animEffect transition="out" filter="fade">
                                      <p:cBhvr>
                                        <p:cTn id="15" dur="1000"/>
                                        <p:tgtEl>
                                          <p:spTgt spid="9"/>
                                        </p:tgtEl>
                                      </p:cBhvr>
                                    </p:animEffect>
                                    <p:set>
                                      <p:cBhvr>
                                        <p:cTn id="16" dur="1" fill="hold">
                                          <p:stCondLst>
                                            <p:cond delay="999"/>
                                          </p:stCondLst>
                                        </p:cTn>
                                        <p:tgtEl>
                                          <p:spTgt spid="9"/>
                                        </p:tgtEl>
                                        <p:attrNameLst>
                                          <p:attrName>style.visibility</p:attrName>
                                        </p:attrNameLst>
                                      </p:cBhvr>
                                      <p:to>
                                        <p:strVal val="hidden"/>
                                      </p:to>
                                    </p:set>
                                  </p:childTnLst>
                                </p:cTn>
                              </p:par>
                              <p:par>
                                <p:cTn id="17" presetID="10" presetClass="exit" presetSubtype="0" fill="hold" grpId="1" nodeType="withEffect">
                                  <p:stCondLst>
                                    <p:cond delay="500"/>
                                  </p:stCondLst>
                                  <p:childTnLst>
                                    <p:animEffect transition="out" filter="fade">
                                      <p:cBhvr>
                                        <p:cTn id="18" dur="1000"/>
                                        <p:tgtEl>
                                          <p:spTgt spid="33"/>
                                        </p:tgtEl>
                                      </p:cBhvr>
                                    </p:animEffect>
                                    <p:set>
                                      <p:cBhvr>
                                        <p:cTn id="19" dur="1" fill="hold">
                                          <p:stCondLst>
                                            <p:cond delay="999"/>
                                          </p:stCondLst>
                                        </p:cTn>
                                        <p:tgtEl>
                                          <p:spTgt spid="3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1000" fill="hold"/>
                                        <p:tgtEl>
                                          <p:spTgt spid="8"/>
                                        </p:tgtEl>
                                        <p:attrNameLst>
                                          <p:attrName>ppt_w</p:attrName>
                                        </p:attrNameLst>
                                      </p:cBhvr>
                                      <p:tavLst>
                                        <p:tav tm="0">
                                          <p:val>
                                            <p:fltVal val="0"/>
                                          </p:val>
                                        </p:tav>
                                        <p:tav tm="100000">
                                          <p:val>
                                            <p:strVal val="#ppt_w"/>
                                          </p:val>
                                        </p:tav>
                                      </p:tavLst>
                                    </p:anim>
                                    <p:anim calcmode="lin" valueType="num">
                                      <p:cBhvr>
                                        <p:cTn id="25" dur="1000" fill="hold"/>
                                        <p:tgtEl>
                                          <p:spTgt spid="8"/>
                                        </p:tgtEl>
                                        <p:attrNameLst>
                                          <p:attrName>ppt_h</p:attrName>
                                        </p:attrNameLst>
                                      </p:cBhvr>
                                      <p:tavLst>
                                        <p:tav tm="0">
                                          <p:val>
                                            <p:fltVal val="0"/>
                                          </p:val>
                                        </p:tav>
                                        <p:tav tm="100000">
                                          <p:val>
                                            <p:strVal val="#ppt_h"/>
                                          </p:val>
                                        </p:tav>
                                      </p:tavLst>
                                    </p:anim>
                                    <p:animEffect transition="in" filter="fade">
                                      <p:cBhvr>
                                        <p:cTn id="26" dur="10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1000"/>
                                        <p:tgtEl>
                                          <p:spTgt spid="8"/>
                                        </p:tgtEl>
                                      </p:cBhvr>
                                    </p:animEffect>
                                    <p:set>
                                      <p:cBhvr>
                                        <p:cTn id="31" dur="1" fill="hold">
                                          <p:stCondLst>
                                            <p:cond delay="999"/>
                                          </p:stCondLst>
                                        </p:cTn>
                                        <p:tgtEl>
                                          <p:spTgt spid="8"/>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1000"/>
                                        <p:tgtEl>
                                          <p:spTgt spid="41"/>
                                        </p:tgtEl>
                                      </p:cBhvr>
                                    </p:animEffect>
                                    <p:set>
                                      <p:cBhvr>
                                        <p:cTn id="34" dur="1" fill="hold">
                                          <p:stCondLst>
                                            <p:cond delay="999"/>
                                          </p:stCondLst>
                                        </p:cTn>
                                        <p:tgtEl>
                                          <p:spTgt spid="4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fade">
                                      <p:cBhvr>
                                        <p:cTn id="39" dur="2000"/>
                                        <p:tgtEl>
                                          <p:spTgt spid="58"/>
                                        </p:tgtEl>
                                      </p:cBhvr>
                                    </p:animEffect>
                                  </p:childTnLst>
                                </p:cTn>
                              </p:par>
                              <p:par>
                                <p:cTn id="40" presetID="35" presetClass="path" presetSubtype="0" accel="50000" decel="50000" fill="hold" nodeType="withEffect">
                                  <p:stCondLst>
                                    <p:cond delay="0"/>
                                  </p:stCondLst>
                                  <p:childTnLst>
                                    <p:animMotion origin="layout" path="M 3.33333E-6 2.36994E-6 L -0.92084 -0.00555 " pathEditMode="relative" rAng="0" ptsTypes="AA">
                                      <p:cBhvr>
                                        <p:cTn id="41" dur="2000" fill="hold"/>
                                        <p:tgtEl>
                                          <p:spTgt spid="58"/>
                                        </p:tgtEl>
                                        <p:attrNameLst>
                                          <p:attrName>ppt_x</p:attrName>
                                          <p:attrName>ppt_y</p:attrName>
                                        </p:attrNameLst>
                                      </p:cBhvr>
                                      <p:rCtr x="-46000" y="-300"/>
                                    </p:animMotion>
                                  </p:childTnLst>
                                </p:cTn>
                              </p:par>
                              <p:par>
                                <p:cTn id="42" presetID="10" presetClass="exit" presetSubtype="0" fill="hold" nodeType="withEffect">
                                  <p:stCondLst>
                                    <p:cond delay="0"/>
                                  </p:stCondLst>
                                  <p:childTnLst>
                                    <p:animEffect transition="out" filter="fade">
                                      <p:cBhvr>
                                        <p:cTn id="43" dur="1000"/>
                                        <p:tgtEl>
                                          <p:spTgt spid="55"/>
                                        </p:tgtEl>
                                      </p:cBhvr>
                                    </p:animEffect>
                                    <p:set>
                                      <p:cBhvr>
                                        <p:cTn id="44" dur="1" fill="hold">
                                          <p:stCondLst>
                                            <p:cond delay="999"/>
                                          </p:stCondLst>
                                        </p:cTn>
                                        <p:tgtEl>
                                          <p:spTgt spid="55"/>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wipe(left)">
                                      <p:cBhvr>
                                        <p:cTn id="49" dur="1000"/>
                                        <p:tgtEl>
                                          <p:spTgt spid="49"/>
                                        </p:tgtEl>
                                      </p:cBhvr>
                                    </p:animEffect>
                                  </p:childTnLst>
                                </p:cTn>
                              </p:par>
                            </p:childTnLst>
                          </p:cTn>
                        </p:par>
                        <p:par>
                          <p:cTn id="50" fill="hold">
                            <p:stCondLst>
                              <p:cond delay="1000"/>
                            </p:stCondLst>
                            <p:childTnLst>
                              <p:par>
                                <p:cTn id="51" presetID="22" presetClass="entr" presetSubtype="8" fill="hold" nodeType="afterEffect">
                                  <p:stCondLst>
                                    <p:cond delay="0"/>
                                  </p:stCondLst>
                                  <p:childTnLst>
                                    <p:set>
                                      <p:cBhvr>
                                        <p:cTn id="52" dur="1" fill="hold">
                                          <p:stCondLst>
                                            <p:cond delay="0"/>
                                          </p:stCondLst>
                                        </p:cTn>
                                        <p:tgtEl>
                                          <p:spTgt spid="61"/>
                                        </p:tgtEl>
                                        <p:attrNameLst>
                                          <p:attrName>style.visibility</p:attrName>
                                        </p:attrNameLst>
                                      </p:cBhvr>
                                      <p:to>
                                        <p:strVal val="visible"/>
                                      </p:to>
                                    </p:set>
                                    <p:animEffect transition="in" filter="wipe(left)">
                                      <p:cBhvr>
                                        <p:cTn id="53" dur="1000"/>
                                        <p:tgtEl>
                                          <p:spTgt spid="61"/>
                                        </p:tgtEl>
                                      </p:cBhvr>
                                    </p:animEffect>
                                  </p:childTnLst>
                                </p:cTn>
                              </p:par>
                            </p:childTnLst>
                          </p:cTn>
                        </p:par>
                        <p:par>
                          <p:cTn id="54" fill="hold">
                            <p:stCondLst>
                              <p:cond delay="2000"/>
                            </p:stCondLst>
                            <p:childTnLst>
                              <p:par>
                                <p:cTn id="55" presetID="22" presetClass="entr" presetSubtype="8" fill="hold" nodeType="afterEffect">
                                  <p:stCondLst>
                                    <p:cond delay="0"/>
                                  </p:stCondLst>
                                  <p:childTnLst>
                                    <p:set>
                                      <p:cBhvr>
                                        <p:cTn id="56" dur="1" fill="hold">
                                          <p:stCondLst>
                                            <p:cond delay="0"/>
                                          </p:stCondLst>
                                        </p:cTn>
                                        <p:tgtEl>
                                          <p:spTgt spid="67"/>
                                        </p:tgtEl>
                                        <p:attrNameLst>
                                          <p:attrName>style.visibility</p:attrName>
                                        </p:attrNameLst>
                                      </p:cBhvr>
                                      <p:to>
                                        <p:strVal val="visible"/>
                                      </p:to>
                                    </p:set>
                                    <p:animEffect transition="in" filter="wipe(left)">
                                      <p:cBhvr>
                                        <p:cTn id="57" dur="1000"/>
                                        <p:tgtEl>
                                          <p:spTgt spid="67"/>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72"/>
                                        </p:tgtEl>
                                        <p:attrNameLst>
                                          <p:attrName>style.visibility</p:attrName>
                                        </p:attrNameLst>
                                      </p:cBhvr>
                                      <p:to>
                                        <p:strVal val="visible"/>
                                      </p:to>
                                    </p:set>
                                    <p:animEffect transition="in" filter="fade">
                                      <p:cBhvr>
                                        <p:cTn id="62" dur="2000"/>
                                        <p:tgtEl>
                                          <p:spTgt spid="7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74"/>
                                        </p:tgtEl>
                                        <p:attrNameLst>
                                          <p:attrName>style.visibility</p:attrName>
                                        </p:attrNameLst>
                                      </p:cBhvr>
                                      <p:to>
                                        <p:strVal val="visible"/>
                                      </p:to>
                                    </p:set>
                                    <p:animEffect transition="in" filter="fade">
                                      <p:cBhvr>
                                        <p:cTn id="65" dur="2000"/>
                                        <p:tgtEl>
                                          <p:spTgt spid="7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fade">
                                      <p:cBhvr>
                                        <p:cTn id="68" dur="2000"/>
                                        <p:tgtEl>
                                          <p:spTgt spid="76"/>
                                        </p:tgtEl>
                                      </p:cBhvr>
                                    </p:animEffect>
                                  </p:childTnLst>
                                </p:cTn>
                              </p:par>
                              <p:par>
                                <p:cTn id="69" presetID="64" presetClass="path" presetSubtype="0" accel="50000" decel="50000" fill="hold" grpId="1" nodeType="withEffect">
                                  <p:stCondLst>
                                    <p:cond delay="0"/>
                                  </p:stCondLst>
                                  <p:childTnLst>
                                    <p:animMotion origin="layout" path="M 3.33333E-6 1.85185E-6 L -0.475 -0.34259 " pathEditMode="relative" rAng="0" ptsTypes="AA">
                                      <p:cBhvr>
                                        <p:cTn id="70" dur="1000" fill="hold"/>
                                        <p:tgtEl>
                                          <p:spTgt spid="72"/>
                                        </p:tgtEl>
                                        <p:attrNameLst>
                                          <p:attrName>ppt_x</p:attrName>
                                          <p:attrName>ppt_y</p:attrName>
                                        </p:attrNameLst>
                                      </p:cBhvr>
                                      <p:rCtr x="-23700" y="-17100"/>
                                    </p:animMotion>
                                  </p:childTnLst>
                                </p:cTn>
                              </p:par>
                              <p:par>
                                <p:cTn id="71" presetID="64" presetClass="path" presetSubtype="0" accel="50000" decel="50000" fill="hold" grpId="1" nodeType="withEffect">
                                  <p:stCondLst>
                                    <p:cond delay="0"/>
                                  </p:stCondLst>
                                  <p:childTnLst>
                                    <p:animMotion origin="layout" path="M 0.0125 0.00416 L -0.35 -0.40925 " pathEditMode="relative" rAng="0" ptsTypes="AA">
                                      <p:cBhvr>
                                        <p:cTn id="72" dur="1000" fill="hold"/>
                                        <p:tgtEl>
                                          <p:spTgt spid="74"/>
                                        </p:tgtEl>
                                        <p:attrNameLst>
                                          <p:attrName>ppt_x</p:attrName>
                                          <p:attrName>ppt_y</p:attrName>
                                        </p:attrNameLst>
                                      </p:cBhvr>
                                      <p:rCtr x="-18100" y="-20700"/>
                                    </p:animMotion>
                                  </p:childTnLst>
                                </p:cTn>
                              </p:par>
                              <p:par>
                                <p:cTn id="73" presetID="64" presetClass="path" presetSubtype="0" accel="50000" decel="50000" fill="hold" grpId="1" nodeType="withEffect">
                                  <p:stCondLst>
                                    <p:cond delay="0"/>
                                  </p:stCondLst>
                                  <p:childTnLst>
                                    <p:animMotion origin="layout" path="M 0 0.00416 L 0.12917 -0.48 " pathEditMode="relative" rAng="0" ptsTypes="AA">
                                      <p:cBhvr>
                                        <p:cTn id="74" dur="1000" fill="hold"/>
                                        <p:tgtEl>
                                          <p:spTgt spid="76"/>
                                        </p:tgtEl>
                                        <p:attrNameLst>
                                          <p:attrName>ppt_x</p:attrName>
                                          <p:attrName>ppt_y</p:attrName>
                                        </p:attrNameLst>
                                      </p:cBhvr>
                                      <p:rCtr x="6500" y="-24200"/>
                                    </p:animMotion>
                                  </p:childTnLst>
                                </p:cTn>
                              </p:par>
                              <p:par>
                                <p:cTn id="75" presetID="10" presetClass="exit" presetSubtype="0" fill="hold" nodeType="withEffect">
                                  <p:stCondLst>
                                    <p:cond delay="0"/>
                                  </p:stCondLst>
                                  <p:childTnLst>
                                    <p:animEffect transition="out" filter="fade">
                                      <p:cBhvr>
                                        <p:cTn id="76" dur="1000"/>
                                        <p:tgtEl>
                                          <p:spTgt spid="58"/>
                                        </p:tgtEl>
                                      </p:cBhvr>
                                    </p:animEffect>
                                    <p:set>
                                      <p:cBhvr>
                                        <p:cTn id="77" dur="1" fill="hold">
                                          <p:stCondLst>
                                            <p:cond delay="999"/>
                                          </p:stCondLst>
                                        </p:cTn>
                                        <p:tgtEl>
                                          <p:spTgt spid="58"/>
                                        </p:tgtEl>
                                        <p:attrNameLst>
                                          <p:attrName>style.visibility</p:attrName>
                                        </p:attrNameLst>
                                      </p:cBhvr>
                                      <p:to>
                                        <p:strVal val="hidden"/>
                                      </p:to>
                                    </p:set>
                                  </p:childTnLst>
                                </p:cTn>
                              </p:par>
                              <p:par>
                                <p:cTn id="78" presetID="10" presetClass="exit" presetSubtype="0" fill="hold" nodeType="withEffect">
                                  <p:stCondLst>
                                    <p:cond delay="0"/>
                                  </p:stCondLst>
                                  <p:childTnLst>
                                    <p:animEffect transition="out" filter="fade">
                                      <p:cBhvr>
                                        <p:cTn id="79" dur="1000"/>
                                        <p:tgtEl>
                                          <p:spTgt spid="61"/>
                                        </p:tgtEl>
                                      </p:cBhvr>
                                    </p:animEffect>
                                    <p:set>
                                      <p:cBhvr>
                                        <p:cTn id="80" dur="1" fill="hold">
                                          <p:stCondLst>
                                            <p:cond delay="999"/>
                                          </p:stCondLst>
                                        </p:cTn>
                                        <p:tgtEl>
                                          <p:spTgt spid="61"/>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1000"/>
                                        <p:tgtEl>
                                          <p:spTgt spid="67"/>
                                        </p:tgtEl>
                                      </p:cBhvr>
                                    </p:animEffect>
                                    <p:set>
                                      <p:cBhvr>
                                        <p:cTn id="83" dur="1" fill="hold">
                                          <p:stCondLst>
                                            <p:cond delay="999"/>
                                          </p:stCondLst>
                                        </p:cTn>
                                        <p:tgtEl>
                                          <p:spTgt spid="67"/>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1000"/>
                                        <p:tgtEl>
                                          <p:spTgt spid="49"/>
                                        </p:tgtEl>
                                      </p:cBhvr>
                                    </p:animEffect>
                                    <p:set>
                                      <p:cBhvr>
                                        <p:cTn id="86" dur="1" fill="hold">
                                          <p:stCondLst>
                                            <p:cond delay="999"/>
                                          </p:stCondLst>
                                        </p:cTn>
                                        <p:tgtEl>
                                          <p:spTgt spid="49"/>
                                        </p:tgtEl>
                                        <p:attrNameLst>
                                          <p:attrName>style.visibility</p:attrName>
                                        </p:attrNameLst>
                                      </p:cBhvr>
                                      <p:to>
                                        <p:strVal val="hidden"/>
                                      </p:to>
                                    </p:set>
                                  </p:childTnLst>
                                </p:cTn>
                              </p:par>
                              <p:par>
                                <p:cTn id="87" presetID="10" presetClass="entr" presetSubtype="0" fill="hold" grpId="2" nodeType="withEffect">
                                  <p:stCondLst>
                                    <p:cond delay="1000"/>
                                  </p:stCondLst>
                                  <p:childTnLst>
                                    <p:set>
                                      <p:cBhvr>
                                        <p:cTn id="88" dur="1" fill="hold">
                                          <p:stCondLst>
                                            <p:cond delay="0"/>
                                          </p:stCondLst>
                                        </p:cTn>
                                        <p:tgtEl>
                                          <p:spTgt spid="78"/>
                                        </p:tgtEl>
                                        <p:attrNameLst>
                                          <p:attrName>style.visibility</p:attrName>
                                        </p:attrNameLst>
                                      </p:cBhvr>
                                      <p:to>
                                        <p:strVal val="visible"/>
                                      </p:to>
                                    </p:set>
                                    <p:animEffect transition="in" filter="fade">
                                      <p:cBhvr>
                                        <p:cTn id="89" dur="1000"/>
                                        <p:tgtEl>
                                          <p:spTgt spid="78"/>
                                        </p:tgtEl>
                                      </p:cBhvr>
                                    </p:animEffect>
                                  </p:childTnLst>
                                </p:cTn>
                              </p:par>
                              <p:par>
                                <p:cTn id="90" presetID="10" presetClass="exit" presetSubtype="0" fill="hold" grpId="2" nodeType="withEffect">
                                  <p:stCondLst>
                                    <p:cond delay="1000"/>
                                  </p:stCondLst>
                                  <p:childTnLst>
                                    <p:animEffect transition="out" filter="fade">
                                      <p:cBhvr>
                                        <p:cTn id="91" dur="1000"/>
                                        <p:tgtEl>
                                          <p:spTgt spid="72"/>
                                        </p:tgtEl>
                                      </p:cBhvr>
                                    </p:animEffect>
                                    <p:set>
                                      <p:cBhvr>
                                        <p:cTn id="92" dur="1" fill="hold">
                                          <p:stCondLst>
                                            <p:cond delay="999"/>
                                          </p:stCondLst>
                                        </p:cTn>
                                        <p:tgtEl>
                                          <p:spTgt spid="72"/>
                                        </p:tgtEl>
                                        <p:attrNameLst>
                                          <p:attrName>style.visibility</p:attrName>
                                        </p:attrNameLst>
                                      </p:cBhvr>
                                      <p:to>
                                        <p:strVal val="hidden"/>
                                      </p:to>
                                    </p:set>
                                  </p:childTnLst>
                                </p:cTn>
                              </p:par>
                              <p:par>
                                <p:cTn id="93" presetID="10" presetClass="exit" presetSubtype="0" fill="hold" grpId="2" nodeType="withEffect">
                                  <p:stCondLst>
                                    <p:cond delay="1000"/>
                                  </p:stCondLst>
                                  <p:childTnLst>
                                    <p:animEffect transition="out" filter="fade">
                                      <p:cBhvr>
                                        <p:cTn id="94" dur="1000"/>
                                        <p:tgtEl>
                                          <p:spTgt spid="74"/>
                                        </p:tgtEl>
                                      </p:cBhvr>
                                    </p:animEffect>
                                    <p:set>
                                      <p:cBhvr>
                                        <p:cTn id="95" dur="1" fill="hold">
                                          <p:stCondLst>
                                            <p:cond delay="999"/>
                                          </p:stCondLst>
                                        </p:cTn>
                                        <p:tgtEl>
                                          <p:spTgt spid="74"/>
                                        </p:tgtEl>
                                        <p:attrNameLst>
                                          <p:attrName>style.visibility</p:attrName>
                                        </p:attrNameLst>
                                      </p:cBhvr>
                                      <p:to>
                                        <p:strVal val="hidden"/>
                                      </p:to>
                                    </p:set>
                                  </p:childTnLst>
                                </p:cTn>
                              </p:par>
                              <p:par>
                                <p:cTn id="96" presetID="10" presetClass="exit" presetSubtype="0" fill="hold" grpId="2" nodeType="withEffect">
                                  <p:stCondLst>
                                    <p:cond delay="1000"/>
                                  </p:stCondLst>
                                  <p:childTnLst>
                                    <p:animEffect transition="out" filter="fade">
                                      <p:cBhvr>
                                        <p:cTn id="97" dur="1000"/>
                                        <p:tgtEl>
                                          <p:spTgt spid="76"/>
                                        </p:tgtEl>
                                      </p:cBhvr>
                                    </p:animEffect>
                                    <p:set>
                                      <p:cBhvr>
                                        <p:cTn id="98" dur="1" fill="hold">
                                          <p:stCondLst>
                                            <p:cond delay="999"/>
                                          </p:stCondLst>
                                        </p:cTn>
                                        <p:tgtEl>
                                          <p:spTgt spid="7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1" animBg="1"/>
      <p:bldP spid="33" grpId="1" animBg="1"/>
      <p:bldP spid="41" grpId="0" animBg="1"/>
      <p:bldP spid="55" grpId="1"/>
      <p:bldP spid="72" grpId="0" animBg="1"/>
      <p:bldP spid="72" grpId="1" animBg="1"/>
      <p:bldP spid="72" grpId="2" animBg="1"/>
      <p:bldP spid="74" grpId="0" animBg="1"/>
      <p:bldP spid="74" grpId="1" animBg="1"/>
      <p:bldP spid="74" grpId="2" animBg="1"/>
      <p:bldP spid="76" grpId="0" animBg="1"/>
      <p:bldP spid="76" grpId="1" animBg="1"/>
      <p:bldP spid="76" grpId="2" animBg="1"/>
      <p:bldP spid="78" grpId="2" animBg="1"/>
    </p:bld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7848302"/>
          </a:xfrm>
          <a:prstGeom prst="rect">
            <a:avLst/>
          </a:prstGeom>
        </p:spPr>
        <p:txBody>
          <a:bodyPr wrap="square">
            <a:spAutoFit/>
          </a:bodyPr>
          <a:lstStyle/>
          <a:p>
            <a:r>
              <a:rPr lang="en-US" dirty="0">
                <a:hlinkClick r:id="rId2"/>
              </a:rPr>
              <a:t>https://en.wikipedia.org/wiki/Manifest_destiny</a:t>
            </a:r>
            <a:endParaRPr lang="en-US" dirty="0"/>
          </a:p>
          <a:p>
            <a:r>
              <a:rPr lang="en-US" dirty="0"/>
              <a:t>In the 19th century, </a:t>
            </a:r>
            <a:r>
              <a:rPr lang="en-US" b="1" dirty="0"/>
              <a:t>Manifest Destiny</a:t>
            </a:r>
            <a:r>
              <a:rPr lang="en-US" dirty="0"/>
              <a:t> was a widely held belief in the United States that its settlers were destined to expand across North America. There are three basic themes to manifest destiny:</a:t>
            </a:r>
          </a:p>
          <a:p>
            <a:pPr marL="342900" indent="-342900">
              <a:buAutoNum type="arabicParenR"/>
            </a:pPr>
            <a:r>
              <a:rPr lang="en-US" dirty="0"/>
              <a:t>The special virtues of the American people and their institutions</a:t>
            </a:r>
          </a:p>
          <a:p>
            <a:pPr marL="342900" indent="-342900">
              <a:buAutoNum type="arabicParenR"/>
            </a:pPr>
            <a:r>
              <a:rPr lang="en-US" dirty="0"/>
              <a:t>The mission of the United States to redeem and remake the west in the image 	of agrarian America</a:t>
            </a:r>
          </a:p>
          <a:p>
            <a:pPr marL="342900" indent="-342900">
              <a:buAutoNum type="arabicParenR"/>
            </a:pPr>
            <a:r>
              <a:rPr lang="en-US" dirty="0"/>
              <a:t>An irresistible destiny to accomplish this essential duty</a:t>
            </a:r>
          </a:p>
          <a:p>
            <a:r>
              <a:rPr lang="en-US" dirty="0"/>
              <a:t>Historian Frederick </a:t>
            </a:r>
            <a:r>
              <a:rPr lang="en-US" dirty="0" err="1"/>
              <a:t>Merk</a:t>
            </a:r>
            <a:r>
              <a:rPr lang="en-US" dirty="0"/>
              <a:t> says this concept was born out of "a sense of mission to redeem the Old World by high example ... generated by the potentialities of a new earth for building a new heaven".</a:t>
            </a:r>
            <a:endParaRPr lang="en-US" baseline="30000" dirty="0"/>
          </a:p>
          <a:p>
            <a:r>
              <a:rPr lang="en-US" dirty="0"/>
              <a:t>Historians have emphasized that "manifest destiny" was a contested concept—</a:t>
            </a:r>
            <a:r>
              <a:rPr lang="en-US" i="1" dirty="0"/>
              <a:t>pre-civil war</a:t>
            </a:r>
            <a:r>
              <a:rPr lang="en-US" dirty="0"/>
              <a:t> Democrats endorsed the idea but many prominent Americans (such as Abraham Lincoln, Ulysses S. Grant, and most Whigs) rejected it. Historian Daniel Walker Howe writes, "American imperialism did not represent an American consensus; it provoked bitter dissent within the national polity ... </a:t>
            </a:r>
            <a:r>
              <a:rPr lang="en-US" i="1" dirty="0"/>
              <a:t>Whigs</a:t>
            </a:r>
            <a:r>
              <a:rPr lang="en-US" dirty="0"/>
              <a:t> saw America's moral mission as one of democratic example rather than one of conquest.“</a:t>
            </a:r>
            <a:endParaRPr lang="en-US" baseline="30000" dirty="0"/>
          </a:p>
          <a:p>
            <a:r>
              <a:rPr lang="en-US" dirty="0"/>
              <a:t>Newspaper editor John O'Sullivan is generally credited with coining the term </a:t>
            </a:r>
            <a:r>
              <a:rPr lang="en-US" i="1" dirty="0"/>
              <a:t>manifest </a:t>
            </a:r>
            <a:r>
              <a:rPr lang="en-US" i="1" dirty="0" err="1"/>
              <a:t>destiny</a:t>
            </a:r>
            <a:r>
              <a:rPr lang="en-US" dirty="0" err="1"/>
              <a:t>in</a:t>
            </a:r>
            <a:r>
              <a:rPr lang="en-US" dirty="0"/>
              <a:t> 1845 to describe the essence of this mindset, which was a rhetorical tone; however, the unsigned editorial titled "Annexation" in which it first appeared was arguably written by journalist and annexation advocate Jane </a:t>
            </a:r>
            <a:r>
              <a:rPr lang="en-US" dirty="0" err="1"/>
              <a:t>Cazneau</a:t>
            </a:r>
            <a:r>
              <a:rPr lang="en-US" dirty="0"/>
              <a:t>. The term was used by Democrats in the 1840s to justify the war with Mexico and it was also used to divide half of Oregon with the United Kingdom. But manifest destiny always limped along because of its internal limitations and the issue of slavery, says </a:t>
            </a:r>
            <a:r>
              <a:rPr lang="en-US" dirty="0" err="1"/>
              <a:t>Merk</a:t>
            </a:r>
            <a:r>
              <a:rPr lang="en-US" dirty="0"/>
              <a:t>. It never became a national priority. By 1843, former U.S. President John Quincy Adams, originally a major supporter of the concept underlying manifest destiny, had changed his mind and repudiated expansionism because it meant the expansion of slavery in Texas.</a:t>
            </a:r>
          </a:p>
          <a:p>
            <a:endParaRPr lang="en-US" dirty="0"/>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0" y="667510"/>
            <a:ext cx="9756370" cy="6317952"/>
            <a:chOff x="0" y="667510"/>
            <a:chExt cx="9756370" cy="6317952"/>
          </a:xfrm>
        </p:grpSpPr>
        <p:grpSp>
          <p:nvGrpSpPr>
            <p:cNvPr id="36" name="Group 35"/>
            <p:cNvGrpSpPr/>
            <p:nvPr/>
          </p:nvGrpSpPr>
          <p:grpSpPr>
            <a:xfrm>
              <a:off x="0" y="667510"/>
              <a:ext cx="9756370" cy="6317952"/>
              <a:chOff x="0" y="667510"/>
              <a:chExt cx="9756370" cy="6317952"/>
            </a:xfrm>
          </p:grpSpPr>
          <p:grpSp>
            <p:nvGrpSpPr>
              <p:cNvPr id="23" name="Group 38"/>
              <p:cNvGrpSpPr/>
              <p:nvPr/>
            </p:nvGrpSpPr>
            <p:grpSpPr>
              <a:xfrm>
                <a:off x="0" y="667510"/>
                <a:ext cx="9756370" cy="6317952"/>
                <a:chOff x="0" y="667510"/>
                <a:chExt cx="9756370" cy="6317952"/>
              </a:xfrm>
            </p:grpSpPr>
            <p:pic>
              <p:nvPicPr>
                <p:cNvPr id="24" name="Picture 2" descr="Image result for us states and territories 1805 map"/>
                <p:cNvPicPr>
                  <a:picLocks noChangeAspect="1" noChangeArrowheads="1"/>
                </p:cNvPicPr>
                <p:nvPr/>
              </p:nvPicPr>
              <p:blipFill>
                <a:blip r:embed="rId2"/>
                <a:srcRect/>
                <a:stretch>
                  <a:fillRect/>
                </a:stretch>
              </p:blipFill>
              <p:spPr bwMode="auto">
                <a:xfrm>
                  <a:off x="1" y="667510"/>
                  <a:ext cx="9144000" cy="6190489"/>
                </a:xfrm>
                <a:prstGeom prst="rect">
                  <a:avLst/>
                </a:prstGeom>
                <a:noFill/>
              </p:spPr>
            </p:pic>
            <p:grpSp>
              <p:nvGrpSpPr>
                <p:cNvPr id="25" name="Group 15"/>
                <p:cNvGrpSpPr/>
                <p:nvPr/>
              </p:nvGrpSpPr>
              <p:grpSpPr>
                <a:xfrm>
                  <a:off x="0" y="1524000"/>
                  <a:ext cx="9756370" cy="5461462"/>
                  <a:chOff x="0" y="1524000"/>
                  <a:chExt cx="9756370" cy="5461462"/>
                </a:xfrm>
              </p:grpSpPr>
              <p:grpSp>
                <p:nvGrpSpPr>
                  <p:cNvPr id="26" name="Group 35"/>
                  <p:cNvGrpSpPr/>
                  <p:nvPr/>
                </p:nvGrpSpPr>
                <p:grpSpPr>
                  <a:xfrm>
                    <a:off x="0" y="1881447"/>
                    <a:ext cx="9756370" cy="5104015"/>
                    <a:chOff x="0" y="1881447"/>
                    <a:chExt cx="9756370" cy="5104015"/>
                  </a:xfrm>
                </p:grpSpPr>
                <p:grpSp>
                  <p:nvGrpSpPr>
                    <p:cNvPr id="28" name="Group 34"/>
                    <p:cNvGrpSpPr/>
                    <p:nvPr/>
                  </p:nvGrpSpPr>
                  <p:grpSpPr>
                    <a:xfrm>
                      <a:off x="0" y="1881447"/>
                      <a:ext cx="9756370" cy="5104015"/>
                      <a:chOff x="0" y="1881447"/>
                      <a:chExt cx="9756370" cy="5104015"/>
                    </a:xfrm>
                  </p:grpSpPr>
                  <p:sp>
                    <p:nvSpPr>
                      <p:cNvPr id="30" name="Freeform 29"/>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up 11"/>
                      <p:cNvGrpSpPr/>
                      <p:nvPr/>
                    </p:nvGrpSpPr>
                    <p:grpSpPr>
                      <a:xfrm>
                        <a:off x="0" y="5181600"/>
                        <a:ext cx="3352800" cy="1676400"/>
                        <a:chOff x="0" y="5181600"/>
                        <a:chExt cx="3352800" cy="1676400"/>
                      </a:xfrm>
                    </p:grpSpPr>
                    <p:sp>
                      <p:nvSpPr>
                        <p:cNvPr id="32" name="Rectangle 31"/>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9" name="Picture 2" descr="Image result for united states in 1783"/>
                    <p:cNvPicPr>
                      <a:picLocks noChangeAspect="1" noChangeArrowheads="1"/>
                    </p:cNvPicPr>
                    <p:nvPr/>
                  </p:nvPicPr>
                  <p:blipFill>
                    <a:blip r:embed="rId3"/>
                    <a:srcRect l="17500" t="47037" r="70000" b="45572"/>
                    <a:stretch>
                      <a:fillRect/>
                    </a:stretch>
                  </p:blipFill>
                  <p:spPr bwMode="auto">
                    <a:xfrm>
                      <a:off x="1752600" y="4114800"/>
                      <a:ext cx="1143000" cy="457200"/>
                    </a:xfrm>
                    <a:prstGeom prst="rect">
                      <a:avLst/>
                    </a:prstGeom>
                    <a:noFill/>
                  </p:spPr>
                </p:pic>
              </p:grpSp>
              <p:pic>
                <p:nvPicPr>
                  <p:cNvPr id="27" name="Picture 2" descr="Image result for united states in 1783"/>
                  <p:cNvPicPr>
                    <a:picLocks noChangeAspect="1" noChangeArrowheads="1"/>
                  </p:cNvPicPr>
                  <p:nvPr/>
                </p:nvPicPr>
                <p:blipFill>
                  <a:blip r:embed="rId3"/>
                  <a:srcRect l="17500" t="47037" r="70000" b="45572"/>
                  <a:stretch>
                    <a:fillRect/>
                  </a:stretch>
                </p:blipFill>
                <p:spPr bwMode="auto">
                  <a:xfrm>
                    <a:off x="762000" y="1524000"/>
                    <a:ext cx="1143000" cy="457200"/>
                  </a:xfrm>
                  <a:prstGeom prst="rect">
                    <a:avLst/>
                  </a:prstGeom>
                  <a:noFill/>
                </p:spPr>
              </p:pic>
            </p:grpSp>
          </p:grpSp>
          <p:sp>
            <p:nvSpPr>
              <p:cNvPr id="34" name="Freeform 33"/>
              <p:cNvSpPr/>
              <p:nvPr/>
            </p:nvSpPr>
            <p:spPr>
              <a:xfrm>
                <a:off x="3581400" y="803565"/>
                <a:ext cx="5547360" cy="1330035"/>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47360" h="1330035">
                    <a:moveTo>
                      <a:pt x="0" y="224443"/>
                    </a:moveTo>
                    <a:cubicBezTo>
                      <a:pt x="52647" y="260464"/>
                      <a:pt x="486295" y="677486"/>
                      <a:pt x="606829" y="781395"/>
                    </a:cubicBezTo>
                    <a:cubicBezTo>
                      <a:pt x="727363" y="885304"/>
                      <a:pt x="701040" y="834042"/>
                      <a:pt x="723207" y="847897"/>
                    </a:cubicBezTo>
                    <a:cubicBezTo>
                      <a:pt x="745374" y="861752"/>
                      <a:pt x="712124" y="858981"/>
                      <a:pt x="739833" y="864523"/>
                    </a:cubicBezTo>
                    <a:cubicBezTo>
                      <a:pt x="767542" y="870065"/>
                      <a:pt x="847899" y="878377"/>
                      <a:pt x="889462" y="881148"/>
                    </a:cubicBezTo>
                    <a:cubicBezTo>
                      <a:pt x="931025" y="883919"/>
                      <a:pt x="961505" y="850668"/>
                      <a:pt x="989214" y="881148"/>
                    </a:cubicBezTo>
                    <a:cubicBezTo>
                      <a:pt x="1016923" y="911628"/>
                      <a:pt x="1033549" y="994755"/>
                      <a:pt x="1055716" y="1064028"/>
                    </a:cubicBezTo>
                    <a:cubicBezTo>
                      <a:pt x="1077883" y="1133301"/>
                      <a:pt x="1094509" y="1263533"/>
                      <a:pt x="1122218" y="1296784"/>
                    </a:cubicBezTo>
                    <a:cubicBezTo>
                      <a:pt x="1149927" y="1330035"/>
                      <a:pt x="1197033" y="1294013"/>
                      <a:pt x="1221971" y="1263533"/>
                    </a:cubicBezTo>
                    <a:cubicBezTo>
                      <a:pt x="1246909" y="1233053"/>
                      <a:pt x="1252451" y="1152697"/>
                      <a:pt x="1271847" y="1113904"/>
                    </a:cubicBezTo>
                    <a:cubicBezTo>
                      <a:pt x="1291243" y="1075111"/>
                      <a:pt x="1330036" y="1069570"/>
                      <a:pt x="1338349" y="1030777"/>
                    </a:cubicBezTo>
                    <a:cubicBezTo>
                      <a:pt x="1346662" y="991984"/>
                      <a:pt x="1330036" y="942108"/>
                      <a:pt x="1321723" y="881148"/>
                    </a:cubicBezTo>
                    <a:cubicBezTo>
                      <a:pt x="1313410" y="820188"/>
                      <a:pt x="1277389" y="701039"/>
                      <a:pt x="1288473" y="665017"/>
                    </a:cubicBezTo>
                    <a:cubicBezTo>
                      <a:pt x="1299557" y="628995"/>
                      <a:pt x="1321723" y="653933"/>
                      <a:pt x="1388225" y="665017"/>
                    </a:cubicBezTo>
                    <a:cubicBezTo>
                      <a:pt x="1454727" y="676101"/>
                      <a:pt x="1600430"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73353" y="825730"/>
                      <a:pt x="4790902" y="753686"/>
                      <a:pt x="4813069" y="681643"/>
                    </a:cubicBezTo>
                    <a:cubicBezTo>
                      <a:pt x="4756654" y="771370"/>
                      <a:pt x="4684228" y="739416"/>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 name="Freeform 34"/>
              <p:cNvSpPr/>
              <p:nvPr/>
            </p:nvSpPr>
            <p:spPr>
              <a:xfrm>
                <a:off x="4648200" y="548640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Freeform 36"/>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p:cNvGrpSpPr/>
          <p:nvPr/>
        </p:nvGrpSpPr>
        <p:grpSpPr>
          <a:xfrm>
            <a:off x="1993461" y="1329558"/>
            <a:ext cx="6865136" cy="4381238"/>
            <a:chOff x="1993461" y="1329558"/>
            <a:chExt cx="6865136" cy="4381238"/>
          </a:xfrm>
        </p:grpSpPr>
        <p:grpSp>
          <p:nvGrpSpPr>
            <p:cNvPr id="16" name="Group 63"/>
            <p:cNvGrpSpPr/>
            <p:nvPr/>
          </p:nvGrpSpPr>
          <p:grpSpPr>
            <a:xfrm>
              <a:off x="1993461" y="1329558"/>
              <a:ext cx="6865136" cy="4381238"/>
              <a:chOff x="1993461" y="1329558"/>
              <a:chExt cx="6865136" cy="4381238"/>
            </a:xfrm>
          </p:grpSpPr>
          <p:sp>
            <p:nvSpPr>
              <p:cNvPr id="18" name="Freeform 17"/>
              <p:cNvSpPr/>
              <p:nvPr/>
            </p:nvSpPr>
            <p:spPr>
              <a:xfrm>
                <a:off x="1993461" y="1329558"/>
                <a:ext cx="3984734" cy="4381238"/>
              </a:xfrm>
              <a:custGeom>
                <a:avLst/>
                <a:gdLst>
                  <a:gd name="connsiteX0" fmla="*/ 2937641 w 3846786"/>
                  <a:gd name="connsiteY0" fmla="*/ 1090449 h 4758559"/>
                  <a:gd name="connsiteX1" fmla="*/ 2843048 w 3846786"/>
                  <a:gd name="connsiteY1" fmla="*/ 1263870 h 4758559"/>
                  <a:gd name="connsiteX2" fmla="*/ 3079531 w 3846786"/>
                  <a:gd name="connsiteY2" fmla="*/ 1563415 h 4758559"/>
                  <a:gd name="connsiteX3" fmla="*/ 3300248 w 3846786"/>
                  <a:gd name="connsiteY3" fmla="*/ 1768366 h 4758559"/>
                  <a:gd name="connsiteX4" fmla="*/ 3331779 w 3846786"/>
                  <a:gd name="connsiteY4" fmla="*/ 1910256 h 4758559"/>
                  <a:gd name="connsiteX5" fmla="*/ 3457903 w 3846786"/>
                  <a:gd name="connsiteY5" fmla="*/ 2099442 h 4758559"/>
                  <a:gd name="connsiteX6" fmla="*/ 3394841 w 3846786"/>
                  <a:gd name="connsiteY6" fmla="*/ 2257097 h 4758559"/>
                  <a:gd name="connsiteX7" fmla="*/ 3300248 w 3846786"/>
                  <a:gd name="connsiteY7" fmla="*/ 2414753 h 4758559"/>
                  <a:gd name="connsiteX8" fmla="*/ 3379076 w 3846786"/>
                  <a:gd name="connsiteY8" fmla="*/ 2651235 h 4758559"/>
                  <a:gd name="connsiteX9" fmla="*/ 3442138 w 3846786"/>
                  <a:gd name="connsiteY9" fmla="*/ 2745828 h 4758559"/>
                  <a:gd name="connsiteX10" fmla="*/ 3473669 w 3846786"/>
                  <a:gd name="connsiteY10" fmla="*/ 2887718 h 4758559"/>
                  <a:gd name="connsiteX11" fmla="*/ 3694386 w 3846786"/>
                  <a:gd name="connsiteY11" fmla="*/ 3045373 h 4758559"/>
                  <a:gd name="connsiteX12" fmla="*/ 3647089 w 3846786"/>
                  <a:gd name="connsiteY12" fmla="*/ 3234559 h 4758559"/>
                  <a:gd name="connsiteX13" fmla="*/ 3442138 w 3846786"/>
                  <a:gd name="connsiteY13" fmla="*/ 3707525 h 4758559"/>
                  <a:gd name="connsiteX14" fmla="*/ 3426372 w 3846786"/>
                  <a:gd name="connsiteY14" fmla="*/ 4007070 h 4758559"/>
                  <a:gd name="connsiteX15" fmla="*/ 3331779 w 3846786"/>
                  <a:gd name="connsiteY15" fmla="*/ 4275084 h 4758559"/>
                  <a:gd name="connsiteX16" fmla="*/ 3300248 w 3846786"/>
                  <a:gd name="connsiteY16" fmla="*/ 4338146 h 4758559"/>
                  <a:gd name="connsiteX17" fmla="*/ 3379076 w 3846786"/>
                  <a:gd name="connsiteY17" fmla="*/ 4495801 h 4758559"/>
                  <a:gd name="connsiteX18" fmla="*/ 3647089 w 3846786"/>
                  <a:gd name="connsiteY18" fmla="*/ 4590394 h 4758559"/>
                  <a:gd name="connsiteX19" fmla="*/ 3820510 w 3846786"/>
                  <a:gd name="connsiteY19" fmla="*/ 4653456 h 4758559"/>
                  <a:gd name="connsiteX20" fmla="*/ 3804744 w 3846786"/>
                  <a:gd name="connsiteY20" fmla="*/ 4748049 h 4758559"/>
                  <a:gd name="connsiteX21" fmla="*/ 3710151 w 3846786"/>
                  <a:gd name="connsiteY21" fmla="*/ 4716518 h 4758559"/>
                  <a:gd name="connsiteX22" fmla="*/ 3442138 w 3846786"/>
                  <a:gd name="connsiteY22" fmla="*/ 4732284 h 4758559"/>
                  <a:gd name="connsiteX23" fmla="*/ 3284482 w 3846786"/>
                  <a:gd name="connsiteY23" fmla="*/ 4590394 h 4758559"/>
                  <a:gd name="connsiteX24" fmla="*/ 3221420 w 3846786"/>
                  <a:gd name="connsiteY24" fmla="*/ 4480035 h 4758559"/>
                  <a:gd name="connsiteX25" fmla="*/ 3111062 w 3846786"/>
                  <a:gd name="connsiteY25" fmla="*/ 4322380 h 4758559"/>
                  <a:gd name="connsiteX26" fmla="*/ 2937641 w 3846786"/>
                  <a:gd name="connsiteY26" fmla="*/ 4148959 h 4758559"/>
                  <a:gd name="connsiteX27" fmla="*/ 2527738 w 3846786"/>
                  <a:gd name="connsiteY27" fmla="*/ 3896711 h 4758559"/>
                  <a:gd name="connsiteX28" fmla="*/ 2039007 w 3846786"/>
                  <a:gd name="connsiteY28" fmla="*/ 3849415 h 4758559"/>
                  <a:gd name="connsiteX29" fmla="*/ 1581807 w 3846786"/>
                  <a:gd name="connsiteY29" fmla="*/ 3660228 h 4758559"/>
                  <a:gd name="connsiteX30" fmla="*/ 1108841 w 3846786"/>
                  <a:gd name="connsiteY30" fmla="*/ 3392215 h 4758559"/>
                  <a:gd name="connsiteX31" fmla="*/ 1014248 w 3846786"/>
                  <a:gd name="connsiteY31" fmla="*/ 3281856 h 4758559"/>
                  <a:gd name="connsiteX32" fmla="*/ 1108841 w 3846786"/>
                  <a:gd name="connsiteY32" fmla="*/ 3013842 h 4758559"/>
                  <a:gd name="connsiteX33" fmla="*/ 966951 w 3846786"/>
                  <a:gd name="connsiteY33" fmla="*/ 2903484 h 4758559"/>
                  <a:gd name="connsiteX34" fmla="*/ 935420 w 3846786"/>
                  <a:gd name="connsiteY34" fmla="*/ 2714297 h 4758559"/>
                  <a:gd name="connsiteX35" fmla="*/ 1077310 w 3846786"/>
                  <a:gd name="connsiteY35" fmla="*/ 2619704 h 4758559"/>
                  <a:gd name="connsiteX36" fmla="*/ 1077310 w 3846786"/>
                  <a:gd name="connsiteY36" fmla="*/ 2540877 h 4758559"/>
                  <a:gd name="connsiteX37" fmla="*/ 966951 w 3846786"/>
                  <a:gd name="connsiteY37" fmla="*/ 2462049 h 4758559"/>
                  <a:gd name="connsiteX38" fmla="*/ 919655 w 3846786"/>
                  <a:gd name="connsiteY38" fmla="*/ 2335925 h 4758559"/>
                  <a:gd name="connsiteX39" fmla="*/ 762000 w 3846786"/>
                  <a:gd name="connsiteY39" fmla="*/ 2067911 h 4758559"/>
                  <a:gd name="connsiteX40" fmla="*/ 541282 w 3846786"/>
                  <a:gd name="connsiteY40" fmla="*/ 1768366 h 4758559"/>
                  <a:gd name="connsiteX41" fmla="*/ 430924 w 3846786"/>
                  <a:gd name="connsiteY41" fmla="*/ 1610711 h 4758559"/>
                  <a:gd name="connsiteX42" fmla="*/ 352096 w 3846786"/>
                  <a:gd name="connsiteY42" fmla="*/ 1358463 h 4758559"/>
                  <a:gd name="connsiteX43" fmla="*/ 178676 w 3846786"/>
                  <a:gd name="connsiteY43" fmla="*/ 1437290 h 4758559"/>
                  <a:gd name="connsiteX44" fmla="*/ 68317 w 3846786"/>
                  <a:gd name="connsiteY44" fmla="*/ 1405759 h 4758559"/>
                  <a:gd name="connsiteX45" fmla="*/ 5255 w 3846786"/>
                  <a:gd name="connsiteY45" fmla="*/ 1263870 h 4758559"/>
                  <a:gd name="connsiteX46" fmla="*/ 36786 w 3846786"/>
                  <a:gd name="connsiteY46" fmla="*/ 1106215 h 4758559"/>
                  <a:gd name="connsiteX47" fmla="*/ 131379 w 3846786"/>
                  <a:gd name="connsiteY47" fmla="*/ 964325 h 4758559"/>
                  <a:gd name="connsiteX48" fmla="*/ 210207 w 3846786"/>
                  <a:gd name="connsiteY48" fmla="*/ 964325 h 4758559"/>
                  <a:gd name="connsiteX49" fmla="*/ 257503 w 3846786"/>
                  <a:gd name="connsiteY49" fmla="*/ 838201 h 4758559"/>
                  <a:gd name="connsiteX50" fmla="*/ 162910 w 3846786"/>
                  <a:gd name="connsiteY50" fmla="*/ 522890 h 4758559"/>
                  <a:gd name="connsiteX51" fmla="*/ 84082 w 3846786"/>
                  <a:gd name="connsiteY51" fmla="*/ 254877 h 4758559"/>
                  <a:gd name="connsiteX52" fmla="*/ 84082 w 3846786"/>
                  <a:gd name="connsiteY52" fmla="*/ 128753 h 4758559"/>
                  <a:gd name="connsiteX53" fmla="*/ 415158 w 3846786"/>
                  <a:gd name="connsiteY53" fmla="*/ 34159 h 4758559"/>
                  <a:gd name="connsiteX54" fmla="*/ 825062 w 3846786"/>
                  <a:gd name="connsiteY54" fmla="*/ 34159 h 4758559"/>
                  <a:gd name="connsiteX55" fmla="*/ 1077310 w 3846786"/>
                  <a:gd name="connsiteY55" fmla="*/ 239111 h 4758559"/>
                  <a:gd name="connsiteX56" fmla="*/ 1345324 w 3846786"/>
                  <a:gd name="connsiteY56" fmla="*/ 459828 h 4758559"/>
                  <a:gd name="connsiteX57" fmla="*/ 1707931 w 3846786"/>
                  <a:gd name="connsiteY57" fmla="*/ 680546 h 4758559"/>
                  <a:gd name="connsiteX58" fmla="*/ 2023241 w 3846786"/>
                  <a:gd name="connsiteY58" fmla="*/ 806670 h 4758559"/>
                  <a:gd name="connsiteX59" fmla="*/ 2070538 w 3846786"/>
                  <a:gd name="connsiteY59" fmla="*/ 869732 h 4758559"/>
                  <a:gd name="connsiteX60" fmla="*/ 2243958 w 3846786"/>
                  <a:gd name="connsiteY60" fmla="*/ 806670 h 4758559"/>
                  <a:gd name="connsiteX61" fmla="*/ 2307020 w 3846786"/>
                  <a:gd name="connsiteY61" fmla="*/ 932794 h 4758559"/>
                  <a:gd name="connsiteX62" fmla="*/ 2322786 w 3846786"/>
                  <a:gd name="connsiteY62" fmla="*/ 1074684 h 4758559"/>
                  <a:gd name="connsiteX63" fmla="*/ 2417379 w 3846786"/>
                  <a:gd name="connsiteY63" fmla="*/ 1232339 h 4758559"/>
                  <a:gd name="connsiteX64" fmla="*/ 2527738 w 3846786"/>
                  <a:gd name="connsiteY64" fmla="*/ 1232339 h 4758559"/>
                  <a:gd name="connsiteX65" fmla="*/ 2606565 w 3846786"/>
                  <a:gd name="connsiteY65" fmla="*/ 1058918 h 4758559"/>
                  <a:gd name="connsiteX66" fmla="*/ 2669627 w 3846786"/>
                  <a:gd name="connsiteY66" fmla="*/ 1011622 h 4758559"/>
                  <a:gd name="connsiteX67" fmla="*/ 2764220 w 3846786"/>
                  <a:gd name="connsiteY67" fmla="*/ 964325 h 4758559"/>
                  <a:gd name="connsiteX68" fmla="*/ 2827282 w 3846786"/>
                  <a:gd name="connsiteY68" fmla="*/ 1027387 h 4758559"/>
                  <a:gd name="connsiteX69" fmla="*/ 2937641 w 3846786"/>
                  <a:gd name="connsiteY69" fmla="*/ 1090449 h 4758559"/>
                  <a:gd name="connsiteX0" fmla="*/ 2937641 w 3846786"/>
                  <a:gd name="connsiteY0" fmla="*/ 1093076 h 4761186"/>
                  <a:gd name="connsiteX1" fmla="*/ 2843048 w 3846786"/>
                  <a:gd name="connsiteY1" fmla="*/ 1266497 h 4761186"/>
                  <a:gd name="connsiteX2" fmla="*/ 3079531 w 3846786"/>
                  <a:gd name="connsiteY2" fmla="*/ 1566042 h 4761186"/>
                  <a:gd name="connsiteX3" fmla="*/ 3300248 w 3846786"/>
                  <a:gd name="connsiteY3" fmla="*/ 1770993 h 4761186"/>
                  <a:gd name="connsiteX4" fmla="*/ 3331779 w 3846786"/>
                  <a:gd name="connsiteY4" fmla="*/ 1912883 h 4761186"/>
                  <a:gd name="connsiteX5" fmla="*/ 3457903 w 3846786"/>
                  <a:gd name="connsiteY5" fmla="*/ 2102069 h 4761186"/>
                  <a:gd name="connsiteX6" fmla="*/ 3394841 w 3846786"/>
                  <a:gd name="connsiteY6" fmla="*/ 2259724 h 4761186"/>
                  <a:gd name="connsiteX7" fmla="*/ 3300248 w 3846786"/>
                  <a:gd name="connsiteY7" fmla="*/ 2417380 h 4761186"/>
                  <a:gd name="connsiteX8" fmla="*/ 3379076 w 3846786"/>
                  <a:gd name="connsiteY8" fmla="*/ 2653862 h 4761186"/>
                  <a:gd name="connsiteX9" fmla="*/ 3442138 w 3846786"/>
                  <a:gd name="connsiteY9" fmla="*/ 2748455 h 4761186"/>
                  <a:gd name="connsiteX10" fmla="*/ 3473669 w 3846786"/>
                  <a:gd name="connsiteY10" fmla="*/ 2890345 h 4761186"/>
                  <a:gd name="connsiteX11" fmla="*/ 3694386 w 3846786"/>
                  <a:gd name="connsiteY11" fmla="*/ 3048000 h 4761186"/>
                  <a:gd name="connsiteX12" fmla="*/ 3647089 w 3846786"/>
                  <a:gd name="connsiteY12" fmla="*/ 3237186 h 4761186"/>
                  <a:gd name="connsiteX13" fmla="*/ 3442138 w 3846786"/>
                  <a:gd name="connsiteY13" fmla="*/ 3710152 h 4761186"/>
                  <a:gd name="connsiteX14" fmla="*/ 3426372 w 3846786"/>
                  <a:gd name="connsiteY14" fmla="*/ 4009697 h 4761186"/>
                  <a:gd name="connsiteX15" fmla="*/ 3331779 w 3846786"/>
                  <a:gd name="connsiteY15" fmla="*/ 4277711 h 4761186"/>
                  <a:gd name="connsiteX16" fmla="*/ 3300248 w 3846786"/>
                  <a:gd name="connsiteY16" fmla="*/ 4340773 h 4761186"/>
                  <a:gd name="connsiteX17" fmla="*/ 3379076 w 3846786"/>
                  <a:gd name="connsiteY17" fmla="*/ 4498428 h 4761186"/>
                  <a:gd name="connsiteX18" fmla="*/ 3647089 w 3846786"/>
                  <a:gd name="connsiteY18" fmla="*/ 4593021 h 4761186"/>
                  <a:gd name="connsiteX19" fmla="*/ 3820510 w 3846786"/>
                  <a:gd name="connsiteY19" fmla="*/ 4656083 h 4761186"/>
                  <a:gd name="connsiteX20" fmla="*/ 3804744 w 3846786"/>
                  <a:gd name="connsiteY20" fmla="*/ 4750676 h 4761186"/>
                  <a:gd name="connsiteX21" fmla="*/ 3710151 w 3846786"/>
                  <a:gd name="connsiteY21" fmla="*/ 4719145 h 4761186"/>
                  <a:gd name="connsiteX22" fmla="*/ 3442138 w 3846786"/>
                  <a:gd name="connsiteY22" fmla="*/ 4734911 h 4761186"/>
                  <a:gd name="connsiteX23" fmla="*/ 3284482 w 3846786"/>
                  <a:gd name="connsiteY23" fmla="*/ 4593021 h 4761186"/>
                  <a:gd name="connsiteX24" fmla="*/ 3221420 w 3846786"/>
                  <a:gd name="connsiteY24" fmla="*/ 4482662 h 4761186"/>
                  <a:gd name="connsiteX25" fmla="*/ 3111062 w 3846786"/>
                  <a:gd name="connsiteY25" fmla="*/ 4325007 h 4761186"/>
                  <a:gd name="connsiteX26" fmla="*/ 2937641 w 3846786"/>
                  <a:gd name="connsiteY26" fmla="*/ 4151586 h 4761186"/>
                  <a:gd name="connsiteX27" fmla="*/ 2527738 w 3846786"/>
                  <a:gd name="connsiteY27" fmla="*/ 3899338 h 4761186"/>
                  <a:gd name="connsiteX28" fmla="*/ 2039007 w 3846786"/>
                  <a:gd name="connsiteY28" fmla="*/ 3852042 h 4761186"/>
                  <a:gd name="connsiteX29" fmla="*/ 1581807 w 3846786"/>
                  <a:gd name="connsiteY29" fmla="*/ 3662855 h 4761186"/>
                  <a:gd name="connsiteX30" fmla="*/ 1108841 w 3846786"/>
                  <a:gd name="connsiteY30" fmla="*/ 3394842 h 4761186"/>
                  <a:gd name="connsiteX31" fmla="*/ 1014248 w 3846786"/>
                  <a:gd name="connsiteY31" fmla="*/ 3284483 h 4761186"/>
                  <a:gd name="connsiteX32" fmla="*/ 1108841 w 3846786"/>
                  <a:gd name="connsiteY32" fmla="*/ 3016469 h 4761186"/>
                  <a:gd name="connsiteX33" fmla="*/ 966951 w 3846786"/>
                  <a:gd name="connsiteY33" fmla="*/ 2906111 h 4761186"/>
                  <a:gd name="connsiteX34" fmla="*/ 935420 w 3846786"/>
                  <a:gd name="connsiteY34" fmla="*/ 2716924 h 4761186"/>
                  <a:gd name="connsiteX35" fmla="*/ 1077310 w 3846786"/>
                  <a:gd name="connsiteY35" fmla="*/ 2622331 h 4761186"/>
                  <a:gd name="connsiteX36" fmla="*/ 1077310 w 3846786"/>
                  <a:gd name="connsiteY36" fmla="*/ 2543504 h 4761186"/>
                  <a:gd name="connsiteX37" fmla="*/ 966951 w 3846786"/>
                  <a:gd name="connsiteY37" fmla="*/ 2464676 h 4761186"/>
                  <a:gd name="connsiteX38" fmla="*/ 919655 w 3846786"/>
                  <a:gd name="connsiteY38" fmla="*/ 2338552 h 4761186"/>
                  <a:gd name="connsiteX39" fmla="*/ 762000 w 3846786"/>
                  <a:gd name="connsiteY39" fmla="*/ 2070538 h 4761186"/>
                  <a:gd name="connsiteX40" fmla="*/ 541282 w 3846786"/>
                  <a:gd name="connsiteY40" fmla="*/ 1770993 h 4761186"/>
                  <a:gd name="connsiteX41" fmla="*/ 430924 w 3846786"/>
                  <a:gd name="connsiteY41" fmla="*/ 1613338 h 4761186"/>
                  <a:gd name="connsiteX42" fmla="*/ 352096 w 3846786"/>
                  <a:gd name="connsiteY42" fmla="*/ 1361090 h 4761186"/>
                  <a:gd name="connsiteX43" fmla="*/ 178676 w 3846786"/>
                  <a:gd name="connsiteY43" fmla="*/ 1439917 h 4761186"/>
                  <a:gd name="connsiteX44" fmla="*/ 68317 w 3846786"/>
                  <a:gd name="connsiteY44" fmla="*/ 1408386 h 4761186"/>
                  <a:gd name="connsiteX45" fmla="*/ 5255 w 3846786"/>
                  <a:gd name="connsiteY45" fmla="*/ 1266497 h 4761186"/>
                  <a:gd name="connsiteX46" fmla="*/ 36786 w 3846786"/>
                  <a:gd name="connsiteY46" fmla="*/ 1108842 h 4761186"/>
                  <a:gd name="connsiteX47" fmla="*/ 131379 w 3846786"/>
                  <a:gd name="connsiteY47" fmla="*/ 966952 h 4761186"/>
                  <a:gd name="connsiteX48" fmla="*/ 210207 w 3846786"/>
                  <a:gd name="connsiteY48" fmla="*/ 966952 h 4761186"/>
                  <a:gd name="connsiteX49" fmla="*/ 257503 w 3846786"/>
                  <a:gd name="connsiteY49" fmla="*/ 840828 h 4761186"/>
                  <a:gd name="connsiteX50" fmla="*/ 162910 w 3846786"/>
                  <a:gd name="connsiteY50" fmla="*/ 525517 h 4761186"/>
                  <a:gd name="connsiteX51" fmla="*/ 84082 w 3846786"/>
                  <a:gd name="connsiteY51" fmla="*/ 257504 h 4761186"/>
                  <a:gd name="connsiteX52" fmla="*/ 415158 w 3846786"/>
                  <a:gd name="connsiteY52" fmla="*/ 36786 h 4761186"/>
                  <a:gd name="connsiteX53" fmla="*/ 825062 w 3846786"/>
                  <a:gd name="connsiteY53" fmla="*/ 36786 h 4761186"/>
                  <a:gd name="connsiteX54" fmla="*/ 1077310 w 3846786"/>
                  <a:gd name="connsiteY54" fmla="*/ 241738 h 4761186"/>
                  <a:gd name="connsiteX55" fmla="*/ 1345324 w 3846786"/>
                  <a:gd name="connsiteY55" fmla="*/ 462455 h 4761186"/>
                  <a:gd name="connsiteX56" fmla="*/ 1707931 w 3846786"/>
                  <a:gd name="connsiteY56" fmla="*/ 683173 h 4761186"/>
                  <a:gd name="connsiteX57" fmla="*/ 2023241 w 3846786"/>
                  <a:gd name="connsiteY57" fmla="*/ 809297 h 4761186"/>
                  <a:gd name="connsiteX58" fmla="*/ 2070538 w 3846786"/>
                  <a:gd name="connsiteY58" fmla="*/ 872359 h 4761186"/>
                  <a:gd name="connsiteX59" fmla="*/ 2243958 w 3846786"/>
                  <a:gd name="connsiteY59" fmla="*/ 809297 h 4761186"/>
                  <a:gd name="connsiteX60" fmla="*/ 2307020 w 3846786"/>
                  <a:gd name="connsiteY60" fmla="*/ 935421 h 4761186"/>
                  <a:gd name="connsiteX61" fmla="*/ 2322786 w 3846786"/>
                  <a:gd name="connsiteY61" fmla="*/ 1077311 h 4761186"/>
                  <a:gd name="connsiteX62" fmla="*/ 2417379 w 3846786"/>
                  <a:gd name="connsiteY62" fmla="*/ 1234966 h 4761186"/>
                  <a:gd name="connsiteX63" fmla="*/ 2527738 w 3846786"/>
                  <a:gd name="connsiteY63" fmla="*/ 1234966 h 4761186"/>
                  <a:gd name="connsiteX64" fmla="*/ 2606565 w 3846786"/>
                  <a:gd name="connsiteY64" fmla="*/ 1061545 h 4761186"/>
                  <a:gd name="connsiteX65" fmla="*/ 2669627 w 3846786"/>
                  <a:gd name="connsiteY65" fmla="*/ 1014249 h 4761186"/>
                  <a:gd name="connsiteX66" fmla="*/ 2764220 w 3846786"/>
                  <a:gd name="connsiteY66" fmla="*/ 966952 h 4761186"/>
                  <a:gd name="connsiteX67" fmla="*/ 2827282 w 3846786"/>
                  <a:gd name="connsiteY67" fmla="*/ 1030014 h 4761186"/>
                  <a:gd name="connsiteX68" fmla="*/ 2937641 w 3846786"/>
                  <a:gd name="connsiteY68" fmla="*/ 1093076 h 4761186"/>
                  <a:gd name="connsiteX0" fmla="*/ 2963917 w 3873062"/>
                  <a:gd name="connsiteY0" fmla="*/ 1056290 h 4724400"/>
                  <a:gd name="connsiteX1" fmla="*/ 2869324 w 3873062"/>
                  <a:gd name="connsiteY1" fmla="*/ 1229711 h 4724400"/>
                  <a:gd name="connsiteX2" fmla="*/ 3105807 w 3873062"/>
                  <a:gd name="connsiteY2" fmla="*/ 1529256 h 4724400"/>
                  <a:gd name="connsiteX3" fmla="*/ 3326524 w 3873062"/>
                  <a:gd name="connsiteY3" fmla="*/ 1734207 h 4724400"/>
                  <a:gd name="connsiteX4" fmla="*/ 3358055 w 3873062"/>
                  <a:gd name="connsiteY4" fmla="*/ 1876097 h 4724400"/>
                  <a:gd name="connsiteX5" fmla="*/ 3484179 w 3873062"/>
                  <a:gd name="connsiteY5" fmla="*/ 2065283 h 4724400"/>
                  <a:gd name="connsiteX6" fmla="*/ 3421117 w 3873062"/>
                  <a:gd name="connsiteY6" fmla="*/ 2222938 h 4724400"/>
                  <a:gd name="connsiteX7" fmla="*/ 3326524 w 3873062"/>
                  <a:gd name="connsiteY7" fmla="*/ 2380594 h 4724400"/>
                  <a:gd name="connsiteX8" fmla="*/ 3405352 w 3873062"/>
                  <a:gd name="connsiteY8" fmla="*/ 2617076 h 4724400"/>
                  <a:gd name="connsiteX9" fmla="*/ 3468414 w 3873062"/>
                  <a:gd name="connsiteY9" fmla="*/ 2711669 h 4724400"/>
                  <a:gd name="connsiteX10" fmla="*/ 3499945 w 3873062"/>
                  <a:gd name="connsiteY10" fmla="*/ 2853559 h 4724400"/>
                  <a:gd name="connsiteX11" fmla="*/ 3720662 w 3873062"/>
                  <a:gd name="connsiteY11" fmla="*/ 3011214 h 4724400"/>
                  <a:gd name="connsiteX12" fmla="*/ 3673365 w 3873062"/>
                  <a:gd name="connsiteY12" fmla="*/ 3200400 h 4724400"/>
                  <a:gd name="connsiteX13" fmla="*/ 3468414 w 3873062"/>
                  <a:gd name="connsiteY13" fmla="*/ 3673366 h 4724400"/>
                  <a:gd name="connsiteX14" fmla="*/ 3452648 w 3873062"/>
                  <a:gd name="connsiteY14" fmla="*/ 3972911 h 4724400"/>
                  <a:gd name="connsiteX15" fmla="*/ 3358055 w 3873062"/>
                  <a:gd name="connsiteY15" fmla="*/ 4240925 h 4724400"/>
                  <a:gd name="connsiteX16" fmla="*/ 3326524 w 3873062"/>
                  <a:gd name="connsiteY16" fmla="*/ 4303987 h 4724400"/>
                  <a:gd name="connsiteX17" fmla="*/ 3405352 w 3873062"/>
                  <a:gd name="connsiteY17" fmla="*/ 4461642 h 4724400"/>
                  <a:gd name="connsiteX18" fmla="*/ 3673365 w 3873062"/>
                  <a:gd name="connsiteY18" fmla="*/ 4556235 h 4724400"/>
                  <a:gd name="connsiteX19" fmla="*/ 3846786 w 3873062"/>
                  <a:gd name="connsiteY19" fmla="*/ 4619297 h 4724400"/>
                  <a:gd name="connsiteX20" fmla="*/ 3831020 w 3873062"/>
                  <a:gd name="connsiteY20" fmla="*/ 4713890 h 4724400"/>
                  <a:gd name="connsiteX21" fmla="*/ 3736427 w 3873062"/>
                  <a:gd name="connsiteY21" fmla="*/ 4682359 h 4724400"/>
                  <a:gd name="connsiteX22" fmla="*/ 3468414 w 3873062"/>
                  <a:gd name="connsiteY22" fmla="*/ 4698125 h 4724400"/>
                  <a:gd name="connsiteX23" fmla="*/ 3310758 w 3873062"/>
                  <a:gd name="connsiteY23" fmla="*/ 4556235 h 4724400"/>
                  <a:gd name="connsiteX24" fmla="*/ 3247696 w 3873062"/>
                  <a:gd name="connsiteY24" fmla="*/ 4445876 h 4724400"/>
                  <a:gd name="connsiteX25" fmla="*/ 3137338 w 3873062"/>
                  <a:gd name="connsiteY25" fmla="*/ 4288221 h 4724400"/>
                  <a:gd name="connsiteX26" fmla="*/ 2963917 w 3873062"/>
                  <a:gd name="connsiteY26" fmla="*/ 4114800 h 4724400"/>
                  <a:gd name="connsiteX27" fmla="*/ 2554014 w 3873062"/>
                  <a:gd name="connsiteY27" fmla="*/ 3862552 h 4724400"/>
                  <a:gd name="connsiteX28" fmla="*/ 2065283 w 3873062"/>
                  <a:gd name="connsiteY28" fmla="*/ 3815256 h 4724400"/>
                  <a:gd name="connsiteX29" fmla="*/ 1608083 w 3873062"/>
                  <a:gd name="connsiteY29" fmla="*/ 3626069 h 4724400"/>
                  <a:gd name="connsiteX30" fmla="*/ 1135117 w 3873062"/>
                  <a:gd name="connsiteY30" fmla="*/ 3358056 h 4724400"/>
                  <a:gd name="connsiteX31" fmla="*/ 1040524 w 3873062"/>
                  <a:gd name="connsiteY31" fmla="*/ 3247697 h 4724400"/>
                  <a:gd name="connsiteX32" fmla="*/ 1135117 w 3873062"/>
                  <a:gd name="connsiteY32" fmla="*/ 2979683 h 4724400"/>
                  <a:gd name="connsiteX33" fmla="*/ 993227 w 3873062"/>
                  <a:gd name="connsiteY33" fmla="*/ 2869325 h 4724400"/>
                  <a:gd name="connsiteX34" fmla="*/ 961696 w 3873062"/>
                  <a:gd name="connsiteY34" fmla="*/ 2680138 h 4724400"/>
                  <a:gd name="connsiteX35" fmla="*/ 1103586 w 3873062"/>
                  <a:gd name="connsiteY35" fmla="*/ 2585545 h 4724400"/>
                  <a:gd name="connsiteX36" fmla="*/ 1103586 w 3873062"/>
                  <a:gd name="connsiteY36" fmla="*/ 2506718 h 4724400"/>
                  <a:gd name="connsiteX37" fmla="*/ 993227 w 3873062"/>
                  <a:gd name="connsiteY37" fmla="*/ 2427890 h 4724400"/>
                  <a:gd name="connsiteX38" fmla="*/ 945931 w 3873062"/>
                  <a:gd name="connsiteY38" fmla="*/ 2301766 h 4724400"/>
                  <a:gd name="connsiteX39" fmla="*/ 788276 w 3873062"/>
                  <a:gd name="connsiteY39" fmla="*/ 2033752 h 4724400"/>
                  <a:gd name="connsiteX40" fmla="*/ 567558 w 3873062"/>
                  <a:gd name="connsiteY40" fmla="*/ 1734207 h 4724400"/>
                  <a:gd name="connsiteX41" fmla="*/ 457200 w 3873062"/>
                  <a:gd name="connsiteY41" fmla="*/ 1576552 h 4724400"/>
                  <a:gd name="connsiteX42" fmla="*/ 378372 w 3873062"/>
                  <a:gd name="connsiteY42" fmla="*/ 1324304 h 4724400"/>
                  <a:gd name="connsiteX43" fmla="*/ 204952 w 3873062"/>
                  <a:gd name="connsiteY43" fmla="*/ 1403131 h 4724400"/>
                  <a:gd name="connsiteX44" fmla="*/ 94593 w 3873062"/>
                  <a:gd name="connsiteY44" fmla="*/ 1371600 h 4724400"/>
                  <a:gd name="connsiteX45" fmla="*/ 31531 w 3873062"/>
                  <a:gd name="connsiteY45" fmla="*/ 1229711 h 4724400"/>
                  <a:gd name="connsiteX46" fmla="*/ 63062 w 3873062"/>
                  <a:gd name="connsiteY46" fmla="*/ 1072056 h 4724400"/>
                  <a:gd name="connsiteX47" fmla="*/ 157655 w 3873062"/>
                  <a:gd name="connsiteY47" fmla="*/ 930166 h 4724400"/>
                  <a:gd name="connsiteX48" fmla="*/ 236483 w 3873062"/>
                  <a:gd name="connsiteY48" fmla="*/ 930166 h 4724400"/>
                  <a:gd name="connsiteX49" fmla="*/ 283779 w 3873062"/>
                  <a:gd name="connsiteY49" fmla="*/ 804042 h 4724400"/>
                  <a:gd name="connsiteX50" fmla="*/ 189186 w 3873062"/>
                  <a:gd name="connsiteY50" fmla="*/ 488731 h 4724400"/>
                  <a:gd name="connsiteX51" fmla="*/ 110358 w 3873062"/>
                  <a:gd name="connsiteY51" fmla="*/ 220718 h 4724400"/>
                  <a:gd name="connsiteX52" fmla="*/ 851338 w 3873062"/>
                  <a:gd name="connsiteY52" fmla="*/ 0 h 4724400"/>
                  <a:gd name="connsiteX53" fmla="*/ 1103586 w 3873062"/>
                  <a:gd name="connsiteY53" fmla="*/ 204952 h 4724400"/>
                  <a:gd name="connsiteX54" fmla="*/ 1371600 w 3873062"/>
                  <a:gd name="connsiteY54" fmla="*/ 425669 h 4724400"/>
                  <a:gd name="connsiteX55" fmla="*/ 1734207 w 3873062"/>
                  <a:gd name="connsiteY55" fmla="*/ 646387 h 4724400"/>
                  <a:gd name="connsiteX56" fmla="*/ 2049517 w 3873062"/>
                  <a:gd name="connsiteY56" fmla="*/ 772511 h 4724400"/>
                  <a:gd name="connsiteX57" fmla="*/ 2096814 w 3873062"/>
                  <a:gd name="connsiteY57" fmla="*/ 835573 h 4724400"/>
                  <a:gd name="connsiteX58" fmla="*/ 2270234 w 3873062"/>
                  <a:gd name="connsiteY58" fmla="*/ 772511 h 4724400"/>
                  <a:gd name="connsiteX59" fmla="*/ 2333296 w 3873062"/>
                  <a:gd name="connsiteY59" fmla="*/ 898635 h 4724400"/>
                  <a:gd name="connsiteX60" fmla="*/ 2349062 w 3873062"/>
                  <a:gd name="connsiteY60" fmla="*/ 1040525 h 4724400"/>
                  <a:gd name="connsiteX61" fmla="*/ 2443655 w 3873062"/>
                  <a:gd name="connsiteY61" fmla="*/ 1198180 h 4724400"/>
                  <a:gd name="connsiteX62" fmla="*/ 2554014 w 3873062"/>
                  <a:gd name="connsiteY62" fmla="*/ 1198180 h 4724400"/>
                  <a:gd name="connsiteX63" fmla="*/ 2632841 w 3873062"/>
                  <a:gd name="connsiteY63" fmla="*/ 1024759 h 4724400"/>
                  <a:gd name="connsiteX64" fmla="*/ 2695903 w 3873062"/>
                  <a:gd name="connsiteY64" fmla="*/ 977463 h 4724400"/>
                  <a:gd name="connsiteX65" fmla="*/ 2790496 w 3873062"/>
                  <a:gd name="connsiteY65" fmla="*/ 930166 h 4724400"/>
                  <a:gd name="connsiteX66" fmla="*/ 2853558 w 3873062"/>
                  <a:gd name="connsiteY66" fmla="*/ 993228 h 4724400"/>
                  <a:gd name="connsiteX67" fmla="*/ 2963917 w 3873062"/>
                  <a:gd name="connsiteY67" fmla="*/ 1056290 h 4724400"/>
                  <a:gd name="connsiteX0" fmla="*/ 3005959 w 3915104"/>
                  <a:gd name="connsiteY0" fmla="*/ 885496 h 4553606"/>
                  <a:gd name="connsiteX1" fmla="*/ 2911366 w 3915104"/>
                  <a:gd name="connsiteY1" fmla="*/ 1058917 h 4553606"/>
                  <a:gd name="connsiteX2" fmla="*/ 3147849 w 3915104"/>
                  <a:gd name="connsiteY2" fmla="*/ 1358462 h 4553606"/>
                  <a:gd name="connsiteX3" fmla="*/ 3368566 w 3915104"/>
                  <a:gd name="connsiteY3" fmla="*/ 1563413 h 4553606"/>
                  <a:gd name="connsiteX4" fmla="*/ 3400097 w 3915104"/>
                  <a:gd name="connsiteY4" fmla="*/ 1705303 h 4553606"/>
                  <a:gd name="connsiteX5" fmla="*/ 3526221 w 3915104"/>
                  <a:gd name="connsiteY5" fmla="*/ 1894489 h 4553606"/>
                  <a:gd name="connsiteX6" fmla="*/ 3463159 w 3915104"/>
                  <a:gd name="connsiteY6" fmla="*/ 2052144 h 4553606"/>
                  <a:gd name="connsiteX7" fmla="*/ 3368566 w 3915104"/>
                  <a:gd name="connsiteY7" fmla="*/ 2209800 h 4553606"/>
                  <a:gd name="connsiteX8" fmla="*/ 3447394 w 3915104"/>
                  <a:gd name="connsiteY8" fmla="*/ 2446282 h 4553606"/>
                  <a:gd name="connsiteX9" fmla="*/ 3510456 w 3915104"/>
                  <a:gd name="connsiteY9" fmla="*/ 2540875 h 4553606"/>
                  <a:gd name="connsiteX10" fmla="*/ 3541987 w 3915104"/>
                  <a:gd name="connsiteY10" fmla="*/ 2682765 h 4553606"/>
                  <a:gd name="connsiteX11" fmla="*/ 3762704 w 3915104"/>
                  <a:gd name="connsiteY11" fmla="*/ 2840420 h 4553606"/>
                  <a:gd name="connsiteX12" fmla="*/ 3715407 w 3915104"/>
                  <a:gd name="connsiteY12" fmla="*/ 3029606 h 4553606"/>
                  <a:gd name="connsiteX13" fmla="*/ 3510456 w 3915104"/>
                  <a:gd name="connsiteY13" fmla="*/ 3502572 h 4553606"/>
                  <a:gd name="connsiteX14" fmla="*/ 3494690 w 3915104"/>
                  <a:gd name="connsiteY14" fmla="*/ 3802117 h 4553606"/>
                  <a:gd name="connsiteX15" fmla="*/ 3400097 w 3915104"/>
                  <a:gd name="connsiteY15" fmla="*/ 4070131 h 4553606"/>
                  <a:gd name="connsiteX16" fmla="*/ 3368566 w 3915104"/>
                  <a:gd name="connsiteY16" fmla="*/ 4133193 h 4553606"/>
                  <a:gd name="connsiteX17" fmla="*/ 3447394 w 3915104"/>
                  <a:gd name="connsiteY17" fmla="*/ 4290848 h 4553606"/>
                  <a:gd name="connsiteX18" fmla="*/ 3715407 w 3915104"/>
                  <a:gd name="connsiteY18" fmla="*/ 4385441 h 4553606"/>
                  <a:gd name="connsiteX19" fmla="*/ 3888828 w 3915104"/>
                  <a:gd name="connsiteY19" fmla="*/ 4448503 h 4553606"/>
                  <a:gd name="connsiteX20" fmla="*/ 3873062 w 3915104"/>
                  <a:gd name="connsiteY20" fmla="*/ 4543096 h 4553606"/>
                  <a:gd name="connsiteX21" fmla="*/ 3778469 w 3915104"/>
                  <a:gd name="connsiteY21" fmla="*/ 4511565 h 4553606"/>
                  <a:gd name="connsiteX22" fmla="*/ 3510456 w 3915104"/>
                  <a:gd name="connsiteY22" fmla="*/ 4527331 h 4553606"/>
                  <a:gd name="connsiteX23" fmla="*/ 3352800 w 3915104"/>
                  <a:gd name="connsiteY23" fmla="*/ 4385441 h 4553606"/>
                  <a:gd name="connsiteX24" fmla="*/ 3289738 w 3915104"/>
                  <a:gd name="connsiteY24" fmla="*/ 4275082 h 4553606"/>
                  <a:gd name="connsiteX25" fmla="*/ 3179380 w 3915104"/>
                  <a:gd name="connsiteY25" fmla="*/ 4117427 h 4553606"/>
                  <a:gd name="connsiteX26" fmla="*/ 3005959 w 3915104"/>
                  <a:gd name="connsiteY26" fmla="*/ 3944006 h 4553606"/>
                  <a:gd name="connsiteX27" fmla="*/ 2596056 w 3915104"/>
                  <a:gd name="connsiteY27" fmla="*/ 3691758 h 4553606"/>
                  <a:gd name="connsiteX28" fmla="*/ 2107325 w 3915104"/>
                  <a:gd name="connsiteY28" fmla="*/ 3644462 h 4553606"/>
                  <a:gd name="connsiteX29" fmla="*/ 1650125 w 3915104"/>
                  <a:gd name="connsiteY29" fmla="*/ 3455275 h 4553606"/>
                  <a:gd name="connsiteX30" fmla="*/ 1177159 w 3915104"/>
                  <a:gd name="connsiteY30" fmla="*/ 3187262 h 4553606"/>
                  <a:gd name="connsiteX31" fmla="*/ 1082566 w 3915104"/>
                  <a:gd name="connsiteY31" fmla="*/ 3076903 h 4553606"/>
                  <a:gd name="connsiteX32" fmla="*/ 1177159 w 3915104"/>
                  <a:gd name="connsiteY32" fmla="*/ 2808889 h 4553606"/>
                  <a:gd name="connsiteX33" fmla="*/ 1035269 w 3915104"/>
                  <a:gd name="connsiteY33" fmla="*/ 2698531 h 4553606"/>
                  <a:gd name="connsiteX34" fmla="*/ 1003738 w 3915104"/>
                  <a:gd name="connsiteY34" fmla="*/ 2509344 h 4553606"/>
                  <a:gd name="connsiteX35" fmla="*/ 1145628 w 3915104"/>
                  <a:gd name="connsiteY35" fmla="*/ 2414751 h 4553606"/>
                  <a:gd name="connsiteX36" fmla="*/ 1145628 w 3915104"/>
                  <a:gd name="connsiteY36" fmla="*/ 2335924 h 4553606"/>
                  <a:gd name="connsiteX37" fmla="*/ 1035269 w 3915104"/>
                  <a:gd name="connsiteY37" fmla="*/ 2257096 h 4553606"/>
                  <a:gd name="connsiteX38" fmla="*/ 987973 w 3915104"/>
                  <a:gd name="connsiteY38" fmla="*/ 2130972 h 4553606"/>
                  <a:gd name="connsiteX39" fmla="*/ 830318 w 3915104"/>
                  <a:gd name="connsiteY39" fmla="*/ 1862958 h 4553606"/>
                  <a:gd name="connsiteX40" fmla="*/ 609600 w 3915104"/>
                  <a:gd name="connsiteY40" fmla="*/ 1563413 h 4553606"/>
                  <a:gd name="connsiteX41" fmla="*/ 499242 w 3915104"/>
                  <a:gd name="connsiteY41" fmla="*/ 1405758 h 4553606"/>
                  <a:gd name="connsiteX42" fmla="*/ 420414 w 3915104"/>
                  <a:gd name="connsiteY42" fmla="*/ 1153510 h 4553606"/>
                  <a:gd name="connsiteX43" fmla="*/ 246994 w 3915104"/>
                  <a:gd name="connsiteY43" fmla="*/ 1232337 h 4553606"/>
                  <a:gd name="connsiteX44" fmla="*/ 136635 w 3915104"/>
                  <a:gd name="connsiteY44" fmla="*/ 1200806 h 4553606"/>
                  <a:gd name="connsiteX45" fmla="*/ 73573 w 3915104"/>
                  <a:gd name="connsiteY45" fmla="*/ 1058917 h 4553606"/>
                  <a:gd name="connsiteX46" fmla="*/ 105104 w 3915104"/>
                  <a:gd name="connsiteY46" fmla="*/ 901262 h 4553606"/>
                  <a:gd name="connsiteX47" fmla="*/ 199697 w 3915104"/>
                  <a:gd name="connsiteY47" fmla="*/ 759372 h 4553606"/>
                  <a:gd name="connsiteX48" fmla="*/ 278525 w 3915104"/>
                  <a:gd name="connsiteY48" fmla="*/ 759372 h 4553606"/>
                  <a:gd name="connsiteX49" fmla="*/ 325821 w 3915104"/>
                  <a:gd name="connsiteY49" fmla="*/ 633248 h 4553606"/>
                  <a:gd name="connsiteX50" fmla="*/ 231228 w 3915104"/>
                  <a:gd name="connsiteY50" fmla="*/ 317937 h 4553606"/>
                  <a:gd name="connsiteX51" fmla="*/ 152400 w 3915104"/>
                  <a:gd name="connsiteY51" fmla="*/ 49924 h 4553606"/>
                  <a:gd name="connsiteX52" fmla="*/ 1145628 w 3915104"/>
                  <a:gd name="connsiteY52" fmla="*/ 34158 h 4553606"/>
                  <a:gd name="connsiteX53" fmla="*/ 1413642 w 3915104"/>
                  <a:gd name="connsiteY53" fmla="*/ 254875 h 4553606"/>
                  <a:gd name="connsiteX54" fmla="*/ 1776249 w 3915104"/>
                  <a:gd name="connsiteY54" fmla="*/ 475593 h 4553606"/>
                  <a:gd name="connsiteX55" fmla="*/ 2091559 w 3915104"/>
                  <a:gd name="connsiteY55" fmla="*/ 601717 h 4553606"/>
                  <a:gd name="connsiteX56" fmla="*/ 2138856 w 3915104"/>
                  <a:gd name="connsiteY56" fmla="*/ 664779 h 4553606"/>
                  <a:gd name="connsiteX57" fmla="*/ 2312276 w 3915104"/>
                  <a:gd name="connsiteY57" fmla="*/ 601717 h 4553606"/>
                  <a:gd name="connsiteX58" fmla="*/ 2375338 w 3915104"/>
                  <a:gd name="connsiteY58" fmla="*/ 727841 h 4553606"/>
                  <a:gd name="connsiteX59" fmla="*/ 2391104 w 3915104"/>
                  <a:gd name="connsiteY59" fmla="*/ 869731 h 4553606"/>
                  <a:gd name="connsiteX60" fmla="*/ 2485697 w 3915104"/>
                  <a:gd name="connsiteY60" fmla="*/ 1027386 h 4553606"/>
                  <a:gd name="connsiteX61" fmla="*/ 2596056 w 3915104"/>
                  <a:gd name="connsiteY61" fmla="*/ 1027386 h 4553606"/>
                  <a:gd name="connsiteX62" fmla="*/ 2674883 w 3915104"/>
                  <a:gd name="connsiteY62" fmla="*/ 853965 h 4553606"/>
                  <a:gd name="connsiteX63" fmla="*/ 2737945 w 3915104"/>
                  <a:gd name="connsiteY63" fmla="*/ 806669 h 4553606"/>
                  <a:gd name="connsiteX64" fmla="*/ 2832538 w 3915104"/>
                  <a:gd name="connsiteY64" fmla="*/ 759372 h 4553606"/>
                  <a:gd name="connsiteX65" fmla="*/ 2895600 w 3915104"/>
                  <a:gd name="connsiteY65" fmla="*/ 822434 h 4553606"/>
                  <a:gd name="connsiteX66" fmla="*/ 3005959 w 3915104"/>
                  <a:gd name="connsiteY66" fmla="*/ 885496 h 4553606"/>
                  <a:gd name="connsiteX0" fmla="*/ 3050628 w 3959773"/>
                  <a:gd name="connsiteY0" fmla="*/ 846082 h 4514192"/>
                  <a:gd name="connsiteX1" fmla="*/ 2956035 w 3959773"/>
                  <a:gd name="connsiteY1" fmla="*/ 1019503 h 4514192"/>
                  <a:gd name="connsiteX2" fmla="*/ 3192518 w 3959773"/>
                  <a:gd name="connsiteY2" fmla="*/ 1319048 h 4514192"/>
                  <a:gd name="connsiteX3" fmla="*/ 3413235 w 3959773"/>
                  <a:gd name="connsiteY3" fmla="*/ 1523999 h 4514192"/>
                  <a:gd name="connsiteX4" fmla="*/ 3444766 w 3959773"/>
                  <a:gd name="connsiteY4" fmla="*/ 1665889 h 4514192"/>
                  <a:gd name="connsiteX5" fmla="*/ 3570890 w 3959773"/>
                  <a:gd name="connsiteY5" fmla="*/ 1855075 h 4514192"/>
                  <a:gd name="connsiteX6" fmla="*/ 3507828 w 3959773"/>
                  <a:gd name="connsiteY6" fmla="*/ 2012730 h 4514192"/>
                  <a:gd name="connsiteX7" fmla="*/ 3413235 w 3959773"/>
                  <a:gd name="connsiteY7" fmla="*/ 2170386 h 4514192"/>
                  <a:gd name="connsiteX8" fmla="*/ 3492063 w 3959773"/>
                  <a:gd name="connsiteY8" fmla="*/ 2406868 h 4514192"/>
                  <a:gd name="connsiteX9" fmla="*/ 3555125 w 3959773"/>
                  <a:gd name="connsiteY9" fmla="*/ 2501461 h 4514192"/>
                  <a:gd name="connsiteX10" fmla="*/ 3586656 w 3959773"/>
                  <a:gd name="connsiteY10" fmla="*/ 2643351 h 4514192"/>
                  <a:gd name="connsiteX11" fmla="*/ 3807373 w 3959773"/>
                  <a:gd name="connsiteY11" fmla="*/ 2801006 h 4514192"/>
                  <a:gd name="connsiteX12" fmla="*/ 3760076 w 3959773"/>
                  <a:gd name="connsiteY12" fmla="*/ 2990192 h 4514192"/>
                  <a:gd name="connsiteX13" fmla="*/ 3555125 w 3959773"/>
                  <a:gd name="connsiteY13" fmla="*/ 3463158 h 4514192"/>
                  <a:gd name="connsiteX14" fmla="*/ 3539359 w 3959773"/>
                  <a:gd name="connsiteY14" fmla="*/ 3762703 h 4514192"/>
                  <a:gd name="connsiteX15" fmla="*/ 3444766 w 3959773"/>
                  <a:gd name="connsiteY15" fmla="*/ 4030717 h 4514192"/>
                  <a:gd name="connsiteX16" fmla="*/ 3413235 w 3959773"/>
                  <a:gd name="connsiteY16" fmla="*/ 4093779 h 4514192"/>
                  <a:gd name="connsiteX17" fmla="*/ 3492063 w 3959773"/>
                  <a:gd name="connsiteY17" fmla="*/ 4251434 h 4514192"/>
                  <a:gd name="connsiteX18" fmla="*/ 3760076 w 3959773"/>
                  <a:gd name="connsiteY18" fmla="*/ 4346027 h 4514192"/>
                  <a:gd name="connsiteX19" fmla="*/ 3933497 w 3959773"/>
                  <a:gd name="connsiteY19" fmla="*/ 4409089 h 4514192"/>
                  <a:gd name="connsiteX20" fmla="*/ 3917731 w 3959773"/>
                  <a:gd name="connsiteY20" fmla="*/ 4503682 h 4514192"/>
                  <a:gd name="connsiteX21" fmla="*/ 3823138 w 3959773"/>
                  <a:gd name="connsiteY21" fmla="*/ 4472151 h 4514192"/>
                  <a:gd name="connsiteX22" fmla="*/ 3555125 w 3959773"/>
                  <a:gd name="connsiteY22" fmla="*/ 4487917 h 4514192"/>
                  <a:gd name="connsiteX23" fmla="*/ 3397469 w 3959773"/>
                  <a:gd name="connsiteY23" fmla="*/ 4346027 h 4514192"/>
                  <a:gd name="connsiteX24" fmla="*/ 3334407 w 3959773"/>
                  <a:gd name="connsiteY24" fmla="*/ 4235668 h 4514192"/>
                  <a:gd name="connsiteX25" fmla="*/ 3224049 w 3959773"/>
                  <a:gd name="connsiteY25" fmla="*/ 4078013 h 4514192"/>
                  <a:gd name="connsiteX26" fmla="*/ 3050628 w 3959773"/>
                  <a:gd name="connsiteY26" fmla="*/ 3904592 h 4514192"/>
                  <a:gd name="connsiteX27" fmla="*/ 2640725 w 3959773"/>
                  <a:gd name="connsiteY27" fmla="*/ 3652344 h 4514192"/>
                  <a:gd name="connsiteX28" fmla="*/ 2151994 w 3959773"/>
                  <a:gd name="connsiteY28" fmla="*/ 3605048 h 4514192"/>
                  <a:gd name="connsiteX29" fmla="*/ 1694794 w 3959773"/>
                  <a:gd name="connsiteY29" fmla="*/ 3415861 h 4514192"/>
                  <a:gd name="connsiteX30" fmla="*/ 1221828 w 3959773"/>
                  <a:gd name="connsiteY30" fmla="*/ 3147848 h 4514192"/>
                  <a:gd name="connsiteX31" fmla="*/ 1127235 w 3959773"/>
                  <a:gd name="connsiteY31" fmla="*/ 3037489 h 4514192"/>
                  <a:gd name="connsiteX32" fmla="*/ 1221828 w 3959773"/>
                  <a:gd name="connsiteY32" fmla="*/ 2769475 h 4514192"/>
                  <a:gd name="connsiteX33" fmla="*/ 1079938 w 3959773"/>
                  <a:gd name="connsiteY33" fmla="*/ 2659117 h 4514192"/>
                  <a:gd name="connsiteX34" fmla="*/ 1048407 w 3959773"/>
                  <a:gd name="connsiteY34" fmla="*/ 2469930 h 4514192"/>
                  <a:gd name="connsiteX35" fmla="*/ 1190297 w 3959773"/>
                  <a:gd name="connsiteY35" fmla="*/ 2375337 h 4514192"/>
                  <a:gd name="connsiteX36" fmla="*/ 1190297 w 3959773"/>
                  <a:gd name="connsiteY36" fmla="*/ 2296510 h 4514192"/>
                  <a:gd name="connsiteX37" fmla="*/ 1079938 w 3959773"/>
                  <a:gd name="connsiteY37" fmla="*/ 2217682 h 4514192"/>
                  <a:gd name="connsiteX38" fmla="*/ 1032642 w 3959773"/>
                  <a:gd name="connsiteY38" fmla="*/ 2091558 h 4514192"/>
                  <a:gd name="connsiteX39" fmla="*/ 874987 w 3959773"/>
                  <a:gd name="connsiteY39" fmla="*/ 1823544 h 4514192"/>
                  <a:gd name="connsiteX40" fmla="*/ 654269 w 3959773"/>
                  <a:gd name="connsiteY40" fmla="*/ 1523999 h 4514192"/>
                  <a:gd name="connsiteX41" fmla="*/ 543911 w 3959773"/>
                  <a:gd name="connsiteY41" fmla="*/ 1366344 h 4514192"/>
                  <a:gd name="connsiteX42" fmla="*/ 465083 w 3959773"/>
                  <a:gd name="connsiteY42" fmla="*/ 1114096 h 4514192"/>
                  <a:gd name="connsiteX43" fmla="*/ 291663 w 3959773"/>
                  <a:gd name="connsiteY43" fmla="*/ 1192923 h 4514192"/>
                  <a:gd name="connsiteX44" fmla="*/ 181304 w 3959773"/>
                  <a:gd name="connsiteY44" fmla="*/ 1161392 h 4514192"/>
                  <a:gd name="connsiteX45" fmla="*/ 118242 w 3959773"/>
                  <a:gd name="connsiteY45" fmla="*/ 1019503 h 4514192"/>
                  <a:gd name="connsiteX46" fmla="*/ 149773 w 3959773"/>
                  <a:gd name="connsiteY46" fmla="*/ 861848 h 4514192"/>
                  <a:gd name="connsiteX47" fmla="*/ 244366 w 3959773"/>
                  <a:gd name="connsiteY47" fmla="*/ 719958 h 4514192"/>
                  <a:gd name="connsiteX48" fmla="*/ 323194 w 3959773"/>
                  <a:gd name="connsiteY48" fmla="*/ 719958 h 4514192"/>
                  <a:gd name="connsiteX49" fmla="*/ 370490 w 3959773"/>
                  <a:gd name="connsiteY49" fmla="*/ 593834 h 4514192"/>
                  <a:gd name="connsiteX50" fmla="*/ 275897 w 3959773"/>
                  <a:gd name="connsiteY50" fmla="*/ 278523 h 4514192"/>
                  <a:gd name="connsiteX51" fmla="*/ 197069 w 3959773"/>
                  <a:gd name="connsiteY51" fmla="*/ 10510 h 4514192"/>
                  <a:gd name="connsiteX52" fmla="*/ 1458311 w 3959773"/>
                  <a:gd name="connsiteY52" fmla="*/ 215461 h 4514192"/>
                  <a:gd name="connsiteX53" fmla="*/ 1820918 w 3959773"/>
                  <a:gd name="connsiteY53" fmla="*/ 436179 h 4514192"/>
                  <a:gd name="connsiteX54" fmla="*/ 2136228 w 3959773"/>
                  <a:gd name="connsiteY54" fmla="*/ 562303 h 4514192"/>
                  <a:gd name="connsiteX55" fmla="*/ 2183525 w 3959773"/>
                  <a:gd name="connsiteY55" fmla="*/ 625365 h 4514192"/>
                  <a:gd name="connsiteX56" fmla="*/ 2356945 w 3959773"/>
                  <a:gd name="connsiteY56" fmla="*/ 562303 h 4514192"/>
                  <a:gd name="connsiteX57" fmla="*/ 2420007 w 3959773"/>
                  <a:gd name="connsiteY57" fmla="*/ 688427 h 4514192"/>
                  <a:gd name="connsiteX58" fmla="*/ 2435773 w 3959773"/>
                  <a:gd name="connsiteY58" fmla="*/ 830317 h 4514192"/>
                  <a:gd name="connsiteX59" fmla="*/ 2530366 w 3959773"/>
                  <a:gd name="connsiteY59" fmla="*/ 987972 h 4514192"/>
                  <a:gd name="connsiteX60" fmla="*/ 2640725 w 3959773"/>
                  <a:gd name="connsiteY60" fmla="*/ 987972 h 4514192"/>
                  <a:gd name="connsiteX61" fmla="*/ 2719552 w 3959773"/>
                  <a:gd name="connsiteY61" fmla="*/ 814551 h 4514192"/>
                  <a:gd name="connsiteX62" fmla="*/ 2782614 w 3959773"/>
                  <a:gd name="connsiteY62" fmla="*/ 767255 h 4514192"/>
                  <a:gd name="connsiteX63" fmla="*/ 2877207 w 3959773"/>
                  <a:gd name="connsiteY63" fmla="*/ 719958 h 4514192"/>
                  <a:gd name="connsiteX64" fmla="*/ 2940269 w 3959773"/>
                  <a:gd name="connsiteY64" fmla="*/ 783020 h 4514192"/>
                  <a:gd name="connsiteX65" fmla="*/ 3050628 w 3959773"/>
                  <a:gd name="connsiteY65" fmla="*/ 846082 h 4514192"/>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243959 w 4020207"/>
                  <a:gd name="connsiteY54" fmla="*/ 6411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015359 w 4020207"/>
                  <a:gd name="connsiteY54" fmla="*/ 4125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0442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095063 w 4071008"/>
                  <a:gd name="connsiteY53" fmla="*/ 578069 h 4529958"/>
                  <a:gd name="connsiteX54" fmla="*/ 2468180 w 4071008"/>
                  <a:gd name="connsiteY54" fmla="*/ 578069 h 4529958"/>
                  <a:gd name="connsiteX55" fmla="*/ 2531242 w 4071008"/>
                  <a:gd name="connsiteY55" fmla="*/ 704193 h 4529958"/>
                  <a:gd name="connsiteX56" fmla="*/ 2547008 w 4071008"/>
                  <a:gd name="connsiteY56" fmla="*/ 846083 h 4529958"/>
                  <a:gd name="connsiteX57" fmla="*/ 2641601 w 4071008"/>
                  <a:gd name="connsiteY57" fmla="*/ 1003738 h 4529958"/>
                  <a:gd name="connsiteX58" fmla="*/ 2751960 w 4071008"/>
                  <a:gd name="connsiteY58" fmla="*/ 1003738 h 4529958"/>
                  <a:gd name="connsiteX59" fmla="*/ 2830787 w 4071008"/>
                  <a:gd name="connsiteY59" fmla="*/ 830317 h 4529958"/>
                  <a:gd name="connsiteX60" fmla="*/ 2893849 w 4071008"/>
                  <a:gd name="connsiteY60" fmla="*/ 783021 h 4529958"/>
                  <a:gd name="connsiteX61" fmla="*/ 2988442 w 4071008"/>
                  <a:gd name="connsiteY61" fmla="*/ 735724 h 4529958"/>
                  <a:gd name="connsiteX62" fmla="*/ 3051504 w 4071008"/>
                  <a:gd name="connsiteY62" fmla="*/ 798786 h 4529958"/>
                  <a:gd name="connsiteX63" fmla="*/ 3161863 w 4071008"/>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468180 w 4071008"/>
                  <a:gd name="connsiteY53" fmla="*/ 578069 h 4529958"/>
                  <a:gd name="connsiteX54" fmla="*/ 2531242 w 4071008"/>
                  <a:gd name="connsiteY54" fmla="*/ 704193 h 4529958"/>
                  <a:gd name="connsiteX55" fmla="*/ 2547008 w 4071008"/>
                  <a:gd name="connsiteY55" fmla="*/ 846083 h 4529958"/>
                  <a:gd name="connsiteX56" fmla="*/ 2641601 w 4071008"/>
                  <a:gd name="connsiteY56" fmla="*/ 1003738 h 4529958"/>
                  <a:gd name="connsiteX57" fmla="*/ 2751960 w 4071008"/>
                  <a:gd name="connsiteY57" fmla="*/ 1003738 h 4529958"/>
                  <a:gd name="connsiteX58" fmla="*/ 2830787 w 4071008"/>
                  <a:gd name="connsiteY58" fmla="*/ 830317 h 4529958"/>
                  <a:gd name="connsiteX59" fmla="*/ 2893849 w 4071008"/>
                  <a:gd name="connsiteY59" fmla="*/ 783021 h 4529958"/>
                  <a:gd name="connsiteX60" fmla="*/ 2988442 w 4071008"/>
                  <a:gd name="connsiteY60" fmla="*/ 735724 h 4529958"/>
                  <a:gd name="connsiteX61" fmla="*/ 3051504 w 4071008"/>
                  <a:gd name="connsiteY61" fmla="*/ 798786 h 4529958"/>
                  <a:gd name="connsiteX62" fmla="*/ 3161863 w 4071008"/>
                  <a:gd name="connsiteY62" fmla="*/ 861848 h 4529958"/>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97434"/>
                  <a:gd name="connsiteY0" fmla="*/ 593835 h 4264573"/>
                  <a:gd name="connsiteX1" fmla="*/ 2972676 w 3997434"/>
                  <a:gd name="connsiteY1" fmla="*/ 767256 h 4264573"/>
                  <a:gd name="connsiteX2" fmla="*/ 3209159 w 3997434"/>
                  <a:gd name="connsiteY2" fmla="*/ 1066801 h 4264573"/>
                  <a:gd name="connsiteX3" fmla="*/ 3429876 w 3997434"/>
                  <a:gd name="connsiteY3" fmla="*/ 1271752 h 4264573"/>
                  <a:gd name="connsiteX4" fmla="*/ 3461407 w 3997434"/>
                  <a:gd name="connsiteY4" fmla="*/ 1413642 h 4264573"/>
                  <a:gd name="connsiteX5" fmla="*/ 3587531 w 3997434"/>
                  <a:gd name="connsiteY5" fmla="*/ 1602828 h 4264573"/>
                  <a:gd name="connsiteX6" fmla="*/ 3524469 w 3997434"/>
                  <a:gd name="connsiteY6" fmla="*/ 1760483 h 4264573"/>
                  <a:gd name="connsiteX7" fmla="*/ 3429876 w 3997434"/>
                  <a:gd name="connsiteY7" fmla="*/ 1918139 h 4264573"/>
                  <a:gd name="connsiteX8" fmla="*/ 3508704 w 3997434"/>
                  <a:gd name="connsiteY8" fmla="*/ 2154621 h 4264573"/>
                  <a:gd name="connsiteX9" fmla="*/ 3571766 w 3997434"/>
                  <a:gd name="connsiteY9" fmla="*/ 2249214 h 4264573"/>
                  <a:gd name="connsiteX10" fmla="*/ 3603297 w 3997434"/>
                  <a:gd name="connsiteY10" fmla="*/ 2391104 h 4264573"/>
                  <a:gd name="connsiteX11" fmla="*/ 3824014 w 3997434"/>
                  <a:gd name="connsiteY11" fmla="*/ 2548759 h 4264573"/>
                  <a:gd name="connsiteX12" fmla="*/ 3776717 w 3997434"/>
                  <a:gd name="connsiteY12" fmla="*/ 2737945 h 4264573"/>
                  <a:gd name="connsiteX13" fmla="*/ 3571766 w 3997434"/>
                  <a:gd name="connsiteY13" fmla="*/ 3210911 h 4264573"/>
                  <a:gd name="connsiteX14" fmla="*/ 3556000 w 3997434"/>
                  <a:gd name="connsiteY14" fmla="*/ 3510456 h 4264573"/>
                  <a:gd name="connsiteX15" fmla="*/ 3461407 w 3997434"/>
                  <a:gd name="connsiteY15" fmla="*/ 3778470 h 4264573"/>
                  <a:gd name="connsiteX16" fmla="*/ 3429876 w 3997434"/>
                  <a:gd name="connsiteY16" fmla="*/ 3841532 h 4264573"/>
                  <a:gd name="connsiteX17" fmla="*/ 3508704 w 3997434"/>
                  <a:gd name="connsiteY17" fmla="*/ 3999187 h 4264573"/>
                  <a:gd name="connsiteX18" fmla="*/ 3776717 w 3997434"/>
                  <a:gd name="connsiteY18" fmla="*/ 3941380 h 4264573"/>
                  <a:gd name="connsiteX19" fmla="*/ 3950138 w 3997434"/>
                  <a:gd name="connsiteY19" fmla="*/ 4156842 h 4264573"/>
                  <a:gd name="connsiteX20" fmla="*/ 3934372 w 3997434"/>
                  <a:gd name="connsiteY20" fmla="*/ 4251435 h 4264573"/>
                  <a:gd name="connsiteX21" fmla="*/ 3571766 w 3997434"/>
                  <a:gd name="connsiteY21" fmla="*/ 4235670 h 4264573"/>
                  <a:gd name="connsiteX22" fmla="*/ 3414110 w 3997434"/>
                  <a:gd name="connsiteY22" fmla="*/ 4093780 h 4264573"/>
                  <a:gd name="connsiteX23" fmla="*/ 3351048 w 3997434"/>
                  <a:gd name="connsiteY23" fmla="*/ 3983421 h 4264573"/>
                  <a:gd name="connsiteX24" fmla="*/ 3240690 w 3997434"/>
                  <a:gd name="connsiteY24" fmla="*/ 3825766 h 4264573"/>
                  <a:gd name="connsiteX25" fmla="*/ 3067269 w 3997434"/>
                  <a:gd name="connsiteY25" fmla="*/ 3652345 h 4264573"/>
                  <a:gd name="connsiteX26" fmla="*/ 2657366 w 3997434"/>
                  <a:gd name="connsiteY26" fmla="*/ 3400097 h 4264573"/>
                  <a:gd name="connsiteX27" fmla="*/ 2168635 w 3997434"/>
                  <a:gd name="connsiteY27" fmla="*/ 3352801 h 4264573"/>
                  <a:gd name="connsiteX28" fmla="*/ 1711435 w 3997434"/>
                  <a:gd name="connsiteY28" fmla="*/ 3163614 h 4264573"/>
                  <a:gd name="connsiteX29" fmla="*/ 1238469 w 3997434"/>
                  <a:gd name="connsiteY29" fmla="*/ 2895601 h 4264573"/>
                  <a:gd name="connsiteX30" fmla="*/ 1143876 w 3997434"/>
                  <a:gd name="connsiteY30" fmla="*/ 2785242 h 4264573"/>
                  <a:gd name="connsiteX31" fmla="*/ 1238469 w 3997434"/>
                  <a:gd name="connsiteY31" fmla="*/ 2517228 h 4264573"/>
                  <a:gd name="connsiteX32" fmla="*/ 1096579 w 3997434"/>
                  <a:gd name="connsiteY32" fmla="*/ 2406870 h 4264573"/>
                  <a:gd name="connsiteX33" fmla="*/ 1065048 w 3997434"/>
                  <a:gd name="connsiteY33" fmla="*/ 2217683 h 4264573"/>
                  <a:gd name="connsiteX34" fmla="*/ 1206938 w 3997434"/>
                  <a:gd name="connsiteY34" fmla="*/ 2123090 h 4264573"/>
                  <a:gd name="connsiteX35" fmla="*/ 1206938 w 3997434"/>
                  <a:gd name="connsiteY35" fmla="*/ 2044263 h 4264573"/>
                  <a:gd name="connsiteX36" fmla="*/ 1096579 w 3997434"/>
                  <a:gd name="connsiteY36" fmla="*/ 1965435 h 4264573"/>
                  <a:gd name="connsiteX37" fmla="*/ 1049283 w 3997434"/>
                  <a:gd name="connsiteY37" fmla="*/ 1839311 h 4264573"/>
                  <a:gd name="connsiteX38" fmla="*/ 891628 w 3997434"/>
                  <a:gd name="connsiteY38" fmla="*/ 1571297 h 4264573"/>
                  <a:gd name="connsiteX39" fmla="*/ 670910 w 3997434"/>
                  <a:gd name="connsiteY39" fmla="*/ 1271752 h 4264573"/>
                  <a:gd name="connsiteX40" fmla="*/ 560552 w 3997434"/>
                  <a:gd name="connsiteY40" fmla="*/ 1114097 h 4264573"/>
                  <a:gd name="connsiteX41" fmla="*/ 481724 w 3997434"/>
                  <a:gd name="connsiteY41" fmla="*/ 861849 h 4264573"/>
                  <a:gd name="connsiteX42" fmla="*/ 308304 w 3997434"/>
                  <a:gd name="connsiteY42" fmla="*/ 940676 h 4264573"/>
                  <a:gd name="connsiteX43" fmla="*/ 197945 w 3997434"/>
                  <a:gd name="connsiteY43" fmla="*/ 909145 h 4264573"/>
                  <a:gd name="connsiteX44" fmla="*/ 134883 w 3997434"/>
                  <a:gd name="connsiteY44" fmla="*/ 767256 h 4264573"/>
                  <a:gd name="connsiteX45" fmla="*/ 166414 w 3997434"/>
                  <a:gd name="connsiteY45" fmla="*/ 609601 h 4264573"/>
                  <a:gd name="connsiteX46" fmla="*/ 261007 w 3997434"/>
                  <a:gd name="connsiteY46" fmla="*/ 467711 h 4264573"/>
                  <a:gd name="connsiteX47" fmla="*/ 339835 w 3997434"/>
                  <a:gd name="connsiteY47" fmla="*/ 467711 h 4264573"/>
                  <a:gd name="connsiteX48" fmla="*/ 387131 w 3997434"/>
                  <a:gd name="connsiteY48" fmla="*/ 341587 h 4264573"/>
                  <a:gd name="connsiteX49" fmla="*/ 292538 w 3997434"/>
                  <a:gd name="connsiteY49" fmla="*/ 26276 h 4264573"/>
                  <a:gd name="connsiteX50" fmla="*/ 2142359 w 3997434"/>
                  <a:gd name="connsiteY50" fmla="*/ 183932 h 4264573"/>
                  <a:gd name="connsiteX51" fmla="*/ 2373586 w 3997434"/>
                  <a:gd name="connsiteY51" fmla="*/ 310056 h 4264573"/>
                  <a:gd name="connsiteX52" fmla="*/ 2436648 w 3997434"/>
                  <a:gd name="connsiteY52" fmla="*/ 436180 h 4264573"/>
                  <a:gd name="connsiteX53" fmla="*/ 2452414 w 3997434"/>
                  <a:gd name="connsiteY53" fmla="*/ 578070 h 4264573"/>
                  <a:gd name="connsiteX54" fmla="*/ 2547007 w 3997434"/>
                  <a:gd name="connsiteY54" fmla="*/ 735725 h 4264573"/>
                  <a:gd name="connsiteX55" fmla="*/ 2657366 w 3997434"/>
                  <a:gd name="connsiteY55" fmla="*/ 735725 h 4264573"/>
                  <a:gd name="connsiteX56" fmla="*/ 2736193 w 3997434"/>
                  <a:gd name="connsiteY56" fmla="*/ 562304 h 4264573"/>
                  <a:gd name="connsiteX57" fmla="*/ 2799255 w 3997434"/>
                  <a:gd name="connsiteY57" fmla="*/ 515008 h 4264573"/>
                  <a:gd name="connsiteX58" fmla="*/ 2893848 w 3997434"/>
                  <a:gd name="connsiteY58" fmla="*/ 467711 h 4264573"/>
                  <a:gd name="connsiteX59" fmla="*/ 2956910 w 3997434"/>
                  <a:gd name="connsiteY59" fmla="*/ 530773 h 4264573"/>
                  <a:gd name="connsiteX60" fmla="*/ 3067269 w 3997434"/>
                  <a:gd name="connsiteY60" fmla="*/ 593835 h 4264573"/>
                  <a:gd name="connsiteX0" fmla="*/ 3067269 w 4128814"/>
                  <a:gd name="connsiteY0" fmla="*/ 593835 h 4289973"/>
                  <a:gd name="connsiteX1" fmla="*/ 2972676 w 4128814"/>
                  <a:gd name="connsiteY1" fmla="*/ 767256 h 4289973"/>
                  <a:gd name="connsiteX2" fmla="*/ 3209159 w 4128814"/>
                  <a:gd name="connsiteY2" fmla="*/ 1066801 h 4289973"/>
                  <a:gd name="connsiteX3" fmla="*/ 3429876 w 4128814"/>
                  <a:gd name="connsiteY3" fmla="*/ 1271752 h 4289973"/>
                  <a:gd name="connsiteX4" fmla="*/ 3461407 w 4128814"/>
                  <a:gd name="connsiteY4" fmla="*/ 1413642 h 4289973"/>
                  <a:gd name="connsiteX5" fmla="*/ 3587531 w 4128814"/>
                  <a:gd name="connsiteY5" fmla="*/ 1602828 h 4289973"/>
                  <a:gd name="connsiteX6" fmla="*/ 3524469 w 4128814"/>
                  <a:gd name="connsiteY6" fmla="*/ 1760483 h 4289973"/>
                  <a:gd name="connsiteX7" fmla="*/ 3429876 w 4128814"/>
                  <a:gd name="connsiteY7" fmla="*/ 1918139 h 4289973"/>
                  <a:gd name="connsiteX8" fmla="*/ 3508704 w 4128814"/>
                  <a:gd name="connsiteY8" fmla="*/ 2154621 h 4289973"/>
                  <a:gd name="connsiteX9" fmla="*/ 3571766 w 4128814"/>
                  <a:gd name="connsiteY9" fmla="*/ 2249214 h 4289973"/>
                  <a:gd name="connsiteX10" fmla="*/ 3603297 w 4128814"/>
                  <a:gd name="connsiteY10" fmla="*/ 2391104 h 4289973"/>
                  <a:gd name="connsiteX11" fmla="*/ 3824014 w 4128814"/>
                  <a:gd name="connsiteY11" fmla="*/ 2548759 h 4289973"/>
                  <a:gd name="connsiteX12" fmla="*/ 3776717 w 4128814"/>
                  <a:gd name="connsiteY12" fmla="*/ 2737945 h 4289973"/>
                  <a:gd name="connsiteX13" fmla="*/ 3571766 w 4128814"/>
                  <a:gd name="connsiteY13" fmla="*/ 3210911 h 4289973"/>
                  <a:gd name="connsiteX14" fmla="*/ 3556000 w 4128814"/>
                  <a:gd name="connsiteY14" fmla="*/ 3510456 h 4289973"/>
                  <a:gd name="connsiteX15" fmla="*/ 3461407 w 4128814"/>
                  <a:gd name="connsiteY15" fmla="*/ 3778470 h 4289973"/>
                  <a:gd name="connsiteX16" fmla="*/ 3429876 w 4128814"/>
                  <a:gd name="connsiteY16" fmla="*/ 3841532 h 4289973"/>
                  <a:gd name="connsiteX17" fmla="*/ 3508704 w 4128814"/>
                  <a:gd name="connsiteY17" fmla="*/ 3999187 h 4289973"/>
                  <a:gd name="connsiteX18" fmla="*/ 3776717 w 4128814"/>
                  <a:gd name="connsiteY18" fmla="*/ 3941380 h 4289973"/>
                  <a:gd name="connsiteX19" fmla="*/ 4102538 w 4128814"/>
                  <a:gd name="connsiteY19" fmla="*/ 4004442 h 4289973"/>
                  <a:gd name="connsiteX20" fmla="*/ 3934372 w 4128814"/>
                  <a:gd name="connsiteY20" fmla="*/ 4251435 h 4289973"/>
                  <a:gd name="connsiteX21" fmla="*/ 3571766 w 4128814"/>
                  <a:gd name="connsiteY21" fmla="*/ 4235670 h 4289973"/>
                  <a:gd name="connsiteX22" fmla="*/ 3414110 w 4128814"/>
                  <a:gd name="connsiteY22" fmla="*/ 4093780 h 4289973"/>
                  <a:gd name="connsiteX23" fmla="*/ 3351048 w 4128814"/>
                  <a:gd name="connsiteY23" fmla="*/ 3983421 h 4289973"/>
                  <a:gd name="connsiteX24" fmla="*/ 3240690 w 4128814"/>
                  <a:gd name="connsiteY24" fmla="*/ 3825766 h 4289973"/>
                  <a:gd name="connsiteX25" fmla="*/ 3067269 w 4128814"/>
                  <a:gd name="connsiteY25" fmla="*/ 3652345 h 4289973"/>
                  <a:gd name="connsiteX26" fmla="*/ 2657366 w 4128814"/>
                  <a:gd name="connsiteY26" fmla="*/ 3400097 h 4289973"/>
                  <a:gd name="connsiteX27" fmla="*/ 2168635 w 4128814"/>
                  <a:gd name="connsiteY27" fmla="*/ 3352801 h 4289973"/>
                  <a:gd name="connsiteX28" fmla="*/ 1711435 w 4128814"/>
                  <a:gd name="connsiteY28" fmla="*/ 3163614 h 4289973"/>
                  <a:gd name="connsiteX29" fmla="*/ 1238469 w 4128814"/>
                  <a:gd name="connsiteY29" fmla="*/ 2895601 h 4289973"/>
                  <a:gd name="connsiteX30" fmla="*/ 1143876 w 4128814"/>
                  <a:gd name="connsiteY30" fmla="*/ 2785242 h 4289973"/>
                  <a:gd name="connsiteX31" fmla="*/ 1238469 w 4128814"/>
                  <a:gd name="connsiteY31" fmla="*/ 2517228 h 4289973"/>
                  <a:gd name="connsiteX32" fmla="*/ 1096579 w 4128814"/>
                  <a:gd name="connsiteY32" fmla="*/ 2406870 h 4289973"/>
                  <a:gd name="connsiteX33" fmla="*/ 1065048 w 4128814"/>
                  <a:gd name="connsiteY33" fmla="*/ 2217683 h 4289973"/>
                  <a:gd name="connsiteX34" fmla="*/ 1206938 w 4128814"/>
                  <a:gd name="connsiteY34" fmla="*/ 2123090 h 4289973"/>
                  <a:gd name="connsiteX35" fmla="*/ 1206938 w 4128814"/>
                  <a:gd name="connsiteY35" fmla="*/ 2044263 h 4289973"/>
                  <a:gd name="connsiteX36" fmla="*/ 1096579 w 4128814"/>
                  <a:gd name="connsiteY36" fmla="*/ 1965435 h 4289973"/>
                  <a:gd name="connsiteX37" fmla="*/ 1049283 w 4128814"/>
                  <a:gd name="connsiteY37" fmla="*/ 1839311 h 4289973"/>
                  <a:gd name="connsiteX38" fmla="*/ 891628 w 4128814"/>
                  <a:gd name="connsiteY38" fmla="*/ 1571297 h 4289973"/>
                  <a:gd name="connsiteX39" fmla="*/ 670910 w 4128814"/>
                  <a:gd name="connsiteY39" fmla="*/ 1271752 h 4289973"/>
                  <a:gd name="connsiteX40" fmla="*/ 560552 w 4128814"/>
                  <a:gd name="connsiteY40" fmla="*/ 1114097 h 4289973"/>
                  <a:gd name="connsiteX41" fmla="*/ 481724 w 4128814"/>
                  <a:gd name="connsiteY41" fmla="*/ 861849 h 4289973"/>
                  <a:gd name="connsiteX42" fmla="*/ 308304 w 4128814"/>
                  <a:gd name="connsiteY42" fmla="*/ 940676 h 4289973"/>
                  <a:gd name="connsiteX43" fmla="*/ 197945 w 4128814"/>
                  <a:gd name="connsiteY43" fmla="*/ 909145 h 4289973"/>
                  <a:gd name="connsiteX44" fmla="*/ 134883 w 4128814"/>
                  <a:gd name="connsiteY44" fmla="*/ 767256 h 4289973"/>
                  <a:gd name="connsiteX45" fmla="*/ 166414 w 4128814"/>
                  <a:gd name="connsiteY45" fmla="*/ 609601 h 4289973"/>
                  <a:gd name="connsiteX46" fmla="*/ 261007 w 4128814"/>
                  <a:gd name="connsiteY46" fmla="*/ 467711 h 4289973"/>
                  <a:gd name="connsiteX47" fmla="*/ 339835 w 4128814"/>
                  <a:gd name="connsiteY47" fmla="*/ 467711 h 4289973"/>
                  <a:gd name="connsiteX48" fmla="*/ 387131 w 4128814"/>
                  <a:gd name="connsiteY48" fmla="*/ 341587 h 4289973"/>
                  <a:gd name="connsiteX49" fmla="*/ 292538 w 4128814"/>
                  <a:gd name="connsiteY49" fmla="*/ 26276 h 4289973"/>
                  <a:gd name="connsiteX50" fmla="*/ 2142359 w 4128814"/>
                  <a:gd name="connsiteY50" fmla="*/ 183932 h 4289973"/>
                  <a:gd name="connsiteX51" fmla="*/ 2373586 w 4128814"/>
                  <a:gd name="connsiteY51" fmla="*/ 310056 h 4289973"/>
                  <a:gd name="connsiteX52" fmla="*/ 2436648 w 4128814"/>
                  <a:gd name="connsiteY52" fmla="*/ 436180 h 4289973"/>
                  <a:gd name="connsiteX53" fmla="*/ 2452414 w 4128814"/>
                  <a:gd name="connsiteY53" fmla="*/ 578070 h 4289973"/>
                  <a:gd name="connsiteX54" fmla="*/ 2547007 w 4128814"/>
                  <a:gd name="connsiteY54" fmla="*/ 735725 h 4289973"/>
                  <a:gd name="connsiteX55" fmla="*/ 2657366 w 4128814"/>
                  <a:gd name="connsiteY55" fmla="*/ 735725 h 4289973"/>
                  <a:gd name="connsiteX56" fmla="*/ 2736193 w 4128814"/>
                  <a:gd name="connsiteY56" fmla="*/ 562304 h 4289973"/>
                  <a:gd name="connsiteX57" fmla="*/ 2799255 w 4128814"/>
                  <a:gd name="connsiteY57" fmla="*/ 515008 h 4289973"/>
                  <a:gd name="connsiteX58" fmla="*/ 2893848 w 4128814"/>
                  <a:gd name="connsiteY58" fmla="*/ 467711 h 4289973"/>
                  <a:gd name="connsiteX59" fmla="*/ 2956910 w 4128814"/>
                  <a:gd name="connsiteY59" fmla="*/ 530773 h 4289973"/>
                  <a:gd name="connsiteX60" fmla="*/ 3067269 w 412881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40937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429876 w 3984734"/>
                  <a:gd name="connsiteY16" fmla="*/ 3841532 h 4381238"/>
                  <a:gd name="connsiteX17" fmla="*/ 3508704 w 3984734"/>
                  <a:gd name="connsiteY17" fmla="*/ 3999187 h 4381238"/>
                  <a:gd name="connsiteX18" fmla="*/ 3776717 w 3984734"/>
                  <a:gd name="connsiteY18" fmla="*/ 4093780 h 4381238"/>
                  <a:gd name="connsiteX19" fmla="*/ 3873938 w 3984734"/>
                  <a:gd name="connsiteY19" fmla="*/ 4197482 h 4381238"/>
                  <a:gd name="connsiteX20" fmla="*/ 3934372 w 3984734"/>
                  <a:gd name="connsiteY20" fmla="*/ 4251435 h 4381238"/>
                  <a:gd name="connsiteX21" fmla="*/ 3571766 w 3984734"/>
                  <a:gd name="connsiteY21" fmla="*/ 4235670 h 4381238"/>
                  <a:gd name="connsiteX22" fmla="*/ 3414110 w 3984734"/>
                  <a:gd name="connsiteY22" fmla="*/ 4093780 h 4381238"/>
                  <a:gd name="connsiteX23" fmla="*/ 3351048 w 3984734"/>
                  <a:gd name="connsiteY23" fmla="*/ 3983421 h 4381238"/>
                  <a:gd name="connsiteX24" fmla="*/ 3240690 w 3984734"/>
                  <a:gd name="connsiteY24" fmla="*/ 3825766 h 4381238"/>
                  <a:gd name="connsiteX25" fmla="*/ 3067269 w 3984734"/>
                  <a:gd name="connsiteY25" fmla="*/ 3652345 h 4381238"/>
                  <a:gd name="connsiteX26" fmla="*/ 2657366 w 3984734"/>
                  <a:gd name="connsiteY26" fmla="*/ 3400097 h 4381238"/>
                  <a:gd name="connsiteX27" fmla="*/ 2168635 w 3984734"/>
                  <a:gd name="connsiteY27" fmla="*/ 3352801 h 4381238"/>
                  <a:gd name="connsiteX28" fmla="*/ 1711435 w 3984734"/>
                  <a:gd name="connsiteY28" fmla="*/ 3163614 h 4381238"/>
                  <a:gd name="connsiteX29" fmla="*/ 1238469 w 3984734"/>
                  <a:gd name="connsiteY29" fmla="*/ 2895601 h 4381238"/>
                  <a:gd name="connsiteX30" fmla="*/ 1143876 w 3984734"/>
                  <a:gd name="connsiteY30" fmla="*/ 2785242 h 4381238"/>
                  <a:gd name="connsiteX31" fmla="*/ 1238469 w 3984734"/>
                  <a:gd name="connsiteY31" fmla="*/ 2517228 h 4381238"/>
                  <a:gd name="connsiteX32" fmla="*/ 1096579 w 3984734"/>
                  <a:gd name="connsiteY32" fmla="*/ 2406870 h 4381238"/>
                  <a:gd name="connsiteX33" fmla="*/ 1065048 w 3984734"/>
                  <a:gd name="connsiteY33" fmla="*/ 2217683 h 4381238"/>
                  <a:gd name="connsiteX34" fmla="*/ 1206938 w 3984734"/>
                  <a:gd name="connsiteY34" fmla="*/ 2123090 h 4381238"/>
                  <a:gd name="connsiteX35" fmla="*/ 1206938 w 3984734"/>
                  <a:gd name="connsiteY35" fmla="*/ 2044263 h 4381238"/>
                  <a:gd name="connsiteX36" fmla="*/ 1096579 w 3984734"/>
                  <a:gd name="connsiteY36" fmla="*/ 1965435 h 4381238"/>
                  <a:gd name="connsiteX37" fmla="*/ 1049283 w 3984734"/>
                  <a:gd name="connsiteY37" fmla="*/ 1839311 h 4381238"/>
                  <a:gd name="connsiteX38" fmla="*/ 891628 w 3984734"/>
                  <a:gd name="connsiteY38" fmla="*/ 1571297 h 4381238"/>
                  <a:gd name="connsiteX39" fmla="*/ 670910 w 3984734"/>
                  <a:gd name="connsiteY39" fmla="*/ 1271752 h 4381238"/>
                  <a:gd name="connsiteX40" fmla="*/ 560552 w 3984734"/>
                  <a:gd name="connsiteY40" fmla="*/ 1114097 h 4381238"/>
                  <a:gd name="connsiteX41" fmla="*/ 481724 w 3984734"/>
                  <a:gd name="connsiteY41" fmla="*/ 861849 h 4381238"/>
                  <a:gd name="connsiteX42" fmla="*/ 308304 w 3984734"/>
                  <a:gd name="connsiteY42" fmla="*/ 940676 h 4381238"/>
                  <a:gd name="connsiteX43" fmla="*/ 197945 w 3984734"/>
                  <a:gd name="connsiteY43" fmla="*/ 909145 h 4381238"/>
                  <a:gd name="connsiteX44" fmla="*/ 134883 w 3984734"/>
                  <a:gd name="connsiteY44" fmla="*/ 767256 h 4381238"/>
                  <a:gd name="connsiteX45" fmla="*/ 166414 w 3984734"/>
                  <a:gd name="connsiteY45" fmla="*/ 609601 h 4381238"/>
                  <a:gd name="connsiteX46" fmla="*/ 261007 w 3984734"/>
                  <a:gd name="connsiteY46" fmla="*/ 467711 h 4381238"/>
                  <a:gd name="connsiteX47" fmla="*/ 339835 w 3984734"/>
                  <a:gd name="connsiteY47" fmla="*/ 467711 h 4381238"/>
                  <a:gd name="connsiteX48" fmla="*/ 387131 w 3984734"/>
                  <a:gd name="connsiteY48" fmla="*/ 341587 h 4381238"/>
                  <a:gd name="connsiteX49" fmla="*/ 292538 w 3984734"/>
                  <a:gd name="connsiteY49" fmla="*/ 26276 h 4381238"/>
                  <a:gd name="connsiteX50" fmla="*/ 2142359 w 3984734"/>
                  <a:gd name="connsiteY50" fmla="*/ 183932 h 4381238"/>
                  <a:gd name="connsiteX51" fmla="*/ 2373586 w 3984734"/>
                  <a:gd name="connsiteY51" fmla="*/ 310056 h 4381238"/>
                  <a:gd name="connsiteX52" fmla="*/ 2436648 w 3984734"/>
                  <a:gd name="connsiteY52" fmla="*/ 436180 h 4381238"/>
                  <a:gd name="connsiteX53" fmla="*/ 2452414 w 3984734"/>
                  <a:gd name="connsiteY53" fmla="*/ 578070 h 4381238"/>
                  <a:gd name="connsiteX54" fmla="*/ 2547007 w 3984734"/>
                  <a:gd name="connsiteY54" fmla="*/ 735725 h 4381238"/>
                  <a:gd name="connsiteX55" fmla="*/ 2657366 w 3984734"/>
                  <a:gd name="connsiteY55" fmla="*/ 735725 h 4381238"/>
                  <a:gd name="connsiteX56" fmla="*/ 2736193 w 3984734"/>
                  <a:gd name="connsiteY56" fmla="*/ 562304 h 4381238"/>
                  <a:gd name="connsiteX57" fmla="*/ 2799255 w 3984734"/>
                  <a:gd name="connsiteY57" fmla="*/ 515008 h 4381238"/>
                  <a:gd name="connsiteX58" fmla="*/ 2893848 w 3984734"/>
                  <a:gd name="connsiteY58" fmla="*/ 467711 h 4381238"/>
                  <a:gd name="connsiteX59" fmla="*/ 2956910 w 3984734"/>
                  <a:gd name="connsiteY59" fmla="*/ 530773 h 4381238"/>
                  <a:gd name="connsiteX60" fmla="*/ 3067269 w 3984734"/>
                  <a:gd name="connsiteY60"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5376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84734" h="4381238">
                    <a:moveTo>
                      <a:pt x="3067269" y="593835"/>
                    </a:moveTo>
                    <a:cubicBezTo>
                      <a:pt x="3069897" y="633249"/>
                      <a:pt x="2949028" y="688428"/>
                      <a:pt x="2972676" y="767256"/>
                    </a:cubicBezTo>
                    <a:cubicBezTo>
                      <a:pt x="2996324" y="846084"/>
                      <a:pt x="3132959" y="982718"/>
                      <a:pt x="3209159" y="1066801"/>
                    </a:cubicBezTo>
                    <a:cubicBezTo>
                      <a:pt x="3285359" y="1150884"/>
                      <a:pt x="3387835" y="1213945"/>
                      <a:pt x="3429876" y="1271752"/>
                    </a:cubicBezTo>
                    <a:cubicBezTo>
                      <a:pt x="3471917" y="1329559"/>
                      <a:pt x="3435131" y="1358463"/>
                      <a:pt x="3461407" y="1413642"/>
                    </a:cubicBezTo>
                    <a:cubicBezTo>
                      <a:pt x="3487683" y="1468821"/>
                      <a:pt x="3577021" y="1545021"/>
                      <a:pt x="3587531" y="1602828"/>
                    </a:cubicBezTo>
                    <a:cubicBezTo>
                      <a:pt x="3598041" y="1660635"/>
                      <a:pt x="3550745" y="1707931"/>
                      <a:pt x="3524469" y="1760483"/>
                    </a:cubicBezTo>
                    <a:cubicBezTo>
                      <a:pt x="3498193" y="1813035"/>
                      <a:pt x="3432503" y="1852449"/>
                      <a:pt x="3429876" y="1918139"/>
                    </a:cubicBezTo>
                    <a:cubicBezTo>
                      <a:pt x="3427249" y="1983829"/>
                      <a:pt x="3485056" y="2099442"/>
                      <a:pt x="3508704" y="2154621"/>
                    </a:cubicBezTo>
                    <a:cubicBezTo>
                      <a:pt x="3532352" y="2209800"/>
                      <a:pt x="3556001" y="2209800"/>
                      <a:pt x="3571766" y="2249214"/>
                    </a:cubicBezTo>
                    <a:cubicBezTo>
                      <a:pt x="3587531" y="2288628"/>
                      <a:pt x="3561256" y="2341180"/>
                      <a:pt x="3603297" y="2391104"/>
                    </a:cubicBezTo>
                    <a:cubicBezTo>
                      <a:pt x="3645338" y="2441028"/>
                      <a:pt x="3795111" y="2490952"/>
                      <a:pt x="3824014" y="2548759"/>
                    </a:cubicBezTo>
                    <a:cubicBezTo>
                      <a:pt x="3852917" y="2606566"/>
                      <a:pt x="3818758" y="2627586"/>
                      <a:pt x="3776717" y="2737945"/>
                    </a:cubicBezTo>
                    <a:cubicBezTo>
                      <a:pt x="3734676" y="2848304"/>
                      <a:pt x="3608552" y="3082159"/>
                      <a:pt x="3571766" y="3210911"/>
                    </a:cubicBezTo>
                    <a:cubicBezTo>
                      <a:pt x="3534980" y="3339663"/>
                      <a:pt x="3561693" y="3415863"/>
                      <a:pt x="3556000" y="3510456"/>
                    </a:cubicBezTo>
                    <a:cubicBezTo>
                      <a:pt x="3550307" y="3605049"/>
                      <a:pt x="3545490" y="3697015"/>
                      <a:pt x="3537607" y="3778470"/>
                    </a:cubicBezTo>
                    <a:cubicBezTo>
                      <a:pt x="3529724" y="3859925"/>
                      <a:pt x="3456152" y="3946635"/>
                      <a:pt x="3508704" y="3999187"/>
                    </a:cubicBezTo>
                    <a:cubicBezTo>
                      <a:pt x="3566511" y="4041228"/>
                      <a:pt x="3573517" y="4032820"/>
                      <a:pt x="3776717" y="4093780"/>
                    </a:cubicBezTo>
                    <a:cubicBezTo>
                      <a:pt x="3789329" y="4008296"/>
                      <a:pt x="3690182" y="4161046"/>
                      <a:pt x="3873938" y="4197482"/>
                    </a:cubicBezTo>
                    <a:cubicBezTo>
                      <a:pt x="3793534" y="4381238"/>
                      <a:pt x="3984734" y="4245070"/>
                      <a:pt x="3934372" y="4251435"/>
                    </a:cubicBezTo>
                    <a:cubicBezTo>
                      <a:pt x="3884010" y="4257800"/>
                      <a:pt x="3658476" y="4261946"/>
                      <a:pt x="3571766" y="4235670"/>
                    </a:cubicBezTo>
                    <a:cubicBezTo>
                      <a:pt x="3485056" y="4209394"/>
                      <a:pt x="3450896" y="4135822"/>
                      <a:pt x="3414110" y="4093780"/>
                    </a:cubicBezTo>
                    <a:cubicBezTo>
                      <a:pt x="3377324" y="4051738"/>
                      <a:pt x="3379951" y="4028090"/>
                      <a:pt x="3351048" y="3983421"/>
                    </a:cubicBezTo>
                    <a:cubicBezTo>
                      <a:pt x="3322145" y="3938752"/>
                      <a:pt x="3287986" y="3880945"/>
                      <a:pt x="3240690" y="3825766"/>
                    </a:cubicBezTo>
                    <a:cubicBezTo>
                      <a:pt x="3193394" y="3770587"/>
                      <a:pt x="3164490" y="3723290"/>
                      <a:pt x="3067269" y="3652345"/>
                    </a:cubicBezTo>
                    <a:cubicBezTo>
                      <a:pt x="2970048" y="3581400"/>
                      <a:pt x="2807138" y="3450021"/>
                      <a:pt x="2657366" y="3400097"/>
                    </a:cubicBezTo>
                    <a:cubicBezTo>
                      <a:pt x="2507594" y="3350173"/>
                      <a:pt x="2326290" y="3392215"/>
                      <a:pt x="2168635" y="3352801"/>
                    </a:cubicBezTo>
                    <a:cubicBezTo>
                      <a:pt x="2010980" y="3313387"/>
                      <a:pt x="1866463" y="3239814"/>
                      <a:pt x="1711435" y="3163614"/>
                    </a:cubicBezTo>
                    <a:cubicBezTo>
                      <a:pt x="1556407" y="3087414"/>
                      <a:pt x="1333062" y="2958663"/>
                      <a:pt x="1238469" y="2895601"/>
                    </a:cubicBezTo>
                    <a:cubicBezTo>
                      <a:pt x="1143876" y="2832539"/>
                      <a:pt x="1143876" y="2848304"/>
                      <a:pt x="1143876" y="2785242"/>
                    </a:cubicBezTo>
                    <a:cubicBezTo>
                      <a:pt x="1143876" y="2722180"/>
                      <a:pt x="1246352" y="2580290"/>
                      <a:pt x="1238469" y="2517228"/>
                    </a:cubicBezTo>
                    <a:cubicBezTo>
                      <a:pt x="1230586" y="2454166"/>
                      <a:pt x="1125482" y="2456794"/>
                      <a:pt x="1096579" y="2406870"/>
                    </a:cubicBezTo>
                    <a:cubicBezTo>
                      <a:pt x="1067676" y="2356946"/>
                      <a:pt x="1046655" y="2264980"/>
                      <a:pt x="1065048" y="2217683"/>
                    </a:cubicBezTo>
                    <a:cubicBezTo>
                      <a:pt x="1083441" y="2170386"/>
                      <a:pt x="1183290" y="2151993"/>
                      <a:pt x="1206938" y="2123090"/>
                    </a:cubicBezTo>
                    <a:cubicBezTo>
                      <a:pt x="1230586" y="2094187"/>
                      <a:pt x="1225331" y="2070539"/>
                      <a:pt x="1206938" y="2044263"/>
                    </a:cubicBezTo>
                    <a:cubicBezTo>
                      <a:pt x="1188545" y="2017987"/>
                      <a:pt x="1122855" y="1999594"/>
                      <a:pt x="1096579" y="1965435"/>
                    </a:cubicBezTo>
                    <a:cubicBezTo>
                      <a:pt x="1070303" y="1931276"/>
                      <a:pt x="1083441" y="1905000"/>
                      <a:pt x="1049283" y="1839311"/>
                    </a:cubicBezTo>
                    <a:cubicBezTo>
                      <a:pt x="1015125" y="1773622"/>
                      <a:pt x="954690" y="1665890"/>
                      <a:pt x="891628" y="1571297"/>
                    </a:cubicBezTo>
                    <a:cubicBezTo>
                      <a:pt x="828566" y="1476704"/>
                      <a:pt x="726089" y="1347952"/>
                      <a:pt x="670910" y="1271752"/>
                    </a:cubicBezTo>
                    <a:cubicBezTo>
                      <a:pt x="615731" y="1195552"/>
                      <a:pt x="592083" y="1182414"/>
                      <a:pt x="560552" y="1114097"/>
                    </a:cubicBezTo>
                    <a:cubicBezTo>
                      <a:pt x="529021" y="1045780"/>
                      <a:pt x="523765" y="890752"/>
                      <a:pt x="481724" y="861849"/>
                    </a:cubicBezTo>
                    <a:cubicBezTo>
                      <a:pt x="439683" y="832946"/>
                      <a:pt x="355600" y="932793"/>
                      <a:pt x="308304" y="940676"/>
                    </a:cubicBezTo>
                    <a:cubicBezTo>
                      <a:pt x="261008" y="948559"/>
                      <a:pt x="226848" y="938048"/>
                      <a:pt x="197945" y="909145"/>
                    </a:cubicBezTo>
                    <a:cubicBezTo>
                      <a:pt x="169042" y="880242"/>
                      <a:pt x="140138" y="817180"/>
                      <a:pt x="134883" y="767256"/>
                    </a:cubicBezTo>
                    <a:cubicBezTo>
                      <a:pt x="129628" y="717332"/>
                      <a:pt x="145393" y="659525"/>
                      <a:pt x="166414" y="609601"/>
                    </a:cubicBezTo>
                    <a:cubicBezTo>
                      <a:pt x="187435" y="559677"/>
                      <a:pt x="232104" y="491359"/>
                      <a:pt x="261007" y="467711"/>
                    </a:cubicBezTo>
                    <a:cubicBezTo>
                      <a:pt x="289910" y="444063"/>
                      <a:pt x="318814" y="488732"/>
                      <a:pt x="339835" y="467711"/>
                    </a:cubicBezTo>
                    <a:cubicBezTo>
                      <a:pt x="360856" y="446690"/>
                      <a:pt x="395014" y="415160"/>
                      <a:pt x="387131" y="341587"/>
                    </a:cubicBezTo>
                    <a:cubicBezTo>
                      <a:pt x="379248" y="268015"/>
                      <a:pt x="0" y="52552"/>
                      <a:pt x="292538" y="26276"/>
                    </a:cubicBezTo>
                    <a:cubicBezTo>
                      <a:pt x="585076" y="0"/>
                      <a:pt x="1795518" y="136635"/>
                      <a:pt x="2142359" y="183932"/>
                    </a:cubicBezTo>
                    <a:cubicBezTo>
                      <a:pt x="2489200" y="231229"/>
                      <a:pt x="2324538" y="268015"/>
                      <a:pt x="2373586" y="310056"/>
                    </a:cubicBezTo>
                    <a:cubicBezTo>
                      <a:pt x="2422634" y="352097"/>
                      <a:pt x="2423510" y="391511"/>
                      <a:pt x="2436648" y="436180"/>
                    </a:cubicBezTo>
                    <a:cubicBezTo>
                      <a:pt x="2449786" y="480849"/>
                      <a:pt x="2434021" y="528146"/>
                      <a:pt x="2452414" y="578070"/>
                    </a:cubicBezTo>
                    <a:cubicBezTo>
                      <a:pt x="2470807" y="627994"/>
                      <a:pt x="2512848" y="709449"/>
                      <a:pt x="2547007" y="735725"/>
                    </a:cubicBezTo>
                    <a:cubicBezTo>
                      <a:pt x="2581166" y="762001"/>
                      <a:pt x="2625835" y="764628"/>
                      <a:pt x="2657366" y="735725"/>
                    </a:cubicBezTo>
                    <a:cubicBezTo>
                      <a:pt x="2688897" y="706822"/>
                      <a:pt x="2712545" y="599090"/>
                      <a:pt x="2736193" y="562304"/>
                    </a:cubicBezTo>
                    <a:cubicBezTo>
                      <a:pt x="2759841" y="525518"/>
                      <a:pt x="2772979" y="530773"/>
                      <a:pt x="2799255" y="515008"/>
                    </a:cubicBezTo>
                    <a:cubicBezTo>
                      <a:pt x="2825531" y="499243"/>
                      <a:pt x="2867572" y="465084"/>
                      <a:pt x="2893848" y="467711"/>
                    </a:cubicBezTo>
                    <a:cubicBezTo>
                      <a:pt x="2920124" y="470339"/>
                      <a:pt x="2930634" y="517635"/>
                      <a:pt x="2956910" y="530773"/>
                    </a:cubicBezTo>
                    <a:cubicBezTo>
                      <a:pt x="2983186" y="543911"/>
                      <a:pt x="3064641" y="554421"/>
                      <a:pt x="3067269" y="593835"/>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18"/>
              <p:cNvSpPr/>
              <p:nvPr/>
            </p:nvSpPr>
            <p:spPr>
              <a:xfrm>
                <a:off x="4793672" y="1415935"/>
                <a:ext cx="4064925" cy="3778134"/>
              </a:xfrm>
              <a:custGeom>
                <a:avLst/>
                <a:gdLst>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90" fmla="*/ 3535681 w 4064925"/>
                  <a:gd name="connsiteY90" fmla="*/ 263236 h 3909752"/>
                  <a:gd name="connsiteX0" fmla="*/ 3535681 w 4064925"/>
                  <a:gd name="connsiteY0" fmla="*/ 263236 h 3868188"/>
                  <a:gd name="connsiteX1" fmla="*/ 3602183 w 4064925"/>
                  <a:gd name="connsiteY1" fmla="*/ 180109 h 3868188"/>
                  <a:gd name="connsiteX2" fmla="*/ 3685310 w 4064925"/>
                  <a:gd name="connsiteY2" fmla="*/ 80356 h 3868188"/>
                  <a:gd name="connsiteX3" fmla="*/ 3785063 w 4064925"/>
                  <a:gd name="connsiteY3" fmla="*/ 13854 h 3868188"/>
                  <a:gd name="connsiteX4" fmla="*/ 3868190 w 4064925"/>
                  <a:gd name="connsiteY4" fmla="*/ 163483 h 3868188"/>
                  <a:gd name="connsiteX5" fmla="*/ 4017819 w 4064925"/>
                  <a:gd name="connsiteY5" fmla="*/ 229985 h 3868188"/>
                  <a:gd name="connsiteX6" fmla="*/ 4051070 w 4064925"/>
                  <a:gd name="connsiteY6" fmla="*/ 329738 h 3868188"/>
                  <a:gd name="connsiteX7" fmla="*/ 3934692 w 4064925"/>
                  <a:gd name="connsiteY7" fmla="*/ 479367 h 3868188"/>
                  <a:gd name="connsiteX8" fmla="*/ 3735186 w 4064925"/>
                  <a:gd name="connsiteY8" fmla="*/ 595745 h 3868188"/>
                  <a:gd name="connsiteX9" fmla="*/ 3668684 w 4064925"/>
                  <a:gd name="connsiteY9" fmla="*/ 811876 h 3868188"/>
                  <a:gd name="connsiteX10" fmla="*/ 3685310 w 4064925"/>
                  <a:gd name="connsiteY10" fmla="*/ 994756 h 3868188"/>
                  <a:gd name="connsiteX11" fmla="*/ 3818313 w 4064925"/>
                  <a:gd name="connsiteY11" fmla="*/ 1011381 h 3868188"/>
                  <a:gd name="connsiteX12" fmla="*/ 3768437 w 4064925"/>
                  <a:gd name="connsiteY12" fmla="*/ 1144385 h 3868188"/>
                  <a:gd name="connsiteX13" fmla="*/ 3386052 w 4064925"/>
                  <a:gd name="connsiteY13" fmla="*/ 1260763 h 3868188"/>
                  <a:gd name="connsiteX14" fmla="*/ 3352801 w 4064925"/>
                  <a:gd name="connsiteY14" fmla="*/ 1609898 h 3868188"/>
                  <a:gd name="connsiteX15" fmla="*/ 3219797 w 4064925"/>
                  <a:gd name="connsiteY15" fmla="*/ 2058785 h 3868188"/>
                  <a:gd name="connsiteX16" fmla="*/ 3169921 w 4064925"/>
                  <a:gd name="connsiteY16" fmla="*/ 2274916 h 3868188"/>
                  <a:gd name="connsiteX17" fmla="*/ 3253048 w 4064925"/>
                  <a:gd name="connsiteY17" fmla="*/ 2491047 h 3868188"/>
                  <a:gd name="connsiteX18" fmla="*/ 3169921 w 4064925"/>
                  <a:gd name="connsiteY18" fmla="*/ 2790305 h 3868188"/>
                  <a:gd name="connsiteX19" fmla="*/ 2721033 w 4064925"/>
                  <a:gd name="connsiteY19" fmla="*/ 3139440 h 3868188"/>
                  <a:gd name="connsiteX20" fmla="*/ 2571404 w 4064925"/>
                  <a:gd name="connsiteY20" fmla="*/ 3471949 h 3868188"/>
                  <a:gd name="connsiteX21" fmla="*/ 2521528 w 4064925"/>
                  <a:gd name="connsiteY21" fmla="*/ 3654829 h 3868188"/>
                  <a:gd name="connsiteX22" fmla="*/ 2255521 w 4064925"/>
                  <a:gd name="connsiteY22" fmla="*/ 3721330 h 3868188"/>
                  <a:gd name="connsiteX23" fmla="*/ 1690255 w 4064925"/>
                  <a:gd name="connsiteY23" fmla="*/ 3771207 h 3868188"/>
                  <a:gd name="connsiteX24" fmla="*/ 759230 w 4064925"/>
                  <a:gd name="connsiteY24" fmla="*/ 3854334 h 3868188"/>
                  <a:gd name="connsiteX25" fmla="*/ 828503 w 4064925"/>
                  <a:gd name="connsiteY25" fmla="*/ 3701934 h 3868188"/>
                  <a:gd name="connsiteX26" fmla="*/ 775855 w 4064925"/>
                  <a:gd name="connsiteY26" fmla="*/ 3521825 h 3868188"/>
                  <a:gd name="connsiteX27" fmla="*/ 692728 w 4064925"/>
                  <a:gd name="connsiteY27" fmla="*/ 3255818 h 3868188"/>
                  <a:gd name="connsiteX28" fmla="*/ 842357 w 4064925"/>
                  <a:gd name="connsiteY28" fmla="*/ 2939934 h 3868188"/>
                  <a:gd name="connsiteX29" fmla="*/ 942110 w 4064925"/>
                  <a:gd name="connsiteY29" fmla="*/ 2624050 h 3868188"/>
                  <a:gd name="connsiteX30" fmla="*/ 975361 w 4064925"/>
                  <a:gd name="connsiteY30" fmla="*/ 2540923 h 3868188"/>
                  <a:gd name="connsiteX31" fmla="*/ 975361 w 4064925"/>
                  <a:gd name="connsiteY31" fmla="*/ 2424545 h 3868188"/>
                  <a:gd name="connsiteX32" fmla="*/ 775855 w 4064925"/>
                  <a:gd name="connsiteY32" fmla="*/ 2258290 h 3868188"/>
                  <a:gd name="connsiteX33" fmla="*/ 809106 w 4064925"/>
                  <a:gd name="connsiteY33" fmla="*/ 2175163 h 3868188"/>
                  <a:gd name="connsiteX34" fmla="*/ 725979 w 4064925"/>
                  <a:gd name="connsiteY34" fmla="*/ 2075410 h 3868188"/>
                  <a:gd name="connsiteX35" fmla="*/ 626226 w 4064925"/>
                  <a:gd name="connsiteY35" fmla="*/ 1925781 h 3868188"/>
                  <a:gd name="connsiteX36" fmla="*/ 692728 w 4064925"/>
                  <a:gd name="connsiteY36" fmla="*/ 1693025 h 3868188"/>
                  <a:gd name="connsiteX37" fmla="*/ 775855 w 4064925"/>
                  <a:gd name="connsiteY37" fmla="*/ 1609898 h 3868188"/>
                  <a:gd name="connsiteX38" fmla="*/ 775855 w 4064925"/>
                  <a:gd name="connsiteY38" fmla="*/ 1510145 h 3868188"/>
                  <a:gd name="connsiteX39" fmla="*/ 659477 w 4064925"/>
                  <a:gd name="connsiteY39" fmla="*/ 1377141 h 3868188"/>
                  <a:gd name="connsiteX40" fmla="*/ 476597 w 4064925"/>
                  <a:gd name="connsiteY40" fmla="*/ 1077883 h 3868188"/>
                  <a:gd name="connsiteX41" fmla="*/ 310343 w 4064925"/>
                  <a:gd name="connsiteY41" fmla="*/ 978130 h 3868188"/>
                  <a:gd name="connsiteX42" fmla="*/ 193964 w 4064925"/>
                  <a:gd name="connsiteY42" fmla="*/ 811876 h 3868188"/>
                  <a:gd name="connsiteX43" fmla="*/ 193964 w 4064925"/>
                  <a:gd name="connsiteY43" fmla="*/ 545869 h 3868188"/>
                  <a:gd name="connsiteX44" fmla="*/ 243841 w 4064925"/>
                  <a:gd name="connsiteY44" fmla="*/ 545869 h 3868188"/>
                  <a:gd name="connsiteX45" fmla="*/ 227215 w 4064925"/>
                  <a:gd name="connsiteY45" fmla="*/ 429490 h 3868188"/>
                  <a:gd name="connsiteX46" fmla="*/ 177339 w 4064925"/>
                  <a:gd name="connsiteY46" fmla="*/ 412865 h 3868188"/>
                  <a:gd name="connsiteX47" fmla="*/ 44335 w 4064925"/>
                  <a:gd name="connsiteY47" fmla="*/ 396240 h 3868188"/>
                  <a:gd name="connsiteX48" fmla="*/ 11084 w 4064925"/>
                  <a:gd name="connsiteY48" fmla="*/ 96981 h 3868188"/>
                  <a:gd name="connsiteX49" fmla="*/ 110837 w 4064925"/>
                  <a:gd name="connsiteY49" fmla="*/ 213360 h 3868188"/>
                  <a:gd name="connsiteX50" fmla="*/ 243841 w 4064925"/>
                  <a:gd name="connsiteY50" fmla="*/ 180109 h 3868188"/>
                  <a:gd name="connsiteX51" fmla="*/ 360219 w 4064925"/>
                  <a:gd name="connsiteY51" fmla="*/ 329738 h 3868188"/>
                  <a:gd name="connsiteX52" fmla="*/ 360219 w 4064925"/>
                  <a:gd name="connsiteY52" fmla="*/ 446116 h 3868188"/>
                  <a:gd name="connsiteX53" fmla="*/ 393470 w 4064925"/>
                  <a:gd name="connsiteY53" fmla="*/ 512618 h 3868188"/>
                  <a:gd name="connsiteX54" fmla="*/ 609601 w 4064925"/>
                  <a:gd name="connsiteY54" fmla="*/ 545869 h 3868188"/>
                  <a:gd name="connsiteX55" fmla="*/ 858983 w 4064925"/>
                  <a:gd name="connsiteY55" fmla="*/ 495992 h 3868188"/>
                  <a:gd name="connsiteX56" fmla="*/ 908859 w 4064925"/>
                  <a:gd name="connsiteY56" fmla="*/ 379614 h 3868188"/>
                  <a:gd name="connsiteX57" fmla="*/ 975361 w 4064925"/>
                  <a:gd name="connsiteY57" fmla="*/ 329738 h 3868188"/>
                  <a:gd name="connsiteX58" fmla="*/ 1025237 w 4064925"/>
                  <a:gd name="connsiteY58" fmla="*/ 362989 h 3868188"/>
                  <a:gd name="connsiteX59" fmla="*/ 1141615 w 4064925"/>
                  <a:gd name="connsiteY59" fmla="*/ 512618 h 3868188"/>
                  <a:gd name="connsiteX60" fmla="*/ 1474124 w 4064925"/>
                  <a:gd name="connsiteY60" fmla="*/ 412865 h 3868188"/>
                  <a:gd name="connsiteX61" fmla="*/ 1607128 w 4064925"/>
                  <a:gd name="connsiteY61" fmla="*/ 612370 h 3868188"/>
                  <a:gd name="connsiteX62" fmla="*/ 1208117 w 4064925"/>
                  <a:gd name="connsiteY62" fmla="*/ 678872 h 3868188"/>
                  <a:gd name="connsiteX63" fmla="*/ 1108364 w 4064925"/>
                  <a:gd name="connsiteY63" fmla="*/ 861752 h 3868188"/>
                  <a:gd name="connsiteX64" fmla="*/ 1158241 w 4064925"/>
                  <a:gd name="connsiteY64" fmla="*/ 878378 h 3868188"/>
                  <a:gd name="connsiteX65" fmla="*/ 1124990 w 4064925"/>
                  <a:gd name="connsiteY65" fmla="*/ 1210887 h 3868188"/>
                  <a:gd name="connsiteX66" fmla="*/ 1141615 w 4064925"/>
                  <a:gd name="connsiteY66" fmla="*/ 1427018 h 3868188"/>
                  <a:gd name="connsiteX67" fmla="*/ 1191492 w 4064925"/>
                  <a:gd name="connsiteY67" fmla="*/ 1493520 h 3868188"/>
                  <a:gd name="connsiteX68" fmla="*/ 1390997 w 4064925"/>
                  <a:gd name="connsiteY68" fmla="*/ 1310640 h 3868188"/>
                  <a:gd name="connsiteX69" fmla="*/ 1324495 w 4064925"/>
                  <a:gd name="connsiteY69" fmla="*/ 1044632 h 3868188"/>
                  <a:gd name="connsiteX70" fmla="*/ 1457499 w 4064925"/>
                  <a:gd name="connsiteY70" fmla="*/ 795250 h 3868188"/>
                  <a:gd name="connsiteX71" fmla="*/ 1557252 w 4064925"/>
                  <a:gd name="connsiteY71" fmla="*/ 662247 h 3868188"/>
                  <a:gd name="connsiteX72" fmla="*/ 1706881 w 4064925"/>
                  <a:gd name="connsiteY72" fmla="*/ 745374 h 3868188"/>
                  <a:gd name="connsiteX73" fmla="*/ 1773383 w 4064925"/>
                  <a:gd name="connsiteY73" fmla="*/ 878378 h 3868188"/>
                  <a:gd name="connsiteX74" fmla="*/ 1640379 w 4064925"/>
                  <a:gd name="connsiteY74" fmla="*/ 1061258 h 3868188"/>
                  <a:gd name="connsiteX75" fmla="*/ 1806633 w 4064925"/>
                  <a:gd name="connsiteY75" fmla="*/ 1044632 h 3868188"/>
                  <a:gd name="connsiteX76" fmla="*/ 1856510 w 4064925"/>
                  <a:gd name="connsiteY76" fmla="*/ 1077883 h 3868188"/>
                  <a:gd name="connsiteX77" fmla="*/ 1856510 w 4064925"/>
                  <a:gd name="connsiteY77" fmla="*/ 1227512 h 3868188"/>
                  <a:gd name="connsiteX78" fmla="*/ 1823259 w 4064925"/>
                  <a:gd name="connsiteY78" fmla="*/ 1476894 h 3868188"/>
                  <a:gd name="connsiteX79" fmla="*/ 1972888 w 4064925"/>
                  <a:gd name="connsiteY79" fmla="*/ 1526770 h 3868188"/>
                  <a:gd name="connsiteX80" fmla="*/ 2205644 w 4064925"/>
                  <a:gd name="connsiteY80" fmla="*/ 1360516 h 3868188"/>
                  <a:gd name="connsiteX81" fmla="*/ 2421775 w 4064925"/>
                  <a:gd name="connsiteY81" fmla="*/ 1244138 h 3868188"/>
                  <a:gd name="connsiteX82" fmla="*/ 2421775 w 4064925"/>
                  <a:gd name="connsiteY82" fmla="*/ 1194261 h 3868188"/>
                  <a:gd name="connsiteX83" fmla="*/ 2421775 w 4064925"/>
                  <a:gd name="connsiteY83" fmla="*/ 1077883 h 3868188"/>
                  <a:gd name="connsiteX84" fmla="*/ 2621281 w 4064925"/>
                  <a:gd name="connsiteY84" fmla="*/ 1011381 h 3868188"/>
                  <a:gd name="connsiteX85" fmla="*/ 2770910 w 4064925"/>
                  <a:gd name="connsiteY85" fmla="*/ 878378 h 3868188"/>
                  <a:gd name="connsiteX86" fmla="*/ 2770910 w 4064925"/>
                  <a:gd name="connsiteY86" fmla="*/ 778625 h 3868188"/>
                  <a:gd name="connsiteX87" fmla="*/ 2887288 w 4064925"/>
                  <a:gd name="connsiteY87" fmla="*/ 545869 h 3868188"/>
                  <a:gd name="connsiteX88" fmla="*/ 3352801 w 4064925"/>
                  <a:gd name="connsiteY88" fmla="*/ 462741 h 3868188"/>
                  <a:gd name="connsiteX89" fmla="*/ 3535681 w 4064925"/>
                  <a:gd name="connsiteY89" fmla="*/ 196734 h 3868188"/>
                  <a:gd name="connsiteX90" fmla="*/ 3535681 w 4064925"/>
                  <a:gd name="connsiteY90" fmla="*/ 263236 h 3868188"/>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4544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8134"/>
                  <a:gd name="connsiteX1" fmla="*/ 3602183 w 4064925"/>
                  <a:gd name="connsiteY1" fmla="*/ 180109 h 3778134"/>
                  <a:gd name="connsiteX2" fmla="*/ 3685310 w 4064925"/>
                  <a:gd name="connsiteY2" fmla="*/ 80356 h 3778134"/>
                  <a:gd name="connsiteX3" fmla="*/ 3785063 w 4064925"/>
                  <a:gd name="connsiteY3" fmla="*/ 13854 h 3778134"/>
                  <a:gd name="connsiteX4" fmla="*/ 3868190 w 4064925"/>
                  <a:gd name="connsiteY4" fmla="*/ 163483 h 3778134"/>
                  <a:gd name="connsiteX5" fmla="*/ 4017819 w 4064925"/>
                  <a:gd name="connsiteY5" fmla="*/ 229985 h 3778134"/>
                  <a:gd name="connsiteX6" fmla="*/ 4051070 w 4064925"/>
                  <a:gd name="connsiteY6" fmla="*/ 329738 h 3778134"/>
                  <a:gd name="connsiteX7" fmla="*/ 3934692 w 4064925"/>
                  <a:gd name="connsiteY7" fmla="*/ 479367 h 3778134"/>
                  <a:gd name="connsiteX8" fmla="*/ 3735186 w 4064925"/>
                  <a:gd name="connsiteY8" fmla="*/ 595745 h 3778134"/>
                  <a:gd name="connsiteX9" fmla="*/ 3668684 w 4064925"/>
                  <a:gd name="connsiteY9" fmla="*/ 811876 h 3778134"/>
                  <a:gd name="connsiteX10" fmla="*/ 3685310 w 4064925"/>
                  <a:gd name="connsiteY10" fmla="*/ 994756 h 3778134"/>
                  <a:gd name="connsiteX11" fmla="*/ 3818313 w 4064925"/>
                  <a:gd name="connsiteY11" fmla="*/ 1011381 h 3778134"/>
                  <a:gd name="connsiteX12" fmla="*/ 3768437 w 4064925"/>
                  <a:gd name="connsiteY12" fmla="*/ 1144385 h 3778134"/>
                  <a:gd name="connsiteX13" fmla="*/ 3386052 w 4064925"/>
                  <a:gd name="connsiteY13" fmla="*/ 1260763 h 3778134"/>
                  <a:gd name="connsiteX14" fmla="*/ 3352801 w 4064925"/>
                  <a:gd name="connsiteY14" fmla="*/ 1609898 h 3778134"/>
                  <a:gd name="connsiteX15" fmla="*/ 3219797 w 4064925"/>
                  <a:gd name="connsiteY15" fmla="*/ 2058785 h 3778134"/>
                  <a:gd name="connsiteX16" fmla="*/ 3169921 w 4064925"/>
                  <a:gd name="connsiteY16" fmla="*/ 2274916 h 3778134"/>
                  <a:gd name="connsiteX17" fmla="*/ 3253048 w 4064925"/>
                  <a:gd name="connsiteY17" fmla="*/ 2491047 h 3778134"/>
                  <a:gd name="connsiteX18" fmla="*/ 3169921 w 4064925"/>
                  <a:gd name="connsiteY18" fmla="*/ 2790305 h 3778134"/>
                  <a:gd name="connsiteX19" fmla="*/ 2721033 w 4064925"/>
                  <a:gd name="connsiteY19" fmla="*/ 3139440 h 3778134"/>
                  <a:gd name="connsiteX20" fmla="*/ 2571404 w 4064925"/>
                  <a:gd name="connsiteY20" fmla="*/ 3471949 h 3778134"/>
                  <a:gd name="connsiteX21" fmla="*/ 2521528 w 4064925"/>
                  <a:gd name="connsiteY21" fmla="*/ 3654829 h 3778134"/>
                  <a:gd name="connsiteX22" fmla="*/ 2255521 w 4064925"/>
                  <a:gd name="connsiteY22" fmla="*/ 3721330 h 3778134"/>
                  <a:gd name="connsiteX23" fmla="*/ 1690255 w 4064925"/>
                  <a:gd name="connsiteY23" fmla="*/ 3771207 h 3778134"/>
                  <a:gd name="connsiteX24" fmla="*/ 759230 w 4064925"/>
                  <a:gd name="connsiteY24" fmla="*/ 3778134 h 3778134"/>
                  <a:gd name="connsiteX25" fmla="*/ 775855 w 4064925"/>
                  <a:gd name="connsiteY25" fmla="*/ 3521825 h 3778134"/>
                  <a:gd name="connsiteX26" fmla="*/ 692728 w 4064925"/>
                  <a:gd name="connsiteY26" fmla="*/ 3255818 h 3778134"/>
                  <a:gd name="connsiteX27" fmla="*/ 842357 w 4064925"/>
                  <a:gd name="connsiteY27" fmla="*/ 2939934 h 3778134"/>
                  <a:gd name="connsiteX28" fmla="*/ 942110 w 4064925"/>
                  <a:gd name="connsiteY28" fmla="*/ 2624050 h 3778134"/>
                  <a:gd name="connsiteX29" fmla="*/ 975361 w 4064925"/>
                  <a:gd name="connsiteY29" fmla="*/ 2540923 h 3778134"/>
                  <a:gd name="connsiteX30" fmla="*/ 975361 w 4064925"/>
                  <a:gd name="connsiteY30" fmla="*/ 2424545 h 3778134"/>
                  <a:gd name="connsiteX31" fmla="*/ 775855 w 4064925"/>
                  <a:gd name="connsiteY31" fmla="*/ 2258290 h 3778134"/>
                  <a:gd name="connsiteX32" fmla="*/ 809106 w 4064925"/>
                  <a:gd name="connsiteY32" fmla="*/ 2175163 h 3778134"/>
                  <a:gd name="connsiteX33" fmla="*/ 725979 w 4064925"/>
                  <a:gd name="connsiteY33" fmla="*/ 2075410 h 3778134"/>
                  <a:gd name="connsiteX34" fmla="*/ 626226 w 4064925"/>
                  <a:gd name="connsiteY34" fmla="*/ 1925781 h 3778134"/>
                  <a:gd name="connsiteX35" fmla="*/ 692728 w 4064925"/>
                  <a:gd name="connsiteY35" fmla="*/ 1693025 h 3778134"/>
                  <a:gd name="connsiteX36" fmla="*/ 775855 w 4064925"/>
                  <a:gd name="connsiteY36" fmla="*/ 1609898 h 3778134"/>
                  <a:gd name="connsiteX37" fmla="*/ 775855 w 4064925"/>
                  <a:gd name="connsiteY37" fmla="*/ 1510145 h 3778134"/>
                  <a:gd name="connsiteX38" fmla="*/ 659477 w 4064925"/>
                  <a:gd name="connsiteY38" fmla="*/ 1377141 h 3778134"/>
                  <a:gd name="connsiteX39" fmla="*/ 476597 w 4064925"/>
                  <a:gd name="connsiteY39" fmla="*/ 1077883 h 3778134"/>
                  <a:gd name="connsiteX40" fmla="*/ 310343 w 4064925"/>
                  <a:gd name="connsiteY40" fmla="*/ 978130 h 3778134"/>
                  <a:gd name="connsiteX41" fmla="*/ 193964 w 4064925"/>
                  <a:gd name="connsiteY41" fmla="*/ 811876 h 3778134"/>
                  <a:gd name="connsiteX42" fmla="*/ 193964 w 4064925"/>
                  <a:gd name="connsiteY42" fmla="*/ 545869 h 3778134"/>
                  <a:gd name="connsiteX43" fmla="*/ 243841 w 4064925"/>
                  <a:gd name="connsiteY43" fmla="*/ 545869 h 3778134"/>
                  <a:gd name="connsiteX44" fmla="*/ 227215 w 4064925"/>
                  <a:gd name="connsiteY44" fmla="*/ 429490 h 3778134"/>
                  <a:gd name="connsiteX45" fmla="*/ 177339 w 4064925"/>
                  <a:gd name="connsiteY45" fmla="*/ 412865 h 3778134"/>
                  <a:gd name="connsiteX46" fmla="*/ 44335 w 4064925"/>
                  <a:gd name="connsiteY46" fmla="*/ 396240 h 3778134"/>
                  <a:gd name="connsiteX47" fmla="*/ 11084 w 4064925"/>
                  <a:gd name="connsiteY47" fmla="*/ 96981 h 3778134"/>
                  <a:gd name="connsiteX48" fmla="*/ 110837 w 4064925"/>
                  <a:gd name="connsiteY48" fmla="*/ 213360 h 3778134"/>
                  <a:gd name="connsiteX49" fmla="*/ 243841 w 4064925"/>
                  <a:gd name="connsiteY49" fmla="*/ 180109 h 3778134"/>
                  <a:gd name="connsiteX50" fmla="*/ 360219 w 4064925"/>
                  <a:gd name="connsiteY50" fmla="*/ 329738 h 3778134"/>
                  <a:gd name="connsiteX51" fmla="*/ 360219 w 4064925"/>
                  <a:gd name="connsiteY51" fmla="*/ 446116 h 3778134"/>
                  <a:gd name="connsiteX52" fmla="*/ 393470 w 4064925"/>
                  <a:gd name="connsiteY52" fmla="*/ 512618 h 3778134"/>
                  <a:gd name="connsiteX53" fmla="*/ 609601 w 4064925"/>
                  <a:gd name="connsiteY53" fmla="*/ 545869 h 3778134"/>
                  <a:gd name="connsiteX54" fmla="*/ 858983 w 4064925"/>
                  <a:gd name="connsiteY54" fmla="*/ 495992 h 3778134"/>
                  <a:gd name="connsiteX55" fmla="*/ 908859 w 4064925"/>
                  <a:gd name="connsiteY55" fmla="*/ 379614 h 3778134"/>
                  <a:gd name="connsiteX56" fmla="*/ 975361 w 4064925"/>
                  <a:gd name="connsiteY56" fmla="*/ 329738 h 3778134"/>
                  <a:gd name="connsiteX57" fmla="*/ 1025237 w 4064925"/>
                  <a:gd name="connsiteY57" fmla="*/ 362989 h 3778134"/>
                  <a:gd name="connsiteX58" fmla="*/ 1141615 w 4064925"/>
                  <a:gd name="connsiteY58" fmla="*/ 512618 h 3778134"/>
                  <a:gd name="connsiteX59" fmla="*/ 1474124 w 4064925"/>
                  <a:gd name="connsiteY59" fmla="*/ 412865 h 3778134"/>
                  <a:gd name="connsiteX60" fmla="*/ 1607128 w 4064925"/>
                  <a:gd name="connsiteY60" fmla="*/ 612370 h 3778134"/>
                  <a:gd name="connsiteX61" fmla="*/ 1208117 w 4064925"/>
                  <a:gd name="connsiteY61" fmla="*/ 678872 h 3778134"/>
                  <a:gd name="connsiteX62" fmla="*/ 1108364 w 4064925"/>
                  <a:gd name="connsiteY62" fmla="*/ 861752 h 3778134"/>
                  <a:gd name="connsiteX63" fmla="*/ 1158241 w 4064925"/>
                  <a:gd name="connsiteY63" fmla="*/ 878378 h 3778134"/>
                  <a:gd name="connsiteX64" fmla="*/ 1124990 w 4064925"/>
                  <a:gd name="connsiteY64" fmla="*/ 1210887 h 3778134"/>
                  <a:gd name="connsiteX65" fmla="*/ 1141615 w 4064925"/>
                  <a:gd name="connsiteY65" fmla="*/ 1427018 h 3778134"/>
                  <a:gd name="connsiteX66" fmla="*/ 1191492 w 4064925"/>
                  <a:gd name="connsiteY66" fmla="*/ 1493520 h 3778134"/>
                  <a:gd name="connsiteX67" fmla="*/ 1390997 w 4064925"/>
                  <a:gd name="connsiteY67" fmla="*/ 1310640 h 3778134"/>
                  <a:gd name="connsiteX68" fmla="*/ 1324495 w 4064925"/>
                  <a:gd name="connsiteY68" fmla="*/ 1044632 h 3778134"/>
                  <a:gd name="connsiteX69" fmla="*/ 1457499 w 4064925"/>
                  <a:gd name="connsiteY69" fmla="*/ 795250 h 3778134"/>
                  <a:gd name="connsiteX70" fmla="*/ 1557252 w 4064925"/>
                  <a:gd name="connsiteY70" fmla="*/ 662247 h 3778134"/>
                  <a:gd name="connsiteX71" fmla="*/ 1706881 w 4064925"/>
                  <a:gd name="connsiteY71" fmla="*/ 745374 h 3778134"/>
                  <a:gd name="connsiteX72" fmla="*/ 1773383 w 4064925"/>
                  <a:gd name="connsiteY72" fmla="*/ 878378 h 3778134"/>
                  <a:gd name="connsiteX73" fmla="*/ 1640379 w 4064925"/>
                  <a:gd name="connsiteY73" fmla="*/ 1061258 h 3778134"/>
                  <a:gd name="connsiteX74" fmla="*/ 1806633 w 4064925"/>
                  <a:gd name="connsiteY74" fmla="*/ 1044632 h 3778134"/>
                  <a:gd name="connsiteX75" fmla="*/ 1856510 w 4064925"/>
                  <a:gd name="connsiteY75" fmla="*/ 1077883 h 3778134"/>
                  <a:gd name="connsiteX76" fmla="*/ 1856510 w 4064925"/>
                  <a:gd name="connsiteY76" fmla="*/ 1227512 h 3778134"/>
                  <a:gd name="connsiteX77" fmla="*/ 1823259 w 4064925"/>
                  <a:gd name="connsiteY77" fmla="*/ 1476894 h 3778134"/>
                  <a:gd name="connsiteX78" fmla="*/ 1972888 w 4064925"/>
                  <a:gd name="connsiteY78" fmla="*/ 1526770 h 3778134"/>
                  <a:gd name="connsiteX79" fmla="*/ 2205644 w 4064925"/>
                  <a:gd name="connsiteY79" fmla="*/ 1360516 h 3778134"/>
                  <a:gd name="connsiteX80" fmla="*/ 2421775 w 4064925"/>
                  <a:gd name="connsiteY80" fmla="*/ 1244138 h 3778134"/>
                  <a:gd name="connsiteX81" fmla="*/ 2421775 w 4064925"/>
                  <a:gd name="connsiteY81" fmla="*/ 1194261 h 3778134"/>
                  <a:gd name="connsiteX82" fmla="*/ 2421775 w 4064925"/>
                  <a:gd name="connsiteY82" fmla="*/ 1077883 h 3778134"/>
                  <a:gd name="connsiteX83" fmla="*/ 2621281 w 4064925"/>
                  <a:gd name="connsiteY83" fmla="*/ 1011381 h 3778134"/>
                  <a:gd name="connsiteX84" fmla="*/ 2770910 w 4064925"/>
                  <a:gd name="connsiteY84" fmla="*/ 878378 h 3778134"/>
                  <a:gd name="connsiteX85" fmla="*/ 2770910 w 4064925"/>
                  <a:gd name="connsiteY85" fmla="*/ 778625 h 3778134"/>
                  <a:gd name="connsiteX86" fmla="*/ 2887288 w 4064925"/>
                  <a:gd name="connsiteY86" fmla="*/ 545869 h 3778134"/>
                  <a:gd name="connsiteX87" fmla="*/ 3352801 w 4064925"/>
                  <a:gd name="connsiteY87" fmla="*/ 462741 h 3778134"/>
                  <a:gd name="connsiteX88" fmla="*/ 3535681 w 4064925"/>
                  <a:gd name="connsiteY88" fmla="*/ 196734 h 3778134"/>
                  <a:gd name="connsiteX89" fmla="*/ 3535681 w 4064925"/>
                  <a:gd name="connsiteY89" fmla="*/ 263236 h 377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064925" h="3778134">
                    <a:moveTo>
                      <a:pt x="3535681" y="263236"/>
                    </a:moveTo>
                    <a:cubicBezTo>
                      <a:pt x="3557848" y="235527"/>
                      <a:pt x="3577245" y="210589"/>
                      <a:pt x="3602183" y="180109"/>
                    </a:cubicBezTo>
                    <a:cubicBezTo>
                      <a:pt x="3627121" y="149629"/>
                      <a:pt x="3654830" y="108065"/>
                      <a:pt x="3685310" y="80356"/>
                    </a:cubicBezTo>
                    <a:cubicBezTo>
                      <a:pt x="3715790" y="52647"/>
                      <a:pt x="3754583" y="0"/>
                      <a:pt x="3785063" y="13854"/>
                    </a:cubicBezTo>
                    <a:cubicBezTo>
                      <a:pt x="3815543" y="27708"/>
                      <a:pt x="3829397" y="127461"/>
                      <a:pt x="3868190" y="163483"/>
                    </a:cubicBezTo>
                    <a:cubicBezTo>
                      <a:pt x="3906983" y="199505"/>
                      <a:pt x="3987339" y="202276"/>
                      <a:pt x="4017819" y="229985"/>
                    </a:cubicBezTo>
                    <a:cubicBezTo>
                      <a:pt x="4048299" y="257694"/>
                      <a:pt x="4064925" y="288174"/>
                      <a:pt x="4051070" y="329738"/>
                    </a:cubicBezTo>
                    <a:cubicBezTo>
                      <a:pt x="4037216" y="371302"/>
                      <a:pt x="3987339" y="435033"/>
                      <a:pt x="3934692" y="479367"/>
                    </a:cubicBezTo>
                    <a:cubicBezTo>
                      <a:pt x="3882045" y="523701"/>
                      <a:pt x="3779521" y="540327"/>
                      <a:pt x="3735186" y="595745"/>
                    </a:cubicBezTo>
                    <a:cubicBezTo>
                      <a:pt x="3690851" y="651163"/>
                      <a:pt x="3676997" y="745374"/>
                      <a:pt x="3668684" y="811876"/>
                    </a:cubicBezTo>
                    <a:cubicBezTo>
                      <a:pt x="3660371" y="878378"/>
                      <a:pt x="3660372" y="961505"/>
                      <a:pt x="3685310" y="994756"/>
                    </a:cubicBezTo>
                    <a:cubicBezTo>
                      <a:pt x="3710248" y="1028007"/>
                      <a:pt x="3804458" y="986443"/>
                      <a:pt x="3818313" y="1011381"/>
                    </a:cubicBezTo>
                    <a:cubicBezTo>
                      <a:pt x="3832168" y="1036319"/>
                      <a:pt x="3840480" y="1102821"/>
                      <a:pt x="3768437" y="1144385"/>
                    </a:cubicBezTo>
                    <a:cubicBezTo>
                      <a:pt x="3696394" y="1185949"/>
                      <a:pt x="3455325" y="1183178"/>
                      <a:pt x="3386052" y="1260763"/>
                    </a:cubicBezTo>
                    <a:cubicBezTo>
                      <a:pt x="3316779" y="1338349"/>
                      <a:pt x="3380510" y="1476894"/>
                      <a:pt x="3352801" y="1609898"/>
                    </a:cubicBezTo>
                    <a:cubicBezTo>
                      <a:pt x="3325092" y="1742902"/>
                      <a:pt x="3250277" y="1947949"/>
                      <a:pt x="3219797" y="2058785"/>
                    </a:cubicBezTo>
                    <a:cubicBezTo>
                      <a:pt x="3189317" y="2169621"/>
                      <a:pt x="3164379" y="2202872"/>
                      <a:pt x="3169921" y="2274916"/>
                    </a:cubicBezTo>
                    <a:cubicBezTo>
                      <a:pt x="3175463" y="2346960"/>
                      <a:pt x="3253048" y="2405149"/>
                      <a:pt x="3253048" y="2491047"/>
                    </a:cubicBezTo>
                    <a:cubicBezTo>
                      <a:pt x="3253048" y="2576945"/>
                      <a:pt x="3258590" y="2682240"/>
                      <a:pt x="3169921" y="2790305"/>
                    </a:cubicBezTo>
                    <a:cubicBezTo>
                      <a:pt x="3081252" y="2898371"/>
                      <a:pt x="2820786" y="3025833"/>
                      <a:pt x="2721033" y="3139440"/>
                    </a:cubicBezTo>
                    <a:cubicBezTo>
                      <a:pt x="2621280" y="3253047"/>
                      <a:pt x="2604655" y="3386051"/>
                      <a:pt x="2571404" y="3471949"/>
                    </a:cubicBezTo>
                    <a:cubicBezTo>
                      <a:pt x="2538153" y="3557847"/>
                      <a:pt x="2574175" y="3613266"/>
                      <a:pt x="2521528" y="3654829"/>
                    </a:cubicBezTo>
                    <a:cubicBezTo>
                      <a:pt x="2468881" y="3696392"/>
                      <a:pt x="2394066" y="3701934"/>
                      <a:pt x="2255521" y="3721330"/>
                    </a:cubicBezTo>
                    <a:cubicBezTo>
                      <a:pt x="2116976" y="3740726"/>
                      <a:pt x="1690255" y="3771207"/>
                      <a:pt x="1690255" y="3771207"/>
                    </a:cubicBezTo>
                    <a:lnTo>
                      <a:pt x="759230" y="3778134"/>
                    </a:lnTo>
                    <a:cubicBezTo>
                      <a:pt x="739591" y="3588883"/>
                      <a:pt x="786939" y="3608878"/>
                      <a:pt x="775855" y="3521825"/>
                    </a:cubicBezTo>
                    <a:cubicBezTo>
                      <a:pt x="764771" y="3434772"/>
                      <a:pt x="681644" y="3352800"/>
                      <a:pt x="692728" y="3255818"/>
                    </a:cubicBezTo>
                    <a:cubicBezTo>
                      <a:pt x="703812" y="3158836"/>
                      <a:pt x="800793" y="3045229"/>
                      <a:pt x="842357" y="2939934"/>
                    </a:cubicBezTo>
                    <a:cubicBezTo>
                      <a:pt x="883921" y="2834639"/>
                      <a:pt x="919943" y="2690552"/>
                      <a:pt x="942110" y="2624050"/>
                    </a:cubicBezTo>
                    <a:cubicBezTo>
                      <a:pt x="964277" y="2557548"/>
                      <a:pt x="969819" y="2574174"/>
                      <a:pt x="975361" y="2540923"/>
                    </a:cubicBezTo>
                    <a:cubicBezTo>
                      <a:pt x="980903" y="2507672"/>
                      <a:pt x="1008612" y="2471650"/>
                      <a:pt x="975361" y="2424545"/>
                    </a:cubicBezTo>
                    <a:cubicBezTo>
                      <a:pt x="942110" y="2377440"/>
                      <a:pt x="803564" y="2299854"/>
                      <a:pt x="775855" y="2258290"/>
                    </a:cubicBezTo>
                    <a:cubicBezTo>
                      <a:pt x="748146" y="2216726"/>
                      <a:pt x="817419" y="2205643"/>
                      <a:pt x="809106" y="2175163"/>
                    </a:cubicBezTo>
                    <a:cubicBezTo>
                      <a:pt x="800793" y="2144683"/>
                      <a:pt x="756459" y="2116974"/>
                      <a:pt x="725979" y="2075410"/>
                    </a:cubicBezTo>
                    <a:cubicBezTo>
                      <a:pt x="695499" y="2033846"/>
                      <a:pt x="631768" y="1989512"/>
                      <a:pt x="626226" y="1925781"/>
                    </a:cubicBezTo>
                    <a:cubicBezTo>
                      <a:pt x="620684" y="1862050"/>
                      <a:pt x="667790" y="1745672"/>
                      <a:pt x="692728" y="1693025"/>
                    </a:cubicBezTo>
                    <a:cubicBezTo>
                      <a:pt x="717666" y="1640378"/>
                      <a:pt x="762001" y="1640378"/>
                      <a:pt x="775855" y="1609898"/>
                    </a:cubicBezTo>
                    <a:cubicBezTo>
                      <a:pt x="789709" y="1579418"/>
                      <a:pt x="795251" y="1548938"/>
                      <a:pt x="775855" y="1510145"/>
                    </a:cubicBezTo>
                    <a:cubicBezTo>
                      <a:pt x="756459" y="1471352"/>
                      <a:pt x="709353" y="1449185"/>
                      <a:pt x="659477" y="1377141"/>
                    </a:cubicBezTo>
                    <a:cubicBezTo>
                      <a:pt x="609601" y="1305097"/>
                      <a:pt x="534786" y="1144385"/>
                      <a:pt x="476597" y="1077883"/>
                    </a:cubicBezTo>
                    <a:cubicBezTo>
                      <a:pt x="418408" y="1011381"/>
                      <a:pt x="357448" y="1022464"/>
                      <a:pt x="310343" y="978130"/>
                    </a:cubicBezTo>
                    <a:cubicBezTo>
                      <a:pt x="263238" y="933796"/>
                      <a:pt x="213361" y="883920"/>
                      <a:pt x="193964" y="811876"/>
                    </a:cubicBezTo>
                    <a:cubicBezTo>
                      <a:pt x="174568" y="739833"/>
                      <a:pt x="185651" y="590203"/>
                      <a:pt x="193964" y="545869"/>
                    </a:cubicBezTo>
                    <a:cubicBezTo>
                      <a:pt x="202277" y="501535"/>
                      <a:pt x="238299" y="565266"/>
                      <a:pt x="243841" y="545869"/>
                    </a:cubicBezTo>
                    <a:cubicBezTo>
                      <a:pt x="249383" y="526472"/>
                      <a:pt x="238299" y="451657"/>
                      <a:pt x="227215" y="429490"/>
                    </a:cubicBezTo>
                    <a:cubicBezTo>
                      <a:pt x="216131" y="407323"/>
                      <a:pt x="207819" y="418407"/>
                      <a:pt x="177339" y="412865"/>
                    </a:cubicBezTo>
                    <a:cubicBezTo>
                      <a:pt x="146859" y="407323"/>
                      <a:pt x="72044" y="448887"/>
                      <a:pt x="44335" y="396240"/>
                    </a:cubicBezTo>
                    <a:cubicBezTo>
                      <a:pt x="16626" y="343593"/>
                      <a:pt x="0" y="127461"/>
                      <a:pt x="11084" y="96981"/>
                    </a:cubicBezTo>
                    <a:cubicBezTo>
                      <a:pt x="22168" y="66501"/>
                      <a:pt x="72044" y="199505"/>
                      <a:pt x="110837" y="213360"/>
                    </a:cubicBezTo>
                    <a:cubicBezTo>
                      <a:pt x="149630" y="227215"/>
                      <a:pt x="202277" y="160713"/>
                      <a:pt x="243841" y="180109"/>
                    </a:cubicBezTo>
                    <a:cubicBezTo>
                      <a:pt x="285405" y="199505"/>
                      <a:pt x="340823" y="285404"/>
                      <a:pt x="360219" y="329738"/>
                    </a:cubicBezTo>
                    <a:cubicBezTo>
                      <a:pt x="379615" y="374072"/>
                      <a:pt x="354677" y="415636"/>
                      <a:pt x="360219" y="446116"/>
                    </a:cubicBezTo>
                    <a:cubicBezTo>
                      <a:pt x="365761" y="476596"/>
                      <a:pt x="351906" y="495992"/>
                      <a:pt x="393470" y="512618"/>
                    </a:cubicBezTo>
                    <a:cubicBezTo>
                      <a:pt x="435034" y="529244"/>
                      <a:pt x="532016" y="548640"/>
                      <a:pt x="609601" y="545869"/>
                    </a:cubicBezTo>
                    <a:cubicBezTo>
                      <a:pt x="687186" y="543098"/>
                      <a:pt x="809107" y="523701"/>
                      <a:pt x="858983" y="495992"/>
                    </a:cubicBezTo>
                    <a:cubicBezTo>
                      <a:pt x="908859" y="468283"/>
                      <a:pt x="889463" y="407323"/>
                      <a:pt x="908859" y="379614"/>
                    </a:cubicBezTo>
                    <a:cubicBezTo>
                      <a:pt x="928255" y="351905"/>
                      <a:pt x="955965" y="332509"/>
                      <a:pt x="975361" y="329738"/>
                    </a:cubicBezTo>
                    <a:cubicBezTo>
                      <a:pt x="994757" y="326967"/>
                      <a:pt x="997528" y="332509"/>
                      <a:pt x="1025237" y="362989"/>
                    </a:cubicBezTo>
                    <a:cubicBezTo>
                      <a:pt x="1052946" y="393469"/>
                      <a:pt x="1066800" y="504305"/>
                      <a:pt x="1141615" y="512618"/>
                    </a:cubicBezTo>
                    <a:cubicBezTo>
                      <a:pt x="1216430" y="520931"/>
                      <a:pt x="1396539" y="396240"/>
                      <a:pt x="1474124" y="412865"/>
                    </a:cubicBezTo>
                    <a:cubicBezTo>
                      <a:pt x="1551710" y="429490"/>
                      <a:pt x="1651462" y="568036"/>
                      <a:pt x="1607128" y="612370"/>
                    </a:cubicBezTo>
                    <a:cubicBezTo>
                      <a:pt x="1562794" y="656704"/>
                      <a:pt x="1291244" y="637308"/>
                      <a:pt x="1208117" y="678872"/>
                    </a:cubicBezTo>
                    <a:cubicBezTo>
                      <a:pt x="1124990" y="720436"/>
                      <a:pt x="1116677" y="828501"/>
                      <a:pt x="1108364" y="861752"/>
                    </a:cubicBezTo>
                    <a:cubicBezTo>
                      <a:pt x="1100051" y="895003"/>
                      <a:pt x="1155470" y="820189"/>
                      <a:pt x="1158241" y="878378"/>
                    </a:cubicBezTo>
                    <a:cubicBezTo>
                      <a:pt x="1161012" y="936567"/>
                      <a:pt x="1127761" y="1119447"/>
                      <a:pt x="1124990" y="1210887"/>
                    </a:cubicBezTo>
                    <a:cubicBezTo>
                      <a:pt x="1122219" y="1302327"/>
                      <a:pt x="1130531" y="1379913"/>
                      <a:pt x="1141615" y="1427018"/>
                    </a:cubicBezTo>
                    <a:cubicBezTo>
                      <a:pt x="1152699" y="1474124"/>
                      <a:pt x="1149928" y="1512916"/>
                      <a:pt x="1191492" y="1493520"/>
                    </a:cubicBezTo>
                    <a:cubicBezTo>
                      <a:pt x="1233056" y="1474124"/>
                      <a:pt x="1368830" y="1385455"/>
                      <a:pt x="1390997" y="1310640"/>
                    </a:cubicBezTo>
                    <a:cubicBezTo>
                      <a:pt x="1413164" y="1235825"/>
                      <a:pt x="1313411" y="1130530"/>
                      <a:pt x="1324495" y="1044632"/>
                    </a:cubicBezTo>
                    <a:cubicBezTo>
                      <a:pt x="1335579" y="958734"/>
                      <a:pt x="1418706" y="858981"/>
                      <a:pt x="1457499" y="795250"/>
                    </a:cubicBezTo>
                    <a:cubicBezTo>
                      <a:pt x="1496292" y="731519"/>
                      <a:pt x="1515688" y="670560"/>
                      <a:pt x="1557252" y="662247"/>
                    </a:cubicBezTo>
                    <a:cubicBezTo>
                      <a:pt x="1598816" y="653934"/>
                      <a:pt x="1670859" y="709352"/>
                      <a:pt x="1706881" y="745374"/>
                    </a:cubicBezTo>
                    <a:cubicBezTo>
                      <a:pt x="1742903" y="781396"/>
                      <a:pt x="1784467" y="825731"/>
                      <a:pt x="1773383" y="878378"/>
                    </a:cubicBezTo>
                    <a:cubicBezTo>
                      <a:pt x="1762299" y="931025"/>
                      <a:pt x="1634837" y="1033549"/>
                      <a:pt x="1640379" y="1061258"/>
                    </a:cubicBezTo>
                    <a:cubicBezTo>
                      <a:pt x="1645921" y="1088967"/>
                      <a:pt x="1770611" y="1041861"/>
                      <a:pt x="1806633" y="1044632"/>
                    </a:cubicBezTo>
                    <a:cubicBezTo>
                      <a:pt x="1842655" y="1047403"/>
                      <a:pt x="1848197" y="1047403"/>
                      <a:pt x="1856510" y="1077883"/>
                    </a:cubicBezTo>
                    <a:cubicBezTo>
                      <a:pt x="1864823" y="1108363"/>
                      <a:pt x="1862052" y="1161010"/>
                      <a:pt x="1856510" y="1227512"/>
                    </a:cubicBezTo>
                    <a:cubicBezTo>
                      <a:pt x="1850968" y="1294014"/>
                      <a:pt x="1803863" y="1427018"/>
                      <a:pt x="1823259" y="1476894"/>
                    </a:cubicBezTo>
                    <a:cubicBezTo>
                      <a:pt x="1842655" y="1526770"/>
                      <a:pt x="1909157" y="1546166"/>
                      <a:pt x="1972888" y="1526770"/>
                    </a:cubicBezTo>
                    <a:cubicBezTo>
                      <a:pt x="2036619" y="1507374"/>
                      <a:pt x="2130829" y="1407621"/>
                      <a:pt x="2205644" y="1360516"/>
                    </a:cubicBezTo>
                    <a:cubicBezTo>
                      <a:pt x="2280459" y="1313411"/>
                      <a:pt x="2385753" y="1271847"/>
                      <a:pt x="2421775" y="1244138"/>
                    </a:cubicBezTo>
                    <a:cubicBezTo>
                      <a:pt x="2457797" y="1216429"/>
                      <a:pt x="2421775" y="1194261"/>
                      <a:pt x="2421775" y="1194261"/>
                    </a:cubicBezTo>
                    <a:cubicBezTo>
                      <a:pt x="2421775" y="1166552"/>
                      <a:pt x="2388524" y="1108363"/>
                      <a:pt x="2421775" y="1077883"/>
                    </a:cubicBezTo>
                    <a:cubicBezTo>
                      <a:pt x="2455026" y="1047403"/>
                      <a:pt x="2563092" y="1044632"/>
                      <a:pt x="2621281" y="1011381"/>
                    </a:cubicBezTo>
                    <a:cubicBezTo>
                      <a:pt x="2679470" y="978130"/>
                      <a:pt x="2745972" y="917171"/>
                      <a:pt x="2770910" y="878378"/>
                    </a:cubicBezTo>
                    <a:cubicBezTo>
                      <a:pt x="2795848" y="839585"/>
                      <a:pt x="2751514" y="834043"/>
                      <a:pt x="2770910" y="778625"/>
                    </a:cubicBezTo>
                    <a:cubicBezTo>
                      <a:pt x="2790306" y="723207"/>
                      <a:pt x="2790306" y="598516"/>
                      <a:pt x="2887288" y="545869"/>
                    </a:cubicBezTo>
                    <a:cubicBezTo>
                      <a:pt x="2984270" y="493222"/>
                      <a:pt x="3244736" y="520930"/>
                      <a:pt x="3352801" y="462741"/>
                    </a:cubicBezTo>
                    <a:cubicBezTo>
                      <a:pt x="3460866" y="404552"/>
                      <a:pt x="3498273" y="300643"/>
                      <a:pt x="3535681" y="196734"/>
                    </a:cubicBezTo>
                    <a:lnTo>
                      <a:pt x="3535681" y="263236"/>
                    </a:lnTo>
                    <a:close/>
                  </a:path>
                </a:pathLst>
              </a:custGeom>
              <a:solidFill>
                <a:srgbClr val="FFC0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Freeform 19"/>
              <p:cNvSpPr/>
              <p:nvPr/>
            </p:nvSpPr>
            <p:spPr>
              <a:xfrm>
                <a:off x="4770120" y="1752599"/>
                <a:ext cx="1025236" cy="3358342"/>
              </a:xfrm>
              <a:custGeom>
                <a:avLst/>
                <a:gdLst>
                  <a:gd name="connsiteX0" fmla="*/ 0 w 1097280"/>
                  <a:gd name="connsiteY0" fmla="*/ 0 h 3690851"/>
                  <a:gd name="connsiteX1" fmla="*/ 182880 w 1097280"/>
                  <a:gd name="connsiteY1" fmla="*/ 83127 h 3690851"/>
                  <a:gd name="connsiteX2" fmla="*/ 232756 w 1097280"/>
                  <a:gd name="connsiteY2" fmla="*/ 133004 h 3690851"/>
                  <a:gd name="connsiteX3" fmla="*/ 266007 w 1097280"/>
                  <a:gd name="connsiteY3" fmla="*/ 199506 h 3690851"/>
                  <a:gd name="connsiteX4" fmla="*/ 216131 w 1097280"/>
                  <a:gd name="connsiteY4" fmla="*/ 249382 h 3690851"/>
                  <a:gd name="connsiteX5" fmla="*/ 133004 w 1097280"/>
                  <a:gd name="connsiteY5" fmla="*/ 432262 h 3690851"/>
                  <a:gd name="connsiteX6" fmla="*/ 332509 w 1097280"/>
                  <a:gd name="connsiteY6" fmla="*/ 548640 h 3690851"/>
                  <a:gd name="connsiteX7" fmla="*/ 565265 w 1097280"/>
                  <a:gd name="connsiteY7" fmla="*/ 731520 h 3690851"/>
                  <a:gd name="connsiteX8" fmla="*/ 631767 w 1097280"/>
                  <a:gd name="connsiteY8" fmla="*/ 847898 h 3690851"/>
                  <a:gd name="connsiteX9" fmla="*/ 648393 w 1097280"/>
                  <a:gd name="connsiteY9" fmla="*/ 1030778 h 3690851"/>
                  <a:gd name="connsiteX10" fmla="*/ 764771 w 1097280"/>
                  <a:gd name="connsiteY10" fmla="*/ 1097280 h 3690851"/>
                  <a:gd name="connsiteX11" fmla="*/ 781396 w 1097280"/>
                  <a:gd name="connsiteY11" fmla="*/ 1230284 h 3690851"/>
                  <a:gd name="connsiteX12" fmla="*/ 665018 w 1097280"/>
                  <a:gd name="connsiteY12" fmla="*/ 1379913 h 3690851"/>
                  <a:gd name="connsiteX13" fmla="*/ 615142 w 1097280"/>
                  <a:gd name="connsiteY13" fmla="*/ 1512917 h 3690851"/>
                  <a:gd name="connsiteX14" fmla="*/ 681644 w 1097280"/>
                  <a:gd name="connsiteY14" fmla="*/ 1745673 h 3690851"/>
                  <a:gd name="connsiteX15" fmla="*/ 831273 w 1097280"/>
                  <a:gd name="connsiteY15" fmla="*/ 1828800 h 3690851"/>
                  <a:gd name="connsiteX16" fmla="*/ 831273 w 1097280"/>
                  <a:gd name="connsiteY16" fmla="*/ 1961804 h 3690851"/>
                  <a:gd name="connsiteX17" fmla="*/ 931025 w 1097280"/>
                  <a:gd name="connsiteY17" fmla="*/ 2094807 h 3690851"/>
                  <a:gd name="connsiteX18" fmla="*/ 1014153 w 1097280"/>
                  <a:gd name="connsiteY18" fmla="*/ 2294313 h 3690851"/>
                  <a:gd name="connsiteX19" fmla="*/ 864524 w 1097280"/>
                  <a:gd name="connsiteY19" fmla="*/ 2576946 h 3690851"/>
                  <a:gd name="connsiteX20" fmla="*/ 764771 w 1097280"/>
                  <a:gd name="connsiteY20" fmla="*/ 2942706 h 3690851"/>
                  <a:gd name="connsiteX21" fmla="*/ 764771 w 1097280"/>
                  <a:gd name="connsiteY21" fmla="*/ 3059084 h 3690851"/>
                  <a:gd name="connsiteX22" fmla="*/ 731520 w 1097280"/>
                  <a:gd name="connsiteY22" fmla="*/ 3225338 h 3690851"/>
                  <a:gd name="connsiteX23" fmla="*/ 665018 w 1097280"/>
                  <a:gd name="connsiteY23" fmla="*/ 3358342 h 3690851"/>
                  <a:gd name="connsiteX24" fmla="*/ 698269 w 1097280"/>
                  <a:gd name="connsiteY24" fmla="*/ 3524597 h 3690851"/>
                  <a:gd name="connsiteX25" fmla="*/ 847898 w 1097280"/>
                  <a:gd name="connsiteY25" fmla="*/ 3607724 h 3690851"/>
                  <a:gd name="connsiteX26" fmla="*/ 1014153 w 1097280"/>
                  <a:gd name="connsiteY26" fmla="*/ 3657600 h 3690851"/>
                  <a:gd name="connsiteX27" fmla="*/ 1097280 w 1097280"/>
                  <a:gd name="connsiteY27" fmla="*/ 3690851 h 3690851"/>
                  <a:gd name="connsiteX0" fmla="*/ 0 w 1025236"/>
                  <a:gd name="connsiteY0" fmla="*/ 0 h 3657600"/>
                  <a:gd name="connsiteX1" fmla="*/ 182880 w 1025236"/>
                  <a:gd name="connsiteY1" fmla="*/ 83127 h 3657600"/>
                  <a:gd name="connsiteX2" fmla="*/ 232756 w 1025236"/>
                  <a:gd name="connsiteY2" fmla="*/ 133004 h 3657600"/>
                  <a:gd name="connsiteX3" fmla="*/ 266007 w 1025236"/>
                  <a:gd name="connsiteY3" fmla="*/ 199506 h 3657600"/>
                  <a:gd name="connsiteX4" fmla="*/ 216131 w 1025236"/>
                  <a:gd name="connsiteY4" fmla="*/ 249382 h 3657600"/>
                  <a:gd name="connsiteX5" fmla="*/ 133004 w 1025236"/>
                  <a:gd name="connsiteY5" fmla="*/ 432262 h 3657600"/>
                  <a:gd name="connsiteX6" fmla="*/ 332509 w 1025236"/>
                  <a:gd name="connsiteY6" fmla="*/ 548640 h 3657600"/>
                  <a:gd name="connsiteX7" fmla="*/ 565265 w 1025236"/>
                  <a:gd name="connsiteY7" fmla="*/ 731520 h 3657600"/>
                  <a:gd name="connsiteX8" fmla="*/ 631767 w 1025236"/>
                  <a:gd name="connsiteY8" fmla="*/ 847898 h 3657600"/>
                  <a:gd name="connsiteX9" fmla="*/ 648393 w 1025236"/>
                  <a:gd name="connsiteY9" fmla="*/ 1030778 h 3657600"/>
                  <a:gd name="connsiteX10" fmla="*/ 764771 w 1025236"/>
                  <a:gd name="connsiteY10" fmla="*/ 1097280 h 3657600"/>
                  <a:gd name="connsiteX11" fmla="*/ 781396 w 1025236"/>
                  <a:gd name="connsiteY11" fmla="*/ 1230284 h 3657600"/>
                  <a:gd name="connsiteX12" fmla="*/ 665018 w 1025236"/>
                  <a:gd name="connsiteY12" fmla="*/ 1379913 h 3657600"/>
                  <a:gd name="connsiteX13" fmla="*/ 615142 w 1025236"/>
                  <a:gd name="connsiteY13" fmla="*/ 1512917 h 3657600"/>
                  <a:gd name="connsiteX14" fmla="*/ 681644 w 1025236"/>
                  <a:gd name="connsiteY14" fmla="*/ 1745673 h 3657600"/>
                  <a:gd name="connsiteX15" fmla="*/ 831273 w 1025236"/>
                  <a:gd name="connsiteY15" fmla="*/ 1828800 h 3657600"/>
                  <a:gd name="connsiteX16" fmla="*/ 831273 w 1025236"/>
                  <a:gd name="connsiteY16" fmla="*/ 1961804 h 3657600"/>
                  <a:gd name="connsiteX17" fmla="*/ 931025 w 1025236"/>
                  <a:gd name="connsiteY17" fmla="*/ 2094807 h 3657600"/>
                  <a:gd name="connsiteX18" fmla="*/ 1014153 w 1025236"/>
                  <a:gd name="connsiteY18" fmla="*/ 2294313 h 3657600"/>
                  <a:gd name="connsiteX19" fmla="*/ 864524 w 1025236"/>
                  <a:gd name="connsiteY19" fmla="*/ 2576946 h 3657600"/>
                  <a:gd name="connsiteX20" fmla="*/ 764771 w 1025236"/>
                  <a:gd name="connsiteY20" fmla="*/ 2942706 h 3657600"/>
                  <a:gd name="connsiteX21" fmla="*/ 764771 w 1025236"/>
                  <a:gd name="connsiteY21" fmla="*/ 3059084 h 3657600"/>
                  <a:gd name="connsiteX22" fmla="*/ 731520 w 1025236"/>
                  <a:gd name="connsiteY22" fmla="*/ 3225338 h 3657600"/>
                  <a:gd name="connsiteX23" fmla="*/ 665018 w 1025236"/>
                  <a:gd name="connsiteY23" fmla="*/ 3358342 h 3657600"/>
                  <a:gd name="connsiteX24" fmla="*/ 698269 w 1025236"/>
                  <a:gd name="connsiteY24" fmla="*/ 3524597 h 3657600"/>
                  <a:gd name="connsiteX25" fmla="*/ 847898 w 1025236"/>
                  <a:gd name="connsiteY25" fmla="*/ 3607724 h 3657600"/>
                  <a:gd name="connsiteX26" fmla="*/ 1014153 w 1025236"/>
                  <a:gd name="connsiteY26" fmla="*/ 3657600 h 3657600"/>
                  <a:gd name="connsiteX0" fmla="*/ 0 w 1025236"/>
                  <a:gd name="connsiteY0" fmla="*/ 0 h 3607724"/>
                  <a:gd name="connsiteX1" fmla="*/ 182880 w 1025236"/>
                  <a:gd name="connsiteY1" fmla="*/ 83127 h 3607724"/>
                  <a:gd name="connsiteX2" fmla="*/ 232756 w 1025236"/>
                  <a:gd name="connsiteY2" fmla="*/ 133004 h 3607724"/>
                  <a:gd name="connsiteX3" fmla="*/ 266007 w 1025236"/>
                  <a:gd name="connsiteY3" fmla="*/ 199506 h 3607724"/>
                  <a:gd name="connsiteX4" fmla="*/ 216131 w 1025236"/>
                  <a:gd name="connsiteY4" fmla="*/ 249382 h 3607724"/>
                  <a:gd name="connsiteX5" fmla="*/ 133004 w 1025236"/>
                  <a:gd name="connsiteY5" fmla="*/ 432262 h 3607724"/>
                  <a:gd name="connsiteX6" fmla="*/ 332509 w 1025236"/>
                  <a:gd name="connsiteY6" fmla="*/ 548640 h 3607724"/>
                  <a:gd name="connsiteX7" fmla="*/ 565265 w 1025236"/>
                  <a:gd name="connsiteY7" fmla="*/ 731520 h 3607724"/>
                  <a:gd name="connsiteX8" fmla="*/ 631767 w 1025236"/>
                  <a:gd name="connsiteY8" fmla="*/ 847898 h 3607724"/>
                  <a:gd name="connsiteX9" fmla="*/ 648393 w 1025236"/>
                  <a:gd name="connsiteY9" fmla="*/ 1030778 h 3607724"/>
                  <a:gd name="connsiteX10" fmla="*/ 764771 w 1025236"/>
                  <a:gd name="connsiteY10" fmla="*/ 1097280 h 3607724"/>
                  <a:gd name="connsiteX11" fmla="*/ 781396 w 1025236"/>
                  <a:gd name="connsiteY11" fmla="*/ 1230284 h 3607724"/>
                  <a:gd name="connsiteX12" fmla="*/ 665018 w 1025236"/>
                  <a:gd name="connsiteY12" fmla="*/ 1379913 h 3607724"/>
                  <a:gd name="connsiteX13" fmla="*/ 615142 w 1025236"/>
                  <a:gd name="connsiteY13" fmla="*/ 1512917 h 3607724"/>
                  <a:gd name="connsiteX14" fmla="*/ 681644 w 1025236"/>
                  <a:gd name="connsiteY14" fmla="*/ 1745673 h 3607724"/>
                  <a:gd name="connsiteX15" fmla="*/ 831273 w 1025236"/>
                  <a:gd name="connsiteY15" fmla="*/ 1828800 h 3607724"/>
                  <a:gd name="connsiteX16" fmla="*/ 831273 w 1025236"/>
                  <a:gd name="connsiteY16" fmla="*/ 1961804 h 3607724"/>
                  <a:gd name="connsiteX17" fmla="*/ 931025 w 1025236"/>
                  <a:gd name="connsiteY17" fmla="*/ 2094807 h 3607724"/>
                  <a:gd name="connsiteX18" fmla="*/ 1014153 w 1025236"/>
                  <a:gd name="connsiteY18" fmla="*/ 2294313 h 3607724"/>
                  <a:gd name="connsiteX19" fmla="*/ 864524 w 1025236"/>
                  <a:gd name="connsiteY19" fmla="*/ 2576946 h 3607724"/>
                  <a:gd name="connsiteX20" fmla="*/ 764771 w 1025236"/>
                  <a:gd name="connsiteY20" fmla="*/ 2942706 h 3607724"/>
                  <a:gd name="connsiteX21" fmla="*/ 764771 w 1025236"/>
                  <a:gd name="connsiteY21" fmla="*/ 3059084 h 3607724"/>
                  <a:gd name="connsiteX22" fmla="*/ 731520 w 1025236"/>
                  <a:gd name="connsiteY22" fmla="*/ 3225338 h 3607724"/>
                  <a:gd name="connsiteX23" fmla="*/ 665018 w 1025236"/>
                  <a:gd name="connsiteY23" fmla="*/ 3358342 h 3607724"/>
                  <a:gd name="connsiteX24" fmla="*/ 698269 w 1025236"/>
                  <a:gd name="connsiteY24" fmla="*/ 3524597 h 3607724"/>
                  <a:gd name="connsiteX25" fmla="*/ 847898 w 1025236"/>
                  <a:gd name="connsiteY25" fmla="*/ 3607724 h 3607724"/>
                  <a:gd name="connsiteX0" fmla="*/ 0 w 1025236"/>
                  <a:gd name="connsiteY0" fmla="*/ 0 h 3524597"/>
                  <a:gd name="connsiteX1" fmla="*/ 182880 w 1025236"/>
                  <a:gd name="connsiteY1" fmla="*/ 83127 h 3524597"/>
                  <a:gd name="connsiteX2" fmla="*/ 232756 w 1025236"/>
                  <a:gd name="connsiteY2" fmla="*/ 133004 h 3524597"/>
                  <a:gd name="connsiteX3" fmla="*/ 266007 w 1025236"/>
                  <a:gd name="connsiteY3" fmla="*/ 199506 h 3524597"/>
                  <a:gd name="connsiteX4" fmla="*/ 216131 w 1025236"/>
                  <a:gd name="connsiteY4" fmla="*/ 249382 h 3524597"/>
                  <a:gd name="connsiteX5" fmla="*/ 133004 w 1025236"/>
                  <a:gd name="connsiteY5" fmla="*/ 432262 h 3524597"/>
                  <a:gd name="connsiteX6" fmla="*/ 332509 w 1025236"/>
                  <a:gd name="connsiteY6" fmla="*/ 548640 h 3524597"/>
                  <a:gd name="connsiteX7" fmla="*/ 565265 w 1025236"/>
                  <a:gd name="connsiteY7" fmla="*/ 731520 h 3524597"/>
                  <a:gd name="connsiteX8" fmla="*/ 631767 w 1025236"/>
                  <a:gd name="connsiteY8" fmla="*/ 847898 h 3524597"/>
                  <a:gd name="connsiteX9" fmla="*/ 648393 w 1025236"/>
                  <a:gd name="connsiteY9" fmla="*/ 1030778 h 3524597"/>
                  <a:gd name="connsiteX10" fmla="*/ 764771 w 1025236"/>
                  <a:gd name="connsiteY10" fmla="*/ 1097280 h 3524597"/>
                  <a:gd name="connsiteX11" fmla="*/ 781396 w 1025236"/>
                  <a:gd name="connsiteY11" fmla="*/ 1230284 h 3524597"/>
                  <a:gd name="connsiteX12" fmla="*/ 665018 w 1025236"/>
                  <a:gd name="connsiteY12" fmla="*/ 1379913 h 3524597"/>
                  <a:gd name="connsiteX13" fmla="*/ 615142 w 1025236"/>
                  <a:gd name="connsiteY13" fmla="*/ 1512917 h 3524597"/>
                  <a:gd name="connsiteX14" fmla="*/ 681644 w 1025236"/>
                  <a:gd name="connsiteY14" fmla="*/ 1745673 h 3524597"/>
                  <a:gd name="connsiteX15" fmla="*/ 831273 w 1025236"/>
                  <a:gd name="connsiteY15" fmla="*/ 1828800 h 3524597"/>
                  <a:gd name="connsiteX16" fmla="*/ 831273 w 1025236"/>
                  <a:gd name="connsiteY16" fmla="*/ 1961804 h 3524597"/>
                  <a:gd name="connsiteX17" fmla="*/ 931025 w 1025236"/>
                  <a:gd name="connsiteY17" fmla="*/ 2094807 h 3524597"/>
                  <a:gd name="connsiteX18" fmla="*/ 1014153 w 1025236"/>
                  <a:gd name="connsiteY18" fmla="*/ 2294313 h 3524597"/>
                  <a:gd name="connsiteX19" fmla="*/ 864524 w 1025236"/>
                  <a:gd name="connsiteY19" fmla="*/ 2576946 h 3524597"/>
                  <a:gd name="connsiteX20" fmla="*/ 764771 w 1025236"/>
                  <a:gd name="connsiteY20" fmla="*/ 2942706 h 3524597"/>
                  <a:gd name="connsiteX21" fmla="*/ 764771 w 1025236"/>
                  <a:gd name="connsiteY21" fmla="*/ 3059084 h 3524597"/>
                  <a:gd name="connsiteX22" fmla="*/ 731520 w 1025236"/>
                  <a:gd name="connsiteY22" fmla="*/ 3225338 h 3524597"/>
                  <a:gd name="connsiteX23" fmla="*/ 665018 w 1025236"/>
                  <a:gd name="connsiteY23" fmla="*/ 3358342 h 3524597"/>
                  <a:gd name="connsiteX24" fmla="*/ 698269 w 1025236"/>
                  <a:gd name="connsiteY24" fmla="*/ 3524597 h 3524597"/>
                  <a:gd name="connsiteX0" fmla="*/ 0 w 1025236"/>
                  <a:gd name="connsiteY0" fmla="*/ 0 h 3358342"/>
                  <a:gd name="connsiteX1" fmla="*/ 182880 w 1025236"/>
                  <a:gd name="connsiteY1" fmla="*/ 83127 h 3358342"/>
                  <a:gd name="connsiteX2" fmla="*/ 232756 w 1025236"/>
                  <a:gd name="connsiteY2" fmla="*/ 133004 h 3358342"/>
                  <a:gd name="connsiteX3" fmla="*/ 266007 w 1025236"/>
                  <a:gd name="connsiteY3" fmla="*/ 199506 h 3358342"/>
                  <a:gd name="connsiteX4" fmla="*/ 216131 w 1025236"/>
                  <a:gd name="connsiteY4" fmla="*/ 249382 h 3358342"/>
                  <a:gd name="connsiteX5" fmla="*/ 133004 w 1025236"/>
                  <a:gd name="connsiteY5" fmla="*/ 432262 h 3358342"/>
                  <a:gd name="connsiteX6" fmla="*/ 332509 w 1025236"/>
                  <a:gd name="connsiteY6" fmla="*/ 548640 h 3358342"/>
                  <a:gd name="connsiteX7" fmla="*/ 565265 w 1025236"/>
                  <a:gd name="connsiteY7" fmla="*/ 731520 h 3358342"/>
                  <a:gd name="connsiteX8" fmla="*/ 631767 w 1025236"/>
                  <a:gd name="connsiteY8" fmla="*/ 847898 h 3358342"/>
                  <a:gd name="connsiteX9" fmla="*/ 648393 w 1025236"/>
                  <a:gd name="connsiteY9" fmla="*/ 1030778 h 3358342"/>
                  <a:gd name="connsiteX10" fmla="*/ 764771 w 1025236"/>
                  <a:gd name="connsiteY10" fmla="*/ 1097280 h 3358342"/>
                  <a:gd name="connsiteX11" fmla="*/ 781396 w 1025236"/>
                  <a:gd name="connsiteY11" fmla="*/ 1230284 h 3358342"/>
                  <a:gd name="connsiteX12" fmla="*/ 665018 w 1025236"/>
                  <a:gd name="connsiteY12" fmla="*/ 1379913 h 3358342"/>
                  <a:gd name="connsiteX13" fmla="*/ 615142 w 1025236"/>
                  <a:gd name="connsiteY13" fmla="*/ 1512917 h 3358342"/>
                  <a:gd name="connsiteX14" fmla="*/ 681644 w 1025236"/>
                  <a:gd name="connsiteY14" fmla="*/ 1745673 h 3358342"/>
                  <a:gd name="connsiteX15" fmla="*/ 831273 w 1025236"/>
                  <a:gd name="connsiteY15" fmla="*/ 1828800 h 3358342"/>
                  <a:gd name="connsiteX16" fmla="*/ 831273 w 1025236"/>
                  <a:gd name="connsiteY16" fmla="*/ 1961804 h 3358342"/>
                  <a:gd name="connsiteX17" fmla="*/ 931025 w 1025236"/>
                  <a:gd name="connsiteY17" fmla="*/ 2094807 h 3358342"/>
                  <a:gd name="connsiteX18" fmla="*/ 1014153 w 1025236"/>
                  <a:gd name="connsiteY18" fmla="*/ 2294313 h 3358342"/>
                  <a:gd name="connsiteX19" fmla="*/ 864524 w 1025236"/>
                  <a:gd name="connsiteY19" fmla="*/ 2576946 h 3358342"/>
                  <a:gd name="connsiteX20" fmla="*/ 764771 w 1025236"/>
                  <a:gd name="connsiteY20" fmla="*/ 2942706 h 3358342"/>
                  <a:gd name="connsiteX21" fmla="*/ 764771 w 1025236"/>
                  <a:gd name="connsiteY21" fmla="*/ 3059084 h 3358342"/>
                  <a:gd name="connsiteX22" fmla="*/ 731520 w 1025236"/>
                  <a:gd name="connsiteY22" fmla="*/ 3225338 h 3358342"/>
                  <a:gd name="connsiteX23" fmla="*/ 665018 w 1025236"/>
                  <a:gd name="connsiteY23" fmla="*/ 3358342 h 335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5236" h="3358342">
                    <a:moveTo>
                      <a:pt x="0" y="0"/>
                    </a:moveTo>
                    <a:cubicBezTo>
                      <a:pt x="72043" y="30480"/>
                      <a:pt x="144087" y="60960"/>
                      <a:pt x="182880" y="83127"/>
                    </a:cubicBezTo>
                    <a:cubicBezTo>
                      <a:pt x="221673" y="105294"/>
                      <a:pt x="218901" y="113607"/>
                      <a:pt x="232756" y="133004"/>
                    </a:cubicBezTo>
                    <a:cubicBezTo>
                      <a:pt x="246611" y="152401"/>
                      <a:pt x="268778" y="180110"/>
                      <a:pt x="266007" y="199506"/>
                    </a:cubicBezTo>
                    <a:cubicBezTo>
                      <a:pt x="263236" y="218902"/>
                      <a:pt x="238298" y="210589"/>
                      <a:pt x="216131" y="249382"/>
                    </a:cubicBezTo>
                    <a:cubicBezTo>
                      <a:pt x="193964" y="288175"/>
                      <a:pt x="113608" y="382386"/>
                      <a:pt x="133004" y="432262"/>
                    </a:cubicBezTo>
                    <a:cubicBezTo>
                      <a:pt x="152400" y="482138"/>
                      <a:pt x="260466" y="498764"/>
                      <a:pt x="332509" y="548640"/>
                    </a:cubicBezTo>
                    <a:cubicBezTo>
                      <a:pt x="404553" y="598516"/>
                      <a:pt x="515389" y="681644"/>
                      <a:pt x="565265" y="731520"/>
                    </a:cubicBezTo>
                    <a:cubicBezTo>
                      <a:pt x="615141" y="781396"/>
                      <a:pt x="617912" y="798022"/>
                      <a:pt x="631767" y="847898"/>
                    </a:cubicBezTo>
                    <a:cubicBezTo>
                      <a:pt x="645622" y="897774"/>
                      <a:pt x="626226" y="989214"/>
                      <a:pt x="648393" y="1030778"/>
                    </a:cubicBezTo>
                    <a:cubicBezTo>
                      <a:pt x="670560" y="1072342"/>
                      <a:pt x="742604" y="1064029"/>
                      <a:pt x="764771" y="1097280"/>
                    </a:cubicBezTo>
                    <a:cubicBezTo>
                      <a:pt x="786938" y="1130531"/>
                      <a:pt x="798021" y="1183179"/>
                      <a:pt x="781396" y="1230284"/>
                    </a:cubicBezTo>
                    <a:cubicBezTo>
                      <a:pt x="764771" y="1277389"/>
                      <a:pt x="692727" y="1332808"/>
                      <a:pt x="665018" y="1379913"/>
                    </a:cubicBezTo>
                    <a:cubicBezTo>
                      <a:pt x="637309" y="1427019"/>
                      <a:pt x="612371" y="1451957"/>
                      <a:pt x="615142" y="1512917"/>
                    </a:cubicBezTo>
                    <a:cubicBezTo>
                      <a:pt x="617913" y="1573877"/>
                      <a:pt x="645622" y="1693026"/>
                      <a:pt x="681644" y="1745673"/>
                    </a:cubicBezTo>
                    <a:cubicBezTo>
                      <a:pt x="717666" y="1798320"/>
                      <a:pt x="806335" y="1792778"/>
                      <a:pt x="831273" y="1828800"/>
                    </a:cubicBezTo>
                    <a:cubicBezTo>
                      <a:pt x="856211" y="1864822"/>
                      <a:pt x="814648" y="1917470"/>
                      <a:pt x="831273" y="1961804"/>
                    </a:cubicBezTo>
                    <a:cubicBezTo>
                      <a:pt x="847898" y="2006138"/>
                      <a:pt x="900545" y="2039389"/>
                      <a:pt x="931025" y="2094807"/>
                    </a:cubicBezTo>
                    <a:cubicBezTo>
                      <a:pt x="961505" y="2150225"/>
                      <a:pt x="1025236" y="2213957"/>
                      <a:pt x="1014153" y="2294313"/>
                    </a:cubicBezTo>
                    <a:cubicBezTo>
                      <a:pt x="1003070" y="2374669"/>
                      <a:pt x="906088" y="2468881"/>
                      <a:pt x="864524" y="2576946"/>
                    </a:cubicBezTo>
                    <a:cubicBezTo>
                      <a:pt x="822960" y="2685011"/>
                      <a:pt x="781396" y="2862350"/>
                      <a:pt x="764771" y="2942706"/>
                    </a:cubicBezTo>
                    <a:cubicBezTo>
                      <a:pt x="748146" y="3023062"/>
                      <a:pt x="770313" y="3011979"/>
                      <a:pt x="764771" y="3059084"/>
                    </a:cubicBezTo>
                    <a:cubicBezTo>
                      <a:pt x="759229" y="3106189"/>
                      <a:pt x="748145" y="3175462"/>
                      <a:pt x="731520" y="3225338"/>
                    </a:cubicBezTo>
                    <a:cubicBezTo>
                      <a:pt x="714895" y="3275214"/>
                      <a:pt x="670560" y="3308466"/>
                      <a:pt x="665018" y="3358342"/>
                    </a:cubicBezTo>
                  </a:path>
                </a:pathLst>
              </a:custGeom>
              <a:ln w="254000">
                <a:solidFill>
                  <a:srgbClr val="FFC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17" name="Freeform 16"/>
            <p:cNvSpPr/>
            <p:nvPr/>
          </p:nvSpPr>
          <p:spPr>
            <a:xfrm>
              <a:off x="4764617" y="1511300"/>
              <a:ext cx="1001183" cy="3822700"/>
            </a:xfrm>
            <a:custGeom>
              <a:avLst/>
              <a:gdLst>
                <a:gd name="connsiteX0" fmla="*/ 10583 w 1001183"/>
                <a:gd name="connsiteY0" fmla="*/ 0 h 3822700"/>
                <a:gd name="connsiteX1" fmla="*/ 35983 w 1001183"/>
                <a:gd name="connsiteY1" fmla="*/ 279400 h 3822700"/>
                <a:gd name="connsiteX2" fmla="*/ 226483 w 1001183"/>
                <a:gd name="connsiteY2" fmla="*/ 368300 h 3822700"/>
                <a:gd name="connsiteX3" fmla="*/ 289983 w 1001183"/>
                <a:gd name="connsiteY3" fmla="*/ 368300 h 3822700"/>
                <a:gd name="connsiteX4" fmla="*/ 264583 w 1001183"/>
                <a:gd name="connsiteY4" fmla="*/ 444500 h 3822700"/>
                <a:gd name="connsiteX5" fmla="*/ 188383 w 1001183"/>
                <a:gd name="connsiteY5" fmla="*/ 584200 h 3822700"/>
                <a:gd name="connsiteX6" fmla="*/ 277283 w 1001183"/>
                <a:gd name="connsiteY6" fmla="*/ 838200 h 3822700"/>
                <a:gd name="connsiteX7" fmla="*/ 518583 w 1001183"/>
                <a:gd name="connsiteY7" fmla="*/ 965200 h 3822700"/>
                <a:gd name="connsiteX8" fmla="*/ 645583 w 1001183"/>
                <a:gd name="connsiteY8" fmla="*/ 1257300 h 3822700"/>
                <a:gd name="connsiteX9" fmla="*/ 747183 w 1001183"/>
                <a:gd name="connsiteY9" fmla="*/ 1371600 h 3822700"/>
                <a:gd name="connsiteX10" fmla="*/ 810683 w 1001183"/>
                <a:gd name="connsiteY10" fmla="*/ 1549400 h 3822700"/>
                <a:gd name="connsiteX11" fmla="*/ 683683 w 1001183"/>
                <a:gd name="connsiteY11" fmla="*/ 1790700 h 3822700"/>
                <a:gd name="connsiteX12" fmla="*/ 759883 w 1001183"/>
                <a:gd name="connsiteY12" fmla="*/ 1993900 h 3822700"/>
                <a:gd name="connsiteX13" fmla="*/ 823383 w 1001183"/>
                <a:gd name="connsiteY13" fmla="*/ 2095500 h 3822700"/>
                <a:gd name="connsiteX14" fmla="*/ 861483 w 1001183"/>
                <a:gd name="connsiteY14" fmla="*/ 2171700 h 3822700"/>
                <a:gd name="connsiteX15" fmla="*/ 1001183 w 1001183"/>
                <a:gd name="connsiteY15" fmla="*/ 2349500 h 3822700"/>
                <a:gd name="connsiteX16" fmla="*/ 861483 w 1001183"/>
                <a:gd name="connsiteY16" fmla="*/ 2717800 h 3822700"/>
                <a:gd name="connsiteX17" fmla="*/ 772583 w 1001183"/>
                <a:gd name="connsiteY17" fmla="*/ 3009900 h 3822700"/>
                <a:gd name="connsiteX18" fmla="*/ 734483 w 1001183"/>
                <a:gd name="connsiteY18" fmla="*/ 3187700 h 3822700"/>
                <a:gd name="connsiteX19" fmla="*/ 772583 w 1001183"/>
                <a:gd name="connsiteY19" fmla="*/ 3352800 h 3822700"/>
                <a:gd name="connsiteX20" fmla="*/ 797983 w 1001183"/>
                <a:gd name="connsiteY20" fmla="*/ 3467100 h 3822700"/>
                <a:gd name="connsiteX21" fmla="*/ 696383 w 1001183"/>
                <a:gd name="connsiteY21" fmla="*/ 3822700 h 382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1183" h="3822700">
                  <a:moveTo>
                    <a:pt x="10583" y="0"/>
                  </a:moveTo>
                  <a:cubicBezTo>
                    <a:pt x="5291" y="109008"/>
                    <a:pt x="0" y="218017"/>
                    <a:pt x="35983" y="279400"/>
                  </a:cubicBezTo>
                  <a:cubicBezTo>
                    <a:pt x="71966" y="340783"/>
                    <a:pt x="184150" y="353483"/>
                    <a:pt x="226483" y="368300"/>
                  </a:cubicBezTo>
                  <a:cubicBezTo>
                    <a:pt x="268816" y="383117"/>
                    <a:pt x="283633" y="355600"/>
                    <a:pt x="289983" y="368300"/>
                  </a:cubicBezTo>
                  <a:cubicBezTo>
                    <a:pt x="296333" y="381000"/>
                    <a:pt x="281516" y="408517"/>
                    <a:pt x="264583" y="444500"/>
                  </a:cubicBezTo>
                  <a:cubicBezTo>
                    <a:pt x="247650" y="480483"/>
                    <a:pt x="186266" y="518583"/>
                    <a:pt x="188383" y="584200"/>
                  </a:cubicBezTo>
                  <a:cubicBezTo>
                    <a:pt x="190500" y="649817"/>
                    <a:pt x="222250" y="774700"/>
                    <a:pt x="277283" y="838200"/>
                  </a:cubicBezTo>
                  <a:cubicBezTo>
                    <a:pt x="332316" y="901700"/>
                    <a:pt x="457200" y="895350"/>
                    <a:pt x="518583" y="965200"/>
                  </a:cubicBezTo>
                  <a:cubicBezTo>
                    <a:pt x="579966" y="1035050"/>
                    <a:pt x="607483" y="1189567"/>
                    <a:pt x="645583" y="1257300"/>
                  </a:cubicBezTo>
                  <a:cubicBezTo>
                    <a:pt x="683683" y="1325033"/>
                    <a:pt x="719666" y="1322917"/>
                    <a:pt x="747183" y="1371600"/>
                  </a:cubicBezTo>
                  <a:cubicBezTo>
                    <a:pt x="774700" y="1420283"/>
                    <a:pt x="821266" y="1479550"/>
                    <a:pt x="810683" y="1549400"/>
                  </a:cubicBezTo>
                  <a:cubicBezTo>
                    <a:pt x="800100" y="1619250"/>
                    <a:pt x="692150" y="1716617"/>
                    <a:pt x="683683" y="1790700"/>
                  </a:cubicBezTo>
                  <a:cubicBezTo>
                    <a:pt x="675216" y="1864783"/>
                    <a:pt x="736600" y="1943100"/>
                    <a:pt x="759883" y="1993900"/>
                  </a:cubicBezTo>
                  <a:cubicBezTo>
                    <a:pt x="783166" y="2044700"/>
                    <a:pt x="806450" y="2065867"/>
                    <a:pt x="823383" y="2095500"/>
                  </a:cubicBezTo>
                  <a:cubicBezTo>
                    <a:pt x="840316" y="2125133"/>
                    <a:pt x="831850" y="2129367"/>
                    <a:pt x="861483" y="2171700"/>
                  </a:cubicBezTo>
                  <a:cubicBezTo>
                    <a:pt x="891116" y="2214033"/>
                    <a:pt x="1001183" y="2258483"/>
                    <a:pt x="1001183" y="2349500"/>
                  </a:cubicBezTo>
                  <a:cubicBezTo>
                    <a:pt x="1001183" y="2440517"/>
                    <a:pt x="899583" y="2607733"/>
                    <a:pt x="861483" y="2717800"/>
                  </a:cubicBezTo>
                  <a:cubicBezTo>
                    <a:pt x="823383" y="2827867"/>
                    <a:pt x="793750" y="2931583"/>
                    <a:pt x="772583" y="3009900"/>
                  </a:cubicBezTo>
                  <a:cubicBezTo>
                    <a:pt x="751416" y="3088217"/>
                    <a:pt x="734483" y="3130550"/>
                    <a:pt x="734483" y="3187700"/>
                  </a:cubicBezTo>
                  <a:cubicBezTo>
                    <a:pt x="734483" y="3244850"/>
                    <a:pt x="762000" y="3306233"/>
                    <a:pt x="772583" y="3352800"/>
                  </a:cubicBezTo>
                  <a:cubicBezTo>
                    <a:pt x="783166" y="3399367"/>
                    <a:pt x="810683" y="3388783"/>
                    <a:pt x="797983" y="3467100"/>
                  </a:cubicBezTo>
                  <a:cubicBezTo>
                    <a:pt x="785283" y="3545417"/>
                    <a:pt x="704850" y="3774017"/>
                    <a:pt x="696383" y="3822700"/>
                  </a:cubicBezTo>
                </a:path>
              </a:pathLst>
            </a:custGeom>
            <a:ln w="12700">
              <a:solidFill>
                <a:srgbClr val="0051A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useBgFill="1">
        <p:nvSpPr>
          <p:cNvPr id="21" name="TextBox 20"/>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sp>
        <p:nvSpPr>
          <p:cNvPr id="22" name="Rectangle 21"/>
          <p:cNvSpPr/>
          <p:nvPr/>
        </p:nvSpPr>
        <p:spPr>
          <a:xfrm>
            <a:off x="0" y="762000"/>
            <a:ext cx="9144000" cy="553998"/>
          </a:xfrm>
          <a:prstGeom prst="rect">
            <a:avLst/>
          </a:prstGeom>
          <a:solidFill>
            <a:srgbClr val="FFC000"/>
          </a:solidFill>
        </p:spPr>
        <p:txBody>
          <a:bodyPr wrap="square">
            <a:spAutoFit/>
          </a:bodyPr>
          <a:lstStyle/>
          <a:p>
            <a:r>
              <a:rPr lang="en-US" sz="3000" dirty="0">
                <a:solidFill>
                  <a:srgbClr val="0051A2"/>
                </a:solidFill>
                <a:effectLst>
                  <a:outerShdw dist="63500" dir="7200000" algn="ctr" rotWithShape="0">
                    <a:schemeClr val="tx1"/>
                  </a:outerShdw>
                </a:effectLst>
                <a:latin typeface="Comic Sans MS" pitchFamily="66" charset="0"/>
              </a:rPr>
              <a:t> American settlers expand across North America</a:t>
            </a:r>
          </a:p>
        </p:txBody>
      </p:sp>
      <p:sp>
        <p:nvSpPr>
          <p:cNvPr id="40" name="TextBox 39"/>
          <p:cNvSpPr txBox="1"/>
          <p:nvPr/>
        </p:nvSpPr>
        <p:spPr>
          <a:xfrm>
            <a:off x="1066800" y="6172200"/>
            <a:ext cx="6920484" cy="646331"/>
          </a:xfrm>
          <a:prstGeom prst="rect">
            <a:avLst/>
          </a:prstGeom>
          <a:noFill/>
        </p:spPr>
        <p:txBody>
          <a:bodyPr wrap="none" rtlCol="0">
            <a:spAutoFit/>
          </a:bodyPr>
          <a:lstStyle/>
          <a:p>
            <a:r>
              <a:rPr lang="en-US" sz="3600" b="1" dirty="0">
                <a:ln>
                  <a:solidFill>
                    <a:srgbClr val="376092"/>
                  </a:solidFill>
                </a:ln>
                <a:solidFill>
                  <a:srgbClr val="376092"/>
                </a:solidFill>
                <a:effectLst>
                  <a:outerShdw dist="50800" dir="5400000" algn="ctr" rotWithShape="0">
                    <a:schemeClr val="tx1"/>
                  </a:outerShdw>
                </a:effectLst>
                <a:latin typeface="Tempus Sans ITC" pitchFamily="82" charset="0"/>
              </a:rPr>
              <a:t>Who are these ‘American Settlers’?</a:t>
            </a:r>
          </a:p>
        </p:txBody>
      </p:sp>
      <p:sp>
        <p:nvSpPr>
          <p:cNvPr id="41" name="TextBox 40"/>
          <p:cNvSpPr txBox="1"/>
          <p:nvPr/>
        </p:nvSpPr>
        <p:spPr>
          <a:xfrm>
            <a:off x="5257800" y="2057400"/>
            <a:ext cx="3618298" cy="584775"/>
          </a:xfrm>
          <a:prstGeom prst="rect">
            <a:avLst/>
          </a:prstGeom>
          <a:solidFill>
            <a:srgbClr val="FFC000">
              <a:alpha val="60000"/>
            </a:srgbClr>
          </a:solidFill>
        </p:spPr>
        <p:txBody>
          <a:bodyPr wrap="none" rtlCol="0">
            <a:spAutoFit/>
          </a:bodyPr>
          <a:lstStyle/>
          <a:p>
            <a:r>
              <a:rPr lang="en-US" sz="3200" dirty="0">
                <a:ln>
                  <a:solidFill>
                    <a:schemeClr val="tx1"/>
                  </a:solidFill>
                </a:ln>
                <a:effectLst>
                  <a:outerShdw dist="50800" dir="5400000" algn="ctr" rotWithShape="0">
                    <a:schemeClr val="tx1"/>
                  </a:outerShdw>
                </a:effectLst>
                <a:latin typeface="Tempus Sans ITC" pitchFamily="82" charset="0"/>
              </a:rPr>
              <a:t>Settlers seeking land</a:t>
            </a:r>
          </a:p>
        </p:txBody>
      </p:sp>
      <p:sp>
        <p:nvSpPr>
          <p:cNvPr id="42" name="TextBox 41"/>
          <p:cNvSpPr txBox="1"/>
          <p:nvPr/>
        </p:nvSpPr>
        <p:spPr>
          <a:xfrm>
            <a:off x="6009065" y="3352800"/>
            <a:ext cx="3211135" cy="1077218"/>
          </a:xfrm>
          <a:prstGeom prst="rect">
            <a:avLst/>
          </a:prstGeom>
          <a:solidFill>
            <a:srgbClr val="FFC000">
              <a:alpha val="60000"/>
            </a:srgbClr>
          </a:solidFill>
        </p:spPr>
        <p:txBody>
          <a:bodyPr wrap="none" rtlCol="0">
            <a:spAutoFit/>
          </a:bodyPr>
          <a:lstStyle/>
          <a:p>
            <a:r>
              <a:rPr lang="en-US" sz="3200" dirty="0">
                <a:ln>
                  <a:solidFill>
                    <a:schemeClr val="tx1"/>
                  </a:solidFill>
                </a:ln>
                <a:effectLst>
                  <a:outerShdw dist="50800" dir="5400000" algn="ctr" rotWithShape="0">
                    <a:schemeClr val="tx1"/>
                  </a:outerShdw>
                </a:effectLst>
                <a:latin typeface="Tempus Sans ITC" pitchFamily="82" charset="0"/>
              </a:rPr>
              <a:t>Settlers seeking </a:t>
            </a:r>
          </a:p>
          <a:p>
            <a:r>
              <a:rPr lang="en-US" sz="3200" dirty="0">
                <a:ln>
                  <a:solidFill>
                    <a:schemeClr val="tx1"/>
                  </a:solidFill>
                </a:ln>
                <a:effectLst>
                  <a:outerShdw dist="50800" dir="5400000" algn="ctr" rotWithShape="0">
                    <a:schemeClr val="tx1"/>
                  </a:outerShdw>
                </a:effectLst>
                <a:latin typeface="Tempus Sans ITC" pitchFamily="82" charset="0"/>
              </a:rPr>
              <a:t>religious freedom</a:t>
            </a:r>
          </a:p>
        </p:txBody>
      </p:sp>
      <p:sp>
        <p:nvSpPr>
          <p:cNvPr id="43" name="TextBox 42"/>
          <p:cNvSpPr txBox="1"/>
          <p:nvPr/>
        </p:nvSpPr>
        <p:spPr>
          <a:xfrm>
            <a:off x="4764275" y="4648200"/>
            <a:ext cx="4379725" cy="584775"/>
          </a:xfrm>
          <a:prstGeom prst="rect">
            <a:avLst/>
          </a:prstGeom>
          <a:solidFill>
            <a:srgbClr val="FFC000">
              <a:alpha val="60000"/>
            </a:srgbClr>
          </a:solidFill>
        </p:spPr>
        <p:txBody>
          <a:bodyPr wrap="none" rtlCol="0">
            <a:spAutoFit/>
          </a:bodyPr>
          <a:lstStyle/>
          <a:p>
            <a:r>
              <a:rPr lang="en-US" sz="3200" dirty="0">
                <a:ln>
                  <a:solidFill>
                    <a:schemeClr val="tx1"/>
                  </a:solidFill>
                </a:ln>
                <a:effectLst>
                  <a:outerShdw dist="50800" dir="5400000" algn="ctr" rotWithShape="0">
                    <a:schemeClr val="tx1"/>
                  </a:outerShdw>
                </a:effectLst>
                <a:latin typeface="Tempus Sans ITC" pitchFamily="82" charset="0"/>
              </a:rPr>
              <a:t>Settlers seeking treasure</a:t>
            </a:r>
          </a:p>
        </p:txBody>
      </p:sp>
      <p:grpSp>
        <p:nvGrpSpPr>
          <p:cNvPr id="51" name="Group 50"/>
          <p:cNvGrpSpPr/>
          <p:nvPr/>
        </p:nvGrpSpPr>
        <p:grpSpPr>
          <a:xfrm>
            <a:off x="489081" y="2220065"/>
            <a:ext cx="5594751" cy="3186647"/>
            <a:chOff x="489081" y="2220065"/>
            <a:chExt cx="5594751" cy="3186647"/>
          </a:xfrm>
        </p:grpSpPr>
        <p:sp>
          <p:nvSpPr>
            <p:cNvPr id="45" name="Freeform 44"/>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TextBox 49"/>
            <p:cNvSpPr txBox="1"/>
            <p:nvPr/>
          </p:nvSpPr>
          <p:spPr>
            <a:xfrm rot="20104102">
              <a:off x="489081" y="2915476"/>
              <a:ext cx="2562753"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California Trail</a:t>
              </a:r>
            </a:p>
          </p:txBody>
        </p:sp>
      </p:grpSp>
      <p:grpSp>
        <p:nvGrpSpPr>
          <p:cNvPr id="38" name="Group 37"/>
          <p:cNvGrpSpPr/>
          <p:nvPr/>
        </p:nvGrpSpPr>
        <p:grpSpPr>
          <a:xfrm>
            <a:off x="885797" y="1918061"/>
            <a:ext cx="5134003" cy="2577739"/>
            <a:chOff x="885797" y="1918061"/>
            <a:chExt cx="5134003" cy="2577739"/>
          </a:xfrm>
        </p:grpSpPr>
        <p:sp>
          <p:nvSpPr>
            <p:cNvPr id="44" name="Freeform 43"/>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TextBox 46"/>
            <p:cNvSpPr txBox="1"/>
            <p:nvPr/>
          </p:nvSpPr>
          <p:spPr>
            <a:xfrm rot="566963">
              <a:off x="1485265" y="1918061"/>
              <a:ext cx="2210477"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grpSp>
      <p:grpSp>
        <p:nvGrpSpPr>
          <p:cNvPr id="49" name="Group 48"/>
          <p:cNvGrpSpPr/>
          <p:nvPr/>
        </p:nvGrpSpPr>
        <p:grpSpPr>
          <a:xfrm>
            <a:off x="2246068" y="1960958"/>
            <a:ext cx="5434108" cy="1944218"/>
            <a:chOff x="2246068" y="1960958"/>
            <a:chExt cx="5434108" cy="1944218"/>
          </a:xfrm>
        </p:grpSpPr>
        <p:sp>
          <p:nvSpPr>
            <p:cNvPr id="46" name="Freeform 45"/>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TextBox 47"/>
            <p:cNvSpPr txBox="1"/>
            <p:nvPr/>
          </p:nvSpPr>
          <p:spPr>
            <a:xfrm rot="870264">
              <a:off x="4226620" y="2623599"/>
              <a:ext cx="2444708"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grpSp>
      <p:sp>
        <p:nvSpPr>
          <p:cNvPr id="52" name="TextBox 51"/>
          <p:cNvSpPr txBox="1"/>
          <p:nvPr/>
        </p:nvSpPr>
        <p:spPr>
          <a:xfrm>
            <a:off x="685800" y="6211669"/>
            <a:ext cx="7885492" cy="646331"/>
          </a:xfrm>
          <a:prstGeom prst="rect">
            <a:avLst/>
          </a:prstGeom>
          <a:solidFill>
            <a:schemeClr val="bg1"/>
          </a:solidFill>
        </p:spPr>
        <p:txBody>
          <a:bodyPr wrap="none" rtlCol="0">
            <a:spAutoFit/>
          </a:bodyPr>
          <a:lstStyle/>
          <a:p>
            <a:r>
              <a:rPr lang="en-US" sz="3600" b="1" dirty="0">
                <a:ln>
                  <a:solidFill>
                    <a:srgbClr val="FF0000"/>
                  </a:solidFill>
                </a:ln>
                <a:solidFill>
                  <a:srgbClr val="FF0000"/>
                </a:solidFill>
                <a:effectLst>
                  <a:outerShdw dist="50800" dir="5400000" algn="ctr" rotWithShape="0">
                    <a:schemeClr val="tx1"/>
                  </a:outerShdw>
                </a:effectLst>
                <a:latin typeface="Tempus Sans ITC" pitchFamily="82" charset="0"/>
              </a:rPr>
              <a:t>Who’s already there …before the Trails?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fade">
                                      <p:cBhvr>
                                        <p:cTn id="12" dur="10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1000"/>
                                        <p:tgtEl>
                                          <p:spTgt spid="4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100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1" nodeType="clickEffect">
                                  <p:stCondLst>
                                    <p:cond delay="0"/>
                                  </p:stCondLst>
                                  <p:childTnLst>
                                    <p:animEffect transition="out" filter="fade">
                                      <p:cBhvr>
                                        <p:cTn id="26" dur="2000"/>
                                        <p:tgtEl>
                                          <p:spTgt spid="42"/>
                                        </p:tgtEl>
                                      </p:cBhvr>
                                    </p:animEffect>
                                    <p:set>
                                      <p:cBhvr>
                                        <p:cTn id="27" dur="1" fill="hold">
                                          <p:stCondLst>
                                            <p:cond delay="1999"/>
                                          </p:stCondLst>
                                        </p:cTn>
                                        <p:tgtEl>
                                          <p:spTgt spid="42"/>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2000"/>
                                        <p:tgtEl>
                                          <p:spTgt spid="43"/>
                                        </p:tgtEl>
                                      </p:cBhvr>
                                    </p:animEffect>
                                    <p:set>
                                      <p:cBhvr>
                                        <p:cTn id="30" dur="1" fill="hold">
                                          <p:stCondLst>
                                            <p:cond delay="1999"/>
                                          </p:stCondLst>
                                        </p:cTn>
                                        <p:tgtEl>
                                          <p:spTgt spid="43"/>
                                        </p:tgtEl>
                                        <p:attrNameLst>
                                          <p:attrName>style.visibility</p:attrName>
                                        </p:attrNameLst>
                                      </p:cBhvr>
                                      <p:to>
                                        <p:strVal val="hidden"/>
                                      </p:to>
                                    </p:set>
                                  </p:childTnLst>
                                </p:cTn>
                              </p:par>
                              <p:par>
                                <p:cTn id="31" presetID="53" presetClass="entr" presetSubtype="0" fill="hold" grpId="1" nodeType="withEffect">
                                  <p:stCondLst>
                                    <p:cond delay="0"/>
                                  </p:stCondLst>
                                  <p:childTnLst>
                                    <p:set>
                                      <p:cBhvr>
                                        <p:cTn id="32" dur="1" fill="hold">
                                          <p:stCondLst>
                                            <p:cond delay="0"/>
                                          </p:stCondLst>
                                        </p:cTn>
                                        <p:tgtEl>
                                          <p:spTgt spid="41"/>
                                        </p:tgtEl>
                                        <p:attrNameLst>
                                          <p:attrName>style.visibility</p:attrName>
                                        </p:attrNameLst>
                                      </p:cBhvr>
                                      <p:to>
                                        <p:strVal val="visible"/>
                                      </p:to>
                                    </p:set>
                                    <p:anim calcmode="lin" valueType="num">
                                      <p:cBhvr>
                                        <p:cTn id="33" dur="1000" fill="hold"/>
                                        <p:tgtEl>
                                          <p:spTgt spid="41"/>
                                        </p:tgtEl>
                                        <p:attrNameLst>
                                          <p:attrName>ppt_w</p:attrName>
                                        </p:attrNameLst>
                                      </p:cBhvr>
                                      <p:tavLst>
                                        <p:tav tm="0">
                                          <p:val>
                                            <p:fltVal val="0"/>
                                          </p:val>
                                        </p:tav>
                                        <p:tav tm="100000">
                                          <p:val>
                                            <p:strVal val="#ppt_w"/>
                                          </p:val>
                                        </p:tav>
                                      </p:tavLst>
                                    </p:anim>
                                    <p:anim calcmode="lin" valueType="num">
                                      <p:cBhvr>
                                        <p:cTn id="34" dur="1000" fill="hold"/>
                                        <p:tgtEl>
                                          <p:spTgt spid="41"/>
                                        </p:tgtEl>
                                        <p:attrNameLst>
                                          <p:attrName>ppt_h</p:attrName>
                                        </p:attrNameLst>
                                      </p:cBhvr>
                                      <p:tavLst>
                                        <p:tav tm="0">
                                          <p:val>
                                            <p:fltVal val="0"/>
                                          </p:val>
                                        </p:tav>
                                        <p:tav tm="100000">
                                          <p:val>
                                            <p:strVal val="#ppt_h"/>
                                          </p:val>
                                        </p:tav>
                                      </p:tavLst>
                                    </p:anim>
                                    <p:animEffect transition="in" filter="fade">
                                      <p:cBhvr>
                                        <p:cTn id="35" dur="1000"/>
                                        <p:tgtEl>
                                          <p:spTgt spid="41"/>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wipe(right)">
                                      <p:cBhvr>
                                        <p:cTn id="39" dur="2000"/>
                                        <p:tgtEl>
                                          <p:spTgt spid="3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2" nodeType="clickEffect">
                                  <p:stCondLst>
                                    <p:cond delay="0"/>
                                  </p:stCondLst>
                                  <p:childTnLst>
                                    <p:animEffect transition="out" filter="fade">
                                      <p:cBhvr>
                                        <p:cTn id="43" dur="1000"/>
                                        <p:tgtEl>
                                          <p:spTgt spid="41"/>
                                        </p:tgtEl>
                                      </p:cBhvr>
                                    </p:animEffect>
                                    <p:set>
                                      <p:cBhvr>
                                        <p:cTn id="44" dur="1" fill="hold">
                                          <p:stCondLst>
                                            <p:cond delay="999"/>
                                          </p:stCondLst>
                                        </p:cTn>
                                        <p:tgtEl>
                                          <p:spTgt spid="41"/>
                                        </p:tgtEl>
                                        <p:attrNameLst>
                                          <p:attrName>style.visibility</p:attrName>
                                        </p:attrNameLst>
                                      </p:cBhvr>
                                      <p:to>
                                        <p:strVal val="hidden"/>
                                      </p:to>
                                    </p:set>
                                  </p:childTnLst>
                                </p:cTn>
                              </p:par>
                            </p:childTnLst>
                          </p:cTn>
                        </p:par>
                        <p:par>
                          <p:cTn id="45" fill="hold">
                            <p:stCondLst>
                              <p:cond delay="1000"/>
                            </p:stCondLst>
                            <p:childTnLst>
                              <p:par>
                                <p:cTn id="46" presetID="53" presetClass="entr" presetSubtype="0" fill="hold" grpId="2" nodeType="afterEffect">
                                  <p:stCondLst>
                                    <p:cond delay="0"/>
                                  </p:stCondLst>
                                  <p:childTnLst>
                                    <p:set>
                                      <p:cBhvr>
                                        <p:cTn id="47" dur="1" fill="hold">
                                          <p:stCondLst>
                                            <p:cond delay="0"/>
                                          </p:stCondLst>
                                        </p:cTn>
                                        <p:tgtEl>
                                          <p:spTgt spid="42"/>
                                        </p:tgtEl>
                                        <p:attrNameLst>
                                          <p:attrName>style.visibility</p:attrName>
                                        </p:attrNameLst>
                                      </p:cBhvr>
                                      <p:to>
                                        <p:strVal val="visible"/>
                                      </p:to>
                                    </p:set>
                                    <p:anim calcmode="lin" valueType="num">
                                      <p:cBhvr>
                                        <p:cTn id="48" dur="1000" fill="hold"/>
                                        <p:tgtEl>
                                          <p:spTgt spid="42"/>
                                        </p:tgtEl>
                                        <p:attrNameLst>
                                          <p:attrName>ppt_w</p:attrName>
                                        </p:attrNameLst>
                                      </p:cBhvr>
                                      <p:tavLst>
                                        <p:tav tm="0">
                                          <p:val>
                                            <p:fltVal val="0"/>
                                          </p:val>
                                        </p:tav>
                                        <p:tav tm="100000">
                                          <p:val>
                                            <p:strVal val="#ppt_w"/>
                                          </p:val>
                                        </p:tav>
                                      </p:tavLst>
                                    </p:anim>
                                    <p:anim calcmode="lin" valueType="num">
                                      <p:cBhvr>
                                        <p:cTn id="49" dur="1000" fill="hold"/>
                                        <p:tgtEl>
                                          <p:spTgt spid="42"/>
                                        </p:tgtEl>
                                        <p:attrNameLst>
                                          <p:attrName>ppt_h</p:attrName>
                                        </p:attrNameLst>
                                      </p:cBhvr>
                                      <p:tavLst>
                                        <p:tav tm="0">
                                          <p:val>
                                            <p:fltVal val="0"/>
                                          </p:val>
                                        </p:tav>
                                        <p:tav tm="100000">
                                          <p:val>
                                            <p:strVal val="#ppt_h"/>
                                          </p:val>
                                        </p:tav>
                                      </p:tavLst>
                                    </p:anim>
                                    <p:animEffect transition="in" filter="fade">
                                      <p:cBhvr>
                                        <p:cTn id="50" dur="1000"/>
                                        <p:tgtEl>
                                          <p:spTgt spid="42"/>
                                        </p:tgtEl>
                                      </p:cBhvr>
                                    </p:animEffect>
                                  </p:childTnLst>
                                </p:cTn>
                              </p:par>
                            </p:childTnLst>
                          </p:cTn>
                        </p:par>
                        <p:par>
                          <p:cTn id="51" fill="hold">
                            <p:stCondLst>
                              <p:cond delay="2000"/>
                            </p:stCondLst>
                            <p:childTnLst>
                              <p:par>
                                <p:cTn id="52" presetID="22" presetClass="entr" presetSubtype="2" fill="hold" nodeType="afterEffect">
                                  <p:stCondLst>
                                    <p:cond delay="0"/>
                                  </p:stCondLst>
                                  <p:childTnLst>
                                    <p:set>
                                      <p:cBhvr>
                                        <p:cTn id="53" dur="1" fill="hold">
                                          <p:stCondLst>
                                            <p:cond delay="0"/>
                                          </p:stCondLst>
                                        </p:cTn>
                                        <p:tgtEl>
                                          <p:spTgt spid="49"/>
                                        </p:tgtEl>
                                        <p:attrNameLst>
                                          <p:attrName>style.visibility</p:attrName>
                                        </p:attrNameLst>
                                      </p:cBhvr>
                                      <p:to>
                                        <p:strVal val="visible"/>
                                      </p:to>
                                    </p:set>
                                    <p:animEffect transition="in" filter="wipe(right)">
                                      <p:cBhvr>
                                        <p:cTn id="54" dur="2000"/>
                                        <p:tgtEl>
                                          <p:spTgt spid="49"/>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xit" presetSubtype="0" fill="hold" grpId="3" nodeType="clickEffect">
                                  <p:stCondLst>
                                    <p:cond delay="0"/>
                                  </p:stCondLst>
                                  <p:childTnLst>
                                    <p:animEffect transition="out" filter="fade">
                                      <p:cBhvr>
                                        <p:cTn id="58" dur="1000"/>
                                        <p:tgtEl>
                                          <p:spTgt spid="42"/>
                                        </p:tgtEl>
                                      </p:cBhvr>
                                    </p:animEffect>
                                    <p:set>
                                      <p:cBhvr>
                                        <p:cTn id="59" dur="1" fill="hold">
                                          <p:stCondLst>
                                            <p:cond delay="999"/>
                                          </p:stCondLst>
                                        </p:cTn>
                                        <p:tgtEl>
                                          <p:spTgt spid="42"/>
                                        </p:tgtEl>
                                        <p:attrNameLst>
                                          <p:attrName>style.visibility</p:attrName>
                                        </p:attrNameLst>
                                      </p:cBhvr>
                                      <p:to>
                                        <p:strVal val="hidden"/>
                                      </p:to>
                                    </p:set>
                                  </p:childTnLst>
                                </p:cTn>
                              </p:par>
                            </p:childTnLst>
                          </p:cTn>
                        </p:par>
                        <p:par>
                          <p:cTn id="60" fill="hold">
                            <p:stCondLst>
                              <p:cond delay="1000"/>
                            </p:stCondLst>
                            <p:childTnLst>
                              <p:par>
                                <p:cTn id="61" presetID="53" presetClass="entr" presetSubtype="0" fill="hold" grpId="2" nodeType="after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p:cTn id="63" dur="1000" fill="hold"/>
                                        <p:tgtEl>
                                          <p:spTgt spid="43"/>
                                        </p:tgtEl>
                                        <p:attrNameLst>
                                          <p:attrName>ppt_w</p:attrName>
                                        </p:attrNameLst>
                                      </p:cBhvr>
                                      <p:tavLst>
                                        <p:tav tm="0">
                                          <p:val>
                                            <p:fltVal val="0"/>
                                          </p:val>
                                        </p:tav>
                                        <p:tav tm="100000">
                                          <p:val>
                                            <p:strVal val="#ppt_w"/>
                                          </p:val>
                                        </p:tav>
                                      </p:tavLst>
                                    </p:anim>
                                    <p:anim calcmode="lin" valueType="num">
                                      <p:cBhvr>
                                        <p:cTn id="64" dur="1000" fill="hold"/>
                                        <p:tgtEl>
                                          <p:spTgt spid="43"/>
                                        </p:tgtEl>
                                        <p:attrNameLst>
                                          <p:attrName>ppt_h</p:attrName>
                                        </p:attrNameLst>
                                      </p:cBhvr>
                                      <p:tavLst>
                                        <p:tav tm="0">
                                          <p:val>
                                            <p:fltVal val="0"/>
                                          </p:val>
                                        </p:tav>
                                        <p:tav tm="100000">
                                          <p:val>
                                            <p:strVal val="#ppt_h"/>
                                          </p:val>
                                        </p:tav>
                                      </p:tavLst>
                                    </p:anim>
                                    <p:animEffect transition="in" filter="fade">
                                      <p:cBhvr>
                                        <p:cTn id="65" dur="1000"/>
                                        <p:tgtEl>
                                          <p:spTgt spid="43"/>
                                        </p:tgtEl>
                                      </p:cBhvr>
                                    </p:animEffect>
                                  </p:childTnLst>
                                </p:cTn>
                              </p:par>
                            </p:childTnLst>
                          </p:cTn>
                        </p:par>
                        <p:par>
                          <p:cTn id="66" fill="hold">
                            <p:stCondLst>
                              <p:cond delay="2000"/>
                            </p:stCondLst>
                            <p:childTnLst>
                              <p:par>
                                <p:cTn id="67" presetID="22" presetClass="entr" presetSubtype="2" fill="hold" nodeType="afterEffect">
                                  <p:stCondLst>
                                    <p:cond delay="0"/>
                                  </p:stCondLst>
                                  <p:childTnLst>
                                    <p:set>
                                      <p:cBhvr>
                                        <p:cTn id="68" dur="1" fill="hold">
                                          <p:stCondLst>
                                            <p:cond delay="0"/>
                                          </p:stCondLst>
                                        </p:cTn>
                                        <p:tgtEl>
                                          <p:spTgt spid="51"/>
                                        </p:tgtEl>
                                        <p:attrNameLst>
                                          <p:attrName>style.visibility</p:attrName>
                                        </p:attrNameLst>
                                      </p:cBhvr>
                                      <p:to>
                                        <p:strVal val="visible"/>
                                      </p:to>
                                    </p:set>
                                    <p:animEffect transition="in" filter="wipe(right)">
                                      <p:cBhvr>
                                        <p:cTn id="69" dur="2000"/>
                                        <p:tgtEl>
                                          <p:spTgt spid="51"/>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xit" presetSubtype="0" fill="hold" grpId="3" nodeType="clickEffect">
                                  <p:stCondLst>
                                    <p:cond delay="0"/>
                                  </p:stCondLst>
                                  <p:childTnLst>
                                    <p:animEffect transition="out" filter="fade">
                                      <p:cBhvr>
                                        <p:cTn id="73" dur="1000"/>
                                        <p:tgtEl>
                                          <p:spTgt spid="43"/>
                                        </p:tgtEl>
                                      </p:cBhvr>
                                    </p:animEffect>
                                    <p:set>
                                      <p:cBhvr>
                                        <p:cTn id="74" dur="1" fill="hold">
                                          <p:stCondLst>
                                            <p:cond delay="999"/>
                                          </p:stCondLst>
                                        </p:cTn>
                                        <p:tgtEl>
                                          <p:spTgt spid="43"/>
                                        </p:tgtEl>
                                        <p:attrNameLst>
                                          <p:attrName>style.visibility</p:attrName>
                                        </p:attrNameLst>
                                      </p:cBhvr>
                                      <p:to>
                                        <p:strVal val="hidden"/>
                                      </p:to>
                                    </p:set>
                                  </p:childTnLst>
                                </p:cTn>
                              </p:par>
                            </p:childTnLst>
                          </p:cTn>
                        </p:par>
                        <p:par>
                          <p:cTn id="75" fill="hold">
                            <p:stCondLst>
                              <p:cond delay="1000"/>
                            </p:stCondLst>
                            <p:childTnLst>
                              <p:par>
                                <p:cTn id="76" presetID="53" presetClass="exit" presetSubtype="0" fill="hold" grpId="1" nodeType="afterEffect">
                                  <p:stCondLst>
                                    <p:cond delay="0"/>
                                  </p:stCondLst>
                                  <p:childTnLst>
                                    <p:anim calcmode="lin" valueType="num">
                                      <p:cBhvr>
                                        <p:cTn id="77" dur="1000"/>
                                        <p:tgtEl>
                                          <p:spTgt spid="40"/>
                                        </p:tgtEl>
                                        <p:attrNameLst>
                                          <p:attrName>ppt_w</p:attrName>
                                        </p:attrNameLst>
                                      </p:cBhvr>
                                      <p:tavLst>
                                        <p:tav tm="0">
                                          <p:val>
                                            <p:strVal val="ppt_w"/>
                                          </p:val>
                                        </p:tav>
                                        <p:tav tm="100000">
                                          <p:val>
                                            <p:fltVal val="0"/>
                                          </p:val>
                                        </p:tav>
                                      </p:tavLst>
                                    </p:anim>
                                    <p:anim calcmode="lin" valueType="num">
                                      <p:cBhvr>
                                        <p:cTn id="78" dur="1000"/>
                                        <p:tgtEl>
                                          <p:spTgt spid="40"/>
                                        </p:tgtEl>
                                        <p:attrNameLst>
                                          <p:attrName>ppt_h</p:attrName>
                                        </p:attrNameLst>
                                      </p:cBhvr>
                                      <p:tavLst>
                                        <p:tav tm="0">
                                          <p:val>
                                            <p:strVal val="ppt_h"/>
                                          </p:val>
                                        </p:tav>
                                        <p:tav tm="100000">
                                          <p:val>
                                            <p:fltVal val="0"/>
                                          </p:val>
                                        </p:tav>
                                      </p:tavLst>
                                    </p:anim>
                                    <p:animEffect transition="out" filter="fade">
                                      <p:cBhvr>
                                        <p:cTn id="79" dur="1000"/>
                                        <p:tgtEl>
                                          <p:spTgt spid="40"/>
                                        </p:tgtEl>
                                      </p:cBhvr>
                                    </p:animEffect>
                                    <p:set>
                                      <p:cBhvr>
                                        <p:cTn id="80" dur="1" fill="hold">
                                          <p:stCondLst>
                                            <p:cond delay="999"/>
                                          </p:stCondLst>
                                        </p:cTn>
                                        <p:tgtEl>
                                          <p:spTgt spid="40"/>
                                        </p:tgtEl>
                                        <p:attrNameLst>
                                          <p:attrName>style.visibility</p:attrName>
                                        </p:attrNameLst>
                                      </p:cBhvr>
                                      <p:to>
                                        <p:strVal val="hidden"/>
                                      </p:to>
                                    </p:set>
                                  </p:childTnLst>
                                </p:cTn>
                              </p:par>
                              <p:par>
                                <p:cTn id="81" presetID="53" presetClass="entr" presetSubtype="0" fill="hold" grpId="0" nodeType="withEffect">
                                  <p:stCondLst>
                                    <p:cond delay="0"/>
                                  </p:stCondLst>
                                  <p:childTnLst>
                                    <p:set>
                                      <p:cBhvr>
                                        <p:cTn id="82" dur="1" fill="hold">
                                          <p:stCondLst>
                                            <p:cond delay="0"/>
                                          </p:stCondLst>
                                        </p:cTn>
                                        <p:tgtEl>
                                          <p:spTgt spid="52"/>
                                        </p:tgtEl>
                                        <p:attrNameLst>
                                          <p:attrName>style.visibility</p:attrName>
                                        </p:attrNameLst>
                                      </p:cBhvr>
                                      <p:to>
                                        <p:strVal val="visible"/>
                                      </p:to>
                                    </p:set>
                                    <p:anim calcmode="lin" valueType="num">
                                      <p:cBhvr>
                                        <p:cTn id="83" dur="1000" fill="hold"/>
                                        <p:tgtEl>
                                          <p:spTgt spid="52"/>
                                        </p:tgtEl>
                                        <p:attrNameLst>
                                          <p:attrName>ppt_w</p:attrName>
                                        </p:attrNameLst>
                                      </p:cBhvr>
                                      <p:tavLst>
                                        <p:tav tm="0">
                                          <p:val>
                                            <p:fltVal val="0"/>
                                          </p:val>
                                        </p:tav>
                                        <p:tav tm="100000">
                                          <p:val>
                                            <p:strVal val="#ppt_w"/>
                                          </p:val>
                                        </p:tav>
                                      </p:tavLst>
                                    </p:anim>
                                    <p:anim calcmode="lin" valueType="num">
                                      <p:cBhvr>
                                        <p:cTn id="84" dur="1000" fill="hold"/>
                                        <p:tgtEl>
                                          <p:spTgt spid="52"/>
                                        </p:tgtEl>
                                        <p:attrNameLst>
                                          <p:attrName>ppt_h</p:attrName>
                                        </p:attrNameLst>
                                      </p:cBhvr>
                                      <p:tavLst>
                                        <p:tav tm="0">
                                          <p:val>
                                            <p:fltVal val="0"/>
                                          </p:val>
                                        </p:tav>
                                        <p:tav tm="100000">
                                          <p:val>
                                            <p:strVal val="#ppt_h"/>
                                          </p:val>
                                        </p:tav>
                                      </p:tavLst>
                                    </p:anim>
                                    <p:animEffect transition="in" filter="fade">
                                      <p:cBhvr>
                                        <p:cTn id="85"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0" grpId="1"/>
      <p:bldP spid="41" grpId="0" animBg="1"/>
      <p:bldP spid="41" grpId="1" animBg="1"/>
      <p:bldP spid="41" grpId="2" animBg="1"/>
      <p:bldP spid="42" grpId="0" animBg="1"/>
      <p:bldP spid="42" grpId="1" animBg="1"/>
      <p:bldP spid="42" grpId="2" animBg="1"/>
      <p:bldP spid="42" grpId="3" animBg="1"/>
      <p:bldP spid="43" grpId="0" animBg="1"/>
      <p:bldP spid="43" grpId="1" animBg="1"/>
      <p:bldP spid="43" grpId="2" animBg="1"/>
      <p:bldP spid="43" grpId="3" animBg="1"/>
      <p:bldP spid="5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 name="Picture 53"/>
          <p:cNvPicPr>
            <a:picLocks noChangeAspect="1" noChangeArrowheads="1"/>
          </p:cNvPicPr>
          <p:nvPr/>
        </p:nvPicPr>
        <p:blipFill>
          <a:blip r:embed="rId2" cstate="print"/>
          <a:srcRect l="10421" t="53200" r="15894" b="1115"/>
          <a:stretch>
            <a:fillRect/>
          </a:stretch>
        </p:blipFill>
        <p:spPr bwMode="auto">
          <a:xfrm>
            <a:off x="-11545" y="815340"/>
            <a:ext cx="9155545" cy="6042660"/>
          </a:xfrm>
          <a:prstGeom prst="rect">
            <a:avLst/>
          </a:prstGeom>
          <a:noFill/>
          <a:ln w="9525">
            <a:noFill/>
            <a:miter lim="800000"/>
            <a:headEnd/>
            <a:tailEnd/>
          </a:ln>
          <a:effectLst/>
        </p:spPr>
      </p:pic>
      <p:sp useBgFill="1">
        <p:nvSpPr>
          <p:cNvPr id="21" name="TextBox 20"/>
          <p:cNvSpPr txBox="1"/>
          <p:nvPr/>
        </p:nvSpPr>
        <p:spPr>
          <a:xfrm>
            <a:off x="0" y="0"/>
            <a:ext cx="9144000" cy="769441"/>
          </a:xfrm>
          <a:prstGeom prst="rect">
            <a:avLst/>
          </a:prstGeom>
        </p:spPr>
        <p:txBody>
          <a:bodyPr wrap="square" rtlCol="0">
            <a:spAutoFit/>
          </a:bodyPr>
          <a:lstStyle/>
          <a:p>
            <a:pPr algn="ctr"/>
            <a:r>
              <a:rPr lang="en-US" sz="4400" b="1" dirty="0">
                <a:solidFill>
                  <a:srgbClr val="0051A2"/>
                </a:solidFill>
                <a:effectLst>
                  <a:outerShdw dist="50800" dir="5400000" algn="ctr" rotWithShape="0">
                    <a:schemeClr val="tx1"/>
                  </a:outerShdw>
                </a:effectLst>
              </a:rPr>
              <a:t>The United States</a:t>
            </a:r>
          </a:p>
        </p:txBody>
      </p:sp>
      <p:grpSp>
        <p:nvGrpSpPr>
          <p:cNvPr id="51" name="Group 50"/>
          <p:cNvGrpSpPr/>
          <p:nvPr/>
        </p:nvGrpSpPr>
        <p:grpSpPr>
          <a:xfrm>
            <a:off x="0" y="667510"/>
            <a:ext cx="9756370" cy="6317952"/>
            <a:chOff x="0" y="667510"/>
            <a:chExt cx="9756370" cy="6317952"/>
          </a:xfrm>
        </p:grpSpPr>
        <p:grpSp>
          <p:nvGrpSpPr>
            <p:cNvPr id="2" name="Group 38"/>
            <p:cNvGrpSpPr/>
            <p:nvPr/>
          </p:nvGrpSpPr>
          <p:grpSpPr>
            <a:xfrm>
              <a:off x="0" y="667510"/>
              <a:ext cx="9756370" cy="6317952"/>
              <a:chOff x="0" y="667510"/>
              <a:chExt cx="9756370" cy="6317952"/>
            </a:xfrm>
          </p:grpSpPr>
          <p:grpSp>
            <p:nvGrpSpPr>
              <p:cNvPr id="3" name="Group 35"/>
              <p:cNvGrpSpPr/>
              <p:nvPr/>
            </p:nvGrpSpPr>
            <p:grpSpPr>
              <a:xfrm>
                <a:off x="0" y="667510"/>
                <a:ext cx="9756370" cy="6317952"/>
                <a:chOff x="0" y="667510"/>
                <a:chExt cx="9756370" cy="6317952"/>
              </a:xfrm>
            </p:grpSpPr>
            <p:grpSp>
              <p:nvGrpSpPr>
                <p:cNvPr id="4" name="Group 38"/>
                <p:cNvGrpSpPr/>
                <p:nvPr/>
              </p:nvGrpSpPr>
              <p:grpSpPr>
                <a:xfrm>
                  <a:off x="0" y="667510"/>
                  <a:ext cx="9756370" cy="6317952"/>
                  <a:chOff x="0" y="667510"/>
                  <a:chExt cx="9756370" cy="6317952"/>
                </a:xfrm>
              </p:grpSpPr>
              <p:pic>
                <p:nvPicPr>
                  <p:cNvPr id="24" name="Picture 2" descr="Image result for us states and territories 1805 map"/>
                  <p:cNvPicPr>
                    <a:picLocks noChangeAspect="1" noChangeArrowheads="1"/>
                  </p:cNvPicPr>
                  <p:nvPr/>
                </p:nvPicPr>
                <p:blipFill>
                  <a:blip r:embed="rId3"/>
                  <a:srcRect/>
                  <a:stretch>
                    <a:fillRect/>
                  </a:stretch>
                </p:blipFill>
                <p:spPr bwMode="auto">
                  <a:xfrm>
                    <a:off x="1" y="667510"/>
                    <a:ext cx="9144000" cy="6190489"/>
                  </a:xfrm>
                  <a:prstGeom prst="rect">
                    <a:avLst/>
                  </a:prstGeom>
                  <a:noFill/>
                </p:spPr>
              </p:pic>
              <p:grpSp>
                <p:nvGrpSpPr>
                  <p:cNvPr id="5" name="Group 15"/>
                  <p:cNvGrpSpPr/>
                  <p:nvPr/>
                </p:nvGrpSpPr>
                <p:grpSpPr>
                  <a:xfrm>
                    <a:off x="0" y="1524000"/>
                    <a:ext cx="9756370" cy="5461462"/>
                    <a:chOff x="0" y="1524000"/>
                    <a:chExt cx="9756370" cy="5461462"/>
                  </a:xfrm>
                </p:grpSpPr>
                <p:grpSp>
                  <p:nvGrpSpPr>
                    <p:cNvPr id="6" name="Group 35"/>
                    <p:cNvGrpSpPr/>
                    <p:nvPr/>
                  </p:nvGrpSpPr>
                  <p:grpSpPr>
                    <a:xfrm>
                      <a:off x="0" y="1881447"/>
                      <a:ext cx="9756370" cy="5104015"/>
                      <a:chOff x="0" y="1881447"/>
                      <a:chExt cx="9756370" cy="5104015"/>
                    </a:xfrm>
                  </p:grpSpPr>
                  <p:grpSp>
                    <p:nvGrpSpPr>
                      <p:cNvPr id="7" name="Group 34"/>
                      <p:cNvGrpSpPr/>
                      <p:nvPr/>
                    </p:nvGrpSpPr>
                    <p:grpSpPr>
                      <a:xfrm>
                        <a:off x="0" y="1881447"/>
                        <a:ext cx="9756370" cy="5104015"/>
                        <a:chOff x="0" y="1881447"/>
                        <a:chExt cx="9756370" cy="5104015"/>
                      </a:xfrm>
                    </p:grpSpPr>
                    <p:sp>
                      <p:nvSpPr>
                        <p:cNvPr id="30" name="Freeform 29"/>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0" y="5181600"/>
                          <a:ext cx="3352800" cy="1676400"/>
                          <a:chOff x="0" y="5181600"/>
                          <a:chExt cx="3352800" cy="1676400"/>
                        </a:xfrm>
                      </p:grpSpPr>
                      <p:sp>
                        <p:nvSpPr>
                          <p:cNvPr id="32" name="Rectangle 31"/>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9" name="Picture 2" descr="Image result for united states in 1783"/>
                      <p:cNvPicPr>
                        <a:picLocks noChangeAspect="1" noChangeArrowheads="1"/>
                      </p:cNvPicPr>
                      <p:nvPr/>
                    </p:nvPicPr>
                    <p:blipFill>
                      <a:blip r:embed="rId4"/>
                      <a:srcRect l="17500" t="47037" r="70000" b="45572"/>
                      <a:stretch>
                        <a:fillRect/>
                      </a:stretch>
                    </p:blipFill>
                    <p:spPr bwMode="auto">
                      <a:xfrm>
                        <a:off x="1752600" y="4114800"/>
                        <a:ext cx="1143000" cy="457200"/>
                      </a:xfrm>
                      <a:prstGeom prst="rect">
                        <a:avLst/>
                      </a:prstGeom>
                      <a:noFill/>
                    </p:spPr>
                  </p:pic>
                </p:grpSp>
                <p:pic>
                  <p:nvPicPr>
                    <p:cNvPr id="27" name="Picture 2" descr="Image result for united states in 1783"/>
                    <p:cNvPicPr>
                      <a:picLocks noChangeAspect="1" noChangeArrowheads="1"/>
                    </p:cNvPicPr>
                    <p:nvPr/>
                  </p:nvPicPr>
                  <p:blipFill>
                    <a:blip r:embed="rId4"/>
                    <a:srcRect l="17500" t="47037" r="70000" b="45572"/>
                    <a:stretch>
                      <a:fillRect/>
                    </a:stretch>
                  </p:blipFill>
                  <p:spPr bwMode="auto">
                    <a:xfrm>
                      <a:off x="762000" y="1524000"/>
                      <a:ext cx="1143000" cy="457200"/>
                    </a:xfrm>
                    <a:prstGeom prst="rect">
                      <a:avLst/>
                    </a:prstGeom>
                    <a:noFill/>
                  </p:spPr>
                </p:pic>
              </p:grpSp>
            </p:grpSp>
            <p:sp>
              <p:nvSpPr>
                <p:cNvPr id="34" name="Freeform 33"/>
                <p:cNvSpPr/>
                <p:nvPr/>
              </p:nvSpPr>
              <p:spPr>
                <a:xfrm>
                  <a:off x="3581400" y="803565"/>
                  <a:ext cx="5547360" cy="1330035"/>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47360" h="1330035">
                      <a:moveTo>
                        <a:pt x="0" y="224443"/>
                      </a:moveTo>
                      <a:cubicBezTo>
                        <a:pt x="52647" y="260464"/>
                        <a:pt x="486295" y="677486"/>
                        <a:pt x="606829" y="781395"/>
                      </a:cubicBezTo>
                      <a:cubicBezTo>
                        <a:pt x="727363" y="885304"/>
                        <a:pt x="701040" y="834042"/>
                        <a:pt x="723207" y="847897"/>
                      </a:cubicBezTo>
                      <a:cubicBezTo>
                        <a:pt x="745374" y="861752"/>
                        <a:pt x="712124" y="858981"/>
                        <a:pt x="739833" y="864523"/>
                      </a:cubicBezTo>
                      <a:cubicBezTo>
                        <a:pt x="767542" y="870065"/>
                        <a:pt x="847899" y="878377"/>
                        <a:pt x="889462" y="881148"/>
                      </a:cubicBezTo>
                      <a:cubicBezTo>
                        <a:pt x="931025" y="883919"/>
                        <a:pt x="961505" y="850668"/>
                        <a:pt x="989214" y="881148"/>
                      </a:cubicBezTo>
                      <a:cubicBezTo>
                        <a:pt x="1016923" y="911628"/>
                        <a:pt x="1033549" y="994755"/>
                        <a:pt x="1055716" y="1064028"/>
                      </a:cubicBezTo>
                      <a:cubicBezTo>
                        <a:pt x="1077883" y="1133301"/>
                        <a:pt x="1094509" y="1263533"/>
                        <a:pt x="1122218" y="1296784"/>
                      </a:cubicBezTo>
                      <a:cubicBezTo>
                        <a:pt x="1149927" y="1330035"/>
                        <a:pt x="1197033" y="1294013"/>
                        <a:pt x="1221971" y="1263533"/>
                      </a:cubicBezTo>
                      <a:cubicBezTo>
                        <a:pt x="1246909" y="1233053"/>
                        <a:pt x="1252451" y="1152697"/>
                        <a:pt x="1271847" y="1113904"/>
                      </a:cubicBezTo>
                      <a:cubicBezTo>
                        <a:pt x="1291243" y="1075111"/>
                        <a:pt x="1330036" y="1069570"/>
                        <a:pt x="1338349" y="1030777"/>
                      </a:cubicBezTo>
                      <a:cubicBezTo>
                        <a:pt x="1346662" y="991984"/>
                        <a:pt x="1330036" y="942108"/>
                        <a:pt x="1321723" y="881148"/>
                      </a:cubicBezTo>
                      <a:cubicBezTo>
                        <a:pt x="1313410" y="820188"/>
                        <a:pt x="1277389" y="701039"/>
                        <a:pt x="1288473" y="665017"/>
                      </a:cubicBezTo>
                      <a:cubicBezTo>
                        <a:pt x="1299557" y="628995"/>
                        <a:pt x="1321723" y="653933"/>
                        <a:pt x="1388225" y="665017"/>
                      </a:cubicBezTo>
                      <a:cubicBezTo>
                        <a:pt x="1454727" y="676101"/>
                        <a:pt x="1600430"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73353" y="825730"/>
                        <a:pt x="4790902" y="753686"/>
                        <a:pt x="4813069" y="681643"/>
                      </a:cubicBezTo>
                      <a:cubicBezTo>
                        <a:pt x="4756654" y="771370"/>
                        <a:pt x="4684228" y="739416"/>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 name="Freeform 34"/>
                <p:cNvSpPr/>
                <p:nvPr/>
              </p:nvSpPr>
              <p:spPr>
                <a:xfrm>
                  <a:off x="4648200" y="548640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Freeform 36"/>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p:cNvGrpSpPr/>
            <p:nvPr/>
          </p:nvGrpSpPr>
          <p:grpSpPr>
            <a:xfrm>
              <a:off x="0" y="762000"/>
              <a:ext cx="9144000" cy="6096000"/>
              <a:chOff x="0" y="762000"/>
              <a:chExt cx="9144000" cy="6096000"/>
            </a:xfrm>
          </p:grpSpPr>
          <p:grpSp>
            <p:nvGrpSpPr>
              <p:cNvPr id="9" name="Group 14"/>
              <p:cNvGrpSpPr/>
              <p:nvPr/>
            </p:nvGrpSpPr>
            <p:grpSpPr>
              <a:xfrm>
                <a:off x="1993461" y="1329558"/>
                <a:ext cx="6865136" cy="4381238"/>
                <a:chOff x="1993461" y="1329558"/>
                <a:chExt cx="6865136" cy="4381238"/>
              </a:xfrm>
            </p:grpSpPr>
            <p:grpSp>
              <p:nvGrpSpPr>
                <p:cNvPr id="10" name="Group 63"/>
                <p:cNvGrpSpPr/>
                <p:nvPr/>
              </p:nvGrpSpPr>
              <p:grpSpPr>
                <a:xfrm>
                  <a:off x="1993461" y="1329558"/>
                  <a:ext cx="6865136" cy="4381238"/>
                  <a:chOff x="1993461" y="1329558"/>
                  <a:chExt cx="6865136" cy="4381238"/>
                </a:xfrm>
              </p:grpSpPr>
              <p:sp>
                <p:nvSpPr>
                  <p:cNvPr id="18" name="Freeform 17"/>
                  <p:cNvSpPr/>
                  <p:nvPr/>
                </p:nvSpPr>
                <p:spPr>
                  <a:xfrm>
                    <a:off x="1993461" y="1329558"/>
                    <a:ext cx="3984734" cy="4381238"/>
                  </a:xfrm>
                  <a:custGeom>
                    <a:avLst/>
                    <a:gdLst>
                      <a:gd name="connsiteX0" fmla="*/ 2937641 w 3846786"/>
                      <a:gd name="connsiteY0" fmla="*/ 1090449 h 4758559"/>
                      <a:gd name="connsiteX1" fmla="*/ 2843048 w 3846786"/>
                      <a:gd name="connsiteY1" fmla="*/ 1263870 h 4758559"/>
                      <a:gd name="connsiteX2" fmla="*/ 3079531 w 3846786"/>
                      <a:gd name="connsiteY2" fmla="*/ 1563415 h 4758559"/>
                      <a:gd name="connsiteX3" fmla="*/ 3300248 w 3846786"/>
                      <a:gd name="connsiteY3" fmla="*/ 1768366 h 4758559"/>
                      <a:gd name="connsiteX4" fmla="*/ 3331779 w 3846786"/>
                      <a:gd name="connsiteY4" fmla="*/ 1910256 h 4758559"/>
                      <a:gd name="connsiteX5" fmla="*/ 3457903 w 3846786"/>
                      <a:gd name="connsiteY5" fmla="*/ 2099442 h 4758559"/>
                      <a:gd name="connsiteX6" fmla="*/ 3394841 w 3846786"/>
                      <a:gd name="connsiteY6" fmla="*/ 2257097 h 4758559"/>
                      <a:gd name="connsiteX7" fmla="*/ 3300248 w 3846786"/>
                      <a:gd name="connsiteY7" fmla="*/ 2414753 h 4758559"/>
                      <a:gd name="connsiteX8" fmla="*/ 3379076 w 3846786"/>
                      <a:gd name="connsiteY8" fmla="*/ 2651235 h 4758559"/>
                      <a:gd name="connsiteX9" fmla="*/ 3442138 w 3846786"/>
                      <a:gd name="connsiteY9" fmla="*/ 2745828 h 4758559"/>
                      <a:gd name="connsiteX10" fmla="*/ 3473669 w 3846786"/>
                      <a:gd name="connsiteY10" fmla="*/ 2887718 h 4758559"/>
                      <a:gd name="connsiteX11" fmla="*/ 3694386 w 3846786"/>
                      <a:gd name="connsiteY11" fmla="*/ 3045373 h 4758559"/>
                      <a:gd name="connsiteX12" fmla="*/ 3647089 w 3846786"/>
                      <a:gd name="connsiteY12" fmla="*/ 3234559 h 4758559"/>
                      <a:gd name="connsiteX13" fmla="*/ 3442138 w 3846786"/>
                      <a:gd name="connsiteY13" fmla="*/ 3707525 h 4758559"/>
                      <a:gd name="connsiteX14" fmla="*/ 3426372 w 3846786"/>
                      <a:gd name="connsiteY14" fmla="*/ 4007070 h 4758559"/>
                      <a:gd name="connsiteX15" fmla="*/ 3331779 w 3846786"/>
                      <a:gd name="connsiteY15" fmla="*/ 4275084 h 4758559"/>
                      <a:gd name="connsiteX16" fmla="*/ 3300248 w 3846786"/>
                      <a:gd name="connsiteY16" fmla="*/ 4338146 h 4758559"/>
                      <a:gd name="connsiteX17" fmla="*/ 3379076 w 3846786"/>
                      <a:gd name="connsiteY17" fmla="*/ 4495801 h 4758559"/>
                      <a:gd name="connsiteX18" fmla="*/ 3647089 w 3846786"/>
                      <a:gd name="connsiteY18" fmla="*/ 4590394 h 4758559"/>
                      <a:gd name="connsiteX19" fmla="*/ 3820510 w 3846786"/>
                      <a:gd name="connsiteY19" fmla="*/ 4653456 h 4758559"/>
                      <a:gd name="connsiteX20" fmla="*/ 3804744 w 3846786"/>
                      <a:gd name="connsiteY20" fmla="*/ 4748049 h 4758559"/>
                      <a:gd name="connsiteX21" fmla="*/ 3710151 w 3846786"/>
                      <a:gd name="connsiteY21" fmla="*/ 4716518 h 4758559"/>
                      <a:gd name="connsiteX22" fmla="*/ 3442138 w 3846786"/>
                      <a:gd name="connsiteY22" fmla="*/ 4732284 h 4758559"/>
                      <a:gd name="connsiteX23" fmla="*/ 3284482 w 3846786"/>
                      <a:gd name="connsiteY23" fmla="*/ 4590394 h 4758559"/>
                      <a:gd name="connsiteX24" fmla="*/ 3221420 w 3846786"/>
                      <a:gd name="connsiteY24" fmla="*/ 4480035 h 4758559"/>
                      <a:gd name="connsiteX25" fmla="*/ 3111062 w 3846786"/>
                      <a:gd name="connsiteY25" fmla="*/ 4322380 h 4758559"/>
                      <a:gd name="connsiteX26" fmla="*/ 2937641 w 3846786"/>
                      <a:gd name="connsiteY26" fmla="*/ 4148959 h 4758559"/>
                      <a:gd name="connsiteX27" fmla="*/ 2527738 w 3846786"/>
                      <a:gd name="connsiteY27" fmla="*/ 3896711 h 4758559"/>
                      <a:gd name="connsiteX28" fmla="*/ 2039007 w 3846786"/>
                      <a:gd name="connsiteY28" fmla="*/ 3849415 h 4758559"/>
                      <a:gd name="connsiteX29" fmla="*/ 1581807 w 3846786"/>
                      <a:gd name="connsiteY29" fmla="*/ 3660228 h 4758559"/>
                      <a:gd name="connsiteX30" fmla="*/ 1108841 w 3846786"/>
                      <a:gd name="connsiteY30" fmla="*/ 3392215 h 4758559"/>
                      <a:gd name="connsiteX31" fmla="*/ 1014248 w 3846786"/>
                      <a:gd name="connsiteY31" fmla="*/ 3281856 h 4758559"/>
                      <a:gd name="connsiteX32" fmla="*/ 1108841 w 3846786"/>
                      <a:gd name="connsiteY32" fmla="*/ 3013842 h 4758559"/>
                      <a:gd name="connsiteX33" fmla="*/ 966951 w 3846786"/>
                      <a:gd name="connsiteY33" fmla="*/ 2903484 h 4758559"/>
                      <a:gd name="connsiteX34" fmla="*/ 935420 w 3846786"/>
                      <a:gd name="connsiteY34" fmla="*/ 2714297 h 4758559"/>
                      <a:gd name="connsiteX35" fmla="*/ 1077310 w 3846786"/>
                      <a:gd name="connsiteY35" fmla="*/ 2619704 h 4758559"/>
                      <a:gd name="connsiteX36" fmla="*/ 1077310 w 3846786"/>
                      <a:gd name="connsiteY36" fmla="*/ 2540877 h 4758559"/>
                      <a:gd name="connsiteX37" fmla="*/ 966951 w 3846786"/>
                      <a:gd name="connsiteY37" fmla="*/ 2462049 h 4758559"/>
                      <a:gd name="connsiteX38" fmla="*/ 919655 w 3846786"/>
                      <a:gd name="connsiteY38" fmla="*/ 2335925 h 4758559"/>
                      <a:gd name="connsiteX39" fmla="*/ 762000 w 3846786"/>
                      <a:gd name="connsiteY39" fmla="*/ 2067911 h 4758559"/>
                      <a:gd name="connsiteX40" fmla="*/ 541282 w 3846786"/>
                      <a:gd name="connsiteY40" fmla="*/ 1768366 h 4758559"/>
                      <a:gd name="connsiteX41" fmla="*/ 430924 w 3846786"/>
                      <a:gd name="connsiteY41" fmla="*/ 1610711 h 4758559"/>
                      <a:gd name="connsiteX42" fmla="*/ 352096 w 3846786"/>
                      <a:gd name="connsiteY42" fmla="*/ 1358463 h 4758559"/>
                      <a:gd name="connsiteX43" fmla="*/ 178676 w 3846786"/>
                      <a:gd name="connsiteY43" fmla="*/ 1437290 h 4758559"/>
                      <a:gd name="connsiteX44" fmla="*/ 68317 w 3846786"/>
                      <a:gd name="connsiteY44" fmla="*/ 1405759 h 4758559"/>
                      <a:gd name="connsiteX45" fmla="*/ 5255 w 3846786"/>
                      <a:gd name="connsiteY45" fmla="*/ 1263870 h 4758559"/>
                      <a:gd name="connsiteX46" fmla="*/ 36786 w 3846786"/>
                      <a:gd name="connsiteY46" fmla="*/ 1106215 h 4758559"/>
                      <a:gd name="connsiteX47" fmla="*/ 131379 w 3846786"/>
                      <a:gd name="connsiteY47" fmla="*/ 964325 h 4758559"/>
                      <a:gd name="connsiteX48" fmla="*/ 210207 w 3846786"/>
                      <a:gd name="connsiteY48" fmla="*/ 964325 h 4758559"/>
                      <a:gd name="connsiteX49" fmla="*/ 257503 w 3846786"/>
                      <a:gd name="connsiteY49" fmla="*/ 838201 h 4758559"/>
                      <a:gd name="connsiteX50" fmla="*/ 162910 w 3846786"/>
                      <a:gd name="connsiteY50" fmla="*/ 522890 h 4758559"/>
                      <a:gd name="connsiteX51" fmla="*/ 84082 w 3846786"/>
                      <a:gd name="connsiteY51" fmla="*/ 254877 h 4758559"/>
                      <a:gd name="connsiteX52" fmla="*/ 84082 w 3846786"/>
                      <a:gd name="connsiteY52" fmla="*/ 128753 h 4758559"/>
                      <a:gd name="connsiteX53" fmla="*/ 415158 w 3846786"/>
                      <a:gd name="connsiteY53" fmla="*/ 34159 h 4758559"/>
                      <a:gd name="connsiteX54" fmla="*/ 825062 w 3846786"/>
                      <a:gd name="connsiteY54" fmla="*/ 34159 h 4758559"/>
                      <a:gd name="connsiteX55" fmla="*/ 1077310 w 3846786"/>
                      <a:gd name="connsiteY55" fmla="*/ 239111 h 4758559"/>
                      <a:gd name="connsiteX56" fmla="*/ 1345324 w 3846786"/>
                      <a:gd name="connsiteY56" fmla="*/ 459828 h 4758559"/>
                      <a:gd name="connsiteX57" fmla="*/ 1707931 w 3846786"/>
                      <a:gd name="connsiteY57" fmla="*/ 680546 h 4758559"/>
                      <a:gd name="connsiteX58" fmla="*/ 2023241 w 3846786"/>
                      <a:gd name="connsiteY58" fmla="*/ 806670 h 4758559"/>
                      <a:gd name="connsiteX59" fmla="*/ 2070538 w 3846786"/>
                      <a:gd name="connsiteY59" fmla="*/ 869732 h 4758559"/>
                      <a:gd name="connsiteX60" fmla="*/ 2243958 w 3846786"/>
                      <a:gd name="connsiteY60" fmla="*/ 806670 h 4758559"/>
                      <a:gd name="connsiteX61" fmla="*/ 2307020 w 3846786"/>
                      <a:gd name="connsiteY61" fmla="*/ 932794 h 4758559"/>
                      <a:gd name="connsiteX62" fmla="*/ 2322786 w 3846786"/>
                      <a:gd name="connsiteY62" fmla="*/ 1074684 h 4758559"/>
                      <a:gd name="connsiteX63" fmla="*/ 2417379 w 3846786"/>
                      <a:gd name="connsiteY63" fmla="*/ 1232339 h 4758559"/>
                      <a:gd name="connsiteX64" fmla="*/ 2527738 w 3846786"/>
                      <a:gd name="connsiteY64" fmla="*/ 1232339 h 4758559"/>
                      <a:gd name="connsiteX65" fmla="*/ 2606565 w 3846786"/>
                      <a:gd name="connsiteY65" fmla="*/ 1058918 h 4758559"/>
                      <a:gd name="connsiteX66" fmla="*/ 2669627 w 3846786"/>
                      <a:gd name="connsiteY66" fmla="*/ 1011622 h 4758559"/>
                      <a:gd name="connsiteX67" fmla="*/ 2764220 w 3846786"/>
                      <a:gd name="connsiteY67" fmla="*/ 964325 h 4758559"/>
                      <a:gd name="connsiteX68" fmla="*/ 2827282 w 3846786"/>
                      <a:gd name="connsiteY68" fmla="*/ 1027387 h 4758559"/>
                      <a:gd name="connsiteX69" fmla="*/ 2937641 w 3846786"/>
                      <a:gd name="connsiteY69" fmla="*/ 1090449 h 4758559"/>
                      <a:gd name="connsiteX0" fmla="*/ 2937641 w 3846786"/>
                      <a:gd name="connsiteY0" fmla="*/ 1093076 h 4761186"/>
                      <a:gd name="connsiteX1" fmla="*/ 2843048 w 3846786"/>
                      <a:gd name="connsiteY1" fmla="*/ 1266497 h 4761186"/>
                      <a:gd name="connsiteX2" fmla="*/ 3079531 w 3846786"/>
                      <a:gd name="connsiteY2" fmla="*/ 1566042 h 4761186"/>
                      <a:gd name="connsiteX3" fmla="*/ 3300248 w 3846786"/>
                      <a:gd name="connsiteY3" fmla="*/ 1770993 h 4761186"/>
                      <a:gd name="connsiteX4" fmla="*/ 3331779 w 3846786"/>
                      <a:gd name="connsiteY4" fmla="*/ 1912883 h 4761186"/>
                      <a:gd name="connsiteX5" fmla="*/ 3457903 w 3846786"/>
                      <a:gd name="connsiteY5" fmla="*/ 2102069 h 4761186"/>
                      <a:gd name="connsiteX6" fmla="*/ 3394841 w 3846786"/>
                      <a:gd name="connsiteY6" fmla="*/ 2259724 h 4761186"/>
                      <a:gd name="connsiteX7" fmla="*/ 3300248 w 3846786"/>
                      <a:gd name="connsiteY7" fmla="*/ 2417380 h 4761186"/>
                      <a:gd name="connsiteX8" fmla="*/ 3379076 w 3846786"/>
                      <a:gd name="connsiteY8" fmla="*/ 2653862 h 4761186"/>
                      <a:gd name="connsiteX9" fmla="*/ 3442138 w 3846786"/>
                      <a:gd name="connsiteY9" fmla="*/ 2748455 h 4761186"/>
                      <a:gd name="connsiteX10" fmla="*/ 3473669 w 3846786"/>
                      <a:gd name="connsiteY10" fmla="*/ 2890345 h 4761186"/>
                      <a:gd name="connsiteX11" fmla="*/ 3694386 w 3846786"/>
                      <a:gd name="connsiteY11" fmla="*/ 3048000 h 4761186"/>
                      <a:gd name="connsiteX12" fmla="*/ 3647089 w 3846786"/>
                      <a:gd name="connsiteY12" fmla="*/ 3237186 h 4761186"/>
                      <a:gd name="connsiteX13" fmla="*/ 3442138 w 3846786"/>
                      <a:gd name="connsiteY13" fmla="*/ 3710152 h 4761186"/>
                      <a:gd name="connsiteX14" fmla="*/ 3426372 w 3846786"/>
                      <a:gd name="connsiteY14" fmla="*/ 4009697 h 4761186"/>
                      <a:gd name="connsiteX15" fmla="*/ 3331779 w 3846786"/>
                      <a:gd name="connsiteY15" fmla="*/ 4277711 h 4761186"/>
                      <a:gd name="connsiteX16" fmla="*/ 3300248 w 3846786"/>
                      <a:gd name="connsiteY16" fmla="*/ 4340773 h 4761186"/>
                      <a:gd name="connsiteX17" fmla="*/ 3379076 w 3846786"/>
                      <a:gd name="connsiteY17" fmla="*/ 4498428 h 4761186"/>
                      <a:gd name="connsiteX18" fmla="*/ 3647089 w 3846786"/>
                      <a:gd name="connsiteY18" fmla="*/ 4593021 h 4761186"/>
                      <a:gd name="connsiteX19" fmla="*/ 3820510 w 3846786"/>
                      <a:gd name="connsiteY19" fmla="*/ 4656083 h 4761186"/>
                      <a:gd name="connsiteX20" fmla="*/ 3804744 w 3846786"/>
                      <a:gd name="connsiteY20" fmla="*/ 4750676 h 4761186"/>
                      <a:gd name="connsiteX21" fmla="*/ 3710151 w 3846786"/>
                      <a:gd name="connsiteY21" fmla="*/ 4719145 h 4761186"/>
                      <a:gd name="connsiteX22" fmla="*/ 3442138 w 3846786"/>
                      <a:gd name="connsiteY22" fmla="*/ 4734911 h 4761186"/>
                      <a:gd name="connsiteX23" fmla="*/ 3284482 w 3846786"/>
                      <a:gd name="connsiteY23" fmla="*/ 4593021 h 4761186"/>
                      <a:gd name="connsiteX24" fmla="*/ 3221420 w 3846786"/>
                      <a:gd name="connsiteY24" fmla="*/ 4482662 h 4761186"/>
                      <a:gd name="connsiteX25" fmla="*/ 3111062 w 3846786"/>
                      <a:gd name="connsiteY25" fmla="*/ 4325007 h 4761186"/>
                      <a:gd name="connsiteX26" fmla="*/ 2937641 w 3846786"/>
                      <a:gd name="connsiteY26" fmla="*/ 4151586 h 4761186"/>
                      <a:gd name="connsiteX27" fmla="*/ 2527738 w 3846786"/>
                      <a:gd name="connsiteY27" fmla="*/ 3899338 h 4761186"/>
                      <a:gd name="connsiteX28" fmla="*/ 2039007 w 3846786"/>
                      <a:gd name="connsiteY28" fmla="*/ 3852042 h 4761186"/>
                      <a:gd name="connsiteX29" fmla="*/ 1581807 w 3846786"/>
                      <a:gd name="connsiteY29" fmla="*/ 3662855 h 4761186"/>
                      <a:gd name="connsiteX30" fmla="*/ 1108841 w 3846786"/>
                      <a:gd name="connsiteY30" fmla="*/ 3394842 h 4761186"/>
                      <a:gd name="connsiteX31" fmla="*/ 1014248 w 3846786"/>
                      <a:gd name="connsiteY31" fmla="*/ 3284483 h 4761186"/>
                      <a:gd name="connsiteX32" fmla="*/ 1108841 w 3846786"/>
                      <a:gd name="connsiteY32" fmla="*/ 3016469 h 4761186"/>
                      <a:gd name="connsiteX33" fmla="*/ 966951 w 3846786"/>
                      <a:gd name="connsiteY33" fmla="*/ 2906111 h 4761186"/>
                      <a:gd name="connsiteX34" fmla="*/ 935420 w 3846786"/>
                      <a:gd name="connsiteY34" fmla="*/ 2716924 h 4761186"/>
                      <a:gd name="connsiteX35" fmla="*/ 1077310 w 3846786"/>
                      <a:gd name="connsiteY35" fmla="*/ 2622331 h 4761186"/>
                      <a:gd name="connsiteX36" fmla="*/ 1077310 w 3846786"/>
                      <a:gd name="connsiteY36" fmla="*/ 2543504 h 4761186"/>
                      <a:gd name="connsiteX37" fmla="*/ 966951 w 3846786"/>
                      <a:gd name="connsiteY37" fmla="*/ 2464676 h 4761186"/>
                      <a:gd name="connsiteX38" fmla="*/ 919655 w 3846786"/>
                      <a:gd name="connsiteY38" fmla="*/ 2338552 h 4761186"/>
                      <a:gd name="connsiteX39" fmla="*/ 762000 w 3846786"/>
                      <a:gd name="connsiteY39" fmla="*/ 2070538 h 4761186"/>
                      <a:gd name="connsiteX40" fmla="*/ 541282 w 3846786"/>
                      <a:gd name="connsiteY40" fmla="*/ 1770993 h 4761186"/>
                      <a:gd name="connsiteX41" fmla="*/ 430924 w 3846786"/>
                      <a:gd name="connsiteY41" fmla="*/ 1613338 h 4761186"/>
                      <a:gd name="connsiteX42" fmla="*/ 352096 w 3846786"/>
                      <a:gd name="connsiteY42" fmla="*/ 1361090 h 4761186"/>
                      <a:gd name="connsiteX43" fmla="*/ 178676 w 3846786"/>
                      <a:gd name="connsiteY43" fmla="*/ 1439917 h 4761186"/>
                      <a:gd name="connsiteX44" fmla="*/ 68317 w 3846786"/>
                      <a:gd name="connsiteY44" fmla="*/ 1408386 h 4761186"/>
                      <a:gd name="connsiteX45" fmla="*/ 5255 w 3846786"/>
                      <a:gd name="connsiteY45" fmla="*/ 1266497 h 4761186"/>
                      <a:gd name="connsiteX46" fmla="*/ 36786 w 3846786"/>
                      <a:gd name="connsiteY46" fmla="*/ 1108842 h 4761186"/>
                      <a:gd name="connsiteX47" fmla="*/ 131379 w 3846786"/>
                      <a:gd name="connsiteY47" fmla="*/ 966952 h 4761186"/>
                      <a:gd name="connsiteX48" fmla="*/ 210207 w 3846786"/>
                      <a:gd name="connsiteY48" fmla="*/ 966952 h 4761186"/>
                      <a:gd name="connsiteX49" fmla="*/ 257503 w 3846786"/>
                      <a:gd name="connsiteY49" fmla="*/ 840828 h 4761186"/>
                      <a:gd name="connsiteX50" fmla="*/ 162910 w 3846786"/>
                      <a:gd name="connsiteY50" fmla="*/ 525517 h 4761186"/>
                      <a:gd name="connsiteX51" fmla="*/ 84082 w 3846786"/>
                      <a:gd name="connsiteY51" fmla="*/ 257504 h 4761186"/>
                      <a:gd name="connsiteX52" fmla="*/ 415158 w 3846786"/>
                      <a:gd name="connsiteY52" fmla="*/ 36786 h 4761186"/>
                      <a:gd name="connsiteX53" fmla="*/ 825062 w 3846786"/>
                      <a:gd name="connsiteY53" fmla="*/ 36786 h 4761186"/>
                      <a:gd name="connsiteX54" fmla="*/ 1077310 w 3846786"/>
                      <a:gd name="connsiteY54" fmla="*/ 241738 h 4761186"/>
                      <a:gd name="connsiteX55" fmla="*/ 1345324 w 3846786"/>
                      <a:gd name="connsiteY55" fmla="*/ 462455 h 4761186"/>
                      <a:gd name="connsiteX56" fmla="*/ 1707931 w 3846786"/>
                      <a:gd name="connsiteY56" fmla="*/ 683173 h 4761186"/>
                      <a:gd name="connsiteX57" fmla="*/ 2023241 w 3846786"/>
                      <a:gd name="connsiteY57" fmla="*/ 809297 h 4761186"/>
                      <a:gd name="connsiteX58" fmla="*/ 2070538 w 3846786"/>
                      <a:gd name="connsiteY58" fmla="*/ 872359 h 4761186"/>
                      <a:gd name="connsiteX59" fmla="*/ 2243958 w 3846786"/>
                      <a:gd name="connsiteY59" fmla="*/ 809297 h 4761186"/>
                      <a:gd name="connsiteX60" fmla="*/ 2307020 w 3846786"/>
                      <a:gd name="connsiteY60" fmla="*/ 935421 h 4761186"/>
                      <a:gd name="connsiteX61" fmla="*/ 2322786 w 3846786"/>
                      <a:gd name="connsiteY61" fmla="*/ 1077311 h 4761186"/>
                      <a:gd name="connsiteX62" fmla="*/ 2417379 w 3846786"/>
                      <a:gd name="connsiteY62" fmla="*/ 1234966 h 4761186"/>
                      <a:gd name="connsiteX63" fmla="*/ 2527738 w 3846786"/>
                      <a:gd name="connsiteY63" fmla="*/ 1234966 h 4761186"/>
                      <a:gd name="connsiteX64" fmla="*/ 2606565 w 3846786"/>
                      <a:gd name="connsiteY64" fmla="*/ 1061545 h 4761186"/>
                      <a:gd name="connsiteX65" fmla="*/ 2669627 w 3846786"/>
                      <a:gd name="connsiteY65" fmla="*/ 1014249 h 4761186"/>
                      <a:gd name="connsiteX66" fmla="*/ 2764220 w 3846786"/>
                      <a:gd name="connsiteY66" fmla="*/ 966952 h 4761186"/>
                      <a:gd name="connsiteX67" fmla="*/ 2827282 w 3846786"/>
                      <a:gd name="connsiteY67" fmla="*/ 1030014 h 4761186"/>
                      <a:gd name="connsiteX68" fmla="*/ 2937641 w 3846786"/>
                      <a:gd name="connsiteY68" fmla="*/ 1093076 h 4761186"/>
                      <a:gd name="connsiteX0" fmla="*/ 2963917 w 3873062"/>
                      <a:gd name="connsiteY0" fmla="*/ 1056290 h 4724400"/>
                      <a:gd name="connsiteX1" fmla="*/ 2869324 w 3873062"/>
                      <a:gd name="connsiteY1" fmla="*/ 1229711 h 4724400"/>
                      <a:gd name="connsiteX2" fmla="*/ 3105807 w 3873062"/>
                      <a:gd name="connsiteY2" fmla="*/ 1529256 h 4724400"/>
                      <a:gd name="connsiteX3" fmla="*/ 3326524 w 3873062"/>
                      <a:gd name="connsiteY3" fmla="*/ 1734207 h 4724400"/>
                      <a:gd name="connsiteX4" fmla="*/ 3358055 w 3873062"/>
                      <a:gd name="connsiteY4" fmla="*/ 1876097 h 4724400"/>
                      <a:gd name="connsiteX5" fmla="*/ 3484179 w 3873062"/>
                      <a:gd name="connsiteY5" fmla="*/ 2065283 h 4724400"/>
                      <a:gd name="connsiteX6" fmla="*/ 3421117 w 3873062"/>
                      <a:gd name="connsiteY6" fmla="*/ 2222938 h 4724400"/>
                      <a:gd name="connsiteX7" fmla="*/ 3326524 w 3873062"/>
                      <a:gd name="connsiteY7" fmla="*/ 2380594 h 4724400"/>
                      <a:gd name="connsiteX8" fmla="*/ 3405352 w 3873062"/>
                      <a:gd name="connsiteY8" fmla="*/ 2617076 h 4724400"/>
                      <a:gd name="connsiteX9" fmla="*/ 3468414 w 3873062"/>
                      <a:gd name="connsiteY9" fmla="*/ 2711669 h 4724400"/>
                      <a:gd name="connsiteX10" fmla="*/ 3499945 w 3873062"/>
                      <a:gd name="connsiteY10" fmla="*/ 2853559 h 4724400"/>
                      <a:gd name="connsiteX11" fmla="*/ 3720662 w 3873062"/>
                      <a:gd name="connsiteY11" fmla="*/ 3011214 h 4724400"/>
                      <a:gd name="connsiteX12" fmla="*/ 3673365 w 3873062"/>
                      <a:gd name="connsiteY12" fmla="*/ 3200400 h 4724400"/>
                      <a:gd name="connsiteX13" fmla="*/ 3468414 w 3873062"/>
                      <a:gd name="connsiteY13" fmla="*/ 3673366 h 4724400"/>
                      <a:gd name="connsiteX14" fmla="*/ 3452648 w 3873062"/>
                      <a:gd name="connsiteY14" fmla="*/ 3972911 h 4724400"/>
                      <a:gd name="connsiteX15" fmla="*/ 3358055 w 3873062"/>
                      <a:gd name="connsiteY15" fmla="*/ 4240925 h 4724400"/>
                      <a:gd name="connsiteX16" fmla="*/ 3326524 w 3873062"/>
                      <a:gd name="connsiteY16" fmla="*/ 4303987 h 4724400"/>
                      <a:gd name="connsiteX17" fmla="*/ 3405352 w 3873062"/>
                      <a:gd name="connsiteY17" fmla="*/ 4461642 h 4724400"/>
                      <a:gd name="connsiteX18" fmla="*/ 3673365 w 3873062"/>
                      <a:gd name="connsiteY18" fmla="*/ 4556235 h 4724400"/>
                      <a:gd name="connsiteX19" fmla="*/ 3846786 w 3873062"/>
                      <a:gd name="connsiteY19" fmla="*/ 4619297 h 4724400"/>
                      <a:gd name="connsiteX20" fmla="*/ 3831020 w 3873062"/>
                      <a:gd name="connsiteY20" fmla="*/ 4713890 h 4724400"/>
                      <a:gd name="connsiteX21" fmla="*/ 3736427 w 3873062"/>
                      <a:gd name="connsiteY21" fmla="*/ 4682359 h 4724400"/>
                      <a:gd name="connsiteX22" fmla="*/ 3468414 w 3873062"/>
                      <a:gd name="connsiteY22" fmla="*/ 4698125 h 4724400"/>
                      <a:gd name="connsiteX23" fmla="*/ 3310758 w 3873062"/>
                      <a:gd name="connsiteY23" fmla="*/ 4556235 h 4724400"/>
                      <a:gd name="connsiteX24" fmla="*/ 3247696 w 3873062"/>
                      <a:gd name="connsiteY24" fmla="*/ 4445876 h 4724400"/>
                      <a:gd name="connsiteX25" fmla="*/ 3137338 w 3873062"/>
                      <a:gd name="connsiteY25" fmla="*/ 4288221 h 4724400"/>
                      <a:gd name="connsiteX26" fmla="*/ 2963917 w 3873062"/>
                      <a:gd name="connsiteY26" fmla="*/ 4114800 h 4724400"/>
                      <a:gd name="connsiteX27" fmla="*/ 2554014 w 3873062"/>
                      <a:gd name="connsiteY27" fmla="*/ 3862552 h 4724400"/>
                      <a:gd name="connsiteX28" fmla="*/ 2065283 w 3873062"/>
                      <a:gd name="connsiteY28" fmla="*/ 3815256 h 4724400"/>
                      <a:gd name="connsiteX29" fmla="*/ 1608083 w 3873062"/>
                      <a:gd name="connsiteY29" fmla="*/ 3626069 h 4724400"/>
                      <a:gd name="connsiteX30" fmla="*/ 1135117 w 3873062"/>
                      <a:gd name="connsiteY30" fmla="*/ 3358056 h 4724400"/>
                      <a:gd name="connsiteX31" fmla="*/ 1040524 w 3873062"/>
                      <a:gd name="connsiteY31" fmla="*/ 3247697 h 4724400"/>
                      <a:gd name="connsiteX32" fmla="*/ 1135117 w 3873062"/>
                      <a:gd name="connsiteY32" fmla="*/ 2979683 h 4724400"/>
                      <a:gd name="connsiteX33" fmla="*/ 993227 w 3873062"/>
                      <a:gd name="connsiteY33" fmla="*/ 2869325 h 4724400"/>
                      <a:gd name="connsiteX34" fmla="*/ 961696 w 3873062"/>
                      <a:gd name="connsiteY34" fmla="*/ 2680138 h 4724400"/>
                      <a:gd name="connsiteX35" fmla="*/ 1103586 w 3873062"/>
                      <a:gd name="connsiteY35" fmla="*/ 2585545 h 4724400"/>
                      <a:gd name="connsiteX36" fmla="*/ 1103586 w 3873062"/>
                      <a:gd name="connsiteY36" fmla="*/ 2506718 h 4724400"/>
                      <a:gd name="connsiteX37" fmla="*/ 993227 w 3873062"/>
                      <a:gd name="connsiteY37" fmla="*/ 2427890 h 4724400"/>
                      <a:gd name="connsiteX38" fmla="*/ 945931 w 3873062"/>
                      <a:gd name="connsiteY38" fmla="*/ 2301766 h 4724400"/>
                      <a:gd name="connsiteX39" fmla="*/ 788276 w 3873062"/>
                      <a:gd name="connsiteY39" fmla="*/ 2033752 h 4724400"/>
                      <a:gd name="connsiteX40" fmla="*/ 567558 w 3873062"/>
                      <a:gd name="connsiteY40" fmla="*/ 1734207 h 4724400"/>
                      <a:gd name="connsiteX41" fmla="*/ 457200 w 3873062"/>
                      <a:gd name="connsiteY41" fmla="*/ 1576552 h 4724400"/>
                      <a:gd name="connsiteX42" fmla="*/ 378372 w 3873062"/>
                      <a:gd name="connsiteY42" fmla="*/ 1324304 h 4724400"/>
                      <a:gd name="connsiteX43" fmla="*/ 204952 w 3873062"/>
                      <a:gd name="connsiteY43" fmla="*/ 1403131 h 4724400"/>
                      <a:gd name="connsiteX44" fmla="*/ 94593 w 3873062"/>
                      <a:gd name="connsiteY44" fmla="*/ 1371600 h 4724400"/>
                      <a:gd name="connsiteX45" fmla="*/ 31531 w 3873062"/>
                      <a:gd name="connsiteY45" fmla="*/ 1229711 h 4724400"/>
                      <a:gd name="connsiteX46" fmla="*/ 63062 w 3873062"/>
                      <a:gd name="connsiteY46" fmla="*/ 1072056 h 4724400"/>
                      <a:gd name="connsiteX47" fmla="*/ 157655 w 3873062"/>
                      <a:gd name="connsiteY47" fmla="*/ 930166 h 4724400"/>
                      <a:gd name="connsiteX48" fmla="*/ 236483 w 3873062"/>
                      <a:gd name="connsiteY48" fmla="*/ 930166 h 4724400"/>
                      <a:gd name="connsiteX49" fmla="*/ 283779 w 3873062"/>
                      <a:gd name="connsiteY49" fmla="*/ 804042 h 4724400"/>
                      <a:gd name="connsiteX50" fmla="*/ 189186 w 3873062"/>
                      <a:gd name="connsiteY50" fmla="*/ 488731 h 4724400"/>
                      <a:gd name="connsiteX51" fmla="*/ 110358 w 3873062"/>
                      <a:gd name="connsiteY51" fmla="*/ 220718 h 4724400"/>
                      <a:gd name="connsiteX52" fmla="*/ 851338 w 3873062"/>
                      <a:gd name="connsiteY52" fmla="*/ 0 h 4724400"/>
                      <a:gd name="connsiteX53" fmla="*/ 1103586 w 3873062"/>
                      <a:gd name="connsiteY53" fmla="*/ 204952 h 4724400"/>
                      <a:gd name="connsiteX54" fmla="*/ 1371600 w 3873062"/>
                      <a:gd name="connsiteY54" fmla="*/ 425669 h 4724400"/>
                      <a:gd name="connsiteX55" fmla="*/ 1734207 w 3873062"/>
                      <a:gd name="connsiteY55" fmla="*/ 646387 h 4724400"/>
                      <a:gd name="connsiteX56" fmla="*/ 2049517 w 3873062"/>
                      <a:gd name="connsiteY56" fmla="*/ 772511 h 4724400"/>
                      <a:gd name="connsiteX57" fmla="*/ 2096814 w 3873062"/>
                      <a:gd name="connsiteY57" fmla="*/ 835573 h 4724400"/>
                      <a:gd name="connsiteX58" fmla="*/ 2270234 w 3873062"/>
                      <a:gd name="connsiteY58" fmla="*/ 772511 h 4724400"/>
                      <a:gd name="connsiteX59" fmla="*/ 2333296 w 3873062"/>
                      <a:gd name="connsiteY59" fmla="*/ 898635 h 4724400"/>
                      <a:gd name="connsiteX60" fmla="*/ 2349062 w 3873062"/>
                      <a:gd name="connsiteY60" fmla="*/ 1040525 h 4724400"/>
                      <a:gd name="connsiteX61" fmla="*/ 2443655 w 3873062"/>
                      <a:gd name="connsiteY61" fmla="*/ 1198180 h 4724400"/>
                      <a:gd name="connsiteX62" fmla="*/ 2554014 w 3873062"/>
                      <a:gd name="connsiteY62" fmla="*/ 1198180 h 4724400"/>
                      <a:gd name="connsiteX63" fmla="*/ 2632841 w 3873062"/>
                      <a:gd name="connsiteY63" fmla="*/ 1024759 h 4724400"/>
                      <a:gd name="connsiteX64" fmla="*/ 2695903 w 3873062"/>
                      <a:gd name="connsiteY64" fmla="*/ 977463 h 4724400"/>
                      <a:gd name="connsiteX65" fmla="*/ 2790496 w 3873062"/>
                      <a:gd name="connsiteY65" fmla="*/ 930166 h 4724400"/>
                      <a:gd name="connsiteX66" fmla="*/ 2853558 w 3873062"/>
                      <a:gd name="connsiteY66" fmla="*/ 993228 h 4724400"/>
                      <a:gd name="connsiteX67" fmla="*/ 2963917 w 3873062"/>
                      <a:gd name="connsiteY67" fmla="*/ 1056290 h 4724400"/>
                      <a:gd name="connsiteX0" fmla="*/ 3005959 w 3915104"/>
                      <a:gd name="connsiteY0" fmla="*/ 885496 h 4553606"/>
                      <a:gd name="connsiteX1" fmla="*/ 2911366 w 3915104"/>
                      <a:gd name="connsiteY1" fmla="*/ 1058917 h 4553606"/>
                      <a:gd name="connsiteX2" fmla="*/ 3147849 w 3915104"/>
                      <a:gd name="connsiteY2" fmla="*/ 1358462 h 4553606"/>
                      <a:gd name="connsiteX3" fmla="*/ 3368566 w 3915104"/>
                      <a:gd name="connsiteY3" fmla="*/ 1563413 h 4553606"/>
                      <a:gd name="connsiteX4" fmla="*/ 3400097 w 3915104"/>
                      <a:gd name="connsiteY4" fmla="*/ 1705303 h 4553606"/>
                      <a:gd name="connsiteX5" fmla="*/ 3526221 w 3915104"/>
                      <a:gd name="connsiteY5" fmla="*/ 1894489 h 4553606"/>
                      <a:gd name="connsiteX6" fmla="*/ 3463159 w 3915104"/>
                      <a:gd name="connsiteY6" fmla="*/ 2052144 h 4553606"/>
                      <a:gd name="connsiteX7" fmla="*/ 3368566 w 3915104"/>
                      <a:gd name="connsiteY7" fmla="*/ 2209800 h 4553606"/>
                      <a:gd name="connsiteX8" fmla="*/ 3447394 w 3915104"/>
                      <a:gd name="connsiteY8" fmla="*/ 2446282 h 4553606"/>
                      <a:gd name="connsiteX9" fmla="*/ 3510456 w 3915104"/>
                      <a:gd name="connsiteY9" fmla="*/ 2540875 h 4553606"/>
                      <a:gd name="connsiteX10" fmla="*/ 3541987 w 3915104"/>
                      <a:gd name="connsiteY10" fmla="*/ 2682765 h 4553606"/>
                      <a:gd name="connsiteX11" fmla="*/ 3762704 w 3915104"/>
                      <a:gd name="connsiteY11" fmla="*/ 2840420 h 4553606"/>
                      <a:gd name="connsiteX12" fmla="*/ 3715407 w 3915104"/>
                      <a:gd name="connsiteY12" fmla="*/ 3029606 h 4553606"/>
                      <a:gd name="connsiteX13" fmla="*/ 3510456 w 3915104"/>
                      <a:gd name="connsiteY13" fmla="*/ 3502572 h 4553606"/>
                      <a:gd name="connsiteX14" fmla="*/ 3494690 w 3915104"/>
                      <a:gd name="connsiteY14" fmla="*/ 3802117 h 4553606"/>
                      <a:gd name="connsiteX15" fmla="*/ 3400097 w 3915104"/>
                      <a:gd name="connsiteY15" fmla="*/ 4070131 h 4553606"/>
                      <a:gd name="connsiteX16" fmla="*/ 3368566 w 3915104"/>
                      <a:gd name="connsiteY16" fmla="*/ 4133193 h 4553606"/>
                      <a:gd name="connsiteX17" fmla="*/ 3447394 w 3915104"/>
                      <a:gd name="connsiteY17" fmla="*/ 4290848 h 4553606"/>
                      <a:gd name="connsiteX18" fmla="*/ 3715407 w 3915104"/>
                      <a:gd name="connsiteY18" fmla="*/ 4385441 h 4553606"/>
                      <a:gd name="connsiteX19" fmla="*/ 3888828 w 3915104"/>
                      <a:gd name="connsiteY19" fmla="*/ 4448503 h 4553606"/>
                      <a:gd name="connsiteX20" fmla="*/ 3873062 w 3915104"/>
                      <a:gd name="connsiteY20" fmla="*/ 4543096 h 4553606"/>
                      <a:gd name="connsiteX21" fmla="*/ 3778469 w 3915104"/>
                      <a:gd name="connsiteY21" fmla="*/ 4511565 h 4553606"/>
                      <a:gd name="connsiteX22" fmla="*/ 3510456 w 3915104"/>
                      <a:gd name="connsiteY22" fmla="*/ 4527331 h 4553606"/>
                      <a:gd name="connsiteX23" fmla="*/ 3352800 w 3915104"/>
                      <a:gd name="connsiteY23" fmla="*/ 4385441 h 4553606"/>
                      <a:gd name="connsiteX24" fmla="*/ 3289738 w 3915104"/>
                      <a:gd name="connsiteY24" fmla="*/ 4275082 h 4553606"/>
                      <a:gd name="connsiteX25" fmla="*/ 3179380 w 3915104"/>
                      <a:gd name="connsiteY25" fmla="*/ 4117427 h 4553606"/>
                      <a:gd name="connsiteX26" fmla="*/ 3005959 w 3915104"/>
                      <a:gd name="connsiteY26" fmla="*/ 3944006 h 4553606"/>
                      <a:gd name="connsiteX27" fmla="*/ 2596056 w 3915104"/>
                      <a:gd name="connsiteY27" fmla="*/ 3691758 h 4553606"/>
                      <a:gd name="connsiteX28" fmla="*/ 2107325 w 3915104"/>
                      <a:gd name="connsiteY28" fmla="*/ 3644462 h 4553606"/>
                      <a:gd name="connsiteX29" fmla="*/ 1650125 w 3915104"/>
                      <a:gd name="connsiteY29" fmla="*/ 3455275 h 4553606"/>
                      <a:gd name="connsiteX30" fmla="*/ 1177159 w 3915104"/>
                      <a:gd name="connsiteY30" fmla="*/ 3187262 h 4553606"/>
                      <a:gd name="connsiteX31" fmla="*/ 1082566 w 3915104"/>
                      <a:gd name="connsiteY31" fmla="*/ 3076903 h 4553606"/>
                      <a:gd name="connsiteX32" fmla="*/ 1177159 w 3915104"/>
                      <a:gd name="connsiteY32" fmla="*/ 2808889 h 4553606"/>
                      <a:gd name="connsiteX33" fmla="*/ 1035269 w 3915104"/>
                      <a:gd name="connsiteY33" fmla="*/ 2698531 h 4553606"/>
                      <a:gd name="connsiteX34" fmla="*/ 1003738 w 3915104"/>
                      <a:gd name="connsiteY34" fmla="*/ 2509344 h 4553606"/>
                      <a:gd name="connsiteX35" fmla="*/ 1145628 w 3915104"/>
                      <a:gd name="connsiteY35" fmla="*/ 2414751 h 4553606"/>
                      <a:gd name="connsiteX36" fmla="*/ 1145628 w 3915104"/>
                      <a:gd name="connsiteY36" fmla="*/ 2335924 h 4553606"/>
                      <a:gd name="connsiteX37" fmla="*/ 1035269 w 3915104"/>
                      <a:gd name="connsiteY37" fmla="*/ 2257096 h 4553606"/>
                      <a:gd name="connsiteX38" fmla="*/ 987973 w 3915104"/>
                      <a:gd name="connsiteY38" fmla="*/ 2130972 h 4553606"/>
                      <a:gd name="connsiteX39" fmla="*/ 830318 w 3915104"/>
                      <a:gd name="connsiteY39" fmla="*/ 1862958 h 4553606"/>
                      <a:gd name="connsiteX40" fmla="*/ 609600 w 3915104"/>
                      <a:gd name="connsiteY40" fmla="*/ 1563413 h 4553606"/>
                      <a:gd name="connsiteX41" fmla="*/ 499242 w 3915104"/>
                      <a:gd name="connsiteY41" fmla="*/ 1405758 h 4553606"/>
                      <a:gd name="connsiteX42" fmla="*/ 420414 w 3915104"/>
                      <a:gd name="connsiteY42" fmla="*/ 1153510 h 4553606"/>
                      <a:gd name="connsiteX43" fmla="*/ 246994 w 3915104"/>
                      <a:gd name="connsiteY43" fmla="*/ 1232337 h 4553606"/>
                      <a:gd name="connsiteX44" fmla="*/ 136635 w 3915104"/>
                      <a:gd name="connsiteY44" fmla="*/ 1200806 h 4553606"/>
                      <a:gd name="connsiteX45" fmla="*/ 73573 w 3915104"/>
                      <a:gd name="connsiteY45" fmla="*/ 1058917 h 4553606"/>
                      <a:gd name="connsiteX46" fmla="*/ 105104 w 3915104"/>
                      <a:gd name="connsiteY46" fmla="*/ 901262 h 4553606"/>
                      <a:gd name="connsiteX47" fmla="*/ 199697 w 3915104"/>
                      <a:gd name="connsiteY47" fmla="*/ 759372 h 4553606"/>
                      <a:gd name="connsiteX48" fmla="*/ 278525 w 3915104"/>
                      <a:gd name="connsiteY48" fmla="*/ 759372 h 4553606"/>
                      <a:gd name="connsiteX49" fmla="*/ 325821 w 3915104"/>
                      <a:gd name="connsiteY49" fmla="*/ 633248 h 4553606"/>
                      <a:gd name="connsiteX50" fmla="*/ 231228 w 3915104"/>
                      <a:gd name="connsiteY50" fmla="*/ 317937 h 4553606"/>
                      <a:gd name="connsiteX51" fmla="*/ 152400 w 3915104"/>
                      <a:gd name="connsiteY51" fmla="*/ 49924 h 4553606"/>
                      <a:gd name="connsiteX52" fmla="*/ 1145628 w 3915104"/>
                      <a:gd name="connsiteY52" fmla="*/ 34158 h 4553606"/>
                      <a:gd name="connsiteX53" fmla="*/ 1413642 w 3915104"/>
                      <a:gd name="connsiteY53" fmla="*/ 254875 h 4553606"/>
                      <a:gd name="connsiteX54" fmla="*/ 1776249 w 3915104"/>
                      <a:gd name="connsiteY54" fmla="*/ 475593 h 4553606"/>
                      <a:gd name="connsiteX55" fmla="*/ 2091559 w 3915104"/>
                      <a:gd name="connsiteY55" fmla="*/ 601717 h 4553606"/>
                      <a:gd name="connsiteX56" fmla="*/ 2138856 w 3915104"/>
                      <a:gd name="connsiteY56" fmla="*/ 664779 h 4553606"/>
                      <a:gd name="connsiteX57" fmla="*/ 2312276 w 3915104"/>
                      <a:gd name="connsiteY57" fmla="*/ 601717 h 4553606"/>
                      <a:gd name="connsiteX58" fmla="*/ 2375338 w 3915104"/>
                      <a:gd name="connsiteY58" fmla="*/ 727841 h 4553606"/>
                      <a:gd name="connsiteX59" fmla="*/ 2391104 w 3915104"/>
                      <a:gd name="connsiteY59" fmla="*/ 869731 h 4553606"/>
                      <a:gd name="connsiteX60" fmla="*/ 2485697 w 3915104"/>
                      <a:gd name="connsiteY60" fmla="*/ 1027386 h 4553606"/>
                      <a:gd name="connsiteX61" fmla="*/ 2596056 w 3915104"/>
                      <a:gd name="connsiteY61" fmla="*/ 1027386 h 4553606"/>
                      <a:gd name="connsiteX62" fmla="*/ 2674883 w 3915104"/>
                      <a:gd name="connsiteY62" fmla="*/ 853965 h 4553606"/>
                      <a:gd name="connsiteX63" fmla="*/ 2737945 w 3915104"/>
                      <a:gd name="connsiteY63" fmla="*/ 806669 h 4553606"/>
                      <a:gd name="connsiteX64" fmla="*/ 2832538 w 3915104"/>
                      <a:gd name="connsiteY64" fmla="*/ 759372 h 4553606"/>
                      <a:gd name="connsiteX65" fmla="*/ 2895600 w 3915104"/>
                      <a:gd name="connsiteY65" fmla="*/ 822434 h 4553606"/>
                      <a:gd name="connsiteX66" fmla="*/ 3005959 w 3915104"/>
                      <a:gd name="connsiteY66" fmla="*/ 885496 h 4553606"/>
                      <a:gd name="connsiteX0" fmla="*/ 3050628 w 3959773"/>
                      <a:gd name="connsiteY0" fmla="*/ 846082 h 4514192"/>
                      <a:gd name="connsiteX1" fmla="*/ 2956035 w 3959773"/>
                      <a:gd name="connsiteY1" fmla="*/ 1019503 h 4514192"/>
                      <a:gd name="connsiteX2" fmla="*/ 3192518 w 3959773"/>
                      <a:gd name="connsiteY2" fmla="*/ 1319048 h 4514192"/>
                      <a:gd name="connsiteX3" fmla="*/ 3413235 w 3959773"/>
                      <a:gd name="connsiteY3" fmla="*/ 1523999 h 4514192"/>
                      <a:gd name="connsiteX4" fmla="*/ 3444766 w 3959773"/>
                      <a:gd name="connsiteY4" fmla="*/ 1665889 h 4514192"/>
                      <a:gd name="connsiteX5" fmla="*/ 3570890 w 3959773"/>
                      <a:gd name="connsiteY5" fmla="*/ 1855075 h 4514192"/>
                      <a:gd name="connsiteX6" fmla="*/ 3507828 w 3959773"/>
                      <a:gd name="connsiteY6" fmla="*/ 2012730 h 4514192"/>
                      <a:gd name="connsiteX7" fmla="*/ 3413235 w 3959773"/>
                      <a:gd name="connsiteY7" fmla="*/ 2170386 h 4514192"/>
                      <a:gd name="connsiteX8" fmla="*/ 3492063 w 3959773"/>
                      <a:gd name="connsiteY8" fmla="*/ 2406868 h 4514192"/>
                      <a:gd name="connsiteX9" fmla="*/ 3555125 w 3959773"/>
                      <a:gd name="connsiteY9" fmla="*/ 2501461 h 4514192"/>
                      <a:gd name="connsiteX10" fmla="*/ 3586656 w 3959773"/>
                      <a:gd name="connsiteY10" fmla="*/ 2643351 h 4514192"/>
                      <a:gd name="connsiteX11" fmla="*/ 3807373 w 3959773"/>
                      <a:gd name="connsiteY11" fmla="*/ 2801006 h 4514192"/>
                      <a:gd name="connsiteX12" fmla="*/ 3760076 w 3959773"/>
                      <a:gd name="connsiteY12" fmla="*/ 2990192 h 4514192"/>
                      <a:gd name="connsiteX13" fmla="*/ 3555125 w 3959773"/>
                      <a:gd name="connsiteY13" fmla="*/ 3463158 h 4514192"/>
                      <a:gd name="connsiteX14" fmla="*/ 3539359 w 3959773"/>
                      <a:gd name="connsiteY14" fmla="*/ 3762703 h 4514192"/>
                      <a:gd name="connsiteX15" fmla="*/ 3444766 w 3959773"/>
                      <a:gd name="connsiteY15" fmla="*/ 4030717 h 4514192"/>
                      <a:gd name="connsiteX16" fmla="*/ 3413235 w 3959773"/>
                      <a:gd name="connsiteY16" fmla="*/ 4093779 h 4514192"/>
                      <a:gd name="connsiteX17" fmla="*/ 3492063 w 3959773"/>
                      <a:gd name="connsiteY17" fmla="*/ 4251434 h 4514192"/>
                      <a:gd name="connsiteX18" fmla="*/ 3760076 w 3959773"/>
                      <a:gd name="connsiteY18" fmla="*/ 4346027 h 4514192"/>
                      <a:gd name="connsiteX19" fmla="*/ 3933497 w 3959773"/>
                      <a:gd name="connsiteY19" fmla="*/ 4409089 h 4514192"/>
                      <a:gd name="connsiteX20" fmla="*/ 3917731 w 3959773"/>
                      <a:gd name="connsiteY20" fmla="*/ 4503682 h 4514192"/>
                      <a:gd name="connsiteX21" fmla="*/ 3823138 w 3959773"/>
                      <a:gd name="connsiteY21" fmla="*/ 4472151 h 4514192"/>
                      <a:gd name="connsiteX22" fmla="*/ 3555125 w 3959773"/>
                      <a:gd name="connsiteY22" fmla="*/ 4487917 h 4514192"/>
                      <a:gd name="connsiteX23" fmla="*/ 3397469 w 3959773"/>
                      <a:gd name="connsiteY23" fmla="*/ 4346027 h 4514192"/>
                      <a:gd name="connsiteX24" fmla="*/ 3334407 w 3959773"/>
                      <a:gd name="connsiteY24" fmla="*/ 4235668 h 4514192"/>
                      <a:gd name="connsiteX25" fmla="*/ 3224049 w 3959773"/>
                      <a:gd name="connsiteY25" fmla="*/ 4078013 h 4514192"/>
                      <a:gd name="connsiteX26" fmla="*/ 3050628 w 3959773"/>
                      <a:gd name="connsiteY26" fmla="*/ 3904592 h 4514192"/>
                      <a:gd name="connsiteX27" fmla="*/ 2640725 w 3959773"/>
                      <a:gd name="connsiteY27" fmla="*/ 3652344 h 4514192"/>
                      <a:gd name="connsiteX28" fmla="*/ 2151994 w 3959773"/>
                      <a:gd name="connsiteY28" fmla="*/ 3605048 h 4514192"/>
                      <a:gd name="connsiteX29" fmla="*/ 1694794 w 3959773"/>
                      <a:gd name="connsiteY29" fmla="*/ 3415861 h 4514192"/>
                      <a:gd name="connsiteX30" fmla="*/ 1221828 w 3959773"/>
                      <a:gd name="connsiteY30" fmla="*/ 3147848 h 4514192"/>
                      <a:gd name="connsiteX31" fmla="*/ 1127235 w 3959773"/>
                      <a:gd name="connsiteY31" fmla="*/ 3037489 h 4514192"/>
                      <a:gd name="connsiteX32" fmla="*/ 1221828 w 3959773"/>
                      <a:gd name="connsiteY32" fmla="*/ 2769475 h 4514192"/>
                      <a:gd name="connsiteX33" fmla="*/ 1079938 w 3959773"/>
                      <a:gd name="connsiteY33" fmla="*/ 2659117 h 4514192"/>
                      <a:gd name="connsiteX34" fmla="*/ 1048407 w 3959773"/>
                      <a:gd name="connsiteY34" fmla="*/ 2469930 h 4514192"/>
                      <a:gd name="connsiteX35" fmla="*/ 1190297 w 3959773"/>
                      <a:gd name="connsiteY35" fmla="*/ 2375337 h 4514192"/>
                      <a:gd name="connsiteX36" fmla="*/ 1190297 w 3959773"/>
                      <a:gd name="connsiteY36" fmla="*/ 2296510 h 4514192"/>
                      <a:gd name="connsiteX37" fmla="*/ 1079938 w 3959773"/>
                      <a:gd name="connsiteY37" fmla="*/ 2217682 h 4514192"/>
                      <a:gd name="connsiteX38" fmla="*/ 1032642 w 3959773"/>
                      <a:gd name="connsiteY38" fmla="*/ 2091558 h 4514192"/>
                      <a:gd name="connsiteX39" fmla="*/ 874987 w 3959773"/>
                      <a:gd name="connsiteY39" fmla="*/ 1823544 h 4514192"/>
                      <a:gd name="connsiteX40" fmla="*/ 654269 w 3959773"/>
                      <a:gd name="connsiteY40" fmla="*/ 1523999 h 4514192"/>
                      <a:gd name="connsiteX41" fmla="*/ 543911 w 3959773"/>
                      <a:gd name="connsiteY41" fmla="*/ 1366344 h 4514192"/>
                      <a:gd name="connsiteX42" fmla="*/ 465083 w 3959773"/>
                      <a:gd name="connsiteY42" fmla="*/ 1114096 h 4514192"/>
                      <a:gd name="connsiteX43" fmla="*/ 291663 w 3959773"/>
                      <a:gd name="connsiteY43" fmla="*/ 1192923 h 4514192"/>
                      <a:gd name="connsiteX44" fmla="*/ 181304 w 3959773"/>
                      <a:gd name="connsiteY44" fmla="*/ 1161392 h 4514192"/>
                      <a:gd name="connsiteX45" fmla="*/ 118242 w 3959773"/>
                      <a:gd name="connsiteY45" fmla="*/ 1019503 h 4514192"/>
                      <a:gd name="connsiteX46" fmla="*/ 149773 w 3959773"/>
                      <a:gd name="connsiteY46" fmla="*/ 861848 h 4514192"/>
                      <a:gd name="connsiteX47" fmla="*/ 244366 w 3959773"/>
                      <a:gd name="connsiteY47" fmla="*/ 719958 h 4514192"/>
                      <a:gd name="connsiteX48" fmla="*/ 323194 w 3959773"/>
                      <a:gd name="connsiteY48" fmla="*/ 719958 h 4514192"/>
                      <a:gd name="connsiteX49" fmla="*/ 370490 w 3959773"/>
                      <a:gd name="connsiteY49" fmla="*/ 593834 h 4514192"/>
                      <a:gd name="connsiteX50" fmla="*/ 275897 w 3959773"/>
                      <a:gd name="connsiteY50" fmla="*/ 278523 h 4514192"/>
                      <a:gd name="connsiteX51" fmla="*/ 197069 w 3959773"/>
                      <a:gd name="connsiteY51" fmla="*/ 10510 h 4514192"/>
                      <a:gd name="connsiteX52" fmla="*/ 1458311 w 3959773"/>
                      <a:gd name="connsiteY52" fmla="*/ 215461 h 4514192"/>
                      <a:gd name="connsiteX53" fmla="*/ 1820918 w 3959773"/>
                      <a:gd name="connsiteY53" fmla="*/ 436179 h 4514192"/>
                      <a:gd name="connsiteX54" fmla="*/ 2136228 w 3959773"/>
                      <a:gd name="connsiteY54" fmla="*/ 562303 h 4514192"/>
                      <a:gd name="connsiteX55" fmla="*/ 2183525 w 3959773"/>
                      <a:gd name="connsiteY55" fmla="*/ 625365 h 4514192"/>
                      <a:gd name="connsiteX56" fmla="*/ 2356945 w 3959773"/>
                      <a:gd name="connsiteY56" fmla="*/ 562303 h 4514192"/>
                      <a:gd name="connsiteX57" fmla="*/ 2420007 w 3959773"/>
                      <a:gd name="connsiteY57" fmla="*/ 688427 h 4514192"/>
                      <a:gd name="connsiteX58" fmla="*/ 2435773 w 3959773"/>
                      <a:gd name="connsiteY58" fmla="*/ 830317 h 4514192"/>
                      <a:gd name="connsiteX59" fmla="*/ 2530366 w 3959773"/>
                      <a:gd name="connsiteY59" fmla="*/ 987972 h 4514192"/>
                      <a:gd name="connsiteX60" fmla="*/ 2640725 w 3959773"/>
                      <a:gd name="connsiteY60" fmla="*/ 987972 h 4514192"/>
                      <a:gd name="connsiteX61" fmla="*/ 2719552 w 3959773"/>
                      <a:gd name="connsiteY61" fmla="*/ 814551 h 4514192"/>
                      <a:gd name="connsiteX62" fmla="*/ 2782614 w 3959773"/>
                      <a:gd name="connsiteY62" fmla="*/ 767255 h 4514192"/>
                      <a:gd name="connsiteX63" fmla="*/ 2877207 w 3959773"/>
                      <a:gd name="connsiteY63" fmla="*/ 719958 h 4514192"/>
                      <a:gd name="connsiteX64" fmla="*/ 2940269 w 3959773"/>
                      <a:gd name="connsiteY64" fmla="*/ 783020 h 4514192"/>
                      <a:gd name="connsiteX65" fmla="*/ 3050628 w 3959773"/>
                      <a:gd name="connsiteY65" fmla="*/ 846082 h 4514192"/>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243959 w 4020207"/>
                      <a:gd name="connsiteY54" fmla="*/ 6411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015359 w 4020207"/>
                      <a:gd name="connsiteY54" fmla="*/ 412531 h 4529958"/>
                      <a:gd name="connsiteX55" fmla="*/ 2417379 w 4020207"/>
                      <a:gd name="connsiteY55" fmla="*/ 578069 h 4529958"/>
                      <a:gd name="connsiteX56" fmla="*/ 2480441 w 4020207"/>
                      <a:gd name="connsiteY56" fmla="*/ 704193 h 4529958"/>
                      <a:gd name="connsiteX57" fmla="*/ 2496207 w 4020207"/>
                      <a:gd name="connsiteY57" fmla="*/ 846083 h 4529958"/>
                      <a:gd name="connsiteX58" fmla="*/ 2590800 w 4020207"/>
                      <a:gd name="connsiteY58" fmla="*/ 1003738 h 4529958"/>
                      <a:gd name="connsiteX59" fmla="*/ 2701159 w 4020207"/>
                      <a:gd name="connsiteY59" fmla="*/ 1003738 h 4529958"/>
                      <a:gd name="connsiteX60" fmla="*/ 2779986 w 4020207"/>
                      <a:gd name="connsiteY60" fmla="*/ 830317 h 4529958"/>
                      <a:gd name="connsiteX61" fmla="*/ 2843048 w 4020207"/>
                      <a:gd name="connsiteY61" fmla="*/ 783021 h 4529958"/>
                      <a:gd name="connsiteX62" fmla="*/ 2937641 w 4020207"/>
                      <a:gd name="connsiteY62" fmla="*/ 735724 h 4529958"/>
                      <a:gd name="connsiteX63" fmla="*/ 3000703 w 4020207"/>
                      <a:gd name="connsiteY63" fmla="*/ 798786 h 4529958"/>
                      <a:gd name="connsiteX64" fmla="*/ 3111062 w 4020207"/>
                      <a:gd name="connsiteY64"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1966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11062 w 4020207"/>
                      <a:gd name="connsiteY0" fmla="*/ 861848 h 4529958"/>
                      <a:gd name="connsiteX1" fmla="*/ 3016469 w 4020207"/>
                      <a:gd name="connsiteY1" fmla="*/ 1035269 h 4529958"/>
                      <a:gd name="connsiteX2" fmla="*/ 3252952 w 4020207"/>
                      <a:gd name="connsiteY2" fmla="*/ 1334814 h 4529958"/>
                      <a:gd name="connsiteX3" fmla="*/ 3473669 w 4020207"/>
                      <a:gd name="connsiteY3" fmla="*/ 1539765 h 4529958"/>
                      <a:gd name="connsiteX4" fmla="*/ 3505200 w 4020207"/>
                      <a:gd name="connsiteY4" fmla="*/ 1681655 h 4529958"/>
                      <a:gd name="connsiteX5" fmla="*/ 3631324 w 4020207"/>
                      <a:gd name="connsiteY5" fmla="*/ 1870841 h 4529958"/>
                      <a:gd name="connsiteX6" fmla="*/ 3568262 w 4020207"/>
                      <a:gd name="connsiteY6" fmla="*/ 2028496 h 4529958"/>
                      <a:gd name="connsiteX7" fmla="*/ 3473669 w 4020207"/>
                      <a:gd name="connsiteY7" fmla="*/ 2186152 h 4529958"/>
                      <a:gd name="connsiteX8" fmla="*/ 3552497 w 4020207"/>
                      <a:gd name="connsiteY8" fmla="*/ 2422634 h 4529958"/>
                      <a:gd name="connsiteX9" fmla="*/ 3615559 w 4020207"/>
                      <a:gd name="connsiteY9" fmla="*/ 2517227 h 4529958"/>
                      <a:gd name="connsiteX10" fmla="*/ 3647090 w 4020207"/>
                      <a:gd name="connsiteY10" fmla="*/ 2659117 h 4529958"/>
                      <a:gd name="connsiteX11" fmla="*/ 3867807 w 4020207"/>
                      <a:gd name="connsiteY11" fmla="*/ 2816772 h 4529958"/>
                      <a:gd name="connsiteX12" fmla="*/ 3820510 w 4020207"/>
                      <a:gd name="connsiteY12" fmla="*/ 3005958 h 4529958"/>
                      <a:gd name="connsiteX13" fmla="*/ 3615559 w 4020207"/>
                      <a:gd name="connsiteY13" fmla="*/ 3478924 h 4529958"/>
                      <a:gd name="connsiteX14" fmla="*/ 3599793 w 4020207"/>
                      <a:gd name="connsiteY14" fmla="*/ 3778469 h 4529958"/>
                      <a:gd name="connsiteX15" fmla="*/ 3505200 w 4020207"/>
                      <a:gd name="connsiteY15" fmla="*/ 4046483 h 4529958"/>
                      <a:gd name="connsiteX16" fmla="*/ 3473669 w 4020207"/>
                      <a:gd name="connsiteY16" fmla="*/ 4109545 h 4529958"/>
                      <a:gd name="connsiteX17" fmla="*/ 3552497 w 4020207"/>
                      <a:gd name="connsiteY17" fmla="*/ 4267200 h 4529958"/>
                      <a:gd name="connsiteX18" fmla="*/ 3820510 w 4020207"/>
                      <a:gd name="connsiteY18" fmla="*/ 4361793 h 4529958"/>
                      <a:gd name="connsiteX19" fmla="*/ 3993931 w 4020207"/>
                      <a:gd name="connsiteY19" fmla="*/ 4424855 h 4529958"/>
                      <a:gd name="connsiteX20" fmla="*/ 3978165 w 4020207"/>
                      <a:gd name="connsiteY20" fmla="*/ 4519448 h 4529958"/>
                      <a:gd name="connsiteX21" fmla="*/ 3883572 w 4020207"/>
                      <a:gd name="connsiteY21" fmla="*/ 4487917 h 4529958"/>
                      <a:gd name="connsiteX22" fmla="*/ 3615559 w 4020207"/>
                      <a:gd name="connsiteY22" fmla="*/ 4503683 h 4529958"/>
                      <a:gd name="connsiteX23" fmla="*/ 3457903 w 4020207"/>
                      <a:gd name="connsiteY23" fmla="*/ 4361793 h 4529958"/>
                      <a:gd name="connsiteX24" fmla="*/ 3394841 w 4020207"/>
                      <a:gd name="connsiteY24" fmla="*/ 4251434 h 4529958"/>
                      <a:gd name="connsiteX25" fmla="*/ 3284483 w 4020207"/>
                      <a:gd name="connsiteY25" fmla="*/ 4093779 h 4529958"/>
                      <a:gd name="connsiteX26" fmla="*/ 3111062 w 4020207"/>
                      <a:gd name="connsiteY26" fmla="*/ 3920358 h 4529958"/>
                      <a:gd name="connsiteX27" fmla="*/ 2701159 w 4020207"/>
                      <a:gd name="connsiteY27" fmla="*/ 3668110 h 4529958"/>
                      <a:gd name="connsiteX28" fmla="*/ 2212428 w 4020207"/>
                      <a:gd name="connsiteY28" fmla="*/ 3620814 h 4529958"/>
                      <a:gd name="connsiteX29" fmla="*/ 1755228 w 4020207"/>
                      <a:gd name="connsiteY29" fmla="*/ 3431627 h 4529958"/>
                      <a:gd name="connsiteX30" fmla="*/ 1282262 w 4020207"/>
                      <a:gd name="connsiteY30" fmla="*/ 3163614 h 4529958"/>
                      <a:gd name="connsiteX31" fmla="*/ 1187669 w 4020207"/>
                      <a:gd name="connsiteY31" fmla="*/ 3053255 h 4529958"/>
                      <a:gd name="connsiteX32" fmla="*/ 1282262 w 4020207"/>
                      <a:gd name="connsiteY32" fmla="*/ 2785241 h 4529958"/>
                      <a:gd name="connsiteX33" fmla="*/ 1140372 w 4020207"/>
                      <a:gd name="connsiteY33" fmla="*/ 2674883 h 4529958"/>
                      <a:gd name="connsiteX34" fmla="*/ 1108841 w 4020207"/>
                      <a:gd name="connsiteY34" fmla="*/ 2485696 h 4529958"/>
                      <a:gd name="connsiteX35" fmla="*/ 1250731 w 4020207"/>
                      <a:gd name="connsiteY35" fmla="*/ 2391103 h 4529958"/>
                      <a:gd name="connsiteX36" fmla="*/ 1250731 w 4020207"/>
                      <a:gd name="connsiteY36" fmla="*/ 2312276 h 4529958"/>
                      <a:gd name="connsiteX37" fmla="*/ 1140372 w 4020207"/>
                      <a:gd name="connsiteY37" fmla="*/ 2233448 h 4529958"/>
                      <a:gd name="connsiteX38" fmla="*/ 1093076 w 4020207"/>
                      <a:gd name="connsiteY38" fmla="*/ 2107324 h 4529958"/>
                      <a:gd name="connsiteX39" fmla="*/ 935421 w 4020207"/>
                      <a:gd name="connsiteY39" fmla="*/ 1839310 h 4529958"/>
                      <a:gd name="connsiteX40" fmla="*/ 714703 w 4020207"/>
                      <a:gd name="connsiteY40" fmla="*/ 1539765 h 4529958"/>
                      <a:gd name="connsiteX41" fmla="*/ 604345 w 4020207"/>
                      <a:gd name="connsiteY41" fmla="*/ 1382110 h 4529958"/>
                      <a:gd name="connsiteX42" fmla="*/ 525517 w 4020207"/>
                      <a:gd name="connsiteY42" fmla="*/ 1129862 h 4529958"/>
                      <a:gd name="connsiteX43" fmla="*/ 352097 w 4020207"/>
                      <a:gd name="connsiteY43" fmla="*/ 1208689 h 4529958"/>
                      <a:gd name="connsiteX44" fmla="*/ 241738 w 4020207"/>
                      <a:gd name="connsiteY44" fmla="*/ 1177158 h 4529958"/>
                      <a:gd name="connsiteX45" fmla="*/ 178676 w 4020207"/>
                      <a:gd name="connsiteY45" fmla="*/ 1035269 h 4529958"/>
                      <a:gd name="connsiteX46" fmla="*/ 210207 w 4020207"/>
                      <a:gd name="connsiteY46" fmla="*/ 877614 h 4529958"/>
                      <a:gd name="connsiteX47" fmla="*/ 304800 w 4020207"/>
                      <a:gd name="connsiteY47" fmla="*/ 735724 h 4529958"/>
                      <a:gd name="connsiteX48" fmla="*/ 383628 w 4020207"/>
                      <a:gd name="connsiteY48" fmla="*/ 735724 h 4529958"/>
                      <a:gd name="connsiteX49" fmla="*/ 430924 w 4020207"/>
                      <a:gd name="connsiteY49" fmla="*/ 609600 h 4529958"/>
                      <a:gd name="connsiteX50" fmla="*/ 336331 w 4020207"/>
                      <a:gd name="connsiteY50" fmla="*/ 294289 h 4529958"/>
                      <a:gd name="connsiteX51" fmla="*/ 257503 w 4020207"/>
                      <a:gd name="connsiteY51" fmla="*/ 26276 h 4529958"/>
                      <a:gd name="connsiteX52" fmla="*/ 1881352 w 4020207"/>
                      <a:gd name="connsiteY52" fmla="*/ 451945 h 4529958"/>
                      <a:gd name="connsiteX53" fmla="*/ 2044262 w 4020207"/>
                      <a:gd name="connsiteY53" fmla="*/ 578069 h 4529958"/>
                      <a:gd name="connsiteX54" fmla="*/ 2417379 w 4020207"/>
                      <a:gd name="connsiteY54" fmla="*/ 578069 h 4529958"/>
                      <a:gd name="connsiteX55" fmla="*/ 2480441 w 4020207"/>
                      <a:gd name="connsiteY55" fmla="*/ 704193 h 4529958"/>
                      <a:gd name="connsiteX56" fmla="*/ 2496207 w 4020207"/>
                      <a:gd name="connsiteY56" fmla="*/ 846083 h 4529958"/>
                      <a:gd name="connsiteX57" fmla="*/ 2590800 w 4020207"/>
                      <a:gd name="connsiteY57" fmla="*/ 1003738 h 4529958"/>
                      <a:gd name="connsiteX58" fmla="*/ 2701159 w 4020207"/>
                      <a:gd name="connsiteY58" fmla="*/ 1003738 h 4529958"/>
                      <a:gd name="connsiteX59" fmla="*/ 2779986 w 4020207"/>
                      <a:gd name="connsiteY59" fmla="*/ 830317 h 4529958"/>
                      <a:gd name="connsiteX60" fmla="*/ 2843048 w 4020207"/>
                      <a:gd name="connsiteY60" fmla="*/ 783021 h 4529958"/>
                      <a:gd name="connsiteX61" fmla="*/ 2937641 w 4020207"/>
                      <a:gd name="connsiteY61" fmla="*/ 735724 h 4529958"/>
                      <a:gd name="connsiteX62" fmla="*/ 3000703 w 4020207"/>
                      <a:gd name="connsiteY62" fmla="*/ 798786 h 4529958"/>
                      <a:gd name="connsiteX63" fmla="*/ 3111062 w 4020207"/>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095063 w 4071008"/>
                      <a:gd name="connsiteY53" fmla="*/ 578069 h 4529958"/>
                      <a:gd name="connsiteX54" fmla="*/ 2468180 w 4071008"/>
                      <a:gd name="connsiteY54" fmla="*/ 578069 h 4529958"/>
                      <a:gd name="connsiteX55" fmla="*/ 2531242 w 4071008"/>
                      <a:gd name="connsiteY55" fmla="*/ 704193 h 4529958"/>
                      <a:gd name="connsiteX56" fmla="*/ 2547008 w 4071008"/>
                      <a:gd name="connsiteY56" fmla="*/ 846083 h 4529958"/>
                      <a:gd name="connsiteX57" fmla="*/ 2641601 w 4071008"/>
                      <a:gd name="connsiteY57" fmla="*/ 1003738 h 4529958"/>
                      <a:gd name="connsiteX58" fmla="*/ 2751960 w 4071008"/>
                      <a:gd name="connsiteY58" fmla="*/ 1003738 h 4529958"/>
                      <a:gd name="connsiteX59" fmla="*/ 2830787 w 4071008"/>
                      <a:gd name="connsiteY59" fmla="*/ 830317 h 4529958"/>
                      <a:gd name="connsiteX60" fmla="*/ 2893849 w 4071008"/>
                      <a:gd name="connsiteY60" fmla="*/ 783021 h 4529958"/>
                      <a:gd name="connsiteX61" fmla="*/ 2988442 w 4071008"/>
                      <a:gd name="connsiteY61" fmla="*/ 735724 h 4529958"/>
                      <a:gd name="connsiteX62" fmla="*/ 3051504 w 4071008"/>
                      <a:gd name="connsiteY62" fmla="*/ 798786 h 4529958"/>
                      <a:gd name="connsiteX63" fmla="*/ 3161863 w 4071008"/>
                      <a:gd name="connsiteY63" fmla="*/ 861848 h 4529958"/>
                      <a:gd name="connsiteX0" fmla="*/ 3161863 w 4071008"/>
                      <a:gd name="connsiteY0" fmla="*/ 861848 h 4529958"/>
                      <a:gd name="connsiteX1" fmla="*/ 3067270 w 4071008"/>
                      <a:gd name="connsiteY1" fmla="*/ 1035269 h 4529958"/>
                      <a:gd name="connsiteX2" fmla="*/ 3303753 w 4071008"/>
                      <a:gd name="connsiteY2" fmla="*/ 1334814 h 4529958"/>
                      <a:gd name="connsiteX3" fmla="*/ 3524470 w 4071008"/>
                      <a:gd name="connsiteY3" fmla="*/ 1539765 h 4529958"/>
                      <a:gd name="connsiteX4" fmla="*/ 3556001 w 4071008"/>
                      <a:gd name="connsiteY4" fmla="*/ 1681655 h 4529958"/>
                      <a:gd name="connsiteX5" fmla="*/ 3682125 w 4071008"/>
                      <a:gd name="connsiteY5" fmla="*/ 1870841 h 4529958"/>
                      <a:gd name="connsiteX6" fmla="*/ 3619063 w 4071008"/>
                      <a:gd name="connsiteY6" fmla="*/ 2028496 h 4529958"/>
                      <a:gd name="connsiteX7" fmla="*/ 3524470 w 4071008"/>
                      <a:gd name="connsiteY7" fmla="*/ 2186152 h 4529958"/>
                      <a:gd name="connsiteX8" fmla="*/ 3603298 w 4071008"/>
                      <a:gd name="connsiteY8" fmla="*/ 2422634 h 4529958"/>
                      <a:gd name="connsiteX9" fmla="*/ 3666360 w 4071008"/>
                      <a:gd name="connsiteY9" fmla="*/ 2517227 h 4529958"/>
                      <a:gd name="connsiteX10" fmla="*/ 3697891 w 4071008"/>
                      <a:gd name="connsiteY10" fmla="*/ 2659117 h 4529958"/>
                      <a:gd name="connsiteX11" fmla="*/ 3918608 w 4071008"/>
                      <a:gd name="connsiteY11" fmla="*/ 2816772 h 4529958"/>
                      <a:gd name="connsiteX12" fmla="*/ 3871311 w 4071008"/>
                      <a:gd name="connsiteY12" fmla="*/ 3005958 h 4529958"/>
                      <a:gd name="connsiteX13" fmla="*/ 3666360 w 4071008"/>
                      <a:gd name="connsiteY13" fmla="*/ 3478924 h 4529958"/>
                      <a:gd name="connsiteX14" fmla="*/ 3650594 w 4071008"/>
                      <a:gd name="connsiteY14" fmla="*/ 3778469 h 4529958"/>
                      <a:gd name="connsiteX15" fmla="*/ 3556001 w 4071008"/>
                      <a:gd name="connsiteY15" fmla="*/ 4046483 h 4529958"/>
                      <a:gd name="connsiteX16" fmla="*/ 3524470 w 4071008"/>
                      <a:gd name="connsiteY16" fmla="*/ 4109545 h 4529958"/>
                      <a:gd name="connsiteX17" fmla="*/ 3603298 w 4071008"/>
                      <a:gd name="connsiteY17" fmla="*/ 4267200 h 4529958"/>
                      <a:gd name="connsiteX18" fmla="*/ 3871311 w 4071008"/>
                      <a:gd name="connsiteY18" fmla="*/ 4361793 h 4529958"/>
                      <a:gd name="connsiteX19" fmla="*/ 4044732 w 4071008"/>
                      <a:gd name="connsiteY19" fmla="*/ 4424855 h 4529958"/>
                      <a:gd name="connsiteX20" fmla="*/ 4028966 w 4071008"/>
                      <a:gd name="connsiteY20" fmla="*/ 4519448 h 4529958"/>
                      <a:gd name="connsiteX21" fmla="*/ 3934373 w 4071008"/>
                      <a:gd name="connsiteY21" fmla="*/ 4487917 h 4529958"/>
                      <a:gd name="connsiteX22" fmla="*/ 3666360 w 4071008"/>
                      <a:gd name="connsiteY22" fmla="*/ 4503683 h 4529958"/>
                      <a:gd name="connsiteX23" fmla="*/ 3508704 w 4071008"/>
                      <a:gd name="connsiteY23" fmla="*/ 4361793 h 4529958"/>
                      <a:gd name="connsiteX24" fmla="*/ 3445642 w 4071008"/>
                      <a:gd name="connsiteY24" fmla="*/ 4251434 h 4529958"/>
                      <a:gd name="connsiteX25" fmla="*/ 3335284 w 4071008"/>
                      <a:gd name="connsiteY25" fmla="*/ 4093779 h 4529958"/>
                      <a:gd name="connsiteX26" fmla="*/ 3161863 w 4071008"/>
                      <a:gd name="connsiteY26" fmla="*/ 3920358 h 4529958"/>
                      <a:gd name="connsiteX27" fmla="*/ 2751960 w 4071008"/>
                      <a:gd name="connsiteY27" fmla="*/ 3668110 h 4529958"/>
                      <a:gd name="connsiteX28" fmla="*/ 2263229 w 4071008"/>
                      <a:gd name="connsiteY28" fmla="*/ 3620814 h 4529958"/>
                      <a:gd name="connsiteX29" fmla="*/ 1806029 w 4071008"/>
                      <a:gd name="connsiteY29" fmla="*/ 3431627 h 4529958"/>
                      <a:gd name="connsiteX30" fmla="*/ 1333063 w 4071008"/>
                      <a:gd name="connsiteY30" fmla="*/ 3163614 h 4529958"/>
                      <a:gd name="connsiteX31" fmla="*/ 1238470 w 4071008"/>
                      <a:gd name="connsiteY31" fmla="*/ 3053255 h 4529958"/>
                      <a:gd name="connsiteX32" fmla="*/ 1333063 w 4071008"/>
                      <a:gd name="connsiteY32" fmla="*/ 2785241 h 4529958"/>
                      <a:gd name="connsiteX33" fmla="*/ 1191173 w 4071008"/>
                      <a:gd name="connsiteY33" fmla="*/ 2674883 h 4529958"/>
                      <a:gd name="connsiteX34" fmla="*/ 1159642 w 4071008"/>
                      <a:gd name="connsiteY34" fmla="*/ 2485696 h 4529958"/>
                      <a:gd name="connsiteX35" fmla="*/ 1301532 w 4071008"/>
                      <a:gd name="connsiteY35" fmla="*/ 2391103 h 4529958"/>
                      <a:gd name="connsiteX36" fmla="*/ 1301532 w 4071008"/>
                      <a:gd name="connsiteY36" fmla="*/ 2312276 h 4529958"/>
                      <a:gd name="connsiteX37" fmla="*/ 1191173 w 4071008"/>
                      <a:gd name="connsiteY37" fmla="*/ 2233448 h 4529958"/>
                      <a:gd name="connsiteX38" fmla="*/ 1143877 w 4071008"/>
                      <a:gd name="connsiteY38" fmla="*/ 2107324 h 4529958"/>
                      <a:gd name="connsiteX39" fmla="*/ 986222 w 4071008"/>
                      <a:gd name="connsiteY39" fmla="*/ 1839310 h 4529958"/>
                      <a:gd name="connsiteX40" fmla="*/ 765504 w 4071008"/>
                      <a:gd name="connsiteY40" fmla="*/ 1539765 h 4529958"/>
                      <a:gd name="connsiteX41" fmla="*/ 655146 w 4071008"/>
                      <a:gd name="connsiteY41" fmla="*/ 1382110 h 4529958"/>
                      <a:gd name="connsiteX42" fmla="*/ 576318 w 4071008"/>
                      <a:gd name="connsiteY42" fmla="*/ 1129862 h 4529958"/>
                      <a:gd name="connsiteX43" fmla="*/ 402898 w 4071008"/>
                      <a:gd name="connsiteY43" fmla="*/ 1208689 h 4529958"/>
                      <a:gd name="connsiteX44" fmla="*/ 292539 w 4071008"/>
                      <a:gd name="connsiteY44" fmla="*/ 1177158 h 4529958"/>
                      <a:gd name="connsiteX45" fmla="*/ 229477 w 4071008"/>
                      <a:gd name="connsiteY45" fmla="*/ 1035269 h 4529958"/>
                      <a:gd name="connsiteX46" fmla="*/ 261008 w 4071008"/>
                      <a:gd name="connsiteY46" fmla="*/ 877614 h 4529958"/>
                      <a:gd name="connsiteX47" fmla="*/ 355601 w 4071008"/>
                      <a:gd name="connsiteY47" fmla="*/ 735724 h 4529958"/>
                      <a:gd name="connsiteX48" fmla="*/ 434429 w 4071008"/>
                      <a:gd name="connsiteY48" fmla="*/ 735724 h 4529958"/>
                      <a:gd name="connsiteX49" fmla="*/ 481725 w 4071008"/>
                      <a:gd name="connsiteY49" fmla="*/ 609600 h 4529958"/>
                      <a:gd name="connsiteX50" fmla="*/ 387132 w 4071008"/>
                      <a:gd name="connsiteY50" fmla="*/ 294289 h 4529958"/>
                      <a:gd name="connsiteX51" fmla="*/ 308304 w 4071008"/>
                      <a:gd name="connsiteY51" fmla="*/ 26276 h 4529958"/>
                      <a:gd name="connsiteX52" fmla="*/ 2236953 w 4071008"/>
                      <a:gd name="connsiteY52" fmla="*/ 451945 h 4529958"/>
                      <a:gd name="connsiteX53" fmla="*/ 2468180 w 4071008"/>
                      <a:gd name="connsiteY53" fmla="*/ 578069 h 4529958"/>
                      <a:gd name="connsiteX54" fmla="*/ 2531242 w 4071008"/>
                      <a:gd name="connsiteY54" fmla="*/ 704193 h 4529958"/>
                      <a:gd name="connsiteX55" fmla="*/ 2547008 w 4071008"/>
                      <a:gd name="connsiteY55" fmla="*/ 846083 h 4529958"/>
                      <a:gd name="connsiteX56" fmla="*/ 2641601 w 4071008"/>
                      <a:gd name="connsiteY56" fmla="*/ 1003738 h 4529958"/>
                      <a:gd name="connsiteX57" fmla="*/ 2751960 w 4071008"/>
                      <a:gd name="connsiteY57" fmla="*/ 1003738 h 4529958"/>
                      <a:gd name="connsiteX58" fmla="*/ 2830787 w 4071008"/>
                      <a:gd name="connsiteY58" fmla="*/ 830317 h 4529958"/>
                      <a:gd name="connsiteX59" fmla="*/ 2893849 w 4071008"/>
                      <a:gd name="connsiteY59" fmla="*/ 783021 h 4529958"/>
                      <a:gd name="connsiteX60" fmla="*/ 2988442 w 4071008"/>
                      <a:gd name="connsiteY60" fmla="*/ 735724 h 4529958"/>
                      <a:gd name="connsiteX61" fmla="*/ 3051504 w 4071008"/>
                      <a:gd name="connsiteY61" fmla="*/ 798786 h 4529958"/>
                      <a:gd name="connsiteX62" fmla="*/ 3161863 w 4071008"/>
                      <a:gd name="connsiteY62" fmla="*/ 861848 h 4529958"/>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40937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76414"/>
                      <a:gd name="connsiteY0" fmla="*/ 593835 h 4261945"/>
                      <a:gd name="connsiteX1" fmla="*/ 2972676 w 3976414"/>
                      <a:gd name="connsiteY1" fmla="*/ 767256 h 4261945"/>
                      <a:gd name="connsiteX2" fmla="*/ 3209159 w 3976414"/>
                      <a:gd name="connsiteY2" fmla="*/ 1066801 h 4261945"/>
                      <a:gd name="connsiteX3" fmla="*/ 3429876 w 3976414"/>
                      <a:gd name="connsiteY3" fmla="*/ 1271752 h 4261945"/>
                      <a:gd name="connsiteX4" fmla="*/ 3461407 w 3976414"/>
                      <a:gd name="connsiteY4" fmla="*/ 1413642 h 4261945"/>
                      <a:gd name="connsiteX5" fmla="*/ 3587531 w 3976414"/>
                      <a:gd name="connsiteY5" fmla="*/ 1602828 h 4261945"/>
                      <a:gd name="connsiteX6" fmla="*/ 3524469 w 3976414"/>
                      <a:gd name="connsiteY6" fmla="*/ 1760483 h 4261945"/>
                      <a:gd name="connsiteX7" fmla="*/ 3429876 w 3976414"/>
                      <a:gd name="connsiteY7" fmla="*/ 1918139 h 4261945"/>
                      <a:gd name="connsiteX8" fmla="*/ 3508704 w 3976414"/>
                      <a:gd name="connsiteY8" fmla="*/ 2154621 h 4261945"/>
                      <a:gd name="connsiteX9" fmla="*/ 3571766 w 3976414"/>
                      <a:gd name="connsiteY9" fmla="*/ 2249214 h 4261945"/>
                      <a:gd name="connsiteX10" fmla="*/ 3603297 w 3976414"/>
                      <a:gd name="connsiteY10" fmla="*/ 2391104 h 4261945"/>
                      <a:gd name="connsiteX11" fmla="*/ 3824014 w 3976414"/>
                      <a:gd name="connsiteY11" fmla="*/ 2548759 h 4261945"/>
                      <a:gd name="connsiteX12" fmla="*/ 3776717 w 3976414"/>
                      <a:gd name="connsiteY12" fmla="*/ 2737945 h 4261945"/>
                      <a:gd name="connsiteX13" fmla="*/ 3571766 w 3976414"/>
                      <a:gd name="connsiteY13" fmla="*/ 3210911 h 4261945"/>
                      <a:gd name="connsiteX14" fmla="*/ 3556000 w 3976414"/>
                      <a:gd name="connsiteY14" fmla="*/ 3510456 h 4261945"/>
                      <a:gd name="connsiteX15" fmla="*/ 3461407 w 3976414"/>
                      <a:gd name="connsiteY15" fmla="*/ 3778470 h 4261945"/>
                      <a:gd name="connsiteX16" fmla="*/ 3429876 w 3976414"/>
                      <a:gd name="connsiteY16" fmla="*/ 3841532 h 4261945"/>
                      <a:gd name="connsiteX17" fmla="*/ 3508704 w 3976414"/>
                      <a:gd name="connsiteY17" fmla="*/ 3999187 h 4261945"/>
                      <a:gd name="connsiteX18" fmla="*/ 3776717 w 3976414"/>
                      <a:gd name="connsiteY18" fmla="*/ 3941380 h 4261945"/>
                      <a:gd name="connsiteX19" fmla="*/ 3950138 w 3976414"/>
                      <a:gd name="connsiteY19" fmla="*/ 4156842 h 4261945"/>
                      <a:gd name="connsiteX20" fmla="*/ 3934372 w 3976414"/>
                      <a:gd name="connsiteY20" fmla="*/ 4251435 h 4261945"/>
                      <a:gd name="connsiteX21" fmla="*/ 3839779 w 3976414"/>
                      <a:gd name="connsiteY21" fmla="*/ 4219904 h 4261945"/>
                      <a:gd name="connsiteX22" fmla="*/ 3571766 w 3976414"/>
                      <a:gd name="connsiteY22" fmla="*/ 4235670 h 4261945"/>
                      <a:gd name="connsiteX23" fmla="*/ 3414110 w 3976414"/>
                      <a:gd name="connsiteY23" fmla="*/ 4093780 h 4261945"/>
                      <a:gd name="connsiteX24" fmla="*/ 3351048 w 3976414"/>
                      <a:gd name="connsiteY24" fmla="*/ 3983421 h 4261945"/>
                      <a:gd name="connsiteX25" fmla="*/ 3240690 w 3976414"/>
                      <a:gd name="connsiteY25" fmla="*/ 3825766 h 4261945"/>
                      <a:gd name="connsiteX26" fmla="*/ 3067269 w 3976414"/>
                      <a:gd name="connsiteY26" fmla="*/ 3652345 h 4261945"/>
                      <a:gd name="connsiteX27" fmla="*/ 2657366 w 3976414"/>
                      <a:gd name="connsiteY27" fmla="*/ 3400097 h 4261945"/>
                      <a:gd name="connsiteX28" fmla="*/ 2168635 w 3976414"/>
                      <a:gd name="connsiteY28" fmla="*/ 3352801 h 4261945"/>
                      <a:gd name="connsiteX29" fmla="*/ 1711435 w 3976414"/>
                      <a:gd name="connsiteY29" fmla="*/ 3163614 h 4261945"/>
                      <a:gd name="connsiteX30" fmla="*/ 1238469 w 3976414"/>
                      <a:gd name="connsiteY30" fmla="*/ 2895601 h 4261945"/>
                      <a:gd name="connsiteX31" fmla="*/ 1143876 w 3976414"/>
                      <a:gd name="connsiteY31" fmla="*/ 2785242 h 4261945"/>
                      <a:gd name="connsiteX32" fmla="*/ 1238469 w 3976414"/>
                      <a:gd name="connsiteY32" fmla="*/ 2517228 h 4261945"/>
                      <a:gd name="connsiteX33" fmla="*/ 1096579 w 3976414"/>
                      <a:gd name="connsiteY33" fmla="*/ 2406870 h 4261945"/>
                      <a:gd name="connsiteX34" fmla="*/ 1065048 w 3976414"/>
                      <a:gd name="connsiteY34" fmla="*/ 2217683 h 4261945"/>
                      <a:gd name="connsiteX35" fmla="*/ 1206938 w 3976414"/>
                      <a:gd name="connsiteY35" fmla="*/ 2123090 h 4261945"/>
                      <a:gd name="connsiteX36" fmla="*/ 1206938 w 3976414"/>
                      <a:gd name="connsiteY36" fmla="*/ 2044263 h 4261945"/>
                      <a:gd name="connsiteX37" fmla="*/ 1096579 w 3976414"/>
                      <a:gd name="connsiteY37" fmla="*/ 1965435 h 4261945"/>
                      <a:gd name="connsiteX38" fmla="*/ 1049283 w 3976414"/>
                      <a:gd name="connsiteY38" fmla="*/ 1839311 h 4261945"/>
                      <a:gd name="connsiteX39" fmla="*/ 891628 w 3976414"/>
                      <a:gd name="connsiteY39" fmla="*/ 1571297 h 4261945"/>
                      <a:gd name="connsiteX40" fmla="*/ 670910 w 3976414"/>
                      <a:gd name="connsiteY40" fmla="*/ 1271752 h 4261945"/>
                      <a:gd name="connsiteX41" fmla="*/ 560552 w 3976414"/>
                      <a:gd name="connsiteY41" fmla="*/ 1114097 h 4261945"/>
                      <a:gd name="connsiteX42" fmla="*/ 481724 w 3976414"/>
                      <a:gd name="connsiteY42" fmla="*/ 861849 h 4261945"/>
                      <a:gd name="connsiteX43" fmla="*/ 308304 w 3976414"/>
                      <a:gd name="connsiteY43" fmla="*/ 940676 h 4261945"/>
                      <a:gd name="connsiteX44" fmla="*/ 197945 w 3976414"/>
                      <a:gd name="connsiteY44" fmla="*/ 909145 h 4261945"/>
                      <a:gd name="connsiteX45" fmla="*/ 134883 w 3976414"/>
                      <a:gd name="connsiteY45" fmla="*/ 767256 h 4261945"/>
                      <a:gd name="connsiteX46" fmla="*/ 166414 w 3976414"/>
                      <a:gd name="connsiteY46" fmla="*/ 609601 h 4261945"/>
                      <a:gd name="connsiteX47" fmla="*/ 261007 w 3976414"/>
                      <a:gd name="connsiteY47" fmla="*/ 467711 h 4261945"/>
                      <a:gd name="connsiteX48" fmla="*/ 339835 w 3976414"/>
                      <a:gd name="connsiteY48" fmla="*/ 467711 h 4261945"/>
                      <a:gd name="connsiteX49" fmla="*/ 387131 w 3976414"/>
                      <a:gd name="connsiteY49" fmla="*/ 341587 h 4261945"/>
                      <a:gd name="connsiteX50" fmla="*/ 292538 w 3976414"/>
                      <a:gd name="connsiteY50" fmla="*/ 26276 h 4261945"/>
                      <a:gd name="connsiteX51" fmla="*/ 2142359 w 3976414"/>
                      <a:gd name="connsiteY51" fmla="*/ 183932 h 4261945"/>
                      <a:gd name="connsiteX52" fmla="*/ 2373586 w 3976414"/>
                      <a:gd name="connsiteY52" fmla="*/ 310056 h 4261945"/>
                      <a:gd name="connsiteX53" fmla="*/ 2436648 w 3976414"/>
                      <a:gd name="connsiteY53" fmla="*/ 436180 h 4261945"/>
                      <a:gd name="connsiteX54" fmla="*/ 2452414 w 3976414"/>
                      <a:gd name="connsiteY54" fmla="*/ 578070 h 4261945"/>
                      <a:gd name="connsiteX55" fmla="*/ 2547007 w 3976414"/>
                      <a:gd name="connsiteY55" fmla="*/ 735725 h 4261945"/>
                      <a:gd name="connsiteX56" fmla="*/ 2657366 w 3976414"/>
                      <a:gd name="connsiteY56" fmla="*/ 735725 h 4261945"/>
                      <a:gd name="connsiteX57" fmla="*/ 2736193 w 3976414"/>
                      <a:gd name="connsiteY57" fmla="*/ 562304 h 4261945"/>
                      <a:gd name="connsiteX58" fmla="*/ 2799255 w 3976414"/>
                      <a:gd name="connsiteY58" fmla="*/ 515008 h 4261945"/>
                      <a:gd name="connsiteX59" fmla="*/ 2893848 w 3976414"/>
                      <a:gd name="connsiteY59" fmla="*/ 467711 h 4261945"/>
                      <a:gd name="connsiteX60" fmla="*/ 2956910 w 3976414"/>
                      <a:gd name="connsiteY60" fmla="*/ 530773 h 4261945"/>
                      <a:gd name="connsiteX61" fmla="*/ 3067269 w 3976414"/>
                      <a:gd name="connsiteY61" fmla="*/ 593835 h 4261945"/>
                      <a:gd name="connsiteX0" fmla="*/ 3067269 w 3997434"/>
                      <a:gd name="connsiteY0" fmla="*/ 593835 h 4264573"/>
                      <a:gd name="connsiteX1" fmla="*/ 2972676 w 3997434"/>
                      <a:gd name="connsiteY1" fmla="*/ 767256 h 4264573"/>
                      <a:gd name="connsiteX2" fmla="*/ 3209159 w 3997434"/>
                      <a:gd name="connsiteY2" fmla="*/ 1066801 h 4264573"/>
                      <a:gd name="connsiteX3" fmla="*/ 3429876 w 3997434"/>
                      <a:gd name="connsiteY3" fmla="*/ 1271752 h 4264573"/>
                      <a:gd name="connsiteX4" fmla="*/ 3461407 w 3997434"/>
                      <a:gd name="connsiteY4" fmla="*/ 1413642 h 4264573"/>
                      <a:gd name="connsiteX5" fmla="*/ 3587531 w 3997434"/>
                      <a:gd name="connsiteY5" fmla="*/ 1602828 h 4264573"/>
                      <a:gd name="connsiteX6" fmla="*/ 3524469 w 3997434"/>
                      <a:gd name="connsiteY6" fmla="*/ 1760483 h 4264573"/>
                      <a:gd name="connsiteX7" fmla="*/ 3429876 w 3997434"/>
                      <a:gd name="connsiteY7" fmla="*/ 1918139 h 4264573"/>
                      <a:gd name="connsiteX8" fmla="*/ 3508704 w 3997434"/>
                      <a:gd name="connsiteY8" fmla="*/ 2154621 h 4264573"/>
                      <a:gd name="connsiteX9" fmla="*/ 3571766 w 3997434"/>
                      <a:gd name="connsiteY9" fmla="*/ 2249214 h 4264573"/>
                      <a:gd name="connsiteX10" fmla="*/ 3603297 w 3997434"/>
                      <a:gd name="connsiteY10" fmla="*/ 2391104 h 4264573"/>
                      <a:gd name="connsiteX11" fmla="*/ 3824014 w 3997434"/>
                      <a:gd name="connsiteY11" fmla="*/ 2548759 h 4264573"/>
                      <a:gd name="connsiteX12" fmla="*/ 3776717 w 3997434"/>
                      <a:gd name="connsiteY12" fmla="*/ 2737945 h 4264573"/>
                      <a:gd name="connsiteX13" fmla="*/ 3571766 w 3997434"/>
                      <a:gd name="connsiteY13" fmla="*/ 3210911 h 4264573"/>
                      <a:gd name="connsiteX14" fmla="*/ 3556000 w 3997434"/>
                      <a:gd name="connsiteY14" fmla="*/ 3510456 h 4264573"/>
                      <a:gd name="connsiteX15" fmla="*/ 3461407 w 3997434"/>
                      <a:gd name="connsiteY15" fmla="*/ 3778470 h 4264573"/>
                      <a:gd name="connsiteX16" fmla="*/ 3429876 w 3997434"/>
                      <a:gd name="connsiteY16" fmla="*/ 3841532 h 4264573"/>
                      <a:gd name="connsiteX17" fmla="*/ 3508704 w 3997434"/>
                      <a:gd name="connsiteY17" fmla="*/ 3999187 h 4264573"/>
                      <a:gd name="connsiteX18" fmla="*/ 3776717 w 3997434"/>
                      <a:gd name="connsiteY18" fmla="*/ 3941380 h 4264573"/>
                      <a:gd name="connsiteX19" fmla="*/ 3950138 w 3997434"/>
                      <a:gd name="connsiteY19" fmla="*/ 4156842 h 4264573"/>
                      <a:gd name="connsiteX20" fmla="*/ 3934372 w 3997434"/>
                      <a:gd name="connsiteY20" fmla="*/ 4251435 h 4264573"/>
                      <a:gd name="connsiteX21" fmla="*/ 3571766 w 3997434"/>
                      <a:gd name="connsiteY21" fmla="*/ 4235670 h 4264573"/>
                      <a:gd name="connsiteX22" fmla="*/ 3414110 w 3997434"/>
                      <a:gd name="connsiteY22" fmla="*/ 4093780 h 4264573"/>
                      <a:gd name="connsiteX23" fmla="*/ 3351048 w 3997434"/>
                      <a:gd name="connsiteY23" fmla="*/ 3983421 h 4264573"/>
                      <a:gd name="connsiteX24" fmla="*/ 3240690 w 3997434"/>
                      <a:gd name="connsiteY24" fmla="*/ 3825766 h 4264573"/>
                      <a:gd name="connsiteX25" fmla="*/ 3067269 w 3997434"/>
                      <a:gd name="connsiteY25" fmla="*/ 3652345 h 4264573"/>
                      <a:gd name="connsiteX26" fmla="*/ 2657366 w 3997434"/>
                      <a:gd name="connsiteY26" fmla="*/ 3400097 h 4264573"/>
                      <a:gd name="connsiteX27" fmla="*/ 2168635 w 3997434"/>
                      <a:gd name="connsiteY27" fmla="*/ 3352801 h 4264573"/>
                      <a:gd name="connsiteX28" fmla="*/ 1711435 w 3997434"/>
                      <a:gd name="connsiteY28" fmla="*/ 3163614 h 4264573"/>
                      <a:gd name="connsiteX29" fmla="*/ 1238469 w 3997434"/>
                      <a:gd name="connsiteY29" fmla="*/ 2895601 h 4264573"/>
                      <a:gd name="connsiteX30" fmla="*/ 1143876 w 3997434"/>
                      <a:gd name="connsiteY30" fmla="*/ 2785242 h 4264573"/>
                      <a:gd name="connsiteX31" fmla="*/ 1238469 w 3997434"/>
                      <a:gd name="connsiteY31" fmla="*/ 2517228 h 4264573"/>
                      <a:gd name="connsiteX32" fmla="*/ 1096579 w 3997434"/>
                      <a:gd name="connsiteY32" fmla="*/ 2406870 h 4264573"/>
                      <a:gd name="connsiteX33" fmla="*/ 1065048 w 3997434"/>
                      <a:gd name="connsiteY33" fmla="*/ 2217683 h 4264573"/>
                      <a:gd name="connsiteX34" fmla="*/ 1206938 w 3997434"/>
                      <a:gd name="connsiteY34" fmla="*/ 2123090 h 4264573"/>
                      <a:gd name="connsiteX35" fmla="*/ 1206938 w 3997434"/>
                      <a:gd name="connsiteY35" fmla="*/ 2044263 h 4264573"/>
                      <a:gd name="connsiteX36" fmla="*/ 1096579 w 3997434"/>
                      <a:gd name="connsiteY36" fmla="*/ 1965435 h 4264573"/>
                      <a:gd name="connsiteX37" fmla="*/ 1049283 w 3997434"/>
                      <a:gd name="connsiteY37" fmla="*/ 1839311 h 4264573"/>
                      <a:gd name="connsiteX38" fmla="*/ 891628 w 3997434"/>
                      <a:gd name="connsiteY38" fmla="*/ 1571297 h 4264573"/>
                      <a:gd name="connsiteX39" fmla="*/ 670910 w 3997434"/>
                      <a:gd name="connsiteY39" fmla="*/ 1271752 h 4264573"/>
                      <a:gd name="connsiteX40" fmla="*/ 560552 w 3997434"/>
                      <a:gd name="connsiteY40" fmla="*/ 1114097 h 4264573"/>
                      <a:gd name="connsiteX41" fmla="*/ 481724 w 3997434"/>
                      <a:gd name="connsiteY41" fmla="*/ 861849 h 4264573"/>
                      <a:gd name="connsiteX42" fmla="*/ 308304 w 3997434"/>
                      <a:gd name="connsiteY42" fmla="*/ 940676 h 4264573"/>
                      <a:gd name="connsiteX43" fmla="*/ 197945 w 3997434"/>
                      <a:gd name="connsiteY43" fmla="*/ 909145 h 4264573"/>
                      <a:gd name="connsiteX44" fmla="*/ 134883 w 3997434"/>
                      <a:gd name="connsiteY44" fmla="*/ 767256 h 4264573"/>
                      <a:gd name="connsiteX45" fmla="*/ 166414 w 3997434"/>
                      <a:gd name="connsiteY45" fmla="*/ 609601 h 4264573"/>
                      <a:gd name="connsiteX46" fmla="*/ 261007 w 3997434"/>
                      <a:gd name="connsiteY46" fmla="*/ 467711 h 4264573"/>
                      <a:gd name="connsiteX47" fmla="*/ 339835 w 3997434"/>
                      <a:gd name="connsiteY47" fmla="*/ 467711 h 4264573"/>
                      <a:gd name="connsiteX48" fmla="*/ 387131 w 3997434"/>
                      <a:gd name="connsiteY48" fmla="*/ 341587 h 4264573"/>
                      <a:gd name="connsiteX49" fmla="*/ 292538 w 3997434"/>
                      <a:gd name="connsiteY49" fmla="*/ 26276 h 4264573"/>
                      <a:gd name="connsiteX50" fmla="*/ 2142359 w 3997434"/>
                      <a:gd name="connsiteY50" fmla="*/ 183932 h 4264573"/>
                      <a:gd name="connsiteX51" fmla="*/ 2373586 w 3997434"/>
                      <a:gd name="connsiteY51" fmla="*/ 310056 h 4264573"/>
                      <a:gd name="connsiteX52" fmla="*/ 2436648 w 3997434"/>
                      <a:gd name="connsiteY52" fmla="*/ 436180 h 4264573"/>
                      <a:gd name="connsiteX53" fmla="*/ 2452414 w 3997434"/>
                      <a:gd name="connsiteY53" fmla="*/ 578070 h 4264573"/>
                      <a:gd name="connsiteX54" fmla="*/ 2547007 w 3997434"/>
                      <a:gd name="connsiteY54" fmla="*/ 735725 h 4264573"/>
                      <a:gd name="connsiteX55" fmla="*/ 2657366 w 3997434"/>
                      <a:gd name="connsiteY55" fmla="*/ 735725 h 4264573"/>
                      <a:gd name="connsiteX56" fmla="*/ 2736193 w 3997434"/>
                      <a:gd name="connsiteY56" fmla="*/ 562304 h 4264573"/>
                      <a:gd name="connsiteX57" fmla="*/ 2799255 w 3997434"/>
                      <a:gd name="connsiteY57" fmla="*/ 515008 h 4264573"/>
                      <a:gd name="connsiteX58" fmla="*/ 2893848 w 3997434"/>
                      <a:gd name="connsiteY58" fmla="*/ 467711 h 4264573"/>
                      <a:gd name="connsiteX59" fmla="*/ 2956910 w 3997434"/>
                      <a:gd name="connsiteY59" fmla="*/ 530773 h 4264573"/>
                      <a:gd name="connsiteX60" fmla="*/ 3067269 w 3997434"/>
                      <a:gd name="connsiteY60" fmla="*/ 593835 h 4264573"/>
                      <a:gd name="connsiteX0" fmla="*/ 3067269 w 4128814"/>
                      <a:gd name="connsiteY0" fmla="*/ 593835 h 4289973"/>
                      <a:gd name="connsiteX1" fmla="*/ 2972676 w 4128814"/>
                      <a:gd name="connsiteY1" fmla="*/ 767256 h 4289973"/>
                      <a:gd name="connsiteX2" fmla="*/ 3209159 w 4128814"/>
                      <a:gd name="connsiteY2" fmla="*/ 1066801 h 4289973"/>
                      <a:gd name="connsiteX3" fmla="*/ 3429876 w 4128814"/>
                      <a:gd name="connsiteY3" fmla="*/ 1271752 h 4289973"/>
                      <a:gd name="connsiteX4" fmla="*/ 3461407 w 4128814"/>
                      <a:gd name="connsiteY4" fmla="*/ 1413642 h 4289973"/>
                      <a:gd name="connsiteX5" fmla="*/ 3587531 w 4128814"/>
                      <a:gd name="connsiteY5" fmla="*/ 1602828 h 4289973"/>
                      <a:gd name="connsiteX6" fmla="*/ 3524469 w 4128814"/>
                      <a:gd name="connsiteY6" fmla="*/ 1760483 h 4289973"/>
                      <a:gd name="connsiteX7" fmla="*/ 3429876 w 4128814"/>
                      <a:gd name="connsiteY7" fmla="*/ 1918139 h 4289973"/>
                      <a:gd name="connsiteX8" fmla="*/ 3508704 w 4128814"/>
                      <a:gd name="connsiteY8" fmla="*/ 2154621 h 4289973"/>
                      <a:gd name="connsiteX9" fmla="*/ 3571766 w 4128814"/>
                      <a:gd name="connsiteY9" fmla="*/ 2249214 h 4289973"/>
                      <a:gd name="connsiteX10" fmla="*/ 3603297 w 4128814"/>
                      <a:gd name="connsiteY10" fmla="*/ 2391104 h 4289973"/>
                      <a:gd name="connsiteX11" fmla="*/ 3824014 w 4128814"/>
                      <a:gd name="connsiteY11" fmla="*/ 2548759 h 4289973"/>
                      <a:gd name="connsiteX12" fmla="*/ 3776717 w 4128814"/>
                      <a:gd name="connsiteY12" fmla="*/ 2737945 h 4289973"/>
                      <a:gd name="connsiteX13" fmla="*/ 3571766 w 4128814"/>
                      <a:gd name="connsiteY13" fmla="*/ 3210911 h 4289973"/>
                      <a:gd name="connsiteX14" fmla="*/ 3556000 w 4128814"/>
                      <a:gd name="connsiteY14" fmla="*/ 3510456 h 4289973"/>
                      <a:gd name="connsiteX15" fmla="*/ 3461407 w 4128814"/>
                      <a:gd name="connsiteY15" fmla="*/ 3778470 h 4289973"/>
                      <a:gd name="connsiteX16" fmla="*/ 3429876 w 4128814"/>
                      <a:gd name="connsiteY16" fmla="*/ 3841532 h 4289973"/>
                      <a:gd name="connsiteX17" fmla="*/ 3508704 w 4128814"/>
                      <a:gd name="connsiteY17" fmla="*/ 3999187 h 4289973"/>
                      <a:gd name="connsiteX18" fmla="*/ 3776717 w 4128814"/>
                      <a:gd name="connsiteY18" fmla="*/ 3941380 h 4289973"/>
                      <a:gd name="connsiteX19" fmla="*/ 4102538 w 4128814"/>
                      <a:gd name="connsiteY19" fmla="*/ 4004442 h 4289973"/>
                      <a:gd name="connsiteX20" fmla="*/ 3934372 w 4128814"/>
                      <a:gd name="connsiteY20" fmla="*/ 4251435 h 4289973"/>
                      <a:gd name="connsiteX21" fmla="*/ 3571766 w 4128814"/>
                      <a:gd name="connsiteY21" fmla="*/ 4235670 h 4289973"/>
                      <a:gd name="connsiteX22" fmla="*/ 3414110 w 4128814"/>
                      <a:gd name="connsiteY22" fmla="*/ 4093780 h 4289973"/>
                      <a:gd name="connsiteX23" fmla="*/ 3351048 w 4128814"/>
                      <a:gd name="connsiteY23" fmla="*/ 3983421 h 4289973"/>
                      <a:gd name="connsiteX24" fmla="*/ 3240690 w 4128814"/>
                      <a:gd name="connsiteY24" fmla="*/ 3825766 h 4289973"/>
                      <a:gd name="connsiteX25" fmla="*/ 3067269 w 4128814"/>
                      <a:gd name="connsiteY25" fmla="*/ 3652345 h 4289973"/>
                      <a:gd name="connsiteX26" fmla="*/ 2657366 w 4128814"/>
                      <a:gd name="connsiteY26" fmla="*/ 3400097 h 4289973"/>
                      <a:gd name="connsiteX27" fmla="*/ 2168635 w 4128814"/>
                      <a:gd name="connsiteY27" fmla="*/ 3352801 h 4289973"/>
                      <a:gd name="connsiteX28" fmla="*/ 1711435 w 4128814"/>
                      <a:gd name="connsiteY28" fmla="*/ 3163614 h 4289973"/>
                      <a:gd name="connsiteX29" fmla="*/ 1238469 w 4128814"/>
                      <a:gd name="connsiteY29" fmla="*/ 2895601 h 4289973"/>
                      <a:gd name="connsiteX30" fmla="*/ 1143876 w 4128814"/>
                      <a:gd name="connsiteY30" fmla="*/ 2785242 h 4289973"/>
                      <a:gd name="connsiteX31" fmla="*/ 1238469 w 4128814"/>
                      <a:gd name="connsiteY31" fmla="*/ 2517228 h 4289973"/>
                      <a:gd name="connsiteX32" fmla="*/ 1096579 w 4128814"/>
                      <a:gd name="connsiteY32" fmla="*/ 2406870 h 4289973"/>
                      <a:gd name="connsiteX33" fmla="*/ 1065048 w 4128814"/>
                      <a:gd name="connsiteY33" fmla="*/ 2217683 h 4289973"/>
                      <a:gd name="connsiteX34" fmla="*/ 1206938 w 4128814"/>
                      <a:gd name="connsiteY34" fmla="*/ 2123090 h 4289973"/>
                      <a:gd name="connsiteX35" fmla="*/ 1206938 w 4128814"/>
                      <a:gd name="connsiteY35" fmla="*/ 2044263 h 4289973"/>
                      <a:gd name="connsiteX36" fmla="*/ 1096579 w 4128814"/>
                      <a:gd name="connsiteY36" fmla="*/ 1965435 h 4289973"/>
                      <a:gd name="connsiteX37" fmla="*/ 1049283 w 4128814"/>
                      <a:gd name="connsiteY37" fmla="*/ 1839311 h 4289973"/>
                      <a:gd name="connsiteX38" fmla="*/ 891628 w 4128814"/>
                      <a:gd name="connsiteY38" fmla="*/ 1571297 h 4289973"/>
                      <a:gd name="connsiteX39" fmla="*/ 670910 w 4128814"/>
                      <a:gd name="connsiteY39" fmla="*/ 1271752 h 4289973"/>
                      <a:gd name="connsiteX40" fmla="*/ 560552 w 4128814"/>
                      <a:gd name="connsiteY40" fmla="*/ 1114097 h 4289973"/>
                      <a:gd name="connsiteX41" fmla="*/ 481724 w 4128814"/>
                      <a:gd name="connsiteY41" fmla="*/ 861849 h 4289973"/>
                      <a:gd name="connsiteX42" fmla="*/ 308304 w 4128814"/>
                      <a:gd name="connsiteY42" fmla="*/ 940676 h 4289973"/>
                      <a:gd name="connsiteX43" fmla="*/ 197945 w 4128814"/>
                      <a:gd name="connsiteY43" fmla="*/ 909145 h 4289973"/>
                      <a:gd name="connsiteX44" fmla="*/ 134883 w 4128814"/>
                      <a:gd name="connsiteY44" fmla="*/ 767256 h 4289973"/>
                      <a:gd name="connsiteX45" fmla="*/ 166414 w 4128814"/>
                      <a:gd name="connsiteY45" fmla="*/ 609601 h 4289973"/>
                      <a:gd name="connsiteX46" fmla="*/ 261007 w 4128814"/>
                      <a:gd name="connsiteY46" fmla="*/ 467711 h 4289973"/>
                      <a:gd name="connsiteX47" fmla="*/ 339835 w 4128814"/>
                      <a:gd name="connsiteY47" fmla="*/ 467711 h 4289973"/>
                      <a:gd name="connsiteX48" fmla="*/ 387131 w 4128814"/>
                      <a:gd name="connsiteY48" fmla="*/ 341587 h 4289973"/>
                      <a:gd name="connsiteX49" fmla="*/ 292538 w 4128814"/>
                      <a:gd name="connsiteY49" fmla="*/ 26276 h 4289973"/>
                      <a:gd name="connsiteX50" fmla="*/ 2142359 w 4128814"/>
                      <a:gd name="connsiteY50" fmla="*/ 183932 h 4289973"/>
                      <a:gd name="connsiteX51" fmla="*/ 2373586 w 4128814"/>
                      <a:gd name="connsiteY51" fmla="*/ 310056 h 4289973"/>
                      <a:gd name="connsiteX52" fmla="*/ 2436648 w 4128814"/>
                      <a:gd name="connsiteY52" fmla="*/ 436180 h 4289973"/>
                      <a:gd name="connsiteX53" fmla="*/ 2452414 w 4128814"/>
                      <a:gd name="connsiteY53" fmla="*/ 578070 h 4289973"/>
                      <a:gd name="connsiteX54" fmla="*/ 2547007 w 4128814"/>
                      <a:gd name="connsiteY54" fmla="*/ 735725 h 4289973"/>
                      <a:gd name="connsiteX55" fmla="*/ 2657366 w 4128814"/>
                      <a:gd name="connsiteY55" fmla="*/ 735725 h 4289973"/>
                      <a:gd name="connsiteX56" fmla="*/ 2736193 w 4128814"/>
                      <a:gd name="connsiteY56" fmla="*/ 562304 h 4289973"/>
                      <a:gd name="connsiteX57" fmla="*/ 2799255 w 4128814"/>
                      <a:gd name="connsiteY57" fmla="*/ 515008 h 4289973"/>
                      <a:gd name="connsiteX58" fmla="*/ 2893848 w 4128814"/>
                      <a:gd name="connsiteY58" fmla="*/ 467711 h 4289973"/>
                      <a:gd name="connsiteX59" fmla="*/ 2956910 w 4128814"/>
                      <a:gd name="connsiteY59" fmla="*/ 530773 h 4289973"/>
                      <a:gd name="connsiteX60" fmla="*/ 3067269 w 412881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9973"/>
                      <a:gd name="connsiteX1" fmla="*/ 2972676 w 3984734"/>
                      <a:gd name="connsiteY1" fmla="*/ 767256 h 4289973"/>
                      <a:gd name="connsiteX2" fmla="*/ 3209159 w 3984734"/>
                      <a:gd name="connsiteY2" fmla="*/ 1066801 h 4289973"/>
                      <a:gd name="connsiteX3" fmla="*/ 3429876 w 3984734"/>
                      <a:gd name="connsiteY3" fmla="*/ 1271752 h 4289973"/>
                      <a:gd name="connsiteX4" fmla="*/ 3461407 w 3984734"/>
                      <a:gd name="connsiteY4" fmla="*/ 1413642 h 4289973"/>
                      <a:gd name="connsiteX5" fmla="*/ 3587531 w 3984734"/>
                      <a:gd name="connsiteY5" fmla="*/ 1602828 h 4289973"/>
                      <a:gd name="connsiteX6" fmla="*/ 3524469 w 3984734"/>
                      <a:gd name="connsiteY6" fmla="*/ 1760483 h 4289973"/>
                      <a:gd name="connsiteX7" fmla="*/ 3429876 w 3984734"/>
                      <a:gd name="connsiteY7" fmla="*/ 1918139 h 4289973"/>
                      <a:gd name="connsiteX8" fmla="*/ 3508704 w 3984734"/>
                      <a:gd name="connsiteY8" fmla="*/ 2154621 h 4289973"/>
                      <a:gd name="connsiteX9" fmla="*/ 3571766 w 3984734"/>
                      <a:gd name="connsiteY9" fmla="*/ 2249214 h 4289973"/>
                      <a:gd name="connsiteX10" fmla="*/ 3603297 w 3984734"/>
                      <a:gd name="connsiteY10" fmla="*/ 2391104 h 4289973"/>
                      <a:gd name="connsiteX11" fmla="*/ 3824014 w 3984734"/>
                      <a:gd name="connsiteY11" fmla="*/ 2548759 h 4289973"/>
                      <a:gd name="connsiteX12" fmla="*/ 3776717 w 3984734"/>
                      <a:gd name="connsiteY12" fmla="*/ 2737945 h 4289973"/>
                      <a:gd name="connsiteX13" fmla="*/ 3571766 w 3984734"/>
                      <a:gd name="connsiteY13" fmla="*/ 3210911 h 4289973"/>
                      <a:gd name="connsiteX14" fmla="*/ 3556000 w 3984734"/>
                      <a:gd name="connsiteY14" fmla="*/ 3510456 h 4289973"/>
                      <a:gd name="connsiteX15" fmla="*/ 3461407 w 3984734"/>
                      <a:gd name="connsiteY15" fmla="*/ 3778470 h 4289973"/>
                      <a:gd name="connsiteX16" fmla="*/ 3429876 w 3984734"/>
                      <a:gd name="connsiteY16" fmla="*/ 3841532 h 4289973"/>
                      <a:gd name="connsiteX17" fmla="*/ 3508704 w 3984734"/>
                      <a:gd name="connsiteY17" fmla="*/ 3999187 h 4289973"/>
                      <a:gd name="connsiteX18" fmla="*/ 3776717 w 3984734"/>
                      <a:gd name="connsiteY18" fmla="*/ 3941380 h 4289973"/>
                      <a:gd name="connsiteX19" fmla="*/ 3873938 w 3984734"/>
                      <a:gd name="connsiteY19" fmla="*/ 4004442 h 4289973"/>
                      <a:gd name="connsiteX20" fmla="*/ 3934372 w 3984734"/>
                      <a:gd name="connsiteY20" fmla="*/ 4251435 h 4289973"/>
                      <a:gd name="connsiteX21" fmla="*/ 3571766 w 3984734"/>
                      <a:gd name="connsiteY21" fmla="*/ 4235670 h 4289973"/>
                      <a:gd name="connsiteX22" fmla="*/ 3414110 w 3984734"/>
                      <a:gd name="connsiteY22" fmla="*/ 4093780 h 4289973"/>
                      <a:gd name="connsiteX23" fmla="*/ 3351048 w 3984734"/>
                      <a:gd name="connsiteY23" fmla="*/ 3983421 h 4289973"/>
                      <a:gd name="connsiteX24" fmla="*/ 3240690 w 3984734"/>
                      <a:gd name="connsiteY24" fmla="*/ 3825766 h 4289973"/>
                      <a:gd name="connsiteX25" fmla="*/ 3067269 w 3984734"/>
                      <a:gd name="connsiteY25" fmla="*/ 3652345 h 4289973"/>
                      <a:gd name="connsiteX26" fmla="*/ 2657366 w 3984734"/>
                      <a:gd name="connsiteY26" fmla="*/ 3400097 h 4289973"/>
                      <a:gd name="connsiteX27" fmla="*/ 2168635 w 3984734"/>
                      <a:gd name="connsiteY27" fmla="*/ 3352801 h 4289973"/>
                      <a:gd name="connsiteX28" fmla="*/ 1711435 w 3984734"/>
                      <a:gd name="connsiteY28" fmla="*/ 3163614 h 4289973"/>
                      <a:gd name="connsiteX29" fmla="*/ 1238469 w 3984734"/>
                      <a:gd name="connsiteY29" fmla="*/ 2895601 h 4289973"/>
                      <a:gd name="connsiteX30" fmla="*/ 1143876 w 3984734"/>
                      <a:gd name="connsiteY30" fmla="*/ 2785242 h 4289973"/>
                      <a:gd name="connsiteX31" fmla="*/ 1238469 w 3984734"/>
                      <a:gd name="connsiteY31" fmla="*/ 2517228 h 4289973"/>
                      <a:gd name="connsiteX32" fmla="*/ 1096579 w 3984734"/>
                      <a:gd name="connsiteY32" fmla="*/ 2406870 h 4289973"/>
                      <a:gd name="connsiteX33" fmla="*/ 1065048 w 3984734"/>
                      <a:gd name="connsiteY33" fmla="*/ 2217683 h 4289973"/>
                      <a:gd name="connsiteX34" fmla="*/ 1206938 w 3984734"/>
                      <a:gd name="connsiteY34" fmla="*/ 2123090 h 4289973"/>
                      <a:gd name="connsiteX35" fmla="*/ 1206938 w 3984734"/>
                      <a:gd name="connsiteY35" fmla="*/ 2044263 h 4289973"/>
                      <a:gd name="connsiteX36" fmla="*/ 1096579 w 3984734"/>
                      <a:gd name="connsiteY36" fmla="*/ 1965435 h 4289973"/>
                      <a:gd name="connsiteX37" fmla="*/ 1049283 w 3984734"/>
                      <a:gd name="connsiteY37" fmla="*/ 1839311 h 4289973"/>
                      <a:gd name="connsiteX38" fmla="*/ 891628 w 3984734"/>
                      <a:gd name="connsiteY38" fmla="*/ 1571297 h 4289973"/>
                      <a:gd name="connsiteX39" fmla="*/ 670910 w 3984734"/>
                      <a:gd name="connsiteY39" fmla="*/ 1271752 h 4289973"/>
                      <a:gd name="connsiteX40" fmla="*/ 560552 w 3984734"/>
                      <a:gd name="connsiteY40" fmla="*/ 1114097 h 4289973"/>
                      <a:gd name="connsiteX41" fmla="*/ 481724 w 3984734"/>
                      <a:gd name="connsiteY41" fmla="*/ 861849 h 4289973"/>
                      <a:gd name="connsiteX42" fmla="*/ 308304 w 3984734"/>
                      <a:gd name="connsiteY42" fmla="*/ 940676 h 4289973"/>
                      <a:gd name="connsiteX43" fmla="*/ 197945 w 3984734"/>
                      <a:gd name="connsiteY43" fmla="*/ 909145 h 4289973"/>
                      <a:gd name="connsiteX44" fmla="*/ 134883 w 3984734"/>
                      <a:gd name="connsiteY44" fmla="*/ 767256 h 4289973"/>
                      <a:gd name="connsiteX45" fmla="*/ 166414 w 3984734"/>
                      <a:gd name="connsiteY45" fmla="*/ 609601 h 4289973"/>
                      <a:gd name="connsiteX46" fmla="*/ 261007 w 3984734"/>
                      <a:gd name="connsiteY46" fmla="*/ 467711 h 4289973"/>
                      <a:gd name="connsiteX47" fmla="*/ 339835 w 3984734"/>
                      <a:gd name="connsiteY47" fmla="*/ 467711 h 4289973"/>
                      <a:gd name="connsiteX48" fmla="*/ 387131 w 3984734"/>
                      <a:gd name="connsiteY48" fmla="*/ 341587 h 4289973"/>
                      <a:gd name="connsiteX49" fmla="*/ 292538 w 3984734"/>
                      <a:gd name="connsiteY49" fmla="*/ 26276 h 4289973"/>
                      <a:gd name="connsiteX50" fmla="*/ 2142359 w 3984734"/>
                      <a:gd name="connsiteY50" fmla="*/ 183932 h 4289973"/>
                      <a:gd name="connsiteX51" fmla="*/ 2373586 w 3984734"/>
                      <a:gd name="connsiteY51" fmla="*/ 310056 h 4289973"/>
                      <a:gd name="connsiteX52" fmla="*/ 2436648 w 3984734"/>
                      <a:gd name="connsiteY52" fmla="*/ 436180 h 4289973"/>
                      <a:gd name="connsiteX53" fmla="*/ 2452414 w 3984734"/>
                      <a:gd name="connsiteY53" fmla="*/ 578070 h 4289973"/>
                      <a:gd name="connsiteX54" fmla="*/ 2547007 w 3984734"/>
                      <a:gd name="connsiteY54" fmla="*/ 735725 h 4289973"/>
                      <a:gd name="connsiteX55" fmla="*/ 2657366 w 3984734"/>
                      <a:gd name="connsiteY55" fmla="*/ 735725 h 4289973"/>
                      <a:gd name="connsiteX56" fmla="*/ 2736193 w 3984734"/>
                      <a:gd name="connsiteY56" fmla="*/ 562304 h 4289973"/>
                      <a:gd name="connsiteX57" fmla="*/ 2799255 w 3984734"/>
                      <a:gd name="connsiteY57" fmla="*/ 515008 h 4289973"/>
                      <a:gd name="connsiteX58" fmla="*/ 2893848 w 3984734"/>
                      <a:gd name="connsiteY58" fmla="*/ 467711 h 4289973"/>
                      <a:gd name="connsiteX59" fmla="*/ 2956910 w 3984734"/>
                      <a:gd name="connsiteY59" fmla="*/ 530773 h 4289973"/>
                      <a:gd name="connsiteX60" fmla="*/ 3067269 w 3984734"/>
                      <a:gd name="connsiteY60" fmla="*/ 593835 h 4289973"/>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39413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283200"/>
                      <a:gd name="connsiteX1" fmla="*/ 2972676 w 3984734"/>
                      <a:gd name="connsiteY1" fmla="*/ 767256 h 4283200"/>
                      <a:gd name="connsiteX2" fmla="*/ 3209159 w 3984734"/>
                      <a:gd name="connsiteY2" fmla="*/ 1066801 h 4283200"/>
                      <a:gd name="connsiteX3" fmla="*/ 3429876 w 3984734"/>
                      <a:gd name="connsiteY3" fmla="*/ 1271752 h 4283200"/>
                      <a:gd name="connsiteX4" fmla="*/ 3461407 w 3984734"/>
                      <a:gd name="connsiteY4" fmla="*/ 1413642 h 4283200"/>
                      <a:gd name="connsiteX5" fmla="*/ 3587531 w 3984734"/>
                      <a:gd name="connsiteY5" fmla="*/ 1602828 h 4283200"/>
                      <a:gd name="connsiteX6" fmla="*/ 3524469 w 3984734"/>
                      <a:gd name="connsiteY6" fmla="*/ 1760483 h 4283200"/>
                      <a:gd name="connsiteX7" fmla="*/ 3429876 w 3984734"/>
                      <a:gd name="connsiteY7" fmla="*/ 1918139 h 4283200"/>
                      <a:gd name="connsiteX8" fmla="*/ 3508704 w 3984734"/>
                      <a:gd name="connsiteY8" fmla="*/ 2154621 h 4283200"/>
                      <a:gd name="connsiteX9" fmla="*/ 3571766 w 3984734"/>
                      <a:gd name="connsiteY9" fmla="*/ 2249214 h 4283200"/>
                      <a:gd name="connsiteX10" fmla="*/ 3603297 w 3984734"/>
                      <a:gd name="connsiteY10" fmla="*/ 2391104 h 4283200"/>
                      <a:gd name="connsiteX11" fmla="*/ 3824014 w 3984734"/>
                      <a:gd name="connsiteY11" fmla="*/ 2548759 h 4283200"/>
                      <a:gd name="connsiteX12" fmla="*/ 3776717 w 3984734"/>
                      <a:gd name="connsiteY12" fmla="*/ 2737945 h 4283200"/>
                      <a:gd name="connsiteX13" fmla="*/ 3571766 w 3984734"/>
                      <a:gd name="connsiteY13" fmla="*/ 3210911 h 4283200"/>
                      <a:gd name="connsiteX14" fmla="*/ 3556000 w 3984734"/>
                      <a:gd name="connsiteY14" fmla="*/ 3510456 h 4283200"/>
                      <a:gd name="connsiteX15" fmla="*/ 3461407 w 3984734"/>
                      <a:gd name="connsiteY15" fmla="*/ 3778470 h 4283200"/>
                      <a:gd name="connsiteX16" fmla="*/ 3429876 w 3984734"/>
                      <a:gd name="connsiteY16" fmla="*/ 3841532 h 4283200"/>
                      <a:gd name="connsiteX17" fmla="*/ 3508704 w 3984734"/>
                      <a:gd name="connsiteY17" fmla="*/ 3999187 h 4283200"/>
                      <a:gd name="connsiteX18" fmla="*/ 3776717 w 3984734"/>
                      <a:gd name="connsiteY18" fmla="*/ 4093780 h 4283200"/>
                      <a:gd name="connsiteX19" fmla="*/ 3873938 w 3984734"/>
                      <a:gd name="connsiteY19" fmla="*/ 4045082 h 4283200"/>
                      <a:gd name="connsiteX20" fmla="*/ 3934372 w 3984734"/>
                      <a:gd name="connsiteY20" fmla="*/ 4251435 h 4283200"/>
                      <a:gd name="connsiteX21" fmla="*/ 3571766 w 3984734"/>
                      <a:gd name="connsiteY21" fmla="*/ 4235670 h 4283200"/>
                      <a:gd name="connsiteX22" fmla="*/ 3414110 w 3984734"/>
                      <a:gd name="connsiteY22" fmla="*/ 4093780 h 4283200"/>
                      <a:gd name="connsiteX23" fmla="*/ 3351048 w 3984734"/>
                      <a:gd name="connsiteY23" fmla="*/ 3983421 h 4283200"/>
                      <a:gd name="connsiteX24" fmla="*/ 3240690 w 3984734"/>
                      <a:gd name="connsiteY24" fmla="*/ 3825766 h 4283200"/>
                      <a:gd name="connsiteX25" fmla="*/ 3067269 w 3984734"/>
                      <a:gd name="connsiteY25" fmla="*/ 3652345 h 4283200"/>
                      <a:gd name="connsiteX26" fmla="*/ 2657366 w 3984734"/>
                      <a:gd name="connsiteY26" fmla="*/ 3400097 h 4283200"/>
                      <a:gd name="connsiteX27" fmla="*/ 2168635 w 3984734"/>
                      <a:gd name="connsiteY27" fmla="*/ 3352801 h 4283200"/>
                      <a:gd name="connsiteX28" fmla="*/ 1711435 w 3984734"/>
                      <a:gd name="connsiteY28" fmla="*/ 3163614 h 4283200"/>
                      <a:gd name="connsiteX29" fmla="*/ 1238469 w 3984734"/>
                      <a:gd name="connsiteY29" fmla="*/ 2895601 h 4283200"/>
                      <a:gd name="connsiteX30" fmla="*/ 1143876 w 3984734"/>
                      <a:gd name="connsiteY30" fmla="*/ 2785242 h 4283200"/>
                      <a:gd name="connsiteX31" fmla="*/ 1238469 w 3984734"/>
                      <a:gd name="connsiteY31" fmla="*/ 2517228 h 4283200"/>
                      <a:gd name="connsiteX32" fmla="*/ 1096579 w 3984734"/>
                      <a:gd name="connsiteY32" fmla="*/ 2406870 h 4283200"/>
                      <a:gd name="connsiteX33" fmla="*/ 1065048 w 3984734"/>
                      <a:gd name="connsiteY33" fmla="*/ 2217683 h 4283200"/>
                      <a:gd name="connsiteX34" fmla="*/ 1206938 w 3984734"/>
                      <a:gd name="connsiteY34" fmla="*/ 2123090 h 4283200"/>
                      <a:gd name="connsiteX35" fmla="*/ 1206938 w 3984734"/>
                      <a:gd name="connsiteY35" fmla="*/ 2044263 h 4283200"/>
                      <a:gd name="connsiteX36" fmla="*/ 1096579 w 3984734"/>
                      <a:gd name="connsiteY36" fmla="*/ 1965435 h 4283200"/>
                      <a:gd name="connsiteX37" fmla="*/ 1049283 w 3984734"/>
                      <a:gd name="connsiteY37" fmla="*/ 1839311 h 4283200"/>
                      <a:gd name="connsiteX38" fmla="*/ 891628 w 3984734"/>
                      <a:gd name="connsiteY38" fmla="*/ 1571297 h 4283200"/>
                      <a:gd name="connsiteX39" fmla="*/ 670910 w 3984734"/>
                      <a:gd name="connsiteY39" fmla="*/ 1271752 h 4283200"/>
                      <a:gd name="connsiteX40" fmla="*/ 560552 w 3984734"/>
                      <a:gd name="connsiteY40" fmla="*/ 1114097 h 4283200"/>
                      <a:gd name="connsiteX41" fmla="*/ 481724 w 3984734"/>
                      <a:gd name="connsiteY41" fmla="*/ 861849 h 4283200"/>
                      <a:gd name="connsiteX42" fmla="*/ 308304 w 3984734"/>
                      <a:gd name="connsiteY42" fmla="*/ 940676 h 4283200"/>
                      <a:gd name="connsiteX43" fmla="*/ 197945 w 3984734"/>
                      <a:gd name="connsiteY43" fmla="*/ 909145 h 4283200"/>
                      <a:gd name="connsiteX44" fmla="*/ 134883 w 3984734"/>
                      <a:gd name="connsiteY44" fmla="*/ 767256 h 4283200"/>
                      <a:gd name="connsiteX45" fmla="*/ 166414 w 3984734"/>
                      <a:gd name="connsiteY45" fmla="*/ 609601 h 4283200"/>
                      <a:gd name="connsiteX46" fmla="*/ 261007 w 3984734"/>
                      <a:gd name="connsiteY46" fmla="*/ 467711 h 4283200"/>
                      <a:gd name="connsiteX47" fmla="*/ 339835 w 3984734"/>
                      <a:gd name="connsiteY47" fmla="*/ 467711 h 4283200"/>
                      <a:gd name="connsiteX48" fmla="*/ 387131 w 3984734"/>
                      <a:gd name="connsiteY48" fmla="*/ 341587 h 4283200"/>
                      <a:gd name="connsiteX49" fmla="*/ 292538 w 3984734"/>
                      <a:gd name="connsiteY49" fmla="*/ 26276 h 4283200"/>
                      <a:gd name="connsiteX50" fmla="*/ 2142359 w 3984734"/>
                      <a:gd name="connsiteY50" fmla="*/ 183932 h 4283200"/>
                      <a:gd name="connsiteX51" fmla="*/ 2373586 w 3984734"/>
                      <a:gd name="connsiteY51" fmla="*/ 310056 h 4283200"/>
                      <a:gd name="connsiteX52" fmla="*/ 2436648 w 3984734"/>
                      <a:gd name="connsiteY52" fmla="*/ 436180 h 4283200"/>
                      <a:gd name="connsiteX53" fmla="*/ 2452414 w 3984734"/>
                      <a:gd name="connsiteY53" fmla="*/ 578070 h 4283200"/>
                      <a:gd name="connsiteX54" fmla="*/ 2547007 w 3984734"/>
                      <a:gd name="connsiteY54" fmla="*/ 735725 h 4283200"/>
                      <a:gd name="connsiteX55" fmla="*/ 2657366 w 3984734"/>
                      <a:gd name="connsiteY55" fmla="*/ 735725 h 4283200"/>
                      <a:gd name="connsiteX56" fmla="*/ 2736193 w 3984734"/>
                      <a:gd name="connsiteY56" fmla="*/ 562304 h 4283200"/>
                      <a:gd name="connsiteX57" fmla="*/ 2799255 w 3984734"/>
                      <a:gd name="connsiteY57" fmla="*/ 515008 h 4283200"/>
                      <a:gd name="connsiteX58" fmla="*/ 2893848 w 3984734"/>
                      <a:gd name="connsiteY58" fmla="*/ 467711 h 4283200"/>
                      <a:gd name="connsiteX59" fmla="*/ 2956910 w 3984734"/>
                      <a:gd name="connsiteY59" fmla="*/ 530773 h 4283200"/>
                      <a:gd name="connsiteX60" fmla="*/ 3067269 w 3984734"/>
                      <a:gd name="connsiteY60" fmla="*/ 593835 h 4283200"/>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429876 w 3984734"/>
                      <a:gd name="connsiteY16" fmla="*/ 3841532 h 4381238"/>
                      <a:gd name="connsiteX17" fmla="*/ 3508704 w 3984734"/>
                      <a:gd name="connsiteY17" fmla="*/ 3999187 h 4381238"/>
                      <a:gd name="connsiteX18" fmla="*/ 3776717 w 3984734"/>
                      <a:gd name="connsiteY18" fmla="*/ 4093780 h 4381238"/>
                      <a:gd name="connsiteX19" fmla="*/ 3873938 w 3984734"/>
                      <a:gd name="connsiteY19" fmla="*/ 4197482 h 4381238"/>
                      <a:gd name="connsiteX20" fmla="*/ 3934372 w 3984734"/>
                      <a:gd name="connsiteY20" fmla="*/ 4251435 h 4381238"/>
                      <a:gd name="connsiteX21" fmla="*/ 3571766 w 3984734"/>
                      <a:gd name="connsiteY21" fmla="*/ 4235670 h 4381238"/>
                      <a:gd name="connsiteX22" fmla="*/ 3414110 w 3984734"/>
                      <a:gd name="connsiteY22" fmla="*/ 4093780 h 4381238"/>
                      <a:gd name="connsiteX23" fmla="*/ 3351048 w 3984734"/>
                      <a:gd name="connsiteY23" fmla="*/ 3983421 h 4381238"/>
                      <a:gd name="connsiteX24" fmla="*/ 3240690 w 3984734"/>
                      <a:gd name="connsiteY24" fmla="*/ 3825766 h 4381238"/>
                      <a:gd name="connsiteX25" fmla="*/ 3067269 w 3984734"/>
                      <a:gd name="connsiteY25" fmla="*/ 3652345 h 4381238"/>
                      <a:gd name="connsiteX26" fmla="*/ 2657366 w 3984734"/>
                      <a:gd name="connsiteY26" fmla="*/ 3400097 h 4381238"/>
                      <a:gd name="connsiteX27" fmla="*/ 2168635 w 3984734"/>
                      <a:gd name="connsiteY27" fmla="*/ 3352801 h 4381238"/>
                      <a:gd name="connsiteX28" fmla="*/ 1711435 w 3984734"/>
                      <a:gd name="connsiteY28" fmla="*/ 3163614 h 4381238"/>
                      <a:gd name="connsiteX29" fmla="*/ 1238469 w 3984734"/>
                      <a:gd name="connsiteY29" fmla="*/ 2895601 h 4381238"/>
                      <a:gd name="connsiteX30" fmla="*/ 1143876 w 3984734"/>
                      <a:gd name="connsiteY30" fmla="*/ 2785242 h 4381238"/>
                      <a:gd name="connsiteX31" fmla="*/ 1238469 w 3984734"/>
                      <a:gd name="connsiteY31" fmla="*/ 2517228 h 4381238"/>
                      <a:gd name="connsiteX32" fmla="*/ 1096579 w 3984734"/>
                      <a:gd name="connsiteY32" fmla="*/ 2406870 h 4381238"/>
                      <a:gd name="connsiteX33" fmla="*/ 1065048 w 3984734"/>
                      <a:gd name="connsiteY33" fmla="*/ 2217683 h 4381238"/>
                      <a:gd name="connsiteX34" fmla="*/ 1206938 w 3984734"/>
                      <a:gd name="connsiteY34" fmla="*/ 2123090 h 4381238"/>
                      <a:gd name="connsiteX35" fmla="*/ 1206938 w 3984734"/>
                      <a:gd name="connsiteY35" fmla="*/ 2044263 h 4381238"/>
                      <a:gd name="connsiteX36" fmla="*/ 1096579 w 3984734"/>
                      <a:gd name="connsiteY36" fmla="*/ 1965435 h 4381238"/>
                      <a:gd name="connsiteX37" fmla="*/ 1049283 w 3984734"/>
                      <a:gd name="connsiteY37" fmla="*/ 1839311 h 4381238"/>
                      <a:gd name="connsiteX38" fmla="*/ 891628 w 3984734"/>
                      <a:gd name="connsiteY38" fmla="*/ 1571297 h 4381238"/>
                      <a:gd name="connsiteX39" fmla="*/ 670910 w 3984734"/>
                      <a:gd name="connsiteY39" fmla="*/ 1271752 h 4381238"/>
                      <a:gd name="connsiteX40" fmla="*/ 560552 w 3984734"/>
                      <a:gd name="connsiteY40" fmla="*/ 1114097 h 4381238"/>
                      <a:gd name="connsiteX41" fmla="*/ 481724 w 3984734"/>
                      <a:gd name="connsiteY41" fmla="*/ 861849 h 4381238"/>
                      <a:gd name="connsiteX42" fmla="*/ 308304 w 3984734"/>
                      <a:gd name="connsiteY42" fmla="*/ 940676 h 4381238"/>
                      <a:gd name="connsiteX43" fmla="*/ 197945 w 3984734"/>
                      <a:gd name="connsiteY43" fmla="*/ 909145 h 4381238"/>
                      <a:gd name="connsiteX44" fmla="*/ 134883 w 3984734"/>
                      <a:gd name="connsiteY44" fmla="*/ 767256 h 4381238"/>
                      <a:gd name="connsiteX45" fmla="*/ 166414 w 3984734"/>
                      <a:gd name="connsiteY45" fmla="*/ 609601 h 4381238"/>
                      <a:gd name="connsiteX46" fmla="*/ 261007 w 3984734"/>
                      <a:gd name="connsiteY46" fmla="*/ 467711 h 4381238"/>
                      <a:gd name="connsiteX47" fmla="*/ 339835 w 3984734"/>
                      <a:gd name="connsiteY47" fmla="*/ 467711 h 4381238"/>
                      <a:gd name="connsiteX48" fmla="*/ 387131 w 3984734"/>
                      <a:gd name="connsiteY48" fmla="*/ 341587 h 4381238"/>
                      <a:gd name="connsiteX49" fmla="*/ 292538 w 3984734"/>
                      <a:gd name="connsiteY49" fmla="*/ 26276 h 4381238"/>
                      <a:gd name="connsiteX50" fmla="*/ 2142359 w 3984734"/>
                      <a:gd name="connsiteY50" fmla="*/ 183932 h 4381238"/>
                      <a:gd name="connsiteX51" fmla="*/ 2373586 w 3984734"/>
                      <a:gd name="connsiteY51" fmla="*/ 310056 h 4381238"/>
                      <a:gd name="connsiteX52" fmla="*/ 2436648 w 3984734"/>
                      <a:gd name="connsiteY52" fmla="*/ 436180 h 4381238"/>
                      <a:gd name="connsiteX53" fmla="*/ 2452414 w 3984734"/>
                      <a:gd name="connsiteY53" fmla="*/ 578070 h 4381238"/>
                      <a:gd name="connsiteX54" fmla="*/ 2547007 w 3984734"/>
                      <a:gd name="connsiteY54" fmla="*/ 735725 h 4381238"/>
                      <a:gd name="connsiteX55" fmla="*/ 2657366 w 3984734"/>
                      <a:gd name="connsiteY55" fmla="*/ 735725 h 4381238"/>
                      <a:gd name="connsiteX56" fmla="*/ 2736193 w 3984734"/>
                      <a:gd name="connsiteY56" fmla="*/ 562304 h 4381238"/>
                      <a:gd name="connsiteX57" fmla="*/ 2799255 w 3984734"/>
                      <a:gd name="connsiteY57" fmla="*/ 515008 h 4381238"/>
                      <a:gd name="connsiteX58" fmla="*/ 2893848 w 3984734"/>
                      <a:gd name="connsiteY58" fmla="*/ 467711 h 4381238"/>
                      <a:gd name="connsiteX59" fmla="*/ 2956910 w 3984734"/>
                      <a:gd name="connsiteY59" fmla="*/ 530773 h 4381238"/>
                      <a:gd name="connsiteX60" fmla="*/ 3067269 w 3984734"/>
                      <a:gd name="connsiteY60"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4614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 name="connsiteX0" fmla="*/ 3067269 w 3984734"/>
                      <a:gd name="connsiteY0" fmla="*/ 593835 h 4381238"/>
                      <a:gd name="connsiteX1" fmla="*/ 2972676 w 3984734"/>
                      <a:gd name="connsiteY1" fmla="*/ 767256 h 4381238"/>
                      <a:gd name="connsiteX2" fmla="*/ 3209159 w 3984734"/>
                      <a:gd name="connsiteY2" fmla="*/ 1066801 h 4381238"/>
                      <a:gd name="connsiteX3" fmla="*/ 3429876 w 3984734"/>
                      <a:gd name="connsiteY3" fmla="*/ 1271752 h 4381238"/>
                      <a:gd name="connsiteX4" fmla="*/ 3461407 w 3984734"/>
                      <a:gd name="connsiteY4" fmla="*/ 1413642 h 4381238"/>
                      <a:gd name="connsiteX5" fmla="*/ 3587531 w 3984734"/>
                      <a:gd name="connsiteY5" fmla="*/ 1602828 h 4381238"/>
                      <a:gd name="connsiteX6" fmla="*/ 3524469 w 3984734"/>
                      <a:gd name="connsiteY6" fmla="*/ 1760483 h 4381238"/>
                      <a:gd name="connsiteX7" fmla="*/ 3429876 w 3984734"/>
                      <a:gd name="connsiteY7" fmla="*/ 1918139 h 4381238"/>
                      <a:gd name="connsiteX8" fmla="*/ 3508704 w 3984734"/>
                      <a:gd name="connsiteY8" fmla="*/ 2154621 h 4381238"/>
                      <a:gd name="connsiteX9" fmla="*/ 3571766 w 3984734"/>
                      <a:gd name="connsiteY9" fmla="*/ 2249214 h 4381238"/>
                      <a:gd name="connsiteX10" fmla="*/ 3603297 w 3984734"/>
                      <a:gd name="connsiteY10" fmla="*/ 2391104 h 4381238"/>
                      <a:gd name="connsiteX11" fmla="*/ 3824014 w 3984734"/>
                      <a:gd name="connsiteY11" fmla="*/ 2548759 h 4381238"/>
                      <a:gd name="connsiteX12" fmla="*/ 3776717 w 3984734"/>
                      <a:gd name="connsiteY12" fmla="*/ 2737945 h 4381238"/>
                      <a:gd name="connsiteX13" fmla="*/ 3571766 w 3984734"/>
                      <a:gd name="connsiteY13" fmla="*/ 3210911 h 4381238"/>
                      <a:gd name="connsiteX14" fmla="*/ 3556000 w 3984734"/>
                      <a:gd name="connsiteY14" fmla="*/ 3510456 h 4381238"/>
                      <a:gd name="connsiteX15" fmla="*/ 3537607 w 3984734"/>
                      <a:gd name="connsiteY15" fmla="*/ 3778470 h 4381238"/>
                      <a:gd name="connsiteX16" fmla="*/ 3508704 w 3984734"/>
                      <a:gd name="connsiteY16" fmla="*/ 3999187 h 4381238"/>
                      <a:gd name="connsiteX17" fmla="*/ 3776717 w 3984734"/>
                      <a:gd name="connsiteY17" fmla="*/ 4093780 h 4381238"/>
                      <a:gd name="connsiteX18" fmla="*/ 3873938 w 3984734"/>
                      <a:gd name="connsiteY18" fmla="*/ 4197482 h 4381238"/>
                      <a:gd name="connsiteX19" fmla="*/ 3934372 w 3984734"/>
                      <a:gd name="connsiteY19" fmla="*/ 4251435 h 4381238"/>
                      <a:gd name="connsiteX20" fmla="*/ 3571766 w 3984734"/>
                      <a:gd name="connsiteY20" fmla="*/ 4235670 h 4381238"/>
                      <a:gd name="connsiteX21" fmla="*/ 3414110 w 3984734"/>
                      <a:gd name="connsiteY21" fmla="*/ 4093780 h 4381238"/>
                      <a:gd name="connsiteX22" fmla="*/ 3351048 w 3984734"/>
                      <a:gd name="connsiteY22" fmla="*/ 3983421 h 4381238"/>
                      <a:gd name="connsiteX23" fmla="*/ 3240690 w 3984734"/>
                      <a:gd name="connsiteY23" fmla="*/ 3825766 h 4381238"/>
                      <a:gd name="connsiteX24" fmla="*/ 3067269 w 3984734"/>
                      <a:gd name="connsiteY24" fmla="*/ 3652345 h 4381238"/>
                      <a:gd name="connsiteX25" fmla="*/ 2657366 w 3984734"/>
                      <a:gd name="connsiteY25" fmla="*/ 3400097 h 4381238"/>
                      <a:gd name="connsiteX26" fmla="*/ 2168635 w 3984734"/>
                      <a:gd name="connsiteY26" fmla="*/ 3352801 h 4381238"/>
                      <a:gd name="connsiteX27" fmla="*/ 1711435 w 3984734"/>
                      <a:gd name="connsiteY27" fmla="*/ 3163614 h 4381238"/>
                      <a:gd name="connsiteX28" fmla="*/ 1238469 w 3984734"/>
                      <a:gd name="connsiteY28" fmla="*/ 2895601 h 4381238"/>
                      <a:gd name="connsiteX29" fmla="*/ 1143876 w 3984734"/>
                      <a:gd name="connsiteY29" fmla="*/ 2785242 h 4381238"/>
                      <a:gd name="connsiteX30" fmla="*/ 1238469 w 3984734"/>
                      <a:gd name="connsiteY30" fmla="*/ 2517228 h 4381238"/>
                      <a:gd name="connsiteX31" fmla="*/ 1096579 w 3984734"/>
                      <a:gd name="connsiteY31" fmla="*/ 2406870 h 4381238"/>
                      <a:gd name="connsiteX32" fmla="*/ 1065048 w 3984734"/>
                      <a:gd name="connsiteY32" fmla="*/ 2217683 h 4381238"/>
                      <a:gd name="connsiteX33" fmla="*/ 1206938 w 3984734"/>
                      <a:gd name="connsiteY33" fmla="*/ 2123090 h 4381238"/>
                      <a:gd name="connsiteX34" fmla="*/ 1206938 w 3984734"/>
                      <a:gd name="connsiteY34" fmla="*/ 2044263 h 4381238"/>
                      <a:gd name="connsiteX35" fmla="*/ 1096579 w 3984734"/>
                      <a:gd name="connsiteY35" fmla="*/ 1965435 h 4381238"/>
                      <a:gd name="connsiteX36" fmla="*/ 1049283 w 3984734"/>
                      <a:gd name="connsiteY36" fmla="*/ 1839311 h 4381238"/>
                      <a:gd name="connsiteX37" fmla="*/ 891628 w 3984734"/>
                      <a:gd name="connsiteY37" fmla="*/ 1571297 h 4381238"/>
                      <a:gd name="connsiteX38" fmla="*/ 670910 w 3984734"/>
                      <a:gd name="connsiteY38" fmla="*/ 1271752 h 4381238"/>
                      <a:gd name="connsiteX39" fmla="*/ 560552 w 3984734"/>
                      <a:gd name="connsiteY39" fmla="*/ 1114097 h 4381238"/>
                      <a:gd name="connsiteX40" fmla="*/ 481724 w 3984734"/>
                      <a:gd name="connsiteY40" fmla="*/ 861849 h 4381238"/>
                      <a:gd name="connsiteX41" fmla="*/ 308304 w 3984734"/>
                      <a:gd name="connsiteY41" fmla="*/ 940676 h 4381238"/>
                      <a:gd name="connsiteX42" fmla="*/ 197945 w 3984734"/>
                      <a:gd name="connsiteY42" fmla="*/ 909145 h 4381238"/>
                      <a:gd name="connsiteX43" fmla="*/ 134883 w 3984734"/>
                      <a:gd name="connsiteY43" fmla="*/ 767256 h 4381238"/>
                      <a:gd name="connsiteX44" fmla="*/ 166414 w 3984734"/>
                      <a:gd name="connsiteY44" fmla="*/ 609601 h 4381238"/>
                      <a:gd name="connsiteX45" fmla="*/ 261007 w 3984734"/>
                      <a:gd name="connsiteY45" fmla="*/ 467711 h 4381238"/>
                      <a:gd name="connsiteX46" fmla="*/ 339835 w 3984734"/>
                      <a:gd name="connsiteY46" fmla="*/ 467711 h 4381238"/>
                      <a:gd name="connsiteX47" fmla="*/ 387131 w 3984734"/>
                      <a:gd name="connsiteY47" fmla="*/ 341587 h 4381238"/>
                      <a:gd name="connsiteX48" fmla="*/ 292538 w 3984734"/>
                      <a:gd name="connsiteY48" fmla="*/ 26276 h 4381238"/>
                      <a:gd name="connsiteX49" fmla="*/ 2142359 w 3984734"/>
                      <a:gd name="connsiteY49" fmla="*/ 183932 h 4381238"/>
                      <a:gd name="connsiteX50" fmla="*/ 2373586 w 3984734"/>
                      <a:gd name="connsiteY50" fmla="*/ 310056 h 4381238"/>
                      <a:gd name="connsiteX51" fmla="*/ 2436648 w 3984734"/>
                      <a:gd name="connsiteY51" fmla="*/ 436180 h 4381238"/>
                      <a:gd name="connsiteX52" fmla="*/ 2452414 w 3984734"/>
                      <a:gd name="connsiteY52" fmla="*/ 578070 h 4381238"/>
                      <a:gd name="connsiteX53" fmla="*/ 2547007 w 3984734"/>
                      <a:gd name="connsiteY53" fmla="*/ 735725 h 4381238"/>
                      <a:gd name="connsiteX54" fmla="*/ 2657366 w 3984734"/>
                      <a:gd name="connsiteY54" fmla="*/ 735725 h 4381238"/>
                      <a:gd name="connsiteX55" fmla="*/ 2736193 w 3984734"/>
                      <a:gd name="connsiteY55" fmla="*/ 562304 h 4381238"/>
                      <a:gd name="connsiteX56" fmla="*/ 2799255 w 3984734"/>
                      <a:gd name="connsiteY56" fmla="*/ 515008 h 4381238"/>
                      <a:gd name="connsiteX57" fmla="*/ 2893848 w 3984734"/>
                      <a:gd name="connsiteY57" fmla="*/ 467711 h 4381238"/>
                      <a:gd name="connsiteX58" fmla="*/ 2956910 w 3984734"/>
                      <a:gd name="connsiteY58" fmla="*/ 530773 h 4381238"/>
                      <a:gd name="connsiteX59" fmla="*/ 3067269 w 3984734"/>
                      <a:gd name="connsiteY59" fmla="*/ 593835 h 438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84734" h="4381238">
                        <a:moveTo>
                          <a:pt x="3067269" y="593835"/>
                        </a:moveTo>
                        <a:cubicBezTo>
                          <a:pt x="3069897" y="633249"/>
                          <a:pt x="2949028" y="688428"/>
                          <a:pt x="2972676" y="767256"/>
                        </a:cubicBezTo>
                        <a:cubicBezTo>
                          <a:pt x="2996324" y="846084"/>
                          <a:pt x="3132959" y="982718"/>
                          <a:pt x="3209159" y="1066801"/>
                        </a:cubicBezTo>
                        <a:cubicBezTo>
                          <a:pt x="3285359" y="1150884"/>
                          <a:pt x="3387835" y="1213945"/>
                          <a:pt x="3429876" y="1271752"/>
                        </a:cubicBezTo>
                        <a:cubicBezTo>
                          <a:pt x="3471917" y="1329559"/>
                          <a:pt x="3435131" y="1358463"/>
                          <a:pt x="3461407" y="1413642"/>
                        </a:cubicBezTo>
                        <a:cubicBezTo>
                          <a:pt x="3487683" y="1468821"/>
                          <a:pt x="3577021" y="1545021"/>
                          <a:pt x="3587531" y="1602828"/>
                        </a:cubicBezTo>
                        <a:cubicBezTo>
                          <a:pt x="3598041" y="1660635"/>
                          <a:pt x="3550745" y="1707931"/>
                          <a:pt x="3524469" y="1760483"/>
                        </a:cubicBezTo>
                        <a:cubicBezTo>
                          <a:pt x="3498193" y="1813035"/>
                          <a:pt x="3432503" y="1852449"/>
                          <a:pt x="3429876" y="1918139"/>
                        </a:cubicBezTo>
                        <a:cubicBezTo>
                          <a:pt x="3427249" y="1983829"/>
                          <a:pt x="3485056" y="2099442"/>
                          <a:pt x="3508704" y="2154621"/>
                        </a:cubicBezTo>
                        <a:cubicBezTo>
                          <a:pt x="3532352" y="2209800"/>
                          <a:pt x="3556001" y="2209800"/>
                          <a:pt x="3571766" y="2249214"/>
                        </a:cubicBezTo>
                        <a:cubicBezTo>
                          <a:pt x="3587531" y="2288628"/>
                          <a:pt x="3561256" y="2341180"/>
                          <a:pt x="3603297" y="2391104"/>
                        </a:cubicBezTo>
                        <a:cubicBezTo>
                          <a:pt x="3645338" y="2441028"/>
                          <a:pt x="3795111" y="2490952"/>
                          <a:pt x="3824014" y="2548759"/>
                        </a:cubicBezTo>
                        <a:cubicBezTo>
                          <a:pt x="3852917" y="2606566"/>
                          <a:pt x="3818758" y="2627586"/>
                          <a:pt x="3776717" y="2737945"/>
                        </a:cubicBezTo>
                        <a:cubicBezTo>
                          <a:pt x="3734676" y="2848304"/>
                          <a:pt x="3608552" y="3082159"/>
                          <a:pt x="3571766" y="3210911"/>
                        </a:cubicBezTo>
                        <a:cubicBezTo>
                          <a:pt x="3534980" y="3339663"/>
                          <a:pt x="3561693" y="3415863"/>
                          <a:pt x="3556000" y="3510456"/>
                        </a:cubicBezTo>
                        <a:cubicBezTo>
                          <a:pt x="3550307" y="3605049"/>
                          <a:pt x="3545490" y="3697015"/>
                          <a:pt x="3537607" y="3778470"/>
                        </a:cubicBezTo>
                        <a:cubicBezTo>
                          <a:pt x="3529724" y="3859925"/>
                          <a:pt x="3456152" y="3946635"/>
                          <a:pt x="3508704" y="3999187"/>
                        </a:cubicBezTo>
                        <a:cubicBezTo>
                          <a:pt x="3566511" y="4041228"/>
                          <a:pt x="3573517" y="4032820"/>
                          <a:pt x="3776717" y="4093780"/>
                        </a:cubicBezTo>
                        <a:cubicBezTo>
                          <a:pt x="3789329" y="4008296"/>
                          <a:pt x="3690182" y="4161046"/>
                          <a:pt x="3873938" y="4197482"/>
                        </a:cubicBezTo>
                        <a:cubicBezTo>
                          <a:pt x="3793534" y="4381238"/>
                          <a:pt x="3984734" y="4245070"/>
                          <a:pt x="3934372" y="4251435"/>
                        </a:cubicBezTo>
                        <a:cubicBezTo>
                          <a:pt x="3884010" y="4257800"/>
                          <a:pt x="3658476" y="4261946"/>
                          <a:pt x="3571766" y="4235670"/>
                        </a:cubicBezTo>
                        <a:cubicBezTo>
                          <a:pt x="3485056" y="4209394"/>
                          <a:pt x="3450896" y="4135822"/>
                          <a:pt x="3414110" y="4093780"/>
                        </a:cubicBezTo>
                        <a:cubicBezTo>
                          <a:pt x="3377324" y="4051738"/>
                          <a:pt x="3379951" y="4028090"/>
                          <a:pt x="3351048" y="3983421"/>
                        </a:cubicBezTo>
                        <a:cubicBezTo>
                          <a:pt x="3322145" y="3938752"/>
                          <a:pt x="3287986" y="3880945"/>
                          <a:pt x="3240690" y="3825766"/>
                        </a:cubicBezTo>
                        <a:cubicBezTo>
                          <a:pt x="3193394" y="3770587"/>
                          <a:pt x="3164490" y="3723290"/>
                          <a:pt x="3067269" y="3652345"/>
                        </a:cubicBezTo>
                        <a:cubicBezTo>
                          <a:pt x="2970048" y="3581400"/>
                          <a:pt x="2807138" y="3450021"/>
                          <a:pt x="2657366" y="3400097"/>
                        </a:cubicBezTo>
                        <a:cubicBezTo>
                          <a:pt x="2507594" y="3350173"/>
                          <a:pt x="2326290" y="3392215"/>
                          <a:pt x="2168635" y="3352801"/>
                        </a:cubicBezTo>
                        <a:cubicBezTo>
                          <a:pt x="2010980" y="3313387"/>
                          <a:pt x="1866463" y="3239814"/>
                          <a:pt x="1711435" y="3163614"/>
                        </a:cubicBezTo>
                        <a:cubicBezTo>
                          <a:pt x="1556407" y="3087414"/>
                          <a:pt x="1333062" y="2958663"/>
                          <a:pt x="1238469" y="2895601"/>
                        </a:cubicBezTo>
                        <a:cubicBezTo>
                          <a:pt x="1143876" y="2832539"/>
                          <a:pt x="1143876" y="2848304"/>
                          <a:pt x="1143876" y="2785242"/>
                        </a:cubicBezTo>
                        <a:cubicBezTo>
                          <a:pt x="1143876" y="2722180"/>
                          <a:pt x="1246352" y="2580290"/>
                          <a:pt x="1238469" y="2517228"/>
                        </a:cubicBezTo>
                        <a:cubicBezTo>
                          <a:pt x="1230586" y="2454166"/>
                          <a:pt x="1125482" y="2456794"/>
                          <a:pt x="1096579" y="2406870"/>
                        </a:cubicBezTo>
                        <a:cubicBezTo>
                          <a:pt x="1067676" y="2356946"/>
                          <a:pt x="1046655" y="2264980"/>
                          <a:pt x="1065048" y="2217683"/>
                        </a:cubicBezTo>
                        <a:cubicBezTo>
                          <a:pt x="1083441" y="2170386"/>
                          <a:pt x="1183290" y="2151993"/>
                          <a:pt x="1206938" y="2123090"/>
                        </a:cubicBezTo>
                        <a:cubicBezTo>
                          <a:pt x="1230586" y="2094187"/>
                          <a:pt x="1225331" y="2070539"/>
                          <a:pt x="1206938" y="2044263"/>
                        </a:cubicBezTo>
                        <a:cubicBezTo>
                          <a:pt x="1188545" y="2017987"/>
                          <a:pt x="1122855" y="1999594"/>
                          <a:pt x="1096579" y="1965435"/>
                        </a:cubicBezTo>
                        <a:cubicBezTo>
                          <a:pt x="1070303" y="1931276"/>
                          <a:pt x="1083441" y="1905000"/>
                          <a:pt x="1049283" y="1839311"/>
                        </a:cubicBezTo>
                        <a:cubicBezTo>
                          <a:pt x="1015125" y="1773622"/>
                          <a:pt x="954690" y="1665890"/>
                          <a:pt x="891628" y="1571297"/>
                        </a:cubicBezTo>
                        <a:cubicBezTo>
                          <a:pt x="828566" y="1476704"/>
                          <a:pt x="726089" y="1347952"/>
                          <a:pt x="670910" y="1271752"/>
                        </a:cubicBezTo>
                        <a:cubicBezTo>
                          <a:pt x="615731" y="1195552"/>
                          <a:pt x="592083" y="1182414"/>
                          <a:pt x="560552" y="1114097"/>
                        </a:cubicBezTo>
                        <a:cubicBezTo>
                          <a:pt x="529021" y="1045780"/>
                          <a:pt x="523765" y="890752"/>
                          <a:pt x="481724" y="861849"/>
                        </a:cubicBezTo>
                        <a:cubicBezTo>
                          <a:pt x="439683" y="832946"/>
                          <a:pt x="355600" y="932793"/>
                          <a:pt x="308304" y="940676"/>
                        </a:cubicBezTo>
                        <a:cubicBezTo>
                          <a:pt x="261008" y="948559"/>
                          <a:pt x="226848" y="938048"/>
                          <a:pt x="197945" y="909145"/>
                        </a:cubicBezTo>
                        <a:cubicBezTo>
                          <a:pt x="169042" y="880242"/>
                          <a:pt x="140138" y="817180"/>
                          <a:pt x="134883" y="767256"/>
                        </a:cubicBezTo>
                        <a:cubicBezTo>
                          <a:pt x="129628" y="717332"/>
                          <a:pt x="145393" y="659525"/>
                          <a:pt x="166414" y="609601"/>
                        </a:cubicBezTo>
                        <a:cubicBezTo>
                          <a:pt x="187435" y="559677"/>
                          <a:pt x="232104" y="491359"/>
                          <a:pt x="261007" y="467711"/>
                        </a:cubicBezTo>
                        <a:cubicBezTo>
                          <a:pt x="289910" y="444063"/>
                          <a:pt x="318814" y="488732"/>
                          <a:pt x="339835" y="467711"/>
                        </a:cubicBezTo>
                        <a:cubicBezTo>
                          <a:pt x="360856" y="446690"/>
                          <a:pt x="395014" y="415160"/>
                          <a:pt x="387131" y="341587"/>
                        </a:cubicBezTo>
                        <a:cubicBezTo>
                          <a:pt x="379248" y="268015"/>
                          <a:pt x="0" y="52552"/>
                          <a:pt x="292538" y="26276"/>
                        </a:cubicBezTo>
                        <a:cubicBezTo>
                          <a:pt x="585076" y="0"/>
                          <a:pt x="1795518" y="136635"/>
                          <a:pt x="2142359" y="183932"/>
                        </a:cubicBezTo>
                        <a:cubicBezTo>
                          <a:pt x="2489200" y="231229"/>
                          <a:pt x="2324538" y="268015"/>
                          <a:pt x="2373586" y="310056"/>
                        </a:cubicBezTo>
                        <a:cubicBezTo>
                          <a:pt x="2422634" y="352097"/>
                          <a:pt x="2423510" y="391511"/>
                          <a:pt x="2436648" y="436180"/>
                        </a:cubicBezTo>
                        <a:cubicBezTo>
                          <a:pt x="2449786" y="480849"/>
                          <a:pt x="2434021" y="528146"/>
                          <a:pt x="2452414" y="578070"/>
                        </a:cubicBezTo>
                        <a:cubicBezTo>
                          <a:pt x="2470807" y="627994"/>
                          <a:pt x="2512848" y="709449"/>
                          <a:pt x="2547007" y="735725"/>
                        </a:cubicBezTo>
                        <a:cubicBezTo>
                          <a:pt x="2581166" y="762001"/>
                          <a:pt x="2625835" y="764628"/>
                          <a:pt x="2657366" y="735725"/>
                        </a:cubicBezTo>
                        <a:cubicBezTo>
                          <a:pt x="2688897" y="706822"/>
                          <a:pt x="2712545" y="599090"/>
                          <a:pt x="2736193" y="562304"/>
                        </a:cubicBezTo>
                        <a:cubicBezTo>
                          <a:pt x="2759841" y="525518"/>
                          <a:pt x="2772979" y="530773"/>
                          <a:pt x="2799255" y="515008"/>
                        </a:cubicBezTo>
                        <a:cubicBezTo>
                          <a:pt x="2825531" y="499243"/>
                          <a:pt x="2867572" y="465084"/>
                          <a:pt x="2893848" y="467711"/>
                        </a:cubicBezTo>
                        <a:cubicBezTo>
                          <a:pt x="2920124" y="470339"/>
                          <a:pt x="2930634" y="517635"/>
                          <a:pt x="2956910" y="530773"/>
                        </a:cubicBezTo>
                        <a:cubicBezTo>
                          <a:pt x="2983186" y="543911"/>
                          <a:pt x="3064641" y="554421"/>
                          <a:pt x="3067269" y="593835"/>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18"/>
                  <p:cNvSpPr/>
                  <p:nvPr/>
                </p:nvSpPr>
                <p:spPr>
                  <a:xfrm>
                    <a:off x="4793672" y="1415935"/>
                    <a:ext cx="4064925" cy="3778134"/>
                  </a:xfrm>
                  <a:custGeom>
                    <a:avLst/>
                    <a:gdLst>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0" fmla="*/ 3535681 w 4064925"/>
                      <a:gd name="connsiteY0" fmla="*/ 263236 h 3909752"/>
                      <a:gd name="connsiteX1" fmla="*/ 3602183 w 4064925"/>
                      <a:gd name="connsiteY1" fmla="*/ 180109 h 3909752"/>
                      <a:gd name="connsiteX2" fmla="*/ 3685310 w 4064925"/>
                      <a:gd name="connsiteY2" fmla="*/ 80356 h 3909752"/>
                      <a:gd name="connsiteX3" fmla="*/ 3785063 w 4064925"/>
                      <a:gd name="connsiteY3" fmla="*/ 13854 h 3909752"/>
                      <a:gd name="connsiteX4" fmla="*/ 3868190 w 4064925"/>
                      <a:gd name="connsiteY4" fmla="*/ 163483 h 3909752"/>
                      <a:gd name="connsiteX5" fmla="*/ 4017819 w 4064925"/>
                      <a:gd name="connsiteY5" fmla="*/ 229985 h 3909752"/>
                      <a:gd name="connsiteX6" fmla="*/ 4051070 w 4064925"/>
                      <a:gd name="connsiteY6" fmla="*/ 329738 h 3909752"/>
                      <a:gd name="connsiteX7" fmla="*/ 3934692 w 4064925"/>
                      <a:gd name="connsiteY7" fmla="*/ 479367 h 3909752"/>
                      <a:gd name="connsiteX8" fmla="*/ 3735186 w 4064925"/>
                      <a:gd name="connsiteY8" fmla="*/ 595745 h 3909752"/>
                      <a:gd name="connsiteX9" fmla="*/ 3668684 w 4064925"/>
                      <a:gd name="connsiteY9" fmla="*/ 811876 h 3909752"/>
                      <a:gd name="connsiteX10" fmla="*/ 3685310 w 4064925"/>
                      <a:gd name="connsiteY10" fmla="*/ 994756 h 3909752"/>
                      <a:gd name="connsiteX11" fmla="*/ 3818313 w 4064925"/>
                      <a:gd name="connsiteY11" fmla="*/ 1011381 h 3909752"/>
                      <a:gd name="connsiteX12" fmla="*/ 3768437 w 4064925"/>
                      <a:gd name="connsiteY12" fmla="*/ 1144385 h 3909752"/>
                      <a:gd name="connsiteX13" fmla="*/ 3386052 w 4064925"/>
                      <a:gd name="connsiteY13" fmla="*/ 1260763 h 3909752"/>
                      <a:gd name="connsiteX14" fmla="*/ 3352801 w 4064925"/>
                      <a:gd name="connsiteY14" fmla="*/ 1609898 h 3909752"/>
                      <a:gd name="connsiteX15" fmla="*/ 3219797 w 4064925"/>
                      <a:gd name="connsiteY15" fmla="*/ 2058785 h 3909752"/>
                      <a:gd name="connsiteX16" fmla="*/ 3169921 w 4064925"/>
                      <a:gd name="connsiteY16" fmla="*/ 2274916 h 3909752"/>
                      <a:gd name="connsiteX17" fmla="*/ 3253048 w 4064925"/>
                      <a:gd name="connsiteY17" fmla="*/ 2491047 h 3909752"/>
                      <a:gd name="connsiteX18" fmla="*/ 3169921 w 4064925"/>
                      <a:gd name="connsiteY18" fmla="*/ 2790305 h 3909752"/>
                      <a:gd name="connsiteX19" fmla="*/ 2721033 w 4064925"/>
                      <a:gd name="connsiteY19" fmla="*/ 3139440 h 3909752"/>
                      <a:gd name="connsiteX20" fmla="*/ 2571404 w 4064925"/>
                      <a:gd name="connsiteY20" fmla="*/ 3471949 h 3909752"/>
                      <a:gd name="connsiteX21" fmla="*/ 2521528 w 4064925"/>
                      <a:gd name="connsiteY21" fmla="*/ 3654829 h 3909752"/>
                      <a:gd name="connsiteX22" fmla="*/ 2255521 w 4064925"/>
                      <a:gd name="connsiteY22" fmla="*/ 3721330 h 3909752"/>
                      <a:gd name="connsiteX23" fmla="*/ 1690255 w 4064925"/>
                      <a:gd name="connsiteY23" fmla="*/ 3771207 h 3909752"/>
                      <a:gd name="connsiteX24" fmla="*/ 759230 w 4064925"/>
                      <a:gd name="connsiteY24" fmla="*/ 3854334 h 3909752"/>
                      <a:gd name="connsiteX25" fmla="*/ 676103 w 4064925"/>
                      <a:gd name="connsiteY25" fmla="*/ 3854334 h 3909752"/>
                      <a:gd name="connsiteX26" fmla="*/ 775855 w 4064925"/>
                      <a:gd name="connsiteY26" fmla="*/ 3521825 h 3909752"/>
                      <a:gd name="connsiteX27" fmla="*/ 692728 w 4064925"/>
                      <a:gd name="connsiteY27" fmla="*/ 3255818 h 3909752"/>
                      <a:gd name="connsiteX28" fmla="*/ 842357 w 4064925"/>
                      <a:gd name="connsiteY28" fmla="*/ 2939934 h 3909752"/>
                      <a:gd name="connsiteX29" fmla="*/ 942110 w 4064925"/>
                      <a:gd name="connsiteY29" fmla="*/ 2624050 h 3909752"/>
                      <a:gd name="connsiteX30" fmla="*/ 975361 w 4064925"/>
                      <a:gd name="connsiteY30" fmla="*/ 2540923 h 3909752"/>
                      <a:gd name="connsiteX31" fmla="*/ 975361 w 4064925"/>
                      <a:gd name="connsiteY31" fmla="*/ 2424545 h 3909752"/>
                      <a:gd name="connsiteX32" fmla="*/ 775855 w 4064925"/>
                      <a:gd name="connsiteY32" fmla="*/ 2258290 h 3909752"/>
                      <a:gd name="connsiteX33" fmla="*/ 809106 w 4064925"/>
                      <a:gd name="connsiteY33" fmla="*/ 2175163 h 3909752"/>
                      <a:gd name="connsiteX34" fmla="*/ 725979 w 4064925"/>
                      <a:gd name="connsiteY34" fmla="*/ 2075410 h 3909752"/>
                      <a:gd name="connsiteX35" fmla="*/ 626226 w 4064925"/>
                      <a:gd name="connsiteY35" fmla="*/ 1925781 h 3909752"/>
                      <a:gd name="connsiteX36" fmla="*/ 692728 w 4064925"/>
                      <a:gd name="connsiteY36" fmla="*/ 1693025 h 3909752"/>
                      <a:gd name="connsiteX37" fmla="*/ 775855 w 4064925"/>
                      <a:gd name="connsiteY37" fmla="*/ 1609898 h 3909752"/>
                      <a:gd name="connsiteX38" fmla="*/ 775855 w 4064925"/>
                      <a:gd name="connsiteY38" fmla="*/ 1510145 h 3909752"/>
                      <a:gd name="connsiteX39" fmla="*/ 659477 w 4064925"/>
                      <a:gd name="connsiteY39" fmla="*/ 1377141 h 3909752"/>
                      <a:gd name="connsiteX40" fmla="*/ 476597 w 4064925"/>
                      <a:gd name="connsiteY40" fmla="*/ 1077883 h 3909752"/>
                      <a:gd name="connsiteX41" fmla="*/ 310343 w 4064925"/>
                      <a:gd name="connsiteY41" fmla="*/ 978130 h 3909752"/>
                      <a:gd name="connsiteX42" fmla="*/ 193964 w 4064925"/>
                      <a:gd name="connsiteY42" fmla="*/ 811876 h 3909752"/>
                      <a:gd name="connsiteX43" fmla="*/ 193964 w 4064925"/>
                      <a:gd name="connsiteY43" fmla="*/ 545869 h 3909752"/>
                      <a:gd name="connsiteX44" fmla="*/ 243841 w 4064925"/>
                      <a:gd name="connsiteY44" fmla="*/ 545869 h 3909752"/>
                      <a:gd name="connsiteX45" fmla="*/ 227215 w 4064925"/>
                      <a:gd name="connsiteY45" fmla="*/ 429490 h 3909752"/>
                      <a:gd name="connsiteX46" fmla="*/ 177339 w 4064925"/>
                      <a:gd name="connsiteY46" fmla="*/ 412865 h 3909752"/>
                      <a:gd name="connsiteX47" fmla="*/ 44335 w 4064925"/>
                      <a:gd name="connsiteY47" fmla="*/ 396240 h 3909752"/>
                      <a:gd name="connsiteX48" fmla="*/ 11084 w 4064925"/>
                      <a:gd name="connsiteY48" fmla="*/ 96981 h 3909752"/>
                      <a:gd name="connsiteX49" fmla="*/ 110837 w 4064925"/>
                      <a:gd name="connsiteY49" fmla="*/ 213360 h 3909752"/>
                      <a:gd name="connsiteX50" fmla="*/ 243841 w 4064925"/>
                      <a:gd name="connsiteY50" fmla="*/ 180109 h 3909752"/>
                      <a:gd name="connsiteX51" fmla="*/ 360219 w 4064925"/>
                      <a:gd name="connsiteY51" fmla="*/ 329738 h 3909752"/>
                      <a:gd name="connsiteX52" fmla="*/ 360219 w 4064925"/>
                      <a:gd name="connsiteY52" fmla="*/ 446116 h 3909752"/>
                      <a:gd name="connsiteX53" fmla="*/ 393470 w 4064925"/>
                      <a:gd name="connsiteY53" fmla="*/ 512618 h 3909752"/>
                      <a:gd name="connsiteX54" fmla="*/ 609601 w 4064925"/>
                      <a:gd name="connsiteY54" fmla="*/ 545869 h 3909752"/>
                      <a:gd name="connsiteX55" fmla="*/ 858983 w 4064925"/>
                      <a:gd name="connsiteY55" fmla="*/ 495992 h 3909752"/>
                      <a:gd name="connsiteX56" fmla="*/ 908859 w 4064925"/>
                      <a:gd name="connsiteY56" fmla="*/ 379614 h 3909752"/>
                      <a:gd name="connsiteX57" fmla="*/ 975361 w 4064925"/>
                      <a:gd name="connsiteY57" fmla="*/ 329738 h 3909752"/>
                      <a:gd name="connsiteX58" fmla="*/ 1025237 w 4064925"/>
                      <a:gd name="connsiteY58" fmla="*/ 362989 h 3909752"/>
                      <a:gd name="connsiteX59" fmla="*/ 1141615 w 4064925"/>
                      <a:gd name="connsiteY59" fmla="*/ 512618 h 3909752"/>
                      <a:gd name="connsiteX60" fmla="*/ 1474124 w 4064925"/>
                      <a:gd name="connsiteY60" fmla="*/ 412865 h 3909752"/>
                      <a:gd name="connsiteX61" fmla="*/ 1607128 w 4064925"/>
                      <a:gd name="connsiteY61" fmla="*/ 612370 h 3909752"/>
                      <a:gd name="connsiteX62" fmla="*/ 1208117 w 4064925"/>
                      <a:gd name="connsiteY62" fmla="*/ 678872 h 3909752"/>
                      <a:gd name="connsiteX63" fmla="*/ 1108364 w 4064925"/>
                      <a:gd name="connsiteY63" fmla="*/ 861752 h 3909752"/>
                      <a:gd name="connsiteX64" fmla="*/ 1158241 w 4064925"/>
                      <a:gd name="connsiteY64" fmla="*/ 878378 h 3909752"/>
                      <a:gd name="connsiteX65" fmla="*/ 1124990 w 4064925"/>
                      <a:gd name="connsiteY65" fmla="*/ 1210887 h 3909752"/>
                      <a:gd name="connsiteX66" fmla="*/ 1141615 w 4064925"/>
                      <a:gd name="connsiteY66" fmla="*/ 1427018 h 3909752"/>
                      <a:gd name="connsiteX67" fmla="*/ 1191492 w 4064925"/>
                      <a:gd name="connsiteY67" fmla="*/ 1493520 h 3909752"/>
                      <a:gd name="connsiteX68" fmla="*/ 1390997 w 4064925"/>
                      <a:gd name="connsiteY68" fmla="*/ 1310640 h 3909752"/>
                      <a:gd name="connsiteX69" fmla="*/ 1324495 w 4064925"/>
                      <a:gd name="connsiteY69" fmla="*/ 1044632 h 3909752"/>
                      <a:gd name="connsiteX70" fmla="*/ 1457499 w 4064925"/>
                      <a:gd name="connsiteY70" fmla="*/ 795250 h 3909752"/>
                      <a:gd name="connsiteX71" fmla="*/ 1557252 w 4064925"/>
                      <a:gd name="connsiteY71" fmla="*/ 662247 h 3909752"/>
                      <a:gd name="connsiteX72" fmla="*/ 1706881 w 4064925"/>
                      <a:gd name="connsiteY72" fmla="*/ 745374 h 3909752"/>
                      <a:gd name="connsiteX73" fmla="*/ 1773383 w 4064925"/>
                      <a:gd name="connsiteY73" fmla="*/ 878378 h 3909752"/>
                      <a:gd name="connsiteX74" fmla="*/ 1640379 w 4064925"/>
                      <a:gd name="connsiteY74" fmla="*/ 1061258 h 3909752"/>
                      <a:gd name="connsiteX75" fmla="*/ 1806633 w 4064925"/>
                      <a:gd name="connsiteY75" fmla="*/ 1044632 h 3909752"/>
                      <a:gd name="connsiteX76" fmla="*/ 1856510 w 4064925"/>
                      <a:gd name="connsiteY76" fmla="*/ 1077883 h 3909752"/>
                      <a:gd name="connsiteX77" fmla="*/ 1856510 w 4064925"/>
                      <a:gd name="connsiteY77" fmla="*/ 1227512 h 3909752"/>
                      <a:gd name="connsiteX78" fmla="*/ 1823259 w 4064925"/>
                      <a:gd name="connsiteY78" fmla="*/ 1476894 h 3909752"/>
                      <a:gd name="connsiteX79" fmla="*/ 1972888 w 4064925"/>
                      <a:gd name="connsiteY79" fmla="*/ 1526770 h 3909752"/>
                      <a:gd name="connsiteX80" fmla="*/ 2205644 w 4064925"/>
                      <a:gd name="connsiteY80" fmla="*/ 1360516 h 3909752"/>
                      <a:gd name="connsiteX81" fmla="*/ 2421775 w 4064925"/>
                      <a:gd name="connsiteY81" fmla="*/ 1244138 h 3909752"/>
                      <a:gd name="connsiteX82" fmla="*/ 2421775 w 4064925"/>
                      <a:gd name="connsiteY82" fmla="*/ 1194261 h 3909752"/>
                      <a:gd name="connsiteX83" fmla="*/ 2421775 w 4064925"/>
                      <a:gd name="connsiteY83" fmla="*/ 1077883 h 3909752"/>
                      <a:gd name="connsiteX84" fmla="*/ 2621281 w 4064925"/>
                      <a:gd name="connsiteY84" fmla="*/ 1011381 h 3909752"/>
                      <a:gd name="connsiteX85" fmla="*/ 2770910 w 4064925"/>
                      <a:gd name="connsiteY85" fmla="*/ 878378 h 3909752"/>
                      <a:gd name="connsiteX86" fmla="*/ 2770910 w 4064925"/>
                      <a:gd name="connsiteY86" fmla="*/ 778625 h 3909752"/>
                      <a:gd name="connsiteX87" fmla="*/ 2887288 w 4064925"/>
                      <a:gd name="connsiteY87" fmla="*/ 545869 h 3909752"/>
                      <a:gd name="connsiteX88" fmla="*/ 3352801 w 4064925"/>
                      <a:gd name="connsiteY88" fmla="*/ 462741 h 3909752"/>
                      <a:gd name="connsiteX89" fmla="*/ 3535681 w 4064925"/>
                      <a:gd name="connsiteY89" fmla="*/ 196734 h 3909752"/>
                      <a:gd name="connsiteX90" fmla="*/ 3535681 w 4064925"/>
                      <a:gd name="connsiteY90" fmla="*/ 263236 h 3909752"/>
                      <a:gd name="connsiteX0" fmla="*/ 3535681 w 4064925"/>
                      <a:gd name="connsiteY0" fmla="*/ 263236 h 3868188"/>
                      <a:gd name="connsiteX1" fmla="*/ 3602183 w 4064925"/>
                      <a:gd name="connsiteY1" fmla="*/ 180109 h 3868188"/>
                      <a:gd name="connsiteX2" fmla="*/ 3685310 w 4064925"/>
                      <a:gd name="connsiteY2" fmla="*/ 80356 h 3868188"/>
                      <a:gd name="connsiteX3" fmla="*/ 3785063 w 4064925"/>
                      <a:gd name="connsiteY3" fmla="*/ 13854 h 3868188"/>
                      <a:gd name="connsiteX4" fmla="*/ 3868190 w 4064925"/>
                      <a:gd name="connsiteY4" fmla="*/ 163483 h 3868188"/>
                      <a:gd name="connsiteX5" fmla="*/ 4017819 w 4064925"/>
                      <a:gd name="connsiteY5" fmla="*/ 229985 h 3868188"/>
                      <a:gd name="connsiteX6" fmla="*/ 4051070 w 4064925"/>
                      <a:gd name="connsiteY6" fmla="*/ 329738 h 3868188"/>
                      <a:gd name="connsiteX7" fmla="*/ 3934692 w 4064925"/>
                      <a:gd name="connsiteY7" fmla="*/ 479367 h 3868188"/>
                      <a:gd name="connsiteX8" fmla="*/ 3735186 w 4064925"/>
                      <a:gd name="connsiteY8" fmla="*/ 595745 h 3868188"/>
                      <a:gd name="connsiteX9" fmla="*/ 3668684 w 4064925"/>
                      <a:gd name="connsiteY9" fmla="*/ 811876 h 3868188"/>
                      <a:gd name="connsiteX10" fmla="*/ 3685310 w 4064925"/>
                      <a:gd name="connsiteY10" fmla="*/ 994756 h 3868188"/>
                      <a:gd name="connsiteX11" fmla="*/ 3818313 w 4064925"/>
                      <a:gd name="connsiteY11" fmla="*/ 1011381 h 3868188"/>
                      <a:gd name="connsiteX12" fmla="*/ 3768437 w 4064925"/>
                      <a:gd name="connsiteY12" fmla="*/ 1144385 h 3868188"/>
                      <a:gd name="connsiteX13" fmla="*/ 3386052 w 4064925"/>
                      <a:gd name="connsiteY13" fmla="*/ 1260763 h 3868188"/>
                      <a:gd name="connsiteX14" fmla="*/ 3352801 w 4064925"/>
                      <a:gd name="connsiteY14" fmla="*/ 1609898 h 3868188"/>
                      <a:gd name="connsiteX15" fmla="*/ 3219797 w 4064925"/>
                      <a:gd name="connsiteY15" fmla="*/ 2058785 h 3868188"/>
                      <a:gd name="connsiteX16" fmla="*/ 3169921 w 4064925"/>
                      <a:gd name="connsiteY16" fmla="*/ 2274916 h 3868188"/>
                      <a:gd name="connsiteX17" fmla="*/ 3253048 w 4064925"/>
                      <a:gd name="connsiteY17" fmla="*/ 2491047 h 3868188"/>
                      <a:gd name="connsiteX18" fmla="*/ 3169921 w 4064925"/>
                      <a:gd name="connsiteY18" fmla="*/ 2790305 h 3868188"/>
                      <a:gd name="connsiteX19" fmla="*/ 2721033 w 4064925"/>
                      <a:gd name="connsiteY19" fmla="*/ 3139440 h 3868188"/>
                      <a:gd name="connsiteX20" fmla="*/ 2571404 w 4064925"/>
                      <a:gd name="connsiteY20" fmla="*/ 3471949 h 3868188"/>
                      <a:gd name="connsiteX21" fmla="*/ 2521528 w 4064925"/>
                      <a:gd name="connsiteY21" fmla="*/ 3654829 h 3868188"/>
                      <a:gd name="connsiteX22" fmla="*/ 2255521 w 4064925"/>
                      <a:gd name="connsiteY22" fmla="*/ 3721330 h 3868188"/>
                      <a:gd name="connsiteX23" fmla="*/ 1690255 w 4064925"/>
                      <a:gd name="connsiteY23" fmla="*/ 3771207 h 3868188"/>
                      <a:gd name="connsiteX24" fmla="*/ 759230 w 4064925"/>
                      <a:gd name="connsiteY24" fmla="*/ 3854334 h 3868188"/>
                      <a:gd name="connsiteX25" fmla="*/ 828503 w 4064925"/>
                      <a:gd name="connsiteY25" fmla="*/ 3701934 h 3868188"/>
                      <a:gd name="connsiteX26" fmla="*/ 775855 w 4064925"/>
                      <a:gd name="connsiteY26" fmla="*/ 3521825 h 3868188"/>
                      <a:gd name="connsiteX27" fmla="*/ 692728 w 4064925"/>
                      <a:gd name="connsiteY27" fmla="*/ 3255818 h 3868188"/>
                      <a:gd name="connsiteX28" fmla="*/ 842357 w 4064925"/>
                      <a:gd name="connsiteY28" fmla="*/ 2939934 h 3868188"/>
                      <a:gd name="connsiteX29" fmla="*/ 942110 w 4064925"/>
                      <a:gd name="connsiteY29" fmla="*/ 2624050 h 3868188"/>
                      <a:gd name="connsiteX30" fmla="*/ 975361 w 4064925"/>
                      <a:gd name="connsiteY30" fmla="*/ 2540923 h 3868188"/>
                      <a:gd name="connsiteX31" fmla="*/ 975361 w 4064925"/>
                      <a:gd name="connsiteY31" fmla="*/ 2424545 h 3868188"/>
                      <a:gd name="connsiteX32" fmla="*/ 775855 w 4064925"/>
                      <a:gd name="connsiteY32" fmla="*/ 2258290 h 3868188"/>
                      <a:gd name="connsiteX33" fmla="*/ 809106 w 4064925"/>
                      <a:gd name="connsiteY33" fmla="*/ 2175163 h 3868188"/>
                      <a:gd name="connsiteX34" fmla="*/ 725979 w 4064925"/>
                      <a:gd name="connsiteY34" fmla="*/ 2075410 h 3868188"/>
                      <a:gd name="connsiteX35" fmla="*/ 626226 w 4064925"/>
                      <a:gd name="connsiteY35" fmla="*/ 1925781 h 3868188"/>
                      <a:gd name="connsiteX36" fmla="*/ 692728 w 4064925"/>
                      <a:gd name="connsiteY36" fmla="*/ 1693025 h 3868188"/>
                      <a:gd name="connsiteX37" fmla="*/ 775855 w 4064925"/>
                      <a:gd name="connsiteY37" fmla="*/ 1609898 h 3868188"/>
                      <a:gd name="connsiteX38" fmla="*/ 775855 w 4064925"/>
                      <a:gd name="connsiteY38" fmla="*/ 1510145 h 3868188"/>
                      <a:gd name="connsiteX39" fmla="*/ 659477 w 4064925"/>
                      <a:gd name="connsiteY39" fmla="*/ 1377141 h 3868188"/>
                      <a:gd name="connsiteX40" fmla="*/ 476597 w 4064925"/>
                      <a:gd name="connsiteY40" fmla="*/ 1077883 h 3868188"/>
                      <a:gd name="connsiteX41" fmla="*/ 310343 w 4064925"/>
                      <a:gd name="connsiteY41" fmla="*/ 978130 h 3868188"/>
                      <a:gd name="connsiteX42" fmla="*/ 193964 w 4064925"/>
                      <a:gd name="connsiteY42" fmla="*/ 811876 h 3868188"/>
                      <a:gd name="connsiteX43" fmla="*/ 193964 w 4064925"/>
                      <a:gd name="connsiteY43" fmla="*/ 545869 h 3868188"/>
                      <a:gd name="connsiteX44" fmla="*/ 243841 w 4064925"/>
                      <a:gd name="connsiteY44" fmla="*/ 545869 h 3868188"/>
                      <a:gd name="connsiteX45" fmla="*/ 227215 w 4064925"/>
                      <a:gd name="connsiteY45" fmla="*/ 429490 h 3868188"/>
                      <a:gd name="connsiteX46" fmla="*/ 177339 w 4064925"/>
                      <a:gd name="connsiteY46" fmla="*/ 412865 h 3868188"/>
                      <a:gd name="connsiteX47" fmla="*/ 44335 w 4064925"/>
                      <a:gd name="connsiteY47" fmla="*/ 396240 h 3868188"/>
                      <a:gd name="connsiteX48" fmla="*/ 11084 w 4064925"/>
                      <a:gd name="connsiteY48" fmla="*/ 96981 h 3868188"/>
                      <a:gd name="connsiteX49" fmla="*/ 110837 w 4064925"/>
                      <a:gd name="connsiteY49" fmla="*/ 213360 h 3868188"/>
                      <a:gd name="connsiteX50" fmla="*/ 243841 w 4064925"/>
                      <a:gd name="connsiteY50" fmla="*/ 180109 h 3868188"/>
                      <a:gd name="connsiteX51" fmla="*/ 360219 w 4064925"/>
                      <a:gd name="connsiteY51" fmla="*/ 329738 h 3868188"/>
                      <a:gd name="connsiteX52" fmla="*/ 360219 w 4064925"/>
                      <a:gd name="connsiteY52" fmla="*/ 446116 h 3868188"/>
                      <a:gd name="connsiteX53" fmla="*/ 393470 w 4064925"/>
                      <a:gd name="connsiteY53" fmla="*/ 512618 h 3868188"/>
                      <a:gd name="connsiteX54" fmla="*/ 609601 w 4064925"/>
                      <a:gd name="connsiteY54" fmla="*/ 545869 h 3868188"/>
                      <a:gd name="connsiteX55" fmla="*/ 858983 w 4064925"/>
                      <a:gd name="connsiteY55" fmla="*/ 495992 h 3868188"/>
                      <a:gd name="connsiteX56" fmla="*/ 908859 w 4064925"/>
                      <a:gd name="connsiteY56" fmla="*/ 379614 h 3868188"/>
                      <a:gd name="connsiteX57" fmla="*/ 975361 w 4064925"/>
                      <a:gd name="connsiteY57" fmla="*/ 329738 h 3868188"/>
                      <a:gd name="connsiteX58" fmla="*/ 1025237 w 4064925"/>
                      <a:gd name="connsiteY58" fmla="*/ 362989 h 3868188"/>
                      <a:gd name="connsiteX59" fmla="*/ 1141615 w 4064925"/>
                      <a:gd name="connsiteY59" fmla="*/ 512618 h 3868188"/>
                      <a:gd name="connsiteX60" fmla="*/ 1474124 w 4064925"/>
                      <a:gd name="connsiteY60" fmla="*/ 412865 h 3868188"/>
                      <a:gd name="connsiteX61" fmla="*/ 1607128 w 4064925"/>
                      <a:gd name="connsiteY61" fmla="*/ 612370 h 3868188"/>
                      <a:gd name="connsiteX62" fmla="*/ 1208117 w 4064925"/>
                      <a:gd name="connsiteY62" fmla="*/ 678872 h 3868188"/>
                      <a:gd name="connsiteX63" fmla="*/ 1108364 w 4064925"/>
                      <a:gd name="connsiteY63" fmla="*/ 861752 h 3868188"/>
                      <a:gd name="connsiteX64" fmla="*/ 1158241 w 4064925"/>
                      <a:gd name="connsiteY64" fmla="*/ 878378 h 3868188"/>
                      <a:gd name="connsiteX65" fmla="*/ 1124990 w 4064925"/>
                      <a:gd name="connsiteY65" fmla="*/ 1210887 h 3868188"/>
                      <a:gd name="connsiteX66" fmla="*/ 1141615 w 4064925"/>
                      <a:gd name="connsiteY66" fmla="*/ 1427018 h 3868188"/>
                      <a:gd name="connsiteX67" fmla="*/ 1191492 w 4064925"/>
                      <a:gd name="connsiteY67" fmla="*/ 1493520 h 3868188"/>
                      <a:gd name="connsiteX68" fmla="*/ 1390997 w 4064925"/>
                      <a:gd name="connsiteY68" fmla="*/ 1310640 h 3868188"/>
                      <a:gd name="connsiteX69" fmla="*/ 1324495 w 4064925"/>
                      <a:gd name="connsiteY69" fmla="*/ 1044632 h 3868188"/>
                      <a:gd name="connsiteX70" fmla="*/ 1457499 w 4064925"/>
                      <a:gd name="connsiteY70" fmla="*/ 795250 h 3868188"/>
                      <a:gd name="connsiteX71" fmla="*/ 1557252 w 4064925"/>
                      <a:gd name="connsiteY71" fmla="*/ 662247 h 3868188"/>
                      <a:gd name="connsiteX72" fmla="*/ 1706881 w 4064925"/>
                      <a:gd name="connsiteY72" fmla="*/ 745374 h 3868188"/>
                      <a:gd name="connsiteX73" fmla="*/ 1773383 w 4064925"/>
                      <a:gd name="connsiteY73" fmla="*/ 878378 h 3868188"/>
                      <a:gd name="connsiteX74" fmla="*/ 1640379 w 4064925"/>
                      <a:gd name="connsiteY74" fmla="*/ 1061258 h 3868188"/>
                      <a:gd name="connsiteX75" fmla="*/ 1806633 w 4064925"/>
                      <a:gd name="connsiteY75" fmla="*/ 1044632 h 3868188"/>
                      <a:gd name="connsiteX76" fmla="*/ 1856510 w 4064925"/>
                      <a:gd name="connsiteY76" fmla="*/ 1077883 h 3868188"/>
                      <a:gd name="connsiteX77" fmla="*/ 1856510 w 4064925"/>
                      <a:gd name="connsiteY77" fmla="*/ 1227512 h 3868188"/>
                      <a:gd name="connsiteX78" fmla="*/ 1823259 w 4064925"/>
                      <a:gd name="connsiteY78" fmla="*/ 1476894 h 3868188"/>
                      <a:gd name="connsiteX79" fmla="*/ 1972888 w 4064925"/>
                      <a:gd name="connsiteY79" fmla="*/ 1526770 h 3868188"/>
                      <a:gd name="connsiteX80" fmla="*/ 2205644 w 4064925"/>
                      <a:gd name="connsiteY80" fmla="*/ 1360516 h 3868188"/>
                      <a:gd name="connsiteX81" fmla="*/ 2421775 w 4064925"/>
                      <a:gd name="connsiteY81" fmla="*/ 1244138 h 3868188"/>
                      <a:gd name="connsiteX82" fmla="*/ 2421775 w 4064925"/>
                      <a:gd name="connsiteY82" fmla="*/ 1194261 h 3868188"/>
                      <a:gd name="connsiteX83" fmla="*/ 2421775 w 4064925"/>
                      <a:gd name="connsiteY83" fmla="*/ 1077883 h 3868188"/>
                      <a:gd name="connsiteX84" fmla="*/ 2621281 w 4064925"/>
                      <a:gd name="connsiteY84" fmla="*/ 1011381 h 3868188"/>
                      <a:gd name="connsiteX85" fmla="*/ 2770910 w 4064925"/>
                      <a:gd name="connsiteY85" fmla="*/ 878378 h 3868188"/>
                      <a:gd name="connsiteX86" fmla="*/ 2770910 w 4064925"/>
                      <a:gd name="connsiteY86" fmla="*/ 778625 h 3868188"/>
                      <a:gd name="connsiteX87" fmla="*/ 2887288 w 4064925"/>
                      <a:gd name="connsiteY87" fmla="*/ 545869 h 3868188"/>
                      <a:gd name="connsiteX88" fmla="*/ 3352801 w 4064925"/>
                      <a:gd name="connsiteY88" fmla="*/ 462741 h 3868188"/>
                      <a:gd name="connsiteX89" fmla="*/ 3535681 w 4064925"/>
                      <a:gd name="connsiteY89" fmla="*/ 196734 h 3868188"/>
                      <a:gd name="connsiteX90" fmla="*/ 3535681 w 4064925"/>
                      <a:gd name="connsiteY90" fmla="*/ 263236 h 3868188"/>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854334"/>
                      <a:gd name="connsiteX1" fmla="*/ 3602183 w 4064925"/>
                      <a:gd name="connsiteY1" fmla="*/ 180109 h 3854334"/>
                      <a:gd name="connsiteX2" fmla="*/ 3685310 w 4064925"/>
                      <a:gd name="connsiteY2" fmla="*/ 80356 h 3854334"/>
                      <a:gd name="connsiteX3" fmla="*/ 3785063 w 4064925"/>
                      <a:gd name="connsiteY3" fmla="*/ 13854 h 3854334"/>
                      <a:gd name="connsiteX4" fmla="*/ 3868190 w 4064925"/>
                      <a:gd name="connsiteY4" fmla="*/ 163483 h 3854334"/>
                      <a:gd name="connsiteX5" fmla="*/ 4017819 w 4064925"/>
                      <a:gd name="connsiteY5" fmla="*/ 229985 h 3854334"/>
                      <a:gd name="connsiteX6" fmla="*/ 4051070 w 4064925"/>
                      <a:gd name="connsiteY6" fmla="*/ 329738 h 3854334"/>
                      <a:gd name="connsiteX7" fmla="*/ 3934692 w 4064925"/>
                      <a:gd name="connsiteY7" fmla="*/ 479367 h 3854334"/>
                      <a:gd name="connsiteX8" fmla="*/ 3735186 w 4064925"/>
                      <a:gd name="connsiteY8" fmla="*/ 595745 h 3854334"/>
                      <a:gd name="connsiteX9" fmla="*/ 3668684 w 4064925"/>
                      <a:gd name="connsiteY9" fmla="*/ 811876 h 3854334"/>
                      <a:gd name="connsiteX10" fmla="*/ 3685310 w 4064925"/>
                      <a:gd name="connsiteY10" fmla="*/ 994756 h 3854334"/>
                      <a:gd name="connsiteX11" fmla="*/ 3818313 w 4064925"/>
                      <a:gd name="connsiteY11" fmla="*/ 1011381 h 3854334"/>
                      <a:gd name="connsiteX12" fmla="*/ 3768437 w 4064925"/>
                      <a:gd name="connsiteY12" fmla="*/ 1144385 h 3854334"/>
                      <a:gd name="connsiteX13" fmla="*/ 3386052 w 4064925"/>
                      <a:gd name="connsiteY13" fmla="*/ 1260763 h 3854334"/>
                      <a:gd name="connsiteX14" fmla="*/ 3352801 w 4064925"/>
                      <a:gd name="connsiteY14" fmla="*/ 1609898 h 3854334"/>
                      <a:gd name="connsiteX15" fmla="*/ 3219797 w 4064925"/>
                      <a:gd name="connsiteY15" fmla="*/ 2058785 h 3854334"/>
                      <a:gd name="connsiteX16" fmla="*/ 3169921 w 4064925"/>
                      <a:gd name="connsiteY16" fmla="*/ 2274916 h 3854334"/>
                      <a:gd name="connsiteX17" fmla="*/ 3253048 w 4064925"/>
                      <a:gd name="connsiteY17" fmla="*/ 2491047 h 3854334"/>
                      <a:gd name="connsiteX18" fmla="*/ 3169921 w 4064925"/>
                      <a:gd name="connsiteY18" fmla="*/ 2790305 h 3854334"/>
                      <a:gd name="connsiteX19" fmla="*/ 2721033 w 4064925"/>
                      <a:gd name="connsiteY19" fmla="*/ 3139440 h 3854334"/>
                      <a:gd name="connsiteX20" fmla="*/ 2571404 w 4064925"/>
                      <a:gd name="connsiteY20" fmla="*/ 3471949 h 3854334"/>
                      <a:gd name="connsiteX21" fmla="*/ 2521528 w 4064925"/>
                      <a:gd name="connsiteY21" fmla="*/ 3654829 h 3854334"/>
                      <a:gd name="connsiteX22" fmla="*/ 2255521 w 4064925"/>
                      <a:gd name="connsiteY22" fmla="*/ 3721330 h 3854334"/>
                      <a:gd name="connsiteX23" fmla="*/ 1690255 w 4064925"/>
                      <a:gd name="connsiteY23" fmla="*/ 3771207 h 3854334"/>
                      <a:gd name="connsiteX24" fmla="*/ 759230 w 4064925"/>
                      <a:gd name="connsiteY24" fmla="*/ 3854334 h 3854334"/>
                      <a:gd name="connsiteX25" fmla="*/ 775855 w 4064925"/>
                      <a:gd name="connsiteY25" fmla="*/ 3521825 h 3854334"/>
                      <a:gd name="connsiteX26" fmla="*/ 692728 w 4064925"/>
                      <a:gd name="connsiteY26" fmla="*/ 3255818 h 3854334"/>
                      <a:gd name="connsiteX27" fmla="*/ 842357 w 4064925"/>
                      <a:gd name="connsiteY27" fmla="*/ 2939934 h 3854334"/>
                      <a:gd name="connsiteX28" fmla="*/ 942110 w 4064925"/>
                      <a:gd name="connsiteY28" fmla="*/ 2624050 h 3854334"/>
                      <a:gd name="connsiteX29" fmla="*/ 975361 w 4064925"/>
                      <a:gd name="connsiteY29" fmla="*/ 2540923 h 3854334"/>
                      <a:gd name="connsiteX30" fmla="*/ 975361 w 4064925"/>
                      <a:gd name="connsiteY30" fmla="*/ 2424545 h 3854334"/>
                      <a:gd name="connsiteX31" fmla="*/ 775855 w 4064925"/>
                      <a:gd name="connsiteY31" fmla="*/ 2258290 h 3854334"/>
                      <a:gd name="connsiteX32" fmla="*/ 809106 w 4064925"/>
                      <a:gd name="connsiteY32" fmla="*/ 2175163 h 3854334"/>
                      <a:gd name="connsiteX33" fmla="*/ 725979 w 4064925"/>
                      <a:gd name="connsiteY33" fmla="*/ 2075410 h 3854334"/>
                      <a:gd name="connsiteX34" fmla="*/ 626226 w 4064925"/>
                      <a:gd name="connsiteY34" fmla="*/ 1925781 h 3854334"/>
                      <a:gd name="connsiteX35" fmla="*/ 692728 w 4064925"/>
                      <a:gd name="connsiteY35" fmla="*/ 1693025 h 3854334"/>
                      <a:gd name="connsiteX36" fmla="*/ 775855 w 4064925"/>
                      <a:gd name="connsiteY36" fmla="*/ 1609898 h 3854334"/>
                      <a:gd name="connsiteX37" fmla="*/ 775855 w 4064925"/>
                      <a:gd name="connsiteY37" fmla="*/ 1510145 h 3854334"/>
                      <a:gd name="connsiteX38" fmla="*/ 659477 w 4064925"/>
                      <a:gd name="connsiteY38" fmla="*/ 1377141 h 3854334"/>
                      <a:gd name="connsiteX39" fmla="*/ 476597 w 4064925"/>
                      <a:gd name="connsiteY39" fmla="*/ 1077883 h 3854334"/>
                      <a:gd name="connsiteX40" fmla="*/ 310343 w 4064925"/>
                      <a:gd name="connsiteY40" fmla="*/ 978130 h 3854334"/>
                      <a:gd name="connsiteX41" fmla="*/ 193964 w 4064925"/>
                      <a:gd name="connsiteY41" fmla="*/ 811876 h 3854334"/>
                      <a:gd name="connsiteX42" fmla="*/ 193964 w 4064925"/>
                      <a:gd name="connsiteY42" fmla="*/ 545869 h 3854334"/>
                      <a:gd name="connsiteX43" fmla="*/ 243841 w 4064925"/>
                      <a:gd name="connsiteY43" fmla="*/ 545869 h 3854334"/>
                      <a:gd name="connsiteX44" fmla="*/ 227215 w 4064925"/>
                      <a:gd name="connsiteY44" fmla="*/ 429490 h 3854334"/>
                      <a:gd name="connsiteX45" fmla="*/ 177339 w 4064925"/>
                      <a:gd name="connsiteY45" fmla="*/ 412865 h 3854334"/>
                      <a:gd name="connsiteX46" fmla="*/ 44335 w 4064925"/>
                      <a:gd name="connsiteY46" fmla="*/ 396240 h 3854334"/>
                      <a:gd name="connsiteX47" fmla="*/ 11084 w 4064925"/>
                      <a:gd name="connsiteY47" fmla="*/ 96981 h 3854334"/>
                      <a:gd name="connsiteX48" fmla="*/ 110837 w 4064925"/>
                      <a:gd name="connsiteY48" fmla="*/ 213360 h 3854334"/>
                      <a:gd name="connsiteX49" fmla="*/ 243841 w 4064925"/>
                      <a:gd name="connsiteY49" fmla="*/ 180109 h 3854334"/>
                      <a:gd name="connsiteX50" fmla="*/ 360219 w 4064925"/>
                      <a:gd name="connsiteY50" fmla="*/ 329738 h 3854334"/>
                      <a:gd name="connsiteX51" fmla="*/ 360219 w 4064925"/>
                      <a:gd name="connsiteY51" fmla="*/ 446116 h 3854334"/>
                      <a:gd name="connsiteX52" fmla="*/ 393470 w 4064925"/>
                      <a:gd name="connsiteY52" fmla="*/ 512618 h 3854334"/>
                      <a:gd name="connsiteX53" fmla="*/ 609601 w 4064925"/>
                      <a:gd name="connsiteY53" fmla="*/ 545869 h 3854334"/>
                      <a:gd name="connsiteX54" fmla="*/ 858983 w 4064925"/>
                      <a:gd name="connsiteY54" fmla="*/ 495992 h 3854334"/>
                      <a:gd name="connsiteX55" fmla="*/ 908859 w 4064925"/>
                      <a:gd name="connsiteY55" fmla="*/ 379614 h 3854334"/>
                      <a:gd name="connsiteX56" fmla="*/ 975361 w 4064925"/>
                      <a:gd name="connsiteY56" fmla="*/ 329738 h 3854334"/>
                      <a:gd name="connsiteX57" fmla="*/ 1025237 w 4064925"/>
                      <a:gd name="connsiteY57" fmla="*/ 362989 h 3854334"/>
                      <a:gd name="connsiteX58" fmla="*/ 1141615 w 4064925"/>
                      <a:gd name="connsiteY58" fmla="*/ 512618 h 3854334"/>
                      <a:gd name="connsiteX59" fmla="*/ 1474124 w 4064925"/>
                      <a:gd name="connsiteY59" fmla="*/ 412865 h 3854334"/>
                      <a:gd name="connsiteX60" fmla="*/ 1607128 w 4064925"/>
                      <a:gd name="connsiteY60" fmla="*/ 612370 h 3854334"/>
                      <a:gd name="connsiteX61" fmla="*/ 1208117 w 4064925"/>
                      <a:gd name="connsiteY61" fmla="*/ 678872 h 3854334"/>
                      <a:gd name="connsiteX62" fmla="*/ 1108364 w 4064925"/>
                      <a:gd name="connsiteY62" fmla="*/ 861752 h 3854334"/>
                      <a:gd name="connsiteX63" fmla="*/ 1158241 w 4064925"/>
                      <a:gd name="connsiteY63" fmla="*/ 878378 h 3854334"/>
                      <a:gd name="connsiteX64" fmla="*/ 1124990 w 4064925"/>
                      <a:gd name="connsiteY64" fmla="*/ 1210887 h 3854334"/>
                      <a:gd name="connsiteX65" fmla="*/ 1141615 w 4064925"/>
                      <a:gd name="connsiteY65" fmla="*/ 1427018 h 3854334"/>
                      <a:gd name="connsiteX66" fmla="*/ 1191492 w 4064925"/>
                      <a:gd name="connsiteY66" fmla="*/ 1493520 h 3854334"/>
                      <a:gd name="connsiteX67" fmla="*/ 1390997 w 4064925"/>
                      <a:gd name="connsiteY67" fmla="*/ 1310640 h 3854334"/>
                      <a:gd name="connsiteX68" fmla="*/ 1324495 w 4064925"/>
                      <a:gd name="connsiteY68" fmla="*/ 1044632 h 3854334"/>
                      <a:gd name="connsiteX69" fmla="*/ 1457499 w 4064925"/>
                      <a:gd name="connsiteY69" fmla="*/ 795250 h 3854334"/>
                      <a:gd name="connsiteX70" fmla="*/ 1557252 w 4064925"/>
                      <a:gd name="connsiteY70" fmla="*/ 662247 h 3854334"/>
                      <a:gd name="connsiteX71" fmla="*/ 1706881 w 4064925"/>
                      <a:gd name="connsiteY71" fmla="*/ 745374 h 3854334"/>
                      <a:gd name="connsiteX72" fmla="*/ 1773383 w 4064925"/>
                      <a:gd name="connsiteY72" fmla="*/ 878378 h 3854334"/>
                      <a:gd name="connsiteX73" fmla="*/ 1640379 w 4064925"/>
                      <a:gd name="connsiteY73" fmla="*/ 1061258 h 3854334"/>
                      <a:gd name="connsiteX74" fmla="*/ 1806633 w 4064925"/>
                      <a:gd name="connsiteY74" fmla="*/ 1044632 h 3854334"/>
                      <a:gd name="connsiteX75" fmla="*/ 1856510 w 4064925"/>
                      <a:gd name="connsiteY75" fmla="*/ 1077883 h 3854334"/>
                      <a:gd name="connsiteX76" fmla="*/ 1856510 w 4064925"/>
                      <a:gd name="connsiteY76" fmla="*/ 1227512 h 3854334"/>
                      <a:gd name="connsiteX77" fmla="*/ 1823259 w 4064925"/>
                      <a:gd name="connsiteY77" fmla="*/ 1476894 h 3854334"/>
                      <a:gd name="connsiteX78" fmla="*/ 1972888 w 4064925"/>
                      <a:gd name="connsiteY78" fmla="*/ 1526770 h 3854334"/>
                      <a:gd name="connsiteX79" fmla="*/ 2205644 w 4064925"/>
                      <a:gd name="connsiteY79" fmla="*/ 1360516 h 3854334"/>
                      <a:gd name="connsiteX80" fmla="*/ 2421775 w 4064925"/>
                      <a:gd name="connsiteY80" fmla="*/ 1244138 h 3854334"/>
                      <a:gd name="connsiteX81" fmla="*/ 2421775 w 4064925"/>
                      <a:gd name="connsiteY81" fmla="*/ 1194261 h 3854334"/>
                      <a:gd name="connsiteX82" fmla="*/ 2421775 w 4064925"/>
                      <a:gd name="connsiteY82" fmla="*/ 1077883 h 3854334"/>
                      <a:gd name="connsiteX83" fmla="*/ 2621281 w 4064925"/>
                      <a:gd name="connsiteY83" fmla="*/ 1011381 h 3854334"/>
                      <a:gd name="connsiteX84" fmla="*/ 2770910 w 4064925"/>
                      <a:gd name="connsiteY84" fmla="*/ 878378 h 3854334"/>
                      <a:gd name="connsiteX85" fmla="*/ 2770910 w 4064925"/>
                      <a:gd name="connsiteY85" fmla="*/ 778625 h 3854334"/>
                      <a:gd name="connsiteX86" fmla="*/ 2887288 w 4064925"/>
                      <a:gd name="connsiteY86" fmla="*/ 545869 h 3854334"/>
                      <a:gd name="connsiteX87" fmla="*/ 3352801 w 4064925"/>
                      <a:gd name="connsiteY87" fmla="*/ 462741 h 3854334"/>
                      <a:gd name="connsiteX88" fmla="*/ 3535681 w 4064925"/>
                      <a:gd name="connsiteY88" fmla="*/ 196734 h 3854334"/>
                      <a:gd name="connsiteX89" fmla="*/ 3535681 w 4064925"/>
                      <a:gd name="connsiteY89" fmla="*/ 263236 h 3854334"/>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4544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1207"/>
                      <a:gd name="connsiteX1" fmla="*/ 3602183 w 4064925"/>
                      <a:gd name="connsiteY1" fmla="*/ 180109 h 3771207"/>
                      <a:gd name="connsiteX2" fmla="*/ 3685310 w 4064925"/>
                      <a:gd name="connsiteY2" fmla="*/ 80356 h 3771207"/>
                      <a:gd name="connsiteX3" fmla="*/ 3785063 w 4064925"/>
                      <a:gd name="connsiteY3" fmla="*/ 13854 h 3771207"/>
                      <a:gd name="connsiteX4" fmla="*/ 3868190 w 4064925"/>
                      <a:gd name="connsiteY4" fmla="*/ 163483 h 3771207"/>
                      <a:gd name="connsiteX5" fmla="*/ 4017819 w 4064925"/>
                      <a:gd name="connsiteY5" fmla="*/ 229985 h 3771207"/>
                      <a:gd name="connsiteX6" fmla="*/ 4051070 w 4064925"/>
                      <a:gd name="connsiteY6" fmla="*/ 329738 h 3771207"/>
                      <a:gd name="connsiteX7" fmla="*/ 3934692 w 4064925"/>
                      <a:gd name="connsiteY7" fmla="*/ 479367 h 3771207"/>
                      <a:gd name="connsiteX8" fmla="*/ 3735186 w 4064925"/>
                      <a:gd name="connsiteY8" fmla="*/ 595745 h 3771207"/>
                      <a:gd name="connsiteX9" fmla="*/ 3668684 w 4064925"/>
                      <a:gd name="connsiteY9" fmla="*/ 811876 h 3771207"/>
                      <a:gd name="connsiteX10" fmla="*/ 3685310 w 4064925"/>
                      <a:gd name="connsiteY10" fmla="*/ 994756 h 3771207"/>
                      <a:gd name="connsiteX11" fmla="*/ 3818313 w 4064925"/>
                      <a:gd name="connsiteY11" fmla="*/ 1011381 h 3771207"/>
                      <a:gd name="connsiteX12" fmla="*/ 3768437 w 4064925"/>
                      <a:gd name="connsiteY12" fmla="*/ 1144385 h 3771207"/>
                      <a:gd name="connsiteX13" fmla="*/ 3386052 w 4064925"/>
                      <a:gd name="connsiteY13" fmla="*/ 1260763 h 3771207"/>
                      <a:gd name="connsiteX14" fmla="*/ 3352801 w 4064925"/>
                      <a:gd name="connsiteY14" fmla="*/ 1609898 h 3771207"/>
                      <a:gd name="connsiteX15" fmla="*/ 3219797 w 4064925"/>
                      <a:gd name="connsiteY15" fmla="*/ 2058785 h 3771207"/>
                      <a:gd name="connsiteX16" fmla="*/ 3169921 w 4064925"/>
                      <a:gd name="connsiteY16" fmla="*/ 2274916 h 3771207"/>
                      <a:gd name="connsiteX17" fmla="*/ 3253048 w 4064925"/>
                      <a:gd name="connsiteY17" fmla="*/ 2491047 h 3771207"/>
                      <a:gd name="connsiteX18" fmla="*/ 3169921 w 4064925"/>
                      <a:gd name="connsiteY18" fmla="*/ 2790305 h 3771207"/>
                      <a:gd name="connsiteX19" fmla="*/ 2721033 w 4064925"/>
                      <a:gd name="connsiteY19" fmla="*/ 3139440 h 3771207"/>
                      <a:gd name="connsiteX20" fmla="*/ 2571404 w 4064925"/>
                      <a:gd name="connsiteY20" fmla="*/ 3471949 h 3771207"/>
                      <a:gd name="connsiteX21" fmla="*/ 2521528 w 4064925"/>
                      <a:gd name="connsiteY21" fmla="*/ 3654829 h 3771207"/>
                      <a:gd name="connsiteX22" fmla="*/ 2255521 w 4064925"/>
                      <a:gd name="connsiteY22" fmla="*/ 3721330 h 3771207"/>
                      <a:gd name="connsiteX23" fmla="*/ 1690255 w 4064925"/>
                      <a:gd name="connsiteY23" fmla="*/ 3771207 h 3771207"/>
                      <a:gd name="connsiteX24" fmla="*/ 759230 w 4064925"/>
                      <a:gd name="connsiteY24" fmla="*/ 3701934 h 3771207"/>
                      <a:gd name="connsiteX25" fmla="*/ 775855 w 4064925"/>
                      <a:gd name="connsiteY25" fmla="*/ 3521825 h 3771207"/>
                      <a:gd name="connsiteX26" fmla="*/ 692728 w 4064925"/>
                      <a:gd name="connsiteY26" fmla="*/ 3255818 h 3771207"/>
                      <a:gd name="connsiteX27" fmla="*/ 842357 w 4064925"/>
                      <a:gd name="connsiteY27" fmla="*/ 2939934 h 3771207"/>
                      <a:gd name="connsiteX28" fmla="*/ 942110 w 4064925"/>
                      <a:gd name="connsiteY28" fmla="*/ 2624050 h 3771207"/>
                      <a:gd name="connsiteX29" fmla="*/ 975361 w 4064925"/>
                      <a:gd name="connsiteY29" fmla="*/ 2540923 h 3771207"/>
                      <a:gd name="connsiteX30" fmla="*/ 975361 w 4064925"/>
                      <a:gd name="connsiteY30" fmla="*/ 2424545 h 3771207"/>
                      <a:gd name="connsiteX31" fmla="*/ 775855 w 4064925"/>
                      <a:gd name="connsiteY31" fmla="*/ 2258290 h 3771207"/>
                      <a:gd name="connsiteX32" fmla="*/ 809106 w 4064925"/>
                      <a:gd name="connsiteY32" fmla="*/ 2175163 h 3771207"/>
                      <a:gd name="connsiteX33" fmla="*/ 725979 w 4064925"/>
                      <a:gd name="connsiteY33" fmla="*/ 2075410 h 3771207"/>
                      <a:gd name="connsiteX34" fmla="*/ 626226 w 4064925"/>
                      <a:gd name="connsiteY34" fmla="*/ 1925781 h 3771207"/>
                      <a:gd name="connsiteX35" fmla="*/ 692728 w 4064925"/>
                      <a:gd name="connsiteY35" fmla="*/ 1693025 h 3771207"/>
                      <a:gd name="connsiteX36" fmla="*/ 775855 w 4064925"/>
                      <a:gd name="connsiteY36" fmla="*/ 1609898 h 3771207"/>
                      <a:gd name="connsiteX37" fmla="*/ 775855 w 4064925"/>
                      <a:gd name="connsiteY37" fmla="*/ 1510145 h 3771207"/>
                      <a:gd name="connsiteX38" fmla="*/ 659477 w 4064925"/>
                      <a:gd name="connsiteY38" fmla="*/ 1377141 h 3771207"/>
                      <a:gd name="connsiteX39" fmla="*/ 476597 w 4064925"/>
                      <a:gd name="connsiteY39" fmla="*/ 1077883 h 3771207"/>
                      <a:gd name="connsiteX40" fmla="*/ 310343 w 4064925"/>
                      <a:gd name="connsiteY40" fmla="*/ 978130 h 3771207"/>
                      <a:gd name="connsiteX41" fmla="*/ 193964 w 4064925"/>
                      <a:gd name="connsiteY41" fmla="*/ 811876 h 3771207"/>
                      <a:gd name="connsiteX42" fmla="*/ 193964 w 4064925"/>
                      <a:gd name="connsiteY42" fmla="*/ 545869 h 3771207"/>
                      <a:gd name="connsiteX43" fmla="*/ 243841 w 4064925"/>
                      <a:gd name="connsiteY43" fmla="*/ 545869 h 3771207"/>
                      <a:gd name="connsiteX44" fmla="*/ 227215 w 4064925"/>
                      <a:gd name="connsiteY44" fmla="*/ 429490 h 3771207"/>
                      <a:gd name="connsiteX45" fmla="*/ 177339 w 4064925"/>
                      <a:gd name="connsiteY45" fmla="*/ 412865 h 3771207"/>
                      <a:gd name="connsiteX46" fmla="*/ 44335 w 4064925"/>
                      <a:gd name="connsiteY46" fmla="*/ 396240 h 3771207"/>
                      <a:gd name="connsiteX47" fmla="*/ 11084 w 4064925"/>
                      <a:gd name="connsiteY47" fmla="*/ 96981 h 3771207"/>
                      <a:gd name="connsiteX48" fmla="*/ 110837 w 4064925"/>
                      <a:gd name="connsiteY48" fmla="*/ 213360 h 3771207"/>
                      <a:gd name="connsiteX49" fmla="*/ 243841 w 4064925"/>
                      <a:gd name="connsiteY49" fmla="*/ 180109 h 3771207"/>
                      <a:gd name="connsiteX50" fmla="*/ 360219 w 4064925"/>
                      <a:gd name="connsiteY50" fmla="*/ 329738 h 3771207"/>
                      <a:gd name="connsiteX51" fmla="*/ 360219 w 4064925"/>
                      <a:gd name="connsiteY51" fmla="*/ 446116 h 3771207"/>
                      <a:gd name="connsiteX52" fmla="*/ 393470 w 4064925"/>
                      <a:gd name="connsiteY52" fmla="*/ 512618 h 3771207"/>
                      <a:gd name="connsiteX53" fmla="*/ 609601 w 4064925"/>
                      <a:gd name="connsiteY53" fmla="*/ 545869 h 3771207"/>
                      <a:gd name="connsiteX54" fmla="*/ 858983 w 4064925"/>
                      <a:gd name="connsiteY54" fmla="*/ 495992 h 3771207"/>
                      <a:gd name="connsiteX55" fmla="*/ 908859 w 4064925"/>
                      <a:gd name="connsiteY55" fmla="*/ 379614 h 3771207"/>
                      <a:gd name="connsiteX56" fmla="*/ 975361 w 4064925"/>
                      <a:gd name="connsiteY56" fmla="*/ 329738 h 3771207"/>
                      <a:gd name="connsiteX57" fmla="*/ 1025237 w 4064925"/>
                      <a:gd name="connsiteY57" fmla="*/ 362989 h 3771207"/>
                      <a:gd name="connsiteX58" fmla="*/ 1141615 w 4064925"/>
                      <a:gd name="connsiteY58" fmla="*/ 512618 h 3771207"/>
                      <a:gd name="connsiteX59" fmla="*/ 1474124 w 4064925"/>
                      <a:gd name="connsiteY59" fmla="*/ 412865 h 3771207"/>
                      <a:gd name="connsiteX60" fmla="*/ 1607128 w 4064925"/>
                      <a:gd name="connsiteY60" fmla="*/ 612370 h 3771207"/>
                      <a:gd name="connsiteX61" fmla="*/ 1208117 w 4064925"/>
                      <a:gd name="connsiteY61" fmla="*/ 678872 h 3771207"/>
                      <a:gd name="connsiteX62" fmla="*/ 1108364 w 4064925"/>
                      <a:gd name="connsiteY62" fmla="*/ 861752 h 3771207"/>
                      <a:gd name="connsiteX63" fmla="*/ 1158241 w 4064925"/>
                      <a:gd name="connsiteY63" fmla="*/ 878378 h 3771207"/>
                      <a:gd name="connsiteX64" fmla="*/ 1124990 w 4064925"/>
                      <a:gd name="connsiteY64" fmla="*/ 1210887 h 3771207"/>
                      <a:gd name="connsiteX65" fmla="*/ 1141615 w 4064925"/>
                      <a:gd name="connsiteY65" fmla="*/ 1427018 h 3771207"/>
                      <a:gd name="connsiteX66" fmla="*/ 1191492 w 4064925"/>
                      <a:gd name="connsiteY66" fmla="*/ 1493520 h 3771207"/>
                      <a:gd name="connsiteX67" fmla="*/ 1390997 w 4064925"/>
                      <a:gd name="connsiteY67" fmla="*/ 1310640 h 3771207"/>
                      <a:gd name="connsiteX68" fmla="*/ 1324495 w 4064925"/>
                      <a:gd name="connsiteY68" fmla="*/ 1044632 h 3771207"/>
                      <a:gd name="connsiteX69" fmla="*/ 1457499 w 4064925"/>
                      <a:gd name="connsiteY69" fmla="*/ 795250 h 3771207"/>
                      <a:gd name="connsiteX70" fmla="*/ 1557252 w 4064925"/>
                      <a:gd name="connsiteY70" fmla="*/ 662247 h 3771207"/>
                      <a:gd name="connsiteX71" fmla="*/ 1706881 w 4064925"/>
                      <a:gd name="connsiteY71" fmla="*/ 745374 h 3771207"/>
                      <a:gd name="connsiteX72" fmla="*/ 1773383 w 4064925"/>
                      <a:gd name="connsiteY72" fmla="*/ 878378 h 3771207"/>
                      <a:gd name="connsiteX73" fmla="*/ 1640379 w 4064925"/>
                      <a:gd name="connsiteY73" fmla="*/ 1061258 h 3771207"/>
                      <a:gd name="connsiteX74" fmla="*/ 1806633 w 4064925"/>
                      <a:gd name="connsiteY74" fmla="*/ 1044632 h 3771207"/>
                      <a:gd name="connsiteX75" fmla="*/ 1856510 w 4064925"/>
                      <a:gd name="connsiteY75" fmla="*/ 1077883 h 3771207"/>
                      <a:gd name="connsiteX76" fmla="*/ 1856510 w 4064925"/>
                      <a:gd name="connsiteY76" fmla="*/ 1227512 h 3771207"/>
                      <a:gd name="connsiteX77" fmla="*/ 1823259 w 4064925"/>
                      <a:gd name="connsiteY77" fmla="*/ 1476894 h 3771207"/>
                      <a:gd name="connsiteX78" fmla="*/ 1972888 w 4064925"/>
                      <a:gd name="connsiteY78" fmla="*/ 1526770 h 3771207"/>
                      <a:gd name="connsiteX79" fmla="*/ 2205644 w 4064925"/>
                      <a:gd name="connsiteY79" fmla="*/ 1360516 h 3771207"/>
                      <a:gd name="connsiteX80" fmla="*/ 2421775 w 4064925"/>
                      <a:gd name="connsiteY80" fmla="*/ 1244138 h 3771207"/>
                      <a:gd name="connsiteX81" fmla="*/ 2421775 w 4064925"/>
                      <a:gd name="connsiteY81" fmla="*/ 1194261 h 3771207"/>
                      <a:gd name="connsiteX82" fmla="*/ 2421775 w 4064925"/>
                      <a:gd name="connsiteY82" fmla="*/ 1077883 h 3771207"/>
                      <a:gd name="connsiteX83" fmla="*/ 2621281 w 4064925"/>
                      <a:gd name="connsiteY83" fmla="*/ 1011381 h 3771207"/>
                      <a:gd name="connsiteX84" fmla="*/ 2770910 w 4064925"/>
                      <a:gd name="connsiteY84" fmla="*/ 878378 h 3771207"/>
                      <a:gd name="connsiteX85" fmla="*/ 2770910 w 4064925"/>
                      <a:gd name="connsiteY85" fmla="*/ 778625 h 3771207"/>
                      <a:gd name="connsiteX86" fmla="*/ 2887288 w 4064925"/>
                      <a:gd name="connsiteY86" fmla="*/ 545869 h 3771207"/>
                      <a:gd name="connsiteX87" fmla="*/ 3352801 w 4064925"/>
                      <a:gd name="connsiteY87" fmla="*/ 462741 h 3771207"/>
                      <a:gd name="connsiteX88" fmla="*/ 3535681 w 4064925"/>
                      <a:gd name="connsiteY88" fmla="*/ 196734 h 3771207"/>
                      <a:gd name="connsiteX89" fmla="*/ 3535681 w 4064925"/>
                      <a:gd name="connsiteY89" fmla="*/ 263236 h 3771207"/>
                      <a:gd name="connsiteX0" fmla="*/ 3535681 w 4064925"/>
                      <a:gd name="connsiteY0" fmla="*/ 263236 h 3778134"/>
                      <a:gd name="connsiteX1" fmla="*/ 3602183 w 4064925"/>
                      <a:gd name="connsiteY1" fmla="*/ 180109 h 3778134"/>
                      <a:gd name="connsiteX2" fmla="*/ 3685310 w 4064925"/>
                      <a:gd name="connsiteY2" fmla="*/ 80356 h 3778134"/>
                      <a:gd name="connsiteX3" fmla="*/ 3785063 w 4064925"/>
                      <a:gd name="connsiteY3" fmla="*/ 13854 h 3778134"/>
                      <a:gd name="connsiteX4" fmla="*/ 3868190 w 4064925"/>
                      <a:gd name="connsiteY4" fmla="*/ 163483 h 3778134"/>
                      <a:gd name="connsiteX5" fmla="*/ 4017819 w 4064925"/>
                      <a:gd name="connsiteY5" fmla="*/ 229985 h 3778134"/>
                      <a:gd name="connsiteX6" fmla="*/ 4051070 w 4064925"/>
                      <a:gd name="connsiteY6" fmla="*/ 329738 h 3778134"/>
                      <a:gd name="connsiteX7" fmla="*/ 3934692 w 4064925"/>
                      <a:gd name="connsiteY7" fmla="*/ 479367 h 3778134"/>
                      <a:gd name="connsiteX8" fmla="*/ 3735186 w 4064925"/>
                      <a:gd name="connsiteY8" fmla="*/ 595745 h 3778134"/>
                      <a:gd name="connsiteX9" fmla="*/ 3668684 w 4064925"/>
                      <a:gd name="connsiteY9" fmla="*/ 811876 h 3778134"/>
                      <a:gd name="connsiteX10" fmla="*/ 3685310 w 4064925"/>
                      <a:gd name="connsiteY10" fmla="*/ 994756 h 3778134"/>
                      <a:gd name="connsiteX11" fmla="*/ 3818313 w 4064925"/>
                      <a:gd name="connsiteY11" fmla="*/ 1011381 h 3778134"/>
                      <a:gd name="connsiteX12" fmla="*/ 3768437 w 4064925"/>
                      <a:gd name="connsiteY12" fmla="*/ 1144385 h 3778134"/>
                      <a:gd name="connsiteX13" fmla="*/ 3386052 w 4064925"/>
                      <a:gd name="connsiteY13" fmla="*/ 1260763 h 3778134"/>
                      <a:gd name="connsiteX14" fmla="*/ 3352801 w 4064925"/>
                      <a:gd name="connsiteY14" fmla="*/ 1609898 h 3778134"/>
                      <a:gd name="connsiteX15" fmla="*/ 3219797 w 4064925"/>
                      <a:gd name="connsiteY15" fmla="*/ 2058785 h 3778134"/>
                      <a:gd name="connsiteX16" fmla="*/ 3169921 w 4064925"/>
                      <a:gd name="connsiteY16" fmla="*/ 2274916 h 3778134"/>
                      <a:gd name="connsiteX17" fmla="*/ 3253048 w 4064925"/>
                      <a:gd name="connsiteY17" fmla="*/ 2491047 h 3778134"/>
                      <a:gd name="connsiteX18" fmla="*/ 3169921 w 4064925"/>
                      <a:gd name="connsiteY18" fmla="*/ 2790305 h 3778134"/>
                      <a:gd name="connsiteX19" fmla="*/ 2721033 w 4064925"/>
                      <a:gd name="connsiteY19" fmla="*/ 3139440 h 3778134"/>
                      <a:gd name="connsiteX20" fmla="*/ 2571404 w 4064925"/>
                      <a:gd name="connsiteY20" fmla="*/ 3471949 h 3778134"/>
                      <a:gd name="connsiteX21" fmla="*/ 2521528 w 4064925"/>
                      <a:gd name="connsiteY21" fmla="*/ 3654829 h 3778134"/>
                      <a:gd name="connsiteX22" fmla="*/ 2255521 w 4064925"/>
                      <a:gd name="connsiteY22" fmla="*/ 3721330 h 3778134"/>
                      <a:gd name="connsiteX23" fmla="*/ 1690255 w 4064925"/>
                      <a:gd name="connsiteY23" fmla="*/ 3771207 h 3778134"/>
                      <a:gd name="connsiteX24" fmla="*/ 759230 w 4064925"/>
                      <a:gd name="connsiteY24" fmla="*/ 3778134 h 3778134"/>
                      <a:gd name="connsiteX25" fmla="*/ 775855 w 4064925"/>
                      <a:gd name="connsiteY25" fmla="*/ 3521825 h 3778134"/>
                      <a:gd name="connsiteX26" fmla="*/ 692728 w 4064925"/>
                      <a:gd name="connsiteY26" fmla="*/ 3255818 h 3778134"/>
                      <a:gd name="connsiteX27" fmla="*/ 842357 w 4064925"/>
                      <a:gd name="connsiteY27" fmla="*/ 2939934 h 3778134"/>
                      <a:gd name="connsiteX28" fmla="*/ 942110 w 4064925"/>
                      <a:gd name="connsiteY28" fmla="*/ 2624050 h 3778134"/>
                      <a:gd name="connsiteX29" fmla="*/ 975361 w 4064925"/>
                      <a:gd name="connsiteY29" fmla="*/ 2540923 h 3778134"/>
                      <a:gd name="connsiteX30" fmla="*/ 975361 w 4064925"/>
                      <a:gd name="connsiteY30" fmla="*/ 2424545 h 3778134"/>
                      <a:gd name="connsiteX31" fmla="*/ 775855 w 4064925"/>
                      <a:gd name="connsiteY31" fmla="*/ 2258290 h 3778134"/>
                      <a:gd name="connsiteX32" fmla="*/ 809106 w 4064925"/>
                      <a:gd name="connsiteY32" fmla="*/ 2175163 h 3778134"/>
                      <a:gd name="connsiteX33" fmla="*/ 725979 w 4064925"/>
                      <a:gd name="connsiteY33" fmla="*/ 2075410 h 3778134"/>
                      <a:gd name="connsiteX34" fmla="*/ 626226 w 4064925"/>
                      <a:gd name="connsiteY34" fmla="*/ 1925781 h 3778134"/>
                      <a:gd name="connsiteX35" fmla="*/ 692728 w 4064925"/>
                      <a:gd name="connsiteY35" fmla="*/ 1693025 h 3778134"/>
                      <a:gd name="connsiteX36" fmla="*/ 775855 w 4064925"/>
                      <a:gd name="connsiteY36" fmla="*/ 1609898 h 3778134"/>
                      <a:gd name="connsiteX37" fmla="*/ 775855 w 4064925"/>
                      <a:gd name="connsiteY37" fmla="*/ 1510145 h 3778134"/>
                      <a:gd name="connsiteX38" fmla="*/ 659477 w 4064925"/>
                      <a:gd name="connsiteY38" fmla="*/ 1377141 h 3778134"/>
                      <a:gd name="connsiteX39" fmla="*/ 476597 w 4064925"/>
                      <a:gd name="connsiteY39" fmla="*/ 1077883 h 3778134"/>
                      <a:gd name="connsiteX40" fmla="*/ 310343 w 4064925"/>
                      <a:gd name="connsiteY40" fmla="*/ 978130 h 3778134"/>
                      <a:gd name="connsiteX41" fmla="*/ 193964 w 4064925"/>
                      <a:gd name="connsiteY41" fmla="*/ 811876 h 3778134"/>
                      <a:gd name="connsiteX42" fmla="*/ 193964 w 4064925"/>
                      <a:gd name="connsiteY42" fmla="*/ 545869 h 3778134"/>
                      <a:gd name="connsiteX43" fmla="*/ 243841 w 4064925"/>
                      <a:gd name="connsiteY43" fmla="*/ 545869 h 3778134"/>
                      <a:gd name="connsiteX44" fmla="*/ 227215 w 4064925"/>
                      <a:gd name="connsiteY44" fmla="*/ 429490 h 3778134"/>
                      <a:gd name="connsiteX45" fmla="*/ 177339 w 4064925"/>
                      <a:gd name="connsiteY45" fmla="*/ 412865 h 3778134"/>
                      <a:gd name="connsiteX46" fmla="*/ 44335 w 4064925"/>
                      <a:gd name="connsiteY46" fmla="*/ 396240 h 3778134"/>
                      <a:gd name="connsiteX47" fmla="*/ 11084 w 4064925"/>
                      <a:gd name="connsiteY47" fmla="*/ 96981 h 3778134"/>
                      <a:gd name="connsiteX48" fmla="*/ 110837 w 4064925"/>
                      <a:gd name="connsiteY48" fmla="*/ 213360 h 3778134"/>
                      <a:gd name="connsiteX49" fmla="*/ 243841 w 4064925"/>
                      <a:gd name="connsiteY49" fmla="*/ 180109 h 3778134"/>
                      <a:gd name="connsiteX50" fmla="*/ 360219 w 4064925"/>
                      <a:gd name="connsiteY50" fmla="*/ 329738 h 3778134"/>
                      <a:gd name="connsiteX51" fmla="*/ 360219 w 4064925"/>
                      <a:gd name="connsiteY51" fmla="*/ 446116 h 3778134"/>
                      <a:gd name="connsiteX52" fmla="*/ 393470 w 4064925"/>
                      <a:gd name="connsiteY52" fmla="*/ 512618 h 3778134"/>
                      <a:gd name="connsiteX53" fmla="*/ 609601 w 4064925"/>
                      <a:gd name="connsiteY53" fmla="*/ 545869 h 3778134"/>
                      <a:gd name="connsiteX54" fmla="*/ 858983 w 4064925"/>
                      <a:gd name="connsiteY54" fmla="*/ 495992 h 3778134"/>
                      <a:gd name="connsiteX55" fmla="*/ 908859 w 4064925"/>
                      <a:gd name="connsiteY55" fmla="*/ 379614 h 3778134"/>
                      <a:gd name="connsiteX56" fmla="*/ 975361 w 4064925"/>
                      <a:gd name="connsiteY56" fmla="*/ 329738 h 3778134"/>
                      <a:gd name="connsiteX57" fmla="*/ 1025237 w 4064925"/>
                      <a:gd name="connsiteY57" fmla="*/ 362989 h 3778134"/>
                      <a:gd name="connsiteX58" fmla="*/ 1141615 w 4064925"/>
                      <a:gd name="connsiteY58" fmla="*/ 512618 h 3778134"/>
                      <a:gd name="connsiteX59" fmla="*/ 1474124 w 4064925"/>
                      <a:gd name="connsiteY59" fmla="*/ 412865 h 3778134"/>
                      <a:gd name="connsiteX60" fmla="*/ 1607128 w 4064925"/>
                      <a:gd name="connsiteY60" fmla="*/ 612370 h 3778134"/>
                      <a:gd name="connsiteX61" fmla="*/ 1208117 w 4064925"/>
                      <a:gd name="connsiteY61" fmla="*/ 678872 h 3778134"/>
                      <a:gd name="connsiteX62" fmla="*/ 1108364 w 4064925"/>
                      <a:gd name="connsiteY62" fmla="*/ 861752 h 3778134"/>
                      <a:gd name="connsiteX63" fmla="*/ 1158241 w 4064925"/>
                      <a:gd name="connsiteY63" fmla="*/ 878378 h 3778134"/>
                      <a:gd name="connsiteX64" fmla="*/ 1124990 w 4064925"/>
                      <a:gd name="connsiteY64" fmla="*/ 1210887 h 3778134"/>
                      <a:gd name="connsiteX65" fmla="*/ 1141615 w 4064925"/>
                      <a:gd name="connsiteY65" fmla="*/ 1427018 h 3778134"/>
                      <a:gd name="connsiteX66" fmla="*/ 1191492 w 4064925"/>
                      <a:gd name="connsiteY66" fmla="*/ 1493520 h 3778134"/>
                      <a:gd name="connsiteX67" fmla="*/ 1390997 w 4064925"/>
                      <a:gd name="connsiteY67" fmla="*/ 1310640 h 3778134"/>
                      <a:gd name="connsiteX68" fmla="*/ 1324495 w 4064925"/>
                      <a:gd name="connsiteY68" fmla="*/ 1044632 h 3778134"/>
                      <a:gd name="connsiteX69" fmla="*/ 1457499 w 4064925"/>
                      <a:gd name="connsiteY69" fmla="*/ 795250 h 3778134"/>
                      <a:gd name="connsiteX70" fmla="*/ 1557252 w 4064925"/>
                      <a:gd name="connsiteY70" fmla="*/ 662247 h 3778134"/>
                      <a:gd name="connsiteX71" fmla="*/ 1706881 w 4064925"/>
                      <a:gd name="connsiteY71" fmla="*/ 745374 h 3778134"/>
                      <a:gd name="connsiteX72" fmla="*/ 1773383 w 4064925"/>
                      <a:gd name="connsiteY72" fmla="*/ 878378 h 3778134"/>
                      <a:gd name="connsiteX73" fmla="*/ 1640379 w 4064925"/>
                      <a:gd name="connsiteY73" fmla="*/ 1061258 h 3778134"/>
                      <a:gd name="connsiteX74" fmla="*/ 1806633 w 4064925"/>
                      <a:gd name="connsiteY74" fmla="*/ 1044632 h 3778134"/>
                      <a:gd name="connsiteX75" fmla="*/ 1856510 w 4064925"/>
                      <a:gd name="connsiteY75" fmla="*/ 1077883 h 3778134"/>
                      <a:gd name="connsiteX76" fmla="*/ 1856510 w 4064925"/>
                      <a:gd name="connsiteY76" fmla="*/ 1227512 h 3778134"/>
                      <a:gd name="connsiteX77" fmla="*/ 1823259 w 4064925"/>
                      <a:gd name="connsiteY77" fmla="*/ 1476894 h 3778134"/>
                      <a:gd name="connsiteX78" fmla="*/ 1972888 w 4064925"/>
                      <a:gd name="connsiteY78" fmla="*/ 1526770 h 3778134"/>
                      <a:gd name="connsiteX79" fmla="*/ 2205644 w 4064925"/>
                      <a:gd name="connsiteY79" fmla="*/ 1360516 h 3778134"/>
                      <a:gd name="connsiteX80" fmla="*/ 2421775 w 4064925"/>
                      <a:gd name="connsiteY80" fmla="*/ 1244138 h 3778134"/>
                      <a:gd name="connsiteX81" fmla="*/ 2421775 w 4064925"/>
                      <a:gd name="connsiteY81" fmla="*/ 1194261 h 3778134"/>
                      <a:gd name="connsiteX82" fmla="*/ 2421775 w 4064925"/>
                      <a:gd name="connsiteY82" fmla="*/ 1077883 h 3778134"/>
                      <a:gd name="connsiteX83" fmla="*/ 2621281 w 4064925"/>
                      <a:gd name="connsiteY83" fmla="*/ 1011381 h 3778134"/>
                      <a:gd name="connsiteX84" fmla="*/ 2770910 w 4064925"/>
                      <a:gd name="connsiteY84" fmla="*/ 878378 h 3778134"/>
                      <a:gd name="connsiteX85" fmla="*/ 2770910 w 4064925"/>
                      <a:gd name="connsiteY85" fmla="*/ 778625 h 3778134"/>
                      <a:gd name="connsiteX86" fmla="*/ 2887288 w 4064925"/>
                      <a:gd name="connsiteY86" fmla="*/ 545869 h 3778134"/>
                      <a:gd name="connsiteX87" fmla="*/ 3352801 w 4064925"/>
                      <a:gd name="connsiteY87" fmla="*/ 462741 h 3778134"/>
                      <a:gd name="connsiteX88" fmla="*/ 3535681 w 4064925"/>
                      <a:gd name="connsiteY88" fmla="*/ 196734 h 3778134"/>
                      <a:gd name="connsiteX89" fmla="*/ 3535681 w 4064925"/>
                      <a:gd name="connsiteY89" fmla="*/ 263236 h 377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064925" h="3778134">
                        <a:moveTo>
                          <a:pt x="3535681" y="263236"/>
                        </a:moveTo>
                        <a:cubicBezTo>
                          <a:pt x="3557848" y="235527"/>
                          <a:pt x="3577245" y="210589"/>
                          <a:pt x="3602183" y="180109"/>
                        </a:cubicBezTo>
                        <a:cubicBezTo>
                          <a:pt x="3627121" y="149629"/>
                          <a:pt x="3654830" y="108065"/>
                          <a:pt x="3685310" y="80356"/>
                        </a:cubicBezTo>
                        <a:cubicBezTo>
                          <a:pt x="3715790" y="52647"/>
                          <a:pt x="3754583" y="0"/>
                          <a:pt x="3785063" y="13854"/>
                        </a:cubicBezTo>
                        <a:cubicBezTo>
                          <a:pt x="3815543" y="27708"/>
                          <a:pt x="3829397" y="127461"/>
                          <a:pt x="3868190" y="163483"/>
                        </a:cubicBezTo>
                        <a:cubicBezTo>
                          <a:pt x="3906983" y="199505"/>
                          <a:pt x="3987339" y="202276"/>
                          <a:pt x="4017819" y="229985"/>
                        </a:cubicBezTo>
                        <a:cubicBezTo>
                          <a:pt x="4048299" y="257694"/>
                          <a:pt x="4064925" y="288174"/>
                          <a:pt x="4051070" y="329738"/>
                        </a:cubicBezTo>
                        <a:cubicBezTo>
                          <a:pt x="4037216" y="371302"/>
                          <a:pt x="3987339" y="435033"/>
                          <a:pt x="3934692" y="479367"/>
                        </a:cubicBezTo>
                        <a:cubicBezTo>
                          <a:pt x="3882045" y="523701"/>
                          <a:pt x="3779521" y="540327"/>
                          <a:pt x="3735186" y="595745"/>
                        </a:cubicBezTo>
                        <a:cubicBezTo>
                          <a:pt x="3690851" y="651163"/>
                          <a:pt x="3676997" y="745374"/>
                          <a:pt x="3668684" y="811876"/>
                        </a:cubicBezTo>
                        <a:cubicBezTo>
                          <a:pt x="3660371" y="878378"/>
                          <a:pt x="3660372" y="961505"/>
                          <a:pt x="3685310" y="994756"/>
                        </a:cubicBezTo>
                        <a:cubicBezTo>
                          <a:pt x="3710248" y="1028007"/>
                          <a:pt x="3804458" y="986443"/>
                          <a:pt x="3818313" y="1011381"/>
                        </a:cubicBezTo>
                        <a:cubicBezTo>
                          <a:pt x="3832168" y="1036319"/>
                          <a:pt x="3840480" y="1102821"/>
                          <a:pt x="3768437" y="1144385"/>
                        </a:cubicBezTo>
                        <a:cubicBezTo>
                          <a:pt x="3696394" y="1185949"/>
                          <a:pt x="3455325" y="1183178"/>
                          <a:pt x="3386052" y="1260763"/>
                        </a:cubicBezTo>
                        <a:cubicBezTo>
                          <a:pt x="3316779" y="1338349"/>
                          <a:pt x="3380510" y="1476894"/>
                          <a:pt x="3352801" y="1609898"/>
                        </a:cubicBezTo>
                        <a:cubicBezTo>
                          <a:pt x="3325092" y="1742902"/>
                          <a:pt x="3250277" y="1947949"/>
                          <a:pt x="3219797" y="2058785"/>
                        </a:cubicBezTo>
                        <a:cubicBezTo>
                          <a:pt x="3189317" y="2169621"/>
                          <a:pt x="3164379" y="2202872"/>
                          <a:pt x="3169921" y="2274916"/>
                        </a:cubicBezTo>
                        <a:cubicBezTo>
                          <a:pt x="3175463" y="2346960"/>
                          <a:pt x="3253048" y="2405149"/>
                          <a:pt x="3253048" y="2491047"/>
                        </a:cubicBezTo>
                        <a:cubicBezTo>
                          <a:pt x="3253048" y="2576945"/>
                          <a:pt x="3258590" y="2682240"/>
                          <a:pt x="3169921" y="2790305"/>
                        </a:cubicBezTo>
                        <a:cubicBezTo>
                          <a:pt x="3081252" y="2898371"/>
                          <a:pt x="2820786" y="3025833"/>
                          <a:pt x="2721033" y="3139440"/>
                        </a:cubicBezTo>
                        <a:cubicBezTo>
                          <a:pt x="2621280" y="3253047"/>
                          <a:pt x="2604655" y="3386051"/>
                          <a:pt x="2571404" y="3471949"/>
                        </a:cubicBezTo>
                        <a:cubicBezTo>
                          <a:pt x="2538153" y="3557847"/>
                          <a:pt x="2574175" y="3613266"/>
                          <a:pt x="2521528" y="3654829"/>
                        </a:cubicBezTo>
                        <a:cubicBezTo>
                          <a:pt x="2468881" y="3696392"/>
                          <a:pt x="2394066" y="3701934"/>
                          <a:pt x="2255521" y="3721330"/>
                        </a:cubicBezTo>
                        <a:cubicBezTo>
                          <a:pt x="2116976" y="3740726"/>
                          <a:pt x="1690255" y="3771207"/>
                          <a:pt x="1690255" y="3771207"/>
                        </a:cubicBezTo>
                        <a:lnTo>
                          <a:pt x="759230" y="3778134"/>
                        </a:lnTo>
                        <a:cubicBezTo>
                          <a:pt x="739591" y="3588883"/>
                          <a:pt x="786939" y="3608878"/>
                          <a:pt x="775855" y="3521825"/>
                        </a:cubicBezTo>
                        <a:cubicBezTo>
                          <a:pt x="764771" y="3434772"/>
                          <a:pt x="681644" y="3352800"/>
                          <a:pt x="692728" y="3255818"/>
                        </a:cubicBezTo>
                        <a:cubicBezTo>
                          <a:pt x="703812" y="3158836"/>
                          <a:pt x="800793" y="3045229"/>
                          <a:pt x="842357" y="2939934"/>
                        </a:cubicBezTo>
                        <a:cubicBezTo>
                          <a:pt x="883921" y="2834639"/>
                          <a:pt x="919943" y="2690552"/>
                          <a:pt x="942110" y="2624050"/>
                        </a:cubicBezTo>
                        <a:cubicBezTo>
                          <a:pt x="964277" y="2557548"/>
                          <a:pt x="969819" y="2574174"/>
                          <a:pt x="975361" y="2540923"/>
                        </a:cubicBezTo>
                        <a:cubicBezTo>
                          <a:pt x="980903" y="2507672"/>
                          <a:pt x="1008612" y="2471650"/>
                          <a:pt x="975361" y="2424545"/>
                        </a:cubicBezTo>
                        <a:cubicBezTo>
                          <a:pt x="942110" y="2377440"/>
                          <a:pt x="803564" y="2299854"/>
                          <a:pt x="775855" y="2258290"/>
                        </a:cubicBezTo>
                        <a:cubicBezTo>
                          <a:pt x="748146" y="2216726"/>
                          <a:pt x="817419" y="2205643"/>
                          <a:pt x="809106" y="2175163"/>
                        </a:cubicBezTo>
                        <a:cubicBezTo>
                          <a:pt x="800793" y="2144683"/>
                          <a:pt x="756459" y="2116974"/>
                          <a:pt x="725979" y="2075410"/>
                        </a:cubicBezTo>
                        <a:cubicBezTo>
                          <a:pt x="695499" y="2033846"/>
                          <a:pt x="631768" y="1989512"/>
                          <a:pt x="626226" y="1925781"/>
                        </a:cubicBezTo>
                        <a:cubicBezTo>
                          <a:pt x="620684" y="1862050"/>
                          <a:pt x="667790" y="1745672"/>
                          <a:pt x="692728" y="1693025"/>
                        </a:cubicBezTo>
                        <a:cubicBezTo>
                          <a:pt x="717666" y="1640378"/>
                          <a:pt x="762001" y="1640378"/>
                          <a:pt x="775855" y="1609898"/>
                        </a:cubicBezTo>
                        <a:cubicBezTo>
                          <a:pt x="789709" y="1579418"/>
                          <a:pt x="795251" y="1548938"/>
                          <a:pt x="775855" y="1510145"/>
                        </a:cubicBezTo>
                        <a:cubicBezTo>
                          <a:pt x="756459" y="1471352"/>
                          <a:pt x="709353" y="1449185"/>
                          <a:pt x="659477" y="1377141"/>
                        </a:cubicBezTo>
                        <a:cubicBezTo>
                          <a:pt x="609601" y="1305097"/>
                          <a:pt x="534786" y="1144385"/>
                          <a:pt x="476597" y="1077883"/>
                        </a:cubicBezTo>
                        <a:cubicBezTo>
                          <a:pt x="418408" y="1011381"/>
                          <a:pt x="357448" y="1022464"/>
                          <a:pt x="310343" y="978130"/>
                        </a:cubicBezTo>
                        <a:cubicBezTo>
                          <a:pt x="263238" y="933796"/>
                          <a:pt x="213361" y="883920"/>
                          <a:pt x="193964" y="811876"/>
                        </a:cubicBezTo>
                        <a:cubicBezTo>
                          <a:pt x="174568" y="739833"/>
                          <a:pt x="185651" y="590203"/>
                          <a:pt x="193964" y="545869"/>
                        </a:cubicBezTo>
                        <a:cubicBezTo>
                          <a:pt x="202277" y="501535"/>
                          <a:pt x="238299" y="565266"/>
                          <a:pt x="243841" y="545869"/>
                        </a:cubicBezTo>
                        <a:cubicBezTo>
                          <a:pt x="249383" y="526472"/>
                          <a:pt x="238299" y="451657"/>
                          <a:pt x="227215" y="429490"/>
                        </a:cubicBezTo>
                        <a:cubicBezTo>
                          <a:pt x="216131" y="407323"/>
                          <a:pt x="207819" y="418407"/>
                          <a:pt x="177339" y="412865"/>
                        </a:cubicBezTo>
                        <a:cubicBezTo>
                          <a:pt x="146859" y="407323"/>
                          <a:pt x="72044" y="448887"/>
                          <a:pt x="44335" y="396240"/>
                        </a:cubicBezTo>
                        <a:cubicBezTo>
                          <a:pt x="16626" y="343593"/>
                          <a:pt x="0" y="127461"/>
                          <a:pt x="11084" y="96981"/>
                        </a:cubicBezTo>
                        <a:cubicBezTo>
                          <a:pt x="22168" y="66501"/>
                          <a:pt x="72044" y="199505"/>
                          <a:pt x="110837" y="213360"/>
                        </a:cubicBezTo>
                        <a:cubicBezTo>
                          <a:pt x="149630" y="227215"/>
                          <a:pt x="202277" y="160713"/>
                          <a:pt x="243841" y="180109"/>
                        </a:cubicBezTo>
                        <a:cubicBezTo>
                          <a:pt x="285405" y="199505"/>
                          <a:pt x="340823" y="285404"/>
                          <a:pt x="360219" y="329738"/>
                        </a:cubicBezTo>
                        <a:cubicBezTo>
                          <a:pt x="379615" y="374072"/>
                          <a:pt x="354677" y="415636"/>
                          <a:pt x="360219" y="446116"/>
                        </a:cubicBezTo>
                        <a:cubicBezTo>
                          <a:pt x="365761" y="476596"/>
                          <a:pt x="351906" y="495992"/>
                          <a:pt x="393470" y="512618"/>
                        </a:cubicBezTo>
                        <a:cubicBezTo>
                          <a:pt x="435034" y="529244"/>
                          <a:pt x="532016" y="548640"/>
                          <a:pt x="609601" y="545869"/>
                        </a:cubicBezTo>
                        <a:cubicBezTo>
                          <a:pt x="687186" y="543098"/>
                          <a:pt x="809107" y="523701"/>
                          <a:pt x="858983" y="495992"/>
                        </a:cubicBezTo>
                        <a:cubicBezTo>
                          <a:pt x="908859" y="468283"/>
                          <a:pt x="889463" y="407323"/>
                          <a:pt x="908859" y="379614"/>
                        </a:cubicBezTo>
                        <a:cubicBezTo>
                          <a:pt x="928255" y="351905"/>
                          <a:pt x="955965" y="332509"/>
                          <a:pt x="975361" y="329738"/>
                        </a:cubicBezTo>
                        <a:cubicBezTo>
                          <a:pt x="994757" y="326967"/>
                          <a:pt x="997528" y="332509"/>
                          <a:pt x="1025237" y="362989"/>
                        </a:cubicBezTo>
                        <a:cubicBezTo>
                          <a:pt x="1052946" y="393469"/>
                          <a:pt x="1066800" y="504305"/>
                          <a:pt x="1141615" y="512618"/>
                        </a:cubicBezTo>
                        <a:cubicBezTo>
                          <a:pt x="1216430" y="520931"/>
                          <a:pt x="1396539" y="396240"/>
                          <a:pt x="1474124" y="412865"/>
                        </a:cubicBezTo>
                        <a:cubicBezTo>
                          <a:pt x="1551710" y="429490"/>
                          <a:pt x="1651462" y="568036"/>
                          <a:pt x="1607128" y="612370"/>
                        </a:cubicBezTo>
                        <a:cubicBezTo>
                          <a:pt x="1562794" y="656704"/>
                          <a:pt x="1291244" y="637308"/>
                          <a:pt x="1208117" y="678872"/>
                        </a:cubicBezTo>
                        <a:cubicBezTo>
                          <a:pt x="1124990" y="720436"/>
                          <a:pt x="1116677" y="828501"/>
                          <a:pt x="1108364" y="861752"/>
                        </a:cubicBezTo>
                        <a:cubicBezTo>
                          <a:pt x="1100051" y="895003"/>
                          <a:pt x="1155470" y="820189"/>
                          <a:pt x="1158241" y="878378"/>
                        </a:cubicBezTo>
                        <a:cubicBezTo>
                          <a:pt x="1161012" y="936567"/>
                          <a:pt x="1127761" y="1119447"/>
                          <a:pt x="1124990" y="1210887"/>
                        </a:cubicBezTo>
                        <a:cubicBezTo>
                          <a:pt x="1122219" y="1302327"/>
                          <a:pt x="1130531" y="1379913"/>
                          <a:pt x="1141615" y="1427018"/>
                        </a:cubicBezTo>
                        <a:cubicBezTo>
                          <a:pt x="1152699" y="1474124"/>
                          <a:pt x="1149928" y="1512916"/>
                          <a:pt x="1191492" y="1493520"/>
                        </a:cubicBezTo>
                        <a:cubicBezTo>
                          <a:pt x="1233056" y="1474124"/>
                          <a:pt x="1368830" y="1385455"/>
                          <a:pt x="1390997" y="1310640"/>
                        </a:cubicBezTo>
                        <a:cubicBezTo>
                          <a:pt x="1413164" y="1235825"/>
                          <a:pt x="1313411" y="1130530"/>
                          <a:pt x="1324495" y="1044632"/>
                        </a:cubicBezTo>
                        <a:cubicBezTo>
                          <a:pt x="1335579" y="958734"/>
                          <a:pt x="1418706" y="858981"/>
                          <a:pt x="1457499" y="795250"/>
                        </a:cubicBezTo>
                        <a:cubicBezTo>
                          <a:pt x="1496292" y="731519"/>
                          <a:pt x="1515688" y="670560"/>
                          <a:pt x="1557252" y="662247"/>
                        </a:cubicBezTo>
                        <a:cubicBezTo>
                          <a:pt x="1598816" y="653934"/>
                          <a:pt x="1670859" y="709352"/>
                          <a:pt x="1706881" y="745374"/>
                        </a:cubicBezTo>
                        <a:cubicBezTo>
                          <a:pt x="1742903" y="781396"/>
                          <a:pt x="1784467" y="825731"/>
                          <a:pt x="1773383" y="878378"/>
                        </a:cubicBezTo>
                        <a:cubicBezTo>
                          <a:pt x="1762299" y="931025"/>
                          <a:pt x="1634837" y="1033549"/>
                          <a:pt x="1640379" y="1061258"/>
                        </a:cubicBezTo>
                        <a:cubicBezTo>
                          <a:pt x="1645921" y="1088967"/>
                          <a:pt x="1770611" y="1041861"/>
                          <a:pt x="1806633" y="1044632"/>
                        </a:cubicBezTo>
                        <a:cubicBezTo>
                          <a:pt x="1842655" y="1047403"/>
                          <a:pt x="1848197" y="1047403"/>
                          <a:pt x="1856510" y="1077883"/>
                        </a:cubicBezTo>
                        <a:cubicBezTo>
                          <a:pt x="1864823" y="1108363"/>
                          <a:pt x="1862052" y="1161010"/>
                          <a:pt x="1856510" y="1227512"/>
                        </a:cubicBezTo>
                        <a:cubicBezTo>
                          <a:pt x="1850968" y="1294014"/>
                          <a:pt x="1803863" y="1427018"/>
                          <a:pt x="1823259" y="1476894"/>
                        </a:cubicBezTo>
                        <a:cubicBezTo>
                          <a:pt x="1842655" y="1526770"/>
                          <a:pt x="1909157" y="1546166"/>
                          <a:pt x="1972888" y="1526770"/>
                        </a:cubicBezTo>
                        <a:cubicBezTo>
                          <a:pt x="2036619" y="1507374"/>
                          <a:pt x="2130829" y="1407621"/>
                          <a:pt x="2205644" y="1360516"/>
                        </a:cubicBezTo>
                        <a:cubicBezTo>
                          <a:pt x="2280459" y="1313411"/>
                          <a:pt x="2385753" y="1271847"/>
                          <a:pt x="2421775" y="1244138"/>
                        </a:cubicBezTo>
                        <a:cubicBezTo>
                          <a:pt x="2457797" y="1216429"/>
                          <a:pt x="2421775" y="1194261"/>
                          <a:pt x="2421775" y="1194261"/>
                        </a:cubicBezTo>
                        <a:cubicBezTo>
                          <a:pt x="2421775" y="1166552"/>
                          <a:pt x="2388524" y="1108363"/>
                          <a:pt x="2421775" y="1077883"/>
                        </a:cubicBezTo>
                        <a:cubicBezTo>
                          <a:pt x="2455026" y="1047403"/>
                          <a:pt x="2563092" y="1044632"/>
                          <a:pt x="2621281" y="1011381"/>
                        </a:cubicBezTo>
                        <a:cubicBezTo>
                          <a:pt x="2679470" y="978130"/>
                          <a:pt x="2745972" y="917171"/>
                          <a:pt x="2770910" y="878378"/>
                        </a:cubicBezTo>
                        <a:cubicBezTo>
                          <a:pt x="2795848" y="839585"/>
                          <a:pt x="2751514" y="834043"/>
                          <a:pt x="2770910" y="778625"/>
                        </a:cubicBezTo>
                        <a:cubicBezTo>
                          <a:pt x="2790306" y="723207"/>
                          <a:pt x="2790306" y="598516"/>
                          <a:pt x="2887288" y="545869"/>
                        </a:cubicBezTo>
                        <a:cubicBezTo>
                          <a:pt x="2984270" y="493222"/>
                          <a:pt x="3244736" y="520930"/>
                          <a:pt x="3352801" y="462741"/>
                        </a:cubicBezTo>
                        <a:cubicBezTo>
                          <a:pt x="3460866" y="404552"/>
                          <a:pt x="3498273" y="300643"/>
                          <a:pt x="3535681" y="196734"/>
                        </a:cubicBezTo>
                        <a:lnTo>
                          <a:pt x="3535681" y="263236"/>
                        </a:lnTo>
                        <a:close/>
                      </a:path>
                    </a:pathLst>
                  </a:custGeom>
                  <a:solidFill>
                    <a:srgbClr val="FFC0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Freeform 19"/>
                  <p:cNvSpPr/>
                  <p:nvPr/>
                </p:nvSpPr>
                <p:spPr>
                  <a:xfrm>
                    <a:off x="4770120" y="1752599"/>
                    <a:ext cx="1025236" cy="3358342"/>
                  </a:xfrm>
                  <a:custGeom>
                    <a:avLst/>
                    <a:gdLst>
                      <a:gd name="connsiteX0" fmla="*/ 0 w 1097280"/>
                      <a:gd name="connsiteY0" fmla="*/ 0 h 3690851"/>
                      <a:gd name="connsiteX1" fmla="*/ 182880 w 1097280"/>
                      <a:gd name="connsiteY1" fmla="*/ 83127 h 3690851"/>
                      <a:gd name="connsiteX2" fmla="*/ 232756 w 1097280"/>
                      <a:gd name="connsiteY2" fmla="*/ 133004 h 3690851"/>
                      <a:gd name="connsiteX3" fmla="*/ 266007 w 1097280"/>
                      <a:gd name="connsiteY3" fmla="*/ 199506 h 3690851"/>
                      <a:gd name="connsiteX4" fmla="*/ 216131 w 1097280"/>
                      <a:gd name="connsiteY4" fmla="*/ 249382 h 3690851"/>
                      <a:gd name="connsiteX5" fmla="*/ 133004 w 1097280"/>
                      <a:gd name="connsiteY5" fmla="*/ 432262 h 3690851"/>
                      <a:gd name="connsiteX6" fmla="*/ 332509 w 1097280"/>
                      <a:gd name="connsiteY6" fmla="*/ 548640 h 3690851"/>
                      <a:gd name="connsiteX7" fmla="*/ 565265 w 1097280"/>
                      <a:gd name="connsiteY7" fmla="*/ 731520 h 3690851"/>
                      <a:gd name="connsiteX8" fmla="*/ 631767 w 1097280"/>
                      <a:gd name="connsiteY8" fmla="*/ 847898 h 3690851"/>
                      <a:gd name="connsiteX9" fmla="*/ 648393 w 1097280"/>
                      <a:gd name="connsiteY9" fmla="*/ 1030778 h 3690851"/>
                      <a:gd name="connsiteX10" fmla="*/ 764771 w 1097280"/>
                      <a:gd name="connsiteY10" fmla="*/ 1097280 h 3690851"/>
                      <a:gd name="connsiteX11" fmla="*/ 781396 w 1097280"/>
                      <a:gd name="connsiteY11" fmla="*/ 1230284 h 3690851"/>
                      <a:gd name="connsiteX12" fmla="*/ 665018 w 1097280"/>
                      <a:gd name="connsiteY12" fmla="*/ 1379913 h 3690851"/>
                      <a:gd name="connsiteX13" fmla="*/ 615142 w 1097280"/>
                      <a:gd name="connsiteY13" fmla="*/ 1512917 h 3690851"/>
                      <a:gd name="connsiteX14" fmla="*/ 681644 w 1097280"/>
                      <a:gd name="connsiteY14" fmla="*/ 1745673 h 3690851"/>
                      <a:gd name="connsiteX15" fmla="*/ 831273 w 1097280"/>
                      <a:gd name="connsiteY15" fmla="*/ 1828800 h 3690851"/>
                      <a:gd name="connsiteX16" fmla="*/ 831273 w 1097280"/>
                      <a:gd name="connsiteY16" fmla="*/ 1961804 h 3690851"/>
                      <a:gd name="connsiteX17" fmla="*/ 931025 w 1097280"/>
                      <a:gd name="connsiteY17" fmla="*/ 2094807 h 3690851"/>
                      <a:gd name="connsiteX18" fmla="*/ 1014153 w 1097280"/>
                      <a:gd name="connsiteY18" fmla="*/ 2294313 h 3690851"/>
                      <a:gd name="connsiteX19" fmla="*/ 864524 w 1097280"/>
                      <a:gd name="connsiteY19" fmla="*/ 2576946 h 3690851"/>
                      <a:gd name="connsiteX20" fmla="*/ 764771 w 1097280"/>
                      <a:gd name="connsiteY20" fmla="*/ 2942706 h 3690851"/>
                      <a:gd name="connsiteX21" fmla="*/ 764771 w 1097280"/>
                      <a:gd name="connsiteY21" fmla="*/ 3059084 h 3690851"/>
                      <a:gd name="connsiteX22" fmla="*/ 731520 w 1097280"/>
                      <a:gd name="connsiteY22" fmla="*/ 3225338 h 3690851"/>
                      <a:gd name="connsiteX23" fmla="*/ 665018 w 1097280"/>
                      <a:gd name="connsiteY23" fmla="*/ 3358342 h 3690851"/>
                      <a:gd name="connsiteX24" fmla="*/ 698269 w 1097280"/>
                      <a:gd name="connsiteY24" fmla="*/ 3524597 h 3690851"/>
                      <a:gd name="connsiteX25" fmla="*/ 847898 w 1097280"/>
                      <a:gd name="connsiteY25" fmla="*/ 3607724 h 3690851"/>
                      <a:gd name="connsiteX26" fmla="*/ 1014153 w 1097280"/>
                      <a:gd name="connsiteY26" fmla="*/ 3657600 h 3690851"/>
                      <a:gd name="connsiteX27" fmla="*/ 1097280 w 1097280"/>
                      <a:gd name="connsiteY27" fmla="*/ 3690851 h 3690851"/>
                      <a:gd name="connsiteX0" fmla="*/ 0 w 1025236"/>
                      <a:gd name="connsiteY0" fmla="*/ 0 h 3657600"/>
                      <a:gd name="connsiteX1" fmla="*/ 182880 w 1025236"/>
                      <a:gd name="connsiteY1" fmla="*/ 83127 h 3657600"/>
                      <a:gd name="connsiteX2" fmla="*/ 232756 w 1025236"/>
                      <a:gd name="connsiteY2" fmla="*/ 133004 h 3657600"/>
                      <a:gd name="connsiteX3" fmla="*/ 266007 w 1025236"/>
                      <a:gd name="connsiteY3" fmla="*/ 199506 h 3657600"/>
                      <a:gd name="connsiteX4" fmla="*/ 216131 w 1025236"/>
                      <a:gd name="connsiteY4" fmla="*/ 249382 h 3657600"/>
                      <a:gd name="connsiteX5" fmla="*/ 133004 w 1025236"/>
                      <a:gd name="connsiteY5" fmla="*/ 432262 h 3657600"/>
                      <a:gd name="connsiteX6" fmla="*/ 332509 w 1025236"/>
                      <a:gd name="connsiteY6" fmla="*/ 548640 h 3657600"/>
                      <a:gd name="connsiteX7" fmla="*/ 565265 w 1025236"/>
                      <a:gd name="connsiteY7" fmla="*/ 731520 h 3657600"/>
                      <a:gd name="connsiteX8" fmla="*/ 631767 w 1025236"/>
                      <a:gd name="connsiteY8" fmla="*/ 847898 h 3657600"/>
                      <a:gd name="connsiteX9" fmla="*/ 648393 w 1025236"/>
                      <a:gd name="connsiteY9" fmla="*/ 1030778 h 3657600"/>
                      <a:gd name="connsiteX10" fmla="*/ 764771 w 1025236"/>
                      <a:gd name="connsiteY10" fmla="*/ 1097280 h 3657600"/>
                      <a:gd name="connsiteX11" fmla="*/ 781396 w 1025236"/>
                      <a:gd name="connsiteY11" fmla="*/ 1230284 h 3657600"/>
                      <a:gd name="connsiteX12" fmla="*/ 665018 w 1025236"/>
                      <a:gd name="connsiteY12" fmla="*/ 1379913 h 3657600"/>
                      <a:gd name="connsiteX13" fmla="*/ 615142 w 1025236"/>
                      <a:gd name="connsiteY13" fmla="*/ 1512917 h 3657600"/>
                      <a:gd name="connsiteX14" fmla="*/ 681644 w 1025236"/>
                      <a:gd name="connsiteY14" fmla="*/ 1745673 h 3657600"/>
                      <a:gd name="connsiteX15" fmla="*/ 831273 w 1025236"/>
                      <a:gd name="connsiteY15" fmla="*/ 1828800 h 3657600"/>
                      <a:gd name="connsiteX16" fmla="*/ 831273 w 1025236"/>
                      <a:gd name="connsiteY16" fmla="*/ 1961804 h 3657600"/>
                      <a:gd name="connsiteX17" fmla="*/ 931025 w 1025236"/>
                      <a:gd name="connsiteY17" fmla="*/ 2094807 h 3657600"/>
                      <a:gd name="connsiteX18" fmla="*/ 1014153 w 1025236"/>
                      <a:gd name="connsiteY18" fmla="*/ 2294313 h 3657600"/>
                      <a:gd name="connsiteX19" fmla="*/ 864524 w 1025236"/>
                      <a:gd name="connsiteY19" fmla="*/ 2576946 h 3657600"/>
                      <a:gd name="connsiteX20" fmla="*/ 764771 w 1025236"/>
                      <a:gd name="connsiteY20" fmla="*/ 2942706 h 3657600"/>
                      <a:gd name="connsiteX21" fmla="*/ 764771 w 1025236"/>
                      <a:gd name="connsiteY21" fmla="*/ 3059084 h 3657600"/>
                      <a:gd name="connsiteX22" fmla="*/ 731520 w 1025236"/>
                      <a:gd name="connsiteY22" fmla="*/ 3225338 h 3657600"/>
                      <a:gd name="connsiteX23" fmla="*/ 665018 w 1025236"/>
                      <a:gd name="connsiteY23" fmla="*/ 3358342 h 3657600"/>
                      <a:gd name="connsiteX24" fmla="*/ 698269 w 1025236"/>
                      <a:gd name="connsiteY24" fmla="*/ 3524597 h 3657600"/>
                      <a:gd name="connsiteX25" fmla="*/ 847898 w 1025236"/>
                      <a:gd name="connsiteY25" fmla="*/ 3607724 h 3657600"/>
                      <a:gd name="connsiteX26" fmla="*/ 1014153 w 1025236"/>
                      <a:gd name="connsiteY26" fmla="*/ 3657600 h 3657600"/>
                      <a:gd name="connsiteX0" fmla="*/ 0 w 1025236"/>
                      <a:gd name="connsiteY0" fmla="*/ 0 h 3607724"/>
                      <a:gd name="connsiteX1" fmla="*/ 182880 w 1025236"/>
                      <a:gd name="connsiteY1" fmla="*/ 83127 h 3607724"/>
                      <a:gd name="connsiteX2" fmla="*/ 232756 w 1025236"/>
                      <a:gd name="connsiteY2" fmla="*/ 133004 h 3607724"/>
                      <a:gd name="connsiteX3" fmla="*/ 266007 w 1025236"/>
                      <a:gd name="connsiteY3" fmla="*/ 199506 h 3607724"/>
                      <a:gd name="connsiteX4" fmla="*/ 216131 w 1025236"/>
                      <a:gd name="connsiteY4" fmla="*/ 249382 h 3607724"/>
                      <a:gd name="connsiteX5" fmla="*/ 133004 w 1025236"/>
                      <a:gd name="connsiteY5" fmla="*/ 432262 h 3607724"/>
                      <a:gd name="connsiteX6" fmla="*/ 332509 w 1025236"/>
                      <a:gd name="connsiteY6" fmla="*/ 548640 h 3607724"/>
                      <a:gd name="connsiteX7" fmla="*/ 565265 w 1025236"/>
                      <a:gd name="connsiteY7" fmla="*/ 731520 h 3607724"/>
                      <a:gd name="connsiteX8" fmla="*/ 631767 w 1025236"/>
                      <a:gd name="connsiteY8" fmla="*/ 847898 h 3607724"/>
                      <a:gd name="connsiteX9" fmla="*/ 648393 w 1025236"/>
                      <a:gd name="connsiteY9" fmla="*/ 1030778 h 3607724"/>
                      <a:gd name="connsiteX10" fmla="*/ 764771 w 1025236"/>
                      <a:gd name="connsiteY10" fmla="*/ 1097280 h 3607724"/>
                      <a:gd name="connsiteX11" fmla="*/ 781396 w 1025236"/>
                      <a:gd name="connsiteY11" fmla="*/ 1230284 h 3607724"/>
                      <a:gd name="connsiteX12" fmla="*/ 665018 w 1025236"/>
                      <a:gd name="connsiteY12" fmla="*/ 1379913 h 3607724"/>
                      <a:gd name="connsiteX13" fmla="*/ 615142 w 1025236"/>
                      <a:gd name="connsiteY13" fmla="*/ 1512917 h 3607724"/>
                      <a:gd name="connsiteX14" fmla="*/ 681644 w 1025236"/>
                      <a:gd name="connsiteY14" fmla="*/ 1745673 h 3607724"/>
                      <a:gd name="connsiteX15" fmla="*/ 831273 w 1025236"/>
                      <a:gd name="connsiteY15" fmla="*/ 1828800 h 3607724"/>
                      <a:gd name="connsiteX16" fmla="*/ 831273 w 1025236"/>
                      <a:gd name="connsiteY16" fmla="*/ 1961804 h 3607724"/>
                      <a:gd name="connsiteX17" fmla="*/ 931025 w 1025236"/>
                      <a:gd name="connsiteY17" fmla="*/ 2094807 h 3607724"/>
                      <a:gd name="connsiteX18" fmla="*/ 1014153 w 1025236"/>
                      <a:gd name="connsiteY18" fmla="*/ 2294313 h 3607724"/>
                      <a:gd name="connsiteX19" fmla="*/ 864524 w 1025236"/>
                      <a:gd name="connsiteY19" fmla="*/ 2576946 h 3607724"/>
                      <a:gd name="connsiteX20" fmla="*/ 764771 w 1025236"/>
                      <a:gd name="connsiteY20" fmla="*/ 2942706 h 3607724"/>
                      <a:gd name="connsiteX21" fmla="*/ 764771 w 1025236"/>
                      <a:gd name="connsiteY21" fmla="*/ 3059084 h 3607724"/>
                      <a:gd name="connsiteX22" fmla="*/ 731520 w 1025236"/>
                      <a:gd name="connsiteY22" fmla="*/ 3225338 h 3607724"/>
                      <a:gd name="connsiteX23" fmla="*/ 665018 w 1025236"/>
                      <a:gd name="connsiteY23" fmla="*/ 3358342 h 3607724"/>
                      <a:gd name="connsiteX24" fmla="*/ 698269 w 1025236"/>
                      <a:gd name="connsiteY24" fmla="*/ 3524597 h 3607724"/>
                      <a:gd name="connsiteX25" fmla="*/ 847898 w 1025236"/>
                      <a:gd name="connsiteY25" fmla="*/ 3607724 h 3607724"/>
                      <a:gd name="connsiteX0" fmla="*/ 0 w 1025236"/>
                      <a:gd name="connsiteY0" fmla="*/ 0 h 3524597"/>
                      <a:gd name="connsiteX1" fmla="*/ 182880 w 1025236"/>
                      <a:gd name="connsiteY1" fmla="*/ 83127 h 3524597"/>
                      <a:gd name="connsiteX2" fmla="*/ 232756 w 1025236"/>
                      <a:gd name="connsiteY2" fmla="*/ 133004 h 3524597"/>
                      <a:gd name="connsiteX3" fmla="*/ 266007 w 1025236"/>
                      <a:gd name="connsiteY3" fmla="*/ 199506 h 3524597"/>
                      <a:gd name="connsiteX4" fmla="*/ 216131 w 1025236"/>
                      <a:gd name="connsiteY4" fmla="*/ 249382 h 3524597"/>
                      <a:gd name="connsiteX5" fmla="*/ 133004 w 1025236"/>
                      <a:gd name="connsiteY5" fmla="*/ 432262 h 3524597"/>
                      <a:gd name="connsiteX6" fmla="*/ 332509 w 1025236"/>
                      <a:gd name="connsiteY6" fmla="*/ 548640 h 3524597"/>
                      <a:gd name="connsiteX7" fmla="*/ 565265 w 1025236"/>
                      <a:gd name="connsiteY7" fmla="*/ 731520 h 3524597"/>
                      <a:gd name="connsiteX8" fmla="*/ 631767 w 1025236"/>
                      <a:gd name="connsiteY8" fmla="*/ 847898 h 3524597"/>
                      <a:gd name="connsiteX9" fmla="*/ 648393 w 1025236"/>
                      <a:gd name="connsiteY9" fmla="*/ 1030778 h 3524597"/>
                      <a:gd name="connsiteX10" fmla="*/ 764771 w 1025236"/>
                      <a:gd name="connsiteY10" fmla="*/ 1097280 h 3524597"/>
                      <a:gd name="connsiteX11" fmla="*/ 781396 w 1025236"/>
                      <a:gd name="connsiteY11" fmla="*/ 1230284 h 3524597"/>
                      <a:gd name="connsiteX12" fmla="*/ 665018 w 1025236"/>
                      <a:gd name="connsiteY12" fmla="*/ 1379913 h 3524597"/>
                      <a:gd name="connsiteX13" fmla="*/ 615142 w 1025236"/>
                      <a:gd name="connsiteY13" fmla="*/ 1512917 h 3524597"/>
                      <a:gd name="connsiteX14" fmla="*/ 681644 w 1025236"/>
                      <a:gd name="connsiteY14" fmla="*/ 1745673 h 3524597"/>
                      <a:gd name="connsiteX15" fmla="*/ 831273 w 1025236"/>
                      <a:gd name="connsiteY15" fmla="*/ 1828800 h 3524597"/>
                      <a:gd name="connsiteX16" fmla="*/ 831273 w 1025236"/>
                      <a:gd name="connsiteY16" fmla="*/ 1961804 h 3524597"/>
                      <a:gd name="connsiteX17" fmla="*/ 931025 w 1025236"/>
                      <a:gd name="connsiteY17" fmla="*/ 2094807 h 3524597"/>
                      <a:gd name="connsiteX18" fmla="*/ 1014153 w 1025236"/>
                      <a:gd name="connsiteY18" fmla="*/ 2294313 h 3524597"/>
                      <a:gd name="connsiteX19" fmla="*/ 864524 w 1025236"/>
                      <a:gd name="connsiteY19" fmla="*/ 2576946 h 3524597"/>
                      <a:gd name="connsiteX20" fmla="*/ 764771 w 1025236"/>
                      <a:gd name="connsiteY20" fmla="*/ 2942706 h 3524597"/>
                      <a:gd name="connsiteX21" fmla="*/ 764771 w 1025236"/>
                      <a:gd name="connsiteY21" fmla="*/ 3059084 h 3524597"/>
                      <a:gd name="connsiteX22" fmla="*/ 731520 w 1025236"/>
                      <a:gd name="connsiteY22" fmla="*/ 3225338 h 3524597"/>
                      <a:gd name="connsiteX23" fmla="*/ 665018 w 1025236"/>
                      <a:gd name="connsiteY23" fmla="*/ 3358342 h 3524597"/>
                      <a:gd name="connsiteX24" fmla="*/ 698269 w 1025236"/>
                      <a:gd name="connsiteY24" fmla="*/ 3524597 h 3524597"/>
                      <a:gd name="connsiteX0" fmla="*/ 0 w 1025236"/>
                      <a:gd name="connsiteY0" fmla="*/ 0 h 3358342"/>
                      <a:gd name="connsiteX1" fmla="*/ 182880 w 1025236"/>
                      <a:gd name="connsiteY1" fmla="*/ 83127 h 3358342"/>
                      <a:gd name="connsiteX2" fmla="*/ 232756 w 1025236"/>
                      <a:gd name="connsiteY2" fmla="*/ 133004 h 3358342"/>
                      <a:gd name="connsiteX3" fmla="*/ 266007 w 1025236"/>
                      <a:gd name="connsiteY3" fmla="*/ 199506 h 3358342"/>
                      <a:gd name="connsiteX4" fmla="*/ 216131 w 1025236"/>
                      <a:gd name="connsiteY4" fmla="*/ 249382 h 3358342"/>
                      <a:gd name="connsiteX5" fmla="*/ 133004 w 1025236"/>
                      <a:gd name="connsiteY5" fmla="*/ 432262 h 3358342"/>
                      <a:gd name="connsiteX6" fmla="*/ 332509 w 1025236"/>
                      <a:gd name="connsiteY6" fmla="*/ 548640 h 3358342"/>
                      <a:gd name="connsiteX7" fmla="*/ 565265 w 1025236"/>
                      <a:gd name="connsiteY7" fmla="*/ 731520 h 3358342"/>
                      <a:gd name="connsiteX8" fmla="*/ 631767 w 1025236"/>
                      <a:gd name="connsiteY8" fmla="*/ 847898 h 3358342"/>
                      <a:gd name="connsiteX9" fmla="*/ 648393 w 1025236"/>
                      <a:gd name="connsiteY9" fmla="*/ 1030778 h 3358342"/>
                      <a:gd name="connsiteX10" fmla="*/ 764771 w 1025236"/>
                      <a:gd name="connsiteY10" fmla="*/ 1097280 h 3358342"/>
                      <a:gd name="connsiteX11" fmla="*/ 781396 w 1025236"/>
                      <a:gd name="connsiteY11" fmla="*/ 1230284 h 3358342"/>
                      <a:gd name="connsiteX12" fmla="*/ 665018 w 1025236"/>
                      <a:gd name="connsiteY12" fmla="*/ 1379913 h 3358342"/>
                      <a:gd name="connsiteX13" fmla="*/ 615142 w 1025236"/>
                      <a:gd name="connsiteY13" fmla="*/ 1512917 h 3358342"/>
                      <a:gd name="connsiteX14" fmla="*/ 681644 w 1025236"/>
                      <a:gd name="connsiteY14" fmla="*/ 1745673 h 3358342"/>
                      <a:gd name="connsiteX15" fmla="*/ 831273 w 1025236"/>
                      <a:gd name="connsiteY15" fmla="*/ 1828800 h 3358342"/>
                      <a:gd name="connsiteX16" fmla="*/ 831273 w 1025236"/>
                      <a:gd name="connsiteY16" fmla="*/ 1961804 h 3358342"/>
                      <a:gd name="connsiteX17" fmla="*/ 931025 w 1025236"/>
                      <a:gd name="connsiteY17" fmla="*/ 2094807 h 3358342"/>
                      <a:gd name="connsiteX18" fmla="*/ 1014153 w 1025236"/>
                      <a:gd name="connsiteY18" fmla="*/ 2294313 h 3358342"/>
                      <a:gd name="connsiteX19" fmla="*/ 864524 w 1025236"/>
                      <a:gd name="connsiteY19" fmla="*/ 2576946 h 3358342"/>
                      <a:gd name="connsiteX20" fmla="*/ 764771 w 1025236"/>
                      <a:gd name="connsiteY20" fmla="*/ 2942706 h 3358342"/>
                      <a:gd name="connsiteX21" fmla="*/ 764771 w 1025236"/>
                      <a:gd name="connsiteY21" fmla="*/ 3059084 h 3358342"/>
                      <a:gd name="connsiteX22" fmla="*/ 731520 w 1025236"/>
                      <a:gd name="connsiteY22" fmla="*/ 3225338 h 3358342"/>
                      <a:gd name="connsiteX23" fmla="*/ 665018 w 1025236"/>
                      <a:gd name="connsiteY23" fmla="*/ 3358342 h 335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5236" h="3358342">
                        <a:moveTo>
                          <a:pt x="0" y="0"/>
                        </a:moveTo>
                        <a:cubicBezTo>
                          <a:pt x="72043" y="30480"/>
                          <a:pt x="144087" y="60960"/>
                          <a:pt x="182880" y="83127"/>
                        </a:cubicBezTo>
                        <a:cubicBezTo>
                          <a:pt x="221673" y="105294"/>
                          <a:pt x="218901" y="113607"/>
                          <a:pt x="232756" y="133004"/>
                        </a:cubicBezTo>
                        <a:cubicBezTo>
                          <a:pt x="246611" y="152401"/>
                          <a:pt x="268778" y="180110"/>
                          <a:pt x="266007" y="199506"/>
                        </a:cubicBezTo>
                        <a:cubicBezTo>
                          <a:pt x="263236" y="218902"/>
                          <a:pt x="238298" y="210589"/>
                          <a:pt x="216131" y="249382"/>
                        </a:cubicBezTo>
                        <a:cubicBezTo>
                          <a:pt x="193964" y="288175"/>
                          <a:pt x="113608" y="382386"/>
                          <a:pt x="133004" y="432262"/>
                        </a:cubicBezTo>
                        <a:cubicBezTo>
                          <a:pt x="152400" y="482138"/>
                          <a:pt x="260466" y="498764"/>
                          <a:pt x="332509" y="548640"/>
                        </a:cubicBezTo>
                        <a:cubicBezTo>
                          <a:pt x="404553" y="598516"/>
                          <a:pt x="515389" y="681644"/>
                          <a:pt x="565265" y="731520"/>
                        </a:cubicBezTo>
                        <a:cubicBezTo>
                          <a:pt x="615141" y="781396"/>
                          <a:pt x="617912" y="798022"/>
                          <a:pt x="631767" y="847898"/>
                        </a:cubicBezTo>
                        <a:cubicBezTo>
                          <a:pt x="645622" y="897774"/>
                          <a:pt x="626226" y="989214"/>
                          <a:pt x="648393" y="1030778"/>
                        </a:cubicBezTo>
                        <a:cubicBezTo>
                          <a:pt x="670560" y="1072342"/>
                          <a:pt x="742604" y="1064029"/>
                          <a:pt x="764771" y="1097280"/>
                        </a:cubicBezTo>
                        <a:cubicBezTo>
                          <a:pt x="786938" y="1130531"/>
                          <a:pt x="798021" y="1183179"/>
                          <a:pt x="781396" y="1230284"/>
                        </a:cubicBezTo>
                        <a:cubicBezTo>
                          <a:pt x="764771" y="1277389"/>
                          <a:pt x="692727" y="1332808"/>
                          <a:pt x="665018" y="1379913"/>
                        </a:cubicBezTo>
                        <a:cubicBezTo>
                          <a:pt x="637309" y="1427019"/>
                          <a:pt x="612371" y="1451957"/>
                          <a:pt x="615142" y="1512917"/>
                        </a:cubicBezTo>
                        <a:cubicBezTo>
                          <a:pt x="617913" y="1573877"/>
                          <a:pt x="645622" y="1693026"/>
                          <a:pt x="681644" y="1745673"/>
                        </a:cubicBezTo>
                        <a:cubicBezTo>
                          <a:pt x="717666" y="1798320"/>
                          <a:pt x="806335" y="1792778"/>
                          <a:pt x="831273" y="1828800"/>
                        </a:cubicBezTo>
                        <a:cubicBezTo>
                          <a:pt x="856211" y="1864822"/>
                          <a:pt x="814648" y="1917470"/>
                          <a:pt x="831273" y="1961804"/>
                        </a:cubicBezTo>
                        <a:cubicBezTo>
                          <a:pt x="847898" y="2006138"/>
                          <a:pt x="900545" y="2039389"/>
                          <a:pt x="931025" y="2094807"/>
                        </a:cubicBezTo>
                        <a:cubicBezTo>
                          <a:pt x="961505" y="2150225"/>
                          <a:pt x="1025236" y="2213957"/>
                          <a:pt x="1014153" y="2294313"/>
                        </a:cubicBezTo>
                        <a:cubicBezTo>
                          <a:pt x="1003070" y="2374669"/>
                          <a:pt x="906088" y="2468881"/>
                          <a:pt x="864524" y="2576946"/>
                        </a:cubicBezTo>
                        <a:cubicBezTo>
                          <a:pt x="822960" y="2685011"/>
                          <a:pt x="781396" y="2862350"/>
                          <a:pt x="764771" y="2942706"/>
                        </a:cubicBezTo>
                        <a:cubicBezTo>
                          <a:pt x="748146" y="3023062"/>
                          <a:pt x="770313" y="3011979"/>
                          <a:pt x="764771" y="3059084"/>
                        </a:cubicBezTo>
                        <a:cubicBezTo>
                          <a:pt x="759229" y="3106189"/>
                          <a:pt x="748145" y="3175462"/>
                          <a:pt x="731520" y="3225338"/>
                        </a:cubicBezTo>
                        <a:cubicBezTo>
                          <a:pt x="714895" y="3275214"/>
                          <a:pt x="670560" y="3308466"/>
                          <a:pt x="665018" y="3358342"/>
                        </a:cubicBezTo>
                      </a:path>
                    </a:pathLst>
                  </a:custGeom>
                  <a:ln w="254000">
                    <a:solidFill>
                      <a:srgbClr val="FFC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17" name="Freeform 16"/>
                <p:cNvSpPr/>
                <p:nvPr/>
              </p:nvSpPr>
              <p:spPr>
                <a:xfrm>
                  <a:off x="4764617" y="1511300"/>
                  <a:ext cx="1001183" cy="3822700"/>
                </a:xfrm>
                <a:custGeom>
                  <a:avLst/>
                  <a:gdLst>
                    <a:gd name="connsiteX0" fmla="*/ 10583 w 1001183"/>
                    <a:gd name="connsiteY0" fmla="*/ 0 h 3822700"/>
                    <a:gd name="connsiteX1" fmla="*/ 35983 w 1001183"/>
                    <a:gd name="connsiteY1" fmla="*/ 279400 h 3822700"/>
                    <a:gd name="connsiteX2" fmla="*/ 226483 w 1001183"/>
                    <a:gd name="connsiteY2" fmla="*/ 368300 h 3822700"/>
                    <a:gd name="connsiteX3" fmla="*/ 289983 w 1001183"/>
                    <a:gd name="connsiteY3" fmla="*/ 368300 h 3822700"/>
                    <a:gd name="connsiteX4" fmla="*/ 264583 w 1001183"/>
                    <a:gd name="connsiteY4" fmla="*/ 444500 h 3822700"/>
                    <a:gd name="connsiteX5" fmla="*/ 188383 w 1001183"/>
                    <a:gd name="connsiteY5" fmla="*/ 584200 h 3822700"/>
                    <a:gd name="connsiteX6" fmla="*/ 277283 w 1001183"/>
                    <a:gd name="connsiteY6" fmla="*/ 838200 h 3822700"/>
                    <a:gd name="connsiteX7" fmla="*/ 518583 w 1001183"/>
                    <a:gd name="connsiteY7" fmla="*/ 965200 h 3822700"/>
                    <a:gd name="connsiteX8" fmla="*/ 645583 w 1001183"/>
                    <a:gd name="connsiteY8" fmla="*/ 1257300 h 3822700"/>
                    <a:gd name="connsiteX9" fmla="*/ 747183 w 1001183"/>
                    <a:gd name="connsiteY9" fmla="*/ 1371600 h 3822700"/>
                    <a:gd name="connsiteX10" fmla="*/ 810683 w 1001183"/>
                    <a:gd name="connsiteY10" fmla="*/ 1549400 h 3822700"/>
                    <a:gd name="connsiteX11" fmla="*/ 683683 w 1001183"/>
                    <a:gd name="connsiteY11" fmla="*/ 1790700 h 3822700"/>
                    <a:gd name="connsiteX12" fmla="*/ 759883 w 1001183"/>
                    <a:gd name="connsiteY12" fmla="*/ 1993900 h 3822700"/>
                    <a:gd name="connsiteX13" fmla="*/ 823383 w 1001183"/>
                    <a:gd name="connsiteY13" fmla="*/ 2095500 h 3822700"/>
                    <a:gd name="connsiteX14" fmla="*/ 861483 w 1001183"/>
                    <a:gd name="connsiteY14" fmla="*/ 2171700 h 3822700"/>
                    <a:gd name="connsiteX15" fmla="*/ 1001183 w 1001183"/>
                    <a:gd name="connsiteY15" fmla="*/ 2349500 h 3822700"/>
                    <a:gd name="connsiteX16" fmla="*/ 861483 w 1001183"/>
                    <a:gd name="connsiteY16" fmla="*/ 2717800 h 3822700"/>
                    <a:gd name="connsiteX17" fmla="*/ 772583 w 1001183"/>
                    <a:gd name="connsiteY17" fmla="*/ 3009900 h 3822700"/>
                    <a:gd name="connsiteX18" fmla="*/ 734483 w 1001183"/>
                    <a:gd name="connsiteY18" fmla="*/ 3187700 h 3822700"/>
                    <a:gd name="connsiteX19" fmla="*/ 772583 w 1001183"/>
                    <a:gd name="connsiteY19" fmla="*/ 3352800 h 3822700"/>
                    <a:gd name="connsiteX20" fmla="*/ 797983 w 1001183"/>
                    <a:gd name="connsiteY20" fmla="*/ 3467100 h 3822700"/>
                    <a:gd name="connsiteX21" fmla="*/ 696383 w 1001183"/>
                    <a:gd name="connsiteY21" fmla="*/ 3822700 h 382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1183" h="3822700">
                      <a:moveTo>
                        <a:pt x="10583" y="0"/>
                      </a:moveTo>
                      <a:cubicBezTo>
                        <a:pt x="5291" y="109008"/>
                        <a:pt x="0" y="218017"/>
                        <a:pt x="35983" y="279400"/>
                      </a:cubicBezTo>
                      <a:cubicBezTo>
                        <a:pt x="71966" y="340783"/>
                        <a:pt x="184150" y="353483"/>
                        <a:pt x="226483" y="368300"/>
                      </a:cubicBezTo>
                      <a:cubicBezTo>
                        <a:pt x="268816" y="383117"/>
                        <a:pt x="283633" y="355600"/>
                        <a:pt x="289983" y="368300"/>
                      </a:cubicBezTo>
                      <a:cubicBezTo>
                        <a:pt x="296333" y="381000"/>
                        <a:pt x="281516" y="408517"/>
                        <a:pt x="264583" y="444500"/>
                      </a:cubicBezTo>
                      <a:cubicBezTo>
                        <a:pt x="247650" y="480483"/>
                        <a:pt x="186266" y="518583"/>
                        <a:pt x="188383" y="584200"/>
                      </a:cubicBezTo>
                      <a:cubicBezTo>
                        <a:pt x="190500" y="649817"/>
                        <a:pt x="222250" y="774700"/>
                        <a:pt x="277283" y="838200"/>
                      </a:cubicBezTo>
                      <a:cubicBezTo>
                        <a:pt x="332316" y="901700"/>
                        <a:pt x="457200" y="895350"/>
                        <a:pt x="518583" y="965200"/>
                      </a:cubicBezTo>
                      <a:cubicBezTo>
                        <a:pt x="579966" y="1035050"/>
                        <a:pt x="607483" y="1189567"/>
                        <a:pt x="645583" y="1257300"/>
                      </a:cubicBezTo>
                      <a:cubicBezTo>
                        <a:pt x="683683" y="1325033"/>
                        <a:pt x="719666" y="1322917"/>
                        <a:pt x="747183" y="1371600"/>
                      </a:cubicBezTo>
                      <a:cubicBezTo>
                        <a:pt x="774700" y="1420283"/>
                        <a:pt x="821266" y="1479550"/>
                        <a:pt x="810683" y="1549400"/>
                      </a:cubicBezTo>
                      <a:cubicBezTo>
                        <a:pt x="800100" y="1619250"/>
                        <a:pt x="692150" y="1716617"/>
                        <a:pt x="683683" y="1790700"/>
                      </a:cubicBezTo>
                      <a:cubicBezTo>
                        <a:pt x="675216" y="1864783"/>
                        <a:pt x="736600" y="1943100"/>
                        <a:pt x="759883" y="1993900"/>
                      </a:cubicBezTo>
                      <a:cubicBezTo>
                        <a:pt x="783166" y="2044700"/>
                        <a:pt x="806450" y="2065867"/>
                        <a:pt x="823383" y="2095500"/>
                      </a:cubicBezTo>
                      <a:cubicBezTo>
                        <a:pt x="840316" y="2125133"/>
                        <a:pt x="831850" y="2129367"/>
                        <a:pt x="861483" y="2171700"/>
                      </a:cubicBezTo>
                      <a:cubicBezTo>
                        <a:pt x="891116" y="2214033"/>
                        <a:pt x="1001183" y="2258483"/>
                        <a:pt x="1001183" y="2349500"/>
                      </a:cubicBezTo>
                      <a:cubicBezTo>
                        <a:pt x="1001183" y="2440517"/>
                        <a:pt x="899583" y="2607733"/>
                        <a:pt x="861483" y="2717800"/>
                      </a:cubicBezTo>
                      <a:cubicBezTo>
                        <a:pt x="823383" y="2827867"/>
                        <a:pt x="793750" y="2931583"/>
                        <a:pt x="772583" y="3009900"/>
                      </a:cubicBezTo>
                      <a:cubicBezTo>
                        <a:pt x="751416" y="3088217"/>
                        <a:pt x="734483" y="3130550"/>
                        <a:pt x="734483" y="3187700"/>
                      </a:cubicBezTo>
                      <a:cubicBezTo>
                        <a:pt x="734483" y="3244850"/>
                        <a:pt x="762000" y="3306233"/>
                        <a:pt x="772583" y="3352800"/>
                      </a:cubicBezTo>
                      <a:cubicBezTo>
                        <a:pt x="783166" y="3399367"/>
                        <a:pt x="810683" y="3388783"/>
                        <a:pt x="797983" y="3467100"/>
                      </a:cubicBezTo>
                      <a:cubicBezTo>
                        <a:pt x="785283" y="3545417"/>
                        <a:pt x="704850" y="3774017"/>
                        <a:pt x="696383" y="3822700"/>
                      </a:cubicBezTo>
                    </a:path>
                  </a:pathLst>
                </a:custGeom>
                <a:ln w="12700">
                  <a:solidFill>
                    <a:srgbClr val="0051A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2" name="Rectangle 21"/>
              <p:cNvSpPr/>
              <p:nvPr/>
            </p:nvSpPr>
            <p:spPr>
              <a:xfrm>
                <a:off x="0" y="762000"/>
                <a:ext cx="9144000" cy="553998"/>
              </a:xfrm>
              <a:prstGeom prst="rect">
                <a:avLst/>
              </a:prstGeom>
              <a:solidFill>
                <a:srgbClr val="FFC000"/>
              </a:solidFill>
            </p:spPr>
            <p:txBody>
              <a:bodyPr wrap="square">
                <a:spAutoFit/>
              </a:bodyPr>
              <a:lstStyle/>
              <a:p>
                <a:r>
                  <a:rPr lang="en-US" sz="3000" dirty="0">
                    <a:solidFill>
                      <a:srgbClr val="0051A2"/>
                    </a:solidFill>
                    <a:effectLst>
                      <a:outerShdw dist="63500" dir="7200000" algn="ctr" rotWithShape="0">
                        <a:schemeClr val="tx1"/>
                      </a:outerShdw>
                    </a:effectLst>
                    <a:latin typeface="Comic Sans MS" pitchFamily="66" charset="0"/>
                  </a:rPr>
                  <a:t> American settlers expand across North America</a:t>
                </a:r>
              </a:p>
            </p:txBody>
          </p:sp>
          <p:sp>
            <p:nvSpPr>
              <p:cNvPr id="40" name="TextBox 39"/>
              <p:cNvSpPr txBox="1"/>
              <p:nvPr/>
            </p:nvSpPr>
            <p:spPr>
              <a:xfrm>
                <a:off x="1066800" y="6172200"/>
                <a:ext cx="6920484" cy="646331"/>
              </a:xfrm>
              <a:prstGeom prst="rect">
                <a:avLst/>
              </a:prstGeom>
              <a:noFill/>
            </p:spPr>
            <p:txBody>
              <a:bodyPr wrap="none" rtlCol="0">
                <a:spAutoFit/>
              </a:bodyPr>
              <a:lstStyle/>
              <a:p>
                <a:r>
                  <a:rPr lang="en-US" sz="3600" b="1" dirty="0">
                    <a:ln>
                      <a:solidFill>
                        <a:srgbClr val="376092"/>
                      </a:solidFill>
                    </a:ln>
                    <a:solidFill>
                      <a:srgbClr val="376092"/>
                    </a:solidFill>
                    <a:effectLst>
                      <a:outerShdw dist="50800" dir="5400000" algn="ctr" rotWithShape="0">
                        <a:schemeClr val="tx1"/>
                      </a:outerShdw>
                    </a:effectLst>
                    <a:latin typeface="Tempus Sans ITC" pitchFamily="82" charset="0"/>
                  </a:rPr>
                  <a:t>Who are these ‘American Settlers’?</a:t>
                </a:r>
              </a:p>
            </p:txBody>
          </p:sp>
          <p:grpSp>
            <p:nvGrpSpPr>
              <p:cNvPr id="11" name="Group 50"/>
              <p:cNvGrpSpPr/>
              <p:nvPr/>
            </p:nvGrpSpPr>
            <p:grpSpPr>
              <a:xfrm>
                <a:off x="489081" y="2220065"/>
                <a:ext cx="5594751" cy="3186647"/>
                <a:chOff x="489081" y="2220065"/>
                <a:chExt cx="5594751" cy="3186647"/>
              </a:xfrm>
            </p:grpSpPr>
            <p:sp>
              <p:nvSpPr>
                <p:cNvPr id="45" name="Freeform 44"/>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TextBox 49"/>
                <p:cNvSpPr txBox="1"/>
                <p:nvPr/>
              </p:nvSpPr>
              <p:spPr>
                <a:xfrm rot="20104102">
                  <a:off x="489081" y="2915476"/>
                  <a:ext cx="2562753"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California Trail</a:t>
                  </a:r>
                </a:p>
              </p:txBody>
            </p:sp>
          </p:grpSp>
          <p:grpSp>
            <p:nvGrpSpPr>
              <p:cNvPr id="12" name="Group 37"/>
              <p:cNvGrpSpPr/>
              <p:nvPr/>
            </p:nvGrpSpPr>
            <p:grpSpPr>
              <a:xfrm>
                <a:off x="885797" y="1918061"/>
                <a:ext cx="5134003" cy="2577739"/>
                <a:chOff x="885797" y="1918061"/>
                <a:chExt cx="5134003" cy="2577739"/>
              </a:xfrm>
            </p:grpSpPr>
            <p:sp>
              <p:nvSpPr>
                <p:cNvPr id="44" name="Freeform 43"/>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TextBox 46"/>
                <p:cNvSpPr txBox="1"/>
                <p:nvPr/>
              </p:nvSpPr>
              <p:spPr>
                <a:xfrm rot="566963">
                  <a:off x="1485265" y="1918061"/>
                  <a:ext cx="2210477"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grpSp>
          <p:grpSp>
            <p:nvGrpSpPr>
              <p:cNvPr id="13" name="Group 48"/>
              <p:cNvGrpSpPr/>
              <p:nvPr/>
            </p:nvGrpSpPr>
            <p:grpSpPr>
              <a:xfrm>
                <a:off x="2246068" y="1960958"/>
                <a:ext cx="5434108" cy="1944218"/>
                <a:chOff x="2246068" y="1960958"/>
                <a:chExt cx="5434108" cy="1944218"/>
              </a:xfrm>
            </p:grpSpPr>
            <p:sp>
              <p:nvSpPr>
                <p:cNvPr id="46" name="Freeform 45"/>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TextBox 47"/>
                <p:cNvSpPr txBox="1"/>
                <p:nvPr/>
              </p:nvSpPr>
              <p:spPr>
                <a:xfrm rot="870264">
                  <a:off x="4226620" y="2623599"/>
                  <a:ext cx="2444708" cy="584775"/>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grpSp>
          <p:sp>
            <p:nvSpPr>
              <p:cNvPr id="52" name="TextBox 51"/>
              <p:cNvSpPr txBox="1"/>
              <p:nvPr/>
            </p:nvSpPr>
            <p:spPr>
              <a:xfrm>
                <a:off x="685800" y="6211669"/>
                <a:ext cx="7885492" cy="646331"/>
              </a:xfrm>
              <a:prstGeom prst="rect">
                <a:avLst/>
              </a:prstGeom>
              <a:solidFill>
                <a:schemeClr val="bg1"/>
              </a:solidFill>
            </p:spPr>
            <p:txBody>
              <a:bodyPr wrap="none" rtlCol="0">
                <a:spAutoFit/>
              </a:bodyPr>
              <a:lstStyle/>
              <a:p>
                <a:r>
                  <a:rPr lang="en-US" sz="3600" b="1" dirty="0">
                    <a:ln>
                      <a:solidFill>
                        <a:srgbClr val="FF0000"/>
                      </a:solidFill>
                    </a:ln>
                    <a:solidFill>
                      <a:srgbClr val="FF0000"/>
                    </a:solidFill>
                    <a:effectLst>
                      <a:outerShdw dist="50800" dir="5400000" algn="ctr" rotWithShape="0">
                        <a:schemeClr val="tx1"/>
                      </a:outerShdw>
                    </a:effectLst>
                    <a:latin typeface="Tempus Sans ITC" pitchFamily="82" charset="0"/>
                  </a:rPr>
                  <a:t>Who’s already there …before the Trails?</a:t>
                </a:r>
              </a:p>
            </p:txBody>
          </p:sp>
        </p:grpSp>
      </p:grpSp>
      <p:sp useBgFill="1">
        <p:nvSpPr>
          <p:cNvPr id="53" name="Rectangle 52"/>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Native Americans of the West</a:t>
            </a:r>
            <a:endParaRPr lang="en-US" sz="4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21"/>
                                        </p:tgtEl>
                                      </p:cBhvr>
                                    </p:animEffect>
                                    <p:set>
                                      <p:cBhvr>
                                        <p:cTn id="7" dur="1" fill="hold">
                                          <p:stCondLst>
                                            <p:cond delay="999"/>
                                          </p:stCondLst>
                                        </p:cTn>
                                        <p:tgtEl>
                                          <p:spTgt spid="21"/>
                                        </p:tgtEl>
                                        <p:attrNameLst>
                                          <p:attrName>style.visibility</p:attrName>
                                        </p:attrNameLst>
                                      </p:cBhvr>
                                      <p:to>
                                        <p:strVal val="hidden"/>
                                      </p:to>
                                    </p:set>
                                  </p:childTnLst>
                                </p:cTn>
                              </p:par>
                              <p:par>
                                <p:cTn id="8" presetID="53" presetClass="entr" presetSubtype="0" fill="hold" grpId="0" nodeType="withEffect">
                                  <p:stCondLst>
                                    <p:cond delay="0"/>
                                  </p:stCondLst>
                                  <p:childTnLst>
                                    <p:set>
                                      <p:cBhvr>
                                        <p:cTn id="9" dur="1" fill="hold">
                                          <p:stCondLst>
                                            <p:cond delay="0"/>
                                          </p:stCondLst>
                                        </p:cTn>
                                        <p:tgtEl>
                                          <p:spTgt spid="53"/>
                                        </p:tgtEl>
                                        <p:attrNameLst>
                                          <p:attrName>style.visibility</p:attrName>
                                        </p:attrNameLst>
                                      </p:cBhvr>
                                      <p:to>
                                        <p:strVal val="visible"/>
                                      </p:to>
                                    </p:set>
                                    <p:anim calcmode="lin" valueType="num">
                                      <p:cBhvr>
                                        <p:cTn id="10" dur="1000" fill="hold"/>
                                        <p:tgtEl>
                                          <p:spTgt spid="53"/>
                                        </p:tgtEl>
                                        <p:attrNameLst>
                                          <p:attrName>ppt_w</p:attrName>
                                        </p:attrNameLst>
                                      </p:cBhvr>
                                      <p:tavLst>
                                        <p:tav tm="0">
                                          <p:val>
                                            <p:fltVal val="0"/>
                                          </p:val>
                                        </p:tav>
                                        <p:tav tm="100000">
                                          <p:val>
                                            <p:strVal val="#ppt_w"/>
                                          </p:val>
                                        </p:tav>
                                      </p:tavLst>
                                    </p:anim>
                                    <p:anim calcmode="lin" valueType="num">
                                      <p:cBhvr>
                                        <p:cTn id="11" dur="1000" fill="hold"/>
                                        <p:tgtEl>
                                          <p:spTgt spid="53"/>
                                        </p:tgtEl>
                                        <p:attrNameLst>
                                          <p:attrName>ppt_h</p:attrName>
                                        </p:attrNameLst>
                                      </p:cBhvr>
                                      <p:tavLst>
                                        <p:tav tm="0">
                                          <p:val>
                                            <p:fltVal val="0"/>
                                          </p:val>
                                        </p:tav>
                                        <p:tav tm="100000">
                                          <p:val>
                                            <p:strVal val="#ppt_h"/>
                                          </p:val>
                                        </p:tav>
                                      </p:tavLst>
                                    </p:anim>
                                    <p:animEffect transition="in" filter="fade">
                                      <p:cBhvr>
                                        <p:cTn id="12" dur="1000"/>
                                        <p:tgtEl>
                                          <p:spTgt spid="53"/>
                                        </p:tgtEl>
                                      </p:cBhvr>
                                    </p:animEffect>
                                  </p:childTnLst>
                                </p:cTn>
                              </p:par>
                            </p:childTnLst>
                          </p:cTn>
                        </p:par>
                        <p:par>
                          <p:cTn id="13" fill="hold">
                            <p:stCondLst>
                              <p:cond delay="1000"/>
                            </p:stCondLst>
                            <p:childTnLst>
                              <p:par>
                                <p:cTn id="14" presetID="10" presetClass="exit" presetSubtype="0" fill="hold" nodeType="afterEffect">
                                  <p:stCondLst>
                                    <p:cond delay="0"/>
                                  </p:stCondLst>
                                  <p:childTnLst>
                                    <p:animEffect transition="out" filter="fade">
                                      <p:cBhvr>
                                        <p:cTn id="15" dur="1000"/>
                                        <p:tgtEl>
                                          <p:spTgt spid="51"/>
                                        </p:tgtEl>
                                      </p:cBhvr>
                                    </p:animEffect>
                                    <p:set>
                                      <p:cBhvr>
                                        <p:cTn id="16" dur="1" fill="hold">
                                          <p:stCondLst>
                                            <p:cond delay="999"/>
                                          </p:stCondLst>
                                        </p:cTn>
                                        <p:tgtEl>
                                          <p:spTgt spid="51"/>
                                        </p:tgtEl>
                                        <p:attrNameLst>
                                          <p:attrName>style.visibility</p:attrName>
                                        </p:attrNameLst>
                                      </p:cBhvr>
                                      <p:to>
                                        <p:strVal val="hidden"/>
                                      </p:to>
                                    </p:set>
                                  </p:childTnLst>
                                </p:cTn>
                              </p:par>
                              <p:par>
                                <p:cTn id="17" presetID="10" presetClass="entr" presetSubtype="0" fill="hold"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5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44" name="Rectangle 43"/>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Native Americans of the West</a:t>
            </a:r>
            <a:endParaRPr lang="en-US" sz="4000" dirty="0"/>
          </a:p>
        </p:txBody>
      </p:sp>
      <p:pic>
        <p:nvPicPr>
          <p:cNvPr id="3" name="Picture 2"/>
          <p:cNvPicPr>
            <a:picLocks noChangeAspect="1" noChangeArrowheads="1"/>
          </p:cNvPicPr>
          <p:nvPr/>
        </p:nvPicPr>
        <p:blipFill>
          <a:blip r:embed="rId2" cstate="print"/>
          <a:srcRect l="10421" t="53200" r="15894" b="1115"/>
          <a:stretch>
            <a:fillRect/>
          </a:stretch>
        </p:blipFill>
        <p:spPr bwMode="auto">
          <a:xfrm>
            <a:off x="-11545" y="815340"/>
            <a:ext cx="9155545" cy="6042660"/>
          </a:xfrm>
          <a:prstGeom prst="rect">
            <a:avLst/>
          </a:prstGeom>
          <a:noFill/>
          <a:ln w="9525">
            <a:noFill/>
            <a:miter lim="800000"/>
            <a:headEnd/>
            <a:tailEnd/>
          </a:ln>
          <a:effectLst/>
        </p:spPr>
      </p:pic>
      <p:grpSp>
        <p:nvGrpSpPr>
          <p:cNvPr id="2" name="Group 16"/>
          <p:cNvGrpSpPr/>
          <p:nvPr/>
        </p:nvGrpSpPr>
        <p:grpSpPr>
          <a:xfrm>
            <a:off x="304800" y="1447799"/>
            <a:ext cx="5486400" cy="2819401"/>
            <a:chOff x="304800" y="1171355"/>
            <a:chExt cx="5486400" cy="3081670"/>
          </a:xfrm>
        </p:grpSpPr>
        <p:sp>
          <p:nvSpPr>
            <p:cNvPr id="28" name="Rectangle 27"/>
            <p:cNvSpPr/>
            <p:nvPr/>
          </p:nvSpPr>
          <p:spPr>
            <a:xfrm>
              <a:off x="304800" y="1171355"/>
              <a:ext cx="5486400" cy="3081670"/>
            </a:xfrm>
            <a:prstGeom prst="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143000" y="3681134"/>
              <a:ext cx="2943626" cy="571891"/>
            </a:xfrm>
            <a:prstGeom prst="rect">
              <a:avLst/>
            </a:prstGeom>
            <a:solidFill>
              <a:schemeClr val="tx1">
                <a:alpha val="62000"/>
              </a:schemeClr>
            </a:solidFill>
            <a:ln w="25400">
              <a:solidFill>
                <a:schemeClr val="tx1"/>
              </a:solidFill>
            </a:ln>
          </p:spPr>
          <p:txBody>
            <a:bodyPr wrap="none" rtlCol="0">
              <a:spAutoFit/>
            </a:bodyPr>
            <a:lstStyle/>
            <a:p>
              <a:r>
                <a:rPr lang="en-US" sz="2800" b="1" dirty="0">
                  <a:solidFill>
                    <a:schemeClr val="bg1"/>
                  </a:solidFill>
                  <a:effectLst>
                    <a:outerShdw dist="50800" dir="7200000" algn="ctr" rotWithShape="0">
                      <a:schemeClr val="tx1"/>
                    </a:outerShdw>
                  </a:effectLst>
                </a:rPr>
                <a:t>Corps of Discovery</a:t>
              </a:r>
            </a:p>
          </p:txBody>
        </p:sp>
      </p:grpSp>
      <p:sp>
        <p:nvSpPr>
          <p:cNvPr id="7" name="TextBox 6"/>
          <p:cNvSpPr txBox="1"/>
          <p:nvPr/>
        </p:nvSpPr>
        <p:spPr>
          <a:xfrm rot="19834871">
            <a:off x="5080249" y="3331876"/>
            <a:ext cx="966803"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Osage</a:t>
            </a:r>
          </a:p>
        </p:txBody>
      </p:sp>
      <p:sp>
        <p:nvSpPr>
          <p:cNvPr id="8" name="TextBox 7"/>
          <p:cNvSpPr txBox="1"/>
          <p:nvPr/>
        </p:nvSpPr>
        <p:spPr>
          <a:xfrm rot="19834871">
            <a:off x="4309307" y="2299138"/>
            <a:ext cx="1105495" cy="461665"/>
          </a:xfrm>
          <a:prstGeom prst="rect">
            <a:avLst/>
          </a:prstGeom>
          <a:solidFill>
            <a:schemeClr val="tx1">
              <a:alpha val="62000"/>
            </a:schemeClr>
          </a:solidFill>
          <a:ln w="25400">
            <a:solidFill>
              <a:schemeClr val="tx1"/>
            </a:solidFill>
          </a:ln>
        </p:spPr>
        <p:txBody>
          <a:bodyPr wrap="none" rtlCol="0">
            <a:spAutoFit/>
          </a:bodyPr>
          <a:lstStyle/>
          <a:p>
            <a:r>
              <a:rPr lang="en-US" sz="2400" b="1" dirty="0" err="1">
                <a:solidFill>
                  <a:schemeClr val="bg1"/>
                </a:solidFill>
                <a:effectLst>
                  <a:outerShdw dist="50800" dir="7200000" algn="ctr" rotWithShape="0">
                    <a:schemeClr val="tx1"/>
                  </a:outerShdw>
                </a:effectLst>
              </a:rPr>
              <a:t>Arikara</a:t>
            </a:r>
            <a:endParaRPr lang="en-US" sz="2400" b="1" dirty="0">
              <a:solidFill>
                <a:schemeClr val="bg1"/>
              </a:solidFill>
              <a:effectLst>
                <a:outerShdw dist="50800" dir="7200000" algn="ctr" rotWithShape="0">
                  <a:schemeClr val="tx1"/>
                </a:outerShdw>
              </a:effectLst>
            </a:endParaRPr>
          </a:p>
        </p:txBody>
      </p:sp>
      <p:sp>
        <p:nvSpPr>
          <p:cNvPr id="9" name="TextBox 8"/>
          <p:cNvSpPr txBox="1"/>
          <p:nvPr/>
        </p:nvSpPr>
        <p:spPr>
          <a:xfrm rot="19834871">
            <a:off x="4781229" y="2776462"/>
            <a:ext cx="877163"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Sioux</a:t>
            </a:r>
          </a:p>
        </p:txBody>
      </p:sp>
      <p:sp>
        <p:nvSpPr>
          <p:cNvPr id="10" name="TextBox 9"/>
          <p:cNvSpPr txBox="1"/>
          <p:nvPr/>
        </p:nvSpPr>
        <p:spPr>
          <a:xfrm rot="19834871">
            <a:off x="4022317" y="1731677"/>
            <a:ext cx="1253869"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Mandan</a:t>
            </a:r>
          </a:p>
        </p:txBody>
      </p:sp>
      <p:sp>
        <p:nvSpPr>
          <p:cNvPr id="11" name="TextBox 10"/>
          <p:cNvSpPr txBox="1"/>
          <p:nvPr/>
        </p:nvSpPr>
        <p:spPr>
          <a:xfrm rot="19834871">
            <a:off x="3762268" y="1274476"/>
            <a:ext cx="1151597"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Hidatsa</a:t>
            </a:r>
          </a:p>
        </p:txBody>
      </p:sp>
      <p:sp>
        <p:nvSpPr>
          <p:cNvPr id="12" name="TextBox 11"/>
          <p:cNvSpPr txBox="1"/>
          <p:nvPr/>
        </p:nvSpPr>
        <p:spPr>
          <a:xfrm rot="19834871">
            <a:off x="2963729" y="1008466"/>
            <a:ext cx="1435008"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Shoshone</a:t>
            </a:r>
          </a:p>
        </p:txBody>
      </p:sp>
      <p:sp>
        <p:nvSpPr>
          <p:cNvPr id="13" name="TextBox 12"/>
          <p:cNvSpPr txBox="1"/>
          <p:nvPr/>
        </p:nvSpPr>
        <p:spPr>
          <a:xfrm rot="19834871">
            <a:off x="1061249" y="855404"/>
            <a:ext cx="1432315"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Nez Perce</a:t>
            </a:r>
          </a:p>
        </p:txBody>
      </p:sp>
      <p:sp>
        <p:nvSpPr>
          <p:cNvPr id="14" name="TextBox 13"/>
          <p:cNvSpPr txBox="1"/>
          <p:nvPr/>
        </p:nvSpPr>
        <p:spPr>
          <a:xfrm rot="19834871">
            <a:off x="121163" y="889804"/>
            <a:ext cx="1133965"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Clatsop</a:t>
            </a:r>
          </a:p>
        </p:txBody>
      </p:sp>
      <p:sp>
        <p:nvSpPr>
          <p:cNvPr id="15" name="TextBox 14"/>
          <p:cNvSpPr txBox="1"/>
          <p:nvPr/>
        </p:nvSpPr>
        <p:spPr>
          <a:xfrm rot="19834871">
            <a:off x="2082467" y="916251"/>
            <a:ext cx="1369799"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Blackfeet</a:t>
            </a:r>
          </a:p>
        </p:txBody>
      </p:sp>
      <p:sp>
        <p:nvSpPr>
          <p:cNvPr id="16" name="Freeform 15"/>
          <p:cNvSpPr/>
          <p:nvPr/>
        </p:nvSpPr>
        <p:spPr>
          <a:xfrm>
            <a:off x="533400" y="1567329"/>
            <a:ext cx="5221941" cy="2487706"/>
          </a:xfrm>
          <a:custGeom>
            <a:avLst/>
            <a:gdLst>
              <a:gd name="connsiteX0" fmla="*/ 4993341 w 4993341"/>
              <a:gd name="connsiteY0" fmla="*/ 2448859 h 2478742"/>
              <a:gd name="connsiteX1" fmla="*/ 4742329 w 4993341"/>
              <a:gd name="connsiteY1" fmla="*/ 2466789 h 2478742"/>
              <a:gd name="connsiteX2" fmla="*/ 4661647 w 4993341"/>
              <a:gd name="connsiteY2" fmla="*/ 2377142 h 2478742"/>
              <a:gd name="connsiteX3" fmla="*/ 4589929 w 4993341"/>
              <a:gd name="connsiteY3" fmla="*/ 2305424 h 2478742"/>
              <a:gd name="connsiteX4" fmla="*/ 4410635 w 4993341"/>
              <a:gd name="connsiteY4" fmla="*/ 2287495 h 2478742"/>
              <a:gd name="connsiteX5" fmla="*/ 4285129 w 4993341"/>
              <a:gd name="connsiteY5" fmla="*/ 2242671 h 2478742"/>
              <a:gd name="connsiteX6" fmla="*/ 4177553 w 4993341"/>
              <a:gd name="connsiteY6" fmla="*/ 2090271 h 2478742"/>
              <a:gd name="connsiteX7" fmla="*/ 4007224 w 4993341"/>
              <a:gd name="connsiteY7" fmla="*/ 1722718 h 2478742"/>
              <a:gd name="connsiteX8" fmla="*/ 3863788 w 4993341"/>
              <a:gd name="connsiteY8" fmla="*/ 1516530 h 2478742"/>
              <a:gd name="connsiteX9" fmla="*/ 3603812 w 4993341"/>
              <a:gd name="connsiteY9" fmla="*/ 1462742 h 2478742"/>
              <a:gd name="connsiteX10" fmla="*/ 3550024 w 4993341"/>
              <a:gd name="connsiteY10" fmla="*/ 1319306 h 2478742"/>
              <a:gd name="connsiteX11" fmla="*/ 3532094 w 4993341"/>
              <a:gd name="connsiteY11" fmla="*/ 1256553 h 2478742"/>
              <a:gd name="connsiteX12" fmla="*/ 3424518 w 4993341"/>
              <a:gd name="connsiteY12" fmla="*/ 1148977 h 2478742"/>
              <a:gd name="connsiteX13" fmla="*/ 3451412 w 4993341"/>
              <a:gd name="connsiteY13" fmla="*/ 1014506 h 2478742"/>
              <a:gd name="connsiteX14" fmla="*/ 3388659 w 4993341"/>
              <a:gd name="connsiteY14" fmla="*/ 763495 h 2478742"/>
              <a:gd name="connsiteX15" fmla="*/ 3370729 w 4993341"/>
              <a:gd name="connsiteY15" fmla="*/ 611095 h 2478742"/>
              <a:gd name="connsiteX16" fmla="*/ 3263153 w 4993341"/>
              <a:gd name="connsiteY16" fmla="*/ 521447 h 2478742"/>
              <a:gd name="connsiteX17" fmla="*/ 3110753 w 4993341"/>
              <a:gd name="connsiteY17" fmla="*/ 342153 h 2478742"/>
              <a:gd name="connsiteX18" fmla="*/ 2940424 w 4993341"/>
              <a:gd name="connsiteY18" fmla="*/ 333189 h 2478742"/>
              <a:gd name="connsiteX19" fmla="*/ 2644588 w 4993341"/>
              <a:gd name="connsiteY19" fmla="*/ 315259 h 2478742"/>
              <a:gd name="connsiteX20" fmla="*/ 2447365 w 4993341"/>
              <a:gd name="connsiteY20" fmla="*/ 369047 h 2478742"/>
              <a:gd name="connsiteX21" fmla="*/ 2321859 w 4993341"/>
              <a:gd name="connsiteY21" fmla="*/ 351118 h 2478742"/>
              <a:gd name="connsiteX22" fmla="*/ 2160494 w 4993341"/>
              <a:gd name="connsiteY22" fmla="*/ 288365 h 2478742"/>
              <a:gd name="connsiteX23" fmla="*/ 2017059 w 4993341"/>
              <a:gd name="connsiteY23" fmla="*/ 288365 h 2478742"/>
              <a:gd name="connsiteX24" fmla="*/ 1954306 w 4993341"/>
              <a:gd name="connsiteY24" fmla="*/ 261471 h 2478742"/>
              <a:gd name="connsiteX25" fmla="*/ 1855694 w 4993341"/>
              <a:gd name="connsiteY25" fmla="*/ 279400 h 2478742"/>
              <a:gd name="connsiteX26" fmla="*/ 1703294 w 4993341"/>
              <a:gd name="connsiteY26" fmla="*/ 360083 h 2478742"/>
              <a:gd name="connsiteX27" fmla="*/ 1541929 w 4993341"/>
              <a:gd name="connsiteY27" fmla="*/ 378012 h 2478742"/>
              <a:gd name="connsiteX28" fmla="*/ 1299882 w 4993341"/>
              <a:gd name="connsiteY28" fmla="*/ 234577 h 2478742"/>
              <a:gd name="connsiteX29" fmla="*/ 1246094 w 4993341"/>
              <a:gd name="connsiteY29" fmla="*/ 82177 h 2478742"/>
              <a:gd name="connsiteX30" fmla="*/ 1129553 w 4993341"/>
              <a:gd name="connsiteY30" fmla="*/ 10459 h 2478742"/>
              <a:gd name="connsiteX31" fmla="*/ 986118 w 4993341"/>
              <a:gd name="connsiteY31" fmla="*/ 19424 h 2478742"/>
              <a:gd name="connsiteX32" fmla="*/ 726141 w 4993341"/>
              <a:gd name="connsiteY32" fmla="*/ 28389 h 2478742"/>
              <a:gd name="connsiteX33" fmla="*/ 591671 w 4993341"/>
              <a:gd name="connsiteY33" fmla="*/ 28389 h 2478742"/>
              <a:gd name="connsiteX34" fmla="*/ 385482 w 4993341"/>
              <a:gd name="connsiteY34" fmla="*/ 100106 h 2478742"/>
              <a:gd name="connsiteX35" fmla="*/ 197224 w 4993341"/>
              <a:gd name="connsiteY35" fmla="*/ 153895 h 2478742"/>
              <a:gd name="connsiteX36" fmla="*/ 0 w 4993341"/>
              <a:gd name="connsiteY36" fmla="*/ 171824 h 2478742"/>
              <a:gd name="connsiteX0" fmla="*/ 4993341 w 4993341"/>
              <a:gd name="connsiteY0" fmla="*/ 2448859 h 2478742"/>
              <a:gd name="connsiteX1" fmla="*/ 4742329 w 4993341"/>
              <a:gd name="connsiteY1" fmla="*/ 2466789 h 2478742"/>
              <a:gd name="connsiteX2" fmla="*/ 4661647 w 4993341"/>
              <a:gd name="connsiteY2" fmla="*/ 2377142 h 2478742"/>
              <a:gd name="connsiteX3" fmla="*/ 4589929 w 4993341"/>
              <a:gd name="connsiteY3" fmla="*/ 2305424 h 2478742"/>
              <a:gd name="connsiteX4" fmla="*/ 4572000 w 4993341"/>
              <a:gd name="connsiteY4" fmla="*/ 2457824 h 2478742"/>
              <a:gd name="connsiteX5" fmla="*/ 4410635 w 4993341"/>
              <a:gd name="connsiteY5" fmla="*/ 2287495 h 2478742"/>
              <a:gd name="connsiteX6" fmla="*/ 4285129 w 4993341"/>
              <a:gd name="connsiteY6" fmla="*/ 2242671 h 2478742"/>
              <a:gd name="connsiteX7" fmla="*/ 4177553 w 4993341"/>
              <a:gd name="connsiteY7" fmla="*/ 2090271 h 2478742"/>
              <a:gd name="connsiteX8" fmla="*/ 4007224 w 4993341"/>
              <a:gd name="connsiteY8" fmla="*/ 1722718 h 2478742"/>
              <a:gd name="connsiteX9" fmla="*/ 3863788 w 4993341"/>
              <a:gd name="connsiteY9" fmla="*/ 1516530 h 2478742"/>
              <a:gd name="connsiteX10" fmla="*/ 3603812 w 4993341"/>
              <a:gd name="connsiteY10" fmla="*/ 1462742 h 2478742"/>
              <a:gd name="connsiteX11" fmla="*/ 3550024 w 4993341"/>
              <a:gd name="connsiteY11" fmla="*/ 1319306 h 2478742"/>
              <a:gd name="connsiteX12" fmla="*/ 3532094 w 4993341"/>
              <a:gd name="connsiteY12" fmla="*/ 1256553 h 2478742"/>
              <a:gd name="connsiteX13" fmla="*/ 3424518 w 4993341"/>
              <a:gd name="connsiteY13" fmla="*/ 1148977 h 2478742"/>
              <a:gd name="connsiteX14" fmla="*/ 3451412 w 4993341"/>
              <a:gd name="connsiteY14" fmla="*/ 1014506 h 2478742"/>
              <a:gd name="connsiteX15" fmla="*/ 3388659 w 4993341"/>
              <a:gd name="connsiteY15" fmla="*/ 763495 h 2478742"/>
              <a:gd name="connsiteX16" fmla="*/ 3370729 w 4993341"/>
              <a:gd name="connsiteY16" fmla="*/ 611095 h 2478742"/>
              <a:gd name="connsiteX17" fmla="*/ 3263153 w 4993341"/>
              <a:gd name="connsiteY17" fmla="*/ 521447 h 2478742"/>
              <a:gd name="connsiteX18" fmla="*/ 3110753 w 4993341"/>
              <a:gd name="connsiteY18" fmla="*/ 342153 h 2478742"/>
              <a:gd name="connsiteX19" fmla="*/ 2940424 w 4993341"/>
              <a:gd name="connsiteY19" fmla="*/ 333189 h 2478742"/>
              <a:gd name="connsiteX20" fmla="*/ 2644588 w 4993341"/>
              <a:gd name="connsiteY20" fmla="*/ 315259 h 2478742"/>
              <a:gd name="connsiteX21" fmla="*/ 2447365 w 4993341"/>
              <a:gd name="connsiteY21" fmla="*/ 369047 h 2478742"/>
              <a:gd name="connsiteX22" fmla="*/ 2321859 w 4993341"/>
              <a:gd name="connsiteY22" fmla="*/ 351118 h 2478742"/>
              <a:gd name="connsiteX23" fmla="*/ 2160494 w 4993341"/>
              <a:gd name="connsiteY23" fmla="*/ 288365 h 2478742"/>
              <a:gd name="connsiteX24" fmla="*/ 2017059 w 4993341"/>
              <a:gd name="connsiteY24" fmla="*/ 288365 h 2478742"/>
              <a:gd name="connsiteX25" fmla="*/ 1954306 w 4993341"/>
              <a:gd name="connsiteY25" fmla="*/ 261471 h 2478742"/>
              <a:gd name="connsiteX26" fmla="*/ 1855694 w 4993341"/>
              <a:gd name="connsiteY26" fmla="*/ 279400 h 2478742"/>
              <a:gd name="connsiteX27" fmla="*/ 1703294 w 4993341"/>
              <a:gd name="connsiteY27" fmla="*/ 360083 h 2478742"/>
              <a:gd name="connsiteX28" fmla="*/ 1541929 w 4993341"/>
              <a:gd name="connsiteY28" fmla="*/ 378012 h 2478742"/>
              <a:gd name="connsiteX29" fmla="*/ 1299882 w 4993341"/>
              <a:gd name="connsiteY29" fmla="*/ 234577 h 2478742"/>
              <a:gd name="connsiteX30" fmla="*/ 1246094 w 4993341"/>
              <a:gd name="connsiteY30" fmla="*/ 82177 h 2478742"/>
              <a:gd name="connsiteX31" fmla="*/ 1129553 w 4993341"/>
              <a:gd name="connsiteY31" fmla="*/ 10459 h 2478742"/>
              <a:gd name="connsiteX32" fmla="*/ 986118 w 4993341"/>
              <a:gd name="connsiteY32" fmla="*/ 19424 h 2478742"/>
              <a:gd name="connsiteX33" fmla="*/ 726141 w 4993341"/>
              <a:gd name="connsiteY33" fmla="*/ 28389 h 2478742"/>
              <a:gd name="connsiteX34" fmla="*/ 591671 w 4993341"/>
              <a:gd name="connsiteY34" fmla="*/ 28389 h 2478742"/>
              <a:gd name="connsiteX35" fmla="*/ 385482 w 4993341"/>
              <a:gd name="connsiteY35" fmla="*/ 100106 h 2478742"/>
              <a:gd name="connsiteX36" fmla="*/ 197224 w 4993341"/>
              <a:gd name="connsiteY36" fmla="*/ 153895 h 2478742"/>
              <a:gd name="connsiteX37" fmla="*/ 0 w 4993341"/>
              <a:gd name="connsiteY37" fmla="*/ 171824 h 2478742"/>
              <a:gd name="connsiteX0" fmla="*/ 4993341 w 4993341"/>
              <a:gd name="connsiteY0" fmla="*/ 2448859 h 2478742"/>
              <a:gd name="connsiteX1" fmla="*/ 4742329 w 4993341"/>
              <a:gd name="connsiteY1" fmla="*/ 2466789 h 2478742"/>
              <a:gd name="connsiteX2" fmla="*/ 4661647 w 4993341"/>
              <a:gd name="connsiteY2" fmla="*/ 2377142 h 2478742"/>
              <a:gd name="connsiteX3" fmla="*/ 4572000 w 4993341"/>
              <a:gd name="connsiteY3" fmla="*/ 2457824 h 2478742"/>
              <a:gd name="connsiteX4" fmla="*/ 4410635 w 4993341"/>
              <a:gd name="connsiteY4" fmla="*/ 2287495 h 2478742"/>
              <a:gd name="connsiteX5" fmla="*/ 4285129 w 4993341"/>
              <a:gd name="connsiteY5" fmla="*/ 2242671 h 2478742"/>
              <a:gd name="connsiteX6" fmla="*/ 4177553 w 4993341"/>
              <a:gd name="connsiteY6" fmla="*/ 2090271 h 2478742"/>
              <a:gd name="connsiteX7" fmla="*/ 4007224 w 4993341"/>
              <a:gd name="connsiteY7" fmla="*/ 1722718 h 2478742"/>
              <a:gd name="connsiteX8" fmla="*/ 3863788 w 4993341"/>
              <a:gd name="connsiteY8" fmla="*/ 1516530 h 2478742"/>
              <a:gd name="connsiteX9" fmla="*/ 3603812 w 4993341"/>
              <a:gd name="connsiteY9" fmla="*/ 1462742 h 2478742"/>
              <a:gd name="connsiteX10" fmla="*/ 3550024 w 4993341"/>
              <a:gd name="connsiteY10" fmla="*/ 1319306 h 2478742"/>
              <a:gd name="connsiteX11" fmla="*/ 3532094 w 4993341"/>
              <a:gd name="connsiteY11" fmla="*/ 1256553 h 2478742"/>
              <a:gd name="connsiteX12" fmla="*/ 3424518 w 4993341"/>
              <a:gd name="connsiteY12" fmla="*/ 1148977 h 2478742"/>
              <a:gd name="connsiteX13" fmla="*/ 3451412 w 4993341"/>
              <a:gd name="connsiteY13" fmla="*/ 1014506 h 2478742"/>
              <a:gd name="connsiteX14" fmla="*/ 3388659 w 4993341"/>
              <a:gd name="connsiteY14" fmla="*/ 763495 h 2478742"/>
              <a:gd name="connsiteX15" fmla="*/ 3370729 w 4993341"/>
              <a:gd name="connsiteY15" fmla="*/ 611095 h 2478742"/>
              <a:gd name="connsiteX16" fmla="*/ 3263153 w 4993341"/>
              <a:gd name="connsiteY16" fmla="*/ 521447 h 2478742"/>
              <a:gd name="connsiteX17" fmla="*/ 3110753 w 4993341"/>
              <a:gd name="connsiteY17" fmla="*/ 342153 h 2478742"/>
              <a:gd name="connsiteX18" fmla="*/ 2940424 w 4993341"/>
              <a:gd name="connsiteY18" fmla="*/ 333189 h 2478742"/>
              <a:gd name="connsiteX19" fmla="*/ 2644588 w 4993341"/>
              <a:gd name="connsiteY19" fmla="*/ 315259 h 2478742"/>
              <a:gd name="connsiteX20" fmla="*/ 2447365 w 4993341"/>
              <a:gd name="connsiteY20" fmla="*/ 369047 h 2478742"/>
              <a:gd name="connsiteX21" fmla="*/ 2321859 w 4993341"/>
              <a:gd name="connsiteY21" fmla="*/ 351118 h 2478742"/>
              <a:gd name="connsiteX22" fmla="*/ 2160494 w 4993341"/>
              <a:gd name="connsiteY22" fmla="*/ 288365 h 2478742"/>
              <a:gd name="connsiteX23" fmla="*/ 2017059 w 4993341"/>
              <a:gd name="connsiteY23" fmla="*/ 288365 h 2478742"/>
              <a:gd name="connsiteX24" fmla="*/ 1954306 w 4993341"/>
              <a:gd name="connsiteY24" fmla="*/ 261471 h 2478742"/>
              <a:gd name="connsiteX25" fmla="*/ 1855694 w 4993341"/>
              <a:gd name="connsiteY25" fmla="*/ 279400 h 2478742"/>
              <a:gd name="connsiteX26" fmla="*/ 1703294 w 4993341"/>
              <a:gd name="connsiteY26" fmla="*/ 360083 h 2478742"/>
              <a:gd name="connsiteX27" fmla="*/ 1541929 w 4993341"/>
              <a:gd name="connsiteY27" fmla="*/ 378012 h 2478742"/>
              <a:gd name="connsiteX28" fmla="*/ 1299882 w 4993341"/>
              <a:gd name="connsiteY28" fmla="*/ 234577 h 2478742"/>
              <a:gd name="connsiteX29" fmla="*/ 1246094 w 4993341"/>
              <a:gd name="connsiteY29" fmla="*/ 82177 h 2478742"/>
              <a:gd name="connsiteX30" fmla="*/ 1129553 w 4993341"/>
              <a:gd name="connsiteY30" fmla="*/ 10459 h 2478742"/>
              <a:gd name="connsiteX31" fmla="*/ 986118 w 4993341"/>
              <a:gd name="connsiteY31" fmla="*/ 19424 h 2478742"/>
              <a:gd name="connsiteX32" fmla="*/ 726141 w 4993341"/>
              <a:gd name="connsiteY32" fmla="*/ 28389 h 2478742"/>
              <a:gd name="connsiteX33" fmla="*/ 591671 w 4993341"/>
              <a:gd name="connsiteY33" fmla="*/ 28389 h 2478742"/>
              <a:gd name="connsiteX34" fmla="*/ 385482 w 4993341"/>
              <a:gd name="connsiteY34" fmla="*/ 100106 h 2478742"/>
              <a:gd name="connsiteX35" fmla="*/ 197224 w 4993341"/>
              <a:gd name="connsiteY35" fmla="*/ 153895 h 2478742"/>
              <a:gd name="connsiteX36" fmla="*/ 0 w 4993341"/>
              <a:gd name="connsiteY36" fmla="*/ 171824 h 2478742"/>
              <a:gd name="connsiteX0" fmla="*/ 4993341 w 4993341"/>
              <a:gd name="connsiteY0" fmla="*/ 2448859 h 2487706"/>
              <a:gd name="connsiteX1" fmla="*/ 4742329 w 4993341"/>
              <a:gd name="connsiteY1" fmla="*/ 2466789 h 2487706"/>
              <a:gd name="connsiteX2" fmla="*/ 4572000 w 4993341"/>
              <a:gd name="connsiteY2" fmla="*/ 2457824 h 2487706"/>
              <a:gd name="connsiteX3" fmla="*/ 4410635 w 4993341"/>
              <a:gd name="connsiteY3" fmla="*/ 2287495 h 2487706"/>
              <a:gd name="connsiteX4" fmla="*/ 4285129 w 4993341"/>
              <a:gd name="connsiteY4" fmla="*/ 2242671 h 2487706"/>
              <a:gd name="connsiteX5" fmla="*/ 4177553 w 4993341"/>
              <a:gd name="connsiteY5" fmla="*/ 2090271 h 2487706"/>
              <a:gd name="connsiteX6" fmla="*/ 4007224 w 4993341"/>
              <a:gd name="connsiteY6" fmla="*/ 1722718 h 2487706"/>
              <a:gd name="connsiteX7" fmla="*/ 3863788 w 4993341"/>
              <a:gd name="connsiteY7" fmla="*/ 1516530 h 2487706"/>
              <a:gd name="connsiteX8" fmla="*/ 3603812 w 4993341"/>
              <a:gd name="connsiteY8" fmla="*/ 1462742 h 2487706"/>
              <a:gd name="connsiteX9" fmla="*/ 3550024 w 4993341"/>
              <a:gd name="connsiteY9" fmla="*/ 1319306 h 2487706"/>
              <a:gd name="connsiteX10" fmla="*/ 3532094 w 4993341"/>
              <a:gd name="connsiteY10" fmla="*/ 1256553 h 2487706"/>
              <a:gd name="connsiteX11" fmla="*/ 3424518 w 4993341"/>
              <a:gd name="connsiteY11" fmla="*/ 1148977 h 2487706"/>
              <a:gd name="connsiteX12" fmla="*/ 3451412 w 4993341"/>
              <a:gd name="connsiteY12" fmla="*/ 1014506 h 2487706"/>
              <a:gd name="connsiteX13" fmla="*/ 3388659 w 4993341"/>
              <a:gd name="connsiteY13" fmla="*/ 763495 h 2487706"/>
              <a:gd name="connsiteX14" fmla="*/ 3370729 w 4993341"/>
              <a:gd name="connsiteY14" fmla="*/ 611095 h 2487706"/>
              <a:gd name="connsiteX15" fmla="*/ 3263153 w 4993341"/>
              <a:gd name="connsiteY15" fmla="*/ 521447 h 2487706"/>
              <a:gd name="connsiteX16" fmla="*/ 3110753 w 4993341"/>
              <a:gd name="connsiteY16" fmla="*/ 342153 h 2487706"/>
              <a:gd name="connsiteX17" fmla="*/ 2940424 w 4993341"/>
              <a:gd name="connsiteY17" fmla="*/ 333189 h 2487706"/>
              <a:gd name="connsiteX18" fmla="*/ 2644588 w 4993341"/>
              <a:gd name="connsiteY18" fmla="*/ 315259 h 2487706"/>
              <a:gd name="connsiteX19" fmla="*/ 2447365 w 4993341"/>
              <a:gd name="connsiteY19" fmla="*/ 369047 h 2487706"/>
              <a:gd name="connsiteX20" fmla="*/ 2321859 w 4993341"/>
              <a:gd name="connsiteY20" fmla="*/ 351118 h 2487706"/>
              <a:gd name="connsiteX21" fmla="*/ 2160494 w 4993341"/>
              <a:gd name="connsiteY21" fmla="*/ 288365 h 2487706"/>
              <a:gd name="connsiteX22" fmla="*/ 2017059 w 4993341"/>
              <a:gd name="connsiteY22" fmla="*/ 288365 h 2487706"/>
              <a:gd name="connsiteX23" fmla="*/ 1954306 w 4993341"/>
              <a:gd name="connsiteY23" fmla="*/ 261471 h 2487706"/>
              <a:gd name="connsiteX24" fmla="*/ 1855694 w 4993341"/>
              <a:gd name="connsiteY24" fmla="*/ 279400 h 2487706"/>
              <a:gd name="connsiteX25" fmla="*/ 1703294 w 4993341"/>
              <a:gd name="connsiteY25" fmla="*/ 360083 h 2487706"/>
              <a:gd name="connsiteX26" fmla="*/ 1541929 w 4993341"/>
              <a:gd name="connsiteY26" fmla="*/ 378012 h 2487706"/>
              <a:gd name="connsiteX27" fmla="*/ 1299882 w 4993341"/>
              <a:gd name="connsiteY27" fmla="*/ 234577 h 2487706"/>
              <a:gd name="connsiteX28" fmla="*/ 1246094 w 4993341"/>
              <a:gd name="connsiteY28" fmla="*/ 82177 h 2487706"/>
              <a:gd name="connsiteX29" fmla="*/ 1129553 w 4993341"/>
              <a:gd name="connsiteY29" fmla="*/ 10459 h 2487706"/>
              <a:gd name="connsiteX30" fmla="*/ 986118 w 4993341"/>
              <a:gd name="connsiteY30" fmla="*/ 19424 h 2487706"/>
              <a:gd name="connsiteX31" fmla="*/ 726141 w 4993341"/>
              <a:gd name="connsiteY31" fmla="*/ 28389 h 2487706"/>
              <a:gd name="connsiteX32" fmla="*/ 591671 w 4993341"/>
              <a:gd name="connsiteY32" fmla="*/ 28389 h 2487706"/>
              <a:gd name="connsiteX33" fmla="*/ 385482 w 4993341"/>
              <a:gd name="connsiteY33" fmla="*/ 100106 h 2487706"/>
              <a:gd name="connsiteX34" fmla="*/ 197224 w 4993341"/>
              <a:gd name="connsiteY34" fmla="*/ 153895 h 2487706"/>
              <a:gd name="connsiteX35" fmla="*/ 0 w 4993341"/>
              <a:gd name="connsiteY35" fmla="*/ 171824 h 2487706"/>
              <a:gd name="connsiteX0" fmla="*/ 5221941 w 5221941"/>
              <a:gd name="connsiteY0" fmla="*/ 2448859 h 2487706"/>
              <a:gd name="connsiteX1" fmla="*/ 4970929 w 5221941"/>
              <a:gd name="connsiteY1" fmla="*/ 2466789 h 2487706"/>
              <a:gd name="connsiteX2" fmla="*/ 4800600 w 5221941"/>
              <a:gd name="connsiteY2" fmla="*/ 2457824 h 2487706"/>
              <a:gd name="connsiteX3" fmla="*/ 4639235 w 5221941"/>
              <a:gd name="connsiteY3" fmla="*/ 2287495 h 2487706"/>
              <a:gd name="connsiteX4" fmla="*/ 4513729 w 5221941"/>
              <a:gd name="connsiteY4" fmla="*/ 2242671 h 2487706"/>
              <a:gd name="connsiteX5" fmla="*/ 4406153 w 5221941"/>
              <a:gd name="connsiteY5" fmla="*/ 2090271 h 2487706"/>
              <a:gd name="connsiteX6" fmla="*/ 4235824 w 5221941"/>
              <a:gd name="connsiteY6" fmla="*/ 1722718 h 2487706"/>
              <a:gd name="connsiteX7" fmla="*/ 4092388 w 5221941"/>
              <a:gd name="connsiteY7" fmla="*/ 1516530 h 2487706"/>
              <a:gd name="connsiteX8" fmla="*/ 3832412 w 5221941"/>
              <a:gd name="connsiteY8" fmla="*/ 1462742 h 2487706"/>
              <a:gd name="connsiteX9" fmla="*/ 3778624 w 5221941"/>
              <a:gd name="connsiteY9" fmla="*/ 1319306 h 2487706"/>
              <a:gd name="connsiteX10" fmla="*/ 3760694 w 5221941"/>
              <a:gd name="connsiteY10" fmla="*/ 1256553 h 2487706"/>
              <a:gd name="connsiteX11" fmla="*/ 3653118 w 5221941"/>
              <a:gd name="connsiteY11" fmla="*/ 1148977 h 2487706"/>
              <a:gd name="connsiteX12" fmla="*/ 3680012 w 5221941"/>
              <a:gd name="connsiteY12" fmla="*/ 1014506 h 2487706"/>
              <a:gd name="connsiteX13" fmla="*/ 3617259 w 5221941"/>
              <a:gd name="connsiteY13" fmla="*/ 763495 h 2487706"/>
              <a:gd name="connsiteX14" fmla="*/ 3599329 w 5221941"/>
              <a:gd name="connsiteY14" fmla="*/ 611095 h 2487706"/>
              <a:gd name="connsiteX15" fmla="*/ 3491753 w 5221941"/>
              <a:gd name="connsiteY15" fmla="*/ 521447 h 2487706"/>
              <a:gd name="connsiteX16" fmla="*/ 3339353 w 5221941"/>
              <a:gd name="connsiteY16" fmla="*/ 342153 h 2487706"/>
              <a:gd name="connsiteX17" fmla="*/ 3169024 w 5221941"/>
              <a:gd name="connsiteY17" fmla="*/ 333189 h 2487706"/>
              <a:gd name="connsiteX18" fmla="*/ 2873188 w 5221941"/>
              <a:gd name="connsiteY18" fmla="*/ 315259 h 2487706"/>
              <a:gd name="connsiteX19" fmla="*/ 2675965 w 5221941"/>
              <a:gd name="connsiteY19" fmla="*/ 369047 h 2487706"/>
              <a:gd name="connsiteX20" fmla="*/ 2550459 w 5221941"/>
              <a:gd name="connsiteY20" fmla="*/ 351118 h 2487706"/>
              <a:gd name="connsiteX21" fmla="*/ 2389094 w 5221941"/>
              <a:gd name="connsiteY21" fmla="*/ 288365 h 2487706"/>
              <a:gd name="connsiteX22" fmla="*/ 2245659 w 5221941"/>
              <a:gd name="connsiteY22" fmla="*/ 288365 h 2487706"/>
              <a:gd name="connsiteX23" fmla="*/ 2182906 w 5221941"/>
              <a:gd name="connsiteY23" fmla="*/ 261471 h 2487706"/>
              <a:gd name="connsiteX24" fmla="*/ 2084294 w 5221941"/>
              <a:gd name="connsiteY24" fmla="*/ 279400 h 2487706"/>
              <a:gd name="connsiteX25" fmla="*/ 1931894 w 5221941"/>
              <a:gd name="connsiteY25" fmla="*/ 360083 h 2487706"/>
              <a:gd name="connsiteX26" fmla="*/ 1770529 w 5221941"/>
              <a:gd name="connsiteY26" fmla="*/ 378012 h 2487706"/>
              <a:gd name="connsiteX27" fmla="*/ 1528482 w 5221941"/>
              <a:gd name="connsiteY27" fmla="*/ 234577 h 2487706"/>
              <a:gd name="connsiteX28" fmla="*/ 1474694 w 5221941"/>
              <a:gd name="connsiteY28" fmla="*/ 82177 h 2487706"/>
              <a:gd name="connsiteX29" fmla="*/ 1358153 w 5221941"/>
              <a:gd name="connsiteY29" fmla="*/ 10459 h 2487706"/>
              <a:gd name="connsiteX30" fmla="*/ 1214718 w 5221941"/>
              <a:gd name="connsiteY30" fmla="*/ 19424 h 2487706"/>
              <a:gd name="connsiteX31" fmla="*/ 954741 w 5221941"/>
              <a:gd name="connsiteY31" fmla="*/ 28389 h 2487706"/>
              <a:gd name="connsiteX32" fmla="*/ 820271 w 5221941"/>
              <a:gd name="connsiteY32" fmla="*/ 28389 h 2487706"/>
              <a:gd name="connsiteX33" fmla="*/ 614082 w 5221941"/>
              <a:gd name="connsiteY33" fmla="*/ 100106 h 2487706"/>
              <a:gd name="connsiteX34" fmla="*/ 425824 w 5221941"/>
              <a:gd name="connsiteY34" fmla="*/ 153895 h 2487706"/>
              <a:gd name="connsiteX35" fmla="*/ 0 w 5221941"/>
              <a:gd name="connsiteY35" fmla="*/ 171824 h 2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21941" h="2487706">
                <a:moveTo>
                  <a:pt x="5221941" y="2448859"/>
                </a:moveTo>
                <a:cubicBezTo>
                  <a:pt x="5124076" y="2463800"/>
                  <a:pt x="5041152" y="2465295"/>
                  <a:pt x="4970929" y="2466789"/>
                </a:cubicBezTo>
                <a:cubicBezTo>
                  <a:pt x="4900706" y="2468283"/>
                  <a:pt x="4855882" y="2487706"/>
                  <a:pt x="4800600" y="2457824"/>
                </a:cubicBezTo>
                <a:cubicBezTo>
                  <a:pt x="4745318" y="2427942"/>
                  <a:pt x="4687047" y="2323354"/>
                  <a:pt x="4639235" y="2287495"/>
                </a:cubicBezTo>
                <a:cubicBezTo>
                  <a:pt x="4591423" y="2251636"/>
                  <a:pt x="4552576" y="2275542"/>
                  <a:pt x="4513729" y="2242671"/>
                </a:cubicBezTo>
                <a:cubicBezTo>
                  <a:pt x="4474882" y="2209800"/>
                  <a:pt x="4452470" y="2176930"/>
                  <a:pt x="4406153" y="2090271"/>
                </a:cubicBezTo>
                <a:cubicBezTo>
                  <a:pt x="4359836" y="2003612"/>
                  <a:pt x="4288118" y="1818341"/>
                  <a:pt x="4235824" y="1722718"/>
                </a:cubicBezTo>
                <a:cubicBezTo>
                  <a:pt x="4183530" y="1627095"/>
                  <a:pt x="4159623" y="1559859"/>
                  <a:pt x="4092388" y="1516530"/>
                </a:cubicBezTo>
                <a:cubicBezTo>
                  <a:pt x="4025153" y="1473201"/>
                  <a:pt x="3884706" y="1495613"/>
                  <a:pt x="3832412" y="1462742"/>
                </a:cubicBezTo>
                <a:cubicBezTo>
                  <a:pt x="3780118" y="1429871"/>
                  <a:pt x="3790577" y="1353671"/>
                  <a:pt x="3778624" y="1319306"/>
                </a:cubicBezTo>
                <a:cubicBezTo>
                  <a:pt x="3766671" y="1284941"/>
                  <a:pt x="3781612" y="1284941"/>
                  <a:pt x="3760694" y="1256553"/>
                </a:cubicBezTo>
                <a:cubicBezTo>
                  <a:pt x="3739776" y="1228165"/>
                  <a:pt x="3666565" y="1189318"/>
                  <a:pt x="3653118" y="1148977"/>
                </a:cubicBezTo>
                <a:cubicBezTo>
                  <a:pt x="3639671" y="1108636"/>
                  <a:pt x="3685988" y="1078753"/>
                  <a:pt x="3680012" y="1014506"/>
                </a:cubicBezTo>
                <a:cubicBezTo>
                  <a:pt x="3674036" y="950259"/>
                  <a:pt x="3630706" y="830730"/>
                  <a:pt x="3617259" y="763495"/>
                </a:cubicBezTo>
                <a:cubicBezTo>
                  <a:pt x="3603812" y="696260"/>
                  <a:pt x="3620247" y="651436"/>
                  <a:pt x="3599329" y="611095"/>
                </a:cubicBezTo>
                <a:cubicBezTo>
                  <a:pt x="3578411" y="570754"/>
                  <a:pt x="3535082" y="566271"/>
                  <a:pt x="3491753" y="521447"/>
                </a:cubicBezTo>
                <a:cubicBezTo>
                  <a:pt x="3448424" y="476623"/>
                  <a:pt x="3393141" y="373529"/>
                  <a:pt x="3339353" y="342153"/>
                </a:cubicBezTo>
                <a:cubicBezTo>
                  <a:pt x="3285565" y="310777"/>
                  <a:pt x="3169024" y="333189"/>
                  <a:pt x="3169024" y="333189"/>
                </a:cubicBezTo>
                <a:cubicBezTo>
                  <a:pt x="3091330" y="328707"/>
                  <a:pt x="2955364" y="309283"/>
                  <a:pt x="2873188" y="315259"/>
                </a:cubicBezTo>
                <a:cubicBezTo>
                  <a:pt x="2791012" y="321235"/>
                  <a:pt x="2729753" y="363071"/>
                  <a:pt x="2675965" y="369047"/>
                </a:cubicBezTo>
                <a:cubicBezTo>
                  <a:pt x="2622177" y="375024"/>
                  <a:pt x="2598271" y="364565"/>
                  <a:pt x="2550459" y="351118"/>
                </a:cubicBezTo>
                <a:cubicBezTo>
                  <a:pt x="2502647" y="337671"/>
                  <a:pt x="2439894" y="298824"/>
                  <a:pt x="2389094" y="288365"/>
                </a:cubicBezTo>
                <a:cubicBezTo>
                  <a:pt x="2338294" y="277906"/>
                  <a:pt x="2280024" y="292847"/>
                  <a:pt x="2245659" y="288365"/>
                </a:cubicBezTo>
                <a:cubicBezTo>
                  <a:pt x="2211294" y="283883"/>
                  <a:pt x="2209800" y="262965"/>
                  <a:pt x="2182906" y="261471"/>
                </a:cubicBezTo>
                <a:cubicBezTo>
                  <a:pt x="2156012" y="259977"/>
                  <a:pt x="2126129" y="262965"/>
                  <a:pt x="2084294" y="279400"/>
                </a:cubicBezTo>
                <a:cubicBezTo>
                  <a:pt x="2042459" y="295835"/>
                  <a:pt x="1984188" y="343648"/>
                  <a:pt x="1931894" y="360083"/>
                </a:cubicBezTo>
                <a:cubicBezTo>
                  <a:pt x="1879600" y="376518"/>
                  <a:pt x="1837764" y="398930"/>
                  <a:pt x="1770529" y="378012"/>
                </a:cubicBezTo>
                <a:cubicBezTo>
                  <a:pt x="1703294" y="357094"/>
                  <a:pt x="1577788" y="283883"/>
                  <a:pt x="1528482" y="234577"/>
                </a:cubicBezTo>
                <a:cubicBezTo>
                  <a:pt x="1479176" y="185271"/>
                  <a:pt x="1503082" y="119530"/>
                  <a:pt x="1474694" y="82177"/>
                </a:cubicBezTo>
                <a:cubicBezTo>
                  <a:pt x="1446306" y="44824"/>
                  <a:pt x="1401482" y="20918"/>
                  <a:pt x="1358153" y="10459"/>
                </a:cubicBezTo>
                <a:cubicBezTo>
                  <a:pt x="1314824" y="0"/>
                  <a:pt x="1214718" y="19424"/>
                  <a:pt x="1214718" y="19424"/>
                </a:cubicBezTo>
                <a:lnTo>
                  <a:pt x="954741" y="28389"/>
                </a:lnTo>
                <a:cubicBezTo>
                  <a:pt x="889000" y="29883"/>
                  <a:pt x="877047" y="16436"/>
                  <a:pt x="820271" y="28389"/>
                </a:cubicBezTo>
                <a:cubicBezTo>
                  <a:pt x="763495" y="40342"/>
                  <a:pt x="679823" y="79188"/>
                  <a:pt x="614082" y="100106"/>
                </a:cubicBezTo>
                <a:cubicBezTo>
                  <a:pt x="548341" y="121024"/>
                  <a:pt x="528171" y="141942"/>
                  <a:pt x="425824" y="153895"/>
                </a:cubicBezTo>
                <a:cubicBezTo>
                  <a:pt x="323477" y="165848"/>
                  <a:pt x="66488" y="168836"/>
                  <a:pt x="0" y="171824"/>
                </a:cubicBezTo>
              </a:path>
            </a:pathLst>
          </a:custGeom>
          <a:ln w="76200">
            <a:solidFill>
              <a:schemeClr val="bg1"/>
            </a:solidFill>
            <a:prstDash val="sysDot"/>
          </a:ln>
          <a:effectLst>
            <a:outerShdw dist="50800" dir="13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Rectangle 18"/>
          <p:cNvSpPr/>
          <p:nvPr/>
        </p:nvSpPr>
        <p:spPr>
          <a:xfrm>
            <a:off x="304800" y="1447800"/>
            <a:ext cx="5486400" cy="2819400"/>
          </a:xfrm>
          <a:prstGeom prst="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257800" y="4267200"/>
            <a:ext cx="2743200" cy="2590801"/>
          </a:xfrm>
          <a:prstGeom prst="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5257800" y="6317905"/>
            <a:ext cx="2133600" cy="540098"/>
          </a:xfrm>
          <a:prstGeom prst="rect">
            <a:avLst/>
          </a:prstGeom>
          <a:solidFill>
            <a:schemeClr val="tx1">
              <a:alpha val="73000"/>
            </a:schemeClr>
          </a:solidFill>
          <a:ln w="25400">
            <a:solidFill>
              <a:schemeClr val="tx1"/>
            </a:solidFill>
          </a:ln>
        </p:spPr>
        <p:txBody>
          <a:bodyPr wrap="square" rtlCol="0">
            <a:spAutoFit/>
          </a:bodyPr>
          <a:lstStyle/>
          <a:p>
            <a:r>
              <a:rPr lang="en-US" sz="2800" b="1" dirty="0">
                <a:solidFill>
                  <a:schemeClr val="bg1"/>
                </a:solidFill>
              </a:rPr>
              <a:t>Trail of Tears</a:t>
            </a:r>
          </a:p>
        </p:txBody>
      </p:sp>
      <p:sp>
        <p:nvSpPr>
          <p:cNvPr id="24" name="TextBox 23"/>
          <p:cNvSpPr txBox="1"/>
          <p:nvPr/>
        </p:nvSpPr>
        <p:spPr>
          <a:xfrm>
            <a:off x="6019800" y="4338935"/>
            <a:ext cx="1389163"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Cherokee</a:t>
            </a:r>
          </a:p>
        </p:txBody>
      </p:sp>
      <p:sp>
        <p:nvSpPr>
          <p:cNvPr id="25" name="TextBox 24"/>
          <p:cNvSpPr txBox="1"/>
          <p:nvPr/>
        </p:nvSpPr>
        <p:spPr>
          <a:xfrm>
            <a:off x="4961649" y="4872335"/>
            <a:ext cx="1515351"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Chickasaw</a:t>
            </a:r>
          </a:p>
        </p:txBody>
      </p:sp>
      <p:sp>
        <p:nvSpPr>
          <p:cNvPr id="26" name="TextBox 25"/>
          <p:cNvSpPr txBox="1"/>
          <p:nvPr/>
        </p:nvSpPr>
        <p:spPr>
          <a:xfrm>
            <a:off x="5486400" y="5481935"/>
            <a:ext cx="1290097"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Choctaw</a:t>
            </a:r>
          </a:p>
        </p:txBody>
      </p:sp>
      <p:sp>
        <p:nvSpPr>
          <p:cNvPr id="27" name="TextBox 26"/>
          <p:cNvSpPr txBox="1"/>
          <p:nvPr/>
        </p:nvSpPr>
        <p:spPr>
          <a:xfrm>
            <a:off x="7010400" y="4994861"/>
            <a:ext cx="912173"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Creek</a:t>
            </a:r>
          </a:p>
        </p:txBody>
      </p:sp>
      <p:sp>
        <p:nvSpPr>
          <p:cNvPr id="29" name="TextBox 28"/>
          <p:cNvSpPr txBox="1"/>
          <p:nvPr/>
        </p:nvSpPr>
        <p:spPr>
          <a:xfrm>
            <a:off x="7162800" y="5786735"/>
            <a:ext cx="1372492"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Seminole</a:t>
            </a:r>
          </a:p>
        </p:txBody>
      </p:sp>
      <p:sp>
        <p:nvSpPr>
          <p:cNvPr id="32" name="Rectangle 31"/>
          <p:cNvSpPr/>
          <p:nvPr/>
        </p:nvSpPr>
        <p:spPr>
          <a:xfrm>
            <a:off x="3124200" y="4267200"/>
            <a:ext cx="4876800" cy="2590800"/>
          </a:xfrm>
          <a:prstGeom prst="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3124200" y="5862935"/>
            <a:ext cx="16002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   Apache  </a:t>
            </a:r>
          </a:p>
        </p:txBody>
      </p:sp>
      <p:sp>
        <p:nvSpPr>
          <p:cNvPr id="35" name="Rectangle 34"/>
          <p:cNvSpPr/>
          <p:nvPr/>
        </p:nvSpPr>
        <p:spPr>
          <a:xfrm>
            <a:off x="3124200" y="4800600"/>
            <a:ext cx="13716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Arapaho</a:t>
            </a:r>
          </a:p>
        </p:txBody>
      </p:sp>
      <p:sp>
        <p:nvSpPr>
          <p:cNvPr id="36" name="Rectangle 35"/>
          <p:cNvSpPr/>
          <p:nvPr/>
        </p:nvSpPr>
        <p:spPr>
          <a:xfrm>
            <a:off x="3657600" y="5329535"/>
            <a:ext cx="15240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Cheyenne</a:t>
            </a:r>
          </a:p>
        </p:txBody>
      </p:sp>
      <p:sp>
        <p:nvSpPr>
          <p:cNvPr id="37" name="Rectangle 36"/>
          <p:cNvSpPr/>
          <p:nvPr/>
        </p:nvSpPr>
        <p:spPr>
          <a:xfrm>
            <a:off x="3733800" y="4267200"/>
            <a:ext cx="16002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Comanche</a:t>
            </a:r>
          </a:p>
        </p:txBody>
      </p:sp>
      <p:sp>
        <p:nvSpPr>
          <p:cNvPr id="38" name="Rectangle 37"/>
          <p:cNvSpPr/>
          <p:nvPr/>
        </p:nvSpPr>
        <p:spPr>
          <a:xfrm>
            <a:off x="3733800" y="6396335"/>
            <a:ext cx="9906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Kiowa</a:t>
            </a:r>
          </a:p>
        </p:txBody>
      </p:sp>
      <p:sp>
        <p:nvSpPr>
          <p:cNvPr id="39" name="TextBox 38"/>
          <p:cNvSpPr txBox="1"/>
          <p:nvPr/>
        </p:nvSpPr>
        <p:spPr>
          <a:xfrm>
            <a:off x="685800" y="5496580"/>
            <a:ext cx="2438400" cy="523220"/>
          </a:xfrm>
          <a:prstGeom prst="rect">
            <a:avLst/>
          </a:prstGeom>
          <a:solidFill>
            <a:schemeClr val="tx1">
              <a:alpha val="62000"/>
            </a:schemeClr>
          </a:solidFill>
          <a:ln w="25400">
            <a:solidFill>
              <a:schemeClr val="tx1"/>
            </a:solidFill>
          </a:ln>
        </p:spPr>
        <p:txBody>
          <a:bodyPr wrap="square" rtlCol="0">
            <a:spAutoFit/>
          </a:bodyPr>
          <a:lstStyle/>
          <a:p>
            <a:r>
              <a:rPr lang="en-US" sz="2800" b="1" dirty="0">
                <a:solidFill>
                  <a:schemeClr val="bg1"/>
                </a:solidFill>
              </a:rPr>
              <a:t>Santa Fe Trail</a:t>
            </a:r>
          </a:p>
        </p:txBody>
      </p:sp>
      <p:sp>
        <p:nvSpPr>
          <p:cNvPr id="40" name="Rectangle 39"/>
          <p:cNvSpPr/>
          <p:nvPr/>
        </p:nvSpPr>
        <p:spPr>
          <a:xfrm>
            <a:off x="685800" y="4724400"/>
            <a:ext cx="2438400" cy="1295400"/>
          </a:xfrm>
          <a:prstGeom prst="rect">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1600200" y="4953000"/>
            <a:ext cx="10668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Pueblo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right)">
                                      <p:cBhvr>
                                        <p:cTn id="12" dur="20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500"/>
                                        <p:tgtEl>
                                          <p:spTgt spid="13"/>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500"/>
                                        <p:tgtEl>
                                          <p:spTgt spid="14"/>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1000"/>
                                        <p:tgtEl>
                                          <p:spTgt spid="7"/>
                                        </p:tgtEl>
                                      </p:cBhvr>
                                    </p:animEffect>
                                    <p:set>
                                      <p:cBhvr>
                                        <p:cTn id="54" dur="1" fill="hold">
                                          <p:stCondLst>
                                            <p:cond delay="999"/>
                                          </p:stCondLst>
                                        </p:cTn>
                                        <p:tgtEl>
                                          <p:spTgt spid="7"/>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1000"/>
                                        <p:tgtEl>
                                          <p:spTgt spid="9"/>
                                        </p:tgtEl>
                                      </p:cBhvr>
                                    </p:animEffect>
                                    <p:set>
                                      <p:cBhvr>
                                        <p:cTn id="57" dur="1" fill="hold">
                                          <p:stCondLst>
                                            <p:cond delay="999"/>
                                          </p:stCondLst>
                                        </p:cTn>
                                        <p:tgtEl>
                                          <p:spTgt spid="9"/>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8"/>
                                        </p:tgtEl>
                                      </p:cBhvr>
                                    </p:animEffect>
                                    <p:set>
                                      <p:cBhvr>
                                        <p:cTn id="60" dur="1" fill="hold">
                                          <p:stCondLst>
                                            <p:cond delay="999"/>
                                          </p:stCondLst>
                                        </p:cTn>
                                        <p:tgtEl>
                                          <p:spTgt spid="8"/>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10"/>
                                        </p:tgtEl>
                                      </p:cBhvr>
                                    </p:animEffect>
                                    <p:set>
                                      <p:cBhvr>
                                        <p:cTn id="63" dur="1" fill="hold">
                                          <p:stCondLst>
                                            <p:cond delay="999"/>
                                          </p:stCondLst>
                                        </p:cTn>
                                        <p:tgtEl>
                                          <p:spTgt spid="10"/>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11"/>
                                        </p:tgtEl>
                                      </p:cBhvr>
                                    </p:animEffect>
                                    <p:set>
                                      <p:cBhvr>
                                        <p:cTn id="66" dur="1" fill="hold">
                                          <p:stCondLst>
                                            <p:cond delay="999"/>
                                          </p:stCondLst>
                                        </p:cTn>
                                        <p:tgtEl>
                                          <p:spTgt spid="11"/>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15"/>
                                        </p:tgtEl>
                                      </p:cBhvr>
                                    </p:animEffect>
                                    <p:set>
                                      <p:cBhvr>
                                        <p:cTn id="69" dur="1" fill="hold">
                                          <p:stCondLst>
                                            <p:cond delay="999"/>
                                          </p:stCondLst>
                                        </p:cTn>
                                        <p:tgtEl>
                                          <p:spTgt spid="15"/>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1000"/>
                                        <p:tgtEl>
                                          <p:spTgt spid="12"/>
                                        </p:tgtEl>
                                      </p:cBhvr>
                                    </p:animEffect>
                                    <p:set>
                                      <p:cBhvr>
                                        <p:cTn id="72" dur="1" fill="hold">
                                          <p:stCondLst>
                                            <p:cond delay="999"/>
                                          </p:stCondLst>
                                        </p:cTn>
                                        <p:tgtEl>
                                          <p:spTgt spid="12"/>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1000"/>
                                        <p:tgtEl>
                                          <p:spTgt spid="13"/>
                                        </p:tgtEl>
                                      </p:cBhvr>
                                    </p:animEffect>
                                    <p:set>
                                      <p:cBhvr>
                                        <p:cTn id="75" dur="1" fill="hold">
                                          <p:stCondLst>
                                            <p:cond delay="999"/>
                                          </p:stCondLst>
                                        </p:cTn>
                                        <p:tgtEl>
                                          <p:spTgt spid="13"/>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1000"/>
                                        <p:tgtEl>
                                          <p:spTgt spid="14"/>
                                        </p:tgtEl>
                                      </p:cBhvr>
                                    </p:animEffect>
                                    <p:set>
                                      <p:cBhvr>
                                        <p:cTn id="78" dur="1" fill="hold">
                                          <p:stCondLst>
                                            <p:cond delay="999"/>
                                          </p:stCondLst>
                                        </p:cTn>
                                        <p:tgtEl>
                                          <p:spTgt spid="14"/>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1000"/>
                                        <p:tgtEl>
                                          <p:spTgt spid="16"/>
                                        </p:tgtEl>
                                      </p:cBhvr>
                                    </p:animEffect>
                                    <p:set>
                                      <p:cBhvr>
                                        <p:cTn id="81" dur="1" fill="hold">
                                          <p:stCondLst>
                                            <p:cond delay="999"/>
                                          </p:stCondLst>
                                        </p:cTn>
                                        <p:tgtEl>
                                          <p:spTgt spid="16"/>
                                        </p:tgtEl>
                                        <p:attrNameLst>
                                          <p:attrName>style.visibility</p:attrName>
                                        </p:attrNameLst>
                                      </p:cBhvr>
                                      <p:to>
                                        <p:strVal val="hidden"/>
                                      </p:to>
                                    </p:set>
                                  </p:childTnLst>
                                </p:cTn>
                              </p:par>
                            </p:childTnLst>
                          </p:cTn>
                        </p:par>
                        <p:par>
                          <p:cTn id="82" fill="hold">
                            <p:stCondLst>
                              <p:cond delay="1000"/>
                            </p:stCondLst>
                            <p:childTnLst>
                              <p:par>
                                <p:cTn id="83" presetID="1" presetClass="entr" presetSubtype="0"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childTnLst>
                                </p:cTn>
                              </p:par>
                              <p:par>
                                <p:cTn id="85" presetID="6" presetClass="emph" presetSubtype="0" fill="hold" grpId="1" nodeType="withEffect">
                                  <p:stCondLst>
                                    <p:cond delay="0"/>
                                  </p:stCondLst>
                                  <p:childTnLst>
                                    <p:animScale>
                                      <p:cBhvr>
                                        <p:cTn id="86" dur="1000" fill="hold"/>
                                        <p:tgtEl>
                                          <p:spTgt spid="19"/>
                                        </p:tgtEl>
                                      </p:cBhvr>
                                      <p:by x="50000" y="50000"/>
                                    </p:animScale>
                                  </p:childTnLst>
                                </p:cTn>
                              </p:par>
                              <p:par>
                                <p:cTn id="87" presetID="42" presetClass="path" presetSubtype="0" decel="50000" fill="hold" grpId="2" nodeType="withEffect">
                                  <p:stCondLst>
                                    <p:cond delay="0"/>
                                  </p:stCondLst>
                                  <p:childTnLst>
                                    <p:animMotion origin="layout" path="M 5.55112E-17 2.22222E-6 L 0.4375 0.37222 " pathEditMode="relative" rAng="0" ptsTypes="AA">
                                      <p:cBhvr>
                                        <p:cTn id="88" dur="1000" fill="hold"/>
                                        <p:tgtEl>
                                          <p:spTgt spid="19"/>
                                        </p:tgtEl>
                                        <p:attrNameLst>
                                          <p:attrName>ppt_x</p:attrName>
                                          <p:attrName>ppt_y</p:attrName>
                                        </p:attrNameLst>
                                      </p:cBhvr>
                                      <p:rCtr x="21900" y="18600"/>
                                    </p:animMotion>
                                  </p:childTnLst>
                                </p:cTn>
                              </p:par>
                              <p:par>
                                <p:cTn id="89" presetID="10" presetClass="entr" presetSubtype="0" fill="hold" grpId="0" nodeType="withEffect">
                                  <p:stCondLst>
                                    <p:cond delay="0"/>
                                  </p:stCondLst>
                                  <p:childTnLst>
                                    <p:set>
                                      <p:cBhvr>
                                        <p:cTn id="90" dur="1" fill="hold">
                                          <p:stCondLst>
                                            <p:cond delay="0"/>
                                          </p:stCondLst>
                                        </p:cTn>
                                        <p:tgtEl>
                                          <p:spTgt spid="21"/>
                                        </p:tgtEl>
                                        <p:attrNameLst>
                                          <p:attrName>style.visibility</p:attrName>
                                        </p:attrNameLst>
                                      </p:cBhvr>
                                      <p:to>
                                        <p:strVal val="visible"/>
                                      </p:to>
                                    </p:set>
                                    <p:animEffect transition="in" filter="fade">
                                      <p:cBhvr>
                                        <p:cTn id="91" dur="1000"/>
                                        <p:tgtEl>
                                          <p:spTgt spid="21"/>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2"/>
                                        </p:tgtEl>
                                        <p:attrNameLst>
                                          <p:attrName>style.visibility</p:attrName>
                                        </p:attrNameLst>
                                      </p:cBhvr>
                                      <p:to>
                                        <p:strVal val="visible"/>
                                      </p:to>
                                    </p:set>
                                    <p:animEffect transition="in" filter="fade">
                                      <p:cBhvr>
                                        <p:cTn id="94" dur="1000"/>
                                        <p:tgtEl>
                                          <p:spTgt spid="22"/>
                                        </p:tgtEl>
                                      </p:cBhvr>
                                    </p:animEffect>
                                  </p:childTnLst>
                                </p:cTn>
                              </p:par>
                              <p:par>
                                <p:cTn id="95" presetID="10" presetClass="exit" presetSubtype="0" fill="hold" grpId="3" nodeType="withEffect">
                                  <p:stCondLst>
                                    <p:cond delay="500"/>
                                  </p:stCondLst>
                                  <p:childTnLst>
                                    <p:animEffect transition="out" filter="fade">
                                      <p:cBhvr>
                                        <p:cTn id="96" dur="1000"/>
                                        <p:tgtEl>
                                          <p:spTgt spid="19"/>
                                        </p:tgtEl>
                                      </p:cBhvr>
                                    </p:animEffect>
                                    <p:set>
                                      <p:cBhvr>
                                        <p:cTn id="97" dur="1" fill="hold">
                                          <p:stCondLst>
                                            <p:cond delay="999"/>
                                          </p:stCondLst>
                                        </p:cTn>
                                        <p:tgtEl>
                                          <p:spTgt spid="19"/>
                                        </p:tgtEl>
                                        <p:attrNameLst>
                                          <p:attrName>style.visibility</p:attrName>
                                        </p:attrNameLst>
                                      </p:cBhvr>
                                      <p:to>
                                        <p:strVal val="hidden"/>
                                      </p:to>
                                    </p:set>
                                  </p:childTnLst>
                                </p:cTn>
                              </p:par>
                              <p:par>
                                <p:cTn id="98" presetID="10" presetClass="exit" presetSubtype="0" fill="hold" nodeType="withEffect">
                                  <p:stCondLst>
                                    <p:cond delay="500"/>
                                  </p:stCondLst>
                                  <p:childTnLst>
                                    <p:animEffect transition="out" filter="fade">
                                      <p:cBhvr>
                                        <p:cTn id="99" dur="1000"/>
                                        <p:tgtEl>
                                          <p:spTgt spid="2"/>
                                        </p:tgtEl>
                                      </p:cBhvr>
                                    </p:animEffect>
                                    <p:set>
                                      <p:cBhvr>
                                        <p:cTn id="100" dur="1" fill="hold">
                                          <p:stCondLst>
                                            <p:cond delay="999"/>
                                          </p:stCondLst>
                                        </p:cTn>
                                        <p:tgtEl>
                                          <p:spTgt spid="2"/>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24"/>
                                        </p:tgtEl>
                                        <p:attrNameLst>
                                          <p:attrName>style.visibility</p:attrName>
                                        </p:attrNameLst>
                                      </p:cBhvr>
                                      <p:to>
                                        <p:strVal val="visible"/>
                                      </p:to>
                                    </p:set>
                                    <p:animEffect transition="in" filter="fade">
                                      <p:cBhvr>
                                        <p:cTn id="105" dur="500"/>
                                        <p:tgtEl>
                                          <p:spTgt spid="24"/>
                                        </p:tgtEl>
                                      </p:cBhvr>
                                    </p:animEffect>
                                  </p:childTnLst>
                                </p:cTn>
                              </p:par>
                            </p:childTnLst>
                          </p:cTn>
                        </p:par>
                        <p:par>
                          <p:cTn id="106" fill="hold">
                            <p:stCondLst>
                              <p:cond delay="500"/>
                            </p:stCondLst>
                            <p:childTnLst>
                              <p:par>
                                <p:cTn id="107" presetID="10" presetClass="entr" presetSubtype="0" fill="hold" grpId="0" nodeType="afterEffect">
                                  <p:stCondLst>
                                    <p:cond delay="0"/>
                                  </p:stCondLst>
                                  <p:childTnLst>
                                    <p:set>
                                      <p:cBhvr>
                                        <p:cTn id="108" dur="1" fill="hold">
                                          <p:stCondLst>
                                            <p:cond delay="0"/>
                                          </p:stCondLst>
                                        </p:cTn>
                                        <p:tgtEl>
                                          <p:spTgt spid="25"/>
                                        </p:tgtEl>
                                        <p:attrNameLst>
                                          <p:attrName>style.visibility</p:attrName>
                                        </p:attrNameLst>
                                      </p:cBhvr>
                                      <p:to>
                                        <p:strVal val="visible"/>
                                      </p:to>
                                    </p:set>
                                    <p:animEffect transition="in" filter="fade">
                                      <p:cBhvr>
                                        <p:cTn id="109" dur="500"/>
                                        <p:tgtEl>
                                          <p:spTgt spid="25"/>
                                        </p:tgtEl>
                                      </p:cBhvr>
                                    </p:animEffect>
                                  </p:childTnLst>
                                </p:cTn>
                              </p:par>
                            </p:childTnLst>
                          </p:cTn>
                        </p:par>
                        <p:par>
                          <p:cTn id="110" fill="hold">
                            <p:stCondLst>
                              <p:cond delay="1000"/>
                            </p:stCondLst>
                            <p:childTnLst>
                              <p:par>
                                <p:cTn id="111" presetID="10" presetClass="entr" presetSubtype="0" fill="hold" grpId="0" nodeType="afterEffect">
                                  <p:stCondLst>
                                    <p:cond delay="0"/>
                                  </p:stCondLst>
                                  <p:childTnLst>
                                    <p:set>
                                      <p:cBhvr>
                                        <p:cTn id="112" dur="1" fill="hold">
                                          <p:stCondLst>
                                            <p:cond delay="0"/>
                                          </p:stCondLst>
                                        </p:cTn>
                                        <p:tgtEl>
                                          <p:spTgt spid="26"/>
                                        </p:tgtEl>
                                        <p:attrNameLst>
                                          <p:attrName>style.visibility</p:attrName>
                                        </p:attrNameLst>
                                      </p:cBhvr>
                                      <p:to>
                                        <p:strVal val="visible"/>
                                      </p:to>
                                    </p:set>
                                    <p:animEffect transition="in" filter="fade">
                                      <p:cBhvr>
                                        <p:cTn id="113" dur="500"/>
                                        <p:tgtEl>
                                          <p:spTgt spid="26"/>
                                        </p:tgtEl>
                                      </p:cBhvr>
                                    </p:animEffect>
                                  </p:childTnLst>
                                </p:cTn>
                              </p:par>
                            </p:childTnLst>
                          </p:cTn>
                        </p:par>
                        <p:par>
                          <p:cTn id="114" fill="hold">
                            <p:stCondLst>
                              <p:cond delay="1500"/>
                            </p:stCondLst>
                            <p:childTnLst>
                              <p:par>
                                <p:cTn id="115" presetID="10" presetClass="entr" presetSubtype="0"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Effect transition="in" filter="fade">
                                      <p:cBhvr>
                                        <p:cTn id="117" dur="500"/>
                                        <p:tgtEl>
                                          <p:spTgt spid="27"/>
                                        </p:tgtEl>
                                      </p:cBhvr>
                                    </p:animEffect>
                                  </p:childTnLst>
                                </p:cTn>
                              </p:par>
                            </p:childTnLst>
                          </p:cTn>
                        </p:par>
                        <p:par>
                          <p:cTn id="118" fill="hold">
                            <p:stCondLst>
                              <p:cond delay="2000"/>
                            </p:stCondLst>
                            <p:childTnLst>
                              <p:par>
                                <p:cTn id="119" presetID="10" presetClass="entr" presetSubtype="0" fill="hold" grpId="0" nodeType="afterEffect">
                                  <p:stCondLst>
                                    <p:cond delay="0"/>
                                  </p:stCondLst>
                                  <p:childTnLst>
                                    <p:set>
                                      <p:cBhvr>
                                        <p:cTn id="120" dur="1" fill="hold">
                                          <p:stCondLst>
                                            <p:cond delay="0"/>
                                          </p:stCondLst>
                                        </p:cTn>
                                        <p:tgtEl>
                                          <p:spTgt spid="29"/>
                                        </p:tgtEl>
                                        <p:attrNameLst>
                                          <p:attrName>style.visibility</p:attrName>
                                        </p:attrNameLst>
                                      </p:cBhvr>
                                      <p:to>
                                        <p:strVal val="visible"/>
                                      </p:to>
                                    </p:set>
                                    <p:animEffect transition="in" filter="fade">
                                      <p:cBhvr>
                                        <p:cTn id="121" dur="500"/>
                                        <p:tgtEl>
                                          <p:spTgt spid="29"/>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2" fill="hold" grpId="0" nodeType="clickEffect">
                                  <p:stCondLst>
                                    <p:cond delay="0"/>
                                  </p:stCondLst>
                                  <p:childTnLst>
                                    <p:set>
                                      <p:cBhvr>
                                        <p:cTn id="125" dur="1" fill="hold">
                                          <p:stCondLst>
                                            <p:cond delay="0"/>
                                          </p:stCondLst>
                                        </p:cTn>
                                        <p:tgtEl>
                                          <p:spTgt spid="32"/>
                                        </p:tgtEl>
                                        <p:attrNameLst>
                                          <p:attrName>style.visibility</p:attrName>
                                        </p:attrNameLst>
                                      </p:cBhvr>
                                      <p:to>
                                        <p:strVal val="visible"/>
                                      </p:to>
                                    </p:set>
                                    <p:animEffect transition="in" filter="wipe(right)">
                                      <p:cBhvr>
                                        <p:cTn id="126" dur="1000"/>
                                        <p:tgtEl>
                                          <p:spTgt spid="32"/>
                                        </p:tgtEl>
                                      </p:cBhvr>
                                    </p:animEffect>
                                  </p:childTnLst>
                                </p:cTn>
                              </p:par>
                              <p:par>
                                <p:cTn id="127" presetID="22" presetClass="exit" presetSubtype="2" fill="hold" grpId="1" nodeType="withEffect">
                                  <p:stCondLst>
                                    <p:cond delay="0"/>
                                  </p:stCondLst>
                                  <p:childTnLst>
                                    <p:animEffect transition="out" filter="wipe(right)">
                                      <p:cBhvr>
                                        <p:cTn id="128" dur="1000"/>
                                        <p:tgtEl>
                                          <p:spTgt spid="21"/>
                                        </p:tgtEl>
                                      </p:cBhvr>
                                    </p:animEffect>
                                    <p:set>
                                      <p:cBhvr>
                                        <p:cTn id="129" dur="1" fill="hold">
                                          <p:stCondLst>
                                            <p:cond delay="999"/>
                                          </p:stCondLst>
                                        </p:cTn>
                                        <p:tgtEl>
                                          <p:spTgt spid="21"/>
                                        </p:tgtEl>
                                        <p:attrNameLst>
                                          <p:attrName>style.visibility</p:attrName>
                                        </p:attrNameLst>
                                      </p:cBhvr>
                                      <p:to>
                                        <p:strVal val="hidden"/>
                                      </p:to>
                                    </p:set>
                                  </p:childTnLst>
                                </p:cTn>
                              </p:par>
                            </p:childTnLst>
                          </p:cTn>
                        </p:par>
                        <p:par>
                          <p:cTn id="130" fill="hold">
                            <p:stCondLst>
                              <p:cond delay="1000"/>
                            </p:stCondLst>
                            <p:childTnLst>
                              <p:par>
                                <p:cTn id="131" presetID="10" presetClass="entr" presetSubtype="0" fill="hold" grpId="0" nodeType="afterEffect">
                                  <p:stCondLst>
                                    <p:cond delay="0"/>
                                  </p:stCondLst>
                                  <p:childTnLst>
                                    <p:set>
                                      <p:cBhvr>
                                        <p:cTn id="132" dur="1" fill="hold">
                                          <p:stCondLst>
                                            <p:cond delay="0"/>
                                          </p:stCondLst>
                                        </p:cTn>
                                        <p:tgtEl>
                                          <p:spTgt spid="37"/>
                                        </p:tgtEl>
                                        <p:attrNameLst>
                                          <p:attrName>style.visibility</p:attrName>
                                        </p:attrNameLst>
                                      </p:cBhvr>
                                      <p:to>
                                        <p:strVal val="visible"/>
                                      </p:to>
                                    </p:set>
                                    <p:animEffect transition="in" filter="fade">
                                      <p:cBhvr>
                                        <p:cTn id="133" dur="1000"/>
                                        <p:tgtEl>
                                          <p:spTgt spid="37"/>
                                        </p:tgtEl>
                                      </p:cBhvr>
                                    </p:animEffect>
                                  </p:childTnLst>
                                </p:cTn>
                              </p:par>
                            </p:childTnLst>
                          </p:cTn>
                        </p:par>
                        <p:par>
                          <p:cTn id="134" fill="hold">
                            <p:stCondLst>
                              <p:cond delay="2000"/>
                            </p:stCondLst>
                            <p:childTnLst>
                              <p:par>
                                <p:cTn id="135" presetID="10" presetClass="entr" presetSubtype="0" fill="hold" grpId="0" nodeType="afterEffect">
                                  <p:stCondLst>
                                    <p:cond delay="0"/>
                                  </p:stCondLst>
                                  <p:childTnLst>
                                    <p:set>
                                      <p:cBhvr>
                                        <p:cTn id="136" dur="1" fill="hold">
                                          <p:stCondLst>
                                            <p:cond delay="0"/>
                                          </p:stCondLst>
                                        </p:cTn>
                                        <p:tgtEl>
                                          <p:spTgt spid="35"/>
                                        </p:tgtEl>
                                        <p:attrNameLst>
                                          <p:attrName>style.visibility</p:attrName>
                                        </p:attrNameLst>
                                      </p:cBhvr>
                                      <p:to>
                                        <p:strVal val="visible"/>
                                      </p:to>
                                    </p:set>
                                    <p:animEffect transition="in" filter="fade">
                                      <p:cBhvr>
                                        <p:cTn id="137" dur="1000"/>
                                        <p:tgtEl>
                                          <p:spTgt spid="35"/>
                                        </p:tgtEl>
                                      </p:cBhvr>
                                    </p:animEffect>
                                  </p:childTnLst>
                                </p:cTn>
                              </p:par>
                            </p:childTnLst>
                          </p:cTn>
                        </p:par>
                        <p:par>
                          <p:cTn id="138" fill="hold">
                            <p:stCondLst>
                              <p:cond delay="3000"/>
                            </p:stCondLst>
                            <p:childTnLst>
                              <p:par>
                                <p:cTn id="139" presetID="10" presetClass="entr" presetSubtype="0" fill="hold" grpId="0" nodeType="afterEffect">
                                  <p:stCondLst>
                                    <p:cond delay="0"/>
                                  </p:stCondLst>
                                  <p:childTnLst>
                                    <p:set>
                                      <p:cBhvr>
                                        <p:cTn id="140" dur="1" fill="hold">
                                          <p:stCondLst>
                                            <p:cond delay="0"/>
                                          </p:stCondLst>
                                        </p:cTn>
                                        <p:tgtEl>
                                          <p:spTgt spid="36"/>
                                        </p:tgtEl>
                                        <p:attrNameLst>
                                          <p:attrName>style.visibility</p:attrName>
                                        </p:attrNameLst>
                                      </p:cBhvr>
                                      <p:to>
                                        <p:strVal val="visible"/>
                                      </p:to>
                                    </p:set>
                                    <p:animEffect transition="in" filter="fade">
                                      <p:cBhvr>
                                        <p:cTn id="141" dur="1000"/>
                                        <p:tgtEl>
                                          <p:spTgt spid="36"/>
                                        </p:tgtEl>
                                      </p:cBhvr>
                                    </p:animEffect>
                                  </p:childTnLst>
                                </p:cTn>
                              </p:par>
                            </p:childTnLst>
                          </p:cTn>
                        </p:par>
                        <p:par>
                          <p:cTn id="142" fill="hold">
                            <p:stCondLst>
                              <p:cond delay="4000"/>
                            </p:stCondLst>
                            <p:childTnLst>
                              <p:par>
                                <p:cTn id="143" presetID="10" presetClass="entr" presetSubtype="0" fill="hold" grpId="0" nodeType="afterEffect">
                                  <p:stCondLst>
                                    <p:cond delay="0"/>
                                  </p:stCondLst>
                                  <p:childTnLst>
                                    <p:set>
                                      <p:cBhvr>
                                        <p:cTn id="144" dur="1" fill="hold">
                                          <p:stCondLst>
                                            <p:cond delay="0"/>
                                          </p:stCondLst>
                                        </p:cTn>
                                        <p:tgtEl>
                                          <p:spTgt spid="34"/>
                                        </p:tgtEl>
                                        <p:attrNameLst>
                                          <p:attrName>style.visibility</p:attrName>
                                        </p:attrNameLst>
                                      </p:cBhvr>
                                      <p:to>
                                        <p:strVal val="visible"/>
                                      </p:to>
                                    </p:set>
                                    <p:animEffect transition="in" filter="fade">
                                      <p:cBhvr>
                                        <p:cTn id="145" dur="1000"/>
                                        <p:tgtEl>
                                          <p:spTgt spid="34"/>
                                        </p:tgtEl>
                                      </p:cBhvr>
                                    </p:animEffect>
                                  </p:childTnLst>
                                </p:cTn>
                              </p:par>
                            </p:childTnLst>
                          </p:cTn>
                        </p:par>
                        <p:par>
                          <p:cTn id="146" fill="hold">
                            <p:stCondLst>
                              <p:cond delay="5000"/>
                            </p:stCondLst>
                            <p:childTnLst>
                              <p:par>
                                <p:cTn id="147" presetID="10" presetClass="entr" presetSubtype="0" fill="hold" grpId="0" nodeType="afterEffect">
                                  <p:stCondLst>
                                    <p:cond delay="0"/>
                                  </p:stCondLst>
                                  <p:childTnLst>
                                    <p:set>
                                      <p:cBhvr>
                                        <p:cTn id="148" dur="1" fill="hold">
                                          <p:stCondLst>
                                            <p:cond delay="0"/>
                                          </p:stCondLst>
                                        </p:cTn>
                                        <p:tgtEl>
                                          <p:spTgt spid="38"/>
                                        </p:tgtEl>
                                        <p:attrNameLst>
                                          <p:attrName>style.visibility</p:attrName>
                                        </p:attrNameLst>
                                      </p:cBhvr>
                                      <p:to>
                                        <p:strVal val="visible"/>
                                      </p:to>
                                    </p:set>
                                    <p:animEffect transition="in" filter="fade">
                                      <p:cBhvr>
                                        <p:cTn id="149" dur="1000"/>
                                        <p:tgtEl>
                                          <p:spTgt spid="38"/>
                                        </p:tgtEl>
                                      </p:cBhvr>
                                    </p:animEffect>
                                  </p:childTnLst>
                                </p:cTn>
                              </p:par>
                            </p:childTnLst>
                          </p:cTn>
                        </p:par>
                      </p:childTnLst>
                    </p:cTn>
                  </p:par>
                  <p:par>
                    <p:cTn id="150" fill="hold">
                      <p:stCondLst>
                        <p:cond delay="indefinite"/>
                      </p:stCondLst>
                      <p:childTnLst>
                        <p:par>
                          <p:cTn id="151" fill="hold">
                            <p:stCondLst>
                              <p:cond delay="0"/>
                            </p:stCondLst>
                            <p:childTnLst>
                              <p:par>
                                <p:cTn id="152" presetID="10" presetClass="exit" presetSubtype="0" fill="hold" grpId="1" nodeType="clickEffect">
                                  <p:stCondLst>
                                    <p:cond delay="0"/>
                                  </p:stCondLst>
                                  <p:childTnLst>
                                    <p:animEffect transition="out" filter="fade">
                                      <p:cBhvr>
                                        <p:cTn id="153" dur="1000"/>
                                        <p:tgtEl>
                                          <p:spTgt spid="25"/>
                                        </p:tgtEl>
                                      </p:cBhvr>
                                    </p:animEffect>
                                    <p:set>
                                      <p:cBhvr>
                                        <p:cTn id="154" dur="1" fill="hold">
                                          <p:stCondLst>
                                            <p:cond delay="999"/>
                                          </p:stCondLst>
                                        </p:cTn>
                                        <p:tgtEl>
                                          <p:spTgt spid="25"/>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1000"/>
                                        <p:tgtEl>
                                          <p:spTgt spid="24"/>
                                        </p:tgtEl>
                                      </p:cBhvr>
                                    </p:animEffect>
                                    <p:set>
                                      <p:cBhvr>
                                        <p:cTn id="157" dur="1" fill="hold">
                                          <p:stCondLst>
                                            <p:cond delay="999"/>
                                          </p:stCondLst>
                                        </p:cTn>
                                        <p:tgtEl>
                                          <p:spTgt spid="24"/>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1000"/>
                                        <p:tgtEl>
                                          <p:spTgt spid="27"/>
                                        </p:tgtEl>
                                      </p:cBhvr>
                                    </p:animEffect>
                                    <p:set>
                                      <p:cBhvr>
                                        <p:cTn id="160" dur="1" fill="hold">
                                          <p:stCondLst>
                                            <p:cond delay="999"/>
                                          </p:stCondLst>
                                        </p:cTn>
                                        <p:tgtEl>
                                          <p:spTgt spid="27"/>
                                        </p:tgtEl>
                                        <p:attrNameLst>
                                          <p:attrName>style.visibility</p:attrName>
                                        </p:attrNameLst>
                                      </p:cBhvr>
                                      <p:to>
                                        <p:strVal val="hidden"/>
                                      </p:to>
                                    </p:set>
                                  </p:childTnLst>
                                </p:cTn>
                              </p:par>
                              <p:par>
                                <p:cTn id="161" presetID="10" presetClass="exit" presetSubtype="0" fill="hold" grpId="1" nodeType="withEffect">
                                  <p:stCondLst>
                                    <p:cond delay="0"/>
                                  </p:stCondLst>
                                  <p:childTnLst>
                                    <p:animEffect transition="out" filter="fade">
                                      <p:cBhvr>
                                        <p:cTn id="162" dur="1000"/>
                                        <p:tgtEl>
                                          <p:spTgt spid="26"/>
                                        </p:tgtEl>
                                      </p:cBhvr>
                                    </p:animEffect>
                                    <p:set>
                                      <p:cBhvr>
                                        <p:cTn id="163" dur="1" fill="hold">
                                          <p:stCondLst>
                                            <p:cond delay="999"/>
                                          </p:stCondLst>
                                        </p:cTn>
                                        <p:tgtEl>
                                          <p:spTgt spid="26"/>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1000"/>
                                        <p:tgtEl>
                                          <p:spTgt spid="29"/>
                                        </p:tgtEl>
                                      </p:cBhvr>
                                    </p:animEffect>
                                    <p:set>
                                      <p:cBhvr>
                                        <p:cTn id="166" dur="1" fill="hold">
                                          <p:stCondLst>
                                            <p:cond delay="999"/>
                                          </p:stCondLst>
                                        </p:cTn>
                                        <p:tgtEl>
                                          <p:spTgt spid="29"/>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1000"/>
                                        <p:tgtEl>
                                          <p:spTgt spid="38"/>
                                        </p:tgtEl>
                                      </p:cBhvr>
                                    </p:animEffect>
                                    <p:set>
                                      <p:cBhvr>
                                        <p:cTn id="169" dur="1" fill="hold">
                                          <p:stCondLst>
                                            <p:cond delay="999"/>
                                          </p:stCondLst>
                                        </p:cTn>
                                        <p:tgtEl>
                                          <p:spTgt spid="38"/>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1000"/>
                                        <p:tgtEl>
                                          <p:spTgt spid="34"/>
                                        </p:tgtEl>
                                      </p:cBhvr>
                                    </p:animEffect>
                                    <p:set>
                                      <p:cBhvr>
                                        <p:cTn id="172" dur="1" fill="hold">
                                          <p:stCondLst>
                                            <p:cond delay="999"/>
                                          </p:stCondLst>
                                        </p:cTn>
                                        <p:tgtEl>
                                          <p:spTgt spid="34"/>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1000"/>
                                        <p:tgtEl>
                                          <p:spTgt spid="36"/>
                                        </p:tgtEl>
                                      </p:cBhvr>
                                    </p:animEffect>
                                    <p:set>
                                      <p:cBhvr>
                                        <p:cTn id="175" dur="1" fill="hold">
                                          <p:stCondLst>
                                            <p:cond delay="999"/>
                                          </p:stCondLst>
                                        </p:cTn>
                                        <p:tgtEl>
                                          <p:spTgt spid="36"/>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1000"/>
                                        <p:tgtEl>
                                          <p:spTgt spid="35"/>
                                        </p:tgtEl>
                                      </p:cBhvr>
                                    </p:animEffect>
                                    <p:set>
                                      <p:cBhvr>
                                        <p:cTn id="178" dur="1" fill="hold">
                                          <p:stCondLst>
                                            <p:cond delay="999"/>
                                          </p:stCondLst>
                                        </p:cTn>
                                        <p:tgtEl>
                                          <p:spTgt spid="35"/>
                                        </p:tgtEl>
                                        <p:attrNameLst>
                                          <p:attrName>style.visibility</p:attrName>
                                        </p:attrNameLst>
                                      </p:cBhvr>
                                      <p:to>
                                        <p:strVal val="hidden"/>
                                      </p:to>
                                    </p:set>
                                  </p:childTnLst>
                                </p:cTn>
                              </p:par>
                              <p:par>
                                <p:cTn id="179" presetID="10" presetClass="exit" presetSubtype="0" fill="hold" grpId="1" nodeType="withEffect">
                                  <p:stCondLst>
                                    <p:cond delay="0"/>
                                  </p:stCondLst>
                                  <p:childTnLst>
                                    <p:animEffect transition="out" filter="fade">
                                      <p:cBhvr>
                                        <p:cTn id="180" dur="1000"/>
                                        <p:tgtEl>
                                          <p:spTgt spid="37"/>
                                        </p:tgtEl>
                                      </p:cBhvr>
                                    </p:animEffect>
                                    <p:set>
                                      <p:cBhvr>
                                        <p:cTn id="181" dur="1" fill="hold">
                                          <p:stCondLst>
                                            <p:cond delay="999"/>
                                          </p:stCondLst>
                                        </p:cTn>
                                        <p:tgtEl>
                                          <p:spTgt spid="37"/>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1000"/>
                                        <p:tgtEl>
                                          <p:spTgt spid="22"/>
                                        </p:tgtEl>
                                      </p:cBhvr>
                                    </p:animEffect>
                                    <p:set>
                                      <p:cBhvr>
                                        <p:cTn id="184" dur="1" fill="hold">
                                          <p:stCondLst>
                                            <p:cond delay="999"/>
                                          </p:stCondLst>
                                        </p:cTn>
                                        <p:tgtEl>
                                          <p:spTgt spid="22"/>
                                        </p:tgtEl>
                                        <p:attrNameLst>
                                          <p:attrName>style.visibility</p:attrName>
                                        </p:attrNameLst>
                                      </p:cBhvr>
                                      <p:to>
                                        <p:strVal val="hidden"/>
                                      </p:to>
                                    </p:set>
                                  </p:childTnLst>
                                </p:cTn>
                              </p:par>
                              <p:par>
                                <p:cTn id="185" presetID="6" presetClass="emph" presetSubtype="0" fill="hold" grpId="1" nodeType="withEffect">
                                  <p:stCondLst>
                                    <p:cond delay="0"/>
                                  </p:stCondLst>
                                  <p:childTnLst>
                                    <p:animScale>
                                      <p:cBhvr>
                                        <p:cTn id="186" dur="1000" fill="hold"/>
                                        <p:tgtEl>
                                          <p:spTgt spid="32"/>
                                        </p:tgtEl>
                                      </p:cBhvr>
                                      <p:by x="50000" y="50000"/>
                                    </p:animScale>
                                  </p:childTnLst>
                                </p:cTn>
                              </p:par>
                              <p:par>
                                <p:cTn id="187" presetID="35" presetClass="path" presetSubtype="0" fill="hold" grpId="3" nodeType="withEffect">
                                  <p:stCondLst>
                                    <p:cond delay="0"/>
                                  </p:stCondLst>
                                  <p:childTnLst>
                                    <p:animMotion origin="layout" path="M -3.33333E-6 -1.11111E-6 L -0.38333 -0.01111 " pathEditMode="relative" rAng="0" ptsTypes="AA">
                                      <p:cBhvr>
                                        <p:cTn id="188" dur="1000" fill="hold"/>
                                        <p:tgtEl>
                                          <p:spTgt spid="32"/>
                                        </p:tgtEl>
                                        <p:attrNameLst>
                                          <p:attrName>ppt_x</p:attrName>
                                          <p:attrName>ppt_y</p:attrName>
                                        </p:attrNameLst>
                                      </p:cBhvr>
                                      <p:rCtr x="-19200" y="-600"/>
                                    </p:animMotion>
                                  </p:childTnLst>
                                </p:cTn>
                              </p:par>
                              <p:par>
                                <p:cTn id="189" presetID="10" presetClass="entr" presetSubtype="0" fill="hold" grpId="0" nodeType="withEffect">
                                  <p:stCondLst>
                                    <p:cond delay="1000"/>
                                  </p:stCondLst>
                                  <p:childTnLst>
                                    <p:set>
                                      <p:cBhvr>
                                        <p:cTn id="190" dur="1" fill="hold">
                                          <p:stCondLst>
                                            <p:cond delay="0"/>
                                          </p:stCondLst>
                                        </p:cTn>
                                        <p:tgtEl>
                                          <p:spTgt spid="39"/>
                                        </p:tgtEl>
                                        <p:attrNameLst>
                                          <p:attrName>style.visibility</p:attrName>
                                        </p:attrNameLst>
                                      </p:cBhvr>
                                      <p:to>
                                        <p:strVal val="visible"/>
                                      </p:to>
                                    </p:set>
                                    <p:animEffect transition="in" filter="fade">
                                      <p:cBhvr>
                                        <p:cTn id="191" dur="1000"/>
                                        <p:tgtEl>
                                          <p:spTgt spid="39"/>
                                        </p:tgtEl>
                                      </p:cBhvr>
                                    </p:animEffect>
                                  </p:childTnLst>
                                </p:cTn>
                              </p:par>
                              <p:par>
                                <p:cTn id="192" presetID="10" presetClass="entr" presetSubtype="0" fill="hold" grpId="0" nodeType="withEffect">
                                  <p:stCondLst>
                                    <p:cond delay="1000"/>
                                  </p:stCondLst>
                                  <p:childTnLst>
                                    <p:set>
                                      <p:cBhvr>
                                        <p:cTn id="193" dur="1" fill="hold">
                                          <p:stCondLst>
                                            <p:cond delay="0"/>
                                          </p:stCondLst>
                                        </p:cTn>
                                        <p:tgtEl>
                                          <p:spTgt spid="40"/>
                                        </p:tgtEl>
                                        <p:attrNameLst>
                                          <p:attrName>style.visibility</p:attrName>
                                        </p:attrNameLst>
                                      </p:cBhvr>
                                      <p:to>
                                        <p:strVal val="visible"/>
                                      </p:to>
                                    </p:set>
                                    <p:animEffect transition="in" filter="fade">
                                      <p:cBhvr>
                                        <p:cTn id="194" dur="1000"/>
                                        <p:tgtEl>
                                          <p:spTgt spid="40"/>
                                        </p:tgtEl>
                                      </p:cBhvr>
                                    </p:animEffect>
                                  </p:childTnLst>
                                </p:cTn>
                              </p:par>
                              <p:par>
                                <p:cTn id="195" presetID="10" presetClass="exit" presetSubtype="0" fill="hold" grpId="2" nodeType="withEffect">
                                  <p:stCondLst>
                                    <p:cond delay="1000"/>
                                  </p:stCondLst>
                                  <p:childTnLst>
                                    <p:animEffect transition="out" filter="fade">
                                      <p:cBhvr>
                                        <p:cTn id="196" dur="1000"/>
                                        <p:tgtEl>
                                          <p:spTgt spid="32"/>
                                        </p:tgtEl>
                                      </p:cBhvr>
                                    </p:animEffect>
                                    <p:set>
                                      <p:cBhvr>
                                        <p:cTn id="197" dur="1" fill="hold">
                                          <p:stCondLst>
                                            <p:cond delay="999"/>
                                          </p:stCondLst>
                                        </p:cTn>
                                        <p:tgtEl>
                                          <p:spTgt spid="32"/>
                                        </p:tgtEl>
                                        <p:attrNameLst>
                                          <p:attrName>style.visibility</p:attrName>
                                        </p:attrNameLst>
                                      </p:cBhvr>
                                      <p:to>
                                        <p:strVal val="hidden"/>
                                      </p:to>
                                    </p:set>
                                  </p:childTnLst>
                                </p:cTn>
                              </p:par>
                            </p:childTnLst>
                          </p:cTn>
                        </p:par>
                        <p:par>
                          <p:cTn id="198" fill="hold">
                            <p:stCondLst>
                              <p:cond delay="2000"/>
                            </p:stCondLst>
                            <p:childTnLst>
                              <p:par>
                                <p:cTn id="199" presetID="10" presetClass="entr" presetSubtype="0" fill="hold" grpId="0" nodeType="afterEffect">
                                  <p:stCondLst>
                                    <p:cond delay="0"/>
                                  </p:stCondLst>
                                  <p:childTnLst>
                                    <p:set>
                                      <p:cBhvr>
                                        <p:cTn id="200" dur="1" fill="hold">
                                          <p:stCondLst>
                                            <p:cond delay="0"/>
                                          </p:stCondLst>
                                        </p:cTn>
                                        <p:tgtEl>
                                          <p:spTgt spid="41"/>
                                        </p:tgtEl>
                                        <p:attrNameLst>
                                          <p:attrName>style.visibility</p:attrName>
                                        </p:attrNameLst>
                                      </p:cBhvr>
                                      <p:to>
                                        <p:strVal val="visible"/>
                                      </p:to>
                                    </p:set>
                                    <p:animEffect transition="in" filter="fade">
                                      <p:cBhvr>
                                        <p:cTn id="201" dur="1000"/>
                                        <p:tgtEl>
                                          <p:spTgt spid="41"/>
                                        </p:tgtEl>
                                      </p:cBhvr>
                                    </p:animEffect>
                                  </p:childTnLst>
                                </p:cTn>
                              </p:par>
                            </p:childTnLst>
                          </p:cTn>
                        </p:par>
                      </p:childTnLst>
                    </p:cTn>
                  </p:par>
                  <p:par>
                    <p:cTn id="202" fill="hold">
                      <p:stCondLst>
                        <p:cond delay="indefinite"/>
                      </p:stCondLst>
                      <p:childTnLst>
                        <p:par>
                          <p:cTn id="203" fill="hold">
                            <p:stCondLst>
                              <p:cond delay="0"/>
                            </p:stCondLst>
                            <p:childTnLst>
                              <p:par>
                                <p:cTn id="204" presetID="10" presetClass="exit" presetSubtype="0" fill="hold" grpId="1" nodeType="clickEffect">
                                  <p:stCondLst>
                                    <p:cond delay="0"/>
                                  </p:stCondLst>
                                  <p:childTnLst>
                                    <p:animEffect transition="out" filter="fade">
                                      <p:cBhvr>
                                        <p:cTn id="205" dur="1000"/>
                                        <p:tgtEl>
                                          <p:spTgt spid="40"/>
                                        </p:tgtEl>
                                      </p:cBhvr>
                                    </p:animEffect>
                                    <p:set>
                                      <p:cBhvr>
                                        <p:cTn id="206" dur="1" fill="hold">
                                          <p:stCondLst>
                                            <p:cond delay="999"/>
                                          </p:stCondLst>
                                        </p:cTn>
                                        <p:tgtEl>
                                          <p:spTgt spid="40"/>
                                        </p:tgtEl>
                                        <p:attrNameLst>
                                          <p:attrName>style.visibility</p:attrName>
                                        </p:attrNameLst>
                                      </p:cBhvr>
                                      <p:to>
                                        <p:strVal val="hidden"/>
                                      </p:to>
                                    </p:set>
                                  </p:childTnLst>
                                </p:cTn>
                              </p:par>
                              <p:par>
                                <p:cTn id="207" presetID="10" presetClass="exit" presetSubtype="0" fill="hold" grpId="1" nodeType="withEffect">
                                  <p:stCondLst>
                                    <p:cond delay="0"/>
                                  </p:stCondLst>
                                  <p:childTnLst>
                                    <p:animEffect transition="out" filter="fade">
                                      <p:cBhvr>
                                        <p:cTn id="208" dur="1000"/>
                                        <p:tgtEl>
                                          <p:spTgt spid="39"/>
                                        </p:tgtEl>
                                      </p:cBhvr>
                                    </p:animEffect>
                                    <p:set>
                                      <p:cBhvr>
                                        <p:cTn id="209" dur="1" fill="hold">
                                          <p:stCondLst>
                                            <p:cond delay="999"/>
                                          </p:stCondLst>
                                        </p:cTn>
                                        <p:tgtEl>
                                          <p:spTgt spid="39"/>
                                        </p:tgtEl>
                                        <p:attrNameLst>
                                          <p:attrName>style.visibility</p:attrName>
                                        </p:attrNameLst>
                                      </p:cBhvr>
                                      <p:to>
                                        <p:strVal val="hidden"/>
                                      </p:to>
                                    </p:set>
                                  </p:childTnLst>
                                </p:cTn>
                              </p:par>
                              <p:par>
                                <p:cTn id="210" presetID="49" presetClass="entr" presetSubtype="0" decel="100000" fill="hold" grpId="2" nodeType="withEffect">
                                  <p:stCondLst>
                                    <p:cond delay="0"/>
                                  </p:stCondLst>
                                  <p:childTnLst>
                                    <p:set>
                                      <p:cBhvr>
                                        <p:cTn id="211" dur="1" fill="hold">
                                          <p:stCondLst>
                                            <p:cond delay="0"/>
                                          </p:stCondLst>
                                        </p:cTn>
                                        <p:tgtEl>
                                          <p:spTgt spid="38"/>
                                        </p:tgtEl>
                                        <p:attrNameLst>
                                          <p:attrName>style.visibility</p:attrName>
                                        </p:attrNameLst>
                                      </p:cBhvr>
                                      <p:to>
                                        <p:strVal val="visible"/>
                                      </p:to>
                                    </p:set>
                                    <p:anim calcmode="lin" valueType="num">
                                      <p:cBhvr>
                                        <p:cTn id="212" dur="1000" fill="hold"/>
                                        <p:tgtEl>
                                          <p:spTgt spid="38"/>
                                        </p:tgtEl>
                                        <p:attrNameLst>
                                          <p:attrName>ppt_w</p:attrName>
                                        </p:attrNameLst>
                                      </p:cBhvr>
                                      <p:tavLst>
                                        <p:tav tm="0">
                                          <p:val>
                                            <p:fltVal val="0"/>
                                          </p:val>
                                        </p:tav>
                                        <p:tav tm="100000">
                                          <p:val>
                                            <p:strVal val="#ppt_w"/>
                                          </p:val>
                                        </p:tav>
                                      </p:tavLst>
                                    </p:anim>
                                    <p:anim calcmode="lin" valueType="num">
                                      <p:cBhvr>
                                        <p:cTn id="213" dur="1000" fill="hold"/>
                                        <p:tgtEl>
                                          <p:spTgt spid="38"/>
                                        </p:tgtEl>
                                        <p:attrNameLst>
                                          <p:attrName>ppt_h</p:attrName>
                                        </p:attrNameLst>
                                      </p:cBhvr>
                                      <p:tavLst>
                                        <p:tav tm="0">
                                          <p:val>
                                            <p:fltVal val="0"/>
                                          </p:val>
                                        </p:tav>
                                        <p:tav tm="100000">
                                          <p:val>
                                            <p:strVal val="#ppt_h"/>
                                          </p:val>
                                        </p:tav>
                                      </p:tavLst>
                                    </p:anim>
                                    <p:anim calcmode="lin" valueType="num">
                                      <p:cBhvr>
                                        <p:cTn id="214" dur="1000" fill="hold"/>
                                        <p:tgtEl>
                                          <p:spTgt spid="38"/>
                                        </p:tgtEl>
                                        <p:attrNameLst>
                                          <p:attrName>style.rotation</p:attrName>
                                        </p:attrNameLst>
                                      </p:cBhvr>
                                      <p:tavLst>
                                        <p:tav tm="0">
                                          <p:val>
                                            <p:fltVal val="360"/>
                                          </p:val>
                                        </p:tav>
                                        <p:tav tm="100000">
                                          <p:val>
                                            <p:fltVal val="0"/>
                                          </p:val>
                                        </p:tav>
                                      </p:tavLst>
                                    </p:anim>
                                    <p:animEffect transition="in" filter="fade">
                                      <p:cBhvr>
                                        <p:cTn id="215" dur="1000"/>
                                        <p:tgtEl>
                                          <p:spTgt spid="38"/>
                                        </p:tgtEl>
                                      </p:cBhvr>
                                    </p:animEffect>
                                  </p:childTnLst>
                                </p:cTn>
                              </p:par>
                              <p:par>
                                <p:cTn id="216" presetID="49" presetClass="entr" presetSubtype="0" decel="100000" fill="hold" grpId="2" nodeType="withEffect">
                                  <p:stCondLst>
                                    <p:cond delay="0"/>
                                  </p:stCondLst>
                                  <p:childTnLst>
                                    <p:set>
                                      <p:cBhvr>
                                        <p:cTn id="217" dur="1" fill="hold">
                                          <p:stCondLst>
                                            <p:cond delay="0"/>
                                          </p:stCondLst>
                                        </p:cTn>
                                        <p:tgtEl>
                                          <p:spTgt spid="34"/>
                                        </p:tgtEl>
                                        <p:attrNameLst>
                                          <p:attrName>style.visibility</p:attrName>
                                        </p:attrNameLst>
                                      </p:cBhvr>
                                      <p:to>
                                        <p:strVal val="visible"/>
                                      </p:to>
                                    </p:set>
                                    <p:anim calcmode="lin" valueType="num">
                                      <p:cBhvr>
                                        <p:cTn id="218" dur="1000" fill="hold"/>
                                        <p:tgtEl>
                                          <p:spTgt spid="34"/>
                                        </p:tgtEl>
                                        <p:attrNameLst>
                                          <p:attrName>ppt_w</p:attrName>
                                        </p:attrNameLst>
                                      </p:cBhvr>
                                      <p:tavLst>
                                        <p:tav tm="0">
                                          <p:val>
                                            <p:fltVal val="0"/>
                                          </p:val>
                                        </p:tav>
                                        <p:tav tm="100000">
                                          <p:val>
                                            <p:strVal val="#ppt_w"/>
                                          </p:val>
                                        </p:tav>
                                      </p:tavLst>
                                    </p:anim>
                                    <p:anim calcmode="lin" valueType="num">
                                      <p:cBhvr>
                                        <p:cTn id="219" dur="1000" fill="hold"/>
                                        <p:tgtEl>
                                          <p:spTgt spid="34"/>
                                        </p:tgtEl>
                                        <p:attrNameLst>
                                          <p:attrName>ppt_h</p:attrName>
                                        </p:attrNameLst>
                                      </p:cBhvr>
                                      <p:tavLst>
                                        <p:tav tm="0">
                                          <p:val>
                                            <p:fltVal val="0"/>
                                          </p:val>
                                        </p:tav>
                                        <p:tav tm="100000">
                                          <p:val>
                                            <p:strVal val="#ppt_h"/>
                                          </p:val>
                                        </p:tav>
                                      </p:tavLst>
                                    </p:anim>
                                    <p:anim calcmode="lin" valueType="num">
                                      <p:cBhvr>
                                        <p:cTn id="220" dur="1000" fill="hold"/>
                                        <p:tgtEl>
                                          <p:spTgt spid="34"/>
                                        </p:tgtEl>
                                        <p:attrNameLst>
                                          <p:attrName>style.rotation</p:attrName>
                                        </p:attrNameLst>
                                      </p:cBhvr>
                                      <p:tavLst>
                                        <p:tav tm="0">
                                          <p:val>
                                            <p:fltVal val="360"/>
                                          </p:val>
                                        </p:tav>
                                        <p:tav tm="100000">
                                          <p:val>
                                            <p:fltVal val="0"/>
                                          </p:val>
                                        </p:tav>
                                      </p:tavLst>
                                    </p:anim>
                                    <p:animEffect transition="in" filter="fade">
                                      <p:cBhvr>
                                        <p:cTn id="221" dur="1000"/>
                                        <p:tgtEl>
                                          <p:spTgt spid="34"/>
                                        </p:tgtEl>
                                      </p:cBhvr>
                                    </p:animEffect>
                                  </p:childTnLst>
                                </p:cTn>
                              </p:par>
                              <p:par>
                                <p:cTn id="222" presetID="49" presetClass="entr" presetSubtype="0" decel="100000" fill="hold" grpId="2" nodeType="withEffect">
                                  <p:stCondLst>
                                    <p:cond delay="0"/>
                                  </p:stCondLst>
                                  <p:childTnLst>
                                    <p:set>
                                      <p:cBhvr>
                                        <p:cTn id="223" dur="1" fill="hold">
                                          <p:stCondLst>
                                            <p:cond delay="0"/>
                                          </p:stCondLst>
                                        </p:cTn>
                                        <p:tgtEl>
                                          <p:spTgt spid="36"/>
                                        </p:tgtEl>
                                        <p:attrNameLst>
                                          <p:attrName>style.visibility</p:attrName>
                                        </p:attrNameLst>
                                      </p:cBhvr>
                                      <p:to>
                                        <p:strVal val="visible"/>
                                      </p:to>
                                    </p:set>
                                    <p:anim calcmode="lin" valueType="num">
                                      <p:cBhvr>
                                        <p:cTn id="224" dur="1000" fill="hold"/>
                                        <p:tgtEl>
                                          <p:spTgt spid="36"/>
                                        </p:tgtEl>
                                        <p:attrNameLst>
                                          <p:attrName>ppt_w</p:attrName>
                                        </p:attrNameLst>
                                      </p:cBhvr>
                                      <p:tavLst>
                                        <p:tav tm="0">
                                          <p:val>
                                            <p:fltVal val="0"/>
                                          </p:val>
                                        </p:tav>
                                        <p:tav tm="100000">
                                          <p:val>
                                            <p:strVal val="#ppt_w"/>
                                          </p:val>
                                        </p:tav>
                                      </p:tavLst>
                                    </p:anim>
                                    <p:anim calcmode="lin" valueType="num">
                                      <p:cBhvr>
                                        <p:cTn id="225" dur="1000" fill="hold"/>
                                        <p:tgtEl>
                                          <p:spTgt spid="36"/>
                                        </p:tgtEl>
                                        <p:attrNameLst>
                                          <p:attrName>ppt_h</p:attrName>
                                        </p:attrNameLst>
                                      </p:cBhvr>
                                      <p:tavLst>
                                        <p:tav tm="0">
                                          <p:val>
                                            <p:fltVal val="0"/>
                                          </p:val>
                                        </p:tav>
                                        <p:tav tm="100000">
                                          <p:val>
                                            <p:strVal val="#ppt_h"/>
                                          </p:val>
                                        </p:tav>
                                      </p:tavLst>
                                    </p:anim>
                                    <p:anim calcmode="lin" valueType="num">
                                      <p:cBhvr>
                                        <p:cTn id="226" dur="1000" fill="hold"/>
                                        <p:tgtEl>
                                          <p:spTgt spid="36"/>
                                        </p:tgtEl>
                                        <p:attrNameLst>
                                          <p:attrName>style.rotation</p:attrName>
                                        </p:attrNameLst>
                                      </p:cBhvr>
                                      <p:tavLst>
                                        <p:tav tm="0">
                                          <p:val>
                                            <p:fltVal val="360"/>
                                          </p:val>
                                        </p:tav>
                                        <p:tav tm="100000">
                                          <p:val>
                                            <p:fltVal val="0"/>
                                          </p:val>
                                        </p:tav>
                                      </p:tavLst>
                                    </p:anim>
                                    <p:animEffect transition="in" filter="fade">
                                      <p:cBhvr>
                                        <p:cTn id="227" dur="1000"/>
                                        <p:tgtEl>
                                          <p:spTgt spid="36"/>
                                        </p:tgtEl>
                                      </p:cBhvr>
                                    </p:animEffect>
                                  </p:childTnLst>
                                </p:cTn>
                              </p:par>
                              <p:par>
                                <p:cTn id="228" presetID="49" presetClass="entr" presetSubtype="0" decel="100000" fill="hold" grpId="2" nodeType="withEffect">
                                  <p:stCondLst>
                                    <p:cond delay="0"/>
                                  </p:stCondLst>
                                  <p:childTnLst>
                                    <p:set>
                                      <p:cBhvr>
                                        <p:cTn id="229" dur="1" fill="hold">
                                          <p:stCondLst>
                                            <p:cond delay="0"/>
                                          </p:stCondLst>
                                        </p:cTn>
                                        <p:tgtEl>
                                          <p:spTgt spid="35"/>
                                        </p:tgtEl>
                                        <p:attrNameLst>
                                          <p:attrName>style.visibility</p:attrName>
                                        </p:attrNameLst>
                                      </p:cBhvr>
                                      <p:to>
                                        <p:strVal val="visible"/>
                                      </p:to>
                                    </p:set>
                                    <p:anim calcmode="lin" valueType="num">
                                      <p:cBhvr>
                                        <p:cTn id="230" dur="1000" fill="hold"/>
                                        <p:tgtEl>
                                          <p:spTgt spid="35"/>
                                        </p:tgtEl>
                                        <p:attrNameLst>
                                          <p:attrName>ppt_w</p:attrName>
                                        </p:attrNameLst>
                                      </p:cBhvr>
                                      <p:tavLst>
                                        <p:tav tm="0">
                                          <p:val>
                                            <p:fltVal val="0"/>
                                          </p:val>
                                        </p:tav>
                                        <p:tav tm="100000">
                                          <p:val>
                                            <p:strVal val="#ppt_w"/>
                                          </p:val>
                                        </p:tav>
                                      </p:tavLst>
                                    </p:anim>
                                    <p:anim calcmode="lin" valueType="num">
                                      <p:cBhvr>
                                        <p:cTn id="231" dur="1000" fill="hold"/>
                                        <p:tgtEl>
                                          <p:spTgt spid="35"/>
                                        </p:tgtEl>
                                        <p:attrNameLst>
                                          <p:attrName>ppt_h</p:attrName>
                                        </p:attrNameLst>
                                      </p:cBhvr>
                                      <p:tavLst>
                                        <p:tav tm="0">
                                          <p:val>
                                            <p:fltVal val="0"/>
                                          </p:val>
                                        </p:tav>
                                        <p:tav tm="100000">
                                          <p:val>
                                            <p:strVal val="#ppt_h"/>
                                          </p:val>
                                        </p:tav>
                                      </p:tavLst>
                                    </p:anim>
                                    <p:anim calcmode="lin" valueType="num">
                                      <p:cBhvr>
                                        <p:cTn id="232" dur="1000" fill="hold"/>
                                        <p:tgtEl>
                                          <p:spTgt spid="35"/>
                                        </p:tgtEl>
                                        <p:attrNameLst>
                                          <p:attrName>style.rotation</p:attrName>
                                        </p:attrNameLst>
                                      </p:cBhvr>
                                      <p:tavLst>
                                        <p:tav tm="0">
                                          <p:val>
                                            <p:fltVal val="360"/>
                                          </p:val>
                                        </p:tav>
                                        <p:tav tm="100000">
                                          <p:val>
                                            <p:fltVal val="0"/>
                                          </p:val>
                                        </p:tav>
                                      </p:tavLst>
                                    </p:anim>
                                    <p:animEffect transition="in" filter="fade">
                                      <p:cBhvr>
                                        <p:cTn id="233" dur="1000"/>
                                        <p:tgtEl>
                                          <p:spTgt spid="35"/>
                                        </p:tgtEl>
                                      </p:cBhvr>
                                    </p:animEffect>
                                  </p:childTnLst>
                                </p:cTn>
                              </p:par>
                              <p:par>
                                <p:cTn id="234" presetID="49" presetClass="entr" presetSubtype="0" decel="100000" fill="hold" grpId="2" nodeType="withEffect">
                                  <p:stCondLst>
                                    <p:cond delay="0"/>
                                  </p:stCondLst>
                                  <p:childTnLst>
                                    <p:set>
                                      <p:cBhvr>
                                        <p:cTn id="235" dur="1" fill="hold">
                                          <p:stCondLst>
                                            <p:cond delay="0"/>
                                          </p:stCondLst>
                                        </p:cTn>
                                        <p:tgtEl>
                                          <p:spTgt spid="37"/>
                                        </p:tgtEl>
                                        <p:attrNameLst>
                                          <p:attrName>style.visibility</p:attrName>
                                        </p:attrNameLst>
                                      </p:cBhvr>
                                      <p:to>
                                        <p:strVal val="visible"/>
                                      </p:to>
                                    </p:set>
                                    <p:anim calcmode="lin" valueType="num">
                                      <p:cBhvr>
                                        <p:cTn id="236" dur="1000" fill="hold"/>
                                        <p:tgtEl>
                                          <p:spTgt spid="37"/>
                                        </p:tgtEl>
                                        <p:attrNameLst>
                                          <p:attrName>ppt_w</p:attrName>
                                        </p:attrNameLst>
                                      </p:cBhvr>
                                      <p:tavLst>
                                        <p:tav tm="0">
                                          <p:val>
                                            <p:fltVal val="0"/>
                                          </p:val>
                                        </p:tav>
                                        <p:tav tm="100000">
                                          <p:val>
                                            <p:strVal val="#ppt_w"/>
                                          </p:val>
                                        </p:tav>
                                      </p:tavLst>
                                    </p:anim>
                                    <p:anim calcmode="lin" valueType="num">
                                      <p:cBhvr>
                                        <p:cTn id="237" dur="1000" fill="hold"/>
                                        <p:tgtEl>
                                          <p:spTgt spid="37"/>
                                        </p:tgtEl>
                                        <p:attrNameLst>
                                          <p:attrName>ppt_h</p:attrName>
                                        </p:attrNameLst>
                                      </p:cBhvr>
                                      <p:tavLst>
                                        <p:tav tm="0">
                                          <p:val>
                                            <p:fltVal val="0"/>
                                          </p:val>
                                        </p:tav>
                                        <p:tav tm="100000">
                                          <p:val>
                                            <p:strVal val="#ppt_h"/>
                                          </p:val>
                                        </p:tav>
                                      </p:tavLst>
                                    </p:anim>
                                    <p:anim calcmode="lin" valueType="num">
                                      <p:cBhvr>
                                        <p:cTn id="238" dur="1000" fill="hold"/>
                                        <p:tgtEl>
                                          <p:spTgt spid="37"/>
                                        </p:tgtEl>
                                        <p:attrNameLst>
                                          <p:attrName>style.rotation</p:attrName>
                                        </p:attrNameLst>
                                      </p:cBhvr>
                                      <p:tavLst>
                                        <p:tav tm="0">
                                          <p:val>
                                            <p:fltVal val="360"/>
                                          </p:val>
                                        </p:tav>
                                        <p:tav tm="100000">
                                          <p:val>
                                            <p:fltVal val="0"/>
                                          </p:val>
                                        </p:tav>
                                      </p:tavLst>
                                    </p:anim>
                                    <p:animEffect transition="in" filter="fade">
                                      <p:cBhvr>
                                        <p:cTn id="239" dur="1000"/>
                                        <p:tgtEl>
                                          <p:spTgt spid="37"/>
                                        </p:tgtEl>
                                      </p:cBhvr>
                                    </p:animEffect>
                                  </p:childTnLst>
                                </p:cTn>
                              </p:par>
                              <p:par>
                                <p:cTn id="240" presetID="49" presetClass="entr" presetSubtype="0" decel="100000" fill="hold" grpId="2" nodeType="withEffect">
                                  <p:stCondLst>
                                    <p:cond delay="0"/>
                                  </p:stCondLst>
                                  <p:childTnLst>
                                    <p:set>
                                      <p:cBhvr>
                                        <p:cTn id="241" dur="1" fill="hold">
                                          <p:stCondLst>
                                            <p:cond delay="0"/>
                                          </p:stCondLst>
                                        </p:cTn>
                                        <p:tgtEl>
                                          <p:spTgt spid="26"/>
                                        </p:tgtEl>
                                        <p:attrNameLst>
                                          <p:attrName>style.visibility</p:attrName>
                                        </p:attrNameLst>
                                      </p:cBhvr>
                                      <p:to>
                                        <p:strVal val="visible"/>
                                      </p:to>
                                    </p:set>
                                    <p:anim calcmode="lin" valueType="num">
                                      <p:cBhvr>
                                        <p:cTn id="242" dur="1000" fill="hold"/>
                                        <p:tgtEl>
                                          <p:spTgt spid="26"/>
                                        </p:tgtEl>
                                        <p:attrNameLst>
                                          <p:attrName>ppt_w</p:attrName>
                                        </p:attrNameLst>
                                      </p:cBhvr>
                                      <p:tavLst>
                                        <p:tav tm="0">
                                          <p:val>
                                            <p:fltVal val="0"/>
                                          </p:val>
                                        </p:tav>
                                        <p:tav tm="100000">
                                          <p:val>
                                            <p:strVal val="#ppt_w"/>
                                          </p:val>
                                        </p:tav>
                                      </p:tavLst>
                                    </p:anim>
                                    <p:anim calcmode="lin" valueType="num">
                                      <p:cBhvr>
                                        <p:cTn id="243" dur="1000" fill="hold"/>
                                        <p:tgtEl>
                                          <p:spTgt spid="26"/>
                                        </p:tgtEl>
                                        <p:attrNameLst>
                                          <p:attrName>ppt_h</p:attrName>
                                        </p:attrNameLst>
                                      </p:cBhvr>
                                      <p:tavLst>
                                        <p:tav tm="0">
                                          <p:val>
                                            <p:fltVal val="0"/>
                                          </p:val>
                                        </p:tav>
                                        <p:tav tm="100000">
                                          <p:val>
                                            <p:strVal val="#ppt_h"/>
                                          </p:val>
                                        </p:tav>
                                      </p:tavLst>
                                    </p:anim>
                                    <p:anim calcmode="lin" valueType="num">
                                      <p:cBhvr>
                                        <p:cTn id="244" dur="1000" fill="hold"/>
                                        <p:tgtEl>
                                          <p:spTgt spid="26"/>
                                        </p:tgtEl>
                                        <p:attrNameLst>
                                          <p:attrName>style.rotation</p:attrName>
                                        </p:attrNameLst>
                                      </p:cBhvr>
                                      <p:tavLst>
                                        <p:tav tm="0">
                                          <p:val>
                                            <p:fltVal val="360"/>
                                          </p:val>
                                        </p:tav>
                                        <p:tav tm="100000">
                                          <p:val>
                                            <p:fltVal val="0"/>
                                          </p:val>
                                        </p:tav>
                                      </p:tavLst>
                                    </p:anim>
                                    <p:animEffect transition="in" filter="fade">
                                      <p:cBhvr>
                                        <p:cTn id="245" dur="1000"/>
                                        <p:tgtEl>
                                          <p:spTgt spid="26"/>
                                        </p:tgtEl>
                                      </p:cBhvr>
                                    </p:animEffect>
                                  </p:childTnLst>
                                </p:cTn>
                              </p:par>
                              <p:par>
                                <p:cTn id="246" presetID="49" presetClass="entr" presetSubtype="0" decel="100000" fill="hold" grpId="2" nodeType="withEffect">
                                  <p:stCondLst>
                                    <p:cond delay="0"/>
                                  </p:stCondLst>
                                  <p:childTnLst>
                                    <p:set>
                                      <p:cBhvr>
                                        <p:cTn id="247" dur="1" fill="hold">
                                          <p:stCondLst>
                                            <p:cond delay="0"/>
                                          </p:stCondLst>
                                        </p:cTn>
                                        <p:tgtEl>
                                          <p:spTgt spid="25"/>
                                        </p:tgtEl>
                                        <p:attrNameLst>
                                          <p:attrName>style.visibility</p:attrName>
                                        </p:attrNameLst>
                                      </p:cBhvr>
                                      <p:to>
                                        <p:strVal val="visible"/>
                                      </p:to>
                                    </p:set>
                                    <p:anim calcmode="lin" valueType="num">
                                      <p:cBhvr>
                                        <p:cTn id="248" dur="1000" fill="hold"/>
                                        <p:tgtEl>
                                          <p:spTgt spid="25"/>
                                        </p:tgtEl>
                                        <p:attrNameLst>
                                          <p:attrName>ppt_w</p:attrName>
                                        </p:attrNameLst>
                                      </p:cBhvr>
                                      <p:tavLst>
                                        <p:tav tm="0">
                                          <p:val>
                                            <p:fltVal val="0"/>
                                          </p:val>
                                        </p:tav>
                                        <p:tav tm="100000">
                                          <p:val>
                                            <p:strVal val="#ppt_w"/>
                                          </p:val>
                                        </p:tav>
                                      </p:tavLst>
                                    </p:anim>
                                    <p:anim calcmode="lin" valueType="num">
                                      <p:cBhvr>
                                        <p:cTn id="249" dur="1000" fill="hold"/>
                                        <p:tgtEl>
                                          <p:spTgt spid="25"/>
                                        </p:tgtEl>
                                        <p:attrNameLst>
                                          <p:attrName>ppt_h</p:attrName>
                                        </p:attrNameLst>
                                      </p:cBhvr>
                                      <p:tavLst>
                                        <p:tav tm="0">
                                          <p:val>
                                            <p:fltVal val="0"/>
                                          </p:val>
                                        </p:tav>
                                        <p:tav tm="100000">
                                          <p:val>
                                            <p:strVal val="#ppt_h"/>
                                          </p:val>
                                        </p:tav>
                                      </p:tavLst>
                                    </p:anim>
                                    <p:anim calcmode="lin" valueType="num">
                                      <p:cBhvr>
                                        <p:cTn id="250" dur="1000" fill="hold"/>
                                        <p:tgtEl>
                                          <p:spTgt spid="25"/>
                                        </p:tgtEl>
                                        <p:attrNameLst>
                                          <p:attrName>style.rotation</p:attrName>
                                        </p:attrNameLst>
                                      </p:cBhvr>
                                      <p:tavLst>
                                        <p:tav tm="0">
                                          <p:val>
                                            <p:fltVal val="360"/>
                                          </p:val>
                                        </p:tav>
                                        <p:tav tm="100000">
                                          <p:val>
                                            <p:fltVal val="0"/>
                                          </p:val>
                                        </p:tav>
                                      </p:tavLst>
                                    </p:anim>
                                    <p:animEffect transition="in" filter="fade">
                                      <p:cBhvr>
                                        <p:cTn id="251" dur="1000"/>
                                        <p:tgtEl>
                                          <p:spTgt spid="25"/>
                                        </p:tgtEl>
                                      </p:cBhvr>
                                    </p:animEffect>
                                  </p:childTnLst>
                                </p:cTn>
                              </p:par>
                              <p:par>
                                <p:cTn id="252" presetID="49" presetClass="entr" presetSubtype="0" decel="100000" fill="hold" grpId="2" nodeType="withEffect">
                                  <p:stCondLst>
                                    <p:cond delay="0"/>
                                  </p:stCondLst>
                                  <p:childTnLst>
                                    <p:set>
                                      <p:cBhvr>
                                        <p:cTn id="253" dur="1" fill="hold">
                                          <p:stCondLst>
                                            <p:cond delay="0"/>
                                          </p:stCondLst>
                                        </p:cTn>
                                        <p:tgtEl>
                                          <p:spTgt spid="24"/>
                                        </p:tgtEl>
                                        <p:attrNameLst>
                                          <p:attrName>style.visibility</p:attrName>
                                        </p:attrNameLst>
                                      </p:cBhvr>
                                      <p:to>
                                        <p:strVal val="visible"/>
                                      </p:to>
                                    </p:set>
                                    <p:anim calcmode="lin" valueType="num">
                                      <p:cBhvr>
                                        <p:cTn id="254" dur="1000" fill="hold"/>
                                        <p:tgtEl>
                                          <p:spTgt spid="24"/>
                                        </p:tgtEl>
                                        <p:attrNameLst>
                                          <p:attrName>ppt_w</p:attrName>
                                        </p:attrNameLst>
                                      </p:cBhvr>
                                      <p:tavLst>
                                        <p:tav tm="0">
                                          <p:val>
                                            <p:fltVal val="0"/>
                                          </p:val>
                                        </p:tav>
                                        <p:tav tm="100000">
                                          <p:val>
                                            <p:strVal val="#ppt_w"/>
                                          </p:val>
                                        </p:tav>
                                      </p:tavLst>
                                    </p:anim>
                                    <p:anim calcmode="lin" valueType="num">
                                      <p:cBhvr>
                                        <p:cTn id="255" dur="1000" fill="hold"/>
                                        <p:tgtEl>
                                          <p:spTgt spid="24"/>
                                        </p:tgtEl>
                                        <p:attrNameLst>
                                          <p:attrName>ppt_h</p:attrName>
                                        </p:attrNameLst>
                                      </p:cBhvr>
                                      <p:tavLst>
                                        <p:tav tm="0">
                                          <p:val>
                                            <p:fltVal val="0"/>
                                          </p:val>
                                        </p:tav>
                                        <p:tav tm="100000">
                                          <p:val>
                                            <p:strVal val="#ppt_h"/>
                                          </p:val>
                                        </p:tav>
                                      </p:tavLst>
                                    </p:anim>
                                    <p:anim calcmode="lin" valueType="num">
                                      <p:cBhvr>
                                        <p:cTn id="256" dur="1000" fill="hold"/>
                                        <p:tgtEl>
                                          <p:spTgt spid="24"/>
                                        </p:tgtEl>
                                        <p:attrNameLst>
                                          <p:attrName>style.rotation</p:attrName>
                                        </p:attrNameLst>
                                      </p:cBhvr>
                                      <p:tavLst>
                                        <p:tav tm="0">
                                          <p:val>
                                            <p:fltVal val="360"/>
                                          </p:val>
                                        </p:tav>
                                        <p:tav tm="100000">
                                          <p:val>
                                            <p:fltVal val="0"/>
                                          </p:val>
                                        </p:tav>
                                      </p:tavLst>
                                    </p:anim>
                                    <p:animEffect transition="in" filter="fade">
                                      <p:cBhvr>
                                        <p:cTn id="257" dur="1000"/>
                                        <p:tgtEl>
                                          <p:spTgt spid="24"/>
                                        </p:tgtEl>
                                      </p:cBhvr>
                                    </p:animEffect>
                                  </p:childTnLst>
                                </p:cTn>
                              </p:par>
                              <p:par>
                                <p:cTn id="258" presetID="49" presetClass="entr" presetSubtype="0" decel="100000" fill="hold" grpId="2" nodeType="withEffect">
                                  <p:stCondLst>
                                    <p:cond delay="0"/>
                                  </p:stCondLst>
                                  <p:childTnLst>
                                    <p:set>
                                      <p:cBhvr>
                                        <p:cTn id="259" dur="1" fill="hold">
                                          <p:stCondLst>
                                            <p:cond delay="0"/>
                                          </p:stCondLst>
                                        </p:cTn>
                                        <p:tgtEl>
                                          <p:spTgt spid="27"/>
                                        </p:tgtEl>
                                        <p:attrNameLst>
                                          <p:attrName>style.visibility</p:attrName>
                                        </p:attrNameLst>
                                      </p:cBhvr>
                                      <p:to>
                                        <p:strVal val="visible"/>
                                      </p:to>
                                    </p:set>
                                    <p:anim calcmode="lin" valueType="num">
                                      <p:cBhvr>
                                        <p:cTn id="260" dur="1000" fill="hold"/>
                                        <p:tgtEl>
                                          <p:spTgt spid="27"/>
                                        </p:tgtEl>
                                        <p:attrNameLst>
                                          <p:attrName>ppt_w</p:attrName>
                                        </p:attrNameLst>
                                      </p:cBhvr>
                                      <p:tavLst>
                                        <p:tav tm="0">
                                          <p:val>
                                            <p:fltVal val="0"/>
                                          </p:val>
                                        </p:tav>
                                        <p:tav tm="100000">
                                          <p:val>
                                            <p:strVal val="#ppt_w"/>
                                          </p:val>
                                        </p:tav>
                                      </p:tavLst>
                                    </p:anim>
                                    <p:anim calcmode="lin" valueType="num">
                                      <p:cBhvr>
                                        <p:cTn id="261" dur="1000" fill="hold"/>
                                        <p:tgtEl>
                                          <p:spTgt spid="27"/>
                                        </p:tgtEl>
                                        <p:attrNameLst>
                                          <p:attrName>ppt_h</p:attrName>
                                        </p:attrNameLst>
                                      </p:cBhvr>
                                      <p:tavLst>
                                        <p:tav tm="0">
                                          <p:val>
                                            <p:fltVal val="0"/>
                                          </p:val>
                                        </p:tav>
                                        <p:tav tm="100000">
                                          <p:val>
                                            <p:strVal val="#ppt_h"/>
                                          </p:val>
                                        </p:tav>
                                      </p:tavLst>
                                    </p:anim>
                                    <p:anim calcmode="lin" valueType="num">
                                      <p:cBhvr>
                                        <p:cTn id="262" dur="1000" fill="hold"/>
                                        <p:tgtEl>
                                          <p:spTgt spid="27"/>
                                        </p:tgtEl>
                                        <p:attrNameLst>
                                          <p:attrName>style.rotation</p:attrName>
                                        </p:attrNameLst>
                                      </p:cBhvr>
                                      <p:tavLst>
                                        <p:tav tm="0">
                                          <p:val>
                                            <p:fltVal val="360"/>
                                          </p:val>
                                        </p:tav>
                                        <p:tav tm="100000">
                                          <p:val>
                                            <p:fltVal val="0"/>
                                          </p:val>
                                        </p:tav>
                                      </p:tavLst>
                                    </p:anim>
                                    <p:animEffect transition="in" filter="fade">
                                      <p:cBhvr>
                                        <p:cTn id="263" dur="1000"/>
                                        <p:tgtEl>
                                          <p:spTgt spid="27"/>
                                        </p:tgtEl>
                                      </p:cBhvr>
                                    </p:animEffect>
                                  </p:childTnLst>
                                </p:cTn>
                              </p:par>
                              <p:par>
                                <p:cTn id="264" presetID="49" presetClass="entr" presetSubtype="0" decel="100000" fill="hold" grpId="2" nodeType="withEffect">
                                  <p:stCondLst>
                                    <p:cond delay="0"/>
                                  </p:stCondLst>
                                  <p:childTnLst>
                                    <p:set>
                                      <p:cBhvr>
                                        <p:cTn id="265" dur="1" fill="hold">
                                          <p:stCondLst>
                                            <p:cond delay="0"/>
                                          </p:stCondLst>
                                        </p:cTn>
                                        <p:tgtEl>
                                          <p:spTgt spid="29"/>
                                        </p:tgtEl>
                                        <p:attrNameLst>
                                          <p:attrName>style.visibility</p:attrName>
                                        </p:attrNameLst>
                                      </p:cBhvr>
                                      <p:to>
                                        <p:strVal val="visible"/>
                                      </p:to>
                                    </p:set>
                                    <p:anim calcmode="lin" valueType="num">
                                      <p:cBhvr>
                                        <p:cTn id="266" dur="1000" fill="hold"/>
                                        <p:tgtEl>
                                          <p:spTgt spid="29"/>
                                        </p:tgtEl>
                                        <p:attrNameLst>
                                          <p:attrName>ppt_w</p:attrName>
                                        </p:attrNameLst>
                                      </p:cBhvr>
                                      <p:tavLst>
                                        <p:tav tm="0">
                                          <p:val>
                                            <p:fltVal val="0"/>
                                          </p:val>
                                        </p:tav>
                                        <p:tav tm="100000">
                                          <p:val>
                                            <p:strVal val="#ppt_w"/>
                                          </p:val>
                                        </p:tav>
                                      </p:tavLst>
                                    </p:anim>
                                    <p:anim calcmode="lin" valueType="num">
                                      <p:cBhvr>
                                        <p:cTn id="267" dur="1000" fill="hold"/>
                                        <p:tgtEl>
                                          <p:spTgt spid="29"/>
                                        </p:tgtEl>
                                        <p:attrNameLst>
                                          <p:attrName>ppt_h</p:attrName>
                                        </p:attrNameLst>
                                      </p:cBhvr>
                                      <p:tavLst>
                                        <p:tav tm="0">
                                          <p:val>
                                            <p:fltVal val="0"/>
                                          </p:val>
                                        </p:tav>
                                        <p:tav tm="100000">
                                          <p:val>
                                            <p:strVal val="#ppt_h"/>
                                          </p:val>
                                        </p:tav>
                                      </p:tavLst>
                                    </p:anim>
                                    <p:anim calcmode="lin" valueType="num">
                                      <p:cBhvr>
                                        <p:cTn id="268" dur="1000" fill="hold"/>
                                        <p:tgtEl>
                                          <p:spTgt spid="29"/>
                                        </p:tgtEl>
                                        <p:attrNameLst>
                                          <p:attrName>style.rotation</p:attrName>
                                        </p:attrNameLst>
                                      </p:cBhvr>
                                      <p:tavLst>
                                        <p:tav tm="0">
                                          <p:val>
                                            <p:fltVal val="360"/>
                                          </p:val>
                                        </p:tav>
                                        <p:tav tm="100000">
                                          <p:val>
                                            <p:fltVal val="0"/>
                                          </p:val>
                                        </p:tav>
                                      </p:tavLst>
                                    </p:anim>
                                    <p:animEffect transition="in" filter="fade">
                                      <p:cBhvr>
                                        <p:cTn id="269" dur="1000"/>
                                        <p:tgtEl>
                                          <p:spTgt spid="29"/>
                                        </p:tgtEl>
                                      </p:cBhvr>
                                    </p:animEffect>
                                  </p:childTnLst>
                                </p:cTn>
                              </p:par>
                              <p:par>
                                <p:cTn id="270" presetID="49" presetClass="entr" presetSubtype="0" decel="100000" fill="hold" grpId="2" nodeType="withEffect">
                                  <p:stCondLst>
                                    <p:cond delay="0"/>
                                  </p:stCondLst>
                                  <p:childTnLst>
                                    <p:set>
                                      <p:cBhvr>
                                        <p:cTn id="271" dur="1" fill="hold">
                                          <p:stCondLst>
                                            <p:cond delay="0"/>
                                          </p:stCondLst>
                                        </p:cTn>
                                        <p:tgtEl>
                                          <p:spTgt spid="7"/>
                                        </p:tgtEl>
                                        <p:attrNameLst>
                                          <p:attrName>style.visibility</p:attrName>
                                        </p:attrNameLst>
                                      </p:cBhvr>
                                      <p:to>
                                        <p:strVal val="visible"/>
                                      </p:to>
                                    </p:set>
                                    <p:anim calcmode="lin" valueType="num">
                                      <p:cBhvr>
                                        <p:cTn id="272" dur="1000" fill="hold"/>
                                        <p:tgtEl>
                                          <p:spTgt spid="7"/>
                                        </p:tgtEl>
                                        <p:attrNameLst>
                                          <p:attrName>ppt_w</p:attrName>
                                        </p:attrNameLst>
                                      </p:cBhvr>
                                      <p:tavLst>
                                        <p:tav tm="0">
                                          <p:val>
                                            <p:fltVal val="0"/>
                                          </p:val>
                                        </p:tav>
                                        <p:tav tm="100000">
                                          <p:val>
                                            <p:strVal val="#ppt_w"/>
                                          </p:val>
                                        </p:tav>
                                      </p:tavLst>
                                    </p:anim>
                                    <p:anim calcmode="lin" valueType="num">
                                      <p:cBhvr>
                                        <p:cTn id="273" dur="1000" fill="hold"/>
                                        <p:tgtEl>
                                          <p:spTgt spid="7"/>
                                        </p:tgtEl>
                                        <p:attrNameLst>
                                          <p:attrName>ppt_h</p:attrName>
                                        </p:attrNameLst>
                                      </p:cBhvr>
                                      <p:tavLst>
                                        <p:tav tm="0">
                                          <p:val>
                                            <p:fltVal val="0"/>
                                          </p:val>
                                        </p:tav>
                                        <p:tav tm="100000">
                                          <p:val>
                                            <p:strVal val="#ppt_h"/>
                                          </p:val>
                                        </p:tav>
                                      </p:tavLst>
                                    </p:anim>
                                    <p:anim calcmode="lin" valueType="num">
                                      <p:cBhvr>
                                        <p:cTn id="274" dur="1000" fill="hold"/>
                                        <p:tgtEl>
                                          <p:spTgt spid="7"/>
                                        </p:tgtEl>
                                        <p:attrNameLst>
                                          <p:attrName>style.rotation</p:attrName>
                                        </p:attrNameLst>
                                      </p:cBhvr>
                                      <p:tavLst>
                                        <p:tav tm="0">
                                          <p:val>
                                            <p:fltVal val="360"/>
                                          </p:val>
                                        </p:tav>
                                        <p:tav tm="100000">
                                          <p:val>
                                            <p:fltVal val="0"/>
                                          </p:val>
                                        </p:tav>
                                      </p:tavLst>
                                    </p:anim>
                                    <p:animEffect transition="in" filter="fade">
                                      <p:cBhvr>
                                        <p:cTn id="275" dur="1000"/>
                                        <p:tgtEl>
                                          <p:spTgt spid="7"/>
                                        </p:tgtEl>
                                      </p:cBhvr>
                                    </p:animEffect>
                                  </p:childTnLst>
                                </p:cTn>
                              </p:par>
                              <p:par>
                                <p:cTn id="276" presetID="49" presetClass="entr" presetSubtype="0" decel="100000" fill="hold" grpId="2" nodeType="withEffect">
                                  <p:stCondLst>
                                    <p:cond delay="0"/>
                                  </p:stCondLst>
                                  <p:childTnLst>
                                    <p:set>
                                      <p:cBhvr>
                                        <p:cTn id="277" dur="1" fill="hold">
                                          <p:stCondLst>
                                            <p:cond delay="0"/>
                                          </p:stCondLst>
                                        </p:cTn>
                                        <p:tgtEl>
                                          <p:spTgt spid="9"/>
                                        </p:tgtEl>
                                        <p:attrNameLst>
                                          <p:attrName>style.visibility</p:attrName>
                                        </p:attrNameLst>
                                      </p:cBhvr>
                                      <p:to>
                                        <p:strVal val="visible"/>
                                      </p:to>
                                    </p:set>
                                    <p:anim calcmode="lin" valueType="num">
                                      <p:cBhvr>
                                        <p:cTn id="278" dur="1000" fill="hold"/>
                                        <p:tgtEl>
                                          <p:spTgt spid="9"/>
                                        </p:tgtEl>
                                        <p:attrNameLst>
                                          <p:attrName>ppt_w</p:attrName>
                                        </p:attrNameLst>
                                      </p:cBhvr>
                                      <p:tavLst>
                                        <p:tav tm="0">
                                          <p:val>
                                            <p:fltVal val="0"/>
                                          </p:val>
                                        </p:tav>
                                        <p:tav tm="100000">
                                          <p:val>
                                            <p:strVal val="#ppt_w"/>
                                          </p:val>
                                        </p:tav>
                                      </p:tavLst>
                                    </p:anim>
                                    <p:anim calcmode="lin" valueType="num">
                                      <p:cBhvr>
                                        <p:cTn id="279" dur="1000" fill="hold"/>
                                        <p:tgtEl>
                                          <p:spTgt spid="9"/>
                                        </p:tgtEl>
                                        <p:attrNameLst>
                                          <p:attrName>ppt_h</p:attrName>
                                        </p:attrNameLst>
                                      </p:cBhvr>
                                      <p:tavLst>
                                        <p:tav tm="0">
                                          <p:val>
                                            <p:fltVal val="0"/>
                                          </p:val>
                                        </p:tav>
                                        <p:tav tm="100000">
                                          <p:val>
                                            <p:strVal val="#ppt_h"/>
                                          </p:val>
                                        </p:tav>
                                      </p:tavLst>
                                    </p:anim>
                                    <p:anim calcmode="lin" valueType="num">
                                      <p:cBhvr>
                                        <p:cTn id="280" dur="1000" fill="hold"/>
                                        <p:tgtEl>
                                          <p:spTgt spid="9"/>
                                        </p:tgtEl>
                                        <p:attrNameLst>
                                          <p:attrName>style.rotation</p:attrName>
                                        </p:attrNameLst>
                                      </p:cBhvr>
                                      <p:tavLst>
                                        <p:tav tm="0">
                                          <p:val>
                                            <p:fltVal val="360"/>
                                          </p:val>
                                        </p:tav>
                                        <p:tav tm="100000">
                                          <p:val>
                                            <p:fltVal val="0"/>
                                          </p:val>
                                        </p:tav>
                                      </p:tavLst>
                                    </p:anim>
                                    <p:animEffect transition="in" filter="fade">
                                      <p:cBhvr>
                                        <p:cTn id="281" dur="1000"/>
                                        <p:tgtEl>
                                          <p:spTgt spid="9"/>
                                        </p:tgtEl>
                                      </p:cBhvr>
                                    </p:animEffect>
                                  </p:childTnLst>
                                </p:cTn>
                              </p:par>
                              <p:par>
                                <p:cTn id="282" presetID="49" presetClass="entr" presetSubtype="0" decel="100000" fill="hold" grpId="2" nodeType="withEffect">
                                  <p:stCondLst>
                                    <p:cond delay="0"/>
                                  </p:stCondLst>
                                  <p:childTnLst>
                                    <p:set>
                                      <p:cBhvr>
                                        <p:cTn id="283" dur="1" fill="hold">
                                          <p:stCondLst>
                                            <p:cond delay="0"/>
                                          </p:stCondLst>
                                        </p:cTn>
                                        <p:tgtEl>
                                          <p:spTgt spid="8"/>
                                        </p:tgtEl>
                                        <p:attrNameLst>
                                          <p:attrName>style.visibility</p:attrName>
                                        </p:attrNameLst>
                                      </p:cBhvr>
                                      <p:to>
                                        <p:strVal val="visible"/>
                                      </p:to>
                                    </p:set>
                                    <p:anim calcmode="lin" valueType="num">
                                      <p:cBhvr>
                                        <p:cTn id="284" dur="1000" fill="hold"/>
                                        <p:tgtEl>
                                          <p:spTgt spid="8"/>
                                        </p:tgtEl>
                                        <p:attrNameLst>
                                          <p:attrName>ppt_w</p:attrName>
                                        </p:attrNameLst>
                                      </p:cBhvr>
                                      <p:tavLst>
                                        <p:tav tm="0">
                                          <p:val>
                                            <p:fltVal val="0"/>
                                          </p:val>
                                        </p:tav>
                                        <p:tav tm="100000">
                                          <p:val>
                                            <p:strVal val="#ppt_w"/>
                                          </p:val>
                                        </p:tav>
                                      </p:tavLst>
                                    </p:anim>
                                    <p:anim calcmode="lin" valueType="num">
                                      <p:cBhvr>
                                        <p:cTn id="285" dur="1000" fill="hold"/>
                                        <p:tgtEl>
                                          <p:spTgt spid="8"/>
                                        </p:tgtEl>
                                        <p:attrNameLst>
                                          <p:attrName>ppt_h</p:attrName>
                                        </p:attrNameLst>
                                      </p:cBhvr>
                                      <p:tavLst>
                                        <p:tav tm="0">
                                          <p:val>
                                            <p:fltVal val="0"/>
                                          </p:val>
                                        </p:tav>
                                        <p:tav tm="100000">
                                          <p:val>
                                            <p:strVal val="#ppt_h"/>
                                          </p:val>
                                        </p:tav>
                                      </p:tavLst>
                                    </p:anim>
                                    <p:anim calcmode="lin" valueType="num">
                                      <p:cBhvr>
                                        <p:cTn id="286" dur="1000" fill="hold"/>
                                        <p:tgtEl>
                                          <p:spTgt spid="8"/>
                                        </p:tgtEl>
                                        <p:attrNameLst>
                                          <p:attrName>style.rotation</p:attrName>
                                        </p:attrNameLst>
                                      </p:cBhvr>
                                      <p:tavLst>
                                        <p:tav tm="0">
                                          <p:val>
                                            <p:fltVal val="360"/>
                                          </p:val>
                                        </p:tav>
                                        <p:tav tm="100000">
                                          <p:val>
                                            <p:fltVal val="0"/>
                                          </p:val>
                                        </p:tav>
                                      </p:tavLst>
                                    </p:anim>
                                    <p:animEffect transition="in" filter="fade">
                                      <p:cBhvr>
                                        <p:cTn id="287" dur="1000"/>
                                        <p:tgtEl>
                                          <p:spTgt spid="8"/>
                                        </p:tgtEl>
                                      </p:cBhvr>
                                    </p:animEffect>
                                  </p:childTnLst>
                                </p:cTn>
                              </p:par>
                              <p:par>
                                <p:cTn id="288" presetID="49" presetClass="entr" presetSubtype="0" decel="100000" fill="hold" grpId="2" nodeType="withEffect">
                                  <p:stCondLst>
                                    <p:cond delay="0"/>
                                  </p:stCondLst>
                                  <p:childTnLst>
                                    <p:set>
                                      <p:cBhvr>
                                        <p:cTn id="289" dur="1" fill="hold">
                                          <p:stCondLst>
                                            <p:cond delay="0"/>
                                          </p:stCondLst>
                                        </p:cTn>
                                        <p:tgtEl>
                                          <p:spTgt spid="10"/>
                                        </p:tgtEl>
                                        <p:attrNameLst>
                                          <p:attrName>style.visibility</p:attrName>
                                        </p:attrNameLst>
                                      </p:cBhvr>
                                      <p:to>
                                        <p:strVal val="visible"/>
                                      </p:to>
                                    </p:set>
                                    <p:anim calcmode="lin" valueType="num">
                                      <p:cBhvr>
                                        <p:cTn id="290" dur="1000" fill="hold"/>
                                        <p:tgtEl>
                                          <p:spTgt spid="10"/>
                                        </p:tgtEl>
                                        <p:attrNameLst>
                                          <p:attrName>ppt_w</p:attrName>
                                        </p:attrNameLst>
                                      </p:cBhvr>
                                      <p:tavLst>
                                        <p:tav tm="0">
                                          <p:val>
                                            <p:fltVal val="0"/>
                                          </p:val>
                                        </p:tav>
                                        <p:tav tm="100000">
                                          <p:val>
                                            <p:strVal val="#ppt_w"/>
                                          </p:val>
                                        </p:tav>
                                      </p:tavLst>
                                    </p:anim>
                                    <p:anim calcmode="lin" valueType="num">
                                      <p:cBhvr>
                                        <p:cTn id="291" dur="1000" fill="hold"/>
                                        <p:tgtEl>
                                          <p:spTgt spid="10"/>
                                        </p:tgtEl>
                                        <p:attrNameLst>
                                          <p:attrName>ppt_h</p:attrName>
                                        </p:attrNameLst>
                                      </p:cBhvr>
                                      <p:tavLst>
                                        <p:tav tm="0">
                                          <p:val>
                                            <p:fltVal val="0"/>
                                          </p:val>
                                        </p:tav>
                                        <p:tav tm="100000">
                                          <p:val>
                                            <p:strVal val="#ppt_h"/>
                                          </p:val>
                                        </p:tav>
                                      </p:tavLst>
                                    </p:anim>
                                    <p:anim calcmode="lin" valueType="num">
                                      <p:cBhvr>
                                        <p:cTn id="292" dur="1000" fill="hold"/>
                                        <p:tgtEl>
                                          <p:spTgt spid="10"/>
                                        </p:tgtEl>
                                        <p:attrNameLst>
                                          <p:attrName>style.rotation</p:attrName>
                                        </p:attrNameLst>
                                      </p:cBhvr>
                                      <p:tavLst>
                                        <p:tav tm="0">
                                          <p:val>
                                            <p:fltVal val="360"/>
                                          </p:val>
                                        </p:tav>
                                        <p:tav tm="100000">
                                          <p:val>
                                            <p:fltVal val="0"/>
                                          </p:val>
                                        </p:tav>
                                      </p:tavLst>
                                    </p:anim>
                                    <p:animEffect transition="in" filter="fade">
                                      <p:cBhvr>
                                        <p:cTn id="293" dur="1000"/>
                                        <p:tgtEl>
                                          <p:spTgt spid="10"/>
                                        </p:tgtEl>
                                      </p:cBhvr>
                                    </p:animEffect>
                                  </p:childTnLst>
                                </p:cTn>
                              </p:par>
                              <p:par>
                                <p:cTn id="294" presetID="49" presetClass="entr" presetSubtype="0" decel="100000" fill="hold" grpId="2" nodeType="withEffect">
                                  <p:stCondLst>
                                    <p:cond delay="0"/>
                                  </p:stCondLst>
                                  <p:childTnLst>
                                    <p:set>
                                      <p:cBhvr>
                                        <p:cTn id="295" dur="1" fill="hold">
                                          <p:stCondLst>
                                            <p:cond delay="0"/>
                                          </p:stCondLst>
                                        </p:cTn>
                                        <p:tgtEl>
                                          <p:spTgt spid="11"/>
                                        </p:tgtEl>
                                        <p:attrNameLst>
                                          <p:attrName>style.visibility</p:attrName>
                                        </p:attrNameLst>
                                      </p:cBhvr>
                                      <p:to>
                                        <p:strVal val="visible"/>
                                      </p:to>
                                    </p:set>
                                    <p:anim calcmode="lin" valueType="num">
                                      <p:cBhvr>
                                        <p:cTn id="296" dur="1000" fill="hold"/>
                                        <p:tgtEl>
                                          <p:spTgt spid="11"/>
                                        </p:tgtEl>
                                        <p:attrNameLst>
                                          <p:attrName>ppt_w</p:attrName>
                                        </p:attrNameLst>
                                      </p:cBhvr>
                                      <p:tavLst>
                                        <p:tav tm="0">
                                          <p:val>
                                            <p:fltVal val="0"/>
                                          </p:val>
                                        </p:tav>
                                        <p:tav tm="100000">
                                          <p:val>
                                            <p:strVal val="#ppt_w"/>
                                          </p:val>
                                        </p:tav>
                                      </p:tavLst>
                                    </p:anim>
                                    <p:anim calcmode="lin" valueType="num">
                                      <p:cBhvr>
                                        <p:cTn id="297" dur="1000" fill="hold"/>
                                        <p:tgtEl>
                                          <p:spTgt spid="11"/>
                                        </p:tgtEl>
                                        <p:attrNameLst>
                                          <p:attrName>ppt_h</p:attrName>
                                        </p:attrNameLst>
                                      </p:cBhvr>
                                      <p:tavLst>
                                        <p:tav tm="0">
                                          <p:val>
                                            <p:fltVal val="0"/>
                                          </p:val>
                                        </p:tav>
                                        <p:tav tm="100000">
                                          <p:val>
                                            <p:strVal val="#ppt_h"/>
                                          </p:val>
                                        </p:tav>
                                      </p:tavLst>
                                    </p:anim>
                                    <p:anim calcmode="lin" valueType="num">
                                      <p:cBhvr>
                                        <p:cTn id="298" dur="1000" fill="hold"/>
                                        <p:tgtEl>
                                          <p:spTgt spid="11"/>
                                        </p:tgtEl>
                                        <p:attrNameLst>
                                          <p:attrName>style.rotation</p:attrName>
                                        </p:attrNameLst>
                                      </p:cBhvr>
                                      <p:tavLst>
                                        <p:tav tm="0">
                                          <p:val>
                                            <p:fltVal val="360"/>
                                          </p:val>
                                        </p:tav>
                                        <p:tav tm="100000">
                                          <p:val>
                                            <p:fltVal val="0"/>
                                          </p:val>
                                        </p:tav>
                                      </p:tavLst>
                                    </p:anim>
                                    <p:animEffect transition="in" filter="fade">
                                      <p:cBhvr>
                                        <p:cTn id="299" dur="1000"/>
                                        <p:tgtEl>
                                          <p:spTgt spid="11"/>
                                        </p:tgtEl>
                                      </p:cBhvr>
                                    </p:animEffect>
                                  </p:childTnLst>
                                </p:cTn>
                              </p:par>
                              <p:par>
                                <p:cTn id="300" presetID="49" presetClass="entr" presetSubtype="0" decel="100000" fill="hold" grpId="2" nodeType="withEffect">
                                  <p:stCondLst>
                                    <p:cond delay="0"/>
                                  </p:stCondLst>
                                  <p:childTnLst>
                                    <p:set>
                                      <p:cBhvr>
                                        <p:cTn id="301" dur="1" fill="hold">
                                          <p:stCondLst>
                                            <p:cond delay="0"/>
                                          </p:stCondLst>
                                        </p:cTn>
                                        <p:tgtEl>
                                          <p:spTgt spid="12"/>
                                        </p:tgtEl>
                                        <p:attrNameLst>
                                          <p:attrName>style.visibility</p:attrName>
                                        </p:attrNameLst>
                                      </p:cBhvr>
                                      <p:to>
                                        <p:strVal val="visible"/>
                                      </p:to>
                                    </p:set>
                                    <p:anim calcmode="lin" valueType="num">
                                      <p:cBhvr>
                                        <p:cTn id="302" dur="1000" fill="hold"/>
                                        <p:tgtEl>
                                          <p:spTgt spid="12"/>
                                        </p:tgtEl>
                                        <p:attrNameLst>
                                          <p:attrName>ppt_w</p:attrName>
                                        </p:attrNameLst>
                                      </p:cBhvr>
                                      <p:tavLst>
                                        <p:tav tm="0">
                                          <p:val>
                                            <p:fltVal val="0"/>
                                          </p:val>
                                        </p:tav>
                                        <p:tav tm="100000">
                                          <p:val>
                                            <p:strVal val="#ppt_w"/>
                                          </p:val>
                                        </p:tav>
                                      </p:tavLst>
                                    </p:anim>
                                    <p:anim calcmode="lin" valueType="num">
                                      <p:cBhvr>
                                        <p:cTn id="303" dur="1000" fill="hold"/>
                                        <p:tgtEl>
                                          <p:spTgt spid="12"/>
                                        </p:tgtEl>
                                        <p:attrNameLst>
                                          <p:attrName>ppt_h</p:attrName>
                                        </p:attrNameLst>
                                      </p:cBhvr>
                                      <p:tavLst>
                                        <p:tav tm="0">
                                          <p:val>
                                            <p:fltVal val="0"/>
                                          </p:val>
                                        </p:tav>
                                        <p:tav tm="100000">
                                          <p:val>
                                            <p:strVal val="#ppt_h"/>
                                          </p:val>
                                        </p:tav>
                                      </p:tavLst>
                                    </p:anim>
                                    <p:anim calcmode="lin" valueType="num">
                                      <p:cBhvr>
                                        <p:cTn id="304" dur="1000" fill="hold"/>
                                        <p:tgtEl>
                                          <p:spTgt spid="12"/>
                                        </p:tgtEl>
                                        <p:attrNameLst>
                                          <p:attrName>style.rotation</p:attrName>
                                        </p:attrNameLst>
                                      </p:cBhvr>
                                      <p:tavLst>
                                        <p:tav tm="0">
                                          <p:val>
                                            <p:fltVal val="360"/>
                                          </p:val>
                                        </p:tav>
                                        <p:tav tm="100000">
                                          <p:val>
                                            <p:fltVal val="0"/>
                                          </p:val>
                                        </p:tav>
                                      </p:tavLst>
                                    </p:anim>
                                    <p:animEffect transition="in" filter="fade">
                                      <p:cBhvr>
                                        <p:cTn id="305" dur="1000"/>
                                        <p:tgtEl>
                                          <p:spTgt spid="12"/>
                                        </p:tgtEl>
                                      </p:cBhvr>
                                    </p:animEffect>
                                  </p:childTnLst>
                                </p:cTn>
                              </p:par>
                              <p:par>
                                <p:cTn id="306" presetID="49" presetClass="entr" presetSubtype="0" decel="100000" fill="hold" grpId="2" nodeType="withEffect">
                                  <p:stCondLst>
                                    <p:cond delay="0"/>
                                  </p:stCondLst>
                                  <p:childTnLst>
                                    <p:set>
                                      <p:cBhvr>
                                        <p:cTn id="307" dur="1" fill="hold">
                                          <p:stCondLst>
                                            <p:cond delay="0"/>
                                          </p:stCondLst>
                                        </p:cTn>
                                        <p:tgtEl>
                                          <p:spTgt spid="15"/>
                                        </p:tgtEl>
                                        <p:attrNameLst>
                                          <p:attrName>style.visibility</p:attrName>
                                        </p:attrNameLst>
                                      </p:cBhvr>
                                      <p:to>
                                        <p:strVal val="visible"/>
                                      </p:to>
                                    </p:set>
                                    <p:anim calcmode="lin" valueType="num">
                                      <p:cBhvr>
                                        <p:cTn id="308" dur="1000" fill="hold"/>
                                        <p:tgtEl>
                                          <p:spTgt spid="15"/>
                                        </p:tgtEl>
                                        <p:attrNameLst>
                                          <p:attrName>ppt_w</p:attrName>
                                        </p:attrNameLst>
                                      </p:cBhvr>
                                      <p:tavLst>
                                        <p:tav tm="0">
                                          <p:val>
                                            <p:fltVal val="0"/>
                                          </p:val>
                                        </p:tav>
                                        <p:tav tm="100000">
                                          <p:val>
                                            <p:strVal val="#ppt_w"/>
                                          </p:val>
                                        </p:tav>
                                      </p:tavLst>
                                    </p:anim>
                                    <p:anim calcmode="lin" valueType="num">
                                      <p:cBhvr>
                                        <p:cTn id="309" dur="1000" fill="hold"/>
                                        <p:tgtEl>
                                          <p:spTgt spid="15"/>
                                        </p:tgtEl>
                                        <p:attrNameLst>
                                          <p:attrName>ppt_h</p:attrName>
                                        </p:attrNameLst>
                                      </p:cBhvr>
                                      <p:tavLst>
                                        <p:tav tm="0">
                                          <p:val>
                                            <p:fltVal val="0"/>
                                          </p:val>
                                        </p:tav>
                                        <p:tav tm="100000">
                                          <p:val>
                                            <p:strVal val="#ppt_h"/>
                                          </p:val>
                                        </p:tav>
                                      </p:tavLst>
                                    </p:anim>
                                    <p:anim calcmode="lin" valueType="num">
                                      <p:cBhvr>
                                        <p:cTn id="310" dur="1000" fill="hold"/>
                                        <p:tgtEl>
                                          <p:spTgt spid="15"/>
                                        </p:tgtEl>
                                        <p:attrNameLst>
                                          <p:attrName>style.rotation</p:attrName>
                                        </p:attrNameLst>
                                      </p:cBhvr>
                                      <p:tavLst>
                                        <p:tav tm="0">
                                          <p:val>
                                            <p:fltVal val="360"/>
                                          </p:val>
                                        </p:tav>
                                        <p:tav tm="100000">
                                          <p:val>
                                            <p:fltVal val="0"/>
                                          </p:val>
                                        </p:tav>
                                      </p:tavLst>
                                    </p:anim>
                                    <p:animEffect transition="in" filter="fade">
                                      <p:cBhvr>
                                        <p:cTn id="311" dur="1000"/>
                                        <p:tgtEl>
                                          <p:spTgt spid="15"/>
                                        </p:tgtEl>
                                      </p:cBhvr>
                                    </p:animEffect>
                                  </p:childTnLst>
                                </p:cTn>
                              </p:par>
                              <p:par>
                                <p:cTn id="312" presetID="49" presetClass="entr" presetSubtype="0" decel="100000" fill="hold" grpId="2" nodeType="withEffect">
                                  <p:stCondLst>
                                    <p:cond delay="0"/>
                                  </p:stCondLst>
                                  <p:childTnLst>
                                    <p:set>
                                      <p:cBhvr>
                                        <p:cTn id="313" dur="1" fill="hold">
                                          <p:stCondLst>
                                            <p:cond delay="0"/>
                                          </p:stCondLst>
                                        </p:cTn>
                                        <p:tgtEl>
                                          <p:spTgt spid="13"/>
                                        </p:tgtEl>
                                        <p:attrNameLst>
                                          <p:attrName>style.visibility</p:attrName>
                                        </p:attrNameLst>
                                      </p:cBhvr>
                                      <p:to>
                                        <p:strVal val="visible"/>
                                      </p:to>
                                    </p:set>
                                    <p:anim calcmode="lin" valueType="num">
                                      <p:cBhvr>
                                        <p:cTn id="314" dur="1000" fill="hold"/>
                                        <p:tgtEl>
                                          <p:spTgt spid="13"/>
                                        </p:tgtEl>
                                        <p:attrNameLst>
                                          <p:attrName>ppt_w</p:attrName>
                                        </p:attrNameLst>
                                      </p:cBhvr>
                                      <p:tavLst>
                                        <p:tav tm="0">
                                          <p:val>
                                            <p:fltVal val="0"/>
                                          </p:val>
                                        </p:tav>
                                        <p:tav tm="100000">
                                          <p:val>
                                            <p:strVal val="#ppt_w"/>
                                          </p:val>
                                        </p:tav>
                                      </p:tavLst>
                                    </p:anim>
                                    <p:anim calcmode="lin" valueType="num">
                                      <p:cBhvr>
                                        <p:cTn id="315" dur="1000" fill="hold"/>
                                        <p:tgtEl>
                                          <p:spTgt spid="13"/>
                                        </p:tgtEl>
                                        <p:attrNameLst>
                                          <p:attrName>ppt_h</p:attrName>
                                        </p:attrNameLst>
                                      </p:cBhvr>
                                      <p:tavLst>
                                        <p:tav tm="0">
                                          <p:val>
                                            <p:fltVal val="0"/>
                                          </p:val>
                                        </p:tav>
                                        <p:tav tm="100000">
                                          <p:val>
                                            <p:strVal val="#ppt_h"/>
                                          </p:val>
                                        </p:tav>
                                      </p:tavLst>
                                    </p:anim>
                                    <p:anim calcmode="lin" valueType="num">
                                      <p:cBhvr>
                                        <p:cTn id="316" dur="1000" fill="hold"/>
                                        <p:tgtEl>
                                          <p:spTgt spid="13"/>
                                        </p:tgtEl>
                                        <p:attrNameLst>
                                          <p:attrName>style.rotation</p:attrName>
                                        </p:attrNameLst>
                                      </p:cBhvr>
                                      <p:tavLst>
                                        <p:tav tm="0">
                                          <p:val>
                                            <p:fltVal val="360"/>
                                          </p:val>
                                        </p:tav>
                                        <p:tav tm="100000">
                                          <p:val>
                                            <p:fltVal val="0"/>
                                          </p:val>
                                        </p:tav>
                                      </p:tavLst>
                                    </p:anim>
                                    <p:animEffect transition="in" filter="fade">
                                      <p:cBhvr>
                                        <p:cTn id="317" dur="1000"/>
                                        <p:tgtEl>
                                          <p:spTgt spid="13"/>
                                        </p:tgtEl>
                                      </p:cBhvr>
                                    </p:animEffect>
                                  </p:childTnLst>
                                </p:cTn>
                              </p:par>
                              <p:par>
                                <p:cTn id="318" presetID="49" presetClass="entr" presetSubtype="0" decel="100000" fill="hold" grpId="2" nodeType="withEffect">
                                  <p:stCondLst>
                                    <p:cond delay="0"/>
                                  </p:stCondLst>
                                  <p:childTnLst>
                                    <p:set>
                                      <p:cBhvr>
                                        <p:cTn id="319" dur="1" fill="hold">
                                          <p:stCondLst>
                                            <p:cond delay="0"/>
                                          </p:stCondLst>
                                        </p:cTn>
                                        <p:tgtEl>
                                          <p:spTgt spid="14"/>
                                        </p:tgtEl>
                                        <p:attrNameLst>
                                          <p:attrName>style.visibility</p:attrName>
                                        </p:attrNameLst>
                                      </p:cBhvr>
                                      <p:to>
                                        <p:strVal val="visible"/>
                                      </p:to>
                                    </p:set>
                                    <p:anim calcmode="lin" valueType="num">
                                      <p:cBhvr>
                                        <p:cTn id="320" dur="1000" fill="hold"/>
                                        <p:tgtEl>
                                          <p:spTgt spid="14"/>
                                        </p:tgtEl>
                                        <p:attrNameLst>
                                          <p:attrName>ppt_w</p:attrName>
                                        </p:attrNameLst>
                                      </p:cBhvr>
                                      <p:tavLst>
                                        <p:tav tm="0">
                                          <p:val>
                                            <p:fltVal val="0"/>
                                          </p:val>
                                        </p:tav>
                                        <p:tav tm="100000">
                                          <p:val>
                                            <p:strVal val="#ppt_w"/>
                                          </p:val>
                                        </p:tav>
                                      </p:tavLst>
                                    </p:anim>
                                    <p:anim calcmode="lin" valueType="num">
                                      <p:cBhvr>
                                        <p:cTn id="321" dur="1000" fill="hold"/>
                                        <p:tgtEl>
                                          <p:spTgt spid="14"/>
                                        </p:tgtEl>
                                        <p:attrNameLst>
                                          <p:attrName>ppt_h</p:attrName>
                                        </p:attrNameLst>
                                      </p:cBhvr>
                                      <p:tavLst>
                                        <p:tav tm="0">
                                          <p:val>
                                            <p:fltVal val="0"/>
                                          </p:val>
                                        </p:tav>
                                        <p:tav tm="100000">
                                          <p:val>
                                            <p:strVal val="#ppt_h"/>
                                          </p:val>
                                        </p:tav>
                                      </p:tavLst>
                                    </p:anim>
                                    <p:anim calcmode="lin" valueType="num">
                                      <p:cBhvr>
                                        <p:cTn id="322" dur="1000" fill="hold"/>
                                        <p:tgtEl>
                                          <p:spTgt spid="14"/>
                                        </p:tgtEl>
                                        <p:attrNameLst>
                                          <p:attrName>style.rotation</p:attrName>
                                        </p:attrNameLst>
                                      </p:cBhvr>
                                      <p:tavLst>
                                        <p:tav tm="0">
                                          <p:val>
                                            <p:fltVal val="360"/>
                                          </p:val>
                                        </p:tav>
                                        <p:tav tm="100000">
                                          <p:val>
                                            <p:fltVal val="0"/>
                                          </p:val>
                                        </p:tav>
                                      </p:tavLst>
                                    </p:anim>
                                    <p:animEffect transition="in" filter="fade">
                                      <p:cBhvr>
                                        <p:cTn id="32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9" grpId="0" animBg="1"/>
      <p:bldP spid="19" grpId="1" animBg="1"/>
      <p:bldP spid="19" grpId="2" animBg="1"/>
      <p:bldP spid="19" grpId="3" animBg="1"/>
      <p:bldP spid="21" grpId="0" animBg="1"/>
      <p:bldP spid="21" grpId="1" animBg="1"/>
      <p:bldP spid="22" grpId="0" animBg="1"/>
      <p:bldP spid="22" grpId="1" animBg="1"/>
      <p:bldP spid="24" grpId="0" animBg="1"/>
      <p:bldP spid="24" grpId="1" animBg="1"/>
      <p:bldP spid="24" grpId="2" animBg="1"/>
      <p:bldP spid="25" grpId="0" animBg="1"/>
      <p:bldP spid="25" grpId="1" animBg="1"/>
      <p:bldP spid="25" grpId="2" animBg="1"/>
      <p:bldP spid="26" grpId="0" animBg="1"/>
      <p:bldP spid="26" grpId="1" animBg="1"/>
      <p:bldP spid="26" grpId="2" animBg="1"/>
      <p:bldP spid="27" grpId="0" animBg="1"/>
      <p:bldP spid="27" grpId="1" animBg="1"/>
      <p:bldP spid="27" grpId="2" animBg="1"/>
      <p:bldP spid="29" grpId="0" animBg="1"/>
      <p:bldP spid="29" grpId="1" animBg="1"/>
      <p:bldP spid="29" grpId="2" animBg="1"/>
      <p:bldP spid="32" grpId="0" animBg="1"/>
      <p:bldP spid="32" grpId="1" animBg="1"/>
      <p:bldP spid="32" grpId="2" animBg="1"/>
      <p:bldP spid="32" grpId="3" animBg="1"/>
      <p:bldP spid="34" grpId="0" animBg="1"/>
      <p:bldP spid="34" grpId="1" animBg="1"/>
      <p:bldP spid="34" grpId="2" animBg="1"/>
      <p:bldP spid="35" grpId="0" animBg="1"/>
      <p:bldP spid="35" grpId="1" animBg="1"/>
      <p:bldP spid="35" grpId="2" animBg="1"/>
      <p:bldP spid="36" grpId="0" animBg="1"/>
      <p:bldP spid="36" grpId="1" animBg="1"/>
      <p:bldP spid="36" grpId="2" animBg="1"/>
      <p:bldP spid="37" grpId="0" animBg="1"/>
      <p:bldP spid="37" grpId="1" animBg="1"/>
      <p:bldP spid="37" grpId="2" animBg="1"/>
      <p:bldP spid="38" grpId="0" animBg="1"/>
      <p:bldP spid="38" grpId="1" animBg="1"/>
      <p:bldP spid="38" grpId="2" animBg="1"/>
      <p:bldP spid="39" grpId="0" animBg="1"/>
      <p:bldP spid="39" grpId="1" animBg="1"/>
      <p:bldP spid="40" grpId="0" animBg="1"/>
      <p:bldP spid="40" grpId="1" animBg="1"/>
      <p:bldP spid="41"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2" cstate="print"/>
          <a:srcRect l="10421" t="53200" r="15894" b="1115"/>
          <a:stretch>
            <a:fillRect/>
          </a:stretch>
        </p:blipFill>
        <p:spPr bwMode="auto">
          <a:xfrm>
            <a:off x="-11545" y="815340"/>
            <a:ext cx="9155545" cy="6042660"/>
          </a:xfrm>
          <a:prstGeom prst="rect">
            <a:avLst/>
          </a:prstGeom>
          <a:noFill/>
          <a:ln w="9525">
            <a:noFill/>
            <a:miter lim="800000"/>
            <a:headEnd/>
            <a:tailEnd/>
          </a:ln>
          <a:effectLst/>
        </p:spPr>
      </p:pic>
      <p:sp useBgFill="1">
        <p:nvSpPr>
          <p:cNvPr id="52" name="Rectangle 51"/>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Native Americans of the West</a:t>
            </a:r>
            <a:endParaRPr lang="en-US" sz="4000" dirty="0"/>
          </a:p>
        </p:txBody>
      </p:sp>
      <p:sp>
        <p:nvSpPr>
          <p:cNvPr id="7" name="TextBox 6"/>
          <p:cNvSpPr txBox="1"/>
          <p:nvPr/>
        </p:nvSpPr>
        <p:spPr>
          <a:xfrm rot="19834871">
            <a:off x="5080249" y="3331876"/>
            <a:ext cx="966803"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Osage</a:t>
            </a:r>
          </a:p>
        </p:txBody>
      </p:sp>
      <p:sp>
        <p:nvSpPr>
          <p:cNvPr id="8" name="TextBox 7"/>
          <p:cNvSpPr txBox="1"/>
          <p:nvPr/>
        </p:nvSpPr>
        <p:spPr>
          <a:xfrm rot="19834871">
            <a:off x="4309307" y="2299138"/>
            <a:ext cx="1105495" cy="461665"/>
          </a:xfrm>
          <a:prstGeom prst="rect">
            <a:avLst/>
          </a:prstGeom>
          <a:solidFill>
            <a:schemeClr val="tx1">
              <a:alpha val="62000"/>
            </a:schemeClr>
          </a:solidFill>
          <a:ln w="25400">
            <a:solidFill>
              <a:schemeClr val="tx1"/>
            </a:solidFill>
          </a:ln>
        </p:spPr>
        <p:txBody>
          <a:bodyPr wrap="none" rtlCol="0">
            <a:spAutoFit/>
          </a:bodyPr>
          <a:lstStyle/>
          <a:p>
            <a:r>
              <a:rPr lang="en-US" sz="2400" b="1" dirty="0" err="1">
                <a:solidFill>
                  <a:schemeClr val="bg1"/>
                </a:solidFill>
                <a:effectLst>
                  <a:outerShdw dist="50800" dir="7200000" algn="ctr" rotWithShape="0">
                    <a:schemeClr val="tx1"/>
                  </a:outerShdw>
                </a:effectLst>
              </a:rPr>
              <a:t>Arikara</a:t>
            </a:r>
            <a:endParaRPr lang="en-US" sz="2400" b="1" dirty="0">
              <a:solidFill>
                <a:schemeClr val="bg1"/>
              </a:solidFill>
              <a:effectLst>
                <a:outerShdw dist="50800" dir="7200000" algn="ctr" rotWithShape="0">
                  <a:schemeClr val="tx1"/>
                </a:outerShdw>
              </a:effectLst>
            </a:endParaRPr>
          </a:p>
        </p:txBody>
      </p:sp>
      <p:sp>
        <p:nvSpPr>
          <p:cNvPr id="9" name="TextBox 8"/>
          <p:cNvSpPr txBox="1"/>
          <p:nvPr/>
        </p:nvSpPr>
        <p:spPr>
          <a:xfrm rot="19834871">
            <a:off x="4781229" y="2776462"/>
            <a:ext cx="877163"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Sioux</a:t>
            </a:r>
          </a:p>
        </p:txBody>
      </p:sp>
      <p:sp>
        <p:nvSpPr>
          <p:cNvPr id="10" name="TextBox 9"/>
          <p:cNvSpPr txBox="1"/>
          <p:nvPr/>
        </p:nvSpPr>
        <p:spPr>
          <a:xfrm rot="19834871">
            <a:off x="4022317" y="1731677"/>
            <a:ext cx="1253869"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Mandan</a:t>
            </a:r>
          </a:p>
        </p:txBody>
      </p:sp>
      <p:sp>
        <p:nvSpPr>
          <p:cNvPr id="11" name="TextBox 10"/>
          <p:cNvSpPr txBox="1"/>
          <p:nvPr/>
        </p:nvSpPr>
        <p:spPr>
          <a:xfrm rot="19834871">
            <a:off x="3762268" y="1274476"/>
            <a:ext cx="1151597"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Hidatsa</a:t>
            </a:r>
          </a:p>
        </p:txBody>
      </p:sp>
      <p:sp>
        <p:nvSpPr>
          <p:cNvPr id="12" name="TextBox 11"/>
          <p:cNvSpPr txBox="1"/>
          <p:nvPr/>
        </p:nvSpPr>
        <p:spPr>
          <a:xfrm rot="19834871">
            <a:off x="2963729" y="1008466"/>
            <a:ext cx="1435008"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Shoshone</a:t>
            </a:r>
          </a:p>
        </p:txBody>
      </p:sp>
      <p:sp>
        <p:nvSpPr>
          <p:cNvPr id="13" name="TextBox 12"/>
          <p:cNvSpPr txBox="1"/>
          <p:nvPr/>
        </p:nvSpPr>
        <p:spPr>
          <a:xfrm rot="19834871">
            <a:off x="1061249" y="855404"/>
            <a:ext cx="1432315"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Nez Perce</a:t>
            </a:r>
          </a:p>
        </p:txBody>
      </p:sp>
      <p:sp>
        <p:nvSpPr>
          <p:cNvPr id="14" name="TextBox 13"/>
          <p:cNvSpPr txBox="1"/>
          <p:nvPr/>
        </p:nvSpPr>
        <p:spPr>
          <a:xfrm rot="19834871">
            <a:off x="121163" y="889804"/>
            <a:ext cx="1133965"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Clatsop</a:t>
            </a:r>
          </a:p>
        </p:txBody>
      </p:sp>
      <p:sp>
        <p:nvSpPr>
          <p:cNvPr id="15" name="TextBox 14"/>
          <p:cNvSpPr txBox="1"/>
          <p:nvPr/>
        </p:nvSpPr>
        <p:spPr>
          <a:xfrm rot="19834871">
            <a:off x="2082467" y="916251"/>
            <a:ext cx="1369799"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Blackfeet</a:t>
            </a:r>
          </a:p>
        </p:txBody>
      </p:sp>
      <p:sp>
        <p:nvSpPr>
          <p:cNvPr id="24" name="TextBox 23"/>
          <p:cNvSpPr txBox="1"/>
          <p:nvPr/>
        </p:nvSpPr>
        <p:spPr>
          <a:xfrm>
            <a:off x="6019800" y="4338935"/>
            <a:ext cx="1389163"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Cherokee</a:t>
            </a:r>
          </a:p>
        </p:txBody>
      </p:sp>
      <p:sp>
        <p:nvSpPr>
          <p:cNvPr id="25" name="TextBox 24"/>
          <p:cNvSpPr txBox="1"/>
          <p:nvPr/>
        </p:nvSpPr>
        <p:spPr>
          <a:xfrm>
            <a:off x="4961649" y="4872335"/>
            <a:ext cx="1515351"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Chickasaw</a:t>
            </a:r>
          </a:p>
        </p:txBody>
      </p:sp>
      <p:sp>
        <p:nvSpPr>
          <p:cNvPr id="26" name="TextBox 25"/>
          <p:cNvSpPr txBox="1"/>
          <p:nvPr/>
        </p:nvSpPr>
        <p:spPr>
          <a:xfrm>
            <a:off x="5486400" y="5481935"/>
            <a:ext cx="1290097"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Choctaw</a:t>
            </a:r>
          </a:p>
        </p:txBody>
      </p:sp>
      <p:sp>
        <p:nvSpPr>
          <p:cNvPr id="27" name="TextBox 26"/>
          <p:cNvSpPr txBox="1"/>
          <p:nvPr/>
        </p:nvSpPr>
        <p:spPr>
          <a:xfrm>
            <a:off x="7010400" y="4994861"/>
            <a:ext cx="912173"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Creek</a:t>
            </a:r>
          </a:p>
        </p:txBody>
      </p:sp>
      <p:sp>
        <p:nvSpPr>
          <p:cNvPr id="29" name="TextBox 28"/>
          <p:cNvSpPr txBox="1"/>
          <p:nvPr/>
        </p:nvSpPr>
        <p:spPr>
          <a:xfrm>
            <a:off x="7162800" y="5786735"/>
            <a:ext cx="1372492" cy="461665"/>
          </a:xfrm>
          <a:prstGeom prst="rect">
            <a:avLst/>
          </a:prstGeom>
          <a:solidFill>
            <a:schemeClr val="tx1">
              <a:alpha val="62000"/>
            </a:schemeClr>
          </a:solidFill>
          <a:ln w="25400">
            <a:solidFill>
              <a:schemeClr val="tx1"/>
            </a:solidFill>
          </a:ln>
        </p:spPr>
        <p:txBody>
          <a:bodyPr wrap="none" rtlCol="0">
            <a:spAutoFit/>
          </a:bodyPr>
          <a:lstStyle/>
          <a:p>
            <a:r>
              <a:rPr lang="en-US" sz="2400" b="1" dirty="0">
                <a:solidFill>
                  <a:schemeClr val="bg1"/>
                </a:solidFill>
                <a:effectLst>
                  <a:outerShdw dist="50800" dir="7200000" algn="ctr" rotWithShape="0">
                    <a:schemeClr val="tx1"/>
                  </a:outerShdw>
                </a:effectLst>
              </a:rPr>
              <a:t>Seminole</a:t>
            </a:r>
          </a:p>
        </p:txBody>
      </p:sp>
      <p:sp>
        <p:nvSpPr>
          <p:cNvPr id="34" name="Rectangle 33"/>
          <p:cNvSpPr/>
          <p:nvPr/>
        </p:nvSpPr>
        <p:spPr>
          <a:xfrm>
            <a:off x="3124200" y="5862935"/>
            <a:ext cx="16002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   Apache  </a:t>
            </a:r>
          </a:p>
        </p:txBody>
      </p:sp>
      <p:sp>
        <p:nvSpPr>
          <p:cNvPr id="35" name="Rectangle 34"/>
          <p:cNvSpPr/>
          <p:nvPr/>
        </p:nvSpPr>
        <p:spPr>
          <a:xfrm>
            <a:off x="3124200" y="4800600"/>
            <a:ext cx="13716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Arapaho</a:t>
            </a:r>
          </a:p>
        </p:txBody>
      </p:sp>
      <p:sp>
        <p:nvSpPr>
          <p:cNvPr id="36" name="Rectangle 35"/>
          <p:cNvSpPr/>
          <p:nvPr/>
        </p:nvSpPr>
        <p:spPr>
          <a:xfrm>
            <a:off x="3657600" y="5329535"/>
            <a:ext cx="15240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Cheyenne</a:t>
            </a:r>
          </a:p>
        </p:txBody>
      </p:sp>
      <p:sp>
        <p:nvSpPr>
          <p:cNvPr id="37" name="Rectangle 36"/>
          <p:cNvSpPr/>
          <p:nvPr/>
        </p:nvSpPr>
        <p:spPr>
          <a:xfrm>
            <a:off x="3733800" y="4267200"/>
            <a:ext cx="16002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Comanche</a:t>
            </a:r>
          </a:p>
        </p:txBody>
      </p:sp>
      <p:sp>
        <p:nvSpPr>
          <p:cNvPr id="38" name="Rectangle 37"/>
          <p:cNvSpPr/>
          <p:nvPr/>
        </p:nvSpPr>
        <p:spPr>
          <a:xfrm>
            <a:off x="3733800" y="6396335"/>
            <a:ext cx="9906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Kiowa</a:t>
            </a:r>
          </a:p>
        </p:txBody>
      </p:sp>
      <p:sp>
        <p:nvSpPr>
          <p:cNvPr id="41" name="Rectangle 40"/>
          <p:cNvSpPr/>
          <p:nvPr/>
        </p:nvSpPr>
        <p:spPr>
          <a:xfrm>
            <a:off x="1600200" y="4953000"/>
            <a:ext cx="1066800" cy="461665"/>
          </a:xfrm>
          <a:prstGeom prst="rect">
            <a:avLst/>
          </a:prstGeom>
          <a:solidFill>
            <a:schemeClr val="tx1">
              <a:alpha val="62000"/>
            </a:schemeClr>
          </a:solidFill>
          <a:ln w="25400">
            <a:solidFill>
              <a:schemeClr val="tx1"/>
            </a:solidFill>
          </a:ln>
        </p:spPr>
        <p:txBody>
          <a:bodyPr wrap="square">
            <a:spAutoFit/>
          </a:bodyPr>
          <a:lstStyle/>
          <a:p>
            <a:r>
              <a:rPr lang="en-US" sz="2400" b="1" dirty="0">
                <a:solidFill>
                  <a:schemeClr val="bg1"/>
                </a:solidFill>
                <a:effectLst>
                  <a:outerShdw dist="50800" dir="5400000" algn="ctr" rotWithShape="0">
                    <a:srgbClr val="000000"/>
                  </a:outerShdw>
                </a:effectLst>
              </a:rPr>
              <a:t>Pueblo</a:t>
            </a:r>
          </a:p>
        </p:txBody>
      </p:sp>
      <p:sp>
        <p:nvSpPr>
          <p:cNvPr id="42" name="Freeform 41"/>
          <p:cNvSpPr/>
          <p:nvPr/>
        </p:nvSpPr>
        <p:spPr>
          <a:xfrm>
            <a:off x="-13607" y="1600200"/>
            <a:ext cx="4953000" cy="2841171"/>
          </a:xfrm>
          <a:custGeom>
            <a:avLst/>
            <a:gdLst>
              <a:gd name="connsiteX0" fmla="*/ 576943 w 4944836"/>
              <a:gd name="connsiteY0" fmla="*/ 146957 h 2988128"/>
              <a:gd name="connsiteX1" fmla="*/ 1932214 w 4944836"/>
              <a:gd name="connsiteY1" fmla="*/ 32657 h 2988128"/>
              <a:gd name="connsiteX2" fmla="*/ 3385457 w 4944836"/>
              <a:gd name="connsiteY2" fmla="*/ 342900 h 2988128"/>
              <a:gd name="connsiteX3" fmla="*/ 3924300 w 4944836"/>
              <a:gd name="connsiteY3" fmla="*/ 930728 h 2988128"/>
              <a:gd name="connsiteX4" fmla="*/ 4757057 w 4944836"/>
              <a:gd name="connsiteY4" fmla="*/ 2302328 h 2988128"/>
              <a:gd name="connsiteX5" fmla="*/ 4577443 w 4944836"/>
              <a:gd name="connsiteY5" fmla="*/ 2677886 h 2988128"/>
              <a:gd name="connsiteX6" fmla="*/ 2552700 w 4944836"/>
              <a:gd name="connsiteY6" fmla="*/ 2824843 h 2988128"/>
              <a:gd name="connsiteX7" fmla="*/ 1132114 w 4944836"/>
              <a:gd name="connsiteY7" fmla="*/ 2922814 h 2988128"/>
              <a:gd name="connsiteX8" fmla="*/ 413657 w 4944836"/>
              <a:gd name="connsiteY8" fmla="*/ 2873828 h 2988128"/>
              <a:gd name="connsiteX9" fmla="*/ 103414 w 4944836"/>
              <a:gd name="connsiteY9" fmla="*/ 2237014 h 2988128"/>
              <a:gd name="connsiteX10" fmla="*/ 70757 w 4944836"/>
              <a:gd name="connsiteY10" fmla="*/ 1371600 h 2988128"/>
              <a:gd name="connsiteX11" fmla="*/ 527957 w 4944836"/>
              <a:gd name="connsiteY11" fmla="*/ 277586 h 2988128"/>
              <a:gd name="connsiteX12" fmla="*/ 576943 w 4944836"/>
              <a:gd name="connsiteY12" fmla="*/ 146957 h 2988128"/>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00" h="2841171">
                <a:moveTo>
                  <a:pt x="585107" y="0"/>
                </a:moveTo>
                <a:cubicBezTo>
                  <a:pt x="1061357" y="10886"/>
                  <a:pt x="2835728" y="65314"/>
                  <a:pt x="3393621" y="195943"/>
                </a:cubicBezTo>
                <a:cubicBezTo>
                  <a:pt x="3689999" y="309889"/>
                  <a:pt x="3703864" y="457200"/>
                  <a:pt x="3932464" y="783771"/>
                </a:cubicBezTo>
                <a:cubicBezTo>
                  <a:pt x="4161064" y="1110342"/>
                  <a:pt x="4656364" y="1864178"/>
                  <a:pt x="4765221" y="2155371"/>
                </a:cubicBezTo>
                <a:cubicBezTo>
                  <a:pt x="4874078" y="2446564"/>
                  <a:pt x="4953000" y="2443843"/>
                  <a:pt x="4585607" y="2530929"/>
                </a:cubicBezTo>
                <a:cubicBezTo>
                  <a:pt x="4218214" y="2618015"/>
                  <a:pt x="2560864" y="2677886"/>
                  <a:pt x="2560864" y="2677886"/>
                </a:cubicBezTo>
                <a:cubicBezTo>
                  <a:pt x="1986643" y="2718707"/>
                  <a:pt x="1496785" y="2767693"/>
                  <a:pt x="1140278" y="2775857"/>
                </a:cubicBezTo>
                <a:cubicBezTo>
                  <a:pt x="783771" y="2784021"/>
                  <a:pt x="593271" y="2841171"/>
                  <a:pt x="421821" y="2726871"/>
                </a:cubicBezTo>
                <a:cubicBezTo>
                  <a:pt x="250371" y="2612571"/>
                  <a:pt x="168728" y="2340428"/>
                  <a:pt x="111578" y="2090057"/>
                </a:cubicBezTo>
                <a:cubicBezTo>
                  <a:pt x="54428" y="1839686"/>
                  <a:pt x="0" y="1572986"/>
                  <a:pt x="78921" y="1224643"/>
                </a:cubicBezTo>
                <a:cubicBezTo>
                  <a:pt x="157842" y="876300"/>
                  <a:pt x="244928" y="459921"/>
                  <a:pt x="585107" y="0"/>
                </a:cubicBezTo>
                <a:close/>
              </a:path>
            </a:pathLst>
          </a:custGeom>
          <a:noFill/>
          <a:ln w="76200">
            <a:solidFill>
              <a:srgbClr val="FFFF00"/>
            </a:solidFill>
          </a:ln>
          <a:effectLst>
            <a:outerShdw dist="508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352032" y="2339246"/>
            <a:ext cx="5753745" cy="3528154"/>
            <a:chOff x="534634" y="2220065"/>
            <a:chExt cx="5549198" cy="3186647"/>
          </a:xfrm>
        </p:grpSpPr>
        <p:sp>
          <p:nvSpPr>
            <p:cNvPr id="44" name="Freeform 43"/>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TextBox 44"/>
            <p:cNvSpPr txBox="1"/>
            <p:nvPr/>
          </p:nvSpPr>
          <p:spPr>
            <a:xfrm rot="20001525">
              <a:off x="534634" y="2869366"/>
              <a:ext cx="2471647"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California Trail</a:t>
              </a:r>
            </a:p>
          </p:txBody>
        </p:sp>
      </p:grpSp>
      <p:grpSp>
        <p:nvGrpSpPr>
          <p:cNvPr id="46" name="Group 45"/>
          <p:cNvGrpSpPr/>
          <p:nvPr/>
        </p:nvGrpSpPr>
        <p:grpSpPr>
          <a:xfrm>
            <a:off x="848954" y="2112985"/>
            <a:ext cx="5323246" cy="2843503"/>
            <a:chOff x="885797" y="1927533"/>
            <a:chExt cx="5134003" cy="2568267"/>
          </a:xfrm>
        </p:grpSpPr>
        <p:sp>
          <p:nvSpPr>
            <p:cNvPr id="47" name="Freeform 46"/>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TextBox 47"/>
            <p:cNvSpPr txBox="1"/>
            <p:nvPr/>
          </p:nvSpPr>
          <p:spPr>
            <a:xfrm rot="566963">
              <a:off x="1524557" y="1946362"/>
              <a:ext cx="2131894"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grpSp>
      <p:grpSp>
        <p:nvGrpSpPr>
          <p:cNvPr id="49" name="Group 48"/>
          <p:cNvGrpSpPr/>
          <p:nvPr/>
        </p:nvGrpSpPr>
        <p:grpSpPr>
          <a:xfrm>
            <a:off x="2061787" y="2209800"/>
            <a:ext cx="5634413" cy="2152576"/>
            <a:chOff x="2246068" y="1960958"/>
            <a:chExt cx="5434108" cy="1944218"/>
          </a:xfrm>
        </p:grpSpPr>
        <p:sp>
          <p:nvSpPr>
            <p:cNvPr id="50" name="Freeform 49"/>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 name="TextBox 50"/>
            <p:cNvSpPr txBox="1"/>
            <p:nvPr/>
          </p:nvSpPr>
          <p:spPr>
            <a:xfrm rot="870264">
              <a:off x="4270076" y="2651900"/>
              <a:ext cx="2357798"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10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1000"/>
                                        <p:tgtEl>
                                          <p:spTgt spid="7"/>
                                        </p:tgtEl>
                                      </p:cBhvr>
                                    </p:animEffect>
                                    <p:set>
                                      <p:cBhvr>
                                        <p:cTn id="12" dur="1" fill="hold">
                                          <p:stCondLst>
                                            <p:cond delay="999"/>
                                          </p:stCondLst>
                                        </p:cTn>
                                        <p:tgtEl>
                                          <p:spTgt spid="7"/>
                                        </p:tgtEl>
                                        <p:attrNameLst>
                                          <p:attrName>style.visibility</p:attrName>
                                        </p:attrNameLst>
                                      </p:cBhvr>
                                      <p:to>
                                        <p:strVal val="hidden"/>
                                      </p:to>
                                    </p:set>
                                  </p:childTnLst>
                                </p:cTn>
                              </p:par>
                              <p:par>
                                <p:cTn id="13" presetID="10" presetClass="exit" presetSubtype="0" fill="hold" grpId="1" nodeType="withEffect">
                                  <p:stCondLst>
                                    <p:cond delay="0"/>
                                  </p:stCondLst>
                                  <p:childTnLst>
                                    <p:animEffect transition="out" filter="fade">
                                      <p:cBhvr>
                                        <p:cTn id="14" dur="1000"/>
                                        <p:tgtEl>
                                          <p:spTgt spid="9"/>
                                        </p:tgtEl>
                                      </p:cBhvr>
                                    </p:animEffect>
                                    <p:set>
                                      <p:cBhvr>
                                        <p:cTn id="15" dur="1" fill="hold">
                                          <p:stCondLst>
                                            <p:cond delay="999"/>
                                          </p:stCondLst>
                                        </p:cTn>
                                        <p:tgtEl>
                                          <p:spTgt spid="9"/>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1000"/>
                                        <p:tgtEl>
                                          <p:spTgt spid="8"/>
                                        </p:tgtEl>
                                      </p:cBhvr>
                                    </p:animEffect>
                                    <p:set>
                                      <p:cBhvr>
                                        <p:cTn id="18" dur="1" fill="hold">
                                          <p:stCondLst>
                                            <p:cond delay="999"/>
                                          </p:stCondLst>
                                        </p:cTn>
                                        <p:tgtEl>
                                          <p:spTgt spid="8"/>
                                        </p:tgtEl>
                                        <p:attrNameLst>
                                          <p:attrName>style.visibility</p:attrName>
                                        </p:attrNameLst>
                                      </p:cBhvr>
                                      <p:to>
                                        <p:strVal val="hidden"/>
                                      </p:to>
                                    </p:set>
                                  </p:childTnLst>
                                </p:cTn>
                              </p:par>
                              <p:par>
                                <p:cTn id="19" presetID="10" presetClass="exit" presetSubtype="0" fill="hold" grpId="1" nodeType="withEffect">
                                  <p:stCondLst>
                                    <p:cond delay="0"/>
                                  </p:stCondLst>
                                  <p:childTnLst>
                                    <p:animEffect transition="out" filter="fade">
                                      <p:cBhvr>
                                        <p:cTn id="20" dur="1000"/>
                                        <p:tgtEl>
                                          <p:spTgt spid="10"/>
                                        </p:tgtEl>
                                      </p:cBhvr>
                                    </p:animEffect>
                                    <p:set>
                                      <p:cBhvr>
                                        <p:cTn id="21" dur="1" fill="hold">
                                          <p:stCondLst>
                                            <p:cond delay="999"/>
                                          </p:stCondLst>
                                        </p:cTn>
                                        <p:tgtEl>
                                          <p:spTgt spid="10"/>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1000"/>
                                        <p:tgtEl>
                                          <p:spTgt spid="11"/>
                                        </p:tgtEl>
                                      </p:cBhvr>
                                    </p:animEffect>
                                    <p:set>
                                      <p:cBhvr>
                                        <p:cTn id="24" dur="1" fill="hold">
                                          <p:stCondLst>
                                            <p:cond delay="999"/>
                                          </p:stCondLst>
                                        </p:cTn>
                                        <p:tgtEl>
                                          <p:spTgt spid="11"/>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1000"/>
                                        <p:tgtEl>
                                          <p:spTgt spid="15"/>
                                        </p:tgtEl>
                                      </p:cBhvr>
                                    </p:animEffect>
                                    <p:set>
                                      <p:cBhvr>
                                        <p:cTn id="27" dur="1" fill="hold">
                                          <p:stCondLst>
                                            <p:cond delay="999"/>
                                          </p:stCondLst>
                                        </p:cTn>
                                        <p:tgtEl>
                                          <p:spTgt spid="15"/>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1000"/>
                                        <p:tgtEl>
                                          <p:spTgt spid="12"/>
                                        </p:tgtEl>
                                      </p:cBhvr>
                                    </p:animEffect>
                                    <p:set>
                                      <p:cBhvr>
                                        <p:cTn id="30" dur="1" fill="hold">
                                          <p:stCondLst>
                                            <p:cond delay="999"/>
                                          </p:stCondLst>
                                        </p:cTn>
                                        <p:tgtEl>
                                          <p:spTgt spid="12"/>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1000"/>
                                        <p:tgtEl>
                                          <p:spTgt spid="13"/>
                                        </p:tgtEl>
                                      </p:cBhvr>
                                    </p:animEffect>
                                    <p:set>
                                      <p:cBhvr>
                                        <p:cTn id="33" dur="1" fill="hold">
                                          <p:stCondLst>
                                            <p:cond delay="999"/>
                                          </p:stCondLst>
                                        </p:cTn>
                                        <p:tgtEl>
                                          <p:spTgt spid="13"/>
                                        </p:tgtEl>
                                        <p:attrNameLst>
                                          <p:attrName>style.visibility</p:attrName>
                                        </p:attrNameLst>
                                      </p:cBhvr>
                                      <p:to>
                                        <p:strVal val="hidden"/>
                                      </p:to>
                                    </p:set>
                                  </p:childTnLst>
                                </p:cTn>
                              </p:par>
                              <p:par>
                                <p:cTn id="34" presetID="10" presetClass="exit" presetSubtype="0" fill="hold" grpId="1" nodeType="withEffect">
                                  <p:stCondLst>
                                    <p:cond delay="0"/>
                                  </p:stCondLst>
                                  <p:childTnLst>
                                    <p:animEffect transition="out" filter="fade">
                                      <p:cBhvr>
                                        <p:cTn id="35" dur="1000"/>
                                        <p:tgtEl>
                                          <p:spTgt spid="14"/>
                                        </p:tgtEl>
                                      </p:cBhvr>
                                    </p:animEffect>
                                    <p:set>
                                      <p:cBhvr>
                                        <p:cTn id="36" dur="1" fill="hold">
                                          <p:stCondLst>
                                            <p:cond delay="999"/>
                                          </p:stCondLst>
                                        </p:cTn>
                                        <p:tgtEl>
                                          <p:spTgt spid="14"/>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1000"/>
                                        <p:tgtEl>
                                          <p:spTgt spid="25"/>
                                        </p:tgtEl>
                                      </p:cBhvr>
                                    </p:animEffect>
                                    <p:set>
                                      <p:cBhvr>
                                        <p:cTn id="39" dur="1" fill="hold">
                                          <p:stCondLst>
                                            <p:cond delay="999"/>
                                          </p:stCondLst>
                                        </p:cTn>
                                        <p:tgtEl>
                                          <p:spTgt spid="25"/>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1000"/>
                                        <p:tgtEl>
                                          <p:spTgt spid="24"/>
                                        </p:tgtEl>
                                      </p:cBhvr>
                                    </p:animEffect>
                                    <p:set>
                                      <p:cBhvr>
                                        <p:cTn id="42" dur="1" fill="hold">
                                          <p:stCondLst>
                                            <p:cond delay="999"/>
                                          </p:stCondLst>
                                        </p:cTn>
                                        <p:tgtEl>
                                          <p:spTgt spid="24"/>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1000"/>
                                        <p:tgtEl>
                                          <p:spTgt spid="27"/>
                                        </p:tgtEl>
                                      </p:cBhvr>
                                    </p:animEffect>
                                    <p:set>
                                      <p:cBhvr>
                                        <p:cTn id="45" dur="1" fill="hold">
                                          <p:stCondLst>
                                            <p:cond delay="999"/>
                                          </p:stCondLst>
                                        </p:cTn>
                                        <p:tgtEl>
                                          <p:spTgt spid="27"/>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1000"/>
                                        <p:tgtEl>
                                          <p:spTgt spid="26"/>
                                        </p:tgtEl>
                                      </p:cBhvr>
                                    </p:animEffect>
                                    <p:set>
                                      <p:cBhvr>
                                        <p:cTn id="48" dur="1" fill="hold">
                                          <p:stCondLst>
                                            <p:cond delay="999"/>
                                          </p:stCondLst>
                                        </p:cTn>
                                        <p:tgtEl>
                                          <p:spTgt spid="26"/>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1000"/>
                                        <p:tgtEl>
                                          <p:spTgt spid="29"/>
                                        </p:tgtEl>
                                      </p:cBhvr>
                                    </p:animEffect>
                                    <p:set>
                                      <p:cBhvr>
                                        <p:cTn id="51" dur="1" fill="hold">
                                          <p:stCondLst>
                                            <p:cond delay="999"/>
                                          </p:stCondLst>
                                        </p:cTn>
                                        <p:tgtEl>
                                          <p:spTgt spid="29"/>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1000"/>
                                        <p:tgtEl>
                                          <p:spTgt spid="38"/>
                                        </p:tgtEl>
                                      </p:cBhvr>
                                    </p:animEffect>
                                    <p:set>
                                      <p:cBhvr>
                                        <p:cTn id="54" dur="1" fill="hold">
                                          <p:stCondLst>
                                            <p:cond delay="999"/>
                                          </p:stCondLst>
                                        </p:cTn>
                                        <p:tgtEl>
                                          <p:spTgt spid="38"/>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1000"/>
                                        <p:tgtEl>
                                          <p:spTgt spid="34"/>
                                        </p:tgtEl>
                                      </p:cBhvr>
                                    </p:animEffect>
                                    <p:set>
                                      <p:cBhvr>
                                        <p:cTn id="57" dur="1" fill="hold">
                                          <p:stCondLst>
                                            <p:cond delay="999"/>
                                          </p:stCondLst>
                                        </p:cTn>
                                        <p:tgtEl>
                                          <p:spTgt spid="34"/>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36"/>
                                        </p:tgtEl>
                                      </p:cBhvr>
                                    </p:animEffect>
                                    <p:set>
                                      <p:cBhvr>
                                        <p:cTn id="60" dur="1" fill="hold">
                                          <p:stCondLst>
                                            <p:cond delay="999"/>
                                          </p:stCondLst>
                                        </p:cTn>
                                        <p:tgtEl>
                                          <p:spTgt spid="36"/>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35"/>
                                        </p:tgtEl>
                                      </p:cBhvr>
                                    </p:animEffect>
                                    <p:set>
                                      <p:cBhvr>
                                        <p:cTn id="63" dur="1" fill="hold">
                                          <p:stCondLst>
                                            <p:cond delay="999"/>
                                          </p:stCondLst>
                                        </p:cTn>
                                        <p:tgtEl>
                                          <p:spTgt spid="35"/>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37"/>
                                        </p:tgtEl>
                                      </p:cBhvr>
                                    </p:animEffect>
                                    <p:set>
                                      <p:cBhvr>
                                        <p:cTn id="66" dur="1" fill="hold">
                                          <p:stCondLst>
                                            <p:cond delay="999"/>
                                          </p:stCondLst>
                                        </p:cTn>
                                        <p:tgtEl>
                                          <p:spTgt spid="37"/>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1000"/>
                                        <p:tgtEl>
                                          <p:spTgt spid="41"/>
                                        </p:tgtEl>
                                      </p:cBhvr>
                                    </p:animEffect>
                                    <p:set>
                                      <p:cBhvr>
                                        <p:cTn id="69" dur="1" fill="hold">
                                          <p:stCondLst>
                                            <p:cond delay="999"/>
                                          </p:stCondLst>
                                        </p:cTn>
                                        <p:tgtEl>
                                          <p:spTgt spid="41"/>
                                        </p:tgtEl>
                                        <p:attrNameLst>
                                          <p:attrName>style.visibility</p:attrName>
                                        </p:attrNameLst>
                                      </p:cBhvr>
                                      <p:to>
                                        <p:strVal val="hidden"/>
                                      </p:to>
                                    </p:set>
                                  </p:childTnLst>
                                </p:cTn>
                              </p:par>
                            </p:childTnLst>
                          </p:cTn>
                        </p:par>
                        <p:par>
                          <p:cTn id="70" fill="hold">
                            <p:stCondLst>
                              <p:cond delay="1000"/>
                            </p:stCondLst>
                            <p:childTnLst>
                              <p:par>
                                <p:cTn id="71" presetID="22" presetClass="entr" presetSubtype="2" fill="hold" nodeType="afterEffect">
                                  <p:stCondLst>
                                    <p:cond delay="0"/>
                                  </p:stCondLst>
                                  <p:childTnLst>
                                    <p:set>
                                      <p:cBhvr>
                                        <p:cTn id="72" dur="1" fill="hold">
                                          <p:stCondLst>
                                            <p:cond delay="0"/>
                                          </p:stCondLst>
                                        </p:cTn>
                                        <p:tgtEl>
                                          <p:spTgt spid="46"/>
                                        </p:tgtEl>
                                        <p:attrNameLst>
                                          <p:attrName>style.visibility</p:attrName>
                                        </p:attrNameLst>
                                      </p:cBhvr>
                                      <p:to>
                                        <p:strVal val="visible"/>
                                      </p:to>
                                    </p:set>
                                    <p:animEffect transition="in" filter="wipe(right)">
                                      <p:cBhvr>
                                        <p:cTn id="73" dur="1000"/>
                                        <p:tgtEl>
                                          <p:spTgt spid="46"/>
                                        </p:tgtEl>
                                      </p:cBhvr>
                                    </p:animEffect>
                                  </p:childTnLst>
                                </p:cTn>
                              </p:par>
                            </p:childTnLst>
                          </p:cTn>
                        </p:par>
                        <p:par>
                          <p:cTn id="74" fill="hold">
                            <p:stCondLst>
                              <p:cond delay="2000"/>
                            </p:stCondLst>
                            <p:childTnLst>
                              <p:par>
                                <p:cTn id="75" presetID="22" presetClass="entr" presetSubtype="2" fill="hold" nodeType="afterEffect">
                                  <p:stCondLst>
                                    <p:cond delay="0"/>
                                  </p:stCondLst>
                                  <p:childTnLst>
                                    <p:set>
                                      <p:cBhvr>
                                        <p:cTn id="76" dur="1" fill="hold">
                                          <p:stCondLst>
                                            <p:cond delay="0"/>
                                          </p:stCondLst>
                                        </p:cTn>
                                        <p:tgtEl>
                                          <p:spTgt spid="49"/>
                                        </p:tgtEl>
                                        <p:attrNameLst>
                                          <p:attrName>style.visibility</p:attrName>
                                        </p:attrNameLst>
                                      </p:cBhvr>
                                      <p:to>
                                        <p:strVal val="visible"/>
                                      </p:to>
                                    </p:set>
                                    <p:animEffect transition="in" filter="wipe(right)">
                                      <p:cBhvr>
                                        <p:cTn id="77" dur="1000"/>
                                        <p:tgtEl>
                                          <p:spTgt spid="49"/>
                                        </p:tgtEl>
                                      </p:cBhvr>
                                    </p:animEffect>
                                  </p:childTnLst>
                                </p:cTn>
                              </p:par>
                            </p:childTnLst>
                          </p:cTn>
                        </p:par>
                        <p:par>
                          <p:cTn id="78" fill="hold">
                            <p:stCondLst>
                              <p:cond delay="3000"/>
                            </p:stCondLst>
                            <p:childTnLst>
                              <p:par>
                                <p:cTn id="79" presetID="22" presetClass="entr" presetSubtype="2" fill="hold" nodeType="afterEffect">
                                  <p:stCondLst>
                                    <p:cond delay="0"/>
                                  </p:stCondLst>
                                  <p:childTnLst>
                                    <p:set>
                                      <p:cBhvr>
                                        <p:cTn id="80" dur="1" fill="hold">
                                          <p:stCondLst>
                                            <p:cond delay="0"/>
                                          </p:stCondLst>
                                        </p:cTn>
                                        <p:tgtEl>
                                          <p:spTgt spid="43"/>
                                        </p:tgtEl>
                                        <p:attrNameLst>
                                          <p:attrName>style.visibility</p:attrName>
                                        </p:attrNameLst>
                                      </p:cBhvr>
                                      <p:to>
                                        <p:strVal val="visible"/>
                                      </p:to>
                                    </p:set>
                                    <p:animEffect transition="in" filter="wipe(right)">
                                      <p:cBhvr>
                                        <p:cTn id="81"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1" animBg="1"/>
      <p:bldP spid="8" grpId="1" animBg="1"/>
      <p:bldP spid="9" grpId="1" animBg="1"/>
      <p:bldP spid="10" grpId="1" animBg="1"/>
      <p:bldP spid="11" grpId="1" animBg="1"/>
      <p:bldP spid="12" grpId="1" animBg="1"/>
      <p:bldP spid="13" grpId="1" animBg="1"/>
      <p:bldP spid="14" grpId="1" animBg="1"/>
      <p:bldP spid="15" grpId="1" animBg="1"/>
      <p:bldP spid="24" grpId="1" animBg="1"/>
      <p:bldP spid="25" grpId="1" animBg="1"/>
      <p:bldP spid="26" grpId="1" animBg="1"/>
      <p:bldP spid="27" grpId="1" animBg="1"/>
      <p:bldP spid="29" grpId="1" animBg="1"/>
      <p:bldP spid="34" grpId="1" animBg="1"/>
      <p:bldP spid="35" grpId="1" animBg="1"/>
      <p:bldP spid="36" grpId="1" animBg="1"/>
      <p:bldP spid="37" grpId="1" animBg="1"/>
      <p:bldP spid="38" grpId="1" animBg="1"/>
      <p:bldP spid="41" grpId="0" animBg="1"/>
      <p:bldP spid="4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1" name="Rectangle 30"/>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Native Americans of the West</a:t>
            </a:r>
            <a:endParaRPr lang="en-US" sz="4000" dirty="0"/>
          </a:p>
        </p:txBody>
      </p:sp>
      <p:pic>
        <p:nvPicPr>
          <p:cNvPr id="5" name="Picture 4"/>
          <p:cNvPicPr>
            <a:picLocks noChangeAspect="1" noChangeArrowheads="1"/>
          </p:cNvPicPr>
          <p:nvPr/>
        </p:nvPicPr>
        <p:blipFill>
          <a:blip r:embed="rId3" cstate="print"/>
          <a:srcRect l="10421" t="53200" r="15894" b="1115"/>
          <a:stretch>
            <a:fillRect/>
          </a:stretch>
        </p:blipFill>
        <p:spPr bwMode="auto">
          <a:xfrm>
            <a:off x="-11545" y="815340"/>
            <a:ext cx="9155545" cy="6042660"/>
          </a:xfrm>
          <a:prstGeom prst="rect">
            <a:avLst/>
          </a:prstGeom>
          <a:noFill/>
          <a:ln w="9525">
            <a:noFill/>
            <a:miter lim="800000"/>
            <a:headEnd/>
            <a:tailEnd/>
          </a:ln>
          <a:effectLst/>
        </p:spPr>
      </p:pic>
      <p:pic>
        <p:nvPicPr>
          <p:cNvPr id="128001" name="Picture 1"/>
          <p:cNvPicPr>
            <a:picLocks noChangeAspect="1" noChangeArrowheads="1"/>
          </p:cNvPicPr>
          <p:nvPr/>
        </p:nvPicPr>
        <p:blipFill>
          <a:blip r:embed="rId4"/>
          <a:srcRect/>
          <a:stretch>
            <a:fillRect/>
          </a:stretch>
        </p:blipFill>
        <p:spPr bwMode="auto">
          <a:xfrm>
            <a:off x="0" y="685800"/>
            <a:ext cx="9164638" cy="6164263"/>
          </a:xfrm>
          <a:prstGeom prst="rect">
            <a:avLst/>
          </a:prstGeom>
          <a:noFill/>
          <a:ln w="9525">
            <a:noFill/>
            <a:miter lim="800000"/>
            <a:headEnd/>
            <a:tailEnd/>
          </a:ln>
          <a:effectLst/>
        </p:spPr>
      </p:pic>
      <p:sp>
        <p:nvSpPr>
          <p:cNvPr id="22" name="Freeform 21"/>
          <p:cNvSpPr/>
          <p:nvPr/>
        </p:nvSpPr>
        <p:spPr>
          <a:xfrm>
            <a:off x="-13607" y="1600200"/>
            <a:ext cx="4953000" cy="2841171"/>
          </a:xfrm>
          <a:custGeom>
            <a:avLst/>
            <a:gdLst>
              <a:gd name="connsiteX0" fmla="*/ 576943 w 4944836"/>
              <a:gd name="connsiteY0" fmla="*/ 146957 h 2988128"/>
              <a:gd name="connsiteX1" fmla="*/ 1932214 w 4944836"/>
              <a:gd name="connsiteY1" fmla="*/ 32657 h 2988128"/>
              <a:gd name="connsiteX2" fmla="*/ 3385457 w 4944836"/>
              <a:gd name="connsiteY2" fmla="*/ 342900 h 2988128"/>
              <a:gd name="connsiteX3" fmla="*/ 3924300 w 4944836"/>
              <a:gd name="connsiteY3" fmla="*/ 930728 h 2988128"/>
              <a:gd name="connsiteX4" fmla="*/ 4757057 w 4944836"/>
              <a:gd name="connsiteY4" fmla="*/ 2302328 h 2988128"/>
              <a:gd name="connsiteX5" fmla="*/ 4577443 w 4944836"/>
              <a:gd name="connsiteY5" fmla="*/ 2677886 h 2988128"/>
              <a:gd name="connsiteX6" fmla="*/ 2552700 w 4944836"/>
              <a:gd name="connsiteY6" fmla="*/ 2824843 h 2988128"/>
              <a:gd name="connsiteX7" fmla="*/ 1132114 w 4944836"/>
              <a:gd name="connsiteY7" fmla="*/ 2922814 h 2988128"/>
              <a:gd name="connsiteX8" fmla="*/ 413657 w 4944836"/>
              <a:gd name="connsiteY8" fmla="*/ 2873828 h 2988128"/>
              <a:gd name="connsiteX9" fmla="*/ 103414 w 4944836"/>
              <a:gd name="connsiteY9" fmla="*/ 2237014 h 2988128"/>
              <a:gd name="connsiteX10" fmla="*/ 70757 w 4944836"/>
              <a:gd name="connsiteY10" fmla="*/ 1371600 h 2988128"/>
              <a:gd name="connsiteX11" fmla="*/ 527957 w 4944836"/>
              <a:gd name="connsiteY11" fmla="*/ 277586 h 2988128"/>
              <a:gd name="connsiteX12" fmla="*/ 576943 w 4944836"/>
              <a:gd name="connsiteY12" fmla="*/ 146957 h 2988128"/>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00" h="2841171">
                <a:moveTo>
                  <a:pt x="585107" y="0"/>
                </a:moveTo>
                <a:cubicBezTo>
                  <a:pt x="1061357" y="10886"/>
                  <a:pt x="2835728" y="65314"/>
                  <a:pt x="3393621" y="195943"/>
                </a:cubicBezTo>
                <a:cubicBezTo>
                  <a:pt x="3689999" y="309889"/>
                  <a:pt x="3703864" y="457200"/>
                  <a:pt x="3932464" y="783771"/>
                </a:cubicBezTo>
                <a:cubicBezTo>
                  <a:pt x="4161064" y="1110342"/>
                  <a:pt x="4656364" y="1864178"/>
                  <a:pt x="4765221" y="2155371"/>
                </a:cubicBezTo>
                <a:cubicBezTo>
                  <a:pt x="4874078" y="2446564"/>
                  <a:pt x="4953000" y="2443843"/>
                  <a:pt x="4585607" y="2530929"/>
                </a:cubicBezTo>
                <a:cubicBezTo>
                  <a:pt x="4218214" y="2618015"/>
                  <a:pt x="2560864" y="2677886"/>
                  <a:pt x="2560864" y="2677886"/>
                </a:cubicBezTo>
                <a:cubicBezTo>
                  <a:pt x="1986643" y="2718707"/>
                  <a:pt x="1496785" y="2767693"/>
                  <a:pt x="1140278" y="2775857"/>
                </a:cubicBezTo>
                <a:cubicBezTo>
                  <a:pt x="783771" y="2784021"/>
                  <a:pt x="593271" y="2841171"/>
                  <a:pt x="421821" y="2726871"/>
                </a:cubicBezTo>
                <a:cubicBezTo>
                  <a:pt x="250371" y="2612571"/>
                  <a:pt x="168728" y="2340428"/>
                  <a:pt x="111578" y="2090057"/>
                </a:cubicBezTo>
                <a:cubicBezTo>
                  <a:pt x="54428" y="1839686"/>
                  <a:pt x="0" y="1572986"/>
                  <a:pt x="78921" y="1224643"/>
                </a:cubicBezTo>
                <a:cubicBezTo>
                  <a:pt x="157842" y="876300"/>
                  <a:pt x="244928" y="459921"/>
                  <a:pt x="585107" y="0"/>
                </a:cubicBezTo>
                <a:close/>
              </a:path>
            </a:pathLst>
          </a:custGeom>
          <a:noFill/>
          <a:ln w="76200">
            <a:solidFill>
              <a:srgbClr val="FFFF00"/>
            </a:solidFill>
          </a:ln>
          <a:effectLst>
            <a:outerShdw dist="508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352032" y="2339246"/>
            <a:ext cx="5753745" cy="3528154"/>
            <a:chOff x="534634" y="2220065"/>
            <a:chExt cx="5549198" cy="3186647"/>
          </a:xfrm>
        </p:grpSpPr>
        <p:sp>
          <p:nvSpPr>
            <p:cNvPr id="14" name="Freeform 13"/>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TextBox 14"/>
            <p:cNvSpPr txBox="1"/>
            <p:nvPr/>
          </p:nvSpPr>
          <p:spPr>
            <a:xfrm rot="20001525">
              <a:off x="534634" y="2869366"/>
              <a:ext cx="2471647"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California Trail</a:t>
              </a:r>
            </a:p>
          </p:txBody>
        </p:sp>
      </p:grpSp>
      <p:grpSp>
        <p:nvGrpSpPr>
          <p:cNvPr id="16" name="Group 15"/>
          <p:cNvGrpSpPr/>
          <p:nvPr/>
        </p:nvGrpSpPr>
        <p:grpSpPr>
          <a:xfrm>
            <a:off x="848954" y="2112985"/>
            <a:ext cx="5323246" cy="2843503"/>
            <a:chOff x="885797" y="1927533"/>
            <a:chExt cx="5134003" cy="2568267"/>
          </a:xfrm>
        </p:grpSpPr>
        <p:sp>
          <p:nvSpPr>
            <p:cNvPr id="17" name="Freeform 16"/>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TextBox 17"/>
            <p:cNvSpPr txBox="1"/>
            <p:nvPr/>
          </p:nvSpPr>
          <p:spPr>
            <a:xfrm rot="566963">
              <a:off x="1524557" y="1946362"/>
              <a:ext cx="2131894"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grpSp>
      <p:grpSp>
        <p:nvGrpSpPr>
          <p:cNvPr id="19" name="Group 18"/>
          <p:cNvGrpSpPr/>
          <p:nvPr/>
        </p:nvGrpSpPr>
        <p:grpSpPr>
          <a:xfrm>
            <a:off x="2061787" y="2209800"/>
            <a:ext cx="5634413" cy="2152576"/>
            <a:chOff x="2246068" y="1960958"/>
            <a:chExt cx="5434108" cy="1944218"/>
          </a:xfrm>
        </p:grpSpPr>
        <p:sp>
          <p:nvSpPr>
            <p:cNvPr id="20" name="Freeform 19"/>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TextBox 20"/>
            <p:cNvSpPr txBox="1"/>
            <p:nvPr/>
          </p:nvSpPr>
          <p:spPr>
            <a:xfrm rot="870264">
              <a:off x="4270076" y="2651900"/>
              <a:ext cx="2357798"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grpSp>
      <p:sp>
        <p:nvSpPr>
          <p:cNvPr id="24" name="TextBox 23"/>
          <p:cNvSpPr txBox="1"/>
          <p:nvPr/>
        </p:nvSpPr>
        <p:spPr>
          <a:xfrm>
            <a:off x="3505200" y="2667000"/>
            <a:ext cx="1622560" cy="584775"/>
          </a:xfrm>
          <a:prstGeom prst="rect">
            <a:avLst/>
          </a:prstGeom>
          <a:noFill/>
        </p:spPr>
        <p:txBody>
          <a:bodyPr wrap="none" rtlCol="0">
            <a:spAutoFit/>
          </a:bodyPr>
          <a:lstStyle/>
          <a:p>
            <a:r>
              <a:rPr lang="en-US" sz="3200" b="1" spc="300" dirty="0">
                <a:latin typeface="Arial" pitchFamily="34" charset="0"/>
                <a:cs typeface="Arial" pitchFamily="34" charset="0"/>
              </a:rPr>
              <a:t>Plains</a:t>
            </a:r>
          </a:p>
        </p:txBody>
      </p:sp>
      <p:sp>
        <p:nvSpPr>
          <p:cNvPr id="25" name="TextBox 24"/>
          <p:cNvSpPr txBox="1"/>
          <p:nvPr/>
        </p:nvSpPr>
        <p:spPr>
          <a:xfrm>
            <a:off x="914400" y="1274802"/>
            <a:ext cx="1462260" cy="553998"/>
          </a:xfrm>
          <a:prstGeom prst="rect">
            <a:avLst/>
          </a:prstGeom>
          <a:noFill/>
        </p:spPr>
        <p:txBody>
          <a:bodyPr wrap="none" rtlCol="0">
            <a:spAutoFit/>
          </a:bodyPr>
          <a:lstStyle/>
          <a:p>
            <a:r>
              <a:rPr lang="en-US" sz="3000" b="1" spc="-100" dirty="0">
                <a:solidFill>
                  <a:schemeClr val="bg1"/>
                </a:solidFill>
                <a:latin typeface="Arial" pitchFamily="34" charset="0"/>
                <a:cs typeface="Arial" pitchFamily="34" charset="0"/>
              </a:rPr>
              <a:t>Plateau</a:t>
            </a:r>
          </a:p>
        </p:txBody>
      </p:sp>
      <p:sp>
        <p:nvSpPr>
          <p:cNvPr id="26" name="TextBox 25"/>
          <p:cNvSpPr txBox="1"/>
          <p:nvPr/>
        </p:nvSpPr>
        <p:spPr>
          <a:xfrm>
            <a:off x="1262219" y="2667000"/>
            <a:ext cx="1164101" cy="954107"/>
          </a:xfrm>
          <a:prstGeom prst="rect">
            <a:avLst/>
          </a:prstGeom>
          <a:noFill/>
        </p:spPr>
        <p:txBody>
          <a:bodyPr wrap="none" rtlCol="0">
            <a:spAutoFit/>
          </a:bodyPr>
          <a:lstStyle/>
          <a:p>
            <a:r>
              <a:rPr lang="en-US" sz="2800" b="1" dirty="0">
                <a:solidFill>
                  <a:schemeClr val="bg1"/>
                </a:solidFill>
                <a:latin typeface="Arial" pitchFamily="34" charset="0"/>
                <a:cs typeface="Arial" pitchFamily="34" charset="0"/>
              </a:rPr>
              <a:t>Great</a:t>
            </a:r>
          </a:p>
          <a:p>
            <a:r>
              <a:rPr lang="en-US" sz="2800" b="1" dirty="0">
                <a:solidFill>
                  <a:schemeClr val="bg1"/>
                </a:solidFill>
                <a:latin typeface="Arial" pitchFamily="34" charset="0"/>
                <a:cs typeface="Arial" pitchFamily="34" charset="0"/>
              </a:rPr>
              <a:t>Basin</a:t>
            </a:r>
          </a:p>
        </p:txBody>
      </p:sp>
      <p:sp>
        <p:nvSpPr>
          <p:cNvPr id="27" name="TextBox 26"/>
          <p:cNvSpPr txBox="1"/>
          <p:nvPr/>
        </p:nvSpPr>
        <p:spPr>
          <a:xfrm rot="1440000">
            <a:off x="-137917" y="4114800"/>
            <a:ext cx="1710725" cy="492443"/>
          </a:xfrm>
          <a:prstGeom prst="rect">
            <a:avLst/>
          </a:prstGeom>
          <a:noFill/>
        </p:spPr>
        <p:txBody>
          <a:bodyPr wrap="none" rtlCol="0">
            <a:spAutoFit/>
          </a:bodyPr>
          <a:lstStyle/>
          <a:p>
            <a:r>
              <a:rPr lang="en-US" sz="2600" b="1" spc="-40" dirty="0">
                <a:solidFill>
                  <a:schemeClr val="bg1"/>
                </a:solidFill>
                <a:effectLst>
                  <a:outerShdw dist="50800" dir="7200000" algn="ctr" rotWithShape="0">
                    <a:schemeClr val="tx1"/>
                  </a:outerShdw>
                </a:effectLst>
                <a:latin typeface="Arial" pitchFamily="34" charset="0"/>
                <a:cs typeface="Arial" pitchFamily="34" charset="0"/>
              </a:rPr>
              <a:t>California</a:t>
            </a:r>
          </a:p>
        </p:txBody>
      </p:sp>
      <p:sp>
        <p:nvSpPr>
          <p:cNvPr id="23" name="Oval 22"/>
          <p:cNvSpPr/>
          <p:nvPr/>
        </p:nvSpPr>
        <p:spPr>
          <a:xfrm>
            <a:off x="3352800" y="2514600"/>
            <a:ext cx="1828800" cy="914400"/>
          </a:xfrm>
          <a:prstGeom prst="ellipse">
            <a:avLst/>
          </a:prstGeom>
          <a:noFill/>
          <a:ln w="76200">
            <a:solidFill>
              <a:srgbClr val="FF0000"/>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0" name="Rectangle 29"/>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Great Plains Indians</a:t>
            </a:r>
            <a:endParaRPr lang="en-US" sz="4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8001"/>
                                        </p:tgtEl>
                                        <p:attrNameLst>
                                          <p:attrName>style.visibility</p:attrName>
                                        </p:attrNameLst>
                                      </p:cBhvr>
                                      <p:to>
                                        <p:strVal val="visible"/>
                                      </p:to>
                                    </p:set>
                                    <p:animEffect transition="in" filter="fade">
                                      <p:cBhvr>
                                        <p:cTn id="7" dur="1000"/>
                                        <p:tgtEl>
                                          <p:spTgt spid="12800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1000"/>
                                        <p:tgtEl>
                                          <p:spTgt spid="19"/>
                                        </p:tgtEl>
                                      </p:cBhvr>
                                    </p:animEffect>
                                    <p:set>
                                      <p:cBhvr>
                                        <p:cTn id="12" dur="1" fill="hold">
                                          <p:stCondLst>
                                            <p:cond delay="999"/>
                                          </p:stCondLst>
                                        </p:cTn>
                                        <p:tgtEl>
                                          <p:spTgt spid="19"/>
                                        </p:tgtEl>
                                        <p:attrNameLst>
                                          <p:attrName>style.visibility</p:attrName>
                                        </p:attrNameLst>
                                      </p:cBhvr>
                                      <p:to>
                                        <p:strVal val="hidden"/>
                                      </p:to>
                                    </p:set>
                                  </p:childTnLst>
                                </p:cTn>
                              </p:par>
                              <p:par>
                                <p:cTn id="13" presetID="10" presetClass="exit" presetSubtype="0" fill="hold" nodeType="withEffect">
                                  <p:stCondLst>
                                    <p:cond delay="0"/>
                                  </p:stCondLst>
                                  <p:childTnLst>
                                    <p:animEffect transition="out" filter="fade">
                                      <p:cBhvr>
                                        <p:cTn id="14" dur="1000"/>
                                        <p:tgtEl>
                                          <p:spTgt spid="16"/>
                                        </p:tgtEl>
                                      </p:cBhvr>
                                    </p:animEffect>
                                    <p:set>
                                      <p:cBhvr>
                                        <p:cTn id="15" dur="1" fill="hold">
                                          <p:stCondLst>
                                            <p:cond delay="999"/>
                                          </p:stCondLst>
                                        </p:cTn>
                                        <p:tgtEl>
                                          <p:spTgt spid="16"/>
                                        </p:tgtEl>
                                        <p:attrNameLst>
                                          <p:attrName>style.visibility</p:attrName>
                                        </p:attrNameLst>
                                      </p:cBhvr>
                                      <p:to>
                                        <p:strVal val="hidden"/>
                                      </p:to>
                                    </p:set>
                                  </p:childTnLst>
                                </p:cTn>
                              </p:par>
                              <p:par>
                                <p:cTn id="16" presetID="10" presetClass="exit" presetSubtype="0" fill="hold" nodeType="withEffect">
                                  <p:stCondLst>
                                    <p:cond delay="0"/>
                                  </p:stCondLst>
                                  <p:childTnLst>
                                    <p:animEffect transition="out" filter="fade">
                                      <p:cBhvr>
                                        <p:cTn id="17" dur="1000"/>
                                        <p:tgtEl>
                                          <p:spTgt spid="13"/>
                                        </p:tgtEl>
                                      </p:cBhvr>
                                    </p:animEffect>
                                    <p:set>
                                      <p:cBhvr>
                                        <p:cTn id="18" dur="1" fill="hold">
                                          <p:stCondLst>
                                            <p:cond delay="999"/>
                                          </p:stCondLst>
                                        </p:cTn>
                                        <p:tgtEl>
                                          <p:spTgt spid="13"/>
                                        </p:tgtEl>
                                        <p:attrNameLst>
                                          <p:attrName>style.visibility</p:attrName>
                                        </p:attrNameLst>
                                      </p:cBhvr>
                                      <p:to>
                                        <p:strVal val="hidden"/>
                                      </p:to>
                                    </p:set>
                                  </p:childTnLst>
                                </p:cTn>
                              </p:par>
                              <p:par>
                                <p:cTn id="19" presetID="9" presetClass="emph" presetSubtype="0" grpId="0" nodeType="withEffect">
                                  <p:stCondLst>
                                    <p:cond delay="500"/>
                                  </p:stCondLst>
                                  <p:childTnLst>
                                    <p:set>
                                      <p:cBhvr rctx="PPT">
                                        <p:cTn id="20" dur="indefinite"/>
                                        <p:tgtEl>
                                          <p:spTgt spid="22"/>
                                        </p:tgtEl>
                                        <p:attrNameLst>
                                          <p:attrName>style.opacity</p:attrName>
                                        </p:attrNameLst>
                                      </p:cBhvr>
                                      <p:to>
                                        <p:strVal val="0.5"/>
                                      </p:to>
                                    </p:set>
                                    <p:animEffect filter="image" prLst="opacity: 0.5">
                                      <p:cBhvr rctx="IE">
                                        <p:cTn id="21" dur="indefinite"/>
                                        <p:tgtEl>
                                          <p:spTgt spid="22"/>
                                        </p:tgtEl>
                                      </p:cBhvr>
                                    </p:animEffect>
                                  </p:childTnLst>
                                </p:cTn>
                              </p:par>
                              <p:par>
                                <p:cTn id="22" presetID="7" presetClass="emph" presetSubtype="2" fill="hold" nodeType="withEffect">
                                  <p:stCondLst>
                                    <p:cond delay="500"/>
                                  </p:stCondLst>
                                  <p:childTnLst>
                                    <p:animClr clrSpc="rgb" dir="cw">
                                      <p:cBhvr>
                                        <p:cTn id="23" dur="2000" fill="hold"/>
                                        <p:tgtEl>
                                          <p:spTgt spid="22"/>
                                        </p:tgtEl>
                                        <p:attrNameLst>
                                          <p:attrName>stroke.color</p:attrName>
                                        </p:attrNameLst>
                                      </p:cBhvr>
                                      <p:to>
                                        <a:schemeClr val="tx1"/>
                                      </p:to>
                                    </p:animClr>
                                    <p:set>
                                      <p:cBhvr>
                                        <p:cTn id="24" dur="2000" fill="hold"/>
                                        <p:tgtEl>
                                          <p:spTgt spid="22"/>
                                        </p:tgtEl>
                                        <p:attrNameLst>
                                          <p:attrName>stroke.on</p:attrName>
                                        </p:attrNameLst>
                                      </p:cBhvr>
                                      <p:to>
                                        <p:strVal val="tru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left)">
                                      <p:cBhvr>
                                        <p:cTn id="29" dur="1000"/>
                                        <p:tgtEl>
                                          <p:spTgt spid="23"/>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fade">
                                      <p:cBhvr>
                                        <p:cTn id="33" dur="1000"/>
                                        <p:tgtEl>
                                          <p:spTgt spid="24"/>
                                        </p:tgtEl>
                                      </p:cBhvr>
                                    </p:animEffect>
                                  </p:childTnLst>
                                </p:cTn>
                              </p:par>
                            </p:childTnLst>
                          </p:cTn>
                        </p:par>
                      </p:childTnLst>
                    </p:cTn>
                  </p:par>
                  <p:par>
                    <p:cTn id="34" fill="hold">
                      <p:stCondLst>
                        <p:cond delay="indefinite"/>
                      </p:stCondLst>
                      <p:childTnLst>
                        <p:par>
                          <p:cTn id="35" fill="hold">
                            <p:stCondLst>
                              <p:cond delay="0"/>
                            </p:stCondLst>
                            <p:childTnLst>
                              <p:par>
                                <p:cTn id="36" presetID="64" presetClass="path" presetSubtype="0" accel="50000" decel="50000" fill="hold" grpId="1" nodeType="clickEffect">
                                  <p:stCondLst>
                                    <p:cond delay="0"/>
                                  </p:stCondLst>
                                  <p:childTnLst>
                                    <p:animMotion origin="layout" path="M 3.33333E-6 0.02222 L -0.28334 -0.18889 " pathEditMode="relative" rAng="0" ptsTypes="AA">
                                      <p:cBhvr>
                                        <p:cTn id="37" dur="1000" fill="hold"/>
                                        <p:tgtEl>
                                          <p:spTgt spid="23"/>
                                        </p:tgtEl>
                                        <p:attrNameLst>
                                          <p:attrName>ppt_x</p:attrName>
                                          <p:attrName>ppt_y</p:attrName>
                                        </p:attrNameLst>
                                      </p:cBhvr>
                                      <p:rCtr x="-14200" y="-10600"/>
                                    </p:animMotion>
                                  </p:childTnLst>
                                </p:cTn>
                              </p:par>
                            </p:childTnLst>
                          </p:cTn>
                        </p:par>
                        <p:par>
                          <p:cTn id="38" fill="hold">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fade">
                                      <p:cBhvr>
                                        <p:cTn id="41" dur="1000"/>
                                        <p:tgtEl>
                                          <p:spTgt spid="25"/>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path" presetSubtype="0" accel="50000" decel="50000" fill="hold" grpId="2" nodeType="clickEffect">
                                  <p:stCondLst>
                                    <p:cond delay="0"/>
                                  </p:stCondLst>
                                  <p:childTnLst>
                                    <p:animMotion origin="layout" path="M -0.28334 -0.18876 L -0.25834 0.02221 " pathEditMode="relative" rAng="0" ptsTypes="AA">
                                      <p:cBhvr>
                                        <p:cTn id="45" dur="1000" fill="hold"/>
                                        <p:tgtEl>
                                          <p:spTgt spid="23"/>
                                        </p:tgtEl>
                                        <p:attrNameLst>
                                          <p:attrName>ppt_x</p:attrName>
                                          <p:attrName>ppt_y</p:attrName>
                                        </p:attrNameLst>
                                      </p:cBhvr>
                                      <p:rCtr x="1300" y="10500"/>
                                    </p:animMotion>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fade">
                                      <p:cBhvr>
                                        <p:cTn id="49" dur="10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42" presetClass="path" presetSubtype="0" accel="50000" decel="50000" fill="hold" grpId="3" nodeType="clickEffect">
                                  <p:stCondLst>
                                    <p:cond delay="0"/>
                                  </p:stCondLst>
                                  <p:childTnLst>
                                    <p:animMotion origin="layout" path="M -0.25834 0.02221 L -0.38334 0.21096 " pathEditMode="relative" rAng="0" ptsTypes="AA">
                                      <p:cBhvr>
                                        <p:cTn id="53" dur="1000" fill="hold"/>
                                        <p:tgtEl>
                                          <p:spTgt spid="23"/>
                                        </p:tgtEl>
                                        <p:attrNameLst>
                                          <p:attrName>ppt_x</p:attrName>
                                          <p:attrName>ppt_y</p:attrName>
                                        </p:attrNameLst>
                                      </p:cBhvr>
                                      <p:rCtr x="-6300" y="9400"/>
                                    </p:animMotion>
                                  </p:childTnLst>
                                </p:cTn>
                              </p:par>
                              <p:par>
                                <p:cTn id="54" presetID="8" presetClass="emph" presetSubtype="0" fill="hold" grpId="4" nodeType="withEffect">
                                  <p:stCondLst>
                                    <p:cond delay="0"/>
                                  </p:stCondLst>
                                  <p:childTnLst>
                                    <p:animRot by="1200000">
                                      <p:cBhvr>
                                        <p:cTn id="55" dur="1000" fill="hold"/>
                                        <p:tgtEl>
                                          <p:spTgt spid="23"/>
                                        </p:tgtEl>
                                        <p:attrNameLst>
                                          <p:attrName>r</p:attrName>
                                        </p:attrNameLst>
                                      </p:cBhvr>
                                    </p:animRot>
                                  </p:childTnLst>
                                </p:cTn>
                              </p:par>
                            </p:childTnLst>
                          </p:cTn>
                        </p:par>
                        <p:par>
                          <p:cTn id="56" fill="hold">
                            <p:stCondLst>
                              <p:cond delay="1000"/>
                            </p:stCondLst>
                            <p:childTnLst>
                              <p:par>
                                <p:cTn id="57" presetID="10" presetClass="entr" presetSubtype="0"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fade">
                                      <p:cBhvr>
                                        <p:cTn id="59" dur="1000"/>
                                        <p:tgtEl>
                                          <p:spTgt spid="27"/>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1" nodeType="clickEffect">
                                  <p:stCondLst>
                                    <p:cond delay="0"/>
                                  </p:stCondLst>
                                  <p:childTnLst>
                                    <p:animEffect transition="out" filter="fade">
                                      <p:cBhvr>
                                        <p:cTn id="63" dur="1000"/>
                                        <p:tgtEl>
                                          <p:spTgt spid="25"/>
                                        </p:tgtEl>
                                      </p:cBhvr>
                                    </p:animEffect>
                                    <p:set>
                                      <p:cBhvr>
                                        <p:cTn id="64" dur="1" fill="hold">
                                          <p:stCondLst>
                                            <p:cond delay="999"/>
                                          </p:stCondLst>
                                        </p:cTn>
                                        <p:tgtEl>
                                          <p:spTgt spid="25"/>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1000"/>
                                        <p:tgtEl>
                                          <p:spTgt spid="26"/>
                                        </p:tgtEl>
                                      </p:cBhvr>
                                    </p:animEffect>
                                    <p:set>
                                      <p:cBhvr>
                                        <p:cTn id="67" dur="1" fill="hold">
                                          <p:stCondLst>
                                            <p:cond delay="999"/>
                                          </p:stCondLst>
                                        </p:cTn>
                                        <p:tgtEl>
                                          <p:spTgt spid="26"/>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1000"/>
                                        <p:tgtEl>
                                          <p:spTgt spid="27"/>
                                        </p:tgtEl>
                                      </p:cBhvr>
                                    </p:animEffect>
                                    <p:set>
                                      <p:cBhvr>
                                        <p:cTn id="70" dur="1" fill="hold">
                                          <p:stCondLst>
                                            <p:cond delay="999"/>
                                          </p:stCondLst>
                                        </p:cTn>
                                        <p:tgtEl>
                                          <p:spTgt spid="27"/>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22"/>
                                        </p:tgtEl>
                                      </p:cBhvr>
                                    </p:animEffect>
                                    <p:set>
                                      <p:cBhvr>
                                        <p:cTn id="73" dur="1" fill="hold">
                                          <p:stCondLst>
                                            <p:cond delay="999"/>
                                          </p:stCondLst>
                                        </p:cTn>
                                        <p:tgtEl>
                                          <p:spTgt spid="22"/>
                                        </p:tgtEl>
                                        <p:attrNameLst>
                                          <p:attrName>style.visibility</p:attrName>
                                        </p:attrNameLst>
                                      </p:cBhvr>
                                      <p:to>
                                        <p:strVal val="hidden"/>
                                      </p:to>
                                    </p:set>
                                  </p:childTnLst>
                                </p:cTn>
                              </p:par>
                            </p:childTnLst>
                          </p:cTn>
                        </p:par>
                        <p:par>
                          <p:cTn id="74" fill="hold">
                            <p:stCondLst>
                              <p:cond delay="1000"/>
                            </p:stCondLst>
                            <p:childTnLst>
                              <p:par>
                                <p:cTn id="75" presetID="63" presetClass="path" presetSubtype="0" accel="50000" decel="50000" fill="hold" grpId="5" nodeType="afterEffect">
                                  <p:stCondLst>
                                    <p:cond delay="0"/>
                                  </p:stCondLst>
                                  <p:childTnLst>
                                    <p:animMotion origin="layout" path="M -0.38334 0.21088 L 0.00833 -3.33333E-6 " pathEditMode="relative" rAng="0" ptsTypes="AA">
                                      <p:cBhvr>
                                        <p:cTn id="76" dur="1000" fill="hold"/>
                                        <p:tgtEl>
                                          <p:spTgt spid="23"/>
                                        </p:tgtEl>
                                        <p:attrNameLst>
                                          <p:attrName>ppt_x</p:attrName>
                                          <p:attrName>ppt_y</p:attrName>
                                        </p:attrNameLst>
                                      </p:cBhvr>
                                      <p:rCtr x="19600" y="-10600"/>
                                    </p:animMotion>
                                  </p:childTnLst>
                                </p:cTn>
                              </p:par>
                              <p:par>
                                <p:cTn id="77" presetID="8" presetClass="emph" presetSubtype="0" fill="hold" grpId="6" nodeType="withEffect">
                                  <p:stCondLst>
                                    <p:cond delay="0"/>
                                  </p:stCondLst>
                                  <p:childTnLst>
                                    <p:animRot by="-1200000">
                                      <p:cBhvr>
                                        <p:cTn id="78" dur="1000" fill="hold"/>
                                        <p:tgtEl>
                                          <p:spTgt spid="23"/>
                                        </p:tgtEl>
                                        <p:attrNameLst>
                                          <p:attrName>r</p:attrName>
                                        </p:attrNameLst>
                                      </p:cBhvr>
                                    </p:animRot>
                                  </p:childTnLst>
                                </p:cTn>
                              </p:par>
                            </p:childTnLst>
                          </p:cTn>
                        </p:par>
                        <p:par>
                          <p:cTn id="79" fill="hold">
                            <p:stCondLst>
                              <p:cond delay="2000"/>
                            </p:stCondLst>
                            <p:childTnLst>
                              <p:par>
                                <p:cTn id="80" presetID="64" presetClass="path" presetSubtype="0" accel="50000" decel="50000" fill="hold" grpId="1" nodeType="afterEffect">
                                  <p:stCondLst>
                                    <p:cond delay="0"/>
                                  </p:stCondLst>
                                  <p:childTnLst>
                                    <p:animMotion origin="layout" path="M 0.00295 0.00185 L 0.0559 -0.37407 " pathEditMode="relative" rAng="0" ptsTypes="AA">
                                      <p:cBhvr>
                                        <p:cTn id="81" dur="1000" fill="hold"/>
                                        <p:tgtEl>
                                          <p:spTgt spid="24"/>
                                        </p:tgtEl>
                                        <p:attrNameLst>
                                          <p:attrName>ppt_x</p:attrName>
                                          <p:attrName>ppt_y</p:attrName>
                                        </p:attrNameLst>
                                      </p:cBhvr>
                                      <p:rCtr x="2600" y="-18800"/>
                                    </p:animMotion>
                                  </p:childTnLst>
                                </p:cTn>
                              </p:par>
                              <p:par>
                                <p:cTn id="82" presetID="10" presetClass="exit" presetSubtype="0" fill="hold" grpId="7" nodeType="withEffect">
                                  <p:stCondLst>
                                    <p:cond delay="0"/>
                                  </p:stCondLst>
                                  <p:childTnLst>
                                    <p:animEffect transition="out" filter="fade">
                                      <p:cBhvr>
                                        <p:cTn id="83" dur="1000"/>
                                        <p:tgtEl>
                                          <p:spTgt spid="23"/>
                                        </p:tgtEl>
                                      </p:cBhvr>
                                    </p:animEffect>
                                    <p:set>
                                      <p:cBhvr>
                                        <p:cTn id="84" dur="1" fill="hold">
                                          <p:stCondLst>
                                            <p:cond delay="999"/>
                                          </p:stCondLst>
                                        </p:cTn>
                                        <p:tgtEl>
                                          <p:spTgt spid="23"/>
                                        </p:tgtEl>
                                        <p:attrNameLst>
                                          <p:attrName>style.visibility</p:attrName>
                                        </p:attrNameLst>
                                      </p:cBhvr>
                                      <p:to>
                                        <p:strVal val="hidden"/>
                                      </p:to>
                                    </p:set>
                                  </p:childTnLst>
                                </p:cTn>
                              </p:par>
                              <p:par>
                                <p:cTn id="85" presetID="10" presetClass="entr" presetSubtype="0" fill="hold" grpId="0" nodeType="withEffect">
                                  <p:stCondLst>
                                    <p:cond delay="1000"/>
                                  </p:stCondLst>
                                  <p:childTnLst>
                                    <p:set>
                                      <p:cBhvr>
                                        <p:cTn id="86" dur="1" fill="hold">
                                          <p:stCondLst>
                                            <p:cond delay="0"/>
                                          </p:stCondLst>
                                        </p:cTn>
                                        <p:tgtEl>
                                          <p:spTgt spid="30"/>
                                        </p:tgtEl>
                                        <p:attrNameLst>
                                          <p:attrName>style.visibility</p:attrName>
                                        </p:attrNameLst>
                                      </p:cBhvr>
                                      <p:to>
                                        <p:strVal val="visible"/>
                                      </p:to>
                                    </p:set>
                                    <p:animEffect transition="in" filter="fade">
                                      <p:cBhvr>
                                        <p:cTn id="87" dur="1000"/>
                                        <p:tgtEl>
                                          <p:spTgt spid="30"/>
                                        </p:tgtEl>
                                      </p:cBhvr>
                                    </p:animEffect>
                                  </p:childTnLst>
                                </p:cTn>
                              </p:par>
                              <p:par>
                                <p:cTn id="88" presetID="10" presetClass="exit" presetSubtype="0" fill="hold" grpId="2" nodeType="withEffect">
                                  <p:stCondLst>
                                    <p:cond delay="1000"/>
                                  </p:stCondLst>
                                  <p:childTnLst>
                                    <p:animEffect transition="out" filter="fade">
                                      <p:cBhvr>
                                        <p:cTn id="89" dur="1000"/>
                                        <p:tgtEl>
                                          <p:spTgt spid="24"/>
                                        </p:tgtEl>
                                      </p:cBhvr>
                                    </p:animEffect>
                                    <p:set>
                                      <p:cBhvr>
                                        <p:cTn id="90" dur="1" fill="hold">
                                          <p:stCondLst>
                                            <p:cond delay="9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4" grpId="0"/>
      <p:bldP spid="24" grpId="1"/>
      <p:bldP spid="24" grpId="2"/>
      <p:bldP spid="25" grpId="0"/>
      <p:bldP spid="25" grpId="1"/>
      <p:bldP spid="26" grpId="0"/>
      <p:bldP spid="26" grpId="1"/>
      <p:bldP spid="27" grpId="0"/>
      <p:bldP spid="27" grpId="1"/>
      <p:bldP spid="23" grpId="0" animBg="1"/>
      <p:bldP spid="23" grpId="1" animBg="1"/>
      <p:bldP spid="23" grpId="2" animBg="1"/>
      <p:bldP spid="23" grpId="3" animBg="1"/>
      <p:bldP spid="23" grpId="4" animBg="1"/>
      <p:bldP spid="23" grpId="5" animBg="1"/>
      <p:bldP spid="23" grpId="6" animBg="1"/>
      <p:bldP spid="23" grpId="7" animBg="1"/>
      <p:bldP spid="30"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5262979"/>
          </a:xfrm>
          <a:prstGeom prst="rect">
            <a:avLst/>
          </a:prstGeom>
        </p:spPr>
        <p:txBody>
          <a:bodyPr wrap="square">
            <a:spAutoFit/>
          </a:bodyPr>
          <a:lstStyle/>
          <a:p>
            <a:r>
              <a:rPr lang="en-US" sz="1600" dirty="0">
                <a:hlinkClick r:id="rId2"/>
              </a:rPr>
              <a:t>https://www.warpaths2peacepipes.com/native-american-indians/</a:t>
            </a:r>
            <a:endParaRPr lang="en-US" sz="1600" dirty="0"/>
          </a:p>
          <a:p>
            <a:r>
              <a:rPr lang="en-US" sz="1600" dirty="0"/>
              <a:t>	The way of life of the American Indians was dictated by climate, land, natural raw materials available and the animals, fish, birds, plants, nuts, berries and trees that were available to them. The subsistence of the American Indians was related to agriculture and hunting. The natural resources and materials available to the different groups of American Indians in each area or region provided the food and the clothing of the different tribes. The weather and the changing seasons also affected the way of life of each of the groups of American Indians, their lifestyles changed according to the time of the year. The American Indians languages, weapons, trading currencies, beliefs, ceremonies and religions were also important elements of their way of life. The Native</a:t>
            </a:r>
          </a:p>
          <a:p>
            <a:r>
              <a:rPr lang="en-US" sz="1600" dirty="0"/>
              <a:t> Indians who lived on the borders of lands often </a:t>
            </a:r>
          </a:p>
          <a:p>
            <a:r>
              <a:rPr lang="en-US" sz="1600" dirty="0"/>
              <a:t>reflected two types of lifestyles.</a:t>
            </a:r>
          </a:p>
          <a:p>
            <a:r>
              <a:rPr lang="en-US" sz="1600" dirty="0"/>
              <a:t>	The Map showing Native American Indians</a:t>
            </a:r>
          </a:p>
          <a:p>
            <a:r>
              <a:rPr lang="en-US" sz="1600" dirty="0"/>
              <a:t> Cultural Groups illustrates the boundaries and borders</a:t>
            </a:r>
          </a:p>
          <a:p>
            <a:r>
              <a:rPr lang="en-US" sz="1600" dirty="0"/>
              <a:t> of the various groups including the Native American </a:t>
            </a:r>
          </a:p>
          <a:p>
            <a:r>
              <a:rPr lang="en-US" sz="1600" dirty="0"/>
              <a:t>Arctic, Native American Sub-Arctic, Native American </a:t>
            </a:r>
          </a:p>
          <a:p>
            <a:r>
              <a:rPr lang="en-US" sz="1600" dirty="0"/>
              <a:t>Northwest coast, Native American Plateau, Native</a:t>
            </a:r>
          </a:p>
          <a:p>
            <a:r>
              <a:rPr lang="en-US" sz="1600" dirty="0"/>
              <a:t> American Great Basin, Native American Plains, Native</a:t>
            </a:r>
          </a:p>
          <a:p>
            <a:r>
              <a:rPr lang="en-US" sz="1600" dirty="0"/>
              <a:t> American Northeast, Native American Southeast, </a:t>
            </a:r>
          </a:p>
          <a:p>
            <a:r>
              <a:rPr lang="en-US" sz="1600" dirty="0"/>
              <a:t>Native American Southwest and Native American </a:t>
            </a:r>
          </a:p>
          <a:p>
            <a:r>
              <a:rPr lang="en-US" sz="1600" dirty="0"/>
              <a:t>California Indians.</a:t>
            </a:r>
          </a:p>
          <a:p>
            <a:endParaRPr lang="en-US" sz="1600" dirty="0"/>
          </a:p>
        </p:txBody>
      </p:sp>
      <p:pic>
        <p:nvPicPr>
          <p:cNvPr id="2050" name="Picture 2" descr="Related image"/>
          <p:cNvPicPr>
            <a:picLocks noChangeAspect="1" noChangeArrowheads="1"/>
          </p:cNvPicPr>
          <p:nvPr/>
        </p:nvPicPr>
        <p:blipFill>
          <a:blip r:embed="rId3"/>
          <a:srcRect/>
          <a:stretch>
            <a:fillRect/>
          </a:stretch>
        </p:blipFill>
        <p:spPr bwMode="auto">
          <a:xfrm>
            <a:off x="4610100" y="2173880"/>
            <a:ext cx="4533900" cy="4684120"/>
          </a:xfrm>
          <a:prstGeom prst="rect">
            <a:avLst/>
          </a:prstGeom>
          <a:noFill/>
        </p:spPr>
      </p:pic>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noChangeArrowheads="1"/>
          </p:cNvPicPr>
          <p:nvPr/>
        </p:nvPicPr>
        <p:blipFill>
          <a:blip r:embed="rId2"/>
          <a:srcRect/>
          <a:stretch>
            <a:fillRect/>
          </a:stretch>
        </p:blipFill>
        <p:spPr bwMode="auto">
          <a:xfrm>
            <a:off x="0" y="685800"/>
            <a:ext cx="9164638" cy="6164263"/>
          </a:xfrm>
          <a:prstGeom prst="rect">
            <a:avLst/>
          </a:prstGeom>
          <a:noFill/>
          <a:ln w="9525">
            <a:noFill/>
            <a:miter lim="800000"/>
            <a:headEnd/>
            <a:tailEnd/>
          </a:ln>
          <a:effectLst/>
        </p:spPr>
      </p:pic>
      <p:sp useBgFill="1">
        <p:nvSpPr>
          <p:cNvPr id="3" name="Rectangle 2"/>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Great Plains Indians</a:t>
            </a:r>
            <a:endParaRPr lang="en-US" sz="4000" dirty="0"/>
          </a:p>
        </p:txBody>
      </p:sp>
      <p:sp>
        <p:nvSpPr>
          <p:cNvPr id="6" name="Rectangle 5"/>
          <p:cNvSpPr/>
          <p:nvPr/>
        </p:nvSpPr>
        <p:spPr>
          <a:xfrm>
            <a:off x="0" y="1184970"/>
            <a:ext cx="6019800" cy="1384995"/>
          </a:xfrm>
          <a:prstGeom prst="rect">
            <a:avLst/>
          </a:prstGeom>
          <a:solidFill>
            <a:srgbClr val="FCF680"/>
          </a:solidFill>
        </p:spPr>
        <p:txBody>
          <a:bodyPr wrap="square">
            <a:spAutoFit/>
          </a:bodyPr>
          <a:lstStyle/>
          <a:p>
            <a:r>
              <a:rPr lang="en-US" sz="2800" dirty="0"/>
              <a:t>      - nomadic lifestyle</a:t>
            </a:r>
          </a:p>
          <a:p>
            <a:r>
              <a:rPr lang="en-US" sz="2800" dirty="0"/>
              <a:t>      - expert horsemen and hunters</a:t>
            </a:r>
          </a:p>
          <a:p>
            <a:r>
              <a:rPr lang="en-US" sz="2800" dirty="0"/>
              <a:t>      - teepees &amp; earth lodge villages</a:t>
            </a:r>
          </a:p>
        </p:txBody>
      </p:sp>
      <p:pic>
        <p:nvPicPr>
          <p:cNvPr id="5" name="Picture 2" descr="Blackfoot Medicine Man"/>
          <p:cNvPicPr>
            <a:picLocks noChangeAspect="1" noChangeArrowheads="1"/>
          </p:cNvPicPr>
          <p:nvPr/>
        </p:nvPicPr>
        <p:blipFill>
          <a:blip r:embed="rId3"/>
          <a:srcRect t="-875" r="17949"/>
          <a:stretch>
            <a:fillRect/>
          </a:stretch>
        </p:blipFill>
        <p:spPr bwMode="auto">
          <a:xfrm>
            <a:off x="5943600" y="1143000"/>
            <a:ext cx="3200400" cy="4900613"/>
          </a:xfrm>
          <a:prstGeom prst="rect">
            <a:avLst/>
          </a:prstGeom>
          <a:noFill/>
        </p:spPr>
      </p:pic>
      <p:sp>
        <p:nvSpPr>
          <p:cNvPr id="7" name="Rectangle 6"/>
          <p:cNvSpPr/>
          <p:nvPr/>
        </p:nvSpPr>
        <p:spPr>
          <a:xfrm>
            <a:off x="0" y="2556570"/>
            <a:ext cx="3200400" cy="3970318"/>
          </a:xfrm>
          <a:prstGeom prst="rect">
            <a:avLst/>
          </a:prstGeom>
          <a:solidFill>
            <a:srgbClr val="FCF680"/>
          </a:solidFill>
        </p:spPr>
        <p:txBody>
          <a:bodyPr wrap="square">
            <a:spAutoFit/>
          </a:bodyPr>
          <a:lstStyle/>
          <a:p>
            <a:r>
              <a:rPr lang="en-US" sz="2800" dirty="0"/>
              <a:t>	   </a:t>
            </a:r>
            <a:r>
              <a:rPr lang="en-US" sz="2800" u="sng" dirty="0"/>
              <a:t>TRIBES</a:t>
            </a:r>
            <a:r>
              <a:rPr lang="en-US" sz="2800" dirty="0"/>
              <a:t>		Blackfoot</a:t>
            </a:r>
          </a:p>
          <a:p>
            <a:r>
              <a:rPr lang="en-US" sz="2800" dirty="0"/>
              <a:t>    	Cheyenne </a:t>
            </a:r>
          </a:p>
          <a:p>
            <a:r>
              <a:rPr lang="en-US" sz="2800" dirty="0"/>
              <a:t>   	 Sioux </a:t>
            </a:r>
          </a:p>
          <a:p>
            <a:r>
              <a:rPr lang="en-US" sz="2800" dirty="0"/>
              <a:t>   	 Pawnee</a:t>
            </a:r>
          </a:p>
          <a:p>
            <a:r>
              <a:rPr lang="en-US" sz="2800" dirty="0"/>
              <a:t>   	 Crow</a:t>
            </a:r>
          </a:p>
          <a:p>
            <a:r>
              <a:rPr lang="en-US" sz="2800" dirty="0"/>
              <a:t>   	 Comanche </a:t>
            </a:r>
          </a:p>
          <a:p>
            <a:r>
              <a:rPr lang="en-US" sz="2800" dirty="0"/>
              <a:t>   	 Arapaho</a:t>
            </a:r>
          </a:p>
          <a:p>
            <a:endParaRPr lang="en-US" sz="2800" dirty="0"/>
          </a:p>
        </p:txBody>
      </p:sp>
      <p:sp>
        <p:nvSpPr>
          <p:cNvPr id="8" name="Rectangle 7"/>
          <p:cNvSpPr/>
          <p:nvPr/>
        </p:nvSpPr>
        <p:spPr>
          <a:xfrm>
            <a:off x="0" y="685800"/>
            <a:ext cx="9144000" cy="523220"/>
          </a:xfrm>
          <a:prstGeom prst="rect">
            <a:avLst/>
          </a:prstGeom>
          <a:solidFill>
            <a:srgbClr val="FCF680"/>
          </a:solidFill>
        </p:spPr>
        <p:txBody>
          <a:bodyPr wrap="square">
            <a:spAutoFit/>
          </a:bodyPr>
          <a:lstStyle/>
          <a:p>
            <a:r>
              <a:rPr lang="en-US" sz="2800" dirty="0"/>
              <a:t>expanse of flat land covered in prairie, steppe, and grassland</a:t>
            </a:r>
          </a:p>
        </p:txBody>
      </p:sp>
      <p:sp>
        <p:nvSpPr>
          <p:cNvPr id="12" name="Rounded Rectangle 11"/>
          <p:cNvSpPr/>
          <p:nvPr/>
        </p:nvSpPr>
        <p:spPr>
          <a:xfrm>
            <a:off x="1981200" y="0"/>
            <a:ext cx="3581400" cy="685800"/>
          </a:xfrm>
          <a:prstGeom prst="roundRect">
            <a:avLst/>
          </a:prstGeom>
          <a:noFill/>
          <a:ln w="76200">
            <a:solidFill>
              <a:srgbClr val="FCF680"/>
            </a:solidFill>
          </a:ln>
          <a:effectLst>
            <a:outerShdw dist="50800" dir="8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Effect transition="in" filter="fade">
                                      <p:cBhvr>
                                        <p:cTn id="13" dur="10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childTnLst>
                                </p:cTn>
                              </p:par>
                              <p:par>
                                <p:cTn id="19" presetID="10" presetClass="exit" presetSubtype="0" fill="hold" grpId="1" nodeType="withEffect">
                                  <p:stCondLst>
                                    <p:cond delay="0"/>
                                  </p:stCondLst>
                                  <p:childTnLst>
                                    <p:animEffect transition="out" filter="fade">
                                      <p:cBhvr>
                                        <p:cTn id="20" dur="1000"/>
                                        <p:tgtEl>
                                          <p:spTgt spid="12"/>
                                        </p:tgtEl>
                                      </p:cBhvr>
                                    </p:animEffect>
                                    <p:set>
                                      <p:cBhvr>
                                        <p:cTn id="21" dur="1" fill="hold">
                                          <p:stCondLst>
                                            <p:cond delay="999"/>
                                          </p:stCondLst>
                                        </p:cTn>
                                        <p:tgtEl>
                                          <p:spTgt spid="12"/>
                                        </p:tgtEl>
                                        <p:attrNameLst>
                                          <p:attrName>style.visibility</p:attrName>
                                        </p:attrNameLst>
                                      </p:cBhvr>
                                      <p:to>
                                        <p:strVal val="hidden"/>
                                      </p:to>
                                    </p:se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6">
                                            <p:bg/>
                                          </p:spTgt>
                                        </p:tgtEl>
                                        <p:attrNameLst>
                                          <p:attrName>style.visibility</p:attrName>
                                        </p:attrNameLst>
                                      </p:cBhvr>
                                      <p:to>
                                        <p:strVal val="visible"/>
                                      </p:to>
                                    </p:set>
                                    <p:animEffect transition="in" filter="fade">
                                      <p:cBhvr>
                                        <p:cTn id="25" dur="1000"/>
                                        <p:tgtEl>
                                          <p:spTgt spid="6">
                                            <p:bg/>
                                          </p:spTgt>
                                        </p:tgtEl>
                                      </p:cBhvr>
                                    </p:animEffect>
                                  </p:childTnLst>
                                </p:cTn>
                              </p:par>
                              <p:par>
                                <p:cTn id="26" presetID="22" presetClass="entr" presetSubtype="8" fill="hold" nodeType="with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wipe(left)">
                                      <p:cBhvr>
                                        <p:cTn id="28" dur="1000"/>
                                        <p:tgtEl>
                                          <p:spTgt spid="6">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Effect transition="in" filter="wipe(left)">
                                      <p:cBhvr>
                                        <p:cTn id="33" dur="1000"/>
                                        <p:tgtEl>
                                          <p:spTgt spid="6">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xEl>
                                              <p:pRg st="2" end="2"/>
                                            </p:txEl>
                                          </p:spTgt>
                                        </p:tgtEl>
                                        <p:attrNameLst>
                                          <p:attrName>style.visibility</p:attrName>
                                        </p:attrNameLst>
                                      </p:cBhvr>
                                      <p:to>
                                        <p:strVal val="visible"/>
                                      </p:to>
                                    </p:set>
                                    <p:animEffect transition="in" filter="wipe(left)">
                                      <p:cBhvr>
                                        <p:cTn id="38" dur="1000"/>
                                        <p:tgtEl>
                                          <p:spTgt spid="6">
                                            <p:txEl>
                                              <p:pRg st="2" end="2"/>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ipe(up)">
                                      <p:cBhvr>
                                        <p:cTn id="43"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allAtOnce" animBg="1"/>
      <p:bldP spid="7" grpId="0" animBg="1"/>
      <p:bldP spid="8" grpId="0" animBg="1"/>
      <p:bldP spid="12" grpId="0" animBg="1"/>
      <p:bldP spid="12"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Image result for wagon train art"/>
          <p:cNvPicPr>
            <a:picLocks noChangeAspect="1" noChangeArrowheads="1"/>
          </p:cNvPicPr>
          <p:nvPr/>
        </p:nvPicPr>
        <p:blipFill>
          <a:blip r:embed="rId2"/>
          <a:srcRect r="2145"/>
          <a:stretch>
            <a:fillRect/>
          </a:stretch>
        </p:blipFill>
        <p:spPr bwMode="auto">
          <a:xfrm>
            <a:off x="0" y="0"/>
            <a:ext cx="9144000" cy="6858000"/>
          </a:xfrm>
          <a:prstGeom prst="rect">
            <a:avLst/>
          </a:prstGeom>
          <a:noFill/>
        </p:spPr>
      </p:pic>
      <p:grpSp>
        <p:nvGrpSpPr>
          <p:cNvPr id="6" name="Group 10"/>
          <p:cNvGrpSpPr/>
          <p:nvPr/>
        </p:nvGrpSpPr>
        <p:grpSpPr>
          <a:xfrm>
            <a:off x="-5" y="0"/>
            <a:ext cx="9144005" cy="6858000"/>
            <a:chOff x="-5" y="-403412"/>
            <a:chExt cx="9144005" cy="7261411"/>
          </a:xfrm>
        </p:grpSpPr>
        <p:pic>
          <p:nvPicPr>
            <p:cNvPr id="12" name="Picture 4" descr="My Oregon Trail past: Ancestors on the move"/>
            <p:cNvPicPr>
              <a:picLocks noChangeAspect="1" noChangeArrowheads="1"/>
            </p:cNvPicPr>
            <p:nvPr/>
          </p:nvPicPr>
          <p:blipFill>
            <a:blip r:embed="rId3" cstate="print"/>
            <a:srcRect l="4468" t="-1887" r="12713"/>
            <a:stretch>
              <a:fillRect/>
            </a:stretch>
          </p:blipFill>
          <p:spPr bwMode="auto">
            <a:xfrm flipH="1">
              <a:off x="-5" y="1017607"/>
              <a:ext cx="9144000" cy="5840392"/>
            </a:xfrm>
            <a:prstGeom prst="rect">
              <a:avLst/>
            </a:prstGeom>
            <a:noFill/>
          </p:spPr>
        </p:pic>
        <p:sp>
          <p:nvSpPr>
            <p:cNvPr id="13" name="Rectangle 12"/>
            <p:cNvSpPr/>
            <p:nvPr/>
          </p:nvSpPr>
          <p:spPr>
            <a:xfrm>
              <a:off x="0" y="-403412"/>
              <a:ext cx="9144000" cy="15329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West Coast</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Journeys . . . . </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sp>
        <p:nvSpPr>
          <p:cNvPr id="14" name="Rectangle 13"/>
          <p:cNvSpPr>
            <a:spLocks noChangeArrowheads="1"/>
          </p:cNvSpPr>
          <p:nvPr/>
        </p:nvSpPr>
        <p:spPr bwMode="auto">
          <a:xfrm>
            <a:off x="533400" y="838200"/>
            <a:ext cx="2209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Oregon</a:t>
            </a:r>
            <a:endParaRPr kumimoji="0" lang="en-US" sz="4400" b="1" i="0" u="none" strike="noStrike" cap="none" normalizeH="0" baseline="0" dirty="0">
              <a:solidFill>
                <a:srgbClr val="0070C0"/>
              </a:solidFill>
              <a:effectLst>
                <a:outerShdw dist="50800" dir="72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7"/>
                                        </p:tgtEl>
                                      </p:cBhvr>
                                    </p:animEffect>
                                    <p:set>
                                      <p:cBhvr>
                                        <p:cTn id="7" dur="1" fill="hold">
                                          <p:stCondLst>
                                            <p:cond delay="999"/>
                                          </p:stCondLst>
                                        </p:cTn>
                                        <p:tgtEl>
                                          <p:spTgt spid="7"/>
                                        </p:tgtEl>
                                        <p:attrNameLst>
                                          <p:attrName>style.visibility</p:attrName>
                                        </p:attrNameLst>
                                      </p:cBhvr>
                                      <p:to>
                                        <p:strVal val="hidden"/>
                                      </p:to>
                                    </p:set>
                                  </p:childTnLst>
                                </p:cTn>
                              </p:par>
                              <p:par>
                                <p:cTn id="8" presetID="22" presetClass="entr" presetSubtype="8"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10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6172200" cy="6740307"/>
          </a:xfrm>
          <a:prstGeom prst="rect">
            <a:avLst/>
          </a:prstGeom>
        </p:spPr>
        <p:txBody>
          <a:bodyPr wrap="square">
            <a:spAutoFit/>
          </a:bodyPr>
          <a:lstStyle/>
          <a:p>
            <a:r>
              <a:rPr lang="en-US" sz="1600" dirty="0">
                <a:hlinkClick r:id="rId2"/>
              </a:rPr>
              <a:t>https://www.warpaths2peacepipes.com/native-american-indians/</a:t>
            </a:r>
            <a:endParaRPr lang="en-US" sz="1600" dirty="0"/>
          </a:p>
          <a:p>
            <a:r>
              <a:rPr lang="en-US" sz="1600" b="1" dirty="0"/>
              <a:t>The Great Plains Indians</a:t>
            </a:r>
            <a:r>
              <a:rPr lang="en-US" sz="1600" dirty="0"/>
              <a:t/>
            </a:r>
            <a:br>
              <a:rPr lang="en-US" sz="1600" dirty="0"/>
            </a:br>
            <a:r>
              <a:rPr lang="en-US" sz="1600" dirty="0"/>
              <a:t>	The way of life of the Great Plains Indians was dictated by climate, land, natural raw materials available and the animals, fish, birds, plants, nuts, berries and trees. Their subsistence was related to agriculture and hunting. The natural resources and materials available provided the food and the clothing of the Great Plains Indians. The weather and the changing seasons also affected their way of life at different times of the year. Their language, weapons, trading currencies, beliefs, ceremonies and religions were also important elements of their way of life.</a:t>
            </a:r>
          </a:p>
          <a:p>
            <a:r>
              <a:rPr lang="en-US" sz="1600" dirty="0"/>
              <a:t>	The European settlers introduced the horse to North America and the Great Plains Indians became expert horsemen and hunters. The horse enabled them to adopt a nomadic lifestyle following the great herds of animals. The climate, land and natural resources that were available to the Indian tribes resulted in the adoption of the Great Plains Indians culture. They were nomadic hunters and farmers.  There was enough rain for a thick layer of grass, which attracted large herds of grazing animals like the bison (buffalo). There was not enough rain to grow many trees which were only found by rivers. Tepees were used by the nomadic hunters while the semi-nomadic tribes used tepees but also maintained permanent earth lodge villages situated along rivers. The Great Plains hunting culture was relatively short lived as it was replaced in the 1880's by the European settlers who became the farmers, cowboys and cattlemen.</a:t>
            </a:r>
          </a:p>
          <a:p>
            <a:r>
              <a:rPr lang="en-US" sz="1600" dirty="0"/>
              <a:t>	Famous Tribes of Great Plains Indians: Blackfoot, Cheyenne, Sioux, Pawnee, Crow, Comanche and Arapaho.</a:t>
            </a:r>
          </a:p>
        </p:txBody>
      </p:sp>
      <p:pic>
        <p:nvPicPr>
          <p:cNvPr id="3074" name="Picture 2" descr="Blackfoot Medicine Man"/>
          <p:cNvPicPr>
            <a:picLocks noChangeAspect="1" noChangeArrowheads="1"/>
          </p:cNvPicPr>
          <p:nvPr/>
        </p:nvPicPr>
        <p:blipFill>
          <a:blip r:embed="rId3"/>
          <a:srcRect/>
          <a:stretch>
            <a:fillRect/>
          </a:stretch>
        </p:blipFill>
        <p:spPr bwMode="auto">
          <a:xfrm>
            <a:off x="6172200" y="3156595"/>
            <a:ext cx="2971800" cy="3701405"/>
          </a:xfrm>
          <a:prstGeom prst="rect">
            <a:avLst/>
          </a:prstGeom>
          <a:noFill/>
        </p:spPr>
      </p:pic>
      <p:pic>
        <p:nvPicPr>
          <p:cNvPr id="4" name="Picture 2" descr="Blackfoot Medicine Man"/>
          <p:cNvPicPr>
            <a:picLocks noChangeAspect="1" noChangeArrowheads="1"/>
          </p:cNvPicPr>
          <p:nvPr/>
        </p:nvPicPr>
        <p:blipFill>
          <a:blip r:embed="rId3"/>
          <a:srcRect l="15385" r="43590" b="69120"/>
          <a:stretch>
            <a:fillRect/>
          </a:stretch>
        </p:blipFill>
        <p:spPr bwMode="auto">
          <a:xfrm>
            <a:off x="6172200" y="0"/>
            <a:ext cx="2971800" cy="2786063"/>
          </a:xfrm>
          <a:prstGeom prst="rect">
            <a:avLst/>
          </a:prstGeom>
          <a:noFill/>
        </p:spPr>
      </p:pic>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noChangeArrowheads="1"/>
          </p:cNvPicPr>
          <p:nvPr/>
        </p:nvPicPr>
        <p:blipFill>
          <a:blip r:embed="rId2"/>
          <a:srcRect/>
          <a:stretch>
            <a:fillRect/>
          </a:stretch>
        </p:blipFill>
        <p:spPr bwMode="auto">
          <a:xfrm>
            <a:off x="0" y="685800"/>
            <a:ext cx="9164638" cy="6164263"/>
          </a:xfrm>
          <a:prstGeom prst="rect">
            <a:avLst/>
          </a:prstGeom>
          <a:noFill/>
          <a:ln w="9525">
            <a:noFill/>
            <a:miter lim="800000"/>
            <a:headEnd/>
            <a:tailEnd/>
          </a:ln>
          <a:effectLst/>
        </p:spPr>
      </p:pic>
      <p:sp useBgFill="1">
        <p:nvSpPr>
          <p:cNvPr id="6" name="Rectangle 5"/>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Great Plains Indians</a:t>
            </a:r>
            <a:endParaRPr lang="en-US" sz="4000" dirty="0"/>
          </a:p>
        </p:txBody>
      </p:sp>
      <p:sp>
        <p:nvSpPr>
          <p:cNvPr id="8" name="Oval 7"/>
          <p:cNvSpPr/>
          <p:nvPr/>
        </p:nvSpPr>
        <p:spPr>
          <a:xfrm>
            <a:off x="685800" y="1143000"/>
            <a:ext cx="1828800" cy="914400"/>
          </a:xfrm>
          <a:prstGeom prst="ellipse">
            <a:avLst/>
          </a:prstGeom>
          <a:noFill/>
          <a:ln w="76200">
            <a:solidFill>
              <a:srgbClr val="FF0000"/>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Rectangle 8"/>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Plateau Indians</a:t>
            </a:r>
            <a:endParaRPr lang="en-US" sz="4000" dirty="0"/>
          </a:p>
        </p:txBody>
      </p:sp>
      <p:sp>
        <p:nvSpPr>
          <p:cNvPr id="7" name="TextBox 6"/>
          <p:cNvSpPr txBox="1"/>
          <p:nvPr/>
        </p:nvSpPr>
        <p:spPr>
          <a:xfrm>
            <a:off x="914400" y="1274802"/>
            <a:ext cx="1462260" cy="553998"/>
          </a:xfrm>
          <a:prstGeom prst="rect">
            <a:avLst/>
          </a:prstGeom>
          <a:noFill/>
        </p:spPr>
        <p:txBody>
          <a:bodyPr wrap="none" rtlCol="0">
            <a:spAutoFit/>
          </a:bodyPr>
          <a:lstStyle/>
          <a:p>
            <a:r>
              <a:rPr lang="en-US" sz="3000" b="1" spc="-100" dirty="0">
                <a:solidFill>
                  <a:schemeClr val="bg1"/>
                </a:solidFill>
                <a:latin typeface="Arial" pitchFamily="34" charset="0"/>
                <a:cs typeface="Arial" pitchFamily="34" charset="0"/>
              </a:rPr>
              <a:t>Plateau</a:t>
            </a:r>
          </a:p>
        </p:txBody>
      </p:sp>
      <p:grpSp>
        <p:nvGrpSpPr>
          <p:cNvPr id="18" name="Group 17"/>
          <p:cNvGrpSpPr/>
          <p:nvPr/>
        </p:nvGrpSpPr>
        <p:grpSpPr>
          <a:xfrm>
            <a:off x="0" y="685800"/>
            <a:ext cx="9144000" cy="5799118"/>
            <a:chOff x="0" y="685800"/>
            <a:chExt cx="9144000" cy="5799118"/>
          </a:xfrm>
        </p:grpSpPr>
        <p:sp>
          <p:nvSpPr>
            <p:cNvPr id="14" name="Rectangle 13"/>
            <p:cNvSpPr/>
            <p:nvPr/>
          </p:nvSpPr>
          <p:spPr>
            <a:xfrm>
              <a:off x="0" y="1184970"/>
              <a:ext cx="6019800" cy="1384995"/>
            </a:xfrm>
            <a:prstGeom prst="rect">
              <a:avLst/>
            </a:prstGeom>
            <a:solidFill>
              <a:srgbClr val="FCF680"/>
            </a:solidFill>
          </p:spPr>
          <p:txBody>
            <a:bodyPr wrap="square">
              <a:spAutoFit/>
            </a:bodyPr>
            <a:lstStyle/>
            <a:p>
              <a:r>
                <a:rPr lang="en-US" sz="2800" dirty="0"/>
                <a:t>      - nomadic lifestyle</a:t>
              </a:r>
            </a:p>
            <a:p>
              <a:r>
                <a:rPr lang="en-US" sz="2800" dirty="0"/>
                <a:t>      - expert horsemen and hunters</a:t>
              </a:r>
            </a:p>
            <a:p>
              <a:r>
                <a:rPr lang="en-US" sz="2800" dirty="0"/>
                <a:t>      - teepees &amp; earth lodge villages</a:t>
              </a:r>
            </a:p>
          </p:txBody>
        </p:sp>
        <p:pic>
          <p:nvPicPr>
            <p:cNvPr id="15" name="Picture 2" descr="Blackfoot Medicine Man"/>
            <p:cNvPicPr>
              <a:picLocks noChangeAspect="1" noChangeArrowheads="1"/>
            </p:cNvPicPr>
            <p:nvPr/>
          </p:nvPicPr>
          <p:blipFill>
            <a:blip r:embed="rId3"/>
            <a:srcRect t="-875" r="17949"/>
            <a:stretch>
              <a:fillRect/>
            </a:stretch>
          </p:blipFill>
          <p:spPr bwMode="auto">
            <a:xfrm>
              <a:off x="5943600" y="1143000"/>
              <a:ext cx="3200400" cy="4900613"/>
            </a:xfrm>
            <a:prstGeom prst="rect">
              <a:avLst/>
            </a:prstGeom>
            <a:noFill/>
          </p:spPr>
        </p:pic>
        <p:sp>
          <p:nvSpPr>
            <p:cNvPr id="16" name="Rectangle 15"/>
            <p:cNvSpPr/>
            <p:nvPr/>
          </p:nvSpPr>
          <p:spPr>
            <a:xfrm>
              <a:off x="0" y="2514600"/>
              <a:ext cx="3200400" cy="3970318"/>
            </a:xfrm>
            <a:prstGeom prst="rect">
              <a:avLst/>
            </a:prstGeom>
            <a:solidFill>
              <a:srgbClr val="FCF680"/>
            </a:solidFill>
          </p:spPr>
          <p:txBody>
            <a:bodyPr wrap="square">
              <a:spAutoFit/>
            </a:bodyPr>
            <a:lstStyle/>
            <a:p>
              <a:r>
                <a:rPr lang="en-US" sz="2800" dirty="0"/>
                <a:t>      	   </a:t>
              </a:r>
              <a:r>
                <a:rPr lang="en-US" sz="2800" u="sng" dirty="0"/>
                <a:t>TRIBES</a:t>
              </a:r>
            </a:p>
            <a:p>
              <a:r>
                <a:rPr lang="en-US" sz="2800" dirty="0"/>
                <a:t>    	Blackfoot</a:t>
              </a:r>
            </a:p>
            <a:p>
              <a:r>
                <a:rPr lang="en-US" sz="2800" dirty="0"/>
                <a:t>    	Cheyenne </a:t>
              </a:r>
            </a:p>
            <a:p>
              <a:r>
                <a:rPr lang="en-US" sz="2800" dirty="0"/>
                <a:t>   	 Sioux </a:t>
              </a:r>
            </a:p>
            <a:p>
              <a:r>
                <a:rPr lang="en-US" sz="2800" dirty="0"/>
                <a:t>   	 Pawnee</a:t>
              </a:r>
            </a:p>
            <a:p>
              <a:r>
                <a:rPr lang="en-US" sz="2800" dirty="0"/>
                <a:t>   	 Crow</a:t>
              </a:r>
            </a:p>
            <a:p>
              <a:r>
                <a:rPr lang="en-US" sz="2800" dirty="0"/>
                <a:t>   	 Comanche </a:t>
              </a:r>
            </a:p>
            <a:p>
              <a:r>
                <a:rPr lang="en-US" sz="2800" dirty="0"/>
                <a:t>   	 Arapaho</a:t>
              </a:r>
            </a:p>
            <a:p>
              <a:endParaRPr lang="en-US" sz="2800" dirty="0"/>
            </a:p>
          </p:txBody>
        </p:sp>
        <p:sp>
          <p:nvSpPr>
            <p:cNvPr id="17" name="Rectangle 16"/>
            <p:cNvSpPr/>
            <p:nvPr/>
          </p:nvSpPr>
          <p:spPr>
            <a:xfrm>
              <a:off x="0" y="685800"/>
              <a:ext cx="9144000" cy="523220"/>
            </a:xfrm>
            <a:prstGeom prst="rect">
              <a:avLst/>
            </a:prstGeom>
            <a:solidFill>
              <a:srgbClr val="FCF680"/>
            </a:solidFill>
          </p:spPr>
          <p:txBody>
            <a:bodyPr wrap="square">
              <a:spAutoFit/>
            </a:bodyPr>
            <a:lstStyle/>
            <a:p>
              <a:r>
                <a:rPr lang="en-US" sz="2800" dirty="0"/>
                <a:t>expanse of flat land covered in prairie, steppe, and grassland</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8"/>
                                        </p:tgtEl>
                                      </p:cBhvr>
                                    </p:animEffect>
                                    <p:set>
                                      <p:cBhvr>
                                        <p:cTn id="7" dur="1" fill="hold">
                                          <p:stCondLst>
                                            <p:cond delay="999"/>
                                          </p:stCondLst>
                                        </p:cTn>
                                        <p:tgtEl>
                                          <p:spTgt spid="18"/>
                                        </p:tgtEl>
                                        <p:attrNameLst>
                                          <p:attrName>style.visibility</p:attrName>
                                        </p:attrNameLst>
                                      </p:cBhvr>
                                      <p:to>
                                        <p:strVal val="hidden"/>
                                      </p:to>
                                    </p:se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1000"/>
                                        <p:tgtEl>
                                          <p:spTgt spid="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64" presetClass="path" presetSubtype="0" accel="50000" decel="50000" fill="hold" grpId="3" nodeType="clickEffect">
                                  <p:stCondLst>
                                    <p:cond delay="0"/>
                                  </p:stCondLst>
                                  <p:childTnLst>
                                    <p:animMotion origin="layout" path="M -1.11111E-6 2.59259E-6 L 0.28681 -0.1706 " pathEditMode="relative" rAng="0" ptsTypes="AA">
                                      <p:cBhvr>
                                        <p:cTn id="18" dur="1000" fill="hold"/>
                                        <p:tgtEl>
                                          <p:spTgt spid="7"/>
                                        </p:tgtEl>
                                        <p:attrNameLst>
                                          <p:attrName>ppt_x</p:attrName>
                                          <p:attrName>ppt_y</p:attrName>
                                        </p:attrNameLst>
                                      </p:cBhvr>
                                      <p:rCtr x="14300" y="-8500"/>
                                    </p:animMotion>
                                  </p:childTnLst>
                                </p:cTn>
                              </p:par>
                              <p:par>
                                <p:cTn id="19" presetID="3" presetClass="emph" presetSubtype="2" fill="hold" grpId="2" nodeType="withEffect">
                                  <p:stCondLst>
                                    <p:cond delay="0"/>
                                  </p:stCondLst>
                                  <p:childTnLst>
                                    <p:animClr clrSpc="rgb" dir="cw">
                                      <p:cBhvr override="childStyle">
                                        <p:cTn id="20" dur="1000" fill="hold"/>
                                        <p:tgtEl>
                                          <p:spTgt spid="7"/>
                                        </p:tgtEl>
                                        <p:attrNameLst>
                                          <p:attrName>style.color</p:attrName>
                                        </p:attrNameLst>
                                      </p:cBhvr>
                                      <p:to>
                                        <a:schemeClr val="tx1"/>
                                      </p:to>
                                    </p:animClr>
                                  </p:childTnLst>
                                </p:cTn>
                              </p:par>
                              <p:par>
                                <p:cTn id="21" presetID="10" presetClass="exit" presetSubtype="0" fill="hold" grpId="0" nodeType="withEffect">
                                  <p:stCondLst>
                                    <p:cond delay="1000"/>
                                  </p:stCondLst>
                                  <p:childTnLst>
                                    <p:animEffect transition="out" filter="fade">
                                      <p:cBhvr>
                                        <p:cTn id="22" dur="1000"/>
                                        <p:tgtEl>
                                          <p:spTgt spid="6"/>
                                        </p:tgtEl>
                                      </p:cBhvr>
                                    </p:animEffect>
                                    <p:set>
                                      <p:cBhvr>
                                        <p:cTn id="23" dur="1" fill="hold">
                                          <p:stCondLst>
                                            <p:cond delay="999"/>
                                          </p:stCondLst>
                                        </p:cTn>
                                        <p:tgtEl>
                                          <p:spTgt spid="6"/>
                                        </p:tgtEl>
                                        <p:attrNameLst>
                                          <p:attrName>style.visibility</p:attrName>
                                        </p:attrNameLst>
                                      </p:cBhvr>
                                      <p:to>
                                        <p:strVal val="hidden"/>
                                      </p:to>
                                    </p:set>
                                  </p:childTnLst>
                                </p:cTn>
                              </p:par>
                              <p:par>
                                <p:cTn id="24" presetID="10" presetClass="entr" presetSubtype="0" fill="hold" grpId="0" nodeType="withEffect">
                                  <p:stCondLst>
                                    <p:cond delay="100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childTnLst>
                                </p:cTn>
                              </p:par>
                              <p:par>
                                <p:cTn id="27" presetID="10" presetClass="exit" presetSubtype="0" fill="hold" grpId="1" nodeType="withEffect">
                                  <p:stCondLst>
                                    <p:cond delay="1000"/>
                                  </p:stCondLst>
                                  <p:childTnLst>
                                    <p:animEffect transition="out" filter="fade">
                                      <p:cBhvr>
                                        <p:cTn id="28" dur="1000"/>
                                        <p:tgtEl>
                                          <p:spTgt spid="7"/>
                                        </p:tgtEl>
                                      </p:cBhvr>
                                    </p:animEffect>
                                    <p:set>
                                      <p:cBhvr>
                                        <p:cTn id="29" dur="1" fill="hold">
                                          <p:stCondLst>
                                            <p:cond delay="999"/>
                                          </p:stCondLst>
                                        </p:cTn>
                                        <p:tgtEl>
                                          <p:spTgt spid="7"/>
                                        </p:tgtEl>
                                        <p:attrNameLst>
                                          <p:attrName>style.visibility</p:attrName>
                                        </p:attrNameLst>
                                      </p:cBhvr>
                                      <p:to>
                                        <p:strVal val="hidden"/>
                                      </p:to>
                                    </p:set>
                                  </p:childTnLst>
                                </p:cTn>
                              </p:par>
                              <p:par>
                                <p:cTn id="30" presetID="10" presetClass="exit" presetSubtype="0" fill="hold" grpId="1" nodeType="withEffect">
                                  <p:stCondLst>
                                    <p:cond delay="1000"/>
                                  </p:stCondLst>
                                  <p:childTnLst>
                                    <p:animEffect transition="out" filter="fade">
                                      <p:cBhvr>
                                        <p:cTn id="31" dur="1000"/>
                                        <p:tgtEl>
                                          <p:spTgt spid="8"/>
                                        </p:tgtEl>
                                      </p:cBhvr>
                                    </p:animEffect>
                                    <p:set>
                                      <p:cBhvr>
                                        <p:cTn id="32" dur="1" fill="hold">
                                          <p:stCondLst>
                                            <p:cond delay="9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8" grpId="1" animBg="1"/>
      <p:bldP spid="9" grpId="0" animBg="1"/>
      <p:bldP spid="7" grpId="0"/>
      <p:bldP spid="7" grpId="1"/>
      <p:bldP spid="7" grpId="2"/>
      <p:bldP spid="7" grpId="3"/>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noChangeArrowheads="1"/>
          </p:cNvPicPr>
          <p:nvPr/>
        </p:nvPicPr>
        <p:blipFill>
          <a:blip r:embed="rId2"/>
          <a:srcRect/>
          <a:stretch>
            <a:fillRect/>
          </a:stretch>
        </p:blipFill>
        <p:spPr bwMode="auto">
          <a:xfrm>
            <a:off x="0" y="685800"/>
            <a:ext cx="9164638" cy="6164263"/>
          </a:xfrm>
          <a:prstGeom prst="rect">
            <a:avLst/>
          </a:prstGeom>
          <a:noFill/>
          <a:ln w="9525">
            <a:noFill/>
            <a:miter lim="800000"/>
            <a:headEnd/>
            <a:tailEnd/>
          </a:ln>
          <a:effectLst/>
        </p:spPr>
      </p:pic>
      <p:sp useBgFill="1">
        <p:nvSpPr>
          <p:cNvPr id="3" name="Rectangle 2"/>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Plateau Indians</a:t>
            </a:r>
            <a:endParaRPr lang="en-US" sz="4000" dirty="0"/>
          </a:p>
        </p:txBody>
      </p:sp>
      <p:sp>
        <p:nvSpPr>
          <p:cNvPr id="5" name="Rectangle 4"/>
          <p:cNvSpPr/>
          <p:nvPr/>
        </p:nvSpPr>
        <p:spPr>
          <a:xfrm>
            <a:off x="2895600" y="722293"/>
            <a:ext cx="6248400" cy="954107"/>
          </a:xfrm>
          <a:prstGeom prst="rect">
            <a:avLst/>
          </a:prstGeom>
          <a:solidFill>
            <a:srgbClr val="982A08"/>
          </a:solidFill>
        </p:spPr>
        <p:txBody>
          <a:bodyPr wrap="square">
            <a:spAutoFit/>
          </a:bodyPr>
          <a:lstStyle/>
          <a:p>
            <a:r>
              <a:rPr lang="en-US" sz="2800" dirty="0">
                <a:solidFill>
                  <a:schemeClr val="bg1"/>
                </a:solidFill>
              </a:rPr>
              <a:t> semi-arid to lush mountain meadows </a:t>
            </a:r>
          </a:p>
          <a:p>
            <a:r>
              <a:rPr lang="en-US" sz="2800" dirty="0">
                <a:solidFill>
                  <a:schemeClr val="bg1"/>
                </a:solidFill>
              </a:rPr>
              <a:t>  with lakes, rivers, coniferous trees </a:t>
            </a:r>
          </a:p>
        </p:txBody>
      </p:sp>
      <p:sp>
        <p:nvSpPr>
          <p:cNvPr id="6" name="Rounded Rectangle 5"/>
          <p:cNvSpPr/>
          <p:nvPr/>
        </p:nvSpPr>
        <p:spPr>
          <a:xfrm>
            <a:off x="2438400" y="0"/>
            <a:ext cx="2667000" cy="685800"/>
          </a:xfrm>
          <a:prstGeom prst="roundRect">
            <a:avLst/>
          </a:prstGeom>
          <a:noFill/>
          <a:ln w="76200">
            <a:solidFill>
              <a:srgbClr val="982A08"/>
            </a:solidFill>
          </a:ln>
          <a:effectLst>
            <a:outerShdw dist="50800" dir="8400000" algn="ctr" rotWithShape="0">
              <a:schemeClr val="bg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895600" y="1676400"/>
            <a:ext cx="6248400" cy="1815882"/>
          </a:xfrm>
          <a:prstGeom prst="rect">
            <a:avLst/>
          </a:prstGeom>
          <a:solidFill>
            <a:srgbClr val="982A08"/>
          </a:solidFill>
        </p:spPr>
        <p:txBody>
          <a:bodyPr wrap="square">
            <a:spAutoFit/>
          </a:bodyPr>
          <a:lstStyle/>
          <a:p>
            <a:r>
              <a:rPr lang="en-US" sz="2800" dirty="0">
                <a:solidFill>
                  <a:schemeClr val="bg1"/>
                </a:solidFill>
              </a:rPr>
              <a:t>        -  some tribes live in villages along 	rivers; fish &amp; grow crops </a:t>
            </a:r>
          </a:p>
          <a:p>
            <a:r>
              <a:rPr lang="en-US" sz="2800" dirty="0">
                <a:solidFill>
                  <a:schemeClr val="bg1"/>
                </a:solidFill>
              </a:rPr>
              <a:t>        -  others live nomadic lifestyle as</a:t>
            </a:r>
          </a:p>
          <a:p>
            <a:r>
              <a:rPr lang="en-US" sz="2800" dirty="0">
                <a:solidFill>
                  <a:schemeClr val="bg1"/>
                </a:solidFill>
              </a:rPr>
              <a:t>	horsemen and hunters</a:t>
            </a:r>
          </a:p>
        </p:txBody>
      </p:sp>
      <p:sp>
        <p:nvSpPr>
          <p:cNvPr id="8" name="Rectangle 7"/>
          <p:cNvSpPr/>
          <p:nvPr/>
        </p:nvSpPr>
        <p:spPr>
          <a:xfrm>
            <a:off x="3276600" y="3429000"/>
            <a:ext cx="3429000" cy="3293209"/>
          </a:xfrm>
          <a:prstGeom prst="rect">
            <a:avLst/>
          </a:prstGeom>
          <a:solidFill>
            <a:srgbClr val="982A08"/>
          </a:solidFill>
        </p:spPr>
        <p:txBody>
          <a:bodyPr wrap="square">
            <a:spAutoFit/>
          </a:bodyPr>
          <a:lstStyle/>
          <a:p>
            <a:r>
              <a:rPr lang="en-US" sz="2800" dirty="0">
                <a:solidFill>
                  <a:schemeClr val="bg1"/>
                </a:solidFill>
              </a:rPr>
              <a:t>    	   </a:t>
            </a:r>
            <a:r>
              <a:rPr lang="en-US" sz="2800" u="sng" dirty="0">
                <a:solidFill>
                  <a:schemeClr val="bg1"/>
                </a:solidFill>
              </a:rPr>
              <a:t>TRIBES</a:t>
            </a:r>
          </a:p>
          <a:p>
            <a:r>
              <a:rPr lang="en-US" sz="2800" dirty="0">
                <a:solidFill>
                  <a:schemeClr val="bg1"/>
                </a:solidFill>
              </a:rPr>
              <a:t>      	Nez Perce</a:t>
            </a:r>
          </a:p>
          <a:p>
            <a:r>
              <a:rPr lang="en-US" sz="2800" dirty="0">
                <a:solidFill>
                  <a:schemeClr val="bg1"/>
                </a:solidFill>
              </a:rPr>
              <a:t>    	Flathead	</a:t>
            </a:r>
          </a:p>
          <a:p>
            <a:r>
              <a:rPr lang="en-US" sz="2800" dirty="0">
                <a:solidFill>
                  <a:schemeClr val="bg1"/>
                </a:solidFill>
              </a:rPr>
              <a:t>    	Kutenai</a:t>
            </a:r>
          </a:p>
          <a:p>
            <a:r>
              <a:rPr lang="en-US" sz="2800" dirty="0">
                <a:solidFill>
                  <a:schemeClr val="bg1"/>
                </a:solidFill>
              </a:rPr>
              <a:t>    	</a:t>
            </a:r>
            <a:r>
              <a:rPr lang="en-US" sz="2800" dirty="0" err="1">
                <a:solidFill>
                  <a:schemeClr val="bg1"/>
                </a:solidFill>
              </a:rPr>
              <a:t>Palus</a:t>
            </a:r>
            <a:endParaRPr lang="en-US" sz="2800" dirty="0">
              <a:solidFill>
                <a:schemeClr val="bg1"/>
              </a:solidFill>
            </a:endParaRPr>
          </a:p>
          <a:p>
            <a:r>
              <a:rPr lang="en-US" sz="2800" dirty="0">
                <a:solidFill>
                  <a:schemeClr val="bg1"/>
                </a:solidFill>
              </a:rPr>
              <a:t>  	Coeur D'Alene</a:t>
            </a:r>
          </a:p>
          <a:p>
            <a:r>
              <a:rPr lang="en-US" sz="2800" dirty="0">
                <a:solidFill>
                  <a:schemeClr val="bg1"/>
                </a:solidFill>
              </a:rPr>
              <a:t>      	Cayuse</a:t>
            </a:r>
          </a:p>
          <a:p>
            <a:endParaRPr lang="en-US" sz="1200" dirty="0">
              <a:solidFill>
                <a:schemeClr val="bg1"/>
              </a:solidFill>
            </a:endParaRPr>
          </a:p>
        </p:txBody>
      </p:sp>
      <p:pic>
        <p:nvPicPr>
          <p:cNvPr id="4" name="Picture 2" descr="Nez Perce Warrior"/>
          <p:cNvPicPr>
            <a:picLocks noChangeAspect="1" noChangeArrowheads="1"/>
          </p:cNvPicPr>
          <p:nvPr/>
        </p:nvPicPr>
        <p:blipFill>
          <a:blip r:embed="rId3"/>
          <a:srcRect/>
          <a:stretch>
            <a:fillRect/>
          </a:stretch>
        </p:blipFill>
        <p:spPr bwMode="auto">
          <a:xfrm>
            <a:off x="0" y="2895599"/>
            <a:ext cx="3267075" cy="3962401"/>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1000" fill="hold"/>
                                        <p:tgtEl>
                                          <p:spTgt spid="5"/>
                                        </p:tgtEl>
                                        <p:attrNameLst>
                                          <p:attrName>ppt_w</p:attrName>
                                        </p:attrNameLst>
                                      </p:cBhvr>
                                      <p:tavLst>
                                        <p:tav tm="0">
                                          <p:val>
                                            <p:fltVal val="0"/>
                                          </p:val>
                                        </p:tav>
                                        <p:tav tm="100000">
                                          <p:val>
                                            <p:strVal val="#ppt_w"/>
                                          </p:val>
                                        </p:tav>
                                      </p:tavLst>
                                    </p:anim>
                                    <p:anim calcmode="lin" valueType="num">
                                      <p:cBhvr>
                                        <p:cTn id="12" dur="1000" fill="hold"/>
                                        <p:tgtEl>
                                          <p:spTgt spid="5"/>
                                        </p:tgtEl>
                                        <p:attrNameLst>
                                          <p:attrName>ppt_h</p:attrName>
                                        </p:attrNameLst>
                                      </p:cBhvr>
                                      <p:tavLst>
                                        <p:tav tm="0">
                                          <p:val>
                                            <p:fltVal val="0"/>
                                          </p:val>
                                        </p:tav>
                                        <p:tav tm="100000">
                                          <p:val>
                                            <p:strVal val="#ppt_h"/>
                                          </p:val>
                                        </p:tav>
                                      </p:tavLst>
                                    </p:anim>
                                    <p:animEffect transition="in" filter="fade">
                                      <p:cBhvr>
                                        <p:cTn id="13" dur="10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childTnLst>
                                </p:cTn>
                              </p:par>
                              <p:par>
                                <p:cTn id="19" presetID="10" presetClass="exit" presetSubtype="0" fill="hold" grpId="1" nodeType="withEffect">
                                  <p:stCondLst>
                                    <p:cond delay="0"/>
                                  </p:stCondLst>
                                  <p:childTnLst>
                                    <p:animEffect transition="out" filter="fade">
                                      <p:cBhvr>
                                        <p:cTn id="20" dur="1000"/>
                                        <p:tgtEl>
                                          <p:spTgt spid="6"/>
                                        </p:tgtEl>
                                      </p:cBhvr>
                                    </p:animEffect>
                                    <p:set>
                                      <p:cBhvr>
                                        <p:cTn id="21" dur="1" fill="hold">
                                          <p:stCondLst>
                                            <p:cond delay="999"/>
                                          </p:stCondLst>
                                        </p:cTn>
                                        <p:tgtEl>
                                          <p:spTgt spid="6"/>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7">
                                            <p:bg/>
                                          </p:spTgt>
                                        </p:tgtEl>
                                        <p:attrNameLst>
                                          <p:attrName>style.visibility</p:attrName>
                                        </p:attrNameLst>
                                      </p:cBhvr>
                                      <p:to>
                                        <p:strVal val="visible"/>
                                      </p:to>
                                    </p:set>
                                    <p:animEffect transition="in" filter="fade">
                                      <p:cBhvr>
                                        <p:cTn id="24" dur="1000"/>
                                        <p:tgtEl>
                                          <p:spTgt spid="7">
                                            <p:bg/>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0"/>
                                        <p:tgtEl>
                                          <p:spTgt spid="7">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7">
                                            <p:txEl>
                                              <p:pRg st="1" end="1"/>
                                            </p:txEl>
                                          </p:spTgt>
                                        </p:tgtEl>
                                        <p:attrNameLst>
                                          <p:attrName>style.visibility</p:attrName>
                                        </p:attrNameLst>
                                      </p:cBhvr>
                                      <p:to>
                                        <p:strVal val="visible"/>
                                      </p:to>
                                    </p:set>
                                    <p:animEffect transition="in" filter="fade">
                                      <p:cBhvr>
                                        <p:cTn id="32" dur="1000"/>
                                        <p:tgtEl>
                                          <p:spTgt spid="7">
                                            <p:txEl>
                                              <p:pRg st="1" end="1"/>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animEffect transition="in" filter="fade">
                                      <p:cBhvr>
                                        <p:cTn id="35" dur="1000"/>
                                        <p:tgtEl>
                                          <p:spTgt spid="7">
                                            <p:txEl>
                                              <p:pRg st="2" end="2"/>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up)">
                                      <p:cBhvr>
                                        <p:cTn id="40"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6" grpId="1" animBg="1"/>
      <p:bldP spid="7" grpId="0" uiExpand="1" build="allAtOnce" animBg="1"/>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Nez Perce Warrior"/>
          <p:cNvPicPr>
            <a:picLocks noChangeAspect="1" noChangeArrowheads="1"/>
          </p:cNvPicPr>
          <p:nvPr/>
        </p:nvPicPr>
        <p:blipFill>
          <a:blip r:embed="rId2"/>
          <a:srcRect/>
          <a:stretch>
            <a:fillRect/>
          </a:stretch>
        </p:blipFill>
        <p:spPr bwMode="auto">
          <a:xfrm>
            <a:off x="5876925" y="2895599"/>
            <a:ext cx="3267075" cy="3962401"/>
          </a:xfrm>
          <a:prstGeom prst="rect">
            <a:avLst/>
          </a:prstGeom>
          <a:noFill/>
        </p:spPr>
      </p:pic>
      <p:sp>
        <p:nvSpPr>
          <p:cNvPr id="3" name="Rectangle 2"/>
          <p:cNvSpPr/>
          <p:nvPr/>
        </p:nvSpPr>
        <p:spPr>
          <a:xfrm>
            <a:off x="0" y="0"/>
            <a:ext cx="9144000" cy="5016758"/>
          </a:xfrm>
          <a:prstGeom prst="rect">
            <a:avLst/>
          </a:prstGeom>
        </p:spPr>
        <p:txBody>
          <a:bodyPr wrap="square">
            <a:spAutoFit/>
          </a:bodyPr>
          <a:lstStyle/>
          <a:p>
            <a:r>
              <a:rPr lang="en-US" sz="1600" dirty="0">
                <a:hlinkClick r:id="rId3"/>
              </a:rPr>
              <a:t>https://www.warpaths2peacepipes.com/native-american-indians/</a:t>
            </a:r>
            <a:endParaRPr lang="en-US" sz="1600" dirty="0"/>
          </a:p>
          <a:p>
            <a:r>
              <a:rPr lang="en-US" sz="1600" b="1" dirty="0"/>
              <a:t>The Plateau Indians</a:t>
            </a:r>
            <a:r>
              <a:rPr lang="en-US" sz="1600" dirty="0"/>
              <a:t/>
            </a:r>
            <a:br>
              <a:rPr lang="en-US" sz="1600" dirty="0"/>
            </a:br>
            <a:r>
              <a:rPr lang="en-US" sz="1600" dirty="0"/>
              <a:t>	The area covered eastern Washington, northern Idaho, western Montana, northeast and central Oregon, southeast British Columbia. The area included varied environments ranging from semi-arid to lush mountain meadows. The Geography and Environment can be generally described as an area of lakes, rivers, and coniferous trees which dominated the landscape of the Plateau region. The great Fraser and Columbia Snake rivers provided many different types of salmon. Warm summers and cold, snowy winters.</a:t>
            </a:r>
          </a:p>
          <a:p>
            <a:r>
              <a:rPr lang="en-US" sz="1600" dirty="0"/>
              <a:t>	The Plateau Indians lived in small villages alongside rivers. The animals and fish, including trout and salmon, and the plants, and crops provided their food, clothing and shelter. Their houses, shelters and homes depended on the materials available to them and whether the home was permanent or temporary.</a:t>
            </a:r>
          </a:p>
          <a:p>
            <a:r>
              <a:rPr lang="en-US" sz="1600" dirty="0"/>
              <a:t>Following the introduction of the horse by Europeans some Plateau</a:t>
            </a:r>
          </a:p>
          <a:p>
            <a:r>
              <a:rPr lang="en-US" sz="1600" dirty="0"/>
              <a:t> Indians travelled across the Rocky Mountains to hunt buffalo on the</a:t>
            </a:r>
          </a:p>
          <a:p>
            <a:r>
              <a:rPr lang="en-US" sz="1600" dirty="0"/>
              <a:t> Great Plains. But they returned to their Plateau homeland in the </a:t>
            </a:r>
          </a:p>
          <a:p>
            <a:r>
              <a:rPr lang="en-US" sz="1600" dirty="0"/>
              <a:t>winter to continue fishing in the great rivers.  </a:t>
            </a:r>
          </a:p>
          <a:p>
            <a:r>
              <a:rPr lang="en-US" sz="1600" dirty="0"/>
              <a:t>	Plateau tribes included the Nez Perce, Flathead, Kutenai,</a:t>
            </a:r>
          </a:p>
          <a:p>
            <a:r>
              <a:rPr lang="en-US" sz="1600" dirty="0"/>
              <a:t> </a:t>
            </a:r>
            <a:r>
              <a:rPr lang="en-US" sz="1600" dirty="0" err="1"/>
              <a:t>Palus</a:t>
            </a:r>
            <a:r>
              <a:rPr lang="en-US" sz="1600" dirty="0"/>
              <a:t>, Coeur D'Alene, Cayuse, and </a:t>
            </a:r>
            <a:r>
              <a:rPr lang="en-US" sz="1600" dirty="0" err="1"/>
              <a:t>Kalispel</a:t>
            </a:r>
            <a:r>
              <a:rPr lang="en-US" sz="1600" dirty="0"/>
              <a:t>, and these groups were </a:t>
            </a:r>
          </a:p>
          <a:p>
            <a:r>
              <a:rPr lang="en-US" sz="1600" dirty="0"/>
              <a:t>nomadic hunter gatherers and fishers who lived in the forests, woods</a:t>
            </a:r>
          </a:p>
          <a:p>
            <a:r>
              <a:rPr lang="en-US" sz="1600" dirty="0"/>
              <a:t> and prairies and along the rivers. The climate, land and natural</a:t>
            </a:r>
          </a:p>
          <a:p>
            <a:r>
              <a:rPr lang="en-US" sz="1600" dirty="0"/>
              <a:t> resources that were available to the Indian tribes resulted in the</a:t>
            </a:r>
          </a:p>
          <a:p>
            <a:r>
              <a:rPr lang="en-US" sz="1600" dirty="0"/>
              <a:t> adoption of the Plateau Indians culture.</a:t>
            </a:r>
          </a:p>
        </p:txBody>
      </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noChangeArrowheads="1"/>
          </p:cNvPicPr>
          <p:nvPr/>
        </p:nvPicPr>
        <p:blipFill>
          <a:blip r:embed="rId2"/>
          <a:srcRect/>
          <a:stretch>
            <a:fillRect/>
          </a:stretch>
        </p:blipFill>
        <p:spPr bwMode="auto">
          <a:xfrm>
            <a:off x="0" y="685800"/>
            <a:ext cx="9164638" cy="6164263"/>
          </a:xfrm>
          <a:prstGeom prst="rect">
            <a:avLst/>
          </a:prstGeom>
          <a:noFill/>
          <a:ln w="9525">
            <a:noFill/>
            <a:miter lim="800000"/>
            <a:headEnd/>
            <a:tailEnd/>
          </a:ln>
          <a:effectLst/>
        </p:spPr>
      </p:pic>
      <p:grpSp>
        <p:nvGrpSpPr>
          <p:cNvPr id="22" name="Group 21"/>
          <p:cNvGrpSpPr/>
          <p:nvPr/>
        </p:nvGrpSpPr>
        <p:grpSpPr>
          <a:xfrm>
            <a:off x="0" y="722293"/>
            <a:ext cx="9144000" cy="6135707"/>
            <a:chOff x="0" y="722293"/>
            <a:chExt cx="9144000" cy="6135707"/>
          </a:xfrm>
        </p:grpSpPr>
        <p:sp>
          <p:nvSpPr>
            <p:cNvPr id="12" name="Rectangle 11"/>
            <p:cNvSpPr/>
            <p:nvPr/>
          </p:nvSpPr>
          <p:spPr>
            <a:xfrm>
              <a:off x="2895600" y="1676400"/>
              <a:ext cx="6248400" cy="1815882"/>
            </a:xfrm>
            <a:prstGeom prst="rect">
              <a:avLst/>
            </a:prstGeom>
            <a:solidFill>
              <a:srgbClr val="982A08"/>
            </a:solidFill>
          </p:spPr>
          <p:txBody>
            <a:bodyPr wrap="square">
              <a:spAutoFit/>
            </a:bodyPr>
            <a:lstStyle/>
            <a:p>
              <a:r>
                <a:rPr lang="en-US" sz="2800" dirty="0">
                  <a:solidFill>
                    <a:schemeClr val="bg1"/>
                  </a:solidFill>
                </a:rPr>
                <a:t>        -  some tribes live in villages along 	rivers, fish &amp; grow crops </a:t>
              </a:r>
            </a:p>
            <a:p>
              <a:r>
                <a:rPr lang="en-US" sz="2800" dirty="0">
                  <a:solidFill>
                    <a:schemeClr val="bg1"/>
                  </a:solidFill>
                </a:rPr>
                <a:t>        -  others live nomadic lifestyle as</a:t>
              </a:r>
            </a:p>
            <a:p>
              <a:r>
                <a:rPr lang="en-US" sz="2800" dirty="0">
                  <a:solidFill>
                    <a:schemeClr val="bg1"/>
                  </a:solidFill>
                </a:rPr>
                <a:t>	horsemen and hunters</a:t>
              </a:r>
            </a:p>
          </p:txBody>
        </p:sp>
        <p:grpSp>
          <p:nvGrpSpPr>
            <p:cNvPr id="17" name="Group 16"/>
            <p:cNvGrpSpPr/>
            <p:nvPr/>
          </p:nvGrpSpPr>
          <p:grpSpPr>
            <a:xfrm>
              <a:off x="0" y="722293"/>
              <a:ext cx="9144000" cy="6135707"/>
              <a:chOff x="0" y="722293"/>
              <a:chExt cx="9144000" cy="6135707"/>
            </a:xfrm>
          </p:grpSpPr>
          <p:sp>
            <p:nvSpPr>
              <p:cNvPr id="18" name="Rectangle 17"/>
              <p:cNvSpPr/>
              <p:nvPr/>
            </p:nvSpPr>
            <p:spPr>
              <a:xfrm>
                <a:off x="2895600" y="722293"/>
                <a:ext cx="6248400" cy="954107"/>
              </a:xfrm>
              <a:prstGeom prst="rect">
                <a:avLst/>
              </a:prstGeom>
              <a:solidFill>
                <a:srgbClr val="982A08"/>
              </a:solidFill>
            </p:spPr>
            <p:txBody>
              <a:bodyPr wrap="square">
                <a:spAutoFit/>
              </a:bodyPr>
              <a:lstStyle/>
              <a:p>
                <a:r>
                  <a:rPr lang="en-US" sz="2800" dirty="0">
                    <a:solidFill>
                      <a:schemeClr val="bg1"/>
                    </a:solidFill>
                  </a:rPr>
                  <a:t> semi-arid to lush mountain meadows </a:t>
                </a:r>
              </a:p>
              <a:p>
                <a:r>
                  <a:rPr lang="en-US" sz="2800" dirty="0">
                    <a:solidFill>
                      <a:schemeClr val="bg1"/>
                    </a:solidFill>
                  </a:rPr>
                  <a:t>  with lakes, rivers, coniferous trees </a:t>
                </a:r>
              </a:p>
            </p:txBody>
          </p:sp>
          <p:pic>
            <p:nvPicPr>
              <p:cNvPr id="21" name="Picture 2" descr="Nez Perce Warrior"/>
              <p:cNvPicPr>
                <a:picLocks noChangeAspect="1" noChangeArrowheads="1"/>
              </p:cNvPicPr>
              <p:nvPr/>
            </p:nvPicPr>
            <p:blipFill>
              <a:blip r:embed="rId3"/>
              <a:srcRect/>
              <a:stretch>
                <a:fillRect/>
              </a:stretch>
            </p:blipFill>
            <p:spPr bwMode="auto">
              <a:xfrm>
                <a:off x="0" y="2895599"/>
                <a:ext cx="3267075" cy="3962401"/>
              </a:xfrm>
              <a:prstGeom prst="rect">
                <a:avLst/>
              </a:prstGeom>
              <a:noFill/>
            </p:spPr>
          </p:pic>
        </p:grpSp>
        <p:sp>
          <p:nvSpPr>
            <p:cNvPr id="13" name="Rectangle 12"/>
            <p:cNvSpPr/>
            <p:nvPr/>
          </p:nvSpPr>
          <p:spPr>
            <a:xfrm>
              <a:off x="3276600" y="3429000"/>
              <a:ext cx="3429000" cy="3293209"/>
            </a:xfrm>
            <a:prstGeom prst="rect">
              <a:avLst/>
            </a:prstGeom>
            <a:solidFill>
              <a:srgbClr val="982A08"/>
            </a:solidFill>
          </p:spPr>
          <p:txBody>
            <a:bodyPr wrap="square">
              <a:spAutoFit/>
            </a:bodyPr>
            <a:lstStyle/>
            <a:p>
              <a:r>
                <a:rPr lang="en-US" sz="2800" dirty="0">
                  <a:solidFill>
                    <a:schemeClr val="bg1"/>
                  </a:solidFill>
                </a:rPr>
                <a:t>    	   </a:t>
              </a:r>
              <a:r>
                <a:rPr lang="en-US" sz="2800" u="sng" dirty="0">
                  <a:solidFill>
                    <a:schemeClr val="bg1"/>
                  </a:solidFill>
                </a:rPr>
                <a:t>TRIBES</a:t>
              </a:r>
            </a:p>
            <a:p>
              <a:r>
                <a:rPr lang="en-US" sz="2800" dirty="0">
                  <a:solidFill>
                    <a:schemeClr val="bg1"/>
                  </a:solidFill>
                </a:rPr>
                <a:t>      	Nez Perce</a:t>
              </a:r>
            </a:p>
            <a:p>
              <a:r>
                <a:rPr lang="en-US" sz="2800" dirty="0">
                  <a:solidFill>
                    <a:schemeClr val="bg1"/>
                  </a:solidFill>
                </a:rPr>
                <a:t>    	Flathead	</a:t>
              </a:r>
            </a:p>
            <a:p>
              <a:r>
                <a:rPr lang="en-US" sz="2800" dirty="0">
                  <a:solidFill>
                    <a:schemeClr val="bg1"/>
                  </a:solidFill>
                </a:rPr>
                <a:t>    	Kutenai</a:t>
              </a:r>
            </a:p>
            <a:p>
              <a:r>
                <a:rPr lang="en-US" sz="2800" dirty="0">
                  <a:solidFill>
                    <a:schemeClr val="bg1"/>
                  </a:solidFill>
                </a:rPr>
                <a:t>    	</a:t>
              </a:r>
              <a:r>
                <a:rPr lang="en-US" sz="2800" dirty="0" err="1">
                  <a:solidFill>
                    <a:schemeClr val="bg1"/>
                  </a:solidFill>
                </a:rPr>
                <a:t>Palus</a:t>
              </a:r>
              <a:endParaRPr lang="en-US" sz="2800" dirty="0">
                <a:solidFill>
                  <a:schemeClr val="bg1"/>
                </a:solidFill>
              </a:endParaRPr>
            </a:p>
            <a:p>
              <a:r>
                <a:rPr lang="en-US" sz="2800" dirty="0">
                  <a:solidFill>
                    <a:schemeClr val="bg1"/>
                  </a:solidFill>
                </a:rPr>
                <a:t>  	Coeur D'Alene</a:t>
              </a:r>
            </a:p>
            <a:p>
              <a:r>
                <a:rPr lang="en-US" sz="2800" dirty="0">
                  <a:solidFill>
                    <a:schemeClr val="bg1"/>
                  </a:solidFill>
                </a:rPr>
                <a:t>      	Cayuse</a:t>
              </a:r>
            </a:p>
            <a:p>
              <a:endParaRPr lang="en-US" sz="1200" dirty="0">
                <a:solidFill>
                  <a:schemeClr val="bg1"/>
                </a:solidFill>
              </a:endParaRPr>
            </a:p>
          </p:txBody>
        </p:sp>
      </p:grpSp>
      <p:sp useBgFill="1">
        <p:nvSpPr>
          <p:cNvPr id="3" name="Rectangle 2"/>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Plateau Indians</a:t>
            </a:r>
            <a:endParaRPr lang="en-US" sz="4000" dirty="0"/>
          </a:p>
        </p:txBody>
      </p:sp>
      <p:sp>
        <p:nvSpPr>
          <p:cNvPr id="14" name="Oval 13"/>
          <p:cNvSpPr/>
          <p:nvPr/>
        </p:nvSpPr>
        <p:spPr>
          <a:xfrm>
            <a:off x="914400" y="2590800"/>
            <a:ext cx="1828800" cy="990600"/>
          </a:xfrm>
          <a:prstGeom prst="ellipse">
            <a:avLst/>
          </a:prstGeom>
          <a:noFill/>
          <a:ln w="76200">
            <a:solidFill>
              <a:schemeClr val="tx1"/>
            </a:solidFill>
          </a:ln>
          <a:effectLst>
            <a:outerShdw dist="50800" dir="7200000" algn="ctr" rotWithShape="0">
              <a:schemeClr val="bg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5" name="Rectangle 14"/>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Great Basin Indians</a:t>
            </a:r>
            <a:endParaRPr lang="en-US" sz="4000" dirty="0"/>
          </a:p>
        </p:txBody>
      </p:sp>
      <p:sp>
        <p:nvSpPr>
          <p:cNvPr id="16" name="TextBox 15"/>
          <p:cNvSpPr txBox="1"/>
          <p:nvPr/>
        </p:nvSpPr>
        <p:spPr>
          <a:xfrm>
            <a:off x="1262219" y="2667000"/>
            <a:ext cx="1164101" cy="954107"/>
          </a:xfrm>
          <a:prstGeom prst="rect">
            <a:avLst/>
          </a:prstGeom>
          <a:noFill/>
        </p:spPr>
        <p:txBody>
          <a:bodyPr wrap="none" rtlCol="0">
            <a:spAutoFit/>
          </a:bodyPr>
          <a:lstStyle/>
          <a:p>
            <a:r>
              <a:rPr lang="en-US" sz="2800" b="1" dirty="0">
                <a:solidFill>
                  <a:schemeClr val="bg1"/>
                </a:solidFill>
                <a:latin typeface="Arial" pitchFamily="34" charset="0"/>
                <a:cs typeface="Arial" pitchFamily="34" charset="0"/>
              </a:rPr>
              <a:t>Great</a:t>
            </a:r>
          </a:p>
          <a:p>
            <a:r>
              <a:rPr lang="en-US" sz="2800" b="1" dirty="0">
                <a:solidFill>
                  <a:schemeClr val="bg1"/>
                </a:solidFill>
                <a:latin typeface="Arial" pitchFamily="34" charset="0"/>
                <a:cs typeface="Arial" pitchFamily="34" charset="0"/>
              </a:rPr>
              <a:t>Basin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2"/>
                                        </p:tgtEl>
                                      </p:cBhvr>
                                    </p:animEffect>
                                    <p:set>
                                      <p:cBhvr>
                                        <p:cTn id="7" dur="1" fill="hold">
                                          <p:stCondLst>
                                            <p:cond delay="999"/>
                                          </p:stCondLst>
                                        </p:cTn>
                                        <p:tgtEl>
                                          <p:spTgt spid="22"/>
                                        </p:tgtEl>
                                        <p:attrNameLst>
                                          <p:attrName>style.visibility</p:attrName>
                                        </p:attrNameLst>
                                      </p:cBhvr>
                                      <p:to>
                                        <p:strVal val="hidden"/>
                                      </p:to>
                                    </p:se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1000"/>
                                        <p:tgtEl>
                                          <p:spTgt spid="1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1000"/>
                                        <p:tgtEl>
                                          <p:spTgt spid="16"/>
                                        </p:tgtEl>
                                      </p:cBhvr>
                                    </p:animEffect>
                                  </p:childTnLst>
                                </p:cTn>
                              </p:par>
                              <p:par>
                                <p:cTn id="17" presetID="64" presetClass="path" presetSubtype="0" accel="50000" decel="50000" fill="hold" grpId="2" nodeType="withEffect">
                                  <p:stCondLst>
                                    <p:cond delay="0"/>
                                  </p:stCondLst>
                                  <p:childTnLst>
                                    <p:animMotion origin="layout" path="M -2.5E-6 -3.33333E-6 L 0.26511 -0.41389 " pathEditMode="relative" rAng="0" ptsTypes="AA">
                                      <p:cBhvr>
                                        <p:cTn id="18" dur="1000" fill="hold"/>
                                        <p:tgtEl>
                                          <p:spTgt spid="16"/>
                                        </p:tgtEl>
                                        <p:attrNameLst>
                                          <p:attrName>ppt_x</p:attrName>
                                          <p:attrName>ppt_y</p:attrName>
                                        </p:attrNameLst>
                                      </p:cBhvr>
                                      <p:rCtr x="13200" y="-20700"/>
                                    </p:animMotion>
                                  </p:childTnLst>
                                </p:cTn>
                              </p:par>
                              <p:par>
                                <p:cTn id="19" presetID="3" presetClass="emph" presetSubtype="2" fill="hold" grpId="3" nodeType="withEffect">
                                  <p:stCondLst>
                                    <p:cond delay="0"/>
                                  </p:stCondLst>
                                  <p:childTnLst>
                                    <p:animClr clrSpc="rgb" dir="cw">
                                      <p:cBhvr override="childStyle">
                                        <p:cTn id="20" dur="1000" fill="hold"/>
                                        <p:tgtEl>
                                          <p:spTgt spid="16"/>
                                        </p:tgtEl>
                                        <p:attrNameLst>
                                          <p:attrName>style.color</p:attrName>
                                        </p:attrNameLst>
                                      </p:cBhvr>
                                      <p:to>
                                        <a:schemeClr val="tx1"/>
                                      </p:to>
                                    </p:animClr>
                                  </p:childTnLst>
                                </p:cTn>
                              </p:par>
                              <p:par>
                                <p:cTn id="21" presetID="10" presetClass="exit" presetSubtype="0" fill="hold" grpId="1" nodeType="withEffect">
                                  <p:stCondLst>
                                    <p:cond delay="500"/>
                                  </p:stCondLst>
                                  <p:childTnLst>
                                    <p:animEffect transition="out" filter="fade">
                                      <p:cBhvr>
                                        <p:cTn id="22" dur="1000"/>
                                        <p:tgtEl>
                                          <p:spTgt spid="16"/>
                                        </p:tgtEl>
                                      </p:cBhvr>
                                    </p:animEffect>
                                    <p:set>
                                      <p:cBhvr>
                                        <p:cTn id="23" dur="1" fill="hold">
                                          <p:stCondLst>
                                            <p:cond delay="999"/>
                                          </p:stCondLst>
                                        </p:cTn>
                                        <p:tgtEl>
                                          <p:spTgt spid="16"/>
                                        </p:tgtEl>
                                        <p:attrNameLst>
                                          <p:attrName>style.visibility</p:attrName>
                                        </p:attrNameLst>
                                      </p:cBhvr>
                                      <p:to>
                                        <p:strVal val="hidden"/>
                                      </p:to>
                                    </p:set>
                                  </p:childTnLst>
                                </p:cTn>
                              </p:par>
                              <p:par>
                                <p:cTn id="24" presetID="10" presetClass="exit" presetSubtype="0" fill="hold" grpId="0" nodeType="withEffect">
                                  <p:stCondLst>
                                    <p:cond delay="1000"/>
                                  </p:stCondLst>
                                  <p:childTnLst>
                                    <p:animEffect transition="out" filter="fade">
                                      <p:cBhvr>
                                        <p:cTn id="25" dur="1000"/>
                                        <p:tgtEl>
                                          <p:spTgt spid="3"/>
                                        </p:tgtEl>
                                      </p:cBhvr>
                                    </p:animEffect>
                                    <p:set>
                                      <p:cBhvr>
                                        <p:cTn id="26" dur="1" fill="hold">
                                          <p:stCondLst>
                                            <p:cond delay="999"/>
                                          </p:stCondLst>
                                        </p:cTn>
                                        <p:tgtEl>
                                          <p:spTgt spid="3"/>
                                        </p:tgtEl>
                                        <p:attrNameLst>
                                          <p:attrName>style.visibility</p:attrName>
                                        </p:attrNameLst>
                                      </p:cBhvr>
                                      <p:to>
                                        <p:strVal val="hidden"/>
                                      </p:to>
                                    </p:set>
                                  </p:childTnLst>
                                </p:cTn>
                              </p:par>
                              <p:par>
                                <p:cTn id="27" presetID="10" presetClass="entr" presetSubtype="0" fill="hold" grpId="0" nodeType="withEffect">
                                  <p:stCondLst>
                                    <p:cond delay="50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1000"/>
                                        <p:tgtEl>
                                          <p:spTgt spid="15"/>
                                        </p:tgtEl>
                                      </p:cBhvr>
                                    </p:animEffect>
                                  </p:childTnLst>
                                </p:cTn>
                              </p:par>
                              <p:par>
                                <p:cTn id="30" presetID="10" presetClass="exit" presetSubtype="0" fill="hold" grpId="1" nodeType="withEffect">
                                  <p:stCondLst>
                                    <p:cond delay="500"/>
                                  </p:stCondLst>
                                  <p:childTnLst>
                                    <p:animEffect transition="out" filter="fade">
                                      <p:cBhvr>
                                        <p:cTn id="31" dur="1000"/>
                                        <p:tgtEl>
                                          <p:spTgt spid="14"/>
                                        </p:tgtEl>
                                      </p:cBhvr>
                                    </p:animEffect>
                                    <p:set>
                                      <p:cBhvr>
                                        <p:cTn id="32" dur="1" fill="hold">
                                          <p:stCondLst>
                                            <p:cond delay="9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4" grpId="0" animBg="1"/>
      <p:bldP spid="14" grpId="1" animBg="1"/>
      <p:bldP spid="15" grpId="0" animBg="1"/>
      <p:bldP spid="16" grpId="0"/>
      <p:bldP spid="16" grpId="1"/>
      <p:bldP spid="16" grpId="2"/>
      <p:bldP spid="16" grpId="3"/>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5" name="Rectangle 14"/>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Great Basin Indians</a:t>
            </a:r>
            <a:endParaRPr lang="en-US" sz="4000" dirty="0"/>
          </a:p>
        </p:txBody>
      </p:sp>
      <p:pic>
        <p:nvPicPr>
          <p:cNvPr id="2" name="Picture 1"/>
          <p:cNvPicPr>
            <a:picLocks noChangeAspect="1" noChangeArrowheads="1"/>
          </p:cNvPicPr>
          <p:nvPr/>
        </p:nvPicPr>
        <p:blipFill>
          <a:blip r:embed="rId2"/>
          <a:srcRect/>
          <a:stretch>
            <a:fillRect/>
          </a:stretch>
        </p:blipFill>
        <p:spPr bwMode="auto">
          <a:xfrm>
            <a:off x="0" y="685800"/>
            <a:ext cx="9164638" cy="6164263"/>
          </a:xfrm>
          <a:prstGeom prst="rect">
            <a:avLst/>
          </a:prstGeom>
          <a:noFill/>
          <a:ln w="9525">
            <a:noFill/>
            <a:miter lim="800000"/>
            <a:headEnd/>
            <a:tailEnd/>
          </a:ln>
          <a:effectLst/>
        </p:spPr>
      </p:pic>
      <p:sp>
        <p:nvSpPr>
          <p:cNvPr id="18" name="Rectangle 17"/>
          <p:cNvSpPr/>
          <p:nvPr/>
        </p:nvSpPr>
        <p:spPr>
          <a:xfrm>
            <a:off x="0" y="722293"/>
            <a:ext cx="9144000" cy="523220"/>
          </a:xfrm>
          <a:prstGeom prst="rect">
            <a:avLst/>
          </a:prstGeom>
          <a:solidFill>
            <a:srgbClr val="DF5E0F"/>
          </a:solidFill>
        </p:spPr>
        <p:txBody>
          <a:bodyPr wrap="square">
            <a:spAutoFit/>
          </a:bodyPr>
          <a:lstStyle/>
          <a:p>
            <a:pPr algn="ctr"/>
            <a:r>
              <a:rPr lang="en-US" sz="2800" dirty="0">
                <a:solidFill>
                  <a:schemeClr val="bg1"/>
                </a:solidFill>
              </a:rPr>
              <a:t> barren wasteland of deserts, salt flats, and brackish lakes</a:t>
            </a:r>
          </a:p>
        </p:txBody>
      </p:sp>
      <p:sp>
        <p:nvSpPr>
          <p:cNvPr id="19" name="Rectangle 18"/>
          <p:cNvSpPr/>
          <p:nvPr/>
        </p:nvSpPr>
        <p:spPr>
          <a:xfrm>
            <a:off x="6019800" y="2514600"/>
            <a:ext cx="3124200" cy="2862322"/>
          </a:xfrm>
          <a:prstGeom prst="rect">
            <a:avLst/>
          </a:prstGeom>
          <a:solidFill>
            <a:srgbClr val="DF5E0F"/>
          </a:solidFill>
        </p:spPr>
        <p:txBody>
          <a:bodyPr wrap="square">
            <a:spAutoFit/>
          </a:bodyPr>
          <a:lstStyle/>
          <a:p>
            <a:r>
              <a:rPr lang="en-US" sz="2800" dirty="0">
                <a:solidFill>
                  <a:schemeClr val="bg1"/>
                </a:solidFill>
              </a:rPr>
              <a:t>       </a:t>
            </a:r>
            <a:r>
              <a:rPr lang="en-US" sz="2800" u="sng" dirty="0">
                <a:solidFill>
                  <a:schemeClr val="bg1"/>
                </a:solidFill>
              </a:rPr>
              <a:t>TRIBES</a:t>
            </a:r>
          </a:p>
          <a:p>
            <a:r>
              <a:rPr lang="en-US" sz="2800" dirty="0">
                <a:solidFill>
                  <a:schemeClr val="bg1"/>
                </a:solidFill>
              </a:rPr>
              <a:t>  Comanche  </a:t>
            </a:r>
          </a:p>
          <a:p>
            <a:r>
              <a:rPr lang="en-US" sz="2800" dirty="0">
                <a:solidFill>
                  <a:schemeClr val="bg1"/>
                </a:solidFill>
              </a:rPr>
              <a:t>  Eastern Shoshone </a:t>
            </a:r>
          </a:p>
          <a:p>
            <a:r>
              <a:rPr lang="en-US" sz="2800" dirty="0">
                <a:solidFill>
                  <a:schemeClr val="bg1"/>
                </a:solidFill>
              </a:rPr>
              <a:t>  Bannock </a:t>
            </a:r>
          </a:p>
          <a:p>
            <a:r>
              <a:rPr lang="en-US" sz="2800" dirty="0">
                <a:solidFill>
                  <a:schemeClr val="bg1"/>
                </a:solidFill>
              </a:rPr>
              <a:t>  Paiute</a:t>
            </a:r>
          </a:p>
          <a:p>
            <a:r>
              <a:rPr lang="en-US" sz="2800" dirty="0">
                <a:solidFill>
                  <a:schemeClr val="bg1"/>
                </a:solidFill>
              </a:rPr>
              <a:t>  Ute 	 </a:t>
            </a:r>
          </a:p>
          <a:p>
            <a:endParaRPr lang="en-US" sz="1200" dirty="0">
              <a:solidFill>
                <a:schemeClr val="bg1"/>
              </a:solidFill>
            </a:endParaRPr>
          </a:p>
        </p:txBody>
      </p:sp>
      <p:sp>
        <p:nvSpPr>
          <p:cNvPr id="20" name="Rectangle 19"/>
          <p:cNvSpPr/>
          <p:nvPr/>
        </p:nvSpPr>
        <p:spPr>
          <a:xfrm>
            <a:off x="2895600" y="1143000"/>
            <a:ext cx="6248400" cy="1384995"/>
          </a:xfrm>
          <a:prstGeom prst="rect">
            <a:avLst/>
          </a:prstGeom>
          <a:solidFill>
            <a:srgbClr val="DF5E0F"/>
          </a:solidFill>
        </p:spPr>
        <p:txBody>
          <a:bodyPr wrap="square">
            <a:spAutoFit/>
          </a:bodyPr>
          <a:lstStyle/>
          <a:p>
            <a:r>
              <a:rPr lang="en-US" sz="2800" dirty="0">
                <a:solidFill>
                  <a:schemeClr val="bg1"/>
                </a:solidFill>
              </a:rPr>
              <a:t>         -  nomadic hunter gatherers </a:t>
            </a:r>
          </a:p>
          <a:p>
            <a:r>
              <a:rPr lang="en-US" sz="2800" dirty="0">
                <a:solidFill>
                  <a:schemeClr val="bg1"/>
                </a:solidFill>
              </a:rPr>
              <a:t>         -  lack of resources leads to</a:t>
            </a:r>
          </a:p>
          <a:p>
            <a:r>
              <a:rPr lang="en-US" sz="2800" dirty="0">
                <a:solidFill>
                  <a:schemeClr val="bg1"/>
                </a:solidFill>
              </a:rPr>
              <a:t> 	 migration north and east</a:t>
            </a:r>
          </a:p>
        </p:txBody>
      </p:sp>
      <p:pic>
        <p:nvPicPr>
          <p:cNvPr id="12" name="Picture 2" descr="Ute Native American Indian Tribe"/>
          <p:cNvPicPr>
            <a:picLocks noChangeAspect="1" noChangeArrowheads="1"/>
          </p:cNvPicPr>
          <p:nvPr/>
        </p:nvPicPr>
        <p:blipFill>
          <a:blip r:embed="rId3"/>
          <a:srcRect/>
          <a:stretch>
            <a:fillRect/>
          </a:stretch>
        </p:blipFill>
        <p:spPr bwMode="auto">
          <a:xfrm>
            <a:off x="3124200" y="2514600"/>
            <a:ext cx="2895600" cy="3860801"/>
          </a:xfrm>
          <a:prstGeom prst="rect">
            <a:avLst/>
          </a:prstGeom>
          <a:noFill/>
        </p:spPr>
      </p:pic>
      <p:sp>
        <p:nvSpPr>
          <p:cNvPr id="13" name="Rounded Rectangle 12"/>
          <p:cNvSpPr/>
          <p:nvPr/>
        </p:nvSpPr>
        <p:spPr>
          <a:xfrm>
            <a:off x="1981200" y="0"/>
            <a:ext cx="3505200" cy="685800"/>
          </a:xfrm>
          <a:prstGeom prst="roundRect">
            <a:avLst/>
          </a:prstGeom>
          <a:noFill/>
          <a:ln w="76200">
            <a:solidFill>
              <a:srgbClr val="DF5E0F"/>
            </a:solidFill>
          </a:ln>
          <a:effectLst>
            <a:outerShdw dist="50800" dir="8400000" algn="ctr" rotWithShape="0">
              <a:schemeClr val="bg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Effect transition="in" filter="fade">
                                      <p:cBhvr>
                                        <p:cTn id="13" dur="1000"/>
                                        <p:tgtEl>
                                          <p:spTgt spid="1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1000"/>
                                        <p:tgtEl>
                                          <p:spTgt spid="12"/>
                                        </p:tgtEl>
                                      </p:cBhvr>
                                    </p:animEffect>
                                  </p:childTnLst>
                                </p:cTn>
                              </p:par>
                              <p:par>
                                <p:cTn id="19" presetID="10" presetClass="exit" presetSubtype="0" fill="hold" grpId="1" nodeType="withEffect">
                                  <p:stCondLst>
                                    <p:cond delay="0"/>
                                  </p:stCondLst>
                                  <p:childTnLst>
                                    <p:animEffect transition="out" filter="fade">
                                      <p:cBhvr>
                                        <p:cTn id="20" dur="1000"/>
                                        <p:tgtEl>
                                          <p:spTgt spid="13"/>
                                        </p:tgtEl>
                                      </p:cBhvr>
                                    </p:animEffect>
                                    <p:set>
                                      <p:cBhvr>
                                        <p:cTn id="21" dur="1" fill="hold">
                                          <p:stCondLst>
                                            <p:cond delay="999"/>
                                          </p:stCondLst>
                                        </p:cTn>
                                        <p:tgtEl>
                                          <p:spTgt spid="13"/>
                                        </p:tgtEl>
                                        <p:attrNameLst>
                                          <p:attrName>style.visibility</p:attrName>
                                        </p:attrNameLst>
                                      </p:cBhvr>
                                      <p:to>
                                        <p:strVal val="hidden"/>
                                      </p:to>
                                    </p:se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20">
                                            <p:bg/>
                                          </p:spTgt>
                                        </p:tgtEl>
                                        <p:attrNameLst>
                                          <p:attrName>style.visibility</p:attrName>
                                        </p:attrNameLst>
                                      </p:cBhvr>
                                      <p:to>
                                        <p:strVal val="visible"/>
                                      </p:to>
                                    </p:set>
                                    <p:animEffect transition="in" filter="fade">
                                      <p:cBhvr>
                                        <p:cTn id="25" dur="1000"/>
                                        <p:tgtEl>
                                          <p:spTgt spid="20">
                                            <p:bg/>
                                          </p:spTgt>
                                        </p:tgtEl>
                                      </p:cBhvr>
                                    </p:animEffect>
                                  </p:childTnLst>
                                </p:cTn>
                              </p:par>
                              <p:par>
                                <p:cTn id="26" presetID="22" presetClass="entr" presetSubtype="8" fill="hold" nodeType="with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Effect transition="in" filter="wipe(left)">
                                      <p:cBhvr>
                                        <p:cTn id="28" dur="1000"/>
                                        <p:tgtEl>
                                          <p:spTgt spid="20">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20">
                                            <p:txEl>
                                              <p:pRg st="1" end="1"/>
                                            </p:txEl>
                                          </p:spTgt>
                                        </p:tgtEl>
                                        <p:attrNameLst>
                                          <p:attrName>style.visibility</p:attrName>
                                        </p:attrNameLst>
                                      </p:cBhvr>
                                      <p:to>
                                        <p:strVal val="visible"/>
                                      </p:to>
                                    </p:set>
                                    <p:animEffect transition="in" filter="wipe(left)">
                                      <p:cBhvr>
                                        <p:cTn id="33" dur="1000"/>
                                        <p:tgtEl>
                                          <p:spTgt spid="20">
                                            <p:txEl>
                                              <p:pRg st="1" end="1"/>
                                            </p:txEl>
                                          </p:spTgt>
                                        </p:tgtEl>
                                      </p:cBhvr>
                                    </p:animEffect>
                                  </p:childTnLst>
                                </p:cTn>
                              </p:par>
                            </p:childTnLst>
                          </p:cTn>
                        </p:par>
                        <p:par>
                          <p:cTn id="34" fill="hold">
                            <p:stCondLst>
                              <p:cond delay="1000"/>
                            </p:stCondLst>
                            <p:childTnLst>
                              <p:par>
                                <p:cTn id="35" presetID="22" presetClass="entr" presetSubtype="8" fill="hold" nodeType="afterEffect">
                                  <p:stCondLst>
                                    <p:cond delay="0"/>
                                  </p:stCondLst>
                                  <p:childTnLst>
                                    <p:set>
                                      <p:cBhvr>
                                        <p:cTn id="36" dur="1" fill="hold">
                                          <p:stCondLst>
                                            <p:cond delay="0"/>
                                          </p:stCondLst>
                                        </p:cTn>
                                        <p:tgtEl>
                                          <p:spTgt spid="20">
                                            <p:txEl>
                                              <p:pRg st="2" end="2"/>
                                            </p:txEl>
                                          </p:spTgt>
                                        </p:tgtEl>
                                        <p:attrNameLst>
                                          <p:attrName>style.visibility</p:attrName>
                                        </p:attrNameLst>
                                      </p:cBhvr>
                                      <p:to>
                                        <p:strVal val="visible"/>
                                      </p:to>
                                    </p:set>
                                    <p:animEffect transition="in" filter="wipe(left)">
                                      <p:cBhvr>
                                        <p:cTn id="37" dur="1000"/>
                                        <p:tgtEl>
                                          <p:spTgt spid="20">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up)">
                                      <p:cBhvr>
                                        <p:cTn id="42"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uiExpand="1" build="allAtOnce" animBg="1"/>
      <p:bldP spid="13" grpId="0" animBg="1"/>
      <p:bldP spid="13" grpId="1" animBg="1"/>
    </p:bld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046988"/>
          </a:xfrm>
          <a:prstGeom prst="rect">
            <a:avLst/>
          </a:prstGeom>
        </p:spPr>
        <p:txBody>
          <a:bodyPr wrap="square">
            <a:spAutoFit/>
          </a:bodyPr>
          <a:lstStyle/>
          <a:p>
            <a:r>
              <a:rPr lang="en-US" sz="1600" dirty="0">
                <a:hlinkClick r:id="rId2"/>
              </a:rPr>
              <a:t>https://www.warpaths2peacepipes.com/native-american-indians/</a:t>
            </a:r>
            <a:endParaRPr lang="en-US" sz="1600" dirty="0"/>
          </a:p>
          <a:p>
            <a:r>
              <a:rPr lang="en-US" sz="1600" b="1" dirty="0"/>
              <a:t>The Great Basin Indians</a:t>
            </a:r>
            <a:r>
              <a:rPr lang="en-US" sz="1600" dirty="0"/>
              <a:t/>
            </a:r>
            <a:br>
              <a:rPr lang="en-US" sz="1600" dirty="0"/>
            </a:br>
            <a:r>
              <a:rPr lang="en-US" sz="1600" dirty="0"/>
              <a:t>	The climate, land and natural resources that were available to the Indian tribes resulted in the adoption of the hunter gatherer culture shared by the Native American Indians of the Great Basin.  The environment consisted of barren wasteland of deserts, salt flats, and brackish lakes.</a:t>
            </a:r>
          </a:p>
          <a:p>
            <a:r>
              <a:rPr lang="en-US" sz="1600" dirty="0"/>
              <a:t>	The Great Basin (or desert) groups were nomadic hunter gatherers who lived in desert regions and lived on nuts, seeds, roots, cactus, insects and small game animals and birds. These tribes were influenced by Plains tribes, and by 1800 some had adopted the Great Plains culture.  The desert climate of the region and apparent lack of economic and subsistence resources led to the migration of many of the people. The Comanche and Eastern Shoshone were the early tribes who moved to the north and east, where they developed the horse-riding bison-hunting culture of the Great Plains Indians. </a:t>
            </a:r>
          </a:p>
          <a:p>
            <a:r>
              <a:rPr lang="en-US" sz="1600" dirty="0"/>
              <a:t>The tribes of the Great Basin area included the Bannock, Paiute and Ute.</a:t>
            </a:r>
          </a:p>
        </p:txBody>
      </p:sp>
      <p:pic>
        <p:nvPicPr>
          <p:cNvPr id="123906" name="Picture 2" descr="Ute Native American Indian Tribe"/>
          <p:cNvPicPr>
            <a:picLocks noChangeAspect="1" noChangeArrowheads="1"/>
          </p:cNvPicPr>
          <p:nvPr/>
        </p:nvPicPr>
        <p:blipFill>
          <a:blip r:embed="rId3"/>
          <a:srcRect/>
          <a:stretch>
            <a:fillRect/>
          </a:stretch>
        </p:blipFill>
        <p:spPr bwMode="auto">
          <a:xfrm>
            <a:off x="6705601" y="3606799"/>
            <a:ext cx="2438400" cy="3251201"/>
          </a:xfrm>
          <a:prstGeom prst="rect">
            <a:avLst/>
          </a:prstGeom>
          <a:noFill/>
        </p:spPr>
      </p:pic>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 name="Rectangle 1"/>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Great Basin Indians</a:t>
            </a:r>
            <a:endParaRPr lang="en-US" sz="4000" dirty="0"/>
          </a:p>
        </p:txBody>
      </p:sp>
      <p:pic>
        <p:nvPicPr>
          <p:cNvPr id="3" name="Picture 2"/>
          <p:cNvPicPr>
            <a:picLocks noChangeAspect="1" noChangeArrowheads="1"/>
          </p:cNvPicPr>
          <p:nvPr/>
        </p:nvPicPr>
        <p:blipFill>
          <a:blip r:embed="rId2"/>
          <a:srcRect/>
          <a:stretch>
            <a:fillRect/>
          </a:stretch>
        </p:blipFill>
        <p:spPr bwMode="auto">
          <a:xfrm>
            <a:off x="0" y="685800"/>
            <a:ext cx="9164638" cy="6164263"/>
          </a:xfrm>
          <a:prstGeom prst="rect">
            <a:avLst/>
          </a:prstGeom>
          <a:noFill/>
          <a:ln w="9525">
            <a:noFill/>
            <a:miter lim="800000"/>
            <a:headEnd/>
            <a:tailEnd/>
          </a:ln>
          <a:effectLst/>
        </p:spPr>
      </p:pic>
      <p:sp useBgFill="1">
        <p:nvSpPr>
          <p:cNvPr id="5" name="Rectangle 4"/>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California Indians</a:t>
            </a:r>
            <a:endParaRPr lang="en-US" sz="4000" dirty="0"/>
          </a:p>
        </p:txBody>
      </p:sp>
      <p:sp>
        <p:nvSpPr>
          <p:cNvPr id="7" name="Oval 6"/>
          <p:cNvSpPr/>
          <p:nvPr/>
        </p:nvSpPr>
        <p:spPr>
          <a:xfrm rot="1664939">
            <a:off x="-122119" y="3897348"/>
            <a:ext cx="1828800" cy="914400"/>
          </a:xfrm>
          <a:prstGeom prst="ellipse">
            <a:avLst/>
          </a:prstGeom>
          <a:noFill/>
          <a:ln w="76200">
            <a:solidFill>
              <a:srgbClr val="FF0000"/>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p:cNvGrpSpPr/>
          <p:nvPr/>
        </p:nvGrpSpPr>
        <p:grpSpPr>
          <a:xfrm>
            <a:off x="0" y="722293"/>
            <a:ext cx="9144000" cy="5653108"/>
            <a:chOff x="0" y="722293"/>
            <a:chExt cx="9144000" cy="5653108"/>
          </a:xfrm>
        </p:grpSpPr>
        <p:sp>
          <p:nvSpPr>
            <p:cNvPr id="8" name="Rectangle 7"/>
            <p:cNvSpPr/>
            <p:nvPr/>
          </p:nvSpPr>
          <p:spPr>
            <a:xfrm>
              <a:off x="0" y="722293"/>
              <a:ext cx="9144000" cy="523220"/>
            </a:xfrm>
            <a:prstGeom prst="rect">
              <a:avLst/>
            </a:prstGeom>
            <a:solidFill>
              <a:srgbClr val="DF5E0F"/>
            </a:solidFill>
          </p:spPr>
          <p:txBody>
            <a:bodyPr wrap="square">
              <a:spAutoFit/>
            </a:bodyPr>
            <a:lstStyle/>
            <a:p>
              <a:pPr algn="ctr"/>
              <a:r>
                <a:rPr lang="en-US" sz="2800" dirty="0">
                  <a:solidFill>
                    <a:schemeClr val="bg1"/>
                  </a:solidFill>
                </a:rPr>
                <a:t> barren wasteland of deserts, salt flats, and brackish lakes</a:t>
              </a:r>
            </a:p>
          </p:txBody>
        </p:sp>
        <p:sp>
          <p:nvSpPr>
            <p:cNvPr id="9" name="Rectangle 8"/>
            <p:cNvSpPr/>
            <p:nvPr/>
          </p:nvSpPr>
          <p:spPr>
            <a:xfrm>
              <a:off x="6019800" y="2514600"/>
              <a:ext cx="3124200" cy="2862322"/>
            </a:xfrm>
            <a:prstGeom prst="rect">
              <a:avLst/>
            </a:prstGeom>
            <a:solidFill>
              <a:srgbClr val="DF5E0F"/>
            </a:solidFill>
          </p:spPr>
          <p:txBody>
            <a:bodyPr wrap="square">
              <a:spAutoFit/>
            </a:bodyPr>
            <a:lstStyle/>
            <a:p>
              <a:r>
                <a:rPr lang="en-US" sz="2800" dirty="0">
                  <a:solidFill>
                    <a:schemeClr val="bg1"/>
                  </a:solidFill>
                </a:rPr>
                <a:t>       </a:t>
              </a:r>
              <a:r>
                <a:rPr lang="en-US" sz="2800" u="sng" dirty="0">
                  <a:solidFill>
                    <a:schemeClr val="bg1"/>
                  </a:solidFill>
                </a:rPr>
                <a:t>TRIBES</a:t>
              </a:r>
            </a:p>
            <a:p>
              <a:r>
                <a:rPr lang="en-US" sz="2800" dirty="0">
                  <a:solidFill>
                    <a:schemeClr val="bg1"/>
                  </a:solidFill>
                </a:rPr>
                <a:t>  Comanche  </a:t>
              </a:r>
            </a:p>
            <a:p>
              <a:r>
                <a:rPr lang="en-US" sz="2800" dirty="0">
                  <a:solidFill>
                    <a:schemeClr val="bg1"/>
                  </a:solidFill>
                </a:rPr>
                <a:t>  Eastern Shoshone </a:t>
              </a:r>
            </a:p>
            <a:p>
              <a:r>
                <a:rPr lang="en-US" sz="2800" dirty="0">
                  <a:solidFill>
                    <a:schemeClr val="bg1"/>
                  </a:solidFill>
                </a:rPr>
                <a:t>  Bannock </a:t>
              </a:r>
            </a:p>
            <a:p>
              <a:r>
                <a:rPr lang="en-US" sz="2800" dirty="0">
                  <a:solidFill>
                    <a:schemeClr val="bg1"/>
                  </a:solidFill>
                </a:rPr>
                <a:t>  Paiute</a:t>
              </a:r>
            </a:p>
            <a:p>
              <a:r>
                <a:rPr lang="en-US" sz="2800" dirty="0">
                  <a:solidFill>
                    <a:schemeClr val="bg1"/>
                  </a:solidFill>
                </a:rPr>
                <a:t>  Ute 	 </a:t>
              </a:r>
            </a:p>
            <a:p>
              <a:endParaRPr lang="en-US" sz="1200" dirty="0">
                <a:solidFill>
                  <a:schemeClr val="bg1"/>
                </a:solidFill>
              </a:endParaRPr>
            </a:p>
          </p:txBody>
        </p:sp>
        <p:sp>
          <p:nvSpPr>
            <p:cNvPr id="10" name="Rectangle 9"/>
            <p:cNvSpPr/>
            <p:nvPr/>
          </p:nvSpPr>
          <p:spPr>
            <a:xfrm>
              <a:off x="2895600" y="1143000"/>
              <a:ext cx="6248400" cy="1384995"/>
            </a:xfrm>
            <a:prstGeom prst="rect">
              <a:avLst/>
            </a:prstGeom>
            <a:solidFill>
              <a:srgbClr val="DF5E0F"/>
            </a:solidFill>
          </p:spPr>
          <p:txBody>
            <a:bodyPr wrap="square">
              <a:spAutoFit/>
            </a:bodyPr>
            <a:lstStyle/>
            <a:p>
              <a:r>
                <a:rPr lang="en-US" sz="2800" dirty="0">
                  <a:solidFill>
                    <a:schemeClr val="bg1"/>
                  </a:solidFill>
                </a:rPr>
                <a:t>         -  nomadic hunter gatherers </a:t>
              </a:r>
            </a:p>
            <a:p>
              <a:r>
                <a:rPr lang="en-US" sz="2800" dirty="0">
                  <a:solidFill>
                    <a:schemeClr val="bg1"/>
                  </a:solidFill>
                </a:rPr>
                <a:t>         -  lack of resources leads to 	 </a:t>
              </a:r>
            </a:p>
            <a:p>
              <a:r>
                <a:rPr lang="en-US" sz="2800" dirty="0">
                  <a:solidFill>
                    <a:schemeClr val="bg1"/>
                  </a:solidFill>
                </a:rPr>
                <a:t> 	 migration north and east</a:t>
              </a:r>
            </a:p>
          </p:txBody>
        </p:sp>
        <p:pic>
          <p:nvPicPr>
            <p:cNvPr id="11" name="Picture 2" descr="Ute Native American Indian Tribe"/>
            <p:cNvPicPr>
              <a:picLocks noChangeAspect="1" noChangeArrowheads="1"/>
            </p:cNvPicPr>
            <p:nvPr/>
          </p:nvPicPr>
          <p:blipFill>
            <a:blip r:embed="rId3"/>
            <a:srcRect/>
            <a:stretch>
              <a:fillRect/>
            </a:stretch>
          </p:blipFill>
          <p:spPr bwMode="auto">
            <a:xfrm>
              <a:off x="3124200" y="2514600"/>
              <a:ext cx="2895600" cy="3860801"/>
            </a:xfrm>
            <a:prstGeom prst="rect">
              <a:avLst/>
            </a:prstGeom>
            <a:noFill/>
          </p:spPr>
        </p:pic>
      </p:grpSp>
      <p:sp>
        <p:nvSpPr>
          <p:cNvPr id="6" name="TextBox 5"/>
          <p:cNvSpPr txBox="1"/>
          <p:nvPr/>
        </p:nvSpPr>
        <p:spPr>
          <a:xfrm rot="1440000">
            <a:off x="-137917" y="4114800"/>
            <a:ext cx="1710725" cy="492443"/>
          </a:xfrm>
          <a:prstGeom prst="rect">
            <a:avLst/>
          </a:prstGeom>
          <a:noFill/>
        </p:spPr>
        <p:txBody>
          <a:bodyPr wrap="none" rtlCol="0">
            <a:spAutoFit/>
          </a:bodyPr>
          <a:lstStyle/>
          <a:p>
            <a:r>
              <a:rPr lang="en-US" sz="2600" b="1" spc="-40" dirty="0">
                <a:effectLst>
                  <a:outerShdw blurRad="38100" dist="50800" dir="6600000" algn="ctr" rotWithShape="0">
                    <a:schemeClr val="bg1"/>
                  </a:outerShdw>
                </a:effectLst>
                <a:latin typeface="Arial" pitchFamily="34" charset="0"/>
                <a:cs typeface="Arial" pitchFamily="34" charset="0"/>
              </a:rPr>
              <a:t>California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2"/>
                                        </p:tgtEl>
                                      </p:cBhvr>
                                    </p:animEffect>
                                    <p:set>
                                      <p:cBhvr>
                                        <p:cTn id="7" dur="1" fill="hold">
                                          <p:stCondLst>
                                            <p:cond delay="999"/>
                                          </p:stCondLst>
                                        </p:cTn>
                                        <p:tgtEl>
                                          <p:spTgt spid="12"/>
                                        </p:tgtEl>
                                        <p:attrNameLst>
                                          <p:attrName>style.visibility</p:attrName>
                                        </p:attrNameLst>
                                      </p:cBhvr>
                                      <p:to>
                                        <p:strVal val="hidden"/>
                                      </p:to>
                                    </p:set>
                                  </p:childTnLst>
                                </p:cTn>
                              </p:par>
                            </p:childTnLst>
                          </p:cTn>
                        </p:par>
                        <p:par>
                          <p:cTn id="8" fill="hold">
                            <p:stCondLst>
                              <p:cond delay="1000"/>
                            </p:stCondLst>
                            <p:childTnLst>
                              <p:par>
                                <p:cTn id="9" presetID="22" presetClass="entr" presetSubtype="8" fill="hold" grpId="1"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64" presetClass="path" presetSubtype="0" accel="50000" decel="50000" fill="hold" grpId="2" nodeType="clickEffect">
                                  <p:stCondLst>
                                    <p:cond delay="0"/>
                                  </p:stCondLst>
                                  <p:childTnLst>
                                    <p:animMotion origin="layout" path="M -2.22222E-6 3.7037E-7 L 0.37153 -0.58032 " pathEditMode="relative" rAng="0" ptsTypes="AA">
                                      <p:cBhvr>
                                        <p:cTn id="18" dur="1000" fill="hold"/>
                                        <p:tgtEl>
                                          <p:spTgt spid="6"/>
                                        </p:tgtEl>
                                        <p:attrNameLst>
                                          <p:attrName>ppt_x</p:attrName>
                                          <p:attrName>ppt_y</p:attrName>
                                        </p:attrNameLst>
                                      </p:cBhvr>
                                      <p:rCtr x="18600" y="-29000"/>
                                    </p:animMotion>
                                  </p:childTnLst>
                                </p:cTn>
                              </p:par>
                              <p:par>
                                <p:cTn id="19" presetID="8" presetClass="emph" presetSubtype="0" fill="hold" grpId="3" nodeType="withEffect">
                                  <p:stCondLst>
                                    <p:cond delay="0"/>
                                  </p:stCondLst>
                                  <p:childTnLst>
                                    <p:animRot by="-1500000">
                                      <p:cBhvr>
                                        <p:cTn id="20" dur="1000" fill="hold"/>
                                        <p:tgtEl>
                                          <p:spTgt spid="6"/>
                                        </p:tgtEl>
                                        <p:attrNameLst>
                                          <p:attrName>r</p:attrName>
                                        </p:attrNameLst>
                                      </p:cBhvr>
                                    </p:animRot>
                                  </p:childTnLst>
                                </p:cTn>
                              </p:par>
                              <p:par>
                                <p:cTn id="21" presetID="10" presetClass="entr" presetSubtype="0" fill="hold" grpId="0" nodeType="withEffect">
                                  <p:stCondLst>
                                    <p:cond delay="100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1000"/>
                                        <p:tgtEl>
                                          <p:spTgt spid="5"/>
                                        </p:tgtEl>
                                      </p:cBhvr>
                                    </p:animEffect>
                                  </p:childTnLst>
                                </p:cTn>
                              </p:par>
                              <p:par>
                                <p:cTn id="24" presetID="10" presetClass="exit" presetSubtype="0" fill="hold" grpId="2" nodeType="withEffect">
                                  <p:stCondLst>
                                    <p:cond delay="1000"/>
                                  </p:stCondLst>
                                  <p:childTnLst>
                                    <p:animEffect transition="out" filter="fade">
                                      <p:cBhvr>
                                        <p:cTn id="25" dur="1000"/>
                                        <p:tgtEl>
                                          <p:spTgt spid="7"/>
                                        </p:tgtEl>
                                      </p:cBhvr>
                                    </p:animEffect>
                                    <p:set>
                                      <p:cBhvr>
                                        <p:cTn id="26" dur="1" fill="hold">
                                          <p:stCondLst>
                                            <p:cond delay="999"/>
                                          </p:stCondLst>
                                        </p:cTn>
                                        <p:tgtEl>
                                          <p:spTgt spid="7"/>
                                        </p:tgtEl>
                                        <p:attrNameLst>
                                          <p:attrName>style.visibility</p:attrName>
                                        </p:attrNameLst>
                                      </p:cBhvr>
                                      <p:to>
                                        <p:strVal val="hidden"/>
                                      </p:to>
                                    </p:set>
                                  </p:childTnLst>
                                </p:cTn>
                              </p:par>
                              <p:par>
                                <p:cTn id="27" presetID="10" presetClass="exit" presetSubtype="0" fill="hold" grpId="0" nodeType="withEffect">
                                  <p:stCondLst>
                                    <p:cond delay="1000"/>
                                  </p:stCondLst>
                                  <p:childTnLst>
                                    <p:animEffect transition="out" filter="fade">
                                      <p:cBhvr>
                                        <p:cTn id="28" dur="1000"/>
                                        <p:tgtEl>
                                          <p:spTgt spid="2"/>
                                        </p:tgtEl>
                                      </p:cBhvr>
                                    </p:animEffect>
                                    <p:set>
                                      <p:cBhvr>
                                        <p:cTn id="29" dur="1" fill="hold">
                                          <p:stCondLst>
                                            <p:cond delay="999"/>
                                          </p:stCondLst>
                                        </p:cTn>
                                        <p:tgtEl>
                                          <p:spTgt spid="2"/>
                                        </p:tgtEl>
                                        <p:attrNameLst>
                                          <p:attrName>style.visibility</p:attrName>
                                        </p:attrNameLst>
                                      </p:cBhvr>
                                      <p:to>
                                        <p:strVal val="hidden"/>
                                      </p:to>
                                    </p:set>
                                  </p:childTnLst>
                                </p:cTn>
                              </p:par>
                              <p:par>
                                <p:cTn id="30" presetID="10" presetClass="exit" presetSubtype="0" fill="hold" grpId="1" nodeType="withEffect">
                                  <p:stCondLst>
                                    <p:cond delay="1000"/>
                                  </p:stCondLst>
                                  <p:childTnLst>
                                    <p:animEffect transition="out" filter="fade">
                                      <p:cBhvr>
                                        <p:cTn id="31" dur="1000"/>
                                        <p:tgtEl>
                                          <p:spTgt spid="6"/>
                                        </p:tgtEl>
                                      </p:cBhvr>
                                    </p:animEffect>
                                    <p:set>
                                      <p:cBhvr>
                                        <p:cTn id="32" dur="1" fill="hold">
                                          <p:stCondLst>
                                            <p:cond delay="999"/>
                                          </p:stCondLst>
                                        </p:cTn>
                                        <p:tgtEl>
                                          <p:spTgt spid="6"/>
                                        </p:tgtEl>
                                        <p:attrNameLst>
                                          <p:attrName>style.visibility</p:attrName>
                                        </p:attrNameLst>
                                      </p:cBhvr>
                                      <p:to>
                                        <p:strVal val="hidden"/>
                                      </p:to>
                                    </p:set>
                                  </p:childTnLst>
                                </p:cTn>
                              </p:par>
                              <p:par>
                                <p:cTn id="33" presetID="10" presetClass="exit" presetSubtype="0" fill="hold" grpId="0" nodeType="withEffect">
                                  <p:stCondLst>
                                    <p:cond delay="0"/>
                                  </p:stCondLst>
                                  <p:childTnLst>
                                    <p:animEffect transition="out" filter="fade">
                                      <p:cBhvr>
                                        <p:cTn id="34" dur="1000"/>
                                        <p:tgtEl>
                                          <p:spTgt spid="7"/>
                                        </p:tgtEl>
                                      </p:cBhvr>
                                    </p:animEffect>
                                    <p:set>
                                      <p:cBhvr>
                                        <p:cTn id="35" dur="1" fill="hold">
                                          <p:stCondLst>
                                            <p:cond delay="9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7" grpId="0" animBg="1"/>
      <p:bldP spid="7" grpId="1" animBg="1"/>
      <p:bldP spid="7" grpId="2" animBg="1"/>
      <p:bldP spid="6" grpId="0"/>
      <p:bldP spid="6" grpId="1"/>
      <p:bldP spid="6" grpId="2"/>
      <p:bldP spid="6" grpId="3"/>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5" name="Rectangle 14"/>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Native Americans of the West</a:t>
            </a:r>
            <a:endParaRPr lang="en-US" sz="4000" dirty="0"/>
          </a:p>
        </p:txBody>
      </p:sp>
      <p:sp useBgFill="1">
        <p:nvSpPr>
          <p:cNvPr id="5" name="Rectangle 4"/>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The California Indians</a:t>
            </a:r>
            <a:endParaRPr lang="en-US" sz="4000" dirty="0"/>
          </a:p>
        </p:txBody>
      </p:sp>
      <p:pic>
        <p:nvPicPr>
          <p:cNvPr id="3" name="Picture 2"/>
          <p:cNvPicPr>
            <a:picLocks noChangeAspect="1" noChangeArrowheads="1"/>
          </p:cNvPicPr>
          <p:nvPr/>
        </p:nvPicPr>
        <p:blipFill>
          <a:blip r:embed="rId3"/>
          <a:srcRect/>
          <a:stretch>
            <a:fillRect/>
          </a:stretch>
        </p:blipFill>
        <p:spPr bwMode="auto">
          <a:xfrm>
            <a:off x="0" y="685800"/>
            <a:ext cx="9164638" cy="6164263"/>
          </a:xfrm>
          <a:prstGeom prst="rect">
            <a:avLst/>
          </a:prstGeom>
          <a:noFill/>
          <a:ln w="9525">
            <a:noFill/>
            <a:miter lim="800000"/>
            <a:headEnd/>
            <a:tailEnd/>
          </a:ln>
          <a:effectLst/>
        </p:spPr>
      </p:pic>
      <p:sp>
        <p:nvSpPr>
          <p:cNvPr id="8" name="Rectangle 7"/>
          <p:cNvSpPr/>
          <p:nvPr/>
        </p:nvSpPr>
        <p:spPr>
          <a:xfrm>
            <a:off x="0" y="685800"/>
            <a:ext cx="9144000" cy="523220"/>
          </a:xfrm>
          <a:prstGeom prst="rect">
            <a:avLst/>
          </a:prstGeom>
          <a:solidFill>
            <a:schemeClr val="accent2">
              <a:lumMod val="60000"/>
              <a:lumOff val="40000"/>
            </a:schemeClr>
          </a:solidFill>
        </p:spPr>
        <p:txBody>
          <a:bodyPr wrap="square">
            <a:spAutoFit/>
          </a:bodyPr>
          <a:lstStyle/>
          <a:p>
            <a:pPr algn="ctr"/>
            <a:r>
              <a:rPr lang="en-US" sz="2800" dirty="0"/>
              <a:t> mild, hospitable climate</a:t>
            </a:r>
          </a:p>
        </p:txBody>
      </p:sp>
      <p:sp>
        <p:nvSpPr>
          <p:cNvPr id="4" name="Rounded Rectangle 3"/>
          <p:cNvSpPr/>
          <p:nvPr/>
        </p:nvSpPr>
        <p:spPr>
          <a:xfrm>
            <a:off x="3124200" y="0"/>
            <a:ext cx="2133600" cy="685800"/>
          </a:xfrm>
          <a:prstGeom prst="roundRect">
            <a:avLst/>
          </a:prstGeom>
          <a:noFill/>
          <a:ln w="76200">
            <a:solidFill>
              <a:schemeClr val="accent2">
                <a:lumMod val="60000"/>
                <a:lumOff val="40000"/>
              </a:schemeClr>
            </a:solidFill>
          </a:ln>
          <a:effectLst>
            <a:outerShdw dist="50800" dir="8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13607" y="1600200"/>
            <a:ext cx="4953000" cy="2841171"/>
          </a:xfrm>
          <a:custGeom>
            <a:avLst/>
            <a:gdLst>
              <a:gd name="connsiteX0" fmla="*/ 576943 w 4944836"/>
              <a:gd name="connsiteY0" fmla="*/ 146957 h 2988128"/>
              <a:gd name="connsiteX1" fmla="*/ 1932214 w 4944836"/>
              <a:gd name="connsiteY1" fmla="*/ 32657 h 2988128"/>
              <a:gd name="connsiteX2" fmla="*/ 3385457 w 4944836"/>
              <a:gd name="connsiteY2" fmla="*/ 342900 h 2988128"/>
              <a:gd name="connsiteX3" fmla="*/ 3924300 w 4944836"/>
              <a:gd name="connsiteY3" fmla="*/ 930728 h 2988128"/>
              <a:gd name="connsiteX4" fmla="*/ 4757057 w 4944836"/>
              <a:gd name="connsiteY4" fmla="*/ 2302328 h 2988128"/>
              <a:gd name="connsiteX5" fmla="*/ 4577443 w 4944836"/>
              <a:gd name="connsiteY5" fmla="*/ 2677886 h 2988128"/>
              <a:gd name="connsiteX6" fmla="*/ 2552700 w 4944836"/>
              <a:gd name="connsiteY6" fmla="*/ 2824843 h 2988128"/>
              <a:gd name="connsiteX7" fmla="*/ 1132114 w 4944836"/>
              <a:gd name="connsiteY7" fmla="*/ 2922814 h 2988128"/>
              <a:gd name="connsiteX8" fmla="*/ 413657 w 4944836"/>
              <a:gd name="connsiteY8" fmla="*/ 2873828 h 2988128"/>
              <a:gd name="connsiteX9" fmla="*/ 103414 w 4944836"/>
              <a:gd name="connsiteY9" fmla="*/ 2237014 h 2988128"/>
              <a:gd name="connsiteX10" fmla="*/ 70757 w 4944836"/>
              <a:gd name="connsiteY10" fmla="*/ 1371600 h 2988128"/>
              <a:gd name="connsiteX11" fmla="*/ 527957 w 4944836"/>
              <a:gd name="connsiteY11" fmla="*/ 277586 h 2988128"/>
              <a:gd name="connsiteX12" fmla="*/ 576943 w 4944836"/>
              <a:gd name="connsiteY12" fmla="*/ 146957 h 2988128"/>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00" h="2841171">
                <a:moveTo>
                  <a:pt x="585107" y="0"/>
                </a:moveTo>
                <a:cubicBezTo>
                  <a:pt x="1061357" y="10886"/>
                  <a:pt x="2835728" y="65314"/>
                  <a:pt x="3393621" y="195943"/>
                </a:cubicBezTo>
                <a:cubicBezTo>
                  <a:pt x="3689999" y="309889"/>
                  <a:pt x="3703864" y="457200"/>
                  <a:pt x="3932464" y="783771"/>
                </a:cubicBezTo>
                <a:cubicBezTo>
                  <a:pt x="4161064" y="1110342"/>
                  <a:pt x="4656364" y="1864178"/>
                  <a:pt x="4765221" y="2155371"/>
                </a:cubicBezTo>
                <a:cubicBezTo>
                  <a:pt x="4874078" y="2446564"/>
                  <a:pt x="4953000" y="2443843"/>
                  <a:pt x="4585607" y="2530929"/>
                </a:cubicBezTo>
                <a:cubicBezTo>
                  <a:pt x="4218214" y="2618015"/>
                  <a:pt x="2560864" y="2677886"/>
                  <a:pt x="2560864" y="2677886"/>
                </a:cubicBezTo>
                <a:cubicBezTo>
                  <a:pt x="1986643" y="2718707"/>
                  <a:pt x="1496785" y="2767693"/>
                  <a:pt x="1140278" y="2775857"/>
                </a:cubicBezTo>
                <a:cubicBezTo>
                  <a:pt x="783771" y="2784021"/>
                  <a:pt x="593271" y="2841171"/>
                  <a:pt x="421821" y="2726871"/>
                </a:cubicBezTo>
                <a:cubicBezTo>
                  <a:pt x="250371" y="2612571"/>
                  <a:pt x="168728" y="2340428"/>
                  <a:pt x="111578" y="2090057"/>
                </a:cubicBezTo>
                <a:cubicBezTo>
                  <a:pt x="54428" y="1839686"/>
                  <a:pt x="0" y="1572986"/>
                  <a:pt x="78921" y="1224643"/>
                </a:cubicBezTo>
                <a:cubicBezTo>
                  <a:pt x="157842" y="876300"/>
                  <a:pt x="244928" y="459921"/>
                  <a:pt x="585107" y="0"/>
                </a:cubicBezTo>
                <a:close/>
              </a:path>
            </a:pathLst>
          </a:custGeom>
          <a:noFill/>
          <a:ln w="76200">
            <a:solidFill>
              <a:srgbClr val="FFFF00"/>
            </a:solidFill>
          </a:ln>
          <a:effectLst>
            <a:outerShdw dist="508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1371600" y="2547878"/>
            <a:ext cx="3124200" cy="4154984"/>
          </a:xfrm>
          <a:prstGeom prst="rect">
            <a:avLst/>
          </a:prstGeom>
          <a:solidFill>
            <a:schemeClr val="accent2">
              <a:lumMod val="60000"/>
              <a:lumOff val="40000"/>
            </a:schemeClr>
          </a:solidFill>
        </p:spPr>
        <p:txBody>
          <a:bodyPr wrap="square">
            <a:spAutoFit/>
          </a:bodyPr>
          <a:lstStyle/>
          <a:p>
            <a:r>
              <a:rPr lang="en-US" sz="2800" dirty="0"/>
              <a:t>       </a:t>
            </a:r>
            <a:r>
              <a:rPr lang="en-US" sz="2800" u="sng" dirty="0"/>
              <a:t>TRIBES</a:t>
            </a:r>
          </a:p>
          <a:p>
            <a:r>
              <a:rPr lang="en-US" sz="2800" dirty="0"/>
              <a:t>  Shasta</a:t>
            </a:r>
          </a:p>
          <a:p>
            <a:r>
              <a:rPr lang="en-US" sz="2800" dirty="0"/>
              <a:t>  Maidu</a:t>
            </a:r>
          </a:p>
          <a:p>
            <a:r>
              <a:rPr lang="en-US" sz="2800" dirty="0"/>
              <a:t>  Miwok</a:t>
            </a:r>
          </a:p>
          <a:p>
            <a:r>
              <a:rPr lang="en-US" sz="2800" dirty="0"/>
              <a:t>  Mohave</a:t>
            </a:r>
          </a:p>
          <a:p>
            <a:r>
              <a:rPr lang="en-US" sz="2800" dirty="0"/>
              <a:t>  Pomo</a:t>
            </a:r>
          </a:p>
          <a:p>
            <a:r>
              <a:rPr lang="en-US" sz="2800" dirty="0"/>
              <a:t>  Chumash</a:t>
            </a:r>
          </a:p>
          <a:p>
            <a:r>
              <a:rPr lang="en-US" sz="2800" dirty="0"/>
              <a:t>  Serrano</a:t>
            </a:r>
          </a:p>
          <a:p>
            <a:r>
              <a:rPr lang="en-US" sz="2800" dirty="0"/>
              <a:t>        and 100 more!</a:t>
            </a:r>
          </a:p>
          <a:p>
            <a:endParaRPr lang="en-US" sz="1200" dirty="0"/>
          </a:p>
        </p:txBody>
      </p:sp>
      <p:sp>
        <p:nvSpPr>
          <p:cNvPr id="10" name="Rectangle 9"/>
          <p:cNvSpPr/>
          <p:nvPr/>
        </p:nvSpPr>
        <p:spPr>
          <a:xfrm>
            <a:off x="1371600" y="1176278"/>
            <a:ext cx="6781800" cy="1384995"/>
          </a:xfrm>
          <a:prstGeom prst="rect">
            <a:avLst/>
          </a:prstGeom>
          <a:solidFill>
            <a:schemeClr val="accent2">
              <a:lumMod val="60000"/>
              <a:lumOff val="40000"/>
            </a:schemeClr>
          </a:solidFill>
        </p:spPr>
        <p:txBody>
          <a:bodyPr wrap="square">
            <a:spAutoFit/>
          </a:bodyPr>
          <a:lstStyle/>
          <a:p>
            <a:r>
              <a:rPr lang="en-US" sz="2800" dirty="0"/>
              <a:t>         - hunters &amp; fishers w/salt as commodity</a:t>
            </a:r>
          </a:p>
          <a:p>
            <a:r>
              <a:rPr lang="en-US" sz="2800" dirty="0"/>
              <a:t>         - grass mat houses, cedar lodges,</a:t>
            </a:r>
          </a:p>
          <a:p>
            <a:r>
              <a:rPr lang="en-US" sz="2800" dirty="0"/>
              <a:t> 	redwood pit houses &amp; earth lodges</a:t>
            </a:r>
          </a:p>
        </p:txBody>
      </p:sp>
      <p:pic>
        <p:nvPicPr>
          <p:cNvPr id="11" name="Picture 2" descr="California Indians"/>
          <p:cNvPicPr>
            <a:picLocks noChangeAspect="1" noChangeArrowheads="1"/>
          </p:cNvPicPr>
          <p:nvPr/>
        </p:nvPicPr>
        <p:blipFill>
          <a:blip r:embed="rId4"/>
          <a:srcRect r="35649"/>
          <a:stretch>
            <a:fillRect/>
          </a:stretch>
        </p:blipFill>
        <p:spPr bwMode="auto">
          <a:xfrm>
            <a:off x="4495800" y="2514600"/>
            <a:ext cx="4191000" cy="3576174"/>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Effect transition="in" filter="fade">
                                      <p:cBhvr>
                                        <p:cTn id="13" dur="10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childTnLst>
                                </p:cTn>
                              </p:par>
                              <p:par>
                                <p:cTn id="19" presetID="10" presetClass="exit" presetSubtype="0" fill="hold" grpId="1" nodeType="withEffect">
                                  <p:stCondLst>
                                    <p:cond delay="0"/>
                                  </p:stCondLst>
                                  <p:childTnLst>
                                    <p:animEffect transition="out" filter="fade">
                                      <p:cBhvr>
                                        <p:cTn id="20" dur="1000"/>
                                        <p:tgtEl>
                                          <p:spTgt spid="4"/>
                                        </p:tgtEl>
                                      </p:cBhvr>
                                    </p:animEffect>
                                    <p:set>
                                      <p:cBhvr>
                                        <p:cTn id="21" dur="1" fill="hold">
                                          <p:stCondLst>
                                            <p:cond delay="999"/>
                                          </p:stCondLst>
                                        </p:cTn>
                                        <p:tgtEl>
                                          <p:spTgt spid="4"/>
                                        </p:tgtEl>
                                        <p:attrNameLst>
                                          <p:attrName>style.visibility</p:attrName>
                                        </p:attrNameLst>
                                      </p:cBhvr>
                                      <p:to>
                                        <p:strVal val="hidden"/>
                                      </p:to>
                                    </p:se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10">
                                            <p:bg/>
                                          </p:spTgt>
                                        </p:tgtEl>
                                        <p:attrNameLst>
                                          <p:attrName>style.visibility</p:attrName>
                                        </p:attrNameLst>
                                      </p:cBhvr>
                                      <p:to>
                                        <p:strVal val="visible"/>
                                      </p:to>
                                    </p:set>
                                    <p:animEffect transition="in" filter="fade">
                                      <p:cBhvr>
                                        <p:cTn id="25" dur="1000"/>
                                        <p:tgtEl>
                                          <p:spTgt spid="10">
                                            <p:bg/>
                                          </p:spTgt>
                                        </p:tgtEl>
                                      </p:cBhvr>
                                    </p:animEffect>
                                  </p:childTnLst>
                                </p:cTn>
                              </p:par>
                              <p:par>
                                <p:cTn id="26" presetID="22" presetClass="entr" presetSubtype="8" fill="hold" nodeType="withEffect">
                                  <p:stCondLst>
                                    <p:cond delay="0"/>
                                  </p:stCondLst>
                                  <p:childTnLst>
                                    <p:set>
                                      <p:cBhvr>
                                        <p:cTn id="27" dur="1" fill="hold">
                                          <p:stCondLst>
                                            <p:cond delay="0"/>
                                          </p:stCondLst>
                                        </p:cTn>
                                        <p:tgtEl>
                                          <p:spTgt spid="10">
                                            <p:txEl>
                                              <p:pRg st="0" end="0"/>
                                            </p:txEl>
                                          </p:spTgt>
                                        </p:tgtEl>
                                        <p:attrNameLst>
                                          <p:attrName>style.visibility</p:attrName>
                                        </p:attrNameLst>
                                      </p:cBhvr>
                                      <p:to>
                                        <p:strVal val="visible"/>
                                      </p:to>
                                    </p:set>
                                    <p:animEffect transition="in" filter="wipe(left)">
                                      <p:cBhvr>
                                        <p:cTn id="28" dur="1000"/>
                                        <p:tgtEl>
                                          <p:spTgt spid="10">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0">
                                            <p:txEl>
                                              <p:pRg st="1" end="1"/>
                                            </p:txEl>
                                          </p:spTgt>
                                        </p:tgtEl>
                                        <p:attrNameLst>
                                          <p:attrName>style.visibility</p:attrName>
                                        </p:attrNameLst>
                                      </p:cBhvr>
                                      <p:to>
                                        <p:strVal val="visible"/>
                                      </p:to>
                                    </p:set>
                                    <p:animEffect transition="in" filter="wipe(left)">
                                      <p:cBhvr>
                                        <p:cTn id="33" dur="1000"/>
                                        <p:tgtEl>
                                          <p:spTgt spid="10">
                                            <p:txEl>
                                              <p:pRg st="1" end="1"/>
                                            </p:txEl>
                                          </p:spTgt>
                                        </p:tgtEl>
                                      </p:cBhvr>
                                    </p:animEffect>
                                  </p:childTnLst>
                                </p:cTn>
                              </p:par>
                            </p:childTnLst>
                          </p:cTn>
                        </p:par>
                        <p:par>
                          <p:cTn id="34" fill="hold">
                            <p:stCondLst>
                              <p:cond delay="1000"/>
                            </p:stCondLst>
                            <p:childTnLst>
                              <p:par>
                                <p:cTn id="35" presetID="22" presetClass="entr" presetSubtype="8" fill="hold" nodeType="afterEffect">
                                  <p:stCondLst>
                                    <p:cond delay="0"/>
                                  </p:stCondLst>
                                  <p:childTnLst>
                                    <p:set>
                                      <p:cBhvr>
                                        <p:cTn id="36" dur="1" fill="hold">
                                          <p:stCondLst>
                                            <p:cond delay="0"/>
                                          </p:stCondLst>
                                        </p:cTn>
                                        <p:tgtEl>
                                          <p:spTgt spid="10">
                                            <p:txEl>
                                              <p:pRg st="2" end="2"/>
                                            </p:txEl>
                                          </p:spTgt>
                                        </p:tgtEl>
                                        <p:attrNameLst>
                                          <p:attrName>style.visibility</p:attrName>
                                        </p:attrNameLst>
                                      </p:cBhvr>
                                      <p:to>
                                        <p:strVal val="visible"/>
                                      </p:to>
                                    </p:set>
                                    <p:animEffect transition="in" filter="wipe(left)">
                                      <p:cBhvr>
                                        <p:cTn id="37" dur="1000"/>
                                        <p:tgtEl>
                                          <p:spTgt spid="10">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wipe(up)">
                                      <p:cBhvr>
                                        <p:cTn id="42" dur="2000"/>
                                        <p:tgtEl>
                                          <p:spTgt spid="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1000"/>
                                        <p:tgtEl>
                                          <p:spTgt spid="9"/>
                                        </p:tgtEl>
                                      </p:cBhvr>
                                    </p:animEffect>
                                    <p:set>
                                      <p:cBhvr>
                                        <p:cTn id="47" dur="1" fill="hold">
                                          <p:stCondLst>
                                            <p:cond delay="999"/>
                                          </p:stCondLst>
                                        </p:cTn>
                                        <p:tgtEl>
                                          <p:spTgt spid="9"/>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1000"/>
                                        <p:tgtEl>
                                          <p:spTgt spid="11"/>
                                        </p:tgtEl>
                                      </p:cBhvr>
                                    </p:animEffect>
                                    <p:set>
                                      <p:cBhvr>
                                        <p:cTn id="50" dur="1" fill="hold">
                                          <p:stCondLst>
                                            <p:cond delay="999"/>
                                          </p:stCondLst>
                                        </p:cTn>
                                        <p:tgtEl>
                                          <p:spTgt spid="11"/>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1000"/>
                                        <p:tgtEl>
                                          <p:spTgt spid="10">
                                            <p:txEl>
                                              <p:pRg st="0" end="0"/>
                                            </p:txEl>
                                          </p:spTgt>
                                        </p:tgtEl>
                                      </p:cBhvr>
                                    </p:animEffect>
                                    <p:set>
                                      <p:cBhvr>
                                        <p:cTn id="53" dur="1" fill="hold">
                                          <p:stCondLst>
                                            <p:cond delay="999"/>
                                          </p:stCondLst>
                                        </p:cTn>
                                        <p:tgtEl>
                                          <p:spTgt spid="10">
                                            <p:txEl>
                                              <p:pRg st="0" end="0"/>
                                            </p:txEl>
                                          </p:spTgt>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10">
                                            <p:txEl>
                                              <p:pRg st="1" end="1"/>
                                            </p:txEl>
                                          </p:spTgt>
                                        </p:tgtEl>
                                      </p:cBhvr>
                                    </p:animEffect>
                                    <p:set>
                                      <p:cBhvr>
                                        <p:cTn id="56" dur="1" fill="hold">
                                          <p:stCondLst>
                                            <p:cond delay="999"/>
                                          </p:stCondLst>
                                        </p:cTn>
                                        <p:tgtEl>
                                          <p:spTgt spid="10">
                                            <p:txEl>
                                              <p:pRg st="1" end="1"/>
                                            </p:txEl>
                                          </p:spTgt>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10">
                                            <p:txEl>
                                              <p:pRg st="2" end="2"/>
                                            </p:txEl>
                                          </p:spTgt>
                                        </p:tgtEl>
                                      </p:cBhvr>
                                    </p:animEffect>
                                    <p:set>
                                      <p:cBhvr>
                                        <p:cTn id="59" dur="1" fill="hold">
                                          <p:stCondLst>
                                            <p:cond delay="999"/>
                                          </p:stCondLst>
                                        </p:cTn>
                                        <p:tgtEl>
                                          <p:spTgt spid="10">
                                            <p:txEl>
                                              <p:pRg st="2" end="2"/>
                                            </p:txEl>
                                          </p:spTgt>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1000"/>
                                        <p:tgtEl>
                                          <p:spTgt spid="10">
                                            <p:bg/>
                                          </p:spTgt>
                                        </p:tgtEl>
                                      </p:cBhvr>
                                    </p:animEffect>
                                    <p:set>
                                      <p:cBhvr>
                                        <p:cTn id="62" dur="1" fill="hold">
                                          <p:stCondLst>
                                            <p:cond delay="999"/>
                                          </p:stCondLst>
                                        </p:cTn>
                                        <p:tgtEl>
                                          <p:spTgt spid="10">
                                            <p:bg/>
                                          </p:spTgt>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1000"/>
                                        <p:tgtEl>
                                          <p:spTgt spid="8"/>
                                        </p:tgtEl>
                                      </p:cBhvr>
                                    </p:animEffect>
                                    <p:set>
                                      <p:cBhvr>
                                        <p:cTn id="65" dur="1" fill="hold">
                                          <p:stCondLst>
                                            <p:cond delay="999"/>
                                          </p:stCondLst>
                                        </p:cTn>
                                        <p:tgtEl>
                                          <p:spTgt spid="8"/>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00"/>
                                        <p:tgtEl>
                                          <p:spTgt spid="5"/>
                                        </p:tgtEl>
                                      </p:cBhvr>
                                    </p:animEffect>
                                    <p:set>
                                      <p:cBhvr>
                                        <p:cTn id="68" dur="1" fill="hold">
                                          <p:stCondLst>
                                            <p:cond delay="999"/>
                                          </p:stCondLst>
                                        </p:cTn>
                                        <p:tgtEl>
                                          <p:spTgt spid="5"/>
                                        </p:tgtEl>
                                        <p:attrNameLst>
                                          <p:attrName>style.visibility</p:attrName>
                                        </p:attrNameLst>
                                      </p:cBhvr>
                                      <p:to>
                                        <p:strVal val="hidden"/>
                                      </p:to>
                                    </p:set>
                                  </p:childTnLst>
                                </p:cTn>
                              </p:par>
                            </p:childTnLst>
                          </p:cTn>
                        </p:par>
                        <p:par>
                          <p:cTn id="69" fill="hold">
                            <p:stCondLst>
                              <p:cond delay="1000"/>
                            </p:stCondLst>
                            <p:childTnLst>
                              <p:par>
                                <p:cTn id="70" presetID="10" presetClass="entr" presetSubtype="0" fill="hold" grpId="0" nodeType="afterEffect">
                                  <p:stCondLst>
                                    <p:cond delay="0"/>
                                  </p:stCondLst>
                                  <p:childTnLst>
                                    <p:set>
                                      <p:cBhvr>
                                        <p:cTn id="71" dur="1" fill="hold">
                                          <p:stCondLst>
                                            <p:cond delay="0"/>
                                          </p:stCondLst>
                                        </p:cTn>
                                        <p:tgtEl>
                                          <p:spTgt spid="12"/>
                                        </p:tgtEl>
                                        <p:attrNameLst>
                                          <p:attrName>style.visibility</p:attrName>
                                        </p:attrNameLst>
                                      </p:cBhvr>
                                      <p:to>
                                        <p:strVal val="visible"/>
                                      </p:to>
                                    </p:set>
                                    <p:animEffect transition="in" filter="fade">
                                      <p:cBhvr>
                                        <p:cTn id="72"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8" grpId="1" animBg="1"/>
      <p:bldP spid="4" grpId="0" animBg="1"/>
      <p:bldP spid="4" grpId="1" animBg="1"/>
      <p:bldP spid="12" grpId="0" animBg="1"/>
      <p:bldP spid="9" grpId="0" animBg="1"/>
      <p:bldP spid="9" grpId="1" animBg="1"/>
      <p:bldP spid="10" grpId="0" uiExpand="1" build="allAtOnce" animBg="1"/>
      <p:bldP spid="10" grpId="1" build="allAtOnce" animBg="1"/>
    </p:bld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585323"/>
          </a:xfrm>
          <a:prstGeom prst="rect">
            <a:avLst/>
          </a:prstGeom>
        </p:spPr>
        <p:txBody>
          <a:bodyPr wrap="square">
            <a:spAutoFit/>
          </a:bodyPr>
          <a:lstStyle/>
          <a:p>
            <a:r>
              <a:rPr lang="en-US" dirty="0">
                <a:hlinkClick r:id="rId2"/>
              </a:rPr>
              <a:t>https://www.warpaths2peacepipes.com/native-american-indians/</a:t>
            </a:r>
            <a:endParaRPr lang="en-US" dirty="0"/>
          </a:p>
          <a:p>
            <a:r>
              <a:rPr lang="en-US" b="1" dirty="0"/>
              <a:t>The California Indians</a:t>
            </a:r>
          </a:p>
          <a:p>
            <a:r>
              <a:rPr lang="en-US" dirty="0"/>
              <a:t>	The California Native Americans lived in the Californian Central Valley area, between the Pacific coast and the Sierra Nevada. The hospitable, mild climate of California was home to over 100 different tribes including the Shasta, Maidu, Miwok, Mohave, Pomo, Chumash and Serrano people.  They were hunter-fishers with salt as a valuable trading commodity. Salt was gathered from seaweed and saline water.  They lived in grass mat houses, cedar bark lodges, redwood plank houses, semi-subterranean pit houses or </a:t>
            </a:r>
            <a:r>
              <a:rPr lang="en-US" dirty="0" err="1"/>
              <a:t>earthlodges</a:t>
            </a:r>
            <a:r>
              <a:rPr lang="en-US" dirty="0"/>
              <a:t>. </a:t>
            </a:r>
          </a:p>
          <a:p>
            <a:r>
              <a:rPr lang="en-US" dirty="0"/>
              <a:t>	</a:t>
            </a:r>
          </a:p>
        </p:txBody>
      </p:sp>
      <p:pic>
        <p:nvPicPr>
          <p:cNvPr id="124930" name="Picture 2" descr="California Indians"/>
          <p:cNvPicPr>
            <a:picLocks noChangeAspect="1" noChangeArrowheads="1"/>
          </p:cNvPicPr>
          <p:nvPr/>
        </p:nvPicPr>
        <p:blipFill>
          <a:blip r:embed="rId3"/>
          <a:srcRect/>
          <a:stretch>
            <a:fillRect/>
          </a:stretch>
        </p:blipFill>
        <p:spPr bwMode="auto">
          <a:xfrm>
            <a:off x="2517699" y="2895600"/>
            <a:ext cx="6626301" cy="3638551"/>
          </a:xfrm>
          <a:prstGeom prst="rect">
            <a:avLst/>
          </a:prstGeom>
          <a:noFill/>
        </p:spPr>
      </p:pic>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 y="0"/>
            <a:ext cx="9144005" cy="6858000"/>
            <a:chOff x="-5" y="-403412"/>
            <a:chExt cx="9144005" cy="7261411"/>
          </a:xfrm>
        </p:grpSpPr>
        <p:pic>
          <p:nvPicPr>
            <p:cNvPr id="4" name="Picture 4" descr="My Oregon Trail past: Ancestors on the move"/>
            <p:cNvPicPr>
              <a:picLocks noChangeAspect="1" noChangeArrowheads="1"/>
            </p:cNvPicPr>
            <p:nvPr/>
          </p:nvPicPr>
          <p:blipFill>
            <a:blip r:embed="rId2" cstate="print"/>
            <a:srcRect l="4468" t="-1887" r="12713"/>
            <a:stretch>
              <a:fillRect/>
            </a:stretch>
          </p:blipFill>
          <p:spPr bwMode="auto">
            <a:xfrm flipH="1">
              <a:off x="-5" y="1017607"/>
              <a:ext cx="9144000" cy="5840392"/>
            </a:xfrm>
            <a:prstGeom prst="rect">
              <a:avLst/>
            </a:prstGeom>
            <a:noFill/>
          </p:spPr>
        </p:pic>
        <p:sp>
          <p:nvSpPr>
            <p:cNvPr id="5" name="Rectangle 4"/>
            <p:cNvSpPr/>
            <p:nvPr/>
          </p:nvSpPr>
          <p:spPr>
            <a:xfrm>
              <a:off x="0" y="-403412"/>
              <a:ext cx="9144000" cy="15329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a:off x="0" y="1"/>
            <a:ext cx="9144000" cy="6890772"/>
            <a:chOff x="0" y="1"/>
            <a:chExt cx="9144000" cy="6890772"/>
          </a:xfrm>
        </p:grpSpPr>
        <p:pic>
          <p:nvPicPr>
            <p:cNvPr id="2" name="Picture 11"/>
            <p:cNvPicPr>
              <a:picLocks noChangeAspect="1" noChangeArrowheads="1"/>
            </p:cNvPicPr>
            <p:nvPr/>
          </p:nvPicPr>
          <p:blipFill>
            <a:blip r:embed="rId3" cstate="print"/>
            <a:srcRect t="2740" r="5833"/>
            <a:stretch>
              <a:fillRect/>
            </a:stretch>
          </p:blipFill>
          <p:spPr bwMode="auto">
            <a:xfrm>
              <a:off x="0" y="685800"/>
              <a:ext cx="9144000" cy="6204973"/>
            </a:xfrm>
            <a:prstGeom prst="rect">
              <a:avLst/>
            </a:prstGeom>
            <a:noFill/>
            <a:ln w="9525">
              <a:noFill/>
              <a:miter lim="800000"/>
              <a:headEnd/>
              <a:tailEnd/>
            </a:ln>
            <a:effectLst/>
          </p:spPr>
        </p:pic>
        <p:pic>
          <p:nvPicPr>
            <p:cNvPr id="9" name="Picture 11"/>
            <p:cNvPicPr>
              <a:picLocks noChangeAspect="1" noChangeArrowheads="1"/>
            </p:cNvPicPr>
            <p:nvPr/>
          </p:nvPicPr>
          <p:blipFill>
            <a:blip r:embed="rId3" cstate="print"/>
            <a:srcRect t="3941" r="4544" b="87654"/>
            <a:stretch>
              <a:fillRect/>
            </a:stretch>
          </p:blipFill>
          <p:spPr bwMode="auto">
            <a:xfrm flipV="1">
              <a:off x="0" y="1"/>
              <a:ext cx="9144000" cy="906843"/>
            </a:xfrm>
            <a:prstGeom prst="rect">
              <a:avLst/>
            </a:prstGeom>
            <a:noFill/>
            <a:ln w="9525">
              <a:noFill/>
              <a:miter lim="800000"/>
              <a:headEnd/>
              <a:tailEnd/>
            </a:ln>
            <a:effectLst/>
          </p:spPr>
        </p:pic>
      </p:grpSp>
      <p:sp>
        <p:nvSpPr>
          <p:cNvPr id="12"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West Coast</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Journeys . . . . </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sp>
        <p:nvSpPr>
          <p:cNvPr id="13" name="Rectangle 12"/>
          <p:cNvSpPr>
            <a:spLocks noChangeArrowheads="1"/>
          </p:cNvSpPr>
          <p:nvPr/>
        </p:nvSpPr>
        <p:spPr bwMode="auto">
          <a:xfrm>
            <a:off x="533400" y="838200"/>
            <a:ext cx="2209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Oregon</a:t>
            </a:r>
            <a:endParaRPr kumimoji="0" lang="en-US" sz="4400" b="1" i="0" u="none" strike="noStrike" cap="none" normalizeH="0" baseline="0" dirty="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14" name="Rectangle 3"/>
          <p:cNvSpPr>
            <a:spLocks noChangeArrowheads="1"/>
          </p:cNvSpPr>
          <p:nvPr/>
        </p:nvSpPr>
        <p:spPr bwMode="auto">
          <a:xfrm>
            <a:off x="2590800" y="838200"/>
            <a:ext cx="2971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Mormon</a:t>
            </a:r>
            <a:endParaRPr kumimoji="0" lang="en-US" sz="4400" b="1" i="0" u="none" strike="noStrike" cap="none" normalizeH="0" baseline="0" dirty="0">
              <a:solidFill>
                <a:srgbClr val="0070C0"/>
              </a:solidFill>
              <a:effectLst>
                <a:outerShdw dist="50800" dir="72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1000"/>
                                        <p:tgtEl>
                                          <p:spTgt spid="3"/>
                                        </p:tgtEl>
                                      </p:cBhvr>
                                    </p:animEffect>
                                    <p:set>
                                      <p:cBhvr>
                                        <p:cTn id="7" dur="1" fill="hold">
                                          <p:stCondLst>
                                            <p:cond delay="999"/>
                                          </p:stCondLst>
                                        </p:cTn>
                                        <p:tgtEl>
                                          <p:spTgt spid="3"/>
                                        </p:tgtEl>
                                        <p:attrNameLst>
                                          <p:attrName>style.visibility</p:attrName>
                                        </p:attrNameLst>
                                      </p:cBhvr>
                                      <p:to>
                                        <p:strVal val="hidden"/>
                                      </p:to>
                                    </p:set>
                                  </p:childTnLst>
                                </p:cTn>
                              </p:par>
                              <p:par>
                                <p:cTn id="8" presetID="10" presetClass="entr" presetSubtype="0" fill="hold" nodeType="withEffect">
                                  <p:stCondLst>
                                    <p:cond delay="5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1000"/>
                                        <p:tgtEl>
                                          <p:spTgt spid="10"/>
                                        </p:tgtEl>
                                      </p:cBhvr>
                                    </p:animEffect>
                                  </p:childTnLst>
                                </p:cTn>
                              </p:par>
                            </p:childTnLst>
                          </p:cTn>
                        </p:par>
                        <p:par>
                          <p:cTn id="11" fill="hold">
                            <p:stCondLst>
                              <p:cond delay="1500"/>
                            </p:stCondLst>
                            <p:childTnLst>
                              <p:par>
                                <p:cTn id="12" presetID="22" presetClass="entr" presetSubtype="8" fill="hold" grpId="0"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4468237"/>
          </a:xfrm>
          <a:prstGeom prst="rect">
            <a:avLst/>
          </a:prstGeom>
        </p:spPr>
        <p:txBody>
          <a:bodyPr wrap="square">
            <a:spAutoFit/>
          </a:bodyPr>
          <a:lstStyle/>
          <a:p>
            <a:r>
              <a:rPr lang="en-US" dirty="0">
                <a:hlinkClick r:id="rId2"/>
              </a:rPr>
              <a:t>http://storiesofusa.com/the-conquest-of-new-spain-history-1492-1901/</a:t>
            </a:r>
            <a:endParaRPr lang="en-US" dirty="0"/>
          </a:p>
          <a:p>
            <a:endParaRPr lang="en-US" dirty="0"/>
          </a:p>
          <a:p>
            <a:r>
              <a:rPr lang="en-US" dirty="0"/>
              <a:t>New Spain was a viceroyalty, or administrative unit of the Spanish colonial empire. Its capital was Mexico City, formerly Tenochtitlan, capital of the Aztec Empire. New Spain was established following the Spanish conquest of the Aztec Empire in 1521.</a:t>
            </a:r>
          </a:p>
          <a:p>
            <a:endParaRPr lang="en-US" dirty="0"/>
          </a:p>
          <a:p>
            <a:r>
              <a:rPr lang="en-US" dirty="0"/>
              <a:t>(Area of New Mexico)</a:t>
            </a:r>
          </a:p>
          <a:p>
            <a:r>
              <a:rPr lang="en-US" dirty="0"/>
              <a:t>In 1598, Juan de </a:t>
            </a:r>
            <a:r>
              <a:rPr lang="en-US" dirty="0" err="1"/>
              <a:t>Oñate</a:t>
            </a:r>
            <a:r>
              <a:rPr lang="en-US" dirty="0"/>
              <a:t> pioneered ‘The Royal Road of the Interior Land’ or El Camino Real de Tierra </a:t>
            </a:r>
            <a:r>
              <a:rPr lang="en-US" dirty="0" err="1"/>
              <a:t>Adentro</a:t>
            </a:r>
            <a:r>
              <a:rPr lang="en-US" dirty="0"/>
              <a:t> between Mexico City and the </a:t>
            </a:r>
            <a:r>
              <a:rPr lang="en-US" dirty="0" err="1"/>
              <a:t>Tewa</a:t>
            </a:r>
            <a:r>
              <a:rPr lang="en-US" dirty="0"/>
              <a:t> village of ‘</a:t>
            </a:r>
            <a:r>
              <a:rPr lang="en-US" dirty="0" err="1"/>
              <a:t>Ohkay</a:t>
            </a:r>
            <a:r>
              <a:rPr lang="en-US" dirty="0"/>
              <a:t> </a:t>
            </a:r>
            <a:r>
              <a:rPr lang="en-US" dirty="0" err="1"/>
              <a:t>Owingeh</a:t>
            </a:r>
            <a:r>
              <a:rPr lang="en-US" dirty="0"/>
              <a:t>’ or San Juan Pueblo. He also founded the settlement (a Spanish pueblo) of San Juan on the Rio Grande near the Native American Pueblo, located in the present day U.S. state of New Mexico. In 1609, Pedro de Peralta, a later governor of the Province of New Mexico, established the settlement of Santa Fe in the region of the Sangre de Cristo Mountains on the Rio Grande. Missions were established for conversions and agricultural industry. The territory’s </a:t>
            </a:r>
            <a:r>
              <a:rPr lang="en-US" dirty="0" err="1"/>
              <a:t>Puebloan</a:t>
            </a:r>
            <a:r>
              <a:rPr lang="en-US" dirty="0"/>
              <a:t> peoples resented the Spaniards denigration and prohibition of their traditional religion, and their </a:t>
            </a:r>
            <a:r>
              <a:rPr lang="en-US" dirty="0" err="1"/>
              <a:t>encomienda</a:t>
            </a:r>
            <a:r>
              <a:rPr lang="en-US" dirty="0"/>
              <a:t> system’s forced labor.  In 1680, 25,000 previously subjugated Indians in 24 pueblos of New Mexico rose against the Spanish and killed all the Europeans they encountered.  The Pueblo Revolt ensued, with final resolution including some freedom from Spanish efforts to eradicate their culture and religion, the issuing of substantial communal land grants to each Pueblo, and a public defender of their rights and for their legal cases in Spanish courts. In 1776 the Province came under the new </a:t>
            </a:r>
            <a:r>
              <a:rPr lang="en-US" dirty="0" err="1"/>
              <a:t>Provincias</a:t>
            </a:r>
            <a:r>
              <a:rPr lang="en-US" dirty="0"/>
              <a:t> </a:t>
            </a:r>
            <a:r>
              <a:rPr lang="en-US" dirty="0" err="1"/>
              <a:t>Internas</a:t>
            </a:r>
            <a:r>
              <a:rPr lang="en-US" dirty="0"/>
              <a:t> jurisdiction. In the late 18th century the Spanish land grant encouraged the settlement by individuals of large land parcels outside Mission and Pueblo boundaries, many of which became ranchos.</a:t>
            </a:r>
          </a:p>
          <a:p>
            <a:endParaRPr lang="en-US" dirty="0"/>
          </a:p>
          <a:p>
            <a:r>
              <a:rPr lang="en-US" dirty="0"/>
              <a:t>(Area of California)</a:t>
            </a:r>
          </a:p>
          <a:p>
            <a:r>
              <a:rPr lang="en-US" dirty="0"/>
              <a:t>	In 1602, </a:t>
            </a:r>
            <a:r>
              <a:rPr lang="en-US" dirty="0" err="1"/>
              <a:t>Sebastián</a:t>
            </a:r>
            <a:r>
              <a:rPr lang="en-US" dirty="0"/>
              <a:t> </a:t>
            </a:r>
            <a:r>
              <a:rPr lang="en-US" dirty="0" err="1"/>
              <a:t>Vizcaíno</a:t>
            </a:r>
            <a:r>
              <a:rPr lang="en-US" dirty="0"/>
              <a:t>, the first Spanish presence in the ‘New California’ or Nueva California region of the frontier Las </a:t>
            </a:r>
            <a:r>
              <a:rPr lang="en-US" dirty="0" err="1"/>
              <a:t>Californias</a:t>
            </a:r>
            <a:r>
              <a:rPr lang="en-US" dirty="0"/>
              <a:t> Province since Cabrillo in 1542, sailed as far </a:t>
            </a:r>
            <a:r>
              <a:rPr lang="en-US" dirty="0" err="1"/>
              <a:t>upcoast</a:t>
            </a:r>
            <a:r>
              <a:rPr lang="en-US" dirty="0"/>
              <a:t> north as Monterey Bay. In 1767 King Charles III ordered the Jesuits, who had established missions in the lower Baja California region of Las </a:t>
            </a:r>
            <a:r>
              <a:rPr lang="en-US" dirty="0" err="1"/>
              <a:t>Californias</a:t>
            </a:r>
            <a:r>
              <a:rPr lang="en-US" dirty="0"/>
              <a:t>, forcibly expelled and returned to Spain.   New Spain’s </a:t>
            </a:r>
            <a:r>
              <a:rPr lang="en-US" dirty="0" err="1"/>
              <a:t>Visitador</a:t>
            </a:r>
            <a:r>
              <a:rPr lang="en-US" dirty="0"/>
              <a:t> General José de </a:t>
            </a:r>
            <a:r>
              <a:rPr lang="en-US" dirty="0" err="1"/>
              <a:t>Gálvez</a:t>
            </a:r>
            <a:r>
              <a:rPr lang="en-US" dirty="0"/>
              <a:t> replaced them with the Dominican Order in Baja, and the Franciscans to establish the new northern missions. </a:t>
            </a:r>
          </a:p>
          <a:p>
            <a:r>
              <a:rPr lang="en-US" dirty="0"/>
              <a:t>	In 1768, </a:t>
            </a:r>
            <a:r>
              <a:rPr lang="en-US" dirty="0" err="1"/>
              <a:t>Visitador</a:t>
            </a:r>
            <a:r>
              <a:rPr lang="en-US" dirty="0"/>
              <a:t> General José de </a:t>
            </a:r>
            <a:r>
              <a:rPr lang="en-US" dirty="0" err="1"/>
              <a:t>Gálvez</a:t>
            </a:r>
            <a:r>
              <a:rPr lang="en-US" dirty="0"/>
              <a:t> received the following orders: “Occupy and fortify San Diego and Monterey for God and the King of Spain.” The Spanish colonization there, with far fewer recognized natural resources and less cultural development than Mexico or Peru, was to combine establishing a presence for defense of the territory with a perceived responsibility to convert the indigenous people to Christianity. The method was the traditional missions (</a:t>
            </a:r>
            <a:r>
              <a:rPr lang="en-US" dirty="0" err="1"/>
              <a:t>misiones</a:t>
            </a:r>
            <a:r>
              <a:rPr lang="en-US" dirty="0"/>
              <a:t>), forts (presidios), civilian towns (pueblos), and land grant ranches (ranchos) model, but more simplified due to the region’s great distance from supplies and support in México. </a:t>
            </a:r>
          </a:p>
          <a:p>
            <a:r>
              <a:rPr lang="en-US" dirty="0"/>
              <a:t>	Between 1769 and 1833 twenty one Spanish missions in California were established. In 1776 the Province came under the administration of the new ‘</a:t>
            </a:r>
            <a:r>
              <a:rPr lang="en-US" dirty="0" err="1"/>
              <a:t>Commandancy</a:t>
            </a:r>
            <a:r>
              <a:rPr lang="en-US" dirty="0"/>
              <a:t> General of the Internal Provinces of the North’ (</a:t>
            </a:r>
            <a:r>
              <a:rPr lang="en-US" dirty="0" err="1"/>
              <a:t>Provincias</a:t>
            </a:r>
            <a:r>
              <a:rPr lang="en-US" dirty="0"/>
              <a:t> </a:t>
            </a:r>
            <a:r>
              <a:rPr lang="en-US" dirty="0" err="1"/>
              <a:t>Internas</a:t>
            </a:r>
            <a:r>
              <a:rPr lang="en-US" dirty="0"/>
              <a:t>) to invigorate growth. The crown created two new governments in Las </a:t>
            </a:r>
            <a:r>
              <a:rPr lang="en-US" dirty="0" err="1"/>
              <a:t>Californias</a:t>
            </a:r>
            <a:r>
              <a:rPr lang="en-US" dirty="0"/>
              <a:t>, the southern peninsular one called Baja California, and the northern mainland one called Alta California in 1804. The issuing of Spanish land grants in California encouraged settlement and establishment of large California ranchos. Some </a:t>
            </a:r>
            <a:r>
              <a:rPr lang="en-US" dirty="0" err="1"/>
              <a:t>Californio</a:t>
            </a:r>
            <a:r>
              <a:rPr lang="en-US" dirty="0"/>
              <a:t> rancho grantees emulated the Dons of Spain, with cattle and sheep marking wealth. The work was usually done by displaced and relocated Native Americans. After the Mexican War of Independence and subsequent secularization (“disestablishment”) of mission lands, Mexican land grant transactions increased the spread of ranchos. The land grants and ranchos established land-use patterns that are recognizable in present day California and New Mexico.</a:t>
            </a:r>
          </a:p>
          <a:p>
            <a:r>
              <a:rPr lang="en-US" dirty="0"/>
              <a:t>	The 21 northern missions in present-day California (U.S.) were established along California’s El Camino Real from 1769. In an effort to exclude Britain and Russia from the eastern Pacific, King Charles III of Spain sent forth from Mexico a number of expeditions to the Pacific Northwest between 1774 and 1793. Spain’s long-held claims and navigation rights were strengthened and a settlement and fort were built in Nootka Sound, Alaska.</a:t>
            </a:r>
          </a:p>
          <a:p>
            <a:endParaRPr lang="en-US" dirty="0"/>
          </a:p>
          <a:p>
            <a:r>
              <a:rPr lang="en-US" dirty="0"/>
              <a:t>(area of Northwest Territory)	</a:t>
            </a:r>
          </a:p>
          <a:p>
            <a:r>
              <a:rPr lang="en-US" dirty="0"/>
              <a:t>	New Spain claimed the entire west coast of North America and therefore considered the Russian fur trading activity in Alaska, which began in the middle to late 18th century, an encroachment and threat. Likewise, the exploration of the northwest coast by James Cook of the British Navy and the subsequent fur trading activities by British ships was considered an invasion of Spanish territory. To protect and strengthen its claim, New Spain sent a number of expeditions to the Pacific Northwest between 1774 and 1793. In 1789 a naval outpost called Santa Cruz de </a:t>
            </a:r>
            <a:r>
              <a:rPr lang="en-US" dirty="0" err="1"/>
              <a:t>Nuca</a:t>
            </a:r>
            <a:r>
              <a:rPr lang="en-US" dirty="0"/>
              <a:t> (or just </a:t>
            </a:r>
            <a:r>
              <a:rPr lang="en-US" dirty="0" err="1"/>
              <a:t>Nuca</a:t>
            </a:r>
            <a:r>
              <a:rPr lang="en-US" dirty="0"/>
              <a:t>) was established at Friendly Cove in Nootka Sound (now </a:t>
            </a:r>
            <a:r>
              <a:rPr lang="en-US" dirty="0" err="1"/>
              <a:t>Yuquot</a:t>
            </a:r>
            <a:r>
              <a:rPr lang="en-US" dirty="0"/>
              <a:t>), Vancouver Island. It was protected by an artillery land battery called Fort San Miguel. Santa Cruz de </a:t>
            </a:r>
            <a:r>
              <a:rPr lang="en-US" dirty="0" err="1"/>
              <a:t>Nuca</a:t>
            </a:r>
            <a:r>
              <a:rPr lang="en-US" dirty="0"/>
              <a:t> was the </a:t>
            </a:r>
            <a:r>
              <a:rPr lang="en-US" dirty="0" err="1"/>
              <a:t>northermost</a:t>
            </a:r>
            <a:r>
              <a:rPr lang="en-US" dirty="0"/>
              <a:t> establishment of New Spain. It was the first colony in British Columbia and the only Spanish settlement in what is now Canada. Santa Cruz de </a:t>
            </a:r>
            <a:r>
              <a:rPr lang="en-US" dirty="0" err="1"/>
              <a:t>Nuca</a:t>
            </a:r>
            <a:r>
              <a:rPr lang="en-US" dirty="0"/>
              <a:t> remained under the control of New Spain until 1795, when it was abandoned under the terms of the third Nootka Convention. Another outpost, intended to replace Santa Cruz de </a:t>
            </a:r>
            <a:r>
              <a:rPr lang="en-US" dirty="0" err="1"/>
              <a:t>Nuca</a:t>
            </a:r>
            <a:r>
              <a:rPr lang="en-US" dirty="0"/>
              <a:t>, was partially built at </a:t>
            </a:r>
            <a:r>
              <a:rPr lang="en-US" dirty="0" err="1"/>
              <a:t>Neah</a:t>
            </a:r>
            <a:r>
              <a:rPr lang="en-US" dirty="0"/>
              <a:t> Bay on the southern side of the Strait of Juan de Fuca in what is now the U.S. state of Washington. </a:t>
            </a:r>
            <a:r>
              <a:rPr lang="en-US" dirty="0" err="1"/>
              <a:t>Neah</a:t>
            </a:r>
            <a:r>
              <a:rPr lang="en-US" dirty="0"/>
              <a:t> Bay was known as Bahía de </a:t>
            </a:r>
            <a:r>
              <a:rPr lang="en-US" dirty="0" err="1"/>
              <a:t>Núñez</a:t>
            </a:r>
            <a:r>
              <a:rPr lang="en-US" dirty="0"/>
              <a:t> </a:t>
            </a:r>
            <a:r>
              <a:rPr lang="en-US" dirty="0" err="1"/>
              <a:t>Gaona</a:t>
            </a:r>
            <a:r>
              <a:rPr lang="en-US" dirty="0"/>
              <a:t> in New Spain, and the outpost there was referred to as “Fuca”. It was abandoned, partially finished, in 1792. Its personnel, livestock, cannons, and ammunition were transferred to </a:t>
            </a:r>
            <a:r>
              <a:rPr lang="en-US" dirty="0" err="1"/>
              <a:t>Nuca</a:t>
            </a:r>
            <a:r>
              <a:rPr lang="en-US" dirty="0"/>
              <a:t>.</a:t>
            </a:r>
          </a:p>
          <a:p>
            <a:r>
              <a:rPr lang="en-US" dirty="0"/>
              <a:t>	In the 1821 Declaration of Independence of the Mexican Empire, Mexico and Central America declared their independence after three centuries of Spanish rule and formed the First Mexican Empire. After priest Miguel Hidalgo y </a:t>
            </a:r>
            <a:r>
              <a:rPr lang="en-US" dirty="0" err="1"/>
              <a:t>Costilla’s</a:t>
            </a:r>
            <a:r>
              <a:rPr lang="en-US" dirty="0"/>
              <a:t> 1810 </a:t>
            </a:r>
            <a:r>
              <a:rPr lang="en-US" dirty="0" err="1"/>
              <a:t>Grito</a:t>
            </a:r>
            <a:r>
              <a:rPr lang="en-US" dirty="0"/>
              <a:t> de Dolores (call for independence), the insurgent army began an eleven-year war. At first, the </a:t>
            </a:r>
            <a:r>
              <a:rPr lang="en-US" dirty="0" err="1"/>
              <a:t>Criollo</a:t>
            </a:r>
            <a:r>
              <a:rPr lang="en-US" dirty="0"/>
              <a:t> class fought against the rebels. But in 1820, coinciding with the approval of the Spanish Constitution, which took privileges away from the </a:t>
            </a:r>
            <a:r>
              <a:rPr lang="en-US" dirty="0" err="1"/>
              <a:t>Criollos</a:t>
            </a:r>
            <a:r>
              <a:rPr lang="en-US" dirty="0"/>
              <a:t>, they switched sides. This led to Mexican triumph in 1821. The new Mexican Empire offered the crown to Ferdinand VII or to a member of the Spanish royal family that he would designate. After the refusal of the Spanish monarchy to recognize the independence of Mexico, the </a:t>
            </a:r>
            <a:r>
              <a:rPr lang="en-US" dirty="0" err="1"/>
              <a:t>ejército</a:t>
            </a:r>
            <a:r>
              <a:rPr lang="en-US" dirty="0"/>
              <a:t> </a:t>
            </a:r>
            <a:r>
              <a:rPr lang="en-US" dirty="0" err="1"/>
              <a:t>Trigarante</a:t>
            </a:r>
            <a:r>
              <a:rPr lang="en-US" dirty="0"/>
              <a:t> (Army of the Three Guarantees), led by Agustin de Iturbide and </a:t>
            </a:r>
            <a:r>
              <a:rPr lang="en-US" dirty="0" err="1"/>
              <a:t>Vincente</a:t>
            </a:r>
            <a:r>
              <a:rPr lang="en-US" dirty="0"/>
              <a:t> Guerrero, cut all political and economic ties with Spain and crowned Agustin I as emperor of Mexico. Central America was originally part of the Mexican Empire, but seceded peacefully in 1823, forming the United Provinces of Central America.</a:t>
            </a: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1"/>
            <a:ext cx="9144000" cy="24468237"/>
          </a:xfrm>
          <a:prstGeom prst="rect">
            <a:avLst/>
          </a:prstGeom>
        </p:spPr>
        <p:txBody>
          <a:bodyPr wrap="square">
            <a:spAutoFit/>
          </a:bodyPr>
          <a:lstStyle/>
          <a:p>
            <a:r>
              <a:rPr lang="en-US" dirty="0">
                <a:hlinkClick r:id="rId2"/>
              </a:rPr>
              <a:t>https://en.wikipedia.org/wiki/Indigenous_peoples_of_California</a:t>
            </a:r>
            <a:endParaRPr lang="en-US" dirty="0"/>
          </a:p>
          <a:p>
            <a:endParaRPr lang="en-US" dirty="0">
              <a:hlinkClick r:id="rId3" tooltip="Ahwahnechee"/>
            </a:endParaRPr>
          </a:p>
          <a:p>
            <a:r>
              <a:rPr lang="en-US" dirty="0"/>
              <a:t>	The </a:t>
            </a:r>
            <a:r>
              <a:rPr lang="en-US" b="1" dirty="0"/>
              <a:t>Indigenous peoples of California</a:t>
            </a:r>
            <a:r>
              <a:rPr lang="en-US" dirty="0"/>
              <a:t> (known as </a:t>
            </a:r>
            <a:r>
              <a:rPr lang="en-US" b="1" dirty="0"/>
              <a:t>Native Californians</a:t>
            </a:r>
            <a:r>
              <a:rPr lang="en-US" dirty="0"/>
              <a:t>) are the indigenous inhabitants who have lived or currently live in the geographic area within the current boundaries of California before and after the arrival of Europeans. </a:t>
            </a:r>
          </a:p>
          <a:p>
            <a:r>
              <a:rPr lang="en-US" dirty="0"/>
              <a:t>	Evidence of human occupation of California dates from at least 19,000 years ago. Prior to European contact, California Indians had 500 distinct sub-tribes or groups, each consisting of 50 to 500 individual members.</a:t>
            </a:r>
            <a:r>
              <a:rPr lang="en-US" baseline="30000" dirty="0">
                <a:hlinkClick r:id="rId2"/>
              </a:rPr>
              <a:t>[3]</a:t>
            </a:r>
            <a:r>
              <a:rPr lang="en-US" dirty="0"/>
              <a:t> The size of California tribes today are small compared to tribes in other regions of the United States. Prior to contact with Europeans, the California region contained the highest Native American population density north of what is now Mexico.</a:t>
            </a:r>
            <a:r>
              <a:rPr lang="en-US" baseline="30000" dirty="0"/>
              <a:t> </a:t>
            </a:r>
            <a:r>
              <a:rPr lang="en-US" dirty="0"/>
              <a:t>Because of the temperate climate and easy access to food sources, approximately one-third of all Native Americans in the United States were living in the area of California.</a:t>
            </a:r>
          </a:p>
          <a:p>
            <a:r>
              <a:rPr lang="en-US" dirty="0"/>
              <a:t>	Early Native Californians were hunter-gatherers, with seed collection becoming widespread around 9,000 BC.</a:t>
            </a:r>
            <a:r>
              <a:rPr lang="en-US" baseline="30000" dirty="0"/>
              <a:t> </a:t>
            </a:r>
            <a:r>
              <a:rPr lang="en-US" dirty="0"/>
              <a:t>Due to the local abundance of food, these tribes never developed agriculture or tilled the soil. </a:t>
            </a:r>
          </a:p>
          <a:p>
            <a:r>
              <a:rPr lang="en-US" dirty="0"/>
              <a:t>	Different tribes encountered non-native European explorers and settlers at widely different times. The southern and central coastal tribes encountered Spanish and British explorers in the mid-16th century. Tribes such as the </a:t>
            </a:r>
            <a:r>
              <a:rPr lang="en-US" dirty="0">
                <a:hlinkClick r:id="rId4" tooltip="Quechan"/>
              </a:rPr>
              <a:t>Quechan</a:t>
            </a:r>
            <a:r>
              <a:rPr lang="en-US" dirty="0"/>
              <a:t> or </a:t>
            </a:r>
            <a:r>
              <a:rPr lang="en-US" dirty="0" err="1">
                <a:hlinkClick r:id="rId5" tooltip="Yuman Indians"/>
              </a:rPr>
              <a:t>Yuman</a:t>
            </a:r>
            <a:r>
              <a:rPr lang="en-US" dirty="0">
                <a:hlinkClick r:id="rId5" tooltip="Yuman Indians"/>
              </a:rPr>
              <a:t> Indians</a:t>
            </a:r>
            <a:r>
              <a:rPr lang="en-US" dirty="0"/>
              <a:t> in present-day southeast California and southwest Arizona first encountered Spanish explorers in the 1760s and 1770s. Tribes on the coast of northwest California, like the </a:t>
            </a:r>
            <a:r>
              <a:rPr lang="en-US" dirty="0">
                <a:hlinkClick r:id="rId6" tooltip="Miwok"/>
              </a:rPr>
              <a:t>Miwok</a:t>
            </a:r>
            <a:r>
              <a:rPr lang="en-US" dirty="0"/>
              <a:t>, </a:t>
            </a:r>
            <a:r>
              <a:rPr lang="en-US" dirty="0">
                <a:hlinkClick r:id="rId7" tooltip="Yurok people"/>
              </a:rPr>
              <a:t>Yurok</a:t>
            </a:r>
            <a:r>
              <a:rPr lang="en-US" dirty="0"/>
              <a:t>, and </a:t>
            </a:r>
            <a:r>
              <a:rPr lang="en-US" dirty="0" err="1">
                <a:hlinkClick r:id="rId8" tooltip="Yokut people"/>
              </a:rPr>
              <a:t>Yokut</a:t>
            </a:r>
            <a:r>
              <a:rPr lang="en-US" dirty="0"/>
              <a:t>, had contact with Russian explorers and seafarers in the late 18th century.</a:t>
            </a:r>
            <a:r>
              <a:rPr lang="en-US" baseline="30000" dirty="0"/>
              <a:t>[</a:t>
            </a:r>
            <a:r>
              <a:rPr lang="en-US" i="1" baseline="30000" dirty="0">
                <a:hlinkClick r:id="rId9" tooltip="Wikipedia:Citation needed"/>
              </a:rPr>
              <a:t>citation needed</a:t>
            </a:r>
            <a:r>
              <a:rPr lang="en-US" baseline="30000" dirty="0"/>
              <a:t>]</a:t>
            </a:r>
            <a:r>
              <a:rPr lang="en-US" baseline="30000" dirty="0">
                <a:hlinkClick r:id="rId2"/>
              </a:rPr>
              <a:t>[21]</a:t>
            </a:r>
            <a:r>
              <a:rPr lang="en-US" dirty="0"/>
              <a:t> In remote interior regions, some tribes did not meet non-natives until the mid-19th century.</a:t>
            </a:r>
          </a:p>
          <a:p>
            <a:r>
              <a:rPr lang="en-US" dirty="0"/>
              <a:t>	The Spanish began their long-term occupation in California in 1769 with the founding of </a:t>
            </a:r>
            <a:r>
              <a:rPr lang="en-US" dirty="0">
                <a:hlinkClick r:id="rId10" tooltip="Mission San Diego de Alcalá"/>
              </a:rPr>
              <a:t>Mission San Diego de </a:t>
            </a:r>
            <a:r>
              <a:rPr lang="en-US" dirty="0" err="1">
                <a:hlinkClick r:id="rId10" tooltip="Mission San Diego de Alcalá"/>
              </a:rPr>
              <a:t>Alcalá</a:t>
            </a:r>
            <a:r>
              <a:rPr lang="en-US" dirty="0"/>
              <a:t> in </a:t>
            </a:r>
            <a:r>
              <a:rPr lang="en-US" dirty="0">
                <a:hlinkClick r:id="rId11" tooltip="San Diego, California"/>
              </a:rPr>
              <a:t>San Diego</a:t>
            </a:r>
            <a:r>
              <a:rPr lang="en-US" dirty="0"/>
              <a:t>. The Spanish built 20 additional missions in California.</a:t>
            </a:r>
            <a:r>
              <a:rPr lang="en-US" baseline="30000" dirty="0">
                <a:hlinkClick r:id="rId2"/>
              </a:rPr>
              <a:t>[23][24]</a:t>
            </a:r>
            <a:r>
              <a:rPr lang="en-US" dirty="0"/>
              <a:t> Their introduction of European </a:t>
            </a:r>
            <a:r>
              <a:rPr lang="en-US" dirty="0">
                <a:hlinkClick r:id="rId12" tooltip="Invasive plant species"/>
              </a:rPr>
              <a:t>invasive plant species</a:t>
            </a:r>
            <a:r>
              <a:rPr lang="en-US" dirty="0"/>
              <a:t> and non-native diseases resulted in unintended havoc and high fatalities for the Native Californian tribes.</a:t>
            </a:r>
          </a:p>
          <a:p>
            <a:endParaRPr lang="en-US" dirty="0"/>
          </a:p>
          <a:p>
            <a:r>
              <a:rPr lang="en-US" dirty="0"/>
              <a:t>(19</a:t>
            </a:r>
            <a:r>
              <a:rPr lang="en-US" baseline="30000" dirty="0"/>
              <a:t>th</a:t>
            </a:r>
            <a:r>
              <a:rPr lang="en-US" dirty="0"/>
              <a:t> century)</a:t>
            </a:r>
          </a:p>
          <a:p>
            <a:r>
              <a:rPr lang="en-US" dirty="0"/>
              <a:t>	The </a:t>
            </a:r>
            <a:r>
              <a:rPr lang="en-US" dirty="0">
                <a:hlinkClick r:id="rId13" tooltip="Population of Native California"/>
              </a:rPr>
              <a:t>population of Native California</a:t>
            </a:r>
            <a:r>
              <a:rPr lang="en-US" dirty="0"/>
              <a:t> was reduced by 90% during the 19th century—from more than 200,000 in the early 19th century to approximately 15,000 at the end of the century, mostly due to disease.</a:t>
            </a:r>
            <a:r>
              <a:rPr lang="en-US" baseline="30000" dirty="0">
                <a:hlinkClick r:id="rId2"/>
              </a:rPr>
              <a:t>[16]</a:t>
            </a:r>
            <a:r>
              <a:rPr lang="en-US" dirty="0"/>
              <a:t> </a:t>
            </a:r>
            <a:r>
              <a:rPr lang="en-US" dirty="0">
                <a:hlinkClick r:id="rId14" tooltip="Epidemics"/>
              </a:rPr>
              <a:t>Epidemics</a:t>
            </a:r>
            <a:r>
              <a:rPr lang="en-US" dirty="0"/>
              <a:t> swept through California </a:t>
            </a:r>
            <a:r>
              <a:rPr lang="en-US" dirty="0">
                <a:hlinkClick r:id="rId15" tooltip="Indian Country"/>
              </a:rPr>
              <a:t>Indian Country</a:t>
            </a:r>
            <a:r>
              <a:rPr lang="en-US" dirty="0"/>
              <a:t>, such as the 1833 </a:t>
            </a:r>
            <a:r>
              <a:rPr lang="en-US" dirty="0">
                <a:hlinkClick r:id="rId16" tooltip="Malaria"/>
              </a:rPr>
              <a:t>malaria</a:t>
            </a:r>
            <a:r>
              <a:rPr lang="en-US" dirty="0"/>
              <a:t> epidemic.</a:t>
            </a:r>
            <a:r>
              <a:rPr lang="en-US" baseline="30000" dirty="0">
                <a:hlinkClick r:id="rId2"/>
              </a:rPr>
              <a:t>[22]</a:t>
            </a:r>
            <a:endParaRPr lang="en-US" baseline="30000" dirty="0"/>
          </a:p>
          <a:p>
            <a:r>
              <a:rPr lang="en-US" baseline="30000" dirty="0"/>
              <a:t>	I</a:t>
            </a:r>
            <a:r>
              <a:rPr lang="en-US" dirty="0"/>
              <a:t>n 1834 Mexico secularized the Church's missions and confiscated their properties. But the new government did not return their lands to tribes but made land grants to settlers of at least partial European ancestry. Many landless Indians found wage labor on ranches. Following the United States victory in the </a:t>
            </a:r>
            <a:r>
              <a:rPr lang="en-US" dirty="0">
                <a:hlinkClick r:id="rId17" tooltip="Mexican–American War"/>
              </a:rPr>
              <a:t>Mexican–American War</a:t>
            </a:r>
            <a:r>
              <a:rPr lang="en-US" dirty="0"/>
              <a:t>, it took control of California in 1848 with the signing of the </a:t>
            </a:r>
            <a:r>
              <a:rPr lang="en-US" dirty="0">
                <a:hlinkClick r:id="rId18" tooltip="Treaty of Guadalupe Hidalgo"/>
              </a:rPr>
              <a:t>Treaty of Guadalupe Hidalgo</a:t>
            </a:r>
            <a:r>
              <a:rPr lang="en-US" dirty="0"/>
              <a:t>. Its administrators worked to honor Mexican land grant title but did not honor aboriginal land titles.</a:t>
            </a:r>
          </a:p>
          <a:p>
            <a:r>
              <a:rPr lang="en-US" dirty="0"/>
              <a:t>	Most of inland California including </a:t>
            </a:r>
            <a:r>
              <a:rPr lang="en-US" dirty="0">
                <a:hlinkClick r:id="rId19" tooltip="Deserts of California"/>
              </a:rPr>
              <a:t>California deserts</a:t>
            </a:r>
            <a:r>
              <a:rPr lang="en-US" dirty="0"/>
              <a:t> and the </a:t>
            </a:r>
            <a:r>
              <a:rPr lang="en-US" dirty="0">
                <a:hlinkClick r:id="rId20" tooltip="California Central Valley"/>
              </a:rPr>
              <a:t>Central Valley</a:t>
            </a:r>
            <a:r>
              <a:rPr lang="en-US" dirty="0"/>
              <a:t> was in possession of the local tribes until the acquisition of </a:t>
            </a:r>
            <a:r>
              <a:rPr lang="en-US" dirty="0">
                <a:hlinkClick r:id="rId21" tooltip="Alta California"/>
              </a:rPr>
              <a:t>Alta California</a:t>
            </a:r>
            <a:r>
              <a:rPr lang="en-US" dirty="0"/>
              <a:t> by the United States. As the wave of immigrants from the United States started to settle inland California during the </a:t>
            </a:r>
            <a:r>
              <a:rPr lang="en-US" dirty="0">
                <a:hlinkClick r:id="rId22" tooltip="Gold Rush"/>
              </a:rPr>
              <a:t>Gold Rush</a:t>
            </a:r>
            <a:r>
              <a:rPr lang="en-US" dirty="0"/>
              <a:t>, conflicts between the aborigines and the immigrants started to arise. The series of massacres, battles, and wars between the United States and the indigenous peoples of California lasting from 1850 to 1880 is referred to as the </a:t>
            </a:r>
            <a:r>
              <a:rPr lang="en-US" dirty="0">
                <a:hlinkClick r:id="rId23" tooltip="California Indian Wars"/>
              </a:rPr>
              <a:t>California Indian Wars</a:t>
            </a:r>
            <a:r>
              <a:rPr lang="en-US" dirty="0"/>
              <a:t>.</a:t>
            </a:r>
          </a:p>
          <a:p>
            <a:r>
              <a:rPr lang="en-US" dirty="0"/>
              <a:t>After guns and horses were introduced to the indigenous peoples of California in the beginning of the 19th century, the tensions between the neighboring tribes started to increase. In combination with the mass migration, that caused dramatic changes. When in 1846 the </a:t>
            </a:r>
            <a:r>
              <a:rPr lang="en-US" dirty="0">
                <a:hlinkClick r:id="rId24" tooltip="Applegate Trail"/>
              </a:rPr>
              <a:t>Applegate Trail</a:t>
            </a:r>
            <a:r>
              <a:rPr lang="en-US" dirty="0"/>
              <a:t> cut through the </a:t>
            </a:r>
            <a:r>
              <a:rPr lang="en-US" dirty="0">
                <a:hlinkClick r:id="rId25" tooltip="Modoc people"/>
              </a:rPr>
              <a:t>Modoc</a:t>
            </a:r>
            <a:r>
              <a:rPr lang="en-US" dirty="0"/>
              <a:t> territory, the migrants and their livestock damaged the ecosystem that the locals were dependent on.</a:t>
            </a:r>
            <a:r>
              <a:rPr lang="en-US" baseline="30000" dirty="0">
                <a:hlinkClick r:id="rId2"/>
              </a:rPr>
              <a:t>[28]</a:t>
            </a:r>
            <a:endParaRPr lang="en-US" baseline="30000" dirty="0"/>
          </a:p>
          <a:p>
            <a:endParaRPr lang="en-US" dirty="0"/>
          </a:p>
          <a:p>
            <a:r>
              <a:rPr lang="en-US" dirty="0"/>
              <a:t>(20th Century)</a:t>
            </a:r>
          </a:p>
          <a:p>
            <a:r>
              <a:rPr lang="en-US" dirty="0"/>
              <a:t>	During the end of the 19th Century and the beginning of the 20th century, the government attempted to force the indigenous peoples to break the ties with their native culture and tribalism and assimilate with the white society. In California, the federal government established such forms of education as the reservation day schools and </a:t>
            </a:r>
            <a:r>
              <a:rPr lang="en-US" dirty="0">
                <a:hlinkClick r:id="rId26" tooltip="American Indian boarding schools"/>
              </a:rPr>
              <a:t>American Indian boarding schools</a:t>
            </a:r>
            <a:r>
              <a:rPr lang="en-US" dirty="0"/>
              <a:t>. Some public schools would allow Indians to attend as well. Poor ventilation and nutrition (due to limited funding), and diseases were typical problems at schools for American Indians. In addition to that, most parents disagreed with the idea of their children being raised as whites: at boarding schools, the students were forced to wear European style clothes and haircuts, were given European names, and were strictly forbidden to speak indigenous languages. The Native American community recognized the American Indian boarding schools to have oppressed their native culture and demanded the right for their children to access public schools. In 1935 the restrictions that forbid the Native Americans from attending public schools were officially removed.</a:t>
            </a:r>
            <a:r>
              <a:rPr lang="en-US" baseline="30000" dirty="0">
                <a:hlinkClick r:id="rId2"/>
              </a:rPr>
              <a:t>[31]</a:t>
            </a:r>
            <a:endParaRPr lang="en-US" dirty="0"/>
          </a:p>
          <a:p>
            <a:r>
              <a:rPr lang="en-US" dirty="0"/>
              <a:t>Since the 1920s, various Indian activist groups were demanding that the federal government </a:t>
            </a:r>
            <a:r>
              <a:rPr lang="en-US" dirty="0" err="1"/>
              <a:t>fulfil</a:t>
            </a:r>
            <a:r>
              <a:rPr lang="en-US" dirty="0"/>
              <a:t> the conditions of the 18 treaties of 1851–1852 that were never ratified and apparently, were classified.</a:t>
            </a:r>
            <a:r>
              <a:rPr lang="en-US" baseline="30000" dirty="0">
                <a:hlinkClick r:id="rId2"/>
              </a:rPr>
              <a:t>[32]</a:t>
            </a:r>
            <a:r>
              <a:rPr lang="en-US" dirty="0"/>
              <a:t> In 1944 and in 1946 the native peoples brought claims for reimbursements asking for compensations for the lands affected by treaties and Mexican land grants. They won $17.5 million and $46 million, respectively.</a:t>
            </a:r>
            <a:r>
              <a:rPr lang="en-US" baseline="30000" dirty="0">
                <a:hlinkClick r:id="rId2"/>
              </a:rPr>
              <a:t>[31]</a:t>
            </a:r>
            <a:endParaRPr lang="en-US" dirty="0"/>
          </a:p>
          <a:p>
            <a:r>
              <a:rPr lang="en-US" dirty="0"/>
              <a:t>Throughout the 20th century, the population of indigenous peoples of California gradually rose.</a:t>
            </a:r>
          </a:p>
          <a:p>
            <a:endParaRPr lang="en-US" dirty="0"/>
          </a:p>
          <a:p>
            <a:r>
              <a:rPr lang="en-US" dirty="0"/>
              <a:t>(21</a:t>
            </a:r>
            <a:r>
              <a:rPr lang="en-US" baseline="30000" dirty="0"/>
              <a:t>st</a:t>
            </a:r>
            <a:r>
              <a:rPr lang="en-US" dirty="0"/>
              <a:t> Century)</a:t>
            </a:r>
          </a:p>
          <a:p>
            <a:r>
              <a:rPr lang="en-US" dirty="0"/>
              <a:t>	</a:t>
            </a:r>
            <a:r>
              <a:rPr lang="en-US" dirty="0" err="1"/>
              <a:t>alifornia</a:t>
            </a:r>
            <a:r>
              <a:rPr lang="en-US" dirty="0"/>
              <a:t> has the largest population of Native Americans out of any state in the United States, with 723,000 identifying an "American Indian or Alaska Native" tribe as a component of their race (14% of the nation-wide total). This population grew by 15% between 2000 and 2010, much less than the nation-wide growth rate of 27%, but higher than the population growth rate for all races, which was about 10% in California over that decade. Over 50,000 indigenous people live in Los Angeles alone.</a:t>
            </a:r>
            <a:r>
              <a:rPr lang="en-US" baseline="30000" dirty="0">
                <a:hlinkClick r:id="rId2"/>
              </a:rPr>
              <a:t>[33][34]</a:t>
            </a:r>
            <a:endParaRPr lang="en-US" dirty="0"/>
          </a:p>
          <a:p>
            <a:r>
              <a:rPr lang="en-US" dirty="0"/>
              <a:t>According to the National Conference of State Legislatures, there are currently over one hundred </a:t>
            </a:r>
            <a:r>
              <a:rPr lang="en-US" dirty="0">
                <a:hlinkClick r:id="rId27" tooltip="List of federally recognized tribes by state"/>
              </a:rPr>
              <a:t>federally recognized native groups or tribes in California</a:t>
            </a:r>
            <a:r>
              <a:rPr lang="en-US" dirty="0"/>
              <a:t> including those that spread to several states.</a:t>
            </a:r>
            <a:r>
              <a:rPr lang="en-US" baseline="30000" dirty="0">
                <a:hlinkClick r:id="rId2"/>
              </a:rPr>
              <a:t>[35]</a:t>
            </a:r>
            <a:r>
              <a:rPr lang="en-US" dirty="0"/>
              <a:t> Federal recognition officially grants the Indian tribes access to services and funding from the </a:t>
            </a:r>
            <a:r>
              <a:rPr lang="en-US" dirty="0">
                <a:hlinkClick r:id="rId28" tooltip="Bureau of Indian Affairs"/>
              </a:rPr>
              <a:t>Bureau of Indian Affairs</a:t>
            </a:r>
            <a:r>
              <a:rPr lang="en-US" dirty="0"/>
              <a:t>, and Federal and State funding for </a:t>
            </a:r>
            <a:r>
              <a:rPr lang="en-US" dirty="0">
                <a:hlinkClick r:id="rId29" tooltip="CalWORKs"/>
              </a:rPr>
              <a:t>Tribal TANF/</a:t>
            </a:r>
            <a:r>
              <a:rPr lang="en-US" dirty="0" err="1">
                <a:hlinkClick r:id="rId29" tooltip="CalWORKs"/>
              </a:rPr>
              <a:t>CalWORKs</a:t>
            </a:r>
            <a:r>
              <a:rPr lang="en-US" dirty="0"/>
              <a:t> programs.</a:t>
            </a:r>
          </a:p>
          <a:p>
            <a:r>
              <a:rPr lang="en-US" dirty="0"/>
              <a:t>Culture</a:t>
            </a:r>
          </a:p>
          <a:p>
            <a:endParaRPr lang="en-US" dirty="0"/>
          </a:p>
          <a:p>
            <a:r>
              <a:rPr lang="en-US" dirty="0"/>
              <a:t>	</a:t>
            </a:r>
          </a:p>
          <a:p>
            <a:endParaRPr lang="en-US" dirty="0"/>
          </a:p>
          <a:p>
            <a:endParaRPr lang="en-US" dirty="0"/>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4801314"/>
          </a:xfrm>
          <a:prstGeom prst="rect">
            <a:avLst/>
          </a:prstGeom>
        </p:spPr>
        <p:txBody>
          <a:bodyPr wrap="square">
            <a:spAutoFit/>
          </a:bodyPr>
          <a:lstStyle/>
          <a:p>
            <a:r>
              <a:rPr lang="en-US" dirty="0">
                <a:hlinkClick r:id="rId2"/>
              </a:rPr>
              <a:t>https://users.humboldt.edu/ogayle/hist383/OriginalCalifornians.html</a:t>
            </a:r>
            <a:endParaRPr lang="en-US" dirty="0"/>
          </a:p>
          <a:p>
            <a:r>
              <a:rPr lang="en-US" dirty="0"/>
              <a:t>To the native inhabitants prior to European contact, California was a world in which:</a:t>
            </a:r>
          </a:p>
          <a:p>
            <a:pPr>
              <a:buFont typeface="Arial" pitchFamily="34" charset="0"/>
              <a:buChar char="•"/>
            </a:pPr>
            <a:r>
              <a:rPr lang="en-US" dirty="0"/>
              <a:t> rivers ran freely to the ocean</a:t>
            </a:r>
          </a:p>
          <a:p>
            <a:pPr>
              <a:buFont typeface="Arial" pitchFamily="34" charset="0"/>
              <a:buChar char="•"/>
            </a:pPr>
            <a:r>
              <a:rPr lang="en-US" dirty="0"/>
              <a:t> valleys &amp; hills were studded with oak groves &amp; carpeted with bunch grass that was chest-high</a:t>
            </a:r>
          </a:p>
          <a:p>
            <a:pPr>
              <a:buFont typeface="Arial" pitchFamily="34" charset="0"/>
              <a:buChar char="•"/>
            </a:pPr>
            <a:r>
              <a:rPr lang="en-US" dirty="0"/>
              <a:t> millions of acres of fresh-and-salt-water marshes bordered rivers and bay</a:t>
            </a:r>
          </a:p>
          <a:p>
            <a:pPr>
              <a:buFont typeface="Arial" pitchFamily="34" charset="0"/>
              <a:buChar char="•"/>
            </a:pPr>
            <a:r>
              <a:rPr lang="en-US" dirty="0"/>
              <a:t> large bodies of water - like Tulare Lake - were found in the San Joaquin Valley</a:t>
            </a:r>
          </a:p>
          <a:p>
            <a:pPr>
              <a:buFont typeface="Arial" pitchFamily="34" charset="0"/>
              <a:buChar char="•"/>
            </a:pPr>
            <a:r>
              <a:rPr lang="en-US" dirty="0"/>
              <a:t> redwood forests covered the Coast Range north of Big Sur, including the hills surrounding</a:t>
            </a:r>
          </a:p>
          <a:p>
            <a:r>
              <a:rPr lang="en-US" dirty="0"/>
              <a:t>  San Francisco Bay</a:t>
            </a:r>
          </a:p>
          <a:p>
            <a:pPr>
              <a:buFont typeface="Arial" pitchFamily="34" charset="0"/>
              <a:buChar char="•"/>
            </a:pPr>
            <a:r>
              <a:rPr lang="en-US" dirty="0"/>
              <a:t> whales, seals, and otter shared the sites of </a:t>
            </a:r>
          </a:p>
          <a:p>
            <a:r>
              <a:rPr lang="en-US" dirty="0"/>
              <a:t> today's seaports with hundreds of millions</a:t>
            </a:r>
          </a:p>
          <a:p>
            <a:r>
              <a:rPr lang="en-US" dirty="0"/>
              <a:t> of gulls, egrets, herons, pelicans, and </a:t>
            </a:r>
          </a:p>
          <a:p>
            <a:r>
              <a:rPr lang="en-US" dirty="0"/>
              <a:t> migratory waterfowl</a:t>
            </a:r>
          </a:p>
          <a:p>
            <a:pPr>
              <a:buFont typeface="Arial" pitchFamily="34" charset="0"/>
              <a:buChar char="•"/>
            </a:pPr>
            <a:r>
              <a:rPr lang="en-US" dirty="0"/>
              <a:t> Thousands of condors &amp; eagles ruled the sky</a:t>
            </a:r>
          </a:p>
          <a:p>
            <a:pPr>
              <a:buFont typeface="Arial" pitchFamily="34" charset="0"/>
              <a:buChar char="•"/>
            </a:pPr>
            <a:r>
              <a:rPr lang="en-US" dirty="0"/>
              <a:t> grizzlies sat at the top of the food chain</a:t>
            </a:r>
          </a:p>
          <a:p>
            <a:pPr>
              <a:buFont typeface="Arial" pitchFamily="34" charset="0"/>
              <a:buChar char="•"/>
            </a:pPr>
            <a:r>
              <a:rPr lang="en-US" dirty="0"/>
              <a:t> Indians understood this environment, lived</a:t>
            </a:r>
          </a:p>
          <a:p>
            <a:r>
              <a:rPr lang="en-US" dirty="0"/>
              <a:t> self sustainably, &amp; adapted their lifestyles</a:t>
            </a:r>
          </a:p>
          <a:p>
            <a:endParaRPr lang="en-US" dirty="0"/>
          </a:p>
        </p:txBody>
      </p:sp>
      <p:pic>
        <p:nvPicPr>
          <p:cNvPr id="1030" name="Picture 6" descr="Feccfeafaadcf Native Americans Josh  Art Exhibition Native American Tribes In California">
            <a:hlinkClick r:id="rId3"/>
          </p:cNvPr>
          <p:cNvPicPr>
            <a:picLocks noChangeAspect="1" noChangeArrowheads="1"/>
          </p:cNvPicPr>
          <p:nvPr/>
        </p:nvPicPr>
        <p:blipFill>
          <a:blip r:embed="rId4"/>
          <a:srcRect/>
          <a:stretch>
            <a:fillRect/>
          </a:stretch>
        </p:blipFill>
        <p:spPr bwMode="auto">
          <a:xfrm>
            <a:off x="4419600" y="2048685"/>
            <a:ext cx="4724400" cy="4809315"/>
          </a:xfrm>
          <a:prstGeom prst="rect">
            <a:avLst/>
          </a:prstGeom>
          <a:noFill/>
        </p:spPr>
      </p:pic>
      <p:sp>
        <p:nvSpPr>
          <p:cNvPr id="5" name="Rectangle 4"/>
          <p:cNvSpPr/>
          <p:nvPr/>
        </p:nvSpPr>
        <p:spPr>
          <a:xfrm>
            <a:off x="0" y="6488668"/>
            <a:ext cx="9525000" cy="369332"/>
          </a:xfrm>
          <a:prstGeom prst="rect">
            <a:avLst/>
          </a:prstGeom>
        </p:spPr>
        <p:txBody>
          <a:bodyPr wrap="square">
            <a:spAutoFit/>
          </a:bodyPr>
          <a:lstStyle/>
          <a:p>
            <a:r>
              <a:rPr lang="en-US" b="1" dirty="0"/>
              <a:t>MAP     </a:t>
            </a:r>
            <a:r>
              <a:rPr lang="en-US" dirty="0">
                <a:hlinkClick r:id="rId5"/>
              </a:rPr>
              <a:t>http://art-en-provence.com/native-american-tribes-in-california-map/</a:t>
            </a:r>
            <a:endParaRPr lang="en-US" dirty="0"/>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0" y="0"/>
            <a:ext cx="9144000" cy="1200329"/>
          </a:xfrm>
          <a:prstGeom prst="rect">
            <a:avLst/>
          </a:prstGeom>
        </p:spPr>
        <p:txBody>
          <a:bodyPr wrap="square">
            <a:spAutoFit/>
          </a:bodyPr>
          <a:lstStyle/>
          <a:p>
            <a:r>
              <a:rPr lang="en-US" dirty="0">
                <a:hlinkClick r:id="rId2"/>
              </a:rPr>
              <a:t>https://kids.britannica.com/kids/article/Great-Basin-Indians/628000</a:t>
            </a:r>
            <a:endParaRPr lang="en-US" dirty="0"/>
          </a:p>
          <a:p>
            <a:r>
              <a:rPr lang="en-US" dirty="0"/>
              <a:t>The Great Basin Indians were groups of Native Americans that lived in the western United States, in the desert region that reaches from the Rocky Mountains west to the Sierra Nevada. Great Basin tribes include the Shoshone, Ute, Paiute, and Washoe.</a:t>
            </a:r>
          </a:p>
        </p:txBody>
      </p:sp>
      <p:sp useBgFill="1">
        <p:nvSpPr>
          <p:cNvPr id="4" name="Rectangle 3"/>
          <p:cNvSpPr/>
          <p:nvPr/>
        </p:nvSpPr>
        <p:spPr>
          <a:xfrm>
            <a:off x="0" y="1295400"/>
            <a:ext cx="9144000" cy="7294305"/>
          </a:xfrm>
          <a:prstGeom prst="rect">
            <a:avLst/>
          </a:prstGeom>
        </p:spPr>
        <p:txBody>
          <a:bodyPr wrap="square">
            <a:spAutoFit/>
          </a:bodyPr>
          <a:lstStyle/>
          <a:p>
            <a:r>
              <a:rPr lang="en-US" dirty="0">
                <a:hlinkClick r:id="rId3"/>
              </a:rPr>
              <a:t>http://enacademic.com/dic.nsf/enwiki/11635537</a:t>
            </a:r>
            <a:endParaRPr lang="en-US" dirty="0"/>
          </a:p>
          <a:p>
            <a:r>
              <a:rPr lang="en-US" dirty="0"/>
              <a:t>	There is evidence that the original inhabitants of the region arrived as early as 10,000 BCE.</a:t>
            </a:r>
            <a:r>
              <a:rPr lang="en-US" u="sng" baseline="30000" dirty="0">
                <a:hlinkClick r:id="rId3"/>
              </a:rPr>
              <a:t>[2]</a:t>
            </a:r>
            <a:r>
              <a:rPr lang="en-US" dirty="0"/>
              <a:t> The first Europeans to reach the area were the Spanish. Great Basin settlement by Euro-Americans relatively late and can be dated to the first Mormon settlers who arrived in 1848. </a:t>
            </a:r>
          </a:p>
          <a:p>
            <a:r>
              <a:rPr lang="en-US" dirty="0"/>
              <a:t>Within ten years, the first Indian reservation</a:t>
            </a:r>
          </a:p>
          <a:p>
            <a:r>
              <a:rPr lang="en-US" dirty="0"/>
              <a:t> was established, in order to assimilate the </a:t>
            </a:r>
          </a:p>
          <a:p>
            <a:r>
              <a:rPr lang="en-US" dirty="0"/>
              <a:t>native population. The process included </a:t>
            </a:r>
          </a:p>
          <a:p>
            <a:r>
              <a:rPr lang="en-US" dirty="0"/>
              <a:t>sending children to Indian schools and</a:t>
            </a:r>
          </a:p>
          <a:p>
            <a:r>
              <a:rPr lang="en-US" dirty="0"/>
              <a:t> limiting the reservations.</a:t>
            </a:r>
          </a:p>
          <a:p>
            <a:r>
              <a:rPr lang="en-US" dirty="0"/>
              <a:t>	Because their contact with European</a:t>
            </a:r>
          </a:p>
          <a:p>
            <a:r>
              <a:rPr lang="en-US" dirty="0"/>
              <a:t> Americans occurred so late, Great Basin tribes</a:t>
            </a:r>
          </a:p>
          <a:p>
            <a:r>
              <a:rPr lang="en-US" dirty="0"/>
              <a:t> managed to maintain their religion and culture</a:t>
            </a:r>
          </a:p>
          <a:p>
            <a:r>
              <a:rPr lang="en-US" dirty="0"/>
              <a:t> and were leading proponents of a native </a:t>
            </a:r>
          </a:p>
          <a:p>
            <a:r>
              <a:rPr lang="en-US" dirty="0"/>
              <a:t>renaissance.</a:t>
            </a:r>
          </a:p>
          <a:p>
            <a:r>
              <a:rPr lang="en-US" dirty="0"/>
              <a:t>	Conditions for the Native American</a:t>
            </a:r>
          </a:p>
          <a:p>
            <a:r>
              <a:rPr lang="en-US" dirty="0"/>
              <a:t> population of the Great Basin were erratic </a:t>
            </a:r>
          </a:p>
          <a:p>
            <a:r>
              <a:rPr lang="en-US" dirty="0"/>
              <a:t>throughout the twentieth century. Signs of</a:t>
            </a:r>
          </a:p>
          <a:p>
            <a:r>
              <a:rPr lang="en-US" dirty="0"/>
              <a:t> improvement first emerged as a result of </a:t>
            </a:r>
          </a:p>
          <a:p>
            <a:r>
              <a:rPr lang="en-US" dirty="0"/>
              <a:t>President Franklin Roosevelt's Indian New Deal</a:t>
            </a:r>
          </a:p>
          <a:p>
            <a:r>
              <a:rPr lang="en-US" dirty="0"/>
              <a:t> in the 1940s, while activism and legal victories</a:t>
            </a:r>
          </a:p>
          <a:p>
            <a:r>
              <a:rPr lang="en-US" dirty="0"/>
              <a:t> in the 1970s have improved conditions significantly. Nevertheless, the communities continue to struggle against chronic poverty and all of the resulting problems: unemployment; substance abuse; and high suicide rates. Furthermore, fierce debates between "traditionalist" and "progressive" factions have split communities and hindered the population from presenting a united front in determining its future.</a:t>
            </a:r>
          </a:p>
          <a:p>
            <a:endParaRPr lang="en-US" dirty="0"/>
          </a:p>
        </p:txBody>
      </p:sp>
      <p:pic>
        <p:nvPicPr>
          <p:cNvPr id="109570" name="Picture 2" descr="Image result for native tribes of great basin"/>
          <p:cNvPicPr>
            <a:picLocks noChangeAspect="1" noChangeArrowheads="1"/>
          </p:cNvPicPr>
          <p:nvPr/>
        </p:nvPicPr>
        <p:blipFill>
          <a:blip r:embed="rId4"/>
          <a:srcRect/>
          <a:stretch>
            <a:fillRect/>
          </a:stretch>
        </p:blipFill>
        <p:spPr bwMode="auto">
          <a:xfrm>
            <a:off x="4572000" y="2514600"/>
            <a:ext cx="4572000" cy="4286250"/>
          </a:xfrm>
          <a:prstGeom prst="rect">
            <a:avLst/>
          </a:prstGeom>
          <a:noFill/>
        </p:spPr>
      </p:pic>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8546" name="Picture 2" descr="Picture"/>
          <p:cNvPicPr>
            <a:picLocks noChangeAspect="1" noChangeArrowheads="1"/>
          </p:cNvPicPr>
          <p:nvPr/>
        </p:nvPicPr>
        <p:blipFill>
          <a:blip r:embed="rId2"/>
          <a:srcRect/>
          <a:stretch>
            <a:fillRect/>
          </a:stretch>
        </p:blipFill>
        <p:spPr bwMode="auto">
          <a:xfrm>
            <a:off x="1657350" y="734079"/>
            <a:ext cx="6267450" cy="6123921"/>
          </a:xfrm>
          <a:prstGeom prst="rect">
            <a:avLst/>
          </a:prstGeom>
          <a:noFill/>
        </p:spPr>
      </p:pic>
      <p:sp>
        <p:nvSpPr>
          <p:cNvPr id="3" name="Rectangle 2"/>
          <p:cNvSpPr/>
          <p:nvPr/>
        </p:nvSpPr>
        <p:spPr>
          <a:xfrm>
            <a:off x="0" y="0"/>
            <a:ext cx="9144000" cy="923330"/>
          </a:xfrm>
          <a:prstGeom prst="rect">
            <a:avLst/>
          </a:prstGeom>
        </p:spPr>
        <p:txBody>
          <a:bodyPr wrap="square">
            <a:spAutoFit/>
          </a:bodyPr>
          <a:lstStyle/>
          <a:p>
            <a:r>
              <a:rPr lang="en-US" dirty="0">
                <a:hlinkClick r:id="rId3"/>
              </a:rPr>
              <a:t>https://banksfourthgrade-nativetribes.weebly.com/tillamook.html</a:t>
            </a:r>
            <a:endParaRPr lang="en-US" dirty="0"/>
          </a:p>
          <a:p>
            <a:endParaRPr lang="en-US" dirty="0"/>
          </a:p>
          <a:p>
            <a:endParaRPr lang="en-US" dirty="0"/>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noChangeArrowheads="1"/>
          </p:cNvPicPr>
          <p:nvPr/>
        </p:nvPicPr>
        <p:blipFill>
          <a:blip r:embed="rId2" cstate="print"/>
          <a:srcRect l="10421" t="53200" r="15894" b="1115"/>
          <a:stretch>
            <a:fillRect/>
          </a:stretch>
        </p:blipFill>
        <p:spPr bwMode="auto">
          <a:xfrm>
            <a:off x="-11545" y="815340"/>
            <a:ext cx="9155545" cy="6042660"/>
          </a:xfrm>
          <a:prstGeom prst="rect">
            <a:avLst/>
          </a:prstGeom>
          <a:noFill/>
          <a:ln w="9525">
            <a:noFill/>
            <a:miter lim="800000"/>
            <a:headEnd/>
            <a:tailEnd/>
          </a:ln>
          <a:effectLst/>
        </p:spPr>
      </p:pic>
      <p:pic>
        <p:nvPicPr>
          <p:cNvPr id="128001" name="Picture 1"/>
          <p:cNvPicPr>
            <a:picLocks noChangeAspect="1" noChangeArrowheads="1"/>
          </p:cNvPicPr>
          <p:nvPr/>
        </p:nvPicPr>
        <p:blipFill>
          <a:blip r:embed="rId3"/>
          <a:srcRect/>
          <a:stretch>
            <a:fillRect/>
          </a:stretch>
        </p:blipFill>
        <p:spPr bwMode="auto">
          <a:xfrm>
            <a:off x="0" y="685800"/>
            <a:ext cx="9164638" cy="6164263"/>
          </a:xfrm>
          <a:prstGeom prst="rect">
            <a:avLst/>
          </a:prstGeom>
          <a:noFill/>
          <a:ln w="9525">
            <a:noFill/>
            <a:miter lim="800000"/>
            <a:headEnd/>
            <a:tailEnd/>
          </a:ln>
          <a:effectLst/>
        </p:spPr>
      </p:pic>
      <p:sp>
        <p:nvSpPr>
          <p:cNvPr id="37" name="Freeform 36"/>
          <p:cNvSpPr/>
          <p:nvPr/>
        </p:nvSpPr>
        <p:spPr>
          <a:xfrm>
            <a:off x="-13607" y="1600200"/>
            <a:ext cx="4953000" cy="2841171"/>
          </a:xfrm>
          <a:custGeom>
            <a:avLst/>
            <a:gdLst>
              <a:gd name="connsiteX0" fmla="*/ 576943 w 4944836"/>
              <a:gd name="connsiteY0" fmla="*/ 146957 h 2988128"/>
              <a:gd name="connsiteX1" fmla="*/ 1932214 w 4944836"/>
              <a:gd name="connsiteY1" fmla="*/ 32657 h 2988128"/>
              <a:gd name="connsiteX2" fmla="*/ 3385457 w 4944836"/>
              <a:gd name="connsiteY2" fmla="*/ 342900 h 2988128"/>
              <a:gd name="connsiteX3" fmla="*/ 3924300 w 4944836"/>
              <a:gd name="connsiteY3" fmla="*/ 930728 h 2988128"/>
              <a:gd name="connsiteX4" fmla="*/ 4757057 w 4944836"/>
              <a:gd name="connsiteY4" fmla="*/ 2302328 h 2988128"/>
              <a:gd name="connsiteX5" fmla="*/ 4577443 w 4944836"/>
              <a:gd name="connsiteY5" fmla="*/ 2677886 h 2988128"/>
              <a:gd name="connsiteX6" fmla="*/ 2552700 w 4944836"/>
              <a:gd name="connsiteY6" fmla="*/ 2824843 h 2988128"/>
              <a:gd name="connsiteX7" fmla="*/ 1132114 w 4944836"/>
              <a:gd name="connsiteY7" fmla="*/ 2922814 h 2988128"/>
              <a:gd name="connsiteX8" fmla="*/ 413657 w 4944836"/>
              <a:gd name="connsiteY8" fmla="*/ 2873828 h 2988128"/>
              <a:gd name="connsiteX9" fmla="*/ 103414 w 4944836"/>
              <a:gd name="connsiteY9" fmla="*/ 2237014 h 2988128"/>
              <a:gd name="connsiteX10" fmla="*/ 70757 w 4944836"/>
              <a:gd name="connsiteY10" fmla="*/ 1371600 h 2988128"/>
              <a:gd name="connsiteX11" fmla="*/ 527957 w 4944836"/>
              <a:gd name="connsiteY11" fmla="*/ 277586 h 2988128"/>
              <a:gd name="connsiteX12" fmla="*/ 576943 w 4944836"/>
              <a:gd name="connsiteY12" fmla="*/ 146957 h 2988128"/>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00" h="2841171">
                <a:moveTo>
                  <a:pt x="585107" y="0"/>
                </a:moveTo>
                <a:cubicBezTo>
                  <a:pt x="1061357" y="10886"/>
                  <a:pt x="2835728" y="65314"/>
                  <a:pt x="3393621" y="195943"/>
                </a:cubicBezTo>
                <a:cubicBezTo>
                  <a:pt x="3689999" y="309889"/>
                  <a:pt x="3703864" y="457200"/>
                  <a:pt x="3932464" y="783771"/>
                </a:cubicBezTo>
                <a:cubicBezTo>
                  <a:pt x="4161064" y="1110342"/>
                  <a:pt x="4656364" y="1864178"/>
                  <a:pt x="4765221" y="2155371"/>
                </a:cubicBezTo>
                <a:cubicBezTo>
                  <a:pt x="4874078" y="2446564"/>
                  <a:pt x="4953000" y="2443843"/>
                  <a:pt x="4585607" y="2530929"/>
                </a:cubicBezTo>
                <a:cubicBezTo>
                  <a:pt x="4218214" y="2618015"/>
                  <a:pt x="2560864" y="2677886"/>
                  <a:pt x="2560864" y="2677886"/>
                </a:cubicBezTo>
                <a:cubicBezTo>
                  <a:pt x="1986643" y="2718707"/>
                  <a:pt x="1496785" y="2767693"/>
                  <a:pt x="1140278" y="2775857"/>
                </a:cubicBezTo>
                <a:cubicBezTo>
                  <a:pt x="783771" y="2784021"/>
                  <a:pt x="593271" y="2841171"/>
                  <a:pt x="421821" y="2726871"/>
                </a:cubicBezTo>
                <a:cubicBezTo>
                  <a:pt x="250371" y="2612571"/>
                  <a:pt x="168728" y="2340428"/>
                  <a:pt x="111578" y="2090057"/>
                </a:cubicBezTo>
                <a:cubicBezTo>
                  <a:pt x="54428" y="1839686"/>
                  <a:pt x="0" y="1572986"/>
                  <a:pt x="78921" y="1224643"/>
                </a:cubicBezTo>
                <a:cubicBezTo>
                  <a:pt x="157842" y="876300"/>
                  <a:pt x="244928" y="459921"/>
                  <a:pt x="585107" y="0"/>
                </a:cubicBezTo>
                <a:close/>
              </a:path>
            </a:pathLst>
          </a:custGeom>
          <a:noFill/>
          <a:ln w="76200">
            <a:solidFill>
              <a:srgbClr val="FFFF00"/>
            </a:solidFill>
          </a:ln>
          <a:effectLst>
            <a:outerShdw dist="508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352032" y="2339246"/>
            <a:ext cx="5753745" cy="3528154"/>
            <a:chOff x="534634" y="2220065"/>
            <a:chExt cx="5549198" cy="3186647"/>
          </a:xfrm>
        </p:grpSpPr>
        <p:sp>
          <p:nvSpPr>
            <p:cNvPr id="14" name="Freeform 13"/>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TextBox 14"/>
            <p:cNvSpPr txBox="1"/>
            <p:nvPr/>
          </p:nvSpPr>
          <p:spPr>
            <a:xfrm rot="20001525">
              <a:off x="534634" y="2869366"/>
              <a:ext cx="2471647"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California Trail</a:t>
              </a:r>
            </a:p>
          </p:txBody>
        </p:sp>
      </p:grpSp>
      <p:grpSp>
        <p:nvGrpSpPr>
          <p:cNvPr id="16" name="Group 15"/>
          <p:cNvGrpSpPr/>
          <p:nvPr/>
        </p:nvGrpSpPr>
        <p:grpSpPr>
          <a:xfrm>
            <a:off x="848954" y="2112985"/>
            <a:ext cx="5323246" cy="2843503"/>
            <a:chOff x="885797" y="1927533"/>
            <a:chExt cx="5134003" cy="2568267"/>
          </a:xfrm>
        </p:grpSpPr>
        <p:sp>
          <p:nvSpPr>
            <p:cNvPr id="17" name="Freeform 16"/>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TextBox 17"/>
            <p:cNvSpPr txBox="1"/>
            <p:nvPr/>
          </p:nvSpPr>
          <p:spPr>
            <a:xfrm rot="566963">
              <a:off x="1524557" y="1946362"/>
              <a:ext cx="2131894"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grpSp>
      <p:grpSp>
        <p:nvGrpSpPr>
          <p:cNvPr id="19" name="Group 18"/>
          <p:cNvGrpSpPr/>
          <p:nvPr/>
        </p:nvGrpSpPr>
        <p:grpSpPr>
          <a:xfrm>
            <a:off x="2061787" y="2209800"/>
            <a:ext cx="5634413" cy="2152576"/>
            <a:chOff x="2246068" y="1960958"/>
            <a:chExt cx="5434108" cy="1944218"/>
          </a:xfrm>
        </p:grpSpPr>
        <p:sp>
          <p:nvSpPr>
            <p:cNvPr id="20" name="Freeform 19"/>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TextBox 20"/>
            <p:cNvSpPr txBox="1"/>
            <p:nvPr/>
          </p:nvSpPr>
          <p:spPr>
            <a:xfrm rot="870264">
              <a:off x="4270076" y="2651900"/>
              <a:ext cx="2357798"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grpSp>
      <p:sp useBgFill="1">
        <p:nvSpPr>
          <p:cNvPr id="24" name="Rectangle 23"/>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Native Americans of the West</a:t>
            </a:r>
            <a:endParaRPr lang="en-US" sz="4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2000"/>
                                        <p:tgtEl>
                                          <p:spTgt spid="13"/>
                                        </p:tgtEl>
                                      </p:cBhvr>
                                    </p:animEffect>
                                  </p:childTnLst>
                                </p:cTn>
                              </p:par>
                              <p:par>
                                <p:cTn id="8" presetID="22" presetClass="entr" presetSubtype="2"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right)">
                                      <p:cBhvr>
                                        <p:cTn id="10" dur="2000"/>
                                        <p:tgtEl>
                                          <p:spTgt spid="16"/>
                                        </p:tgtEl>
                                      </p:cBhvr>
                                    </p:animEffect>
                                  </p:childTnLst>
                                </p:cTn>
                              </p:par>
                              <p:par>
                                <p:cTn id="11" presetID="22" presetClass="entr" presetSubtype="2"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right)">
                                      <p:cBhvr>
                                        <p:cTn id="13" dur="2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nodeType="clickEffect">
                                  <p:stCondLst>
                                    <p:cond delay="0"/>
                                  </p:stCondLst>
                                  <p:childTnLst>
                                    <p:animEffect transition="out" filter="fade">
                                      <p:cBhvr>
                                        <p:cTn id="17" dur="1000"/>
                                        <p:tgtEl>
                                          <p:spTgt spid="128001"/>
                                        </p:tgtEl>
                                      </p:cBhvr>
                                    </p:animEffect>
                                    <p:set>
                                      <p:cBhvr>
                                        <p:cTn id="18" dur="1" fill="hold">
                                          <p:stCondLst>
                                            <p:cond delay="999"/>
                                          </p:stCondLst>
                                        </p:cTn>
                                        <p:tgtEl>
                                          <p:spTgt spid="12800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noChangeArrowheads="1"/>
          </p:cNvPicPr>
          <p:nvPr/>
        </p:nvPicPr>
        <p:blipFill>
          <a:blip r:embed="rId2" cstate="print"/>
          <a:srcRect l="10421" t="53200" r="15894" b="1115"/>
          <a:stretch>
            <a:fillRect/>
          </a:stretch>
        </p:blipFill>
        <p:spPr bwMode="auto">
          <a:xfrm>
            <a:off x="-11545" y="815340"/>
            <a:ext cx="9155545" cy="6042660"/>
          </a:xfrm>
          <a:prstGeom prst="rect">
            <a:avLst/>
          </a:prstGeom>
          <a:noFill/>
          <a:ln w="9525">
            <a:noFill/>
            <a:miter lim="800000"/>
            <a:headEnd/>
            <a:tailEnd/>
          </a:ln>
          <a:effectLst/>
        </p:spPr>
      </p:pic>
      <p:sp>
        <p:nvSpPr>
          <p:cNvPr id="22" name="Freeform 21"/>
          <p:cNvSpPr/>
          <p:nvPr/>
        </p:nvSpPr>
        <p:spPr>
          <a:xfrm>
            <a:off x="-13607" y="1600200"/>
            <a:ext cx="4953000" cy="2841171"/>
          </a:xfrm>
          <a:custGeom>
            <a:avLst/>
            <a:gdLst>
              <a:gd name="connsiteX0" fmla="*/ 576943 w 4944836"/>
              <a:gd name="connsiteY0" fmla="*/ 146957 h 2988128"/>
              <a:gd name="connsiteX1" fmla="*/ 1932214 w 4944836"/>
              <a:gd name="connsiteY1" fmla="*/ 32657 h 2988128"/>
              <a:gd name="connsiteX2" fmla="*/ 3385457 w 4944836"/>
              <a:gd name="connsiteY2" fmla="*/ 342900 h 2988128"/>
              <a:gd name="connsiteX3" fmla="*/ 3924300 w 4944836"/>
              <a:gd name="connsiteY3" fmla="*/ 930728 h 2988128"/>
              <a:gd name="connsiteX4" fmla="*/ 4757057 w 4944836"/>
              <a:gd name="connsiteY4" fmla="*/ 2302328 h 2988128"/>
              <a:gd name="connsiteX5" fmla="*/ 4577443 w 4944836"/>
              <a:gd name="connsiteY5" fmla="*/ 2677886 h 2988128"/>
              <a:gd name="connsiteX6" fmla="*/ 2552700 w 4944836"/>
              <a:gd name="connsiteY6" fmla="*/ 2824843 h 2988128"/>
              <a:gd name="connsiteX7" fmla="*/ 1132114 w 4944836"/>
              <a:gd name="connsiteY7" fmla="*/ 2922814 h 2988128"/>
              <a:gd name="connsiteX8" fmla="*/ 413657 w 4944836"/>
              <a:gd name="connsiteY8" fmla="*/ 2873828 h 2988128"/>
              <a:gd name="connsiteX9" fmla="*/ 103414 w 4944836"/>
              <a:gd name="connsiteY9" fmla="*/ 2237014 h 2988128"/>
              <a:gd name="connsiteX10" fmla="*/ 70757 w 4944836"/>
              <a:gd name="connsiteY10" fmla="*/ 1371600 h 2988128"/>
              <a:gd name="connsiteX11" fmla="*/ 527957 w 4944836"/>
              <a:gd name="connsiteY11" fmla="*/ 277586 h 2988128"/>
              <a:gd name="connsiteX12" fmla="*/ 576943 w 4944836"/>
              <a:gd name="connsiteY12" fmla="*/ 146957 h 2988128"/>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76943 w 4944836"/>
              <a:gd name="connsiteY0" fmla="*/ 73478 h 2914649"/>
              <a:gd name="connsiteX1" fmla="*/ 3385457 w 4944836"/>
              <a:gd name="connsiteY1" fmla="*/ 269421 h 2914649"/>
              <a:gd name="connsiteX2" fmla="*/ 3924300 w 4944836"/>
              <a:gd name="connsiteY2" fmla="*/ 857249 h 2914649"/>
              <a:gd name="connsiteX3" fmla="*/ 4757057 w 4944836"/>
              <a:gd name="connsiteY3" fmla="*/ 2228849 h 2914649"/>
              <a:gd name="connsiteX4" fmla="*/ 4577443 w 4944836"/>
              <a:gd name="connsiteY4" fmla="*/ 2604407 h 2914649"/>
              <a:gd name="connsiteX5" fmla="*/ 2552700 w 4944836"/>
              <a:gd name="connsiteY5" fmla="*/ 2751364 h 2914649"/>
              <a:gd name="connsiteX6" fmla="*/ 1132114 w 4944836"/>
              <a:gd name="connsiteY6" fmla="*/ 2849335 h 2914649"/>
              <a:gd name="connsiteX7" fmla="*/ 413657 w 4944836"/>
              <a:gd name="connsiteY7" fmla="*/ 2800349 h 2914649"/>
              <a:gd name="connsiteX8" fmla="*/ 103414 w 4944836"/>
              <a:gd name="connsiteY8" fmla="*/ 2163535 h 2914649"/>
              <a:gd name="connsiteX9" fmla="*/ 70757 w 4944836"/>
              <a:gd name="connsiteY9" fmla="*/ 1298121 h 2914649"/>
              <a:gd name="connsiteX10" fmla="*/ 527957 w 4944836"/>
              <a:gd name="connsiteY10" fmla="*/ 204107 h 2914649"/>
              <a:gd name="connsiteX11" fmla="*/ 576943 w 4944836"/>
              <a:gd name="connsiteY11" fmla="*/ 73478 h 2914649"/>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 name="connsiteX0" fmla="*/ 585107 w 4953000"/>
              <a:gd name="connsiteY0" fmla="*/ 0 h 2841171"/>
              <a:gd name="connsiteX1" fmla="*/ 3393621 w 4953000"/>
              <a:gd name="connsiteY1" fmla="*/ 195943 h 2841171"/>
              <a:gd name="connsiteX2" fmla="*/ 3932464 w 4953000"/>
              <a:gd name="connsiteY2" fmla="*/ 783771 h 2841171"/>
              <a:gd name="connsiteX3" fmla="*/ 4765221 w 4953000"/>
              <a:gd name="connsiteY3" fmla="*/ 2155371 h 2841171"/>
              <a:gd name="connsiteX4" fmla="*/ 4585607 w 4953000"/>
              <a:gd name="connsiteY4" fmla="*/ 2530929 h 2841171"/>
              <a:gd name="connsiteX5" fmla="*/ 2560864 w 4953000"/>
              <a:gd name="connsiteY5" fmla="*/ 2677886 h 2841171"/>
              <a:gd name="connsiteX6" fmla="*/ 1140278 w 4953000"/>
              <a:gd name="connsiteY6" fmla="*/ 2775857 h 2841171"/>
              <a:gd name="connsiteX7" fmla="*/ 421821 w 4953000"/>
              <a:gd name="connsiteY7" fmla="*/ 2726871 h 2841171"/>
              <a:gd name="connsiteX8" fmla="*/ 111578 w 4953000"/>
              <a:gd name="connsiteY8" fmla="*/ 2090057 h 2841171"/>
              <a:gd name="connsiteX9" fmla="*/ 78921 w 4953000"/>
              <a:gd name="connsiteY9" fmla="*/ 1224643 h 2841171"/>
              <a:gd name="connsiteX10" fmla="*/ 585107 w 4953000"/>
              <a:gd name="connsiteY10" fmla="*/ 0 h 284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00" h="2841171">
                <a:moveTo>
                  <a:pt x="585107" y="0"/>
                </a:moveTo>
                <a:cubicBezTo>
                  <a:pt x="1061357" y="10886"/>
                  <a:pt x="2835728" y="65314"/>
                  <a:pt x="3393621" y="195943"/>
                </a:cubicBezTo>
                <a:cubicBezTo>
                  <a:pt x="3689999" y="309889"/>
                  <a:pt x="3703864" y="457200"/>
                  <a:pt x="3932464" y="783771"/>
                </a:cubicBezTo>
                <a:cubicBezTo>
                  <a:pt x="4161064" y="1110342"/>
                  <a:pt x="4656364" y="1864178"/>
                  <a:pt x="4765221" y="2155371"/>
                </a:cubicBezTo>
                <a:cubicBezTo>
                  <a:pt x="4874078" y="2446564"/>
                  <a:pt x="4953000" y="2443843"/>
                  <a:pt x="4585607" y="2530929"/>
                </a:cubicBezTo>
                <a:cubicBezTo>
                  <a:pt x="4218214" y="2618015"/>
                  <a:pt x="2560864" y="2677886"/>
                  <a:pt x="2560864" y="2677886"/>
                </a:cubicBezTo>
                <a:cubicBezTo>
                  <a:pt x="1986643" y="2718707"/>
                  <a:pt x="1496785" y="2767693"/>
                  <a:pt x="1140278" y="2775857"/>
                </a:cubicBezTo>
                <a:cubicBezTo>
                  <a:pt x="783771" y="2784021"/>
                  <a:pt x="593271" y="2841171"/>
                  <a:pt x="421821" y="2726871"/>
                </a:cubicBezTo>
                <a:cubicBezTo>
                  <a:pt x="250371" y="2612571"/>
                  <a:pt x="168728" y="2340428"/>
                  <a:pt x="111578" y="2090057"/>
                </a:cubicBezTo>
                <a:cubicBezTo>
                  <a:pt x="54428" y="1839686"/>
                  <a:pt x="0" y="1572986"/>
                  <a:pt x="78921" y="1224643"/>
                </a:cubicBezTo>
                <a:cubicBezTo>
                  <a:pt x="157842" y="876300"/>
                  <a:pt x="244928" y="459921"/>
                  <a:pt x="585107" y="0"/>
                </a:cubicBezTo>
                <a:close/>
              </a:path>
            </a:pathLst>
          </a:custGeom>
          <a:noFill/>
          <a:ln w="76200">
            <a:solidFill>
              <a:srgbClr val="FFFF00"/>
            </a:solidFill>
          </a:ln>
          <a:effectLst>
            <a:outerShdw dist="508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p:cNvGrpSpPr/>
          <p:nvPr/>
        </p:nvGrpSpPr>
        <p:grpSpPr>
          <a:xfrm>
            <a:off x="352032" y="2112985"/>
            <a:ext cx="7344168" cy="3754415"/>
            <a:chOff x="352032" y="2112985"/>
            <a:chExt cx="7344168" cy="3754415"/>
          </a:xfrm>
        </p:grpSpPr>
        <p:grpSp>
          <p:nvGrpSpPr>
            <p:cNvPr id="24" name="Group 23"/>
            <p:cNvGrpSpPr/>
            <p:nvPr/>
          </p:nvGrpSpPr>
          <p:grpSpPr>
            <a:xfrm>
              <a:off x="352032" y="2339246"/>
              <a:ext cx="5753745" cy="3528154"/>
              <a:chOff x="534634" y="2220065"/>
              <a:chExt cx="5549198" cy="3186647"/>
            </a:xfrm>
          </p:grpSpPr>
          <p:sp>
            <p:nvSpPr>
              <p:cNvPr id="25" name="Freeform 24"/>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TextBox 26"/>
              <p:cNvSpPr txBox="1"/>
              <p:nvPr/>
            </p:nvSpPr>
            <p:spPr>
              <a:xfrm rot="20001525">
                <a:off x="534634" y="2869366"/>
                <a:ext cx="2471647"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California Trail</a:t>
                </a:r>
              </a:p>
            </p:txBody>
          </p:sp>
        </p:grpSp>
        <p:grpSp>
          <p:nvGrpSpPr>
            <p:cNvPr id="28" name="Group 27"/>
            <p:cNvGrpSpPr/>
            <p:nvPr/>
          </p:nvGrpSpPr>
          <p:grpSpPr>
            <a:xfrm>
              <a:off x="848954" y="2112985"/>
              <a:ext cx="5323246" cy="2843503"/>
              <a:chOff x="885797" y="1927533"/>
              <a:chExt cx="5134003" cy="2568267"/>
            </a:xfrm>
          </p:grpSpPr>
          <p:sp>
            <p:nvSpPr>
              <p:cNvPr id="29" name="Freeform 28"/>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TextBox 29"/>
              <p:cNvSpPr txBox="1"/>
              <p:nvPr/>
            </p:nvSpPr>
            <p:spPr>
              <a:xfrm rot="566963">
                <a:off x="1524557" y="1946362"/>
                <a:ext cx="2131894"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Oregon Trail</a:t>
                </a:r>
              </a:p>
            </p:txBody>
          </p:sp>
        </p:grpSp>
        <p:grpSp>
          <p:nvGrpSpPr>
            <p:cNvPr id="31" name="Group 30"/>
            <p:cNvGrpSpPr/>
            <p:nvPr/>
          </p:nvGrpSpPr>
          <p:grpSpPr>
            <a:xfrm>
              <a:off x="2061787" y="2209800"/>
              <a:ext cx="5634413" cy="2152576"/>
              <a:chOff x="2246068" y="1960958"/>
              <a:chExt cx="5434108" cy="1944218"/>
            </a:xfrm>
          </p:grpSpPr>
          <p:sp>
            <p:nvSpPr>
              <p:cNvPr id="32" name="Freeform 31"/>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TextBox 33"/>
              <p:cNvSpPr txBox="1"/>
              <p:nvPr/>
            </p:nvSpPr>
            <p:spPr>
              <a:xfrm rot="870264">
                <a:off x="4270076" y="2651900"/>
                <a:ext cx="2357798" cy="528172"/>
              </a:xfrm>
              <a:prstGeom prst="rect">
                <a:avLst/>
              </a:prstGeom>
              <a:noFill/>
            </p:spPr>
            <p:txBody>
              <a:bodyPr wrap="none" rtlCol="0">
                <a:spAutoFit/>
              </a:bodyPr>
              <a:lstStyle/>
              <a:p>
                <a:r>
                  <a:rPr lang="en-US" sz="3200" dirty="0">
                    <a:ln>
                      <a:solidFill>
                        <a:srgbClr val="FFFF00"/>
                      </a:solidFill>
                    </a:ln>
                    <a:solidFill>
                      <a:srgbClr val="FFFF00"/>
                    </a:solidFill>
                    <a:effectLst>
                      <a:outerShdw dist="50800" dir="5400000" algn="ctr" rotWithShape="0">
                        <a:schemeClr val="tx1"/>
                      </a:outerShdw>
                    </a:effectLst>
                  </a:rPr>
                  <a:t>Mormon Trail</a:t>
                </a:r>
              </a:p>
            </p:txBody>
          </p:sp>
        </p:grpSp>
      </p:grpSp>
      <p:sp useBgFill="1">
        <p:nvSpPr>
          <p:cNvPr id="48" name="Rectangle 47"/>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56" name="Rectangle 55"/>
          <p:cNvSpPr/>
          <p:nvPr/>
        </p:nvSpPr>
        <p:spPr>
          <a:xfrm>
            <a:off x="0" y="0"/>
            <a:ext cx="9144000" cy="707886"/>
          </a:xfrm>
          <a:prstGeom prst="rect">
            <a:avLst/>
          </a:prstGeom>
        </p:spPr>
        <p:txBody>
          <a:bodyPr wrap="square">
            <a:spAutoFit/>
          </a:bodyPr>
          <a:lstStyle/>
          <a:p>
            <a:pPr algn="ctr"/>
            <a:r>
              <a:rPr lang="en-US" sz="4000" b="1" dirty="0">
                <a:latin typeface="Calibri" pitchFamily="34" charset="0"/>
                <a:ea typeface="Calibri" pitchFamily="34" charset="0"/>
                <a:cs typeface="Times New Roman" pitchFamily="18" charset="0"/>
              </a:rPr>
              <a:t>Native Americans of the West</a:t>
            </a:r>
            <a:endParaRPr lang="en-US" sz="4000" dirty="0"/>
          </a:p>
        </p:txBody>
      </p:sp>
      <p:sp>
        <p:nvSpPr>
          <p:cNvPr id="52" name="Rectangle 51"/>
          <p:cNvSpPr/>
          <p:nvPr/>
        </p:nvSpPr>
        <p:spPr>
          <a:xfrm>
            <a:off x="838200" y="1026378"/>
            <a:ext cx="8839200" cy="5755422"/>
          </a:xfrm>
          <a:prstGeom prst="rect">
            <a:avLst/>
          </a:prstGeom>
        </p:spPr>
        <p:txBody>
          <a:bodyPr wrap="square">
            <a:spAutoFit/>
          </a:bodyPr>
          <a:lstStyle/>
          <a:p>
            <a:pPr>
              <a:lnSpc>
                <a:spcPct val="150000"/>
              </a:lnSpc>
            </a:pPr>
            <a:r>
              <a:rPr lang="en-US" sz="3200" b="1" dirty="0">
                <a:latin typeface="Calibri" pitchFamily="34" charset="0"/>
                <a:ea typeface="Calibri" pitchFamily="34" charset="0"/>
                <a:cs typeface="Times New Roman" pitchFamily="18" charset="0"/>
              </a:rPr>
              <a:t>American Development   1775-1806</a:t>
            </a:r>
          </a:p>
          <a:p>
            <a:pPr>
              <a:lnSpc>
                <a:spcPct val="150000"/>
              </a:lnSpc>
            </a:pPr>
            <a:r>
              <a:rPr lang="en-US" sz="3200" b="1" dirty="0">
                <a:latin typeface="Calibri" pitchFamily="34" charset="0"/>
                <a:ea typeface="Calibri" pitchFamily="34" charset="0"/>
                <a:cs typeface="Times New Roman" pitchFamily="18" charset="0"/>
              </a:rPr>
              <a:t>Native Americans of the West</a:t>
            </a:r>
          </a:p>
          <a:p>
            <a:pPr lvl="0">
              <a:lnSpc>
                <a:spcPct val="150000"/>
              </a:lnSpc>
            </a:pPr>
            <a:r>
              <a:rPr lang="en-US" sz="3200" b="1" dirty="0">
                <a:latin typeface="Calibri" pitchFamily="34" charset="0"/>
                <a:ea typeface="Calibri" pitchFamily="34" charset="0"/>
                <a:cs typeface="Times New Roman" pitchFamily="18" charset="0"/>
              </a:rPr>
              <a:t>Traders, Trappers, &amp; Forts: 1806-1836  </a:t>
            </a:r>
          </a:p>
          <a:p>
            <a:pPr lvl="0">
              <a:lnSpc>
                <a:spcPct val="150000"/>
              </a:lnSpc>
            </a:pPr>
            <a:r>
              <a:rPr lang="en-US" sz="3200" b="1" dirty="0">
                <a:latin typeface="Calibri" pitchFamily="34" charset="0"/>
                <a:ea typeface="Calibri" pitchFamily="34" charset="0"/>
                <a:cs typeface="Times New Roman" pitchFamily="18" charset="0"/>
              </a:rPr>
              <a:t>Our Guides on the Trails West . . . .</a:t>
            </a:r>
          </a:p>
          <a:p>
            <a:pPr lvl="0">
              <a:lnSpc>
                <a:spcPct val="150000"/>
              </a:lnSpc>
            </a:pPr>
            <a:r>
              <a:rPr lang="en-US" sz="3200" b="1" dirty="0">
                <a:latin typeface="Calibri" pitchFamily="34" charset="0"/>
                <a:ea typeface="Calibri" pitchFamily="34" charset="0"/>
                <a:cs typeface="Times New Roman" pitchFamily="18" charset="0"/>
              </a:rPr>
              <a:t>    	Oregon Trail . . . . 1836-1869</a:t>
            </a:r>
          </a:p>
          <a:p>
            <a:pPr lvl="0">
              <a:lnSpc>
                <a:spcPct val="150000"/>
              </a:lnSpc>
            </a:pPr>
            <a:r>
              <a:rPr lang="en-US" sz="3200" b="1" dirty="0">
                <a:latin typeface="Calibri" pitchFamily="34" charset="0"/>
                <a:ea typeface="Calibri" pitchFamily="34" charset="0"/>
                <a:cs typeface="Times New Roman" pitchFamily="18" charset="0"/>
              </a:rPr>
              <a:t>   	 Mormon Trail. . . 1846-1869</a:t>
            </a:r>
          </a:p>
          <a:p>
            <a:pPr lvl="0">
              <a:lnSpc>
                <a:spcPct val="150000"/>
              </a:lnSpc>
            </a:pPr>
            <a:r>
              <a:rPr lang="en-US" sz="3200" b="1" dirty="0">
                <a:latin typeface="Calibri" pitchFamily="34" charset="0"/>
                <a:ea typeface="Calibri" pitchFamily="34" charset="0"/>
                <a:cs typeface="Times New Roman" pitchFamily="18" charset="0"/>
              </a:rPr>
              <a:t>   	 California Trail</a:t>
            </a:r>
            <a:r>
              <a:rPr lang="en-US" sz="2000" b="1" dirty="0">
                <a:latin typeface="Calibri" pitchFamily="34" charset="0"/>
                <a:ea typeface="Calibri" pitchFamily="34" charset="0"/>
                <a:cs typeface="Times New Roman" pitchFamily="18" charset="0"/>
              </a:rPr>
              <a:t> </a:t>
            </a:r>
            <a:r>
              <a:rPr lang="en-US" sz="3200" b="1" dirty="0">
                <a:latin typeface="Calibri" pitchFamily="34" charset="0"/>
                <a:ea typeface="Calibri" pitchFamily="34" charset="0"/>
                <a:cs typeface="Times New Roman" pitchFamily="18" charset="0"/>
              </a:rPr>
              <a:t>. . 1843-1869</a:t>
            </a:r>
            <a:endParaRPr lang="en-US" sz="3200" b="1" dirty="0">
              <a:latin typeface="Calibri" pitchFamily="34" charset="0"/>
              <a:cs typeface="Times New Roman" pitchFamily="18" charset="0"/>
            </a:endParaRPr>
          </a:p>
          <a:p>
            <a:endParaRPr lang="en-US" sz="3200" b="1" dirty="0"/>
          </a:p>
        </p:txBody>
      </p:sp>
      <p:cxnSp>
        <p:nvCxnSpPr>
          <p:cNvPr id="41" name="Straight Connector 40"/>
          <p:cNvCxnSpPr/>
          <p:nvPr/>
        </p:nvCxnSpPr>
        <p:spPr>
          <a:xfrm>
            <a:off x="914400" y="1752600"/>
            <a:ext cx="5257800" cy="1588"/>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50" idx="0"/>
          </p:cNvCxnSpPr>
          <p:nvPr/>
        </p:nvCxnSpPr>
        <p:spPr>
          <a:xfrm rot="5400000" flipH="1" flipV="1">
            <a:off x="4743450" y="2228850"/>
            <a:ext cx="2362200" cy="1409700"/>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p:nvSpPr>
          <p:cNvPr id="43" name="Rounded Rectangle 42"/>
          <p:cNvSpPr/>
          <p:nvPr/>
        </p:nvSpPr>
        <p:spPr>
          <a:xfrm>
            <a:off x="6077712" y="1143000"/>
            <a:ext cx="932688" cy="609600"/>
          </a:xfrm>
          <a:prstGeom prst="roundRect">
            <a:avLst/>
          </a:prstGeom>
          <a:noFill/>
          <a:ln w="1016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ounded Rectangle 49"/>
          <p:cNvSpPr/>
          <p:nvPr/>
        </p:nvSpPr>
        <p:spPr>
          <a:xfrm>
            <a:off x="4724400" y="4114800"/>
            <a:ext cx="990600" cy="609600"/>
          </a:xfrm>
          <a:prstGeom prst="round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57"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a:solidFill>
                  <a:srgbClr val="0070C0"/>
                </a:solidFill>
                <a:effectLst>
                  <a:outerShdw dist="50800" dir="5400000" algn="ctr" rotWithShape="0">
                    <a:schemeClr val="tx1"/>
                  </a:outerShdw>
                </a:effectLst>
                <a:latin typeface="Calibri" pitchFamily="34" charset="0"/>
              </a:rPr>
              <a:t>Session 1: Before the Trails</a:t>
            </a:r>
          </a:p>
        </p:txBody>
      </p:sp>
      <p:cxnSp>
        <p:nvCxnSpPr>
          <p:cNvPr id="26" name="Straight Connector 25"/>
          <p:cNvCxnSpPr/>
          <p:nvPr/>
        </p:nvCxnSpPr>
        <p:spPr>
          <a:xfrm>
            <a:off x="1905000" y="4722812"/>
            <a:ext cx="2971800" cy="1588"/>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rot="20169005">
            <a:off x="6662005" y="3520707"/>
            <a:ext cx="2299027" cy="584775"/>
          </a:xfrm>
          <a:prstGeom prst="rect">
            <a:avLst/>
          </a:prstGeom>
          <a:noFill/>
        </p:spPr>
        <p:txBody>
          <a:bodyPr wrap="none" rtlCol="0">
            <a:spAutoFit/>
          </a:bodyPr>
          <a:lstStyle/>
          <a:p>
            <a:r>
              <a:rPr lang="en-US" sz="3200" b="1" dirty="0">
                <a:ln>
                  <a:solidFill>
                    <a:schemeClr val="tx1"/>
                  </a:solidFill>
                </a:ln>
                <a:effectLst>
                  <a:outerShdw dist="50800" dir="7200000" algn="ctr" rotWithShape="0">
                    <a:schemeClr val="tx1"/>
                  </a:outerShdw>
                </a:effectLst>
                <a:latin typeface="Tempus Sans ITC" pitchFamily="82" charset="0"/>
              </a:rPr>
              <a:t>30 year gap!</a:t>
            </a:r>
          </a:p>
        </p:txBody>
      </p:sp>
      <p:sp>
        <p:nvSpPr>
          <p:cNvPr id="21" name="TextBox 20"/>
          <p:cNvSpPr txBox="1"/>
          <p:nvPr/>
        </p:nvSpPr>
        <p:spPr>
          <a:xfrm rot="20169005">
            <a:off x="7654768" y="4140259"/>
            <a:ext cx="1406154" cy="707886"/>
          </a:xfrm>
          <a:prstGeom prst="rect">
            <a:avLst/>
          </a:prstGeom>
          <a:noFill/>
        </p:spPr>
        <p:txBody>
          <a:bodyPr wrap="none" rtlCol="0">
            <a:spAutoFit/>
          </a:bodyPr>
          <a:lstStyle/>
          <a:p>
            <a:r>
              <a:rPr lang="en-US" sz="4000" b="1" dirty="0">
                <a:ln>
                  <a:solidFill>
                    <a:srgbClr val="FF0000"/>
                  </a:solidFill>
                </a:ln>
                <a:solidFill>
                  <a:srgbClr val="FF0000"/>
                </a:solidFill>
                <a:effectLst>
                  <a:outerShdw dist="50800" dir="5400000" algn="ctr" rotWithShape="0">
                    <a:schemeClr val="tx1"/>
                  </a:outerShdw>
                </a:effectLst>
                <a:latin typeface="Tempus Sans ITC" pitchFamily="82" charset="0"/>
              </a:rPr>
              <a:t>Why?</a:t>
            </a:r>
          </a:p>
        </p:txBody>
      </p:sp>
      <p:sp useBgFill="1">
        <p:nvSpPr>
          <p:cNvPr id="33" name="Rectangle 32"/>
          <p:cNvSpPr/>
          <p:nvPr/>
        </p:nvSpPr>
        <p:spPr>
          <a:xfrm>
            <a:off x="0" y="0"/>
            <a:ext cx="9144000" cy="769441"/>
          </a:xfrm>
          <a:prstGeom prst="rect">
            <a:avLst/>
          </a:prstGeom>
        </p:spPr>
        <p:txBody>
          <a:bodyPr wrap="square">
            <a:spAutoFit/>
          </a:bodyPr>
          <a:lstStyle/>
          <a:p>
            <a:pPr algn="ctr"/>
            <a:r>
              <a:rPr lang="en-US" sz="4400" b="1" dirty="0">
                <a:ln>
                  <a:solidFill>
                    <a:srgbClr val="FF0000"/>
                  </a:solidFill>
                </a:ln>
                <a:solidFill>
                  <a:srgbClr val="FF0000"/>
                </a:solidFill>
                <a:effectLst>
                  <a:outerShdw dist="50800" dir="7200000" algn="ctr" rotWithShape="0">
                    <a:schemeClr val="tx1"/>
                  </a:outerShdw>
                </a:effectLst>
                <a:latin typeface="Tempus Sans ITC" pitchFamily="82" charset="0"/>
                <a:ea typeface="Calibri" pitchFamily="34" charset="0"/>
                <a:cs typeface="Times New Roman" pitchFamily="18" charset="0"/>
              </a:rPr>
              <a:t>Why</a:t>
            </a:r>
            <a:r>
              <a:rPr lang="en-US" sz="4400" b="1" dirty="0">
                <a:ln>
                  <a:solidFill>
                    <a:srgbClr val="FF0000"/>
                  </a:solidFill>
                </a:ln>
                <a:latin typeface="Tempus Sans ITC" pitchFamily="82" charset="0"/>
                <a:ea typeface="Calibri" pitchFamily="34" charset="0"/>
                <a:cs typeface="Times New Roman" pitchFamily="18" charset="0"/>
              </a:rPr>
              <a:t> </a:t>
            </a:r>
            <a:r>
              <a:rPr lang="en-US" sz="4400" b="1" dirty="0">
                <a:ln>
                  <a:solidFill>
                    <a:schemeClr val="tx1"/>
                  </a:solidFill>
                </a:ln>
                <a:latin typeface="Tempus Sans ITC" pitchFamily="82" charset="0"/>
                <a:ea typeface="Calibri" pitchFamily="34" charset="0"/>
                <a:cs typeface="Times New Roman" pitchFamily="18" charset="0"/>
              </a:rPr>
              <a:t>a 30 year gap:  1806-1836</a:t>
            </a:r>
            <a:endParaRPr lang="en-US" sz="4400" dirty="0">
              <a:ln>
                <a:solidFill>
                  <a:schemeClr val="tx1"/>
                </a:solidFill>
              </a:ln>
              <a:latin typeface="Tempus Sans ITC" pitchFamily="82" charset="0"/>
            </a:endParaRPr>
          </a:p>
        </p:txBody>
      </p:sp>
      <p:pic>
        <p:nvPicPr>
          <p:cNvPr id="35" name="Picture 1" descr="C:\Users\Sandra\AppData\Local\Microsoft\Windows\INetCache\IE\BVRDKKS1\117px-Bueno-verde[1].png"/>
          <p:cNvPicPr>
            <a:picLocks noChangeAspect="1" noChangeArrowheads="1"/>
          </p:cNvPicPr>
          <p:nvPr/>
        </p:nvPicPr>
        <p:blipFill>
          <a:blip r:embed="rId3"/>
          <a:srcRect/>
          <a:stretch>
            <a:fillRect/>
          </a:stretch>
        </p:blipFill>
        <p:spPr bwMode="auto">
          <a:xfrm>
            <a:off x="228600" y="1035591"/>
            <a:ext cx="762000" cy="781539"/>
          </a:xfrm>
          <a:prstGeom prst="rect">
            <a:avLst/>
          </a:prstGeom>
          <a:noFill/>
        </p:spPr>
      </p:pic>
      <p:pic>
        <p:nvPicPr>
          <p:cNvPr id="36" name="Picture 1" descr="C:\Users\Sandra\AppData\Local\Microsoft\Windows\INetCache\IE\BVRDKKS1\117px-Bueno-verde[1].png"/>
          <p:cNvPicPr>
            <a:picLocks noChangeAspect="1" noChangeArrowheads="1"/>
          </p:cNvPicPr>
          <p:nvPr/>
        </p:nvPicPr>
        <p:blipFill>
          <a:blip r:embed="rId3"/>
          <a:srcRect/>
          <a:stretch>
            <a:fillRect/>
          </a:stretch>
        </p:blipFill>
        <p:spPr bwMode="auto">
          <a:xfrm>
            <a:off x="228600" y="1733061"/>
            <a:ext cx="762000" cy="781539"/>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1000"/>
                                        <p:tgtEl>
                                          <p:spTgt spid="4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1000"/>
                                        <p:tgtEl>
                                          <p:spTgt spid="52"/>
                                        </p:tgtEl>
                                      </p:cBhvr>
                                    </p:animEffect>
                                  </p:childTnLst>
                                </p:cTn>
                              </p:par>
                              <p:par>
                                <p:cTn id="11" presetID="10" presetClass="entr" presetSubtype="0" fill="hold" grpId="1" nodeType="withEffect">
                                  <p:stCondLst>
                                    <p:cond delay="50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1000"/>
                                        <p:tgtEl>
                                          <p:spTgt spid="57"/>
                                        </p:tgtEl>
                                      </p:cBhvr>
                                    </p:animEffect>
                                  </p:childTnLst>
                                </p:cTn>
                              </p:par>
                              <p:par>
                                <p:cTn id="14" presetID="10" presetClass="exit" presetSubtype="0" fill="hold" nodeType="withEffect">
                                  <p:stCondLst>
                                    <p:cond delay="500"/>
                                  </p:stCondLst>
                                  <p:childTnLst>
                                    <p:animEffect transition="out" filter="fade">
                                      <p:cBhvr>
                                        <p:cTn id="15" dur="1000"/>
                                        <p:tgtEl>
                                          <p:spTgt spid="19"/>
                                        </p:tgtEl>
                                      </p:cBhvr>
                                    </p:animEffect>
                                    <p:set>
                                      <p:cBhvr>
                                        <p:cTn id="16" dur="1" fill="hold">
                                          <p:stCondLst>
                                            <p:cond delay="999"/>
                                          </p:stCondLst>
                                        </p:cTn>
                                        <p:tgtEl>
                                          <p:spTgt spid="19"/>
                                        </p:tgtEl>
                                        <p:attrNameLst>
                                          <p:attrName>style.visibility</p:attrName>
                                        </p:attrNameLst>
                                      </p:cBhvr>
                                      <p:to>
                                        <p:strVal val="hidden"/>
                                      </p:to>
                                    </p:set>
                                  </p:childTnLst>
                                </p:cTn>
                              </p:par>
                              <p:par>
                                <p:cTn id="17" presetID="10" presetClass="exit" presetSubtype="0" fill="hold" nodeType="withEffect">
                                  <p:stCondLst>
                                    <p:cond delay="500"/>
                                  </p:stCondLst>
                                  <p:childTnLst>
                                    <p:animEffect transition="out" filter="fade">
                                      <p:cBhvr>
                                        <p:cTn id="18" dur="1000"/>
                                        <p:tgtEl>
                                          <p:spTgt spid="22"/>
                                        </p:tgtEl>
                                      </p:cBhvr>
                                    </p:animEffect>
                                    <p:set>
                                      <p:cBhvr>
                                        <p:cTn id="19" dur="1" fill="hold">
                                          <p:stCondLst>
                                            <p:cond delay="999"/>
                                          </p:stCondLst>
                                        </p:cTn>
                                        <p:tgtEl>
                                          <p:spTgt spid="22"/>
                                        </p:tgtEl>
                                        <p:attrNameLst>
                                          <p:attrName>style.visibility</p:attrName>
                                        </p:attrNameLst>
                                      </p:cBhvr>
                                      <p:to>
                                        <p:strVal val="hidden"/>
                                      </p:to>
                                    </p:set>
                                  </p:childTnLst>
                                </p:cTn>
                              </p:par>
                              <p:par>
                                <p:cTn id="20" presetID="10" presetClass="exit" presetSubtype="0" fill="hold" nodeType="withEffect">
                                  <p:stCondLst>
                                    <p:cond delay="500"/>
                                  </p:stCondLst>
                                  <p:childTnLst>
                                    <p:animEffect transition="out" filter="fade">
                                      <p:cBhvr>
                                        <p:cTn id="21" dur="1000"/>
                                        <p:tgtEl>
                                          <p:spTgt spid="37"/>
                                        </p:tgtEl>
                                      </p:cBhvr>
                                    </p:animEffect>
                                    <p:set>
                                      <p:cBhvr>
                                        <p:cTn id="22" dur="1" fill="hold">
                                          <p:stCondLst>
                                            <p:cond delay="999"/>
                                          </p:stCondLst>
                                        </p:cTn>
                                        <p:tgtEl>
                                          <p:spTgt spid="37"/>
                                        </p:tgtEl>
                                        <p:attrNameLst>
                                          <p:attrName>style.visibility</p:attrName>
                                        </p:attrNameLst>
                                      </p:cBhvr>
                                      <p:to>
                                        <p:strVal val="hidden"/>
                                      </p:to>
                                    </p:set>
                                  </p:childTnLst>
                                </p:cTn>
                              </p:par>
                              <p:par>
                                <p:cTn id="23" presetID="10" presetClass="exit" presetSubtype="0" fill="hold" grpId="1" nodeType="withEffect">
                                  <p:stCondLst>
                                    <p:cond delay="500"/>
                                  </p:stCondLst>
                                  <p:childTnLst>
                                    <p:animEffect transition="out" filter="fade">
                                      <p:cBhvr>
                                        <p:cTn id="24" dur="1000"/>
                                        <p:tgtEl>
                                          <p:spTgt spid="56"/>
                                        </p:tgtEl>
                                      </p:cBhvr>
                                    </p:animEffect>
                                    <p:set>
                                      <p:cBhvr>
                                        <p:cTn id="25" dur="1" fill="hold">
                                          <p:stCondLst>
                                            <p:cond delay="999"/>
                                          </p:stCondLst>
                                        </p:cTn>
                                        <p:tgtEl>
                                          <p:spTgt spid="56"/>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1000"/>
                                        <p:tgtEl>
                                          <p:spTgt spid="35"/>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1000"/>
                                        <p:tgtEl>
                                          <p:spTgt spid="36"/>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nodeType="clickEffect">
                                  <p:stCondLst>
                                    <p:cond delay="0"/>
                                  </p:stCondLst>
                                  <p:childTnLst>
                                    <p:animEffect transition="out" filter="fade">
                                      <p:cBhvr>
                                        <p:cTn id="38" dur="1000"/>
                                        <p:tgtEl>
                                          <p:spTgt spid="35"/>
                                        </p:tgtEl>
                                      </p:cBhvr>
                                    </p:animEffect>
                                    <p:set>
                                      <p:cBhvr>
                                        <p:cTn id="39" dur="1" fill="hold">
                                          <p:stCondLst>
                                            <p:cond delay="999"/>
                                          </p:stCondLst>
                                        </p:cTn>
                                        <p:tgtEl>
                                          <p:spTgt spid="35"/>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1000"/>
                                        <p:tgtEl>
                                          <p:spTgt spid="36"/>
                                        </p:tgtEl>
                                      </p:cBhvr>
                                    </p:animEffect>
                                    <p:set>
                                      <p:cBhvr>
                                        <p:cTn id="42" dur="1" fill="hold">
                                          <p:stCondLst>
                                            <p:cond delay="999"/>
                                          </p:stCondLst>
                                        </p:cTn>
                                        <p:tgtEl>
                                          <p:spTgt spid="36"/>
                                        </p:tgtEl>
                                        <p:attrNameLst>
                                          <p:attrName>style.visibility</p:attrName>
                                        </p:attrNameLst>
                                      </p:cBhvr>
                                      <p:to>
                                        <p:strVal val="hidden"/>
                                      </p:to>
                                    </p:set>
                                  </p:childTnLst>
                                </p:cTn>
                              </p:par>
                            </p:childTnLst>
                          </p:cTn>
                        </p:par>
                        <p:par>
                          <p:cTn id="43" fill="hold">
                            <p:stCondLst>
                              <p:cond delay="1000"/>
                            </p:stCondLst>
                            <p:childTnLst>
                              <p:par>
                                <p:cTn id="44" presetID="22" presetClass="entr" presetSubtype="8" fill="hold" nodeType="afterEffect">
                                  <p:stCondLst>
                                    <p:cond delay="0"/>
                                  </p:stCondLst>
                                  <p:childTnLst>
                                    <p:set>
                                      <p:cBhvr>
                                        <p:cTn id="45" dur="1" fill="hold">
                                          <p:stCondLst>
                                            <p:cond delay="0"/>
                                          </p:stCondLst>
                                        </p:cTn>
                                        <p:tgtEl>
                                          <p:spTgt spid="41"/>
                                        </p:tgtEl>
                                        <p:attrNameLst>
                                          <p:attrName>style.visibility</p:attrName>
                                        </p:attrNameLst>
                                      </p:cBhvr>
                                      <p:to>
                                        <p:strVal val="visible"/>
                                      </p:to>
                                    </p:set>
                                    <p:animEffect transition="in" filter="wipe(left)">
                                      <p:cBhvr>
                                        <p:cTn id="46" dur="1000"/>
                                        <p:tgtEl>
                                          <p:spTgt spid="41"/>
                                        </p:tgtEl>
                                      </p:cBhvr>
                                    </p:animEffect>
                                  </p:childTnLst>
                                </p:cTn>
                              </p:par>
                            </p:childTnLst>
                          </p:cTn>
                        </p:par>
                        <p:par>
                          <p:cTn id="47" fill="hold">
                            <p:stCondLst>
                              <p:cond delay="2000"/>
                            </p:stCondLst>
                            <p:childTnLst>
                              <p:par>
                                <p:cTn id="48" presetID="22" presetClass="entr" presetSubtype="8" fill="hold" grpId="0" nodeType="afterEffect">
                                  <p:stCondLst>
                                    <p:cond delay="500"/>
                                  </p:stCondLst>
                                  <p:childTnLst>
                                    <p:set>
                                      <p:cBhvr>
                                        <p:cTn id="49" dur="1" fill="hold">
                                          <p:stCondLst>
                                            <p:cond delay="0"/>
                                          </p:stCondLst>
                                        </p:cTn>
                                        <p:tgtEl>
                                          <p:spTgt spid="43"/>
                                        </p:tgtEl>
                                        <p:attrNameLst>
                                          <p:attrName>style.visibility</p:attrName>
                                        </p:attrNameLst>
                                      </p:cBhvr>
                                      <p:to>
                                        <p:strVal val="visible"/>
                                      </p:to>
                                    </p:set>
                                    <p:animEffect transition="in" filter="wipe(left)">
                                      <p:cBhvr>
                                        <p:cTn id="50" dur="10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nodeType="click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wipe(up)">
                                      <p:cBhvr>
                                        <p:cTn id="55" dur="1000"/>
                                        <p:tgtEl>
                                          <p:spTgt spid="42"/>
                                        </p:tgtEl>
                                      </p:cBhvr>
                                    </p:animEffect>
                                  </p:childTnLst>
                                </p:cTn>
                              </p:par>
                            </p:childTnLst>
                          </p:cTn>
                        </p:par>
                        <p:par>
                          <p:cTn id="56" fill="hold">
                            <p:stCondLst>
                              <p:cond delay="1000"/>
                            </p:stCondLst>
                            <p:childTnLst>
                              <p:par>
                                <p:cTn id="57" presetID="22" presetClass="entr" presetSubtype="1"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wipe(up)">
                                      <p:cBhvr>
                                        <p:cTn id="59" dur="1000"/>
                                        <p:tgtEl>
                                          <p:spTgt spid="50"/>
                                        </p:tgtEl>
                                      </p:cBhvr>
                                    </p:animEffect>
                                  </p:childTnLst>
                                </p:cTn>
                              </p:par>
                            </p:childTnLst>
                          </p:cTn>
                        </p:par>
                        <p:par>
                          <p:cTn id="60" fill="hold">
                            <p:stCondLst>
                              <p:cond delay="2000"/>
                            </p:stCondLst>
                            <p:childTnLst>
                              <p:par>
                                <p:cTn id="61" presetID="22" presetClass="entr" presetSubtype="2" fill="hold" nodeType="after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wipe(right)">
                                      <p:cBhvr>
                                        <p:cTn id="63" dur="1000"/>
                                        <p:tgtEl>
                                          <p:spTgt spid="26"/>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wipe(left)">
                                      <p:cBhvr>
                                        <p:cTn id="68" dur="1000"/>
                                        <p:tgtEl>
                                          <p:spTgt spid="20"/>
                                        </p:tgtEl>
                                      </p:cBhvr>
                                    </p:animEffect>
                                  </p:childTnLst>
                                </p:cTn>
                              </p:par>
                            </p:childTnLst>
                          </p:cTn>
                        </p:par>
                        <p:par>
                          <p:cTn id="69" fill="hold">
                            <p:stCondLst>
                              <p:cond delay="1000"/>
                            </p:stCondLst>
                            <p:childTnLst>
                              <p:par>
                                <p:cTn id="70" presetID="53" presetClass="entr" presetSubtype="0" fill="hold" grpId="0" nodeType="afterEffect">
                                  <p:stCondLst>
                                    <p:cond delay="0"/>
                                  </p:stCondLst>
                                  <p:childTnLst>
                                    <p:set>
                                      <p:cBhvr>
                                        <p:cTn id="71" dur="1" fill="hold">
                                          <p:stCondLst>
                                            <p:cond delay="0"/>
                                          </p:stCondLst>
                                        </p:cTn>
                                        <p:tgtEl>
                                          <p:spTgt spid="21"/>
                                        </p:tgtEl>
                                        <p:attrNameLst>
                                          <p:attrName>style.visibility</p:attrName>
                                        </p:attrNameLst>
                                      </p:cBhvr>
                                      <p:to>
                                        <p:strVal val="visible"/>
                                      </p:to>
                                    </p:set>
                                    <p:anim calcmode="lin" valueType="num">
                                      <p:cBhvr>
                                        <p:cTn id="72" dur="1000" fill="hold"/>
                                        <p:tgtEl>
                                          <p:spTgt spid="21"/>
                                        </p:tgtEl>
                                        <p:attrNameLst>
                                          <p:attrName>ppt_w</p:attrName>
                                        </p:attrNameLst>
                                      </p:cBhvr>
                                      <p:tavLst>
                                        <p:tav tm="0">
                                          <p:val>
                                            <p:fltVal val="0"/>
                                          </p:val>
                                        </p:tav>
                                        <p:tav tm="100000">
                                          <p:val>
                                            <p:strVal val="#ppt_w"/>
                                          </p:val>
                                        </p:tav>
                                      </p:tavLst>
                                    </p:anim>
                                    <p:anim calcmode="lin" valueType="num">
                                      <p:cBhvr>
                                        <p:cTn id="73" dur="1000" fill="hold"/>
                                        <p:tgtEl>
                                          <p:spTgt spid="21"/>
                                        </p:tgtEl>
                                        <p:attrNameLst>
                                          <p:attrName>ppt_h</p:attrName>
                                        </p:attrNameLst>
                                      </p:cBhvr>
                                      <p:tavLst>
                                        <p:tav tm="0">
                                          <p:val>
                                            <p:fltVal val="0"/>
                                          </p:val>
                                        </p:tav>
                                        <p:tav tm="100000">
                                          <p:val>
                                            <p:strVal val="#ppt_h"/>
                                          </p:val>
                                        </p:tav>
                                      </p:tavLst>
                                    </p:anim>
                                    <p:animEffect transition="in" filter="fade">
                                      <p:cBhvr>
                                        <p:cTn id="74" dur="1000"/>
                                        <p:tgtEl>
                                          <p:spTgt spid="21"/>
                                        </p:tgtEl>
                                      </p:cBhvr>
                                    </p:animEffect>
                                  </p:childTnLst>
                                </p:cTn>
                              </p:par>
                            </p:childTnLst>
                          </p:cTn>
                        </p:par>
                      </p:childTnLst>
                    </p:cTn>
                  </p:par>
                  <p:par>
                    <p:cTn id="75" fill="hold">
                      <p:stCondLst>
                        <p:cond delay="indefinite"/>
                      </p:stCondLst>
                      <p:childTnLst>
                        <p:par>
                          <p:cTn id="76" fill="hold">
                            <p:stCondLst>
                              <p:cond delay="0"/>
                            </p:stCondLst>
                            <p:childTnLst>
                              <p:par>
                                <p:cTn id="77" presetID="64" presetClass="path" presetSubtype="0" accel="50000" decel="50000" fill="hold" grpId="1" nodeType="clickEffect">
                                  <p:stCondLst>
                                    <p:cond delay="0"/>
                                  </p:stCondLst>
                                  <p:childTnLst>
                                    <p:animMotion origin="layout" path="M -2.77778E-7 1.48148E-6 L -0.41267 -0.48935 " pathEditMode="relative" rAng="0" ptsTypes="AA">
                                      <p:cBhvr>
                                        <p:cTn id="78" dur="1000" fill="hold"/>
                                        <p:tgtEl>
                                          <p:spTgt spid="20"/>
                                        </p:tgtEl>
                                        <p:attrNameLst>
                                          <p:attrName>ppt_x</p:attrName>
                                          <p:attrName>ppt_y</p:attrName>
                                        </p:attrNameLst>
                                      </p:cBhvr>
                                      <p:rCtr x="-20600" y="-24500"/>
                                    </p:animMotion>
                                  </p:childTnLst>
                                </p:cTn>
                              </p:par>
                              <p:par>
                                <p:cTn id="79" presetID="64" presetClass="path" presetSubtype="0" accel="50000" decel="50000" fill="hold" grpId="1" nodeType="withEffect">
                                  <p:stCondLst>
                                    <p:cond delay="0"/>
                                  </p:stCondLst>
                                  <p:childTnLst>
                                    <p:animMotion origin="layout" path="M -2.5E-6 -4.07407E-6 L -0.71406 -0.58865 " pathEditMode="relative" rAng="0" ptsTypes="AA">
                                      <p:cBhvr>
                                        <p:cTn id="80" dur="1000" fill="hold"/>
                                        <p:tgtEl>
                                          <p:spTgt spid="21"/>
                                        </p:tgtEl>
                                        <p:attrNameLst>
                                          <p:attrName>ppt_x</p:attrName>
                                          <p:attrName>ppt_y</p:attrName>
                                        </p:attrNameLst>
                                      </p:cBhvr>
                                      <p:rCtr x="-35700" y="-29400"/>
                                    </p:animMotion>
                                  </p:childTnLst>
                                </p:cTn>
                              </p:par>
                              <p:par>
                                <p:cTn id="81" presetID="6" presetClass="emph" presetSubtype="0" fill="hold" grpId="2" nodeType="withEffect">
                                  <p:stCondLst>
                                    <p:cond delay="0"/>
                                  </p:stCondLst>
                                  <p:childTnLst>
                                    <p:animScale>
                                      <p:cBhvr>
                                        <p:cTn id="82" dur="1000" fill="hold"/>
                                        <p:tgtEl>
                                          <p:spTgt spid="20"/>
                                        </p:tgtEl>
                                      </p:cBhvr>
                                      <p:by x="130000" y="130000"/>
                                    </p:animScale>
                                  </p:childTnLst>
                                </p:cTn>
                              </p:par>
                              <p:par>
                                <p:cTn id="83" presetID="8" presetClass="emph" presetSubtype="0" fill="hold" grpId="3" nodeType="withEffect">
                                  <p:stCondLst>
                                    <p:cond delay="0"/>
                                  </p:stCondLst>
                                  <p:childTnLst>
                                    <p:animRot by="1440000">
                                      <p:cBhvr>
                                        <p:cTn id="84" dur="1000" fill="hold"/>
                                        <p:tgtEl>
                                          <p:spTgt spid="20"/>
                                        </p:tgtEl>
                                        <p:attrNameLst>
                                          <p:attrName>r</p:attrName>
                                        </p:attrNameLst>
                                      </p:cBhvr>
                                    </p:animRot>
                                  </p:childTnLst>
                                </p:cTn>
                              </p:par>
                              <p:par>
                                <p:cTn id="85" presetID="8" presetClass="emph" presetSubtype="0" fill="hold" grpId="2" nodeType="withEffect">
                                  <p:stCondLst>
                                    <p:cond delay="0"/>
                                  </p:stCondLst>
                                  <p:childTnLst>
                                    <p:animRot by="1440000">
                                      <p:cBhvr>
                                        <p:cTn id="86" dur="1000" fill="hold"/>
                                        <p:tgtEl>
                                          <p:spTgt spid="21"/>
                                        </p:tgtEl>
                                        <p:attrNameLst>
                                          <p:attrName>r</p:attrName>
                                        </p:attrNameLst>
                                      </p:cBhvr>
                                    </p:animRot>
                                  </p:childTnLst>
                                </p:cTn>
                              </p:par>
                              <p:par>
                                <p:cTn id="87" presetID="10" presetClass="exit" presetSubtype="0" fill="hold" grpId="3" nodeType="withEffect">
                                  <p:stCondLst>
                                    <p:cond delay="0"/>
                                  </p:stCondLst>
                                  <p:childTnLst>
                                    <p:animEffect transition="out" filter="fade">
                                      <p:cBhvr>
                                        <p:cTn id="88" dur="1000"/>
                                        <p:tgtEl>
                                          <p:spTgt spid="50"/>
                                        </p:tgtEl>
                                      </p:cBhvr>
                                    </p:animEffect>
                                    <p:set>
                                      <p:cBhvr>
                                        <p:cTn id="89" dur="1" fill="hold">
                                          <p:stCondLst>
                                            <p:cond delay="999"/>
                                          </p:stCondLst>
                                        </p:cTn>
                                        <p:tgtEl>
                                          <p:spTgt spid="50"/>
                                        </p:tgtEl>
                                        <p:attrNameLst>
                                          <p:attrName>style.visibility</p:attrName>
                                        </p:attrNameLst>
                                      </p:cBhvr>
                                      <p:to>
                                        <p:strVal val="hidden"/>
                                      </p:to>
                                    </p:set>
                                  </p:childTnLst>
                                </p:cTn>
                              </p:par>
                              <p:par>
                                <p:cTn id="90" presetID="10" presetClass="exit" presetSubtype="0" fill="hold" nodeType="withEffect">
                                  <p:stCondLst>
                                    <p:cond delay="0"/>
                                  </p:stCondLst>
                                  <p:childTnLst>
                                    <p:animEffect transition="out" filter="fade">
                                      <p:cBhvr>
                                        <p:cTn id="91" dur="1000"/>
                                        <p:tgtEl>
                                          <p:spTgt spid="41"/>
                                        </p:tgtEl>
                                      </p:cBhvr>
                                    </p:animEffect>
                                    <p:set>
                                      <p:cBhvr>
                                        <p:cTn id="92" dur="1" fill="hold">
                                          <p:stCondLst>
                                            <p:cond delay="999"/>
                                          </p:stCondLst>
                                        </p:cTn>
                                        <p:tgtEl>
                                          <p:spTgt spid="41"/>
                                        </p:tgtEl>
                                        <p:attrNameLst>
                                          <p:attrName>style.visibility</p:attrName>
                                        </p:attrNameLst>
                                      </p:cBhvr>
                                      <p:to>
                                        <p:strVal val="hidden"/>
                                      </p:to>
                                    </p:set>
                                  </p:childTnLst>
                                </p:cTn>
                              </p:par>
                              <p:par>
                                <p:cTn id="93" presetID="10" presetClass="exit" presetSubtype="0" fill="hold" nodeType="withEffect">
                                  <p:stCondLst>
                                    <p:cond delay="0"/>
                                  </p:stCondLst>
                                  <p:childTnLst>
                                    <p:animEffect transition="out" filter="fade">
                                      <p:cBhvr>
                                        <p:cTn id="94" dur="1000"/>
                                        <p:tgtEl>
                                          <p:spTgt spid="43"/>
                                        </p:tgtEl>
                                      </p:cBhvr>
                                    </p:animEffect>
                                    <p:set>
                                      <p:cBhvr>
                                        <p:cTn id="95" dur="1" fill="hold">
                                          <p:stCondLst>
                                            <p:cond delay="999"/>
                                          </p:stCondLst>
                                        </p:cTn>
                                        <p:tgtEl>
                                          <p:spTgt spid="43"/>
                                        </p:tgtEl>
                                        <p:attrNameLst>
                                          <p:attrName>style.visibility</p:attrName>
                                        </p:attrNameLst>
                                      </p:cBhvr>
                                      <p:to>
                                        <p:strVal val="hidden"/>
                                      </p:to>
                                    </p:set>
                                  </p:childTnLst>
                                </p:cTn>
                              </p:par>
                              <p:par>
                                <p:cTn id="96" presetID="10" presetClass="exit" presetSubtype="0" fill="hold" nodeType="withEffect">
                                  <p:stCondLst>
                                    <p:cond delay="0"/>
                                  </p:stCondLst>
                                  <p:childTnLst>
                                    <p:animEffect transition="out" filter="fade">
                                      <p:cBhvr>
                                        <p:cTn id="97" dur="1000"/>
                                        <p:tgtEl>
                                          <p:spTgt spid="42"/>
                                        </p:tgtEl>
                                      </p:cBhvr>
                                    </p:animEffect>
                                    <p:set>
                                      <p:cBhvr>
                                        <p:cTn id="98" dur="1" fill="hold">
                                          <p:stCondLst>
                                            <p:cond delay="999"/>
                                          </p:stCondLst>
                                        </p:cTn>
                                        <p:tgtEl>
                                          <p:spTgt spid="42"/>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1000"/>
                                        <p:tgtEl>
                                          <p:spTgt spid="52"/>
                                        </p:tgtEl>
                                      </p:cBhvr>
                                    </p:animEffect>
                                    <p:set>
                                      <p:cBhvr>
                                        <p:cTn id="101" dur="1" fill="hold">
                                          <p:stCondLst>
                                            <p:cond delay="999"/>
                                          </p:stCondLst>
                                        </p:cTn>
                                        <p:tgtEl>
                                          <p:spTgt spid="52"/>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48"/>
                                        </p:tgtEl>
                                      </p:cBhvr>
                                    </p:animEffect>
                                    <p:set>
                                      <p:cBhvr>
                                        <p:cTn id="104" dur="1" fill="hold">
                                          <p:stCondLst>
                                            <p:cond delay="999"/>
                                          </p:stCondLst>
                                        </p:cTn>
                                        <p:tgtEl>
                                          <p:spTgt spid="48"/>
                                        </p:tgtEl>
                                        <p:attrNameLst>
                                          <p:attrName>style.visibility</p:attrName>
                                        </p:attrNameLst>
                                      </p:cBhvr>
                                      <p:to>
                                        <p:strVal val="hidden"/>
                                      </p:to>
                                    </p:set>
                                  </p:childTnLst>
                                </p:cTn>
                              </p:par>
                              <p:par>
                                <p:cTn id="105" presetID="10" presetClass="exit" presetSubtype="0" fill="hold" grpId="0" nodeType="withEffect">
                                  <p:stCondLst>
                                    <p:cond delay="0"/>
                                  </p:stCondLst>
                                  <p:childTnLst>
                                    <p:animEffect transition="out" filter="fade">
                                      <p:cBhvr>
                                        <p:cTn id="106" dur="1000"/>
                                        <p:tgtEl>
                                          <p:spTgt spid="57"/>
                                        </p:tgtEl>
                                      </p:cBhvr>
                                    </p:animEffect>
                                    <p:set>
                                      <p:cBhvr>
                                        <p:cTn id="107" dur="1" fill="hold">
                                          <p:stCondLst>
                                            <p:cond delay="999"/>
                                          </p:stCondLst>
                                        </p:cTn>
                                        <p:tgtEl>
                                          <p:spTgt spid="57"/>
                                        </p:tgtEl>
                                        <p:attrNameLst>
                                          <p:attrName>style.visibility</p:attrName>
                                        </p:attrNameLst>
                                      </p:cBhvr>
                                      <p:to>
                                        <p:strVal val="hidden"/>
                                      </p:to>
                                    </p:set>
                                  </p:childTnLst>
                                </p:cTn>
                              </p:par>
                              <p:par>
                                <p:cTn id="108" presetID="10" presetClass="exit" presetSubtype="0" fill="hold" nodeType="withEffect">
                                  <p:stCondLst>
                                    <p:cond delay="0"/>
                                  </p:stCondLst>
                                  <p:childTnLst>
                                    <p:animEffect transition="out" filter="fade">
                                      <p:cBhvr>
                                        <p:cTn id="109" dur="1000"/>
                                        <p:tgtEl>
                                          <p:spTgt spid="26"/>
                                        </p:tgtEl>
                                      </p:cBhvr>
                                    </p:animEffect>
                                    <p:set>
                                      <p:cBhvr>
                                        <p:cTn id="110" dur="1" fill="hold">
                                          <p:stCondLst>
                                            <p:cond delay="999"/>
                                          </p:stCondLst>
                                        </p:cTn>
                                        <p:tgtEl>
                                          <p:spTgt spid="26"/>
                                        </p:tgtEl>
                                        <p:attrNameLst>
                                          <p:attrName>style.visibility</p:attrName>
                                        </p:attrNameLst>
                                      </p:cBhvr>
                                      <p:to>
                                        <p:strVal val="hidden"/>
                                      </p:to>
                                    </p:set>
                                  </p:childTnLst>
                                </p:cTn>
                              </p:par>
                              <p:par>
                                <p:cTn id="111" presetID="10" presetClass="entr" presetSubtype="0" fill="hold" grpId="0" nodeType="withEffect">
                                  <p:stCondLst>
                                    <p:cond delay="50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childTnLst>
                                </p:cTn>
                              </p:par>
                              <p:par>
                                <p:cTn id="114" presetID="10" presetClass="exit" presetSubtype="0" fill="hold" grpId="4" nodeType="withEffect">
                                  <p:stCondLst>
                                    <p:cond delay="500"/>
                                  </p:stCondLst>
                                  <p:childTnLst>
                                    <p:animEffect transition="out" filter="fade">
                                      <p:cBhvr>
                                        <p:cTn id="115" dur="1000"/>
                                        <p:tgtEl>
                                          <p:spTgt spid="20"/>
                                        </p:tgtEl>
                                      </p:cBhvr>
                                    </p:animEffect>
                                    <p:set>
                                      <p:cBhvr>
                                        <p:cTn id="116" dur="1" fill="hold">
                                          <p:stCondLst>
                                            <p:cond delay="999"/>
                                          </p:stCondLst>
                                        </p:cTn>
                                        <p:tgtEl>
                                          <p:spTgt spid="20"/>
                                        </p:tgtEl>
                                        <p:attrNameLst>
                                          <p:attrName>style.visibility</p:attrName>
                                        </p:attrNameLst>
                                      </p:cBhvr>
                                      <p:to>
                                        <p:strVal val="hidden"/>
                                      </p:to>
                                    </p:set>
                                  </p:childTnLst>
                                </p:cTn>
                              </p:par>
                              <p:par>
                                <p:cTn id="117" presetID="10" presetClass="exit" presetSubtype="0" fill="hold" grpId="3" nodeType="withEffect">
                                  <p:stCondLst>
                                    <p:cond delay="500"/>
                                  </p:stCondLst>
                                  <p:childTnLst>
                                    <p:animEffect transition="out" filter="fade">
                                      <p:cBhvr>
                                        <p:cTn id="118" dur="1000"/>
                                        <p:tgtEl>
                                          <p:spTgt spid="21"/>
                                        </p:tgtEl>
                                      </p:cBhvr>
                                    </p:animEffect>
                                    <p:set>
                                      <p:cBhvr>
                                        <p:cTn id="119" dur="1" fill="hold">
                                          <p:stCondLst>
                                            <p:cond delay="9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8" grpId="1" animBg="1"/>
      <p:bldP spid="56" grpId="1" animBg="1"/>
      <p:bldP spid="52" grpId="0"/>
      <p:bldP spid="52" grpId="1"/>
      <p:bldP spid="43" grpId="0" animBg="1"/>
      <p:bldP spid="50" grpId="0" animBg="1"/>
      <p:bldP spid="50" grpId="3" animBg="1"/>
      <p:bldP spid="57" grpId="0" animBg="1"/>
      <p:bldP spid="57" grpId="1" animBg="1"/>
      <p:bldP spid="20" grpId="0"/>
      <p:bldP spid="20" grpId="1"/>
      <p:bldP spid="20" grpId="2"/>
      <p:bldP spid="20" grpId="3"/>
      <p:bldP spid="20" grpId="4"/>
      <p:bldP spid="21" grpId="0"/>
      <p:bldP spid="21" grpId="1"/>
      <p:bldP spid="21" grpId="2"/>
      <p:bldP spid="21" grpId="3"/>
      <p:bldP spid="3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838200" y="1026378"/>
            <a:ext cx="8839200" cy="5755422"/>
          </a:xfrm>
          <a:prstGeom prst="rect">
            <a:avLst/>
          </a:prstGeom>
        </p:spPr>
        <p:txBody>
          <a:bodyPr wrap="square">
            <a:spAutoFit/>
          </a:bodyPr>
          <a:lstStyle/>
          <a:p>
            <a:pPr>
              <a:lnSpc>
                <a:spcPct val="150000"/>
              </a:lnSpc>
            </a:pPr>
            <a:r>
              <a:rPr lang="en-US" sz="3200" b="1" dirty="0">
                <a:latin typeface="Calibri" pitchFamily="34" charset="0"/>
                <a:ea typeface="Calibri" pitchFamily="34" charset="0"/>
                <a:cs typeface="Times New Roman" pitchFamily="18" charset="0"/>
              </a:rPr>
              <a:t>American Development   1775-1806</a:t>
            </a:r>
          </a:p>
          <a:p>
            <a:pPr>
              <a:lnSpc>
                <a:spcPct val="150000"/>
              </a:lnSpc>
            </a:pPr>
            <a:r>
              <a:rPr lang="en-US" sz="3200" b="1" dirty="0">
                <a:latin typeface="Calibri" pitchFamily="34" charset="0"/>
                <a:ea typeface="Calibri" pitchFamily="34" charset="0"/>
                <a:cs typeface="Times New Roman" pitchFamily="18" charset="0"/>
              </a:rPr>
              <a:t>Native Americans of the West</a:t>
            </a:r>
          </a:p>
          <a:p>
            <a:pPr lvl="0">
              <a:lnSpc>
                <a:spcPct val="150000"/>
              </a:lnSpc>
            </a:pPr>
            <a:r>
              <a:rPr lang="en-US" sz="3200" b="1" dirty="0">
                <a:latin typeface="Calibri" pitchFamily="34" charset="0"/>
                <a:ea typeface="Calibri" pitchFamily="34" charset="0"/>
                <a:cs typeface="Times New Roman" pitchFamily="18" charset="0"/>
              </a:rPr>
              <a:t>Traders, Trappers, &amp; Forts: 1806-1836  </a:t>
            </a:r>
          </a:p>
          <a:p>
            <a:pPr lvl="0">
              <a:lnSpc>
                <a:spcPct val="150000"/>
              </a:lnSpc>
            </a:pPr>
            <a:r>
              <a:rPr lang="en-US" sz="3200" b="1" dirty="0">
                <a:latin typeface="Calibri" pitchFamily="34" charset="0"/>
                <a:ea typeface="Calibri" pitchFamily="34" charset="0"/>
                <a:cs typeface="Times New Roman" pitchFamily="18" charset="0"/>
              </a:rPr>
              <a:t>Our Guides on the Trails West . . . .</a:t>
            </a:r>
          </a:p>
          <a:p>
            <a:pPr lvl="0">
              <a:lnSpc>
                <a:spcPct val="150000"/>
              </a:lnSpc>
            </a:pPr>
            <a:r>
              <a:rPr lang="en-US" sz="3200" b="1" dirty="0">
                <a:latin typeface="Calibri" pitchFamily="34" charset="0"/>
                <a:ea typeface="Calibri" pitchFamily="34" charset="0"/>
                <a:cs typeface="Times New Roman" pitchFamily="18" charset="0"/>
              </a:rPr>
              <a:t>    	Oregon Trail . . . . 1836-1869</a:t>
            </a:r>
          </a:p>
          <a:p>
            <a:pPr lvl="0">
              <a:lnSpc>
                <a:spcPct val="150000"/>
              </a:lnSpc>
            </a:pPr>
            <a:r>
              <a:rPr lang="en-US" sz="3200" b="1" dirty="0">
                <a:latin typeface="Calibri" pitchFamily="34" charset="0"/>
                <a:ea typeface="Calibri" pitchFamily="34" charset="0"/>
                <a:cs typeface="Times New Roman" pitchFamily="18" charset="0"/>
              </a:rPr>
              <a:t>   	 Mormon Trail. . . 1846-1869</a:t>
            </a:r>
          </a:p>
          <a:p>
            <a:pPr lvl="0">
              <a:lnSpc>
                <a:spcPct val="150000"/>
              </a:lnSpc>
            </a:pPr>
            <a:r>
              <a:rPr lang="en-US" sz="3200" b="1" dirty="0">
                <a:latin typeface="Calibri" pitchFamily="34" charset="0"/>
                <a:ea typeface="Calibri" pitchFamily="34" charset="0"/>
                <a:cs typeface="Times New Roman" pitchFamily="18" charset="0"/>
              </a:rPr>
              <a:t>   	 California Trail</a:t>
            </a:r>
            <a:r>
              <a:rPr lang="en-US" sz="2000" b="1" dirty="0">
                <a:latin typeface="Calibri" pitchFamily="34" charset="0"/>
                <a:ea typeface="Calibri" pitchFamily="34" charset="0"/>
                <a:cs typeface="Times New Roman" pitchFamily="18" charset="0"/>
              </a:rPr>
              <a:t> </a:t>
            </a:r>
            <a:r>
              <a:rPr lang="en-US" sz="3200" b="1" dirty="0">
                <a:latin typeface="Calibri" pitchFamily="34" charset="0"/>
                <a:ea typeface="Calibri" pitchFamily="34" charset="0"/>
                <a:cs typeface="Times New Roman" pitchFamily="18" charset="0"/>
              </a:rPr>
              <a:t>. . 1843-1869</a:t>
            </a:r>
            <a:endParaRPr lang="en-US" sz="3200" b="1" dirty="0">
              <a:latin typeface="Calibri" pitchFamily="34" charset="0"/>
              <a:cs typeface="Times New Roman" pitchFamily="18" charset="0"/>
            </a:endParaRPr>
          </a:p>
          <a:p>
            <a:endParaRPr lang="en-US" sz="3200" b="1" dirty="0"/>
          </a:p>
        </p:txBody>
      </p:sp>
      <p:sp useBgFill="1">
        <p:nvSpPr>
          <p:cNvPr id="48" name="Rectangle 47"/>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C:\Users\Sandra\AppData\Local\Microsoft\Windows\INetCache\IE\BVRDKKS1\15939-illustration-of-a-small-cartoon-mountain-pv[1].png"/>
          <p:cNvPicPr>
            <a:picLocks noChangeAspect="1" noChangeArrowheads="1"/>
          </p:cNvPicPr>
          <p:nvPr/>
        </p:nvPicPr>
        <p:blipFill>
          <a:blip r:embed="rId2"/>
          <a:srcRect l="1111" t="27778" b="24444"/>
          <a:stretch>
            <a:fillRect/>
          </a:stretch>
        </p:blipFill>
        <p:spPr bwMode="auto">
          <a:xfrm>
            <a:off x="533400" y="3352800"/>
            <a:ext cx="6781800" cy="3276600"/>
          </a:xfrm>
          <a:prstGeom prst="rect">
            <a:avLst/>
          </a:prstGeom>
          <a:noFill/>
        </p:spPr>
      </p:pic>
      <p:sp>
        <p:nvSpPr>
          <p:cNvPr id="57" name="TextBox 3"/>
          <p:cNvSpPr txBox="1">
            <a:spLocks noChangeArrowheads="1"/>
          </p:cNvSpPr>
          <p:nvPr/>
        </p:nvSpPr>
        <p:spPr bwMode="auto">
          <a:xfrm>
            <a:off x="0" y="0"/>
            <a:ext cx="9144000" cy="830997"/>
          </a:xfrm>
          <a:prstGeom prst="rect">
            <a:avLst/>
          </a:prstGeom>
          <a:noFill/>
          <a:ln w="9525">
            <a:noFill/>
            <a:miter lim="800000"/>
            <a:headEnd/>
            <a:tailEnd/>
          </a:ln>
        </p:spPr>
        <p:txBody>
          <a:bodyPr wrap="square">
            <a:spAutoFit/>
          </a:bodyPr>
          <a:lstStyle/>
          <a:p>
            <a:pPr algn="ctr">
              <a:defRPr/>
            </a:pPr>
            <a:r>
              <a:rPr lang="en-US" sz="4800" b="1" dirty="0">
                <a:solidFill>
                  <a:srgbClr val="0070C0"/>
                </a:solidFill>
                <a:effectLst>
                  <a:outerShdw dist="50800" dir="5400000" algn="ctr" rotWithShape="0">
                    <a:schemeClr val="tx1"/>
                  </a:outerShdw>
                </a:effectLst>
                <a:latin typeface="Calibri" pitchFamily="34" charset="0"/>
              </a:rPr>
              <a:t>Session 1: Before the Trails</a:t>
            </a:r>
          </a:p>
        </p:txBody>
      </p:sp>
      <p:sp useBgFill="1">
        <p:nvSpPr>
          <p:cNvPr id="19" name="Rectangle 18"/>
          <p:cNvSpPr/>
          <p:nvPr/>
        </p:nvSpPr>
        <p:spPr>
          <a:xfrm>
            <a:off x="0" y="0"/>
            <a:ext cx="9144000" cy="769441"/>
          </a:xfrm>
          <a:prstGeom prst="rect">
            <a:avLst/>
          </a:prstGeom>
        </p:spPr>
        <p:txBody>
          <a:bodyPr wrap="square">
            <a:spAutoFit/>
          </a:bodyPr>
          <a:lstStyle/>
          <a:p>
            <a:pPr algn="ctr"/>
            <a:r>
              <a:rPr lang="en-US" sz="4400" b="1" dirty="0">
                <a:ln>
                  <a:solidFill>
                    <a:srgbClr val="FF0000"/>
                  </a:solidFill>
                </a:ln>
                <a:solidFill>
                  <a:srgbClr val="FF0000"/>
                </a:solidFill>
                <a:effectLst>
                  <a:outerShdw dist="50800" dir="7200000" algn="ctr" rotWithShape="0">
                    <a:schemeClr val="tx1"/>
                  </a:outerShdw>
                </a:effectLst>
                <a:latin typeface="Tempus Sans ITC" pitchFamily="82" charset="0"/>
                <a:ea typeface="Calibri" pitchFamily="34" charset="0"/>
                <a:cs typeface="Times New Roman" pitchFamily="18" charset="0"/>
              </a:rPr>
              <a:t>Why</a:t>
            </a:r>
            <a:r>
              <a:rPr lang="en-US" sz="4400" b="1" dirty="0">
                <a:ln>
                  <a:solidFill>
                    <a:srgbClr val="FF0000"/>
                  </a:solidFill>
                </a:ln>
                <a:latin typeface="Tempus Sans ITC" pitchFamily="82" charset="0"/>
                <a:ea typeface="Calibri" pitchFamily="34" charset="0"/>
                <a:cs typeface="Times New Roman" pitchFamily="18" charset="0"/>
              </a:rPr>
              <a:t> </a:t>
            </a:r>
            <a:r>
              <a:rPr lang="en-US" sz="4400" b="1" dirty="0">
                <a:ln>
                  <a:solidFill>
                    <a:schemeClr val="tx1"/>
                  </a:solidFill>
                </a:ln>
                <a:latin typeface="Tempus Sans ITC" pitchFamily="82" charset="0"/>
                <a:ea typeface="Calibri" pitchFamily="34" charset="0"/>
                <a:cs typeface="Times New Roman" pitchFamily="18" charset="0"/>
              </a:rPr>
              <a:t>a 30 year gap:  1806-1836</a:t>
            </a:r>
            <a:endParaRPr lang="en-US" sz="4400" dirty="0">
              <a:ln>
                <a:solidFill>
                  <a:schemeClr val="tx1"/>
                </a:solidFill>
              </a:ln>
              <a:latin typeface="Tempus Sans ITC" pitchFamily="82" charset="0"/>
            </a:endParaRPr>
          </a:p>
        </p:txBody>
      </p:sp>
      <p:sp>
        <p:nvSpPr>
          <p:cNvPr id="22" name="TextBox 21"/>
          <p:cNvSpPr txBox="1"/>
          <p:nvPr/>
        </p:nvSpPr>
        <p:spPr>
          <a:xfrm>
            <a:off x="457200" y="1182469"/>
            <a:ext cx="5649816" cy="646331"/>
          </a:xfrm>
          <a:prstGeom prst="rect">
            <a:avLst/>
          </a:prstGeom>
          <a:noFill/>
        </p:spPr>
        <p:txBody>
          <a:bodyPr wrap="none" rtlCol="0">
            <a:spAutoFit/>
          </a:bodyPr>
          <a:lstStyle/>
          <a:p>
            <a:r>
              <a:rPr lang="en-US" sz="3600" b="1" dirty="0"/>
              <a:t>1) Conditions on the journey</a:t>
            </a:r>
          </a:p>
        </p:txBody>
      </p:sp>
      <p:sp>
        <p:nvSpPr>
          <p:cNvPr id="23" name="TextBox 22"/>
          <p:cNvSpPr txBox="1"/>
          <p:nvPr/>
        </p:nvSpPr>
        <p:spPr>
          <a:xfrm>
            <a:off x="533400" y="3587591"/>
            <a:ext cx="4835747" cy="646331"/>
          </a:xfrm>
          <a:prstGeom prst="rect">
            <a:avLst/>
          </a:prstGeom>
          <a:noFill/>
        </p:spPr>
        <p:txBody>
          <a:bodyPr wrap="none" rtlCol="0">
            <a:spAutoFit/>
          </a:bodyPr>
          <a:lstStyle/>
          <a:p>
            <a:r>
              <a:rPr lang="en-US" sz="3600" b="1" dirty="0"/>
              <a:t>2) Conditions in the USA</a:t>
            </a:r>
          </a:p>
        </p:txBody>
      </p:sp>
      <p:sp>
        <p:nvSpPr>
          <p:cNvPr id="24" name="TextBox 23"/>
          <p:cNvSpPr txBox="1"/>
          <p:nvPr/>
        </p:nvSpPr>
        <p:spPr>
          <a:xfrm>
            <a:off x="990600" y="1905000"/>
            <a:ext cx="7010400" cy="1569660"/>
          </a:xfrm>
          <a:prstGeom prst="rect">
            <a:avLst/>
          </a:prstGeom>
          <a:noFill/>
        </p:spPr>
        <p:txBody>
          <a:bodyPr wrap="square" rtlCol="0">
            <a:spAutoFit/>
          </a:bodyPr>
          <a:lstStyle/>
          <a:p>
            <a:pPr>
              <a:buFontTx/>
              <a:buChar char="-"/>
            </a:pPr>
            <a:r>
              <a:rPr lang="en-US" sz="3200" b="1" dirty="0"/>
              <a:t> lack of services in wilderness</a:t>
            </a:r>
          </a:p>
          <a:p>
            <a:pPr>
              <a:buFontTx/>
              <a:buChar char="-"/>
            </a:pPr>
            <a:r>
              <a:rPr lang="en-US" sz="3200" b="1" dirty="0"/>
              <a:t>  barrier of the Rocky Mountains</a:t>
            </a:r>
          </a:p>
          <a:p>
            <a:pPr>
              <a:buFontTx/>
              <a:buChar char="-"/>
            </a:pPr>
            <a:r>
              <a:rPr lang="en-US" sz="3200" b="1" dirty="0"/>
              <a:t>  uncertainty about Native tribes </a:t>
            </a:r>
          </a:p>
        </p:txBody>
      </p:sp>
      <p:sp>
        <p:nvSpPr>
          <p:cNvPr id="25" name="TextBox 24"/>
          <p:cNvSpPr txBox="1"/>
          <p:nvPr/>
        </p:nvSpPr>
        <p:spPr>
          <a:xfrm>
            <a:off x="990600" y="4197191"/>
            <a:ext cx="8001000" cy="2554545"/>
          </a:xfrm>
          <a:prstGeom prst="rect">
            <a:avLst/>
          </a:prstGeom>
          <a:noFill/>
        </p:spPr>
        <p:txBody>
          <a:bodyPr wrap="square" rtlCol="0">
            <a:spAutoFit/>
          </a:bodyPr>
          <a:lstStyle/>
          <a:p>
            <a:r>
              <a:rPr lang="en-US" sz="3200" b="1" dirty="0"/>
              <a:t>-  War of 1812, economic uncertainty</a:t>
            </a:r>
          </a:p>
          <a:p>
            <a:pPr>
              <a:buFontTx/>
              <a:buChar char="-"/>
            </a:pPr>
            <a:r>
              <a:rPr lang="en-US" sz="3200" b="1" dirty="0"/>
              <a:t>  booming economy following war</a:t>
            </a:r>
          </a:p>
          <a:p>
            <a:pPr>
              <a:buFontTx/>
              <a:buChar char="-"/>
            </a:pPr>
            <a:r>
              <a:rPr lang="en-US" sz="3200" b="1" dirty="0"/>
              <a:t>  financial panic of 1837</a:t>
            </a:r>
          </a:p>
          <a:p>
            <a:pPr>
              <a:buFontTx/>
              <a:buChar char="-"/>
            </a:pPr>
            <a:r>
              <a:rPr lang="en-US" sz="3200" b="1" dirty="0"/>
              <a:t>  population growth</a:t>
            </a:r>
          </a:p>
          <a:p>
            <a:r>
              <a:rPr lang="en-US" sz="3200" b="1" dirty="0"/>
              <a:t>  1800: 5M    1830: 17M</a:t>
            </a:r>
          </a:p>
        </p:txBody>
      </p:sp>
      <p:pic>
        <p:nvPicPr>
          <p:cNvPr id="110602" name="Picture 10" descr="Image result for trading post"/>
          <p:cNvPicPr>
            <a:picLocks noChangeAspect="1" noChangeArrowheads="1"/>
          </p:cNvPicPr>
          <p:nvPr/>
        </p:nvPicPr>
        <p:blipFill>
          <a:blip r:embed="rId3"/>
          <a:srcRect l="4494" t="15755" r="7116" b="12473"/>
          <a:stretch>
            <a:fillRect/>
          </a:stretch>
        </p:blipFill>
        <p:spPr bwMode="auto">
          <a:xfrm>
            <a:off x="6359912" y="685800"/>
            <a:ext cx="2631688" cy="1828800"/>
          </a:xfrm>
          <a:prstGeom prst="rect">
            <a:avLst/>
          </a:prstGeom>
          <a:noFill/>
        </p:spPr>
      </p:pic>
      <p:pic>
        <p:nvPicPr>
          <p:cNvPr id="110598" name="Picture 6" descr="Image result for indian warpath"/>
          <p:cNvPicPr>
            <a:picLocks noChangeAspect="1" noChangeArrowheads="1"/>
          </p:cNvPicPr>
          <p:nvPr/>
        </p:nvPicPr>
        <p:blipFill>
          <a:blip r:embed="rId4" cstate="print"/>
          <a:srcRect/>
          <a:stretch>
            <a:fillRect/>
          </a:stretch>
        </p:blipFill>
        <p:spPr bwMode="auto">
          <a:xfrm>
            <a:off x="7315200" y="990600"/>
            <a:ext cx="1828800" cy="2586400"/>
          </a:xfrm>
          <a:prstGeom prst="rect">
            <a:avLst/>
          </a:prstGeom>
          <a:noFill/>
        </p:spPr>
      </p:pic>
      <p:grpSp>
        <p:nvGrpSpPr>
          <p:cNvPr id="18" name="Group 17"/>
          <p:cNvGrpSpPr/>
          <p:nvPr/>
        </p:nvGrpSpPr>
        <p:grpSpPr>
          <a:xfrm>
            <a:off x="6324600" y="2885601"/>
            <a:ext cx="2405751" cy="2022757"/>
            <a:chOff x="6668056" y="2885601"/>
            <a:chExt cx="2405751" cy="2022757"/>
          </a:xfrm>
        </p:grpSpPr>
        <p:pic>
          <p:nvPicPr>
            <p:cNvPr id="110603" name="Picture 11"/>
            <p:cNvPicPr>
              <a:picLocks noChangeAspect="1" noChangeArrowheads="1"/>
            </p:cNvPicPr>
            <p:nvPr/>
          </p:nvPicPr>
          <p:blipFill>
            <a:blip r:embed="rId5"/>
            <a:srcRect/>
            <a:stretch>
              <a:fillRect/>
            </a:stretch>
          </p:blipFill>
          <p:spPr bwMode="auto">
            <a:xfrm rot="19438949">
              <a:off x="6668056" y="2957320"/>
              <a:ext cx="1847850" cy="1951038"/>
            </a:xfrm>
            <a:prstGeom prst="rect">
              <a:avLst/>
            </a:prstGeom>
            <a:noFill/>
            <a:ln w="9525">
              <a:noFill/>
              <a:miter lim="800000"/>
              <a:headEnd/>
              <a:tailEnd/>
            </a:ln>
            <a:effectLst/>
          </p:spPr>
        </p:pic>
        <p:pic>
          <p:nvPicPr>
            <p:cNvPr id="17" name="Picture 11"/>
            <p:cNvPicPr>
              <a:picLocks noChangeAspect="1" noChangeArrowheads="1"/>
            </p:cNvPicPr>
            <p:nvPr/>
          </p:nvPicPr>
          <p:blipFill>
            <a:blip r:embed="rId5"/>
            <a:srcRect/>
            <a:stretch>
              <a:fillRect/>
            </a:stretch>
          </p:blipFill>
          <p:spPr bwMode="auto">
            <a:xfrm rot="256672">
              <a:off x="7225957" y="2885601"/>
              <a:ext cx="1847850" cy="1951038"/>
            </a:xfrm>
            <a:prstGeom prst="rect">
              <a:avLst/>
            </a:prstGeom>
            <a:noFill/>
            <a:ln w="9525">
              <a:noFill/>
              <a:miter lim="800000"/>
              <a:headEnd/>
              <a:tailEnd/>
            </a:ln>
            <a:effectLst/>
          </p:spPr>
        </p:pic>
      </p:grpSp>
      <p:pic>
        <p:nvPicPr>
          <p:cNvPr id="110606" name="Picture 14" descr="C:\Users\Sandra\AppData\Local\Microsoft\Windows\INetCache\IE\XTNHX9F4\nicubunu_Stick_figure_male_2[1].png"/>
          <p:cNvPicPr>
            <a:picLocks noChangeAspect="1" noChangeArrowheads="1"/>
          </p:cNvPicPr>
          <p:nvPr/>
        </p:nvPicPr>
        <p:blipFill>
          <a:blip r:embed="rId6"/>
          <a:srcRect/>
          <a:stretch>
            <a:fillRect/>
          </a:stretch>
        </p:blipFill>
        <p:spPr bwMode="auto">
          <a:xfrm>
            <a:off x="7467600" y="5029200"/>
            <a:ext cx="838200" cy="1676400"/>
          </a:xfrm>
          <a:prstGeom prst="rect">
            <a:avLst/>
          </a:prstGeom>
          <a:noFill/>
        </p:spPr>
      </p:pic>
      <p:pic>
        <p:nvPicPr>
          <p:cNvPr id="26" name="Picture 14" descr="C:\Users\Sandra\AppData\Local\Microsoft\Windows\INetCache\IE\XTNHX9F4\nicubunu_Stick_figure_male_2[1].png"/>
          <p:cNvPicPr>
            <a:picLocks noChangeAspect="1" noChangeArrowheads="1"/>
          </p:cNvPicPr>
          <p:nvPr/>
        </p:nvPicPr>
        <p:blipFill>
          <a:blip r:embed="rId6"/>
          <a:srcRect/>
          <a:stretch>
            <a:fillRect/>
          </a:stretch>
        </p:blipFill>
        <p:spPr bwMode="auto">
          <a:xfrm>
            <a:off x="6858000" y="5486400"/>
            <a:ext cx="685800" cy="1371600"/>
          </a:xfrm>
          <a:prstGeom prst="rect">
            <a:avLst/>
          </a:prstGeom>
          <a:noFill/>
        </p:spPr>
      </p:pic>
      <p:pic>
        <p:nvPicPr>
          <p:cNvPr id="27" name="Picture 14" descr="C:\Users\Sandra\AppData\Local\Microsoft\Windows\INetCache\IE\XTNHX9F4\nicubunu_Stick_figure_male_2[1].png"/>
          <p:cNvPicPr>
            <a:picLocks noChangeAspect="1" noChangeArrowheads="1"/>
          </p:cNvPicPr>
          <p:nvPr/>
        </p:nvPicPr>
        <p:blipFill>
          <a:blip r:embed="rId6"/>
          <a:srcRect/>
          <a:stretch>
            <a:fillRect/>
          </a:stretch>
        </p:blipFill>
        <p:spPr bwMode="auto">
          <a:xfrm>
            <a:off x="5181600" y="5486400"/>
            <a:ext cx="685800" cy="1371600"/>
          </a:xfrm>
          <a:prstGeom prst="rect">
            <a:avLst/>
          </a:prstGeom>
          <a:noFill/>
        </p:spPr>
      </p:pic>
      <p:pic>
        <p:nvPicPr>
          <p:cNvPr id="28" name="Picture 14" descr="C:\Users\Sandra\AppData\Local\Microsoft\Windows\INetCache\IE\XTNHX9F4\nicubunu_Stick_figure_male_2[1].png"/>
          <p:cNvPicPr>
            <a:picLocks noChangeAspect="1" noChangeArrowheads="1"/>
          </p:cNvPicPr>
          <p:nvPr/>
        </p:nvPicPr>
        <p:blipFill>
          <a:blip r:embed="rId6"/>
          <a:srcRect/>
          <a:stretch>
            <a:fillRect/>
          </a:stretch>
        </p:blipFill>
        <p:spPr bwMode="auto">
          <a:xfrm>
            <a:off x="7162800" y="4724400"/>
            <a:ext cx="685800" cy="1371600"/>
          </a:xfrm>
          <a:prstGeom prst="rect">
            <a:avLst/>
          </a:prstGeom>
          <a:noFill/>
        </p:spPr>
      </p:pic>
      <p:pic>
        <p:nvPicPr>
          <p:cNvPr id="29" name="Picture 14" descr="C:\Users\Sandra\AppData\Local\Microsoft\Windows\INetCache\IE\XTNHX9F4\nicubunu_Stick_figure_male_2[1].png"/>
          <p:cNvPicPr>
            <a:picLocks noChangeAspect="1" noChangeArrowheads="1"/>
          </p:cNvPicPr>
          <p:nvPr/>
        </p:nvPicPr>
        <p:blipFill>
          <a:blip r:embed="rId6"/>
          <a:srcRect/>
          <a:stretch>
            <a:fillRect/>
          </a:stretch>
        </p:blipFill>
        <p:spPr bwMode="auto">
          <a:xfrm>
            <a:off x="8153400" y="4876800"/>
            <a:ext cx="990600" cy="1981200"/>
          </a:xfrm>
          <a:prstGeom prst="rect">
            <a:avLst/>
          </a:prstGeom>
          <a:noFill/>
        </p:spPr>
      </p:pic>
      <p:pic>
        <p:nvPicPr>
          <p:cNvPr id="30" name="Picture 14" descr="C:\Users\Sandra\AppData\Local\Microsoft\Windows\INetCache\IE\XTNHX9F4\nicubunu_Stick_figure_male_2[1].png"/>
          <p:cNvPicPr>
            <a:picLocks noChangeAspect="1" noChangeArrowheads="1"/>
          </p:cNvPicPr>
          <p:nvPr/>
        </p:nvPicPr>
        <p:blipFill>
          <a:blip r:embed="rId6"/>
          <a:srcRect/>
          <a:stretch>
            <a:fillRect/>
          </a:stretch>
        </p:blipFill>
        <p:spPr bwMode="auto">
          <a:xfrm>
            <a:off x="5715000" y="5257800"/>
            <a:ext cx="685800" cy="1371600"/>
          </a:xfrm>
          <a:prstGeom prst="rect">
            <a:avLst/>
          </a:prstGeom>
          <a:noFill/>
        </p:spPr>
      </p:pic>
      <p:pic>
        <p:nvPicPr>
          <p:cNvPr id="31" name="Picture 14" descr="C:\Users\Sandra\AppData\Local\Microsoft\Windows\INetCache\IE\XTNHX9F4\nicubunu_Stick_figure_male_2[1].png"/>
          <p:cNvPicPr>
            <a:picLocks noChangeAspect="1" noChangeArrowheads="1"/>
          </p:cNvPicPr>
          <p:nvPr/>
        </p:nvPicPr>
        <p:blipFill>
          <a:blip r:embed="rId6"/>
          <a:srcRect/>
          <a:stretch>
            <a:fillRect/>
          </a:stretch>
        </p:blipFill>
        <p:spPr bwMode="auto">
          <a:xfrm>
            <a:off x="6210300" y="5105400"/>
            <a:ext cx="876300" cy="1752600"/>
          </a:xfrm>
          <a:prstGeom prst="rect">
            <a:avLst/>
          </a:prstGeom>
          <a:noFill/>
        </p:spPr>
      </p:pic>
      <p:sp useBgFill="1">
        <p:nvSpPr>
          <p:cNvPr id="13" name="TextBox 12"/>
          <p:cNvSpPr txBox="1"/>
          <p:nvPr/>
        </p:nvSpPr>
        <p:spPr>
          <a:xfrm rot="1583891">
            <a:off x="94026" y="3559209"/>
            <a:ext cx="8855309" cy="738664"/>
          </a:xfrm>
          <a:prstGeom prst="rect">
            <a:avLst/>
          </a:prstGeom>
        </p:spPr>
        <p:txBody>
          <a:bodyPr wrap="none" rtlCol="0">
            <a:spAutoFit/>
          </a:bodyPr>
          <a:lstStyle/>
          <a:p>
            <a:r>
              <a:rPr lang="en-US" sz="4200" b="1" dirty="0">
                <a:ln>
                  <a:solidFill>
                    <a:srgbClr val="FF0000"/>
                  </a:solidFill>
                </a:ln>
                <a:solidFill>
                  <a:srgbClr val="FF0000"/>
                </a:solidFill>
                <a:effectLst>
                  <a:outerShdw dist="50800" dir="5400000" algn="ctr" rotWithShape="0">
                    <a:schemeClr val="tx1"/>
                  </a:outerShdw>
                </a:effectLst>
                <a:latin typeface="Tempus Sans ITC" pitchFamily="82" charset="0"/>
              </a:rPr>
              <a:t>Who </a:t>
            </a:r>
            <a:r>
              <a:rPr lang="en-US" sz="4200" b="1" u="sng" dirty="0">
                <a:ln>
                  <a:solidFill>
                    <a:srgbClr val="FF0000"/>
                  </a:solidFill>
                </a:ln>
                <a:solidFill>
                  <a:srgbClr val="FF0000"/>
                </a:solidFill>
                <a:effectLst>
                  <a:outerShdw dist="50800" dir="5400000" algn="ctr" rotWithShape="0">
                    <a:schemeClr val="tx1"/>
                  </a:outerShdw>
                </a:effectLst>
                <a:latin typeface="Tempus Sans ITC" pitchFamily="82" charset="0"/>
              </a:rPr>
              <a:t>does</a:t>
            </a:r>
            <a:r>
              <a:rPr lang="en-US" sz="4200" b="1" dirty="0">
                <a:ln>
                  <a:solidFill>
                    <a:srgbClr val="FF0000"/>
                  </a:solidFill>
                </a:ln>
                <a:solidFill>
                  <a:srgbClr val="FF0000"/>
                </a:solidFill>
                <a:effectLst>
                  <a:outerShdw dist="50800" dir="5400000" algn="ctr" rotWithShape="0">
                    <a:schemeClr val="tx1"/>
                  </a:outerShdw>
                </a:effectLst>
                <a:latin typeface="Tempus Sans ITC" pitchFamily="82" charset="0"/>
              </a:rPr>
              <a:t> go west after Lewis &amp; Clark?</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4">
                                            <p:txEl>
                                              <p:pRg st="0" end="0"/>
                                            </p:txEl>
                                          </p:spTgt>
                                        </p:tgtEl>
                                        <p:attrNameLst>
                                          <p:attrName>style.visibility</p:attrName>
                                        </p:attrNameLst>
                                      </p:cBhvr>
                                      <p:to>
                                        <p:strVal val="visible"/>
                                      </p:to>
                                    </p:set>
                                    <p:animEffect transition="in" filter="wipe(left)">
                                      <p:cBhvr>
                                        <p:cTn id="12" dur="1000"/>
                                        <p:tgtEl>
                                          <p:spTgt spid="24">
                                            <p:txEl>
                                              <p:pRg st="0" end="0"/>
                                            </p:txEl>
                                          </p:spTgt>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10602"/>
                                        </p:tgtEl>
                                        <p:attrNameLst>
                                          <p:attrName>style.visibility</p:attrName>
                                        </p:attrNameLst>
                                      </p:cBhvr>
                                      <p:to>
                                        <p:strVal val="visible"/>
                                      </p:to>
                                    </p:set>
                                    <p:animEffect transition="in" filter="fade">
                                      <p:cBhvr>
                                        <p:cTn id="16" dur="1000"/>
                                        <p:tgtEl>
                                          <p:spTgt spid="11060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24">
                                            <p:txEl>
                                              <p:pRg st="1" end="1"/>
                                            </p:txEl>
                                          </p:spTgt>
                                        </p:tgtEl>
                                        <p:attrNameLst>
                                          <p:attrName>style.visibility</p:attrName>
                                        </p:attrNameLst>
                                      </p:cBhvr>
                                      <p:to>
                                        <p:strVal val="visible"/>
                                      </p:to>
                                    </p:set>
                                    <p:animEffect transition="in" filter="wipe(left)">
                                      <p:cBhvr>
                                        <p:cTn id="21" dur="1000"/>
                                        <p:tgtEl>
                                          <p:spTgt spid="24">
                                            <p:txEl>
                                              <p:pRg st="1" end="1"/>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1026"/>
                                        </p:tgtEl>
                                        <p:attrNameLst>
                                          <p:attrName>style.visibility</p:attrName>
                                        </p:attrNameLst>
                                      </p:cBhvr>
                                      <p:to>
                                        <p:strVal val="visible"/>
                                      </p:to>
                                    </p:set>
                                    <p:animEffect transition="in" filter="fade">
                                      <p:cBhvr>
                                        <p:cTn id="24" dur="1000"/>
                                        <p:tgtEl>
                                          <p:spTgt spid="102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24">
                                            <p:txEl>
                                              <p:pRg st="2" end="2"/>
                                            </p:txEl>
                                          </p:spTgt>
                                        </p:tgtEl>
                                        <p:attrNameLst>
                                          <p:attrName>style.visibility</p:attrName>
                                        </p:attrNameLst>
                                      </p:cBhvr>
                                      <p:to>
                                        <p:strVal val="visible"/>
                                      </p:to>
                                    </p:set>
                                    <p:animEffect transition="in" filter="wipe(left)">
                                      <p:cBhvr>
                                        <p:cTn id="29" dur="1000"/>
                                        <p:tgtEl>
                                          <p:spTgt spid="24">
                                            <p:txEl>
                                              <p:pRg st="2" end="2"/>
                                            </p:txEl>
                                          </p:spTgt>
                                        </p:tgtEl>
                                      </p:cBhvr>
                                    </p:animEffect>
                                  </p:childTnLst>
                                </p:cTn>
                              </p:par>
                            </p:childTnLst>
                          </p:cTn>
                        </p:par>
                        <p:par>
                          <p:cTn id="30" fill="hold">
                            <p:stCondLst>
                              <p:cond delay="1000"/>
                            </p:stCondLst>
                            <p:childTnLst>
                              <p:par>
                                <p:cTn id="31" presetID="53" presetClass="entr" presetSubtype="0" fill="hold" nodeType="afterEffect">
                                  <p:stCondLst>
                                    <p:cond delay="0"/>
                                  </p:stCondLst>
                                  <p:childTnLst>
                                    <p:set>
                                      <p:cBhvr>
                                        <p:cTn id="32" dur="1" fill="hold">
                                          <p:stCondLst>
                                            <p:cond delay="0"/>
                                          </p:stCondLst>
                                        </p:cTn>
                                        <p:tgtEl>
                                          <p:spTgt spid="110598"/>
                                        </p:tgtEl>
                                        <p:attrNameLst>
                                          <p:attrName>style.visibility</p:attrName>
                                        </p:attrNameLst>
                                      </p:cBhvr>
                                      <p:to>
                                        <p:strVal val="visible"/>
                                      </p:to>
                                    </p:set>
                                    <p:anim calcmode="lin" valueType="num">
                                      <p:cBhvr>
                                        <p:cTn id="33" dur="2000" fill="hold"/>
                                        <p:tgtEl>
                                          <p:spTgt spid="110598"/>
                                        </p:tgtEl>
                                        <p:attrNameLst>
                                          <p:attrName>ppt_w</p:attrName>
                                        </p:attrNameLst>
                                      </p:cBhvr>
                                      <p:tavLst>
                                        <p:tav tm="0">
                                          <p:val>
                                            <p:fltVal val="0"/>
                                          </p:val>
                                        </p:tav>
                                        <p:tav tm="100000">
                                          <p:val>
                                            <p:strVal val="#ppt_w"/>
                                          </p:val>
                                        </p:tav>
                                      </p:tavLst>
                                    </p:anim>
                                    <p:anim calcmode="lin" valueType="num">
                                      <p:cBhvr>
                                        <p:cTn id="34" dur="2000" fill="hold"/>
                                        <p:tgtEl>
                                          <p:spTgt spid="110598"/>
                                        </p:tgtEl>
                                        <p:attrNameLst>
                                          <p:attrName>ppt_h</p:attrName>
                                        </p:attrNameLst>
                                      </p:cBhvr>
                                      <p:tavLst>
                                        <p:tav tm="0">
                                          <p:val>
                                            <p:fltVal val="0"/>
                                          </p:val>
                                        </p:tav>
                                        <p:tav tm="100000">
                                          <p:val>
                                            <p:strVal val="#ppt_h"/>
                                          </p:val>
                                        </p:tav>
                                      </p:tavLst>
                                    </p:anim>
                                    <p:animEffect transition="in" filter="fade">
                                      <p:cBhvr>
                                        <p:cTn id="35" dur="2000"/>
                                        <p:tgtEl>
                                          <p:spTgt spid="110598"/>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xit" presetSubtype="0" fill="hold" nodeType="clickEffect">
                                  <p:stCondLst>
                                    <p:cond delay="0"/>
                                  </p:stCondLst>
                                  <p:childTnLst>
                                    <p:animEffect transition="out" filter="fade">
                                      <p:cBhvr>
                                        <p:cTn id="39" dur="1000"/>
                                        <p:tgtEl>
                                          <p:spTgt spid="1026"/>
                                        </p:tgtEl>
                                      </p:cBhvr>
                                    </p:animEffect>
                                    <p:set>
                                      <p:cBhvr>
                                        <p:cTn id="40" dur="1" fill="hold">
                                          <p:stCondLst>
                                            <p:cond delay="999"/>
                                          </p:stCondLst>
                                        </p:cTn>
                                        <p:tgtEl>
                                          <p:spTgt spid="1026"/>
                                        </p:tgtEl>
                                        <p:attrNameLst>
                                          <p:attrName>style.visibility</p:attrName>
                                        </p:attrNameLst>
                                      </p:cBhvr>
                                      <p:to>
                                        <p:strVal val="hidden"/>
                                      </p:to>
                                    </p:set>
                                  </p:childTnLst>
                                </p:cTn>
                              </p:par>
                              <p:par>
                                <p:cTn id="41" presetID="10" presetClass="entr" presetSubtype="0" fill="hold" grpId="0" nodeType="withEffect">
                                  <p:stCondLst>
                                    <p:cond delay="50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1000"/>
                                        <p:tgtEl>
                                          <p:spTgt spid="2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25">
                                            <p:txEl>
                                              <p:pRg st="0" end="0"/>
                                            </p:txEl>
                                          </p:spTgt>
                                        </p:tgtEl>
                                        <p:attrNameLst>
                                          <p:attrName>style.visibility</p:attrName>
                                        </p:attrNameLst>
                                      </p:cBhvr>
                                      <p:to>
                                        <p:strVal val="visible"/>
                                      </p:to>
                                    </p:set>
                                    <p:animEffect transition="in" filter="wipe(left)">
                                      <p:cBhvr>
                                        <p:cTn id="48" dur="1000"/>
                                        <p:tgtEl>
                                          <p:spTgt spid="25">
                                            <p:txEl>
                                              <p:pRg st="0" end="0"/>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nodeType="clickEffect">
                                  <p:stCondLst>
                                    <p:cond delay="0"/>
                                  </p:stCondLst>
                                  <p:childTnLst>
                                    <p:set>
                                      <p:cBhvr>
                                        <p:cTn id="52" dur="1" fill="hold">
                                          <p:stCondLst>
                                            <p:cond delay="0"/>
                                          </p:stCondLst>
                                        </p:cTn>
                                        <p:tgtEl>
                                          <p:spTgt spid="25">
                                            <p:txEl>
                                              <p:pRg st="1" end="1"/>
                                            </p:txEl>
                                          </p:spTgt>
                                        </p:tgtEl>
                                        <p:attrNameLst>
                                          <p:attrName>style.visibility</p:attrName>
                                        </p:attrNameLst>
                                      </p:cBhvr>
                                      <p:to>
                                        <p:strVal val="visible"/>
                                      </p:to>
                                    </p:set>
                                    <p:animEffect transition="in" filter="wipe(left)">
                                      <p:cBhvr>
                                        <p:cTn id="53" dur="1000"/>
                                        <p:tgtEl>
                                          <p:spTgt spid="25">
                                            <p:txEl>
                                              <p:pRg st="1" end="1"/>
                                            </p:txEl>
                                          </p:spTgt>
                                        </p:tgtEl>
                                      </p:cBhvr>
                                    </p:animEffect>
                                  </p:childTnLst>
                                </p:cTn>
                              </p:par>
                            </p:childTnLst>
                          </p:cTn>
                        </p:par>
                        <p:par>
                          <p:cTn id="54" fill="hold">
                            <p:stCondLst>
                              <p:cond delay="1000"/>
                            </p:stCondLst>
                            <p:childTnLst>
                              <p:par>
                                <p:cTn id="55" presetID="53" presetClass="entr" presetSubtype="0"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p:cTn id="57" dur="1000" fill="hold"/>
                                        <p:tgtEl>
                                          <p:spTgt spid="18"/>
                                        </p:tgtEl>
                                        <p:attrNameLst>
                                          <p:attrName>ppt_w</p:attrName>
                                        </p:attrNameLst>
                                      </p:cBhvr>
                                      <p:tavLst>
                                        <p:tav tm="0">
                                          <p:val>
                                            <p:fltVal val="0"/>
                                          </p:val>
                                        </p:tav>
                                        <p:tav tm="100000">
                                          <p:val>
                                            <p:strVal val="#ppt_w"/>
                                          </p:val>
                                        </p:tav>
                                      </p:tavLst>
                                    </p:anim>
                                    <p:anim calcmode="lin" valueType="num">
                                      <p:cBhvr>
                                        <p:cTn id="58" dur="1000" fill="hold"/>
                                        <p:tgtEl>
                                          <p:spTgt spid="18"/>
                                        </p:tgtEl>
                                        <p:attrNameLst>
                                          <p:attrName>ppt_h</p:attrName>
                                        </p:attrNameLst>
                                      </p:cBhvr>
                                      <p:tavLst>
                                        <p:tav tm="0">
                                          <p:val>
                                            <p:fltVal val="0"/>
                                          </p:val>
                                        </p:tav>
                                        <p:tav tm="100000">
                                          <p:val>
                                            <p:strVal val="#ppt_h"/>
                                          </p:val>
                                        </p:tav>
                                      </p:tavLst>
                                    </p:anim>
                                    <p:animEffect transition="in" filter="fade">
                                      <p:cBhvr>
                                        <p:cTn id="59" dur="1000"/>
                                        <p:tgtEl>
                                          <p:spTgt spid="18"/>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25">
                                            <p:txEl>
                                              <p:pRg st="2" end="2"/>
                                            </p:txEl>
                                          </p:spTgt>
                                        </p:tgtEl>
                                        <p:attrNameLst>
                                          <p:attrName>style.visibility</p:attrName>
                                        </p:attrNameLst>
                                      </p:cBhvr>
                                      <p:to>
                                        <p:strVal val="visible"/>
                                      </p:to>
                                    </p:set>
                                    <p:animEffect transition="in" filter="wipe(left)">
                                      <p:cBhvr>
                                        <p:cTn id="64" dur="1000"/>
                                        <p:tgtEl>
                                          <p:spTgt spid="25">
                                            <p:txEl>
                                              <p:pRg st="2" end="2"/>
                                            </p:txEl>
                                          </p:spTgt>
                                        </p:tgtEl>
                                      </p:cBhvr>
                                    </p:animEffect>
                                  </p:childTnLst>
                                </p:cTn>
                              </p:par>
                            </p:childTnLst>
                          </p:cTn>
                        </p:par>
                        <p:par>
                          <p:cTn id="65" fill="hold">
                            <p:stCondLst>
                              <p:cond delay="1000"/>
                            </p:stCondLst>
                            <p:childTnLst>
                              <p:par>
                                <p:cTn id="66" presetID="6" presetClass="emph" presetSubtype="0" fill="hold" nodeType="afterEffect">
                                  <p:stCondLst>
                                    <p:cond delay="0"/>
                                  </p:stCondLst>
                                  <p:childTnLst>
                                    <p:animScale>
                                      <p:cBhvr>
                                        <p:cTn id="67" dur="1000" fill="hold"/>
                                        <p:tgtEl>
                                          <p:spTgt spid="18"/>
                                        </p:tgtEl>
                                      </p:cBhvr>
                                      <p:by x="70000" y="70000"/>
                                    </p:animScale>
                                  </p:childTnLst>
                                </p:cTn>
                              </p:par>
                              <p:par>
                                <p:cTn id="68" presetID="8" presetClass="emph" presetSubtype="0" fill="hold" nodeType="withEffect">
                                  <p:stCondLst>
                                    <p:cond delay="0"/>
                                  </p:stCondLst>
                                  <p:childTnLst>
                                    <p:animRot by="21600000">
                                      <p:cBhvr>
                                        <p:cTn id="69" dur="1000" fill="hold"/>
                                        <p:tgtEl>
                                          <p:spTgt spid="18"/>
                                        </p:tgtEl>
                                        <p:attrNameLst>
                                          <p:attrName>r</p:attrName>
                                        </p:attrNameLst>
                                      </p:cBhvr>
                                    </p:animRo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5">
                                            <p:txEl>
                                              <p:pRg st="3" end="3"/>
                                            </p:txEl>
                                          </p:spTgt>
                                        </p:tgtEl>
                                        <p:attrNameLst>
                                          <p:attrName>style.visibility</p:attrName>
                                        </p:attrNameLst>
                                      </p:cBhvr>
                                      <p:to>
                                        <p:strVal val="visible"/>
                                      </p:to>
                                    </p:set>
                                    <p:animEffect transition="in" filter="wipe(left)">
                                      <p:cBhvr>
                                        <p:cTn id="74" dur="1000"/>
                                        <p:tgtEl>
                                          <p:spTgt spid="25">
                                            <p:txEl>
                                              <p:pRg st="3" end="3"/>
                                            </p:txEl>
                                          </p:spTgt>
                                        </p:tgtEl>
                                      </p:cBhvr>
                                    </p:animEffect>
                                  </p:childTnLst>
                                </p:cTn>
                              </p:par>
                              <p:par>
                                <p:cTn id="75" presetID="10" presetClass="entr" presetSubtype="0" fill="hold" nodeType="with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fade">
                                      <p:cBhvr>
                                        <p:cTn id="77" dur="500"/>
                                        <p:tgtEl>
                                          <p:spTgt spid="27"/>
                                        </p:tgtEl>
                                      </p:cBhvr>
                                    </p:animEffect>
                                  </p:childTnLst>
                                </p:cTn>
                              </p:par>
                              <p:par>
                                <p:cTn id="78" presetID="10" presetClass="entr" presetSubtype="0" fill="hold" nodeType="withEffect">
                                  <p:stCondLst>
                                    <p:cond delay="0"/>
                                  </p:stCondLst>
                                  <p:childTnLst>
                                    <p:set>
                                      <p:cBhvr>
                                        <p:cTn id="79" dur="1" fill="hold">
                                          <p:stCondLst>
                                            <p:cond delay="0"/>
                                          </p:stCondLst>
                                        </p:cTn>
                                        <p:tgtEl>
                                          <p:spTgt spid="110606"/>
                                        </p:tgtEl>
                                        <p:attrNameLst>
                                          <p:attrName>style.visibility</p:attrName>
                                        </p:attrNameLst>
                                      </p:cBhvr>
                                      <p:to>
                                        <p:strVal val="visible"/>
                                      </p:to>
                                    </p:set>
                                    <p:animEffect transition="in" filter="fade">
                                      <p:cBhvr>
                                        <p:cTn id="80" dur="500"/>
                                        <p:tgtEl>
                                          <p:spTgt spid="110606"/>
                                        </p:tgtEl>
                                      </p:cBhvr>
                                    </p:animEffect>
                                  </p:childTnLst>
                                </p:cTn>
                              </p:par>
                              <p:par>
                                <p:cTn id="81" presetID="10" presetClass="entr" presetSubtype="0" fill="hold" nodeType="with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500"/>
                                        <p:tgtEl>
                                          <p:spTgt spid="26"/>
                                        </p:tgtEl>
                                      </p:cBhvr>
                                    </p:animEffect>
                                  </p:childTnLst>
                                </p:cTn>
                              </p:par>
                              <p:par>
                                <p:cTn id="84" presetID="10" presetClass="entr" presetSubtype="0" fill="hold" nodeType="withEffect">
                                  <p:stCondLst>
                                    <p:cond delay="500"/>
                                  </p:stCondLst>
                                  <p:childTnLst>
                                    <p:set>
                                      <p:cBhvr>
                                        <p:cTn id="85" dur="1" fill="hold">
                                          <p:stCondLst>
                                            <p:cond delay="0"/>
                                          </p:stCondLst>
                                        </p:cTn>
                                        <p:tgtEl>
                                          <p:spTgt spid="28"/>
                                        </p:tgtEl>
                                        <p:attrNameLst>
                                          <p:attrName>style.visibility</p:attrName>
                                        </p:attrNameLst>
                                      </p:cBhvr>
                                      <p:to>
                                        <p:strVal val="visible"/>
                                      </p:to>
                                    </p:set>
                                    <p:animEffect transition="in" filter="fade">
                                      <p:cBhvr>
                                        <p:cTn id="86" dur="500"/>
                                        <p:tgtEl>
                                          <p:spTgt spid="28"/>
                                        </p:tgtEl>
                                      </p:cBhvr>
                                    </p:animEffect>
                                  </p:childTnLst>
                                </p:cTn>
                              </p:par>
                              <p:par>
                                <p:cTn id="87" presetID="53" presetClass="entr" presetSubtype="0" fill="hold" nodeType="withEffect">
                                  <p:stCondLst>
                                    <p:cond delay="500"/>
                                  </p:stCondLst>
                                  <p:childTnLst>
                                    <p:set>
                                      <p:cBhvr>
                                        <p:cTn id="88" dur="1" fill="hold">
                                          <p:stCondLst>
                                            <p:cond delay="0"/>
                                          </p:stCondLst>
                                        </p:cTn>
                                        <p:tgtEl>
                                          <p:spTgt spid="29"/>
                                        </p:tgtEl>
                                        <p:attrNameLst>
                                          <p:attrName>style.visibility</p:attrName>
                                        </p:attrNameLst>
                                      </p:cBhvr>
                                      <p:to>
                                        <p:strVal val="visible"/>
                                      </p:to>
                                    </p:set>
                                    <p:anim calcmode="lin" valueType="num">
                                      <p:cBhvr>
                                        <p:cTn id="89" dur="500" fill="hold"/>
                                        <p:tgtEl>
                                          <p:spTgt spid="29"/>
                                        </p:tgtEl>
                                        <p:attrNameLst>
                                          <p:attrName>ppt_w</p:attrName>
                                        </p:attrNameLst>
                                      </p:cBhvr>
                                      <p:tavLst>
                                        <p:tav tm="0">
                                          <p:val>
                                            <p:fltVal val="0"/>
                                          </p:val>
                                        </p:tav>
                                        <p:tav tm="100000">
                                          <p:val>
                                            <p:strVal val="#ppt_w"/>
                                          </p:val>
                                        </p:tav>
                                      </p:tavLst>
                                    </p:anim>
                                    <p:anim calcmode="lin" valueType="num">
                                      <p:cBhvr>
                                        <p:cTn id="90" dur="500" fill="hold"/>
                                        <p:tgtEl>
                                          <p:spTgt spid="29"/>
                                        </p:tgtEl>
                                        <p:attrNameLst>
                                          <p:attrName>ppt_h</p:attrName>
                                        </p:attrNameLst>
                                      </p:cBhvr>
                                      <p:tavLst>
                                        <p:tav tm="0">
                                          <p:val>
                                            <p:fltVal val="0"/>
                                          </p:val>
                                        </p:tav>
                                        <p:tav tm="100000">
                                          <p:val>
                                            <p:strVal val="#ppt_h"/>
                                          </p:val>
                                        </p:tav>
                                      </p:tavLst>
                                    </p:anim>
                                    <p:animEffect transition="in" filter="fade">
                                      <p:cBhvr>
                                        <p:cTn id="91" dur="500"/>
                                        <p:tgtEl>
                                          <p:spTgt spid="29"/>
                                        </p:tgtEl>
                                      </p:cBhvr>
                                    </p:animEffect>
                                  </p:childTnLst>
                                </p:cTn>
                              </p:par>
                              <p:par>
                                <p:cTn id="92" presetID="10" presetClass="entr" presetSubtype="0" fill="hold" nodeType="withEffect">
                                  <p:stCondLst>
                                    <p:cond delay="500"/>
                                  </p:stCondLst>
                                  <p:childTnLst>
                                    <p:set>
                                      <p:cBhvr>
                                        <p:cTn id="93" dur="1" fill="hold">
                                          <p:stCondLst>
                                            <p:cond delay="0"/>
                                          </p:stCondLst>
                                        </p:cTn>
                                        <p:tgtEl>
                                          <p:spTgt spid="30"/>
                                        </p:tgtEl>
                                        <p:attrNameLst>
                                          <p:attrName>style.visibility</p:attrName>
                                        </p:attrNameLst>
                                      </p:cBhvr>
                                      <p:to>
                                        <p:strVal val="visible"/>
                                      </p:to>
                                    </p:set>
                                    <p:animEffect transition="in" filter="fade">
                                      <p:cBhvr>
                                        <p:cTn id="94" dur="500"/>
                                        <p:tgtEl>
                                          <p:spTgt spid="30"/>
                                        </p:tgtEl>
                                      </p:cBhvr>
                                    </p:animEffect>
                                  </p:childTnLst>
                                </p:cTn>
                              </p:par>
                              <p:par>
                                <p:cTn id="95" presetID="10" presetClass="entr" presetSubtype="0" fill="hold" nodeType="withEffect">
                                  <p:stCondLst>
                                    <p:cond delay="500"/>
                                  </p:stCondLst>
                                  <p:childTnLst>
                                    <p:set>
                                      <p:cBhvr>
                                        <p:cTn id="96" dur="1" fill="hold">
                                          <p:stCondLst>
                                            <p:cond delay="0"/>
                                          </p:stCondLst>
                                        </p:cTn>
                                        <p:tgtEl>
                                          <p:spTgt spid="31"/>
                                        </p:tgtEl>
                                        <p:attrNameLst>
                                          <p:attrName>style.visibility</p:attrName>
                                        </p:attrNameLst>
                                      </p:cBhvr>
                                      <p:to>
                                        <p:strVal val="visible"/>
                                      </p:to>
                                    </p:set>
                                    <p:animEffect transition="in" filter="fade">
                                      <p:cBhvr>
                                        <p:cTn id="97" dur="500"/>
                                        <p:tgtEl>
                                          <p:spTgt spid="31"/>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25">
                                            <p:txEl>
                                              <p:pRg st="4" end="4"/>
                                            </p:txEl>
                                          </p:spTgt>
                                        </p:tgtEl>
                                        <p:attrNameLst>
                                          <p:attrName>style.visibility</p:attrName>
                                        </p:attrNameLst>
                                      </p:cBhvr>
                                      <p:to>
                                        <p:strVal val="visible"/>
                                      </p:to>
                                    </p:set>
                                    <p:animEffect transition="in" filter="wipe(left)">
                                      <p:cBhvr>
                                        <p:cTn id="102" dur="1000"/>
                                        <p:tgtEl>
                                          <p:spTgt spid="25">
                                            <p:txEl>
                                              <p:pRg st="4" end="4"/>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53" presetClass="entr" presetSubtype="0" fill="hold" grpId="0" nodeType="clickEffect">
                                  <p:stCondLst>
                                    <p:cond delay="0"/>
                                  </p:stCondLst>
                                  <p:childTnLst>
                                    <p:set>
                                      <p:cBhvr>
                                        <p:cTn id="106" dur="1" fill="hold">
                                          <p:stCondLst>
                                            <p:cond delay="0"/>
                                          </p:stCondLst>
                                        </p:cTn>
                                        <p:tgtEl>
                                          <p:spTgt spid="13"/>
                                        </p:tgtEl>
                                        <p:attrNameLst>
                                          <p:attrName>style.visibility</p:attrName>
                                        </p:attrNameLst>
                                      </p:cBhvr>
                                      <p:to>
                                        <p:strVal val="visible"/>
                                      </p:to>
                                    </p:set>
                                    <p:anim calcmode="lin" valueType="num">
                                      <p:cBhvr>
                                        <p:cTn id="107" dur="1000" fill="hold"/>
                                        <p:tgtEl>
                                          <p:spTgt spid="13"/>
                                        </p:tgtEl>
                                        <p:attrNameLst>
                                          <p:attrName>ppt_w</p:attrName>
                                        </p:attrNameLst>
                                      </p:cBhvr>
                                      <p:tavLst>
                                        <p:tav tm="0">
                                          <p:val>
                                            <p:fltVal val="0"/>
                                          </p:val>
                                        </p:tav>
                                        <p:tav tm="100000">
                                          <p:val>
                                            <p:strVal val="#ppt_w"/>
                                          </p:val>
                                        </p:tav>
                                      </p:tavLst>
                                    </p:anim>
                                    <p:anim calcmode="lin" valueType="num">
                                      <p:cBhvr>
                                        <p:cTn id="108" dur="1000" fill="hold"/>
                                        <p:tgtEl>
                                          <p:spTgt spid="13"/>
                                        </p:tgtEl>
                                        <p:attrNameLst>
                                          <p:attrName>ppt_h</p:attrName>
                                        </p:attrNameLst>
                                      </p:cBhvr>
                                      <p:tavLst>
                                        <p:tav tm="0">
                                          <p:val>
                                            <p:fltVal val="0"/>
                                          </p:val>
                                        </p:tav>
                                        <p:tav tm="100000">
                                          <p:val>
                                            <p:strVal val="#ppt_h"/>
                                          </p:val>
                                        </p:tav>
                                      </p:tavLst>
                                    </p:anim>
                                    <p:animEffect transition="in" filter="fade">
                                      <p:cBhvr>
                                        <p:cTn id="109" dur="1000"/>
                                        <p:tgtEl>
                                          <p:spTgt spid="13"/>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xit" presetSubtype="0" fill="hold" grpId="1" nodeType="clickEffect">
                                  <p:stCondLst>
                                    <p:cond delay="0"/>
                                  </p:stCondLst>
                                  <p:childTnLst>
                                    <p:animEffect transition="out" filter="fade">
                                      <p:cBhvr>
                                        <p:cTn id="113" dur="1000"/>
                                        <p:tgtEl>
                                          <p:spTgt spid="22"/>
                                        </p:tgtEl>
                                      </p:cBhvr>
                                    </p:animEffect>
                                    <p:set>
                                      <p:cBhvr>
                                        <p:cTn id="114" dur="1" fill="hold">
                                          <p:stCondLst>
                                            <p:cond delay="999"/>
                                          </p:stCondLst>
                                        </p:cTn>
                                        <p:tgtEl>
                                          <p:spTgt spid="22"/>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1000"/>
                                        <p:tgtEl>
                                          <p:spTgt spid="24">
                                            <p:txEl>
                                              <p:pRg st="0" end="0"/>
                                            </p:txEl>
                                          </p:spTgt>
                                        </p:tgtEl>
                                      </p:cBhvr>
                                    </p:animEffect>
                                    <p:set>
                                      <p:cBhvr>
                                        <p:cTn id="117" dur="1" fill="hold">
                                          <p:stCondLst>
                                            <p:cond delay="999"/>
                                          </p:stCondLst>
                                        </p:cTn>
                                        <p:tgtEl>
                                          <p:spTgt spid="24">
                                            <p:txEl>
                                              <p:pRg st="0" end="0"/>
                                            </p:txEl>
                                          </p:spTgt>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1000"/>
                                        <p:tgtEl>
                                          <p:spTgt spid="24">
                                            <p:txEl>
                                              <p:pRg st="1" end="1"/>
                                            </p:txEl>
                                          </p:spTgt>
                                        </p:tgtEl>
                                      </p:cBhvr>
                                    </p:animEffect>
                                    <p:set>
                                      <p:cBhvr>
                                        <p:cTn id="120" dur="1" fill="hold">
                                          <p:stCondLst>
                                            <p:cond delay="999"/>
                                          </p:stCondLst>
                                        </p:cTn>
                                        <p:tgtEl>
                                          <p:spTgt spid="24">
                                            <p:txEl>
                                              <p:pRg st="1" end="1"/>
                                            </p:txEl>
                                          </p:spTgt>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1000"/>
                                        <p:tgtEl>
                                          <p:spTgt spid="24">
                                            <p:txEl>
                                              <p:pRg st="2" end="2"/>
                                            </p:txEl>
                                          </p:spTgt>
                                        </p:tgtEl>
                                      </p:cBhvr>
                                    </p:animEffect>
                                    <p:set>
                                      <p:cBhvr>
                                        <p:cTn id="123" dur="1" fill="hold">
                                          <p:stCondLst>
                                            <p:cond delay="999"/>
                                          </p:stCondLst>
                                        </p:cTn>
                                        <p:tgtEl>
                                          <p:spTgt spid="24">
                                            <p:txEl>
                                              <p:pRg st="2" end="2"/>
                                            </p:txEl>
                                          </p:spTgt>
                                        </p:tgtEl>
                                        <p:attrNameLst>
                                          <p:attrName>style.visibility</p:attrName>
                                        </p:attrNameLst>
                                      </p:cBhvr>
                                      <p:to>
                                        <p:strVal val="hidden"/>
                                      </p:to>
                                    </p:set>
                                  </p:childTnLst>
                                </p:cTn>
                              </p:par>
                              <p:par>
                                <p:cTn id="124" presetID="10" presetClass="exit" presetSubtype="0" fill="hold" grpId="1" nodeType="withEffect">
                                  <p:stCondLst>
                                    <p:cond delay="0"/>
                                  </p:stCondLst>
                                  <p:childTnLst>
                                    <p:animEffect transition="out" filter="fade">
                                      <p:cBhvr>
                                        <p:cTn id="125" dur="1000"/>
                                        <p:tgtEl>
                                          <p:spTgt spid="23"/>
                                        </p:tgtEl>
                                      </p:cBhvr>
                                    </p:animEffect>
                                    <p:set>
                                      <p:cBhvr>
                                        <p:cTn id="126" dur="1" fill="hold">
                                          <p:stCondLst>
                                            <p:cond delay="999"/>
                                          </p:stCondLst>
                                        </p:cTn>
                                        <p:tgtEl>
                                          <p:spTgt spid="23"/>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1000"/>
                                        <p:tgtEl>
                                          <p:spTgt spid="25">
                                            <p:txEl>
                                              <p:pRg st="0" end="0"/>
                                            </p:txEl>
                                          </p:spTgt>
                                        </p:tgtEl>
                                      </p:cBhvr>
                                    </p:animEffect>
                                    <p:set>
                                      <p:cBhvr>
                                        <p:cTn id="129" dur="1" fill="hold">
                                          <p:stCondLst>
                                            <p:cond delay="999"/>
                                          </p:stCondLst>
                                        </p:cTn>
                                        <p:tgtEl>
                                          <p:spTgt spid="25">
                                            <p:txEl>
                                              <p:pRg st="0" end="0"/>
                                            </p:txEl>
                                          </p:spTgt>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1000"/>
                                        <p:tgtEl>
                                          <p:spTgt spid="25">
                                            <p:txEl>
                                              <p:pRg st="1" end="1"/>
                                            </p:txEl>
                                          </p:spTgt>
                                        </p:tgtEl>
                                      </p:cBhvr>
                                    </p:animEffect>
                                    <p:set>
                                      <p:cBhvr>
                                        <p:cTn id="132" dur="1" fill="hold">
                                          <p:stCondLst>
                                            <p:cond delay="999"/>
                                          </p:stCondLst>
                                        </p:cTn>
                                        <p:tgtEl>
                                          <p:spTgt spid="25">
                                            <p:txEl>
                                              <p:pRg st="1" end="1"/>
                                            </p:txEl>
                                          </p:spTgt>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1000"/>
                                        <p:tgtEl>
                                          <p:spTgt spid="25">
                                            <p:txEl>
                                              <p:pRg st="2" end="2"/>
                                            </p:txEl>
                                          </p:spTgt>
                                        </p:tgtEl>
                                      </p:cBhvr>
                                    </p:animEffect>
                                    <p:set>
                                      <p:cBhvr>
                                        <p:cTn id="135" dur="1" fill="hold">
                                          <p:stCondLst>
                                            <p:cond delay="999"/>
                                          </p:stCondLst>
                                        </p:cTn>
                                        <p:tgtEl>
                                          <p:spTgt spid="25">
                                            <p:txEl>
                                              <p:pRg st="2" end="2"/>
                                            </p:txEl>
                                          </p:spTgt>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1000"/>
                                        <p:tgtEl>
                                          <p:spTgt spid="25">
                                            <p:txEl>
                                              <p:pRg st="3" end="3"/>
                                            </p:txEl>
                                          </p:spTgt>
                                        </p:tgtEl>
                                      </p:cBhvr>
                                    </p:animEffect>
                                    <p:set>
                                      <p:cBhvr>
                                        <p:cTn id="138" dur="1" fill="hold">
                                          <p:stCondLst>
                                            <p:cond delay="999"/>
                                          </p:stCondLst>
                                        </p:cTn>
                                        <p:tgtEl>
                                          <p:spTgt spid="25">
                                            <p:txEl>
                                              <p:pRg st="3" end="3"/>
                                            </p:txEl>
                                          </p:spTgt>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1000"/>
                                        <p:tgtEl>
                                          <p:spTgt spid="25">
                                            <p:txEl>
                                              <p:pRg st="4" end="4"/>
                                            </p:txEl>
                                          </p:spTgt>
                                        </p:tgtEl>
                                      </p:cBhvr>
                                    </p:animEffect>
                                    <p:set>
                                      <p:cBhvr>
                                        <p:cTn id="141" dur="1" fill="hold">
                                          <p:stCondLst>
                                            <p:cond delay="999"/>
                                          </p:stCondLst>
                                        </p:cTn>
                                        <p:tgtEl>
                                          <p:spTgt spid="25">
                                            <p:txEl>
                                              <p:pRg st="4" end="4"/>
                                            </p:txEl>
                                          </p:spTgt>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1000"/>
                                        <p:tgtEl>
                                          <p:spTgt spid="19"/>
                                        </p:tgtEl>
                                      </p:cBhvr>
                                    </p:animEffect>
                                    <p:set>
                                      <p:cBhvr>
                                        <p:cTn id="144" dur="1" fill="hold">
                                          <p:stCondLst>
                                            <p:cond delay="999"/>
                                          </p:stCondLst>
                                        </p:cTn>
                                        <p:tgtEl>
                                          <p:spTgt spid="19"/>
                                        </p:tgtEl>
                                        <p:attrNameLst>
                                          <p:attrName>style.visibility</p:attrName>
                                        </p:attrNameLst>
                                      </p:cBhvr>
                                      <p:to>
                                        <p:strVal val="hidden"/>
                                      </p:to>
                                    </p:set>
                                  </p:childTnLst>
                                </p:cTn>
                              </p:par>
                              <p:par>
                                <p:cTn id="145" presetID="10" presetClass="exit" presetSubtype="0" fill="hold" grpId="1" nodeType="withEffect">
                                  <p:stCondLst>
                                    <p:cond delay="0"/>
                                  </p:stCondLst>
                                  <p:childTnLst>
                                    <p:animEffect transition="out" filter="fade">
                                      <p:cBhvr>
                                        <p:cTn id="146" dur="1000"/>
                                        <p:tgtEl>
                                          <p:spTgt spid="48"/>
                                        </p:tgtEl>
                                      </p:cBhvr>
                                    </p:animEffect>
                                    <p:set>
                                      <p:cBhvr>
                                        <p:cTn id="147" dur="1" fill="hold">
                                          <p:stCondLst>
                                            <p:cond delay="999"/>
                                          </p:stCondLst>
                                        </p:cTn>
                                        <p:tgtEl>
                                          <p:spTgt spid="48"/>
                                        </p:tgtEl>
                                        <p:attrNameLst>
                                          <p:attrName>style.visibility</p:attrName>
                                        </p:attrNameLst>
                                      </p:cBhvr>
                                      <p:to>
                                        <p:strVal val="hidden"/>
                                      </p:to>
                                    </p:set>
                                  </p:childTnLst>
                                </p:cTn>
                              </p:par>
                              <p:par>
                                <p:cTn id="148" presetID="10" presetClass="entr" presetSubtype="0" fill="hold" grpId="0" nodeType="withEffect">
                                  <p:stCondLst>
                                    <p:cond delay="0"/>
                                  </p:stCondLst>
                                  <p:childTnLst>
                                    <p:set>
                                      <p:cBhvr>
                                        <p:cTn id="149" dur="1" fill="hold">
                                          <p:stCondLst>
                                            <p:cond delay="0"/>
                                          </p:stCondLst>
                                        </p:cTn>
                                        <p:tgtEl>
                                          <p:spTgt spid="21"/>
                                        </p:tgtEl>
                                        <p:attrNameLst>
                                          <p:attrName>style.visibility</p:attrName>
                                        </p:attrNameLst>
                                      </p:cBhvr>
                                      <p:to>
                                        <p:strVal val="visible"/>
                                      </p:to>
                                    </p:set>
                                    <p:animEffect transition="in" filter="fade">
                                      <p:cBhvr>
                                        <p:cTn id="150" dur="1000"/>
                                        <p:tgtEl>
                                          <p:spTgt spid="21"/>
                                        </p:tgtEl>
                                      </p:cBhvr>
                                    </p:animEffect>
                                  </p:childTnLst>
                                </p:cTn>
                              </p:par>
                              <p:par>
                                <p:cTn id="151" presetID="10" presetClass="exit" presetSubtype="0" fill="hold" grpId="1" nodeType="withEffect">
                                  <p:stCondLst>
                                    <p:cond delay="0"/>
                                  </p:stCondLst>
                                  <p:childTnLst>
                                    <p:animEffect transition="out" filter="fade">
                                      <p:cBhvr>
                                        <p:cTn id="152" dur="1000"/>
                                        <p:tgtEl>
                                          <p:spTgt spid="13"/>
                                        </p:tgtEl>
                                      </p:cBhvr>
                                    </p:animEffect>
                                    <p:set>
                                      <p:cBhvr>
                                        <p:cTn id="153" dur="1" fill="hold">
                                          <p:stCondLst>
                                            <p:cond delay="999"/>
                                          </p:stCondLst>
                                        </p:cTn>
                                        <p:tgtEl>
                                          <p:spTgt spid="13"/>
                                        </p:tgtEl>
                                        <p:attrNameLst>
                                          <p:attrName>style.visibility</p:attrName>
                                        </p:attrNameLst>
                                      </p:cBhvr>
                                      <p:to>
                                        <p:strVal val="hidden"/>
                                      </p:to>
                                    </p:set>
                                  </p:childTnLst>
                                </p:cTn>
                              </p:par>
                              <p:par>
                                <p:cTn id="154" presetID="10" presetClass="entr" presetSubtype="0" fill="hold" grpId="0" nodeType="withEffect">
                                  <p:stCondLst>
                                    <p:cond delay="0"/>
                                  </p:stCondLst>
                                  <p:childTnLst>
                                    <p:set>
                                      <p:cBhvr>
                                        <p:cTn id="155" dur="1" fill="hold">
                                          <p:stCondLst>
                                            <p:cond delay="0"/>
                                          </p:stCondLst>
                                        </p:cTn>
                                        <p:tgtEl>
                                          <p:spTgt spid="57"/>
                                        </p:tgtEl>
                                        <p:attrNameLst>
                                          <p:attrName>style.visibility</p:attrName>
                                        </p:attrNameLst>
                                      </p:cBhvr>
                                      <p:to>
                                        <p:strVal val="visible"/>
                                      </p:to>
                                    </p:set>
                                    <p:animEffect transition="in" filter="fade">
                                      <p:cBhvr>
                                        <p:cTn id="156" dur="1000"/>
                                        <p:tgtEl>
                                          <p:spTgt spid="57"/>
                                        </p:tgtEl>
                                      </p:cBhvr>
                                    </p:animEffect>
                                  </p:childTnLst>
                                </p:cTn>
                              </p:par>
                              <p:par>
                                <p:cTn id="157" presetID="10" presetClass="exit" presetSubtype="0" fill="hold" nodeType="withEffect">
                                  <p:stCondLst>
                                    <p:cond delay="0"/>
                                  </p:stCondLst>
                                  <p:childTnLst>
                                    <p:animEffect transition="out" filter="fade">
                                      <p:cBhvr>
                                        <p:cTn id="158" dur="1000"/>
                                        <p:tgtEl>
                                          <p:spTgt spid="110598"/>
                                        </p:tgtEl>
                                      </p:cBhvr>
                                    </p:animEffect>
                                    <p:set>
                                      <p:cBhvr>
                                        <p:cTn id="159" dur="1" fill="hold">
                                          <p:stCondLst>
                                            <p:cond delay="999"/>
                                          </p:stCondLst>
                                        </p:cTn>
                                        <p:tgtEl>
                                          <p:spTgt spid="110598"/>
                                        </p:tgtEl>
                                        <p:attrNameLst>
                                          <p:attrName>style.visibility</p:attrName>
                                        </p:attrNameLst>
                                      </p:cBhvr>
                                      <p:to>
                                        <p:strVal val="hidden"/>
                                      </p:to>
                                    </p:set>
                                  </p:childTnLst>
                                </p:cTn>
                              </p:par>
                              <p:par>
                                <p:cTn id="160" presetID="10" presetClass="exit" presetSubtype="0" fill="hold" nodeType="withEffect">
                                  <p:stCondLst>
                                    <p:cond delay="0"/>
                                  </p:stCondLst>
                                  <p:childTnLst>
                                    <p:animEffect transition="out" filter="fade">
                                      <p:cBhvr>
                                        <p:cTn id="161" dur="1000"/>
                                        <p:tgtEl>
                                          <p:spTgt spid="110602"/>
                                        </p:tgtEl>
                                      </p:cBhvr>
                                    </p:animEffect>
                                    <p:set>
                                      <p:cBhvr>
                                        <p:cTn id="162" dur="1" fill="hold">
                                          <p:stCondLst>
                                            <p:cond delay="999"/>
                                          </p:stCondLst>
                                        </p:cTn>
                                        <p:tgtEl>
                                          <p:spTgt spid="110602"/>
                                        </p:tgtEl>
                                        <p:attrNameLst>
                                          <p:attrName>style.visibility</p:attrName>
                                        </p:attrNameLst>
                                      </p:cBhvr>
                                      <p:to>
                                        <p:strVal val="hidden"/>
                                      </p:to>
                                    </p:set>
                                  </p:childTnLst>
                                </p:cTn>
                              </p:par>
                              <p:par>
                                <p:cTn id="163" presetID="10" presetClass="exit" presetSubtype="0" fill="hold" nodeType="withEffect">
                                  <p:stCondLst>
                                    <p:cond delay="0"/>
                                  </p:stCondLst>
                                  <p:childTnLst>
                                    <p:animEffect transition="out" filter="fade">
                                      <p:cBhvr>
                                        <p:cTn id="164" dur="1000"/>
                                        <p:tgtEl>
                                          <p:spTgt spid="18"/>
                                        </p:tgtEl>
                                      </p:cBhvr>
                                    </p:animEffect>
                                    <p:set>
                                      <p:cBhvr>
                                        <p:cTn id="165" dur="1" fill="hold">
                                          <p:stCondLst>
                                            <p:cond delay="999"/>
                                          </p:stCondLst>
                                        </p:cTn>
                                        <p:tgtEl>
                                          <p:spTgt spid="18"/>
                                        </p:tgtEl>
                                        <p:attrNameLst>
                                          <p:attrName>style.visibility</p:attrName>
                                        </p:attrNameLst>
                                      </p:cBhvr>
                                      <p:to>
                                        <p:strVal val="hidden"/>
                                      </p:to>
                                    </p:set>
                                  </p:childTnLst>
                                </p:cTn>
                              </p:par>
                              <p:par>
                                <p:cTn id="166" presetID="10" presetClass="exit" presetSubtype="0" fill="hold" nodeType="withEffect">
                                  <p:stCondLst>
                                    <p:cond delay="0"/>
                                  </p:stCondLst>
                                  <p:childTnLst>
                                    <p:animEffect transition="out" filter="fade">
                                      <p:cBhvr>
                                        <p:cTn id="167" dur="1000"/>
                                        <p:tgtEl>
                                          <p:spTgt spid="110606"/>
                                        </p:tgtEl>
                                      </p:cBhvr>
                                    </p:animEffect>
                                    <p:set>
                                      <p:cBhvr>
                                        <p:cTn id="168" dur="1" fill="hold">
                                          <p:stCondLst>
                                            <p:cond delay="999"/>
                                          </p:stCondLst>
                                        </p:cTn>
                                        <p:tgtEl>
                                          <p:spTgt spid="110606"/>
                                        </p:tgtEl>
                                        <p:attrNameLst>
                                          <p:attrName>style.visibility</p:attrName>
                                        </p:attrNameLst>
                                      </p:cBhvr>
                                      <p:to>
                                        <p:strVal val="hidden"/>
                                      </p:to>
                                    </p:set>
                                  </p:childTnLst>
                                </p:cTn>
                              </p:par>
                              <p:par>
                                <p:cTn id="169" presetID="10" presetClass="exit" presetSubtype="0" fill="hold" nodeType="withEffect">
                                  <p:stCondLst>
                                    <p:cond delay="0"/>
                                  </p:stCondLst>
                                  <p:childTnLst>
                                    <p:animEffect transition="out" filter="fade">
                                      <p:cBhvr>
                                        <p:cTn id="170" dur="1000"/>
                                        <p:tgtEl>
                                          <p:spTgt spid="26"/>
                                        </p:tgtEl>
                                      </p:cBhvr>
                                    </p:animEffect>
                                    <p:set>
                                      <p:cBhvr>
                                        <p:cTn id="171" dur="1" fill="hold">
                                          <p:stCondLst>
                                            <p:cond delay="999"/>
                                          </p:stCondLst>
                                        </p:cTn>
                                        <p:tgtEl>
                                          <p:spTgt spid="26"/>
                                        </p:tgtEl>
                                        <p:attrNameLst>
                                          <p:attrName>style.visibility</p:attrName>
                                        </p:attrNameLst>
                                      </p:cBhvr>
                                      <p:to>
                                        <p:strVal val="hidden"/>
                                      </p:to>
                                    </p:set>
                                  </p:childTnLst>
                                </p:cTn>
                              </p:par>
                              <p:par>
                                <p:cTn id="172" presetID="10" presetClass="exit" presetSubtype="0" fill="hold" nodeType="withEffect">
                                  <p:stCondLst>
                                    <p:cond delay="0"/>
                                  </p:stCondLst>
                                  <p:childTnLst>
                                    <p:animEffect transition="out" filter="fade">
                                      <p:cBhvr>
                                        <p:cTn id="173" dur="1000"/>
                                        <p:tgtEl>
                                          <p:spTgt spid="27"/>
                                        </p:tgtEl>
                                      </p:cBhvr>
                                    </p:animEffect>
                                    <p:set>
                                      <p:cBhvr>
                                        <p:cTn id="174" dur="1" fill="hold">
                                          <p:stCondLst>
                                            <p:cond delay="999"/>
                                          </p:stCondLst>
                                        </p:cTn>
                                        <p:tgtEl>
                                          <p:spTgt spid="27"/>
                                        </p:tgtEl>
                                        <p:attrNameLst>
                                          <p:attrName>style.visibility</p:attrName>
                                        </p:attrNameLst>
                                      </p:cBhvr>
                                      <p:to>
                                        <p:strVal val="hidden"/>
                                      </p:to>
                                    </p:set>
                                  </p:childTnLst>
                                </p:cTn>
                              </p:par>
                              <p:par>
                                <p:cTn id="175" presetID="10" presetClass="exit" presetSubtype="0" fill="hold" nodeType="withEffect">
                                  <p:stCondLst>
                                    <p:cond delay="0"/>
                                  </p:stCondLst>
                                  <p:childTnLst>
                                    <p:animEffect transition="out" filter="fade">
                                      <p:cBhvr>
                                        <p:cTn id="176" dur="1000"/>
                                        <p:tgtEl>
                                          <p:spTgt spid="28"/>
                                        </p:tgtEl>
                                      </p:cBhvr>
                                    </p:animEffect>
                                    <p:set>
                                      <p:cBhvr>
                                        <p:cTn id="177" dur="1" fill="hold">
                                          <p:stCondLst>
                                            <p:cond delay="999"/>
                                          </p:stCondLst>
                                        </p:cTn>
                                        <p:tgtEl>
                                          <p:spTgt spid="28"/>
                                        </p:tgtEl>
                                        <p:attrNameLst>
                                          <p:attrName>style.visibility</p:attrName>
                                        </p:attrNameLst>
                                      </p:cBhvr>
                                      <p:to>
                                        <p:strVal val="hidden"/>
                                      </p:to>
                                    </p:set>
                                  </p:childTnLst>
                                </p:cTn>
                              </p:par>
                              <p:par>
                                <p:cTn id="178" presetID="10" presetClass="exit" presetSubtype="0" fill="hold" nodeType="withEffect">
                                  <p:stCondLst>
                                    <p:cond delay="0"/>
                                  </p:stCondLst>
                                  <p:childTnLst>
                                    <p:animEffect transition="out" filter="fade">
                                      <p:cBhvr>
                                        <p:cTn id="179" dur="1000"/>
                                        <p:tgtEl>
                                          <p:spTgt spid="29"/>
                                        </p:tgtEl>
                                      </p:cBhvr>
                                    </p:animEffect>
                                    <p:set>
                                      <p:cBhvr>
                                        <p:cTn id="180" dur="1" fill="hold">
                                          <p:stCondLst>
                                            <p:cond delay="999"/>
                                          </p:stCondLst>
                                        </p:cTn>
                                        <p:tgtEl>
                                          <p:spTgt spid="29"/>
                                        </p:tgtEl>
                                        <p:attrNameLst>
                                          <p:attrName>style.visibility</p:attrName>
                                        </p:attrNameLst>
                                      </p:cBhvr>
                                      <p:to>
                                        <p:strVal val="hidden"/>
                                      </p:to>
                                    </p:set>
                                  </p:childTnLst>
                                </p:cTn>
                              </p:par>
                              <p:par>
                                <p:cTn id="181" presetID="10" presetClass="exit" presetSubtype="0" fill="hold" nodeType="withEffect">
                                  <p:stCondLst>
                                    <p:cond delay="0"/>
                                  </p:stCondLst>
                                  <p:childTnLst>
                                    <p:animEffect transition="out" filter="fade">
                                      <p:cBhvr>
                                        <p:cTn id="182" dur="1000"/>
                                        <p:tgtEl>
                                          <p:spTgt spid="30"/>
                                        </p:tgtEl>
                                      </p:cBhvr>
                                    </p:animEffect>
                                    <p:set>
                                      <p:cBhvr>
                                        <p:cTn id="183" dur="1" fill="hold">
                                          <p:stCondLst>
                                            <p:cond delay="999"/>
                                          </p:stCondLst>
                                        </p:cTn>
                                        <p:tgtEl>
                                          <p:spTgt spid="30"/>
                                        </p:tgtEl>
                                        <p:attrNameLst>
                                          <p:attrName>style.visibility</p:attrName>
                                        </p:attrNameLst>
                                      </p:cBhvr>
                                      <p:to>
                                        <p:strVal val="hidden"/>
                                      </p:to>
                                    </p:set>
                                  </p:childTnLst>
                                </p:cTn>
                              </p:par>
                              <p:par>
                                <p:cTn id="184" presetID="10" presetClass="exit" presetSubtype="0" fill="hold" nodeType="withEffect">
                                  <p:stCondLst>
                                    <p:cond delay="0"/>
                                  </p:stCondLst>
                                  <p:childTnLst>
                                    <p:animEffect transition="out" filter="fade">
                                      <p:cBhvr>
                                        <p:cTn id="185" dur="1000"/>
                                        <p:tgtEl>
                                          <p:spTgt spid="31"/>
                                        </p:tgtEl>
                                      </p:cBhvr>
                                    </p:animEffect>
                                    <p:set>
                                      <p:cBhvr>
                                        <p:cTn id="186" dur="1" fill="hold">
                                          <p:stCondLst>
                                            <p:cond delay="99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8" grpId="1" animBg="1"/>
      <p:bldP spid="57" grpId="0"/>
      <p:bldP spid="19" grpId="0" animBg="1"/>
      <p:bldP spid="22" grpId="0"/>
      <p:bldP spid="22" grpId="1"/>
      <p:bldP spid="23" grpId="0"/>
      <p:bldP spid="23" grpId="1"/>
      <p:bldP spid="24" grpId="0" build="allAtOnce"/>
      <p:bldP spid="25" grpId="0" build="allAtOnce"/>
      <p:bldP spid="13" grpId="0" animBg="1"/>
      <p:bldP spid="13" grpId="1"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noChangeArrowheads="1"/>
          </p:cNvPicPr>
          <p:nvPr/>
        </p:nvPicPr>
        <p:blipFill>
          <a:blip r:embed="rId2" cstate="print"/>
          <a:srcRect l="10421" t="53200" r="15894" b="1115"/>
          <a:stretch>
            <a:fillRect/>
          </a:stretch>
        </p:blipFill>
        <p:spPr bwMode="auto">
          <a:xfrm>
            <a:off x="-11545" y="815340"/>
            <a:ext cx="9155545" cy="6042660"/>
          </a:xfrm>
          <a:prstGeom prst="rect">
            <a:avLst/>
          </a:prstGeom>
          <a:noFill/>
          <a:ln w="9525">
            <a:noFill/>
            <a:miter lim="800000"/>
            <a:headEnd/>
            <a:tailEnd/>
          </a:ln>
          <a:effectLst/>
        </p:spPr>
      </p:pic>
      <p:sp useBgFill="1">
        <p:nvSpPr>
          <p:cNvPr id="48" name="Rectangle 47"/>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3"/>
          <p:cNvSpPr txBox="1">
            <a:spLocks noChangeArrowheads="1"/>
          </p:cNvSpPr>
          <p:nvPr/>
        </p:nvSpPr>
        <p:spPr bwMode="auto">
          <a:xfrm>
            <a:off x="0" y="0"/>
            <a:ext cx="9144000" cy="830997"/>
          </a:xfrm>
          <a:prstGeom prst="rect">
            <a:avLst/>
          </a:prstGeom>
          <a:noFill/>
          <a:ln w="9525">
            <a:noFill/>
            <a:miter lim="800000"/>
            <a:headEnd/>
            <a:tailEnd/>
          </a:ln>
        </p:spPr>
        <p:txBody>
          <a:bodyPr wrap="square">
            <a:spAutoFit/>
          </a:bodyPr>
          <a:lstStyle/>
          <a:p>
            <a:pPr algn="ctr">
              <a:defRPr/>
            </a:pPr>
            <a:r>
              <a:rPr lang="en-US" sz="4800" b="1" dirty="0">
                <a:solidFill>
                  <a:srgbClr val="0070C0"/>
                </a:solidFill>
                <a:effectLst>
                  <a:outerShdw dist="50800" dir="5400000" algn="ctr" rotWithShape="0">
                    <a:schemeClr val="tx1"/>
                  </a:outerShdw>
                </a:effectLst>
                <a:latin typeface="Calibri" pitchFamily="34" charset="0"/>
              </a:rPr>
              <a:t>Session 1: Before the Trails</a:t>
            </a:r>
          </a:p>
        </p:txBody>
      </p:sp>
      <p:sp useBgFill="1">
        <p:nvSpPr>
          <p:cNvPr id="59" name="Rectangle 58"/>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
        <p:nvSpPr>
          <p:cNvPr id="52" name="Rectangle 51"/>
          <p:cNvSpPr/>
          <p:nvPr/>
        </p:nvSpPr>
        <p:spPr>
          <a:xfrm>
            <a:off x="838200" y="1026378"/>
            <a:ext cx="8839200" cy="5755422"/>
          </a:xfrm>
          <a:prstGeom prst="rect">
            <a:avLst/>
          </a:prstGeom>
        </p:spPr>
        <p:txBody>
          <a:bodyPr wrap="square">
            <a:spAutoFit/>
          </a:bodyPr>
          <a:lstStyle/>
          <a:p>
            <a:pPr>
              <a:lnSpc>
                <a:spcPct val="150000"/>
              </a:lnSpc>
            </a:pPr>
            <a:r>
              <a:rPr lang="en-US" sz="3200" b="1" dirty="0">
                <a:latin typeface="Calibri" pitchFamily="34" charset="0"/>
                <a:ea typeface="Calibri" pitchFamily="34" charset="0"/>
                <a:cs typeface="Times New Roman" pitchFamily="18" charset="0"/>
              </a:rPr>
              <a:t>American Development   1775-1806</a:t>
            </a:r>
          </a:p>
          <a:p>
            <a:pPr>
              <a:lnSpc>
                <a:spcPct val="150000"/>
              </a:lnSpc>
            </a:pPr>
            <a:r>
              <a:rPr lang="en-US" sz="3200" b="1" dirty="0">
                <a:latin typeface="Calibri" pitchFamily="34" charset="0"/>
                <a:ea typeface="Calibri" pitchFamily="34" charset="0"/>
                <a:cs typeface="Times New Roman" pitchFamily="18" charset="0"/>
              </a:rPr>
              <a:t>Native Americans of the West</a:t>
            </a:r>
          </a:p>
          <a:p>
            <a:pPr lvl="0">
              <a:lnSpc>
                <a:spcPct val="150000"/>
              </a:lnSpc>
            </a:pPr>
            <a:r>
              <a:rPr lang="en-US" sz="3200" b="1" dirty="0">
                <a:latin typeface="Calibri" pitchFamily="34" charset="0"/>
                <a:ea typeface="Calibri" pitchFamily="34" charset="0"/>
                <a:cs typeface="Times New Roman" pitchFamily="18" charset="0"/>
              </a:rPr>
              <a:t>Traders, Trappers, &amp; Forts: 1806-1836  </a:t>
            </a:r>
          </a:p>
          <a:p>
            <a:pPr lvl="0">
              <a:lnSpc>
                <a:spcPct val="150000"/>
              </a:lnSpc>
            </a:pPr>
            <a:r>
              <a:rPr lang="en-US" sz="3200" b="1" dirty="0">
                <a:latin typeface="Calibri" pitchFamily="34" charset="0"/>
                <a:ea typeface="Calibri" pitchFamily="34" charset="0"/>
                <a:cs typeface="Times New Roman" pitchFamily="18" charset="0"/>
              </a:rPr>
              <a:t>Our Guides on the Trails West . . . .</a:t>
            </a:r>
          </a:p>
          <a:p>
            <a:pPr lvl="0">
              <a:lnSpc>
                <a:spcPct val="150000"/>
              </a:lnSpc>
            </a:pPr>
            <a:r>
              <a:rPr lang="en-US" sz="3200" b="1" dirty="0">
                <a:latin typeface="Calibri" pitchFamily="34" charset="0"/>
                <a:ea typeface="Calibri" pitchFamily="34" charset="0"/>
                <a:cs typeface="Times New Roman" pitchFamily="18" charset="0"/>
              </a:rPr>
              <a:t>    	Oregon Trail . . . . 1836-1869</a:t>
            </a:r>
          </a:p>
          <a:p>
            <a:pPr lvl="0">
              <a:lnSpc>
                <a:spcPct val="150000"/>
              </a:lnSpc>
            </a:pPr>
            <a:r>
              <a:rPr lang="en-US" sz="3200" b="1" dirty="0">
                <a:latin typeface="Calibri" pitchFamily="34" charset="0"/>
                <a:ea typeface="Calibri" pitchFamily="34" charset="0"/>
                <a:cs typeface="Times New Roman" pitchFamily="18" charset="0"/>
              </a:rPr>
              <a:t>   	 Mormon Trail. . . 1846-1869</a:t>
            </a:r>
          </a:p>
          <a:p>
            <a:pPr lvl="0">
              <a:lnSpc>
                <a:spcPct val="150000"/>
              </a:lnSpc>
            </a:pPr>
            <a:r>
              <a:rPr lang="en-US" sz="3200" b="1" dirty="0">
                <a:latin typeface="Calibri" pitchFamily="34" charset="0"/>
                <a:ea typeface="Calibri" pitchFamily="34" charset="0"/>
                <a:cs typeface="Times New Roman" pitchFamily="18" charset="0"/>
              </a:rPr>
              <a:t>   	 California Trail</a:t>
            </a:r>
            <a:r>
              <a:rPr lang="en-US" sz="2000" b="1" dirty="0">
                <a:latin typeface="Calibri" pitchFamily="34" charset="0"/>
                <a:ea typeface="Calibri" pitchFamily="34" charset="0"/>
                <a:cs typeface="Times New Roman" pitchFamily="18" charset="0"/>
              </a:rPr>
              <a:t> </a:t>
            </a:r>
            <a:r>
              <a:rPr lang="en-US" sz="3200" b="1" dirty="0">
                <a:latin typeface="Calibri" pitchFamily="34" charset="0"/>
                <a:ea typeface="Calibri" pitchFamily="34" charset="0"/>
                <a:cs typeface="Times New Roman" pitchFamily="18" charset="0"/>
              </a:rPr>
              <a:t>. . 1843-1869</a:t>
            </a:r>
            <a:endParaRPr lang="en-US" sz="3200" b="1" dirty="0">
              <a:latin typeface="Calibri" pitchFamily="34" charset="0"/>
              <a:cs typeface="Times New Roman" pitchFamily="18" charset="0"/>
            </a:endParaRPr>
          </a:p>
          <a:p>
            <a:endParaRPr lang="en-US" sz="3200" b="1" dirty="0"/>
          </a:p>
        </p:txBody>
      </p:sp>
      <p:sp>
        <p:nvSpPr>
          <p:cNvPr id="55" name="Rectangle 54"/>
          <p:cNvSpPr/>
          <p:nvPr/>
        </p:nvSpPr>
        <p:spPr>
          <a:xfrm>
            <a:off x="838200" y="2667000"/>
            <a:ext cx="9144000" cy="584775"/>
          </a:xfrm>
          <a:prstGeom prst="rect">
            <a:avLst/>
          </a:prstGeom>
          <a:noFill/>
        </p:spPr>
        <p:txBody>
          <a:bodyPr wrap="square">
            <a:spAutoFit/>
          </a:bodyPr>
          <a:lstStyle/>
          <a:p>
            <a:r>
              <a:rPr lang="en-US" sz="3200" b="1" dirty="0">
                <a:latin typeface="Calibri" pitchFamily="34" charset="0"/>
                <a:ea typeface="Calibri" pitchFamily="34" charset="0"/>
                <a:cs typeface="Times New Roman" pitchFamily="18" charset="0"/>
              </a:rPr>
              <a:t>Traders, Trappers, &amp; Forts: 1806-1836</a:t>
            </a:r>
            <a:endParaRPr lang="en-US" sz="3200" dirty="0"/>
          </a:p>
        </p:txBody>
      </p:sp>
      <p:sp>
        <p:nvSpPr>
          <p:cNvPr id="23" name="Rectangle 22"/>
          <p:cNvSpPr/>
          <p:nvPr/>
        </p:nvSpPr>
        <p:spPr>
          <a:xfrm>
            <a:off x="762000" y="2590800"/>
            <a:ext cx="6629400" cy="762000"/>
          </a:xfrm>
          <a:prstGeom prst="rect">
            <a:avLst/>
          </a:prstGeom>
          <a:noFill/>
          <a:ln w="76200">
            <a:solidFill>
              <a:srgbClr val="FF0000"/>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2000" y="2590800"/>
            <a:ext cx="1905000" cy="762000"/>
          </a:xfrm>
          <a:prstGeom prst="rect">
            <a:avLst/>
          </a:prstGeom>
          <a:noFill/>
          <a:ln w="76200">
            <a:solidFill>
              <a:srgbClr val="FF0000"/>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rot="20169005">
            <a:off x="6425040" y="1486861"/>
            <a:ext cx="2201244" cy="584775"/>
          </a:xfrm>
          <a:prstGeom prst="rect">
            <a:avLst/>
          </a:prstGeom>
          <a:noFill/>
        </p:spPr>
        <p:txBody>
          <a:bodyPr wrap="none" rtlCol="0">
            <a:spAutoFit/>
          </a:bodyPr>
          <a:lstStyle/>
          <a:p>
            <a:r>
              <a:rPr lang="en-US" sz="3200" b="1" dirty="0">
                <a:ln>
                  <a:solidFill>
                    <a:schemeClr val="tx1"/>
                  </a:solidFill>
                </a:ln>
                <a:effectLst>
                  <a:outerShdw dist="50800" dir="7200000" algn="ctr" rotWithShape="0">
                    <a:schemeClr val="tx1"/>
                  </a:outerShdw>
                </a:effectLst>
                <a:latin typeface="Tempus Sans ITC" pitchFamily="82" charset="0"/>
              </a:rPr>
              <a:t>Fill the gap!</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1"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10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xit" presetSubtype="8" fill="hold" grpId="2" nodeType="clickEffect">
                                  <p:stCondLst>
                                    <p:cond delay="0"/>
                                  </p:stCondLst>
                                  <p:childTnLst>
                                    <p:animEffect transition="out" filter="wipe(left)">
                                      <p:cBhvr>
                                        <p:cTn id="11" dur="1000"/>
                                        <p:tgtEl>
                                          <p:spTgt spid="23"/>
                                        </p:tgtEl>
                                      </p:cBhvr>
                                    </p:animEffect>
                                    <p:set>
                                      <p:cBhvr>
                                        <p:cTn id="12" dur="1" fill="hold">
                                          <p:stCondLst>
                                            <p:cond delay="999"/>
                                          </p:stCondLst>
                                        </p:cTn>
                                        <p:tgtEl>
                                          <p:spTgt spid="23"/>
                                        </p:tgtEl>
                                        <p:attrNameLst>
                                          <p:attrName>style.visibility</p:attrName>
                                        </p:attrNameLst>
                                      </p:cBhvr>
                                      <p:to>
                                        <p:strVal val="hidden"/>
                                      </p:to>
                                    </p:set>
                                  </p:childTnLst>
                                </p:cTn>
                              </p:par>
                              <p:par>
                                <p:cTn id="13" presetID="10" presetClass="entr" presetSubtype="0" fill="hold" grpId="1"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childTnLst>
                                </p:cTn>
                              </p:par>
                              <p:par>
                                <p:cTn id="16" presetID="63" presetClass="path" presetSubtype="0" accel="50000" decel="50000" fill="hold" grpId="2" nodeType="withEffect">
                                  <p:stCondLst>
                                    <p:cond delay="0"/>
                                  </p:stCondLst>
                                  <p:childTnLst>
                                    <p:animMotion origin="layout" path="M 2.77556E-17 -3.33333E-6 L 0.5125 -3.33333E-6 " pathEditMode="relative" rAng="0" ptsTypes="AA">
                                      <p:cBhvr>
                                        <p:cTn id="17" dur="1000" fill="hold"/>
                                        <p:tgtEl>
                                          <p:spTgt spid="9"/>
                                        </p:tgtEl>
                                        <p:attrNameLst>
                                          <p:attrName>ppt_x</p:attrName>
                                          <p:attrName>ppt_y</p:attrName>
                                        </p:attrNameLst>
                                      </p:cBhvr>
                                      <p:rCtr x="256" y="0"/>
                                    </p:animMotion>
                                  </p:childTnLst>
                                </p:cTn>
                              </p:par>
                            </p:childTnLst>
                          </p:cTn>
                        </p:par>
                        <p:par>
                          <p:cTn id="18" fill="hold">
                            <p:stCondLst>
                              <p:cond delay="1000"/>
                            </p:stCondLst>
                            <p:childTnLst>
                              <p:par>
                                <p:cTn id="19" presetID="53"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1000" fill="hold"/>
                                        <p:tgtEl>
                                          <p:spTgt spid="10"/>
                                        </p:tgtEl>
                                        <p:attrNameLst>
                                          <p:attrName>ppt_w</p:attrName>
                                        </p:attrNameLst>
                                      </p:cBhvr>
                                      <p:tavLst>
                                        <p:tav tm="0">
                                          <p:val>
                                            <p:fltVal val="0"/>
                                          </p:val>
                                        </p:tav>
                                        <p:tav tm="100000">
                                          <p:val>
                                            <p:strVal val="#ppt_w"/>
                                          </p:val>
                                        </p:tav>
                                      </p:tavLst>
                                    </p:anim>
                                    <p:anim calcmode="lin" valueType="num">
                                      <p:cBhvr>
                                        <p:cTn id="22" dur="1000" fill="hold"/>
                                        <p:tgtEl>
                                          <p:spTgt spid="10"/>
                                        </p:tgtEl>
                                        <p:attrNameLst>
                                          <p:attrName>ppt_h</p:attrName>
                                        </p:attrNameLst>
                                      </p:cBhvr>
                                      <p:tavLst>
                                        <p:tav tm="0">
                                          <p:val>
                                            <p:fltVal val="0"/>
                                          </p:val>
                                        </p:tav>
                                        <p:tav tm="100000">
                                          <p:val>
                                            <p:strVal val="#ppt_h"/>
                                          </p:val>
                                        </p:tav>
                                      </p:tavLst>
                                    </p:anim>
                                    <p:animEffect transition="in" filter="fade">
                                      <p:cBhvr>
                                        <p:cTn id="23" dur="10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fade">
                                      <p:cBhvr>
                                        <p:cTn id="28" dur="1000"/>
                                        <p:tgtEl>
                                          <p:spTgt spid="55"/>
                                        </p:tgtEl>
                                      </p:cBhvr>
                                    </p:animEffect>
                                  </p:childTnLst>
                                </p:cTn>
                              </p:par>
                              <p:par>
                                <p:cTn id="29" presetID="6" presetClass="emph" presetSubtype="0" fill="hold" grpId="3" nodeType="withEffect">
                                  <p:stCondLst>
                                    <p:cond delay="0"/>
                                  </p:stCondLst>
                                  <p:childTnLst>
                                    <p:animScale>
                                      <p:cBhvr>
                                        <p:cTn id="30" dur="1000" fill="hold"/>
                                        <p:tgtEl>
                                          <p:spTgt spid="55"/>
                                        </p:tgtEl>
                                      </p:cBhvr>
                                      <p:by x="130000" y="130000"/>
                                    </p:animScale>
                                  </p:childTnLst>
                                </p:cTn>
                              </p:par>
                              <p:par>
                                <p:cTn id="31" presetID="64" presetClass="path" presetSubtype="0" accel="50000" decel="50000" fill="hold" grpId="1" nodeType="withEffect">
                                  <p:stCondLst>
                                    <p:cond delay="0"/>
                                  </p:stCondLst>
                                  <p:childTnLst>
                                    <p:animMotion origin="layout" path="M 3.33333E-6 -1.48148E-6 L 0.125 -0.38704 " pathEditMode="relative" rAng="0" ptsTypes="AA">
                                      <p:cBhvr>
                                        <p:cTn id="32" dur="1000" fill="hold"/>
                                        <p:tgtEl>
                                          <p:spTgt spid="55"/>
                                        </p:tgtEl>
                                        <p:attrNameLst>
                                          <p:attrName>ppt_x</p:attrName>
                                          <p:attrName>ppt_y</p:attrName>
                                        </p:attrNameLst>
                                      </p:cBhvr>
                                      <p:rCtr x="63" y="-194"/>
                                    </p:animMotion>
                                  </p:childTnLst>
                                </p:cTn>
                              </p:par>
                              <p:par>
                                <p:cTn id="33" presetID="10" presetClass="exit" presetSubtype="0" fill="hold" grpId="2" nodeType="withEffect">
                                  <p:stCondLst>
                                    <p:cond delay="500"/>
                                  </p:stCondLst>
                                  <p:childTnLst>
                                    <p:animEffect transition="out" filter="fade">
                                      <p:cBhvr>
                                        <p:cTn id="34" dur="1000"/>
                                        <p:tgtEl>
                                          <p:spTgt spid="55"/>
                                        </p:tgtEl>
                                      </p:cBhvr>
                                    </p:animEffect>
                                    <p:set>
                                      <p:cBhvr>
                                        <p:cTn id="35" dur="1" fill="hold">
                                          <p:stCondLst>
                                            <p:cond delay="999"/>
                                          </p:stCondLst>
                                        </p:cTn>
                                        <p:tgtEl>
                                          <p:spTgt spid="55"/>
                                        </p:tgtEl>
                                        <p:attrNameLst>
                                          <p:attrName>style.visibility</p:attrName>
                                        </p:attrNameLst>
                                      </p:cBhvr>
                                      <p:to>
                                        <p:strVal val="hidden"/>
                                      </p:to>
                                    </p:set>
                                  </p:childTnLst>
                                </p:cTn>
                              </p:par>
                              <p:par>
                                <p:cTn id="36" presetID="10" presetClass="exit" presetSubtype="0" fill="hold" grpId="1" nodeType="withEffect">
                                  <p:stCondLst>
                                    <p:cond delay="500"/>
                                  </p:stCondLst>
                                  <p:childTnLst>
                                    <p:animEffect transition="out" filter="fade">
                                      <p:cBhvr>
                                        <p:cTn id="37" dur="1000"/>
                                        <p:tgtEl>
                                          <p:spTgt spid="52"/>
                                        </p:tgtEl>
                                      </p:cBhvr>
                                    </p:animEffect>
                                    <p:set>
                                      <p:cBhvr>
                                        <p:cTn id="38" dur="1" fill="hold">
                                          <p:stCondLst>
                                            <p:cond delay="999"/>
                                          </p:stCondLst>
                                        </p:cTn>
                                        <p:tgtEl>
                                          <p:spTgt spid="52"/>
                                        </p:tgtEl>
                                        <p:attrNameLst>
                                          <p:attrName>style.visibility</p:attrName>
                                        </p:attrNameLst>
                                      </p:cBhvr>
                                      <p:to>
                                        <p:strVal val="hidden"/>
                                      </p:to>
                                    </p:set>
                                  </p:childTnLst>
                                </p:cTn>
                              </p:par>
                              <p:par>
                                <p:cTn id="39" presetID="10" presetClass="exit" presetSubtype="0" fill="hold" grpId="0" nodeType="withEffect">
                                  <p:stCondLst>
                                    <p:cond delay="500"/>
                                  </p:stCondLst>
                                  <p:childTnLst>
                                    <p:animEffect transition="out" filter="fade">
                                      <p:cBhvr>
                                        <p:cTn id="40" dur="1000"/>
                                        <p:tgtEl>
                                          <p:spTgt spid="57"/>
                                        </p:tgtEl>
                                      </p:cBhvr>
                                    </p:animEffect>
                                    <p:set>
                                      <p:cBhvr>
                                        <p:cTn id="41" dur="1" fill="hold">
                                          <p:stCondLst>
                                            <p:cond delay="999"/>
                                          </p:stCondLst>
                                        </p:cTn>
                                        <p:tgtEl>
                                          <p:spTgt spid="57"/>
                                        </p:tgtEl>
                                        <p:attrNameLst>
                                          <p:attrName>style.visibility</p:attrName>
                                        </p:attrNameLst>
                                      </p:cBhvr>
                                      <p:to>
                                        <p:strVal val="hidden"/>
                                      </p:to>
                                    </p:set>
                                  </p:childTnLst>
                                </p:cTn>
                              </p:par>
                              <p:par>
                                <p:cTn id="42" presetID="10" presetClass="exit" presetSubtype="0" fill="hold" grpId="1" nodeType="withEffect">
                                  <p:stCondLst>
                                    <p:cond delay="1000"/>
                                  </p:stCondLst>
                                  <p:childTnLst>
                                    <p:animEffect transition="out" filter="fade">
                                      <p:cBhvr>
                                        <p:cTn id="43" dur="1000"/>
                                        <p:tgtEl>
                                          <p:spTgt spid="48"/>
                                        </p:tgtEl>
                                      </p:cBhvr>
                                    </p:animEffect>
                                    <p:set>
                                      <p:cBhvr>
                                        <p:cTn id="44" dur="1" fill="hold">
                                          <p:stCondLst>
                                            <p:cond delay="999"/>
                                          </p:stCondLst>
                                        </p:cTn>
                                        <p:tgtEl>
                                          <p:spTgt spid="48"/>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1000"/>
                                        <p:tgtEl>
                                          <p:spTgt spid="10"/>
                                        </p:tgtEl>
                                      </p:cBhvr>
                                    </p:animEffect>
                                    <p:set>
                                      <p:cBhvr>
                                        <p:cTn id="47" dur="1" fill="hold">
                                          <p:stCondLst>
                                            <p:cond delay="999"/>
                                          </p:stCondLst>
                                        </p:cTn>
                                        <p:tgtEl>
                                          <p:spTgt spid="10"/>
                                        </p:tgtEl>
                                        <p:attrNameLst>
                                          <p:attrName>style.visibility</p:attrName>
                                        </p:attrNameLst>
                                      </p:cBhvr>
                                      <p:to>
                                        <p:strVal val="hidden"/>
                                      </p:to>
                                    </p:set>
                                  </p:childTnLst>
                                </p:cTn>
                              </p:par>
                              <p:par>
                                <p:cTn id="48" presetID="10" presetClass="exit" presetSubtype="0" fill="hold" grpId="0" nodeType="withEffect">
                                  <p:stCondLst>
                                    <p:cond delay="0"/>
                                  </p:stCondLst>
                                  <p:childTnLst>
                                    <p:animEffect transition="out" filter="fade">
                                      <p:cBhvr>
                                        <p:cTn id="49" dur="1000"/>
                                        <p:tgtEl>
                                          <p:spTgt spid="9"/>
                                        </p:tgtEl>
                                      </p:cBhvr>
                                    </p:animEffect>
                                    <p:set>
                                      <p:cBhvr>
                                        <p:cTn id="50" dur="1" fill="hold">
                                          <p:stCondLst>
                                            <p:cond delay="999"/>
                                          </p:stCondLst>
                                        </p:cTn>
                                        <p:tgtEl>
                                          <p:spTgt spid="9"/>
                                        </p:tgtEl>
                                        <p:attrNameLst>
                                          <p:attrName>style.visibility</p:attrName>
                                        </p:attrNameLst>
                                      </p:cBhvr>
                                      <p:to>
                                        <p:strVal val="hidden"/>
                                      </p:to>
                                    </p:set>
                                  </p:childTnLst>
                                </p:cTn>
                              </p:par>
                              <p:par>
                                <p:cTn id="51" presetID="10" presetClass="entr" presetSubtype="0" fill="hold" grpId="0" nodeType="withEffect">
                                  <p:stCondLst>
                                    <p:cond delay="1000"/>
                                  </p:stCondLst>
                                  <p:childTnLst>
                                    <p:set>
                                      <p:cBhvr>
                                        <p:cTn id="52" dur="1" fill="hold">
                                          <p:stCondLst>
                                            <p:cond delay="0"/>
                                          </p:stCondLst>
                                        </p:cTn>
                                        <p:tgtEl>
                                          <p:spTgt spid="59"/>
                                        </p:tgtEl>
                                        <p:attrNameLst>
                                          <p:attrName>style.visibility</p:attrName>
                                        </p:attrNameLst>
                                      </p:cBhvr>
                                      <p:to>
                                        <p:strVal val="visible"/>
                                      </p:to>
                                    </p:set>
                                    <p:animEffect transition="in" filter="fade">
                                      <p:cBhvr>
                                        <p:cTn id="53" dur="1000"/>
                                        <p:tgtEl>
                                          <p:spTgt spid="59"/>
                                        </p:tgtEl>
                                      </p:cBhvr>
                                    </p:animEffect>
                                  </p:childTnLst>
                                </p:cTn>
                              </p:par>
                              <p:par>
                                <p:cTn id="54" presetID="10" presetClass="entr" presetSubtype="0" fill="hold" nodeType="withEffect">
                                  <p:stCondLst>
                                    <p:cond delay="10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1" animBg="1"/>
      <p:bldP spid="57" grpId="0"/>
      <p:bldP spid="59" grpId="0" animBg="1"/>
      <p:bldP spid="52" grpId="1"/>
      <p:bldP spid="55" grpId="0"/>
      <p:bldP spid="55" grpId="1"/>
      <p:bldP spid="55" grpId="2"/>
      <p:bldP spid="55" grpId="3"/>
      <p:bldP spid="23" grpId="1" animBg="1"/>
      <p:bldP spid="23" grpId="2" animBg="1"/>
      <p:bldP spid="9" grpId="0" animBg="1"/>
      <p:bldP spid="9" grpId="1" animBg="1"/>
      <p:bldP spid="9" grpId="2" animBg="1"/>
      <p:bldP spid="10" grpId="0"/>
      <p:bldP spid="10" grpId="1"/>
    </p:bld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557284"/>
          </a:xfrm>
          <a:prstGeom prst="rect">
            <a:avLst/>
          </a:prstGeom>
        </p:spPr>
        <p:txBody>
          <a:bodyPr wrap="square">
            <a:spAutoFit/>
          </a:bodyPr>
          <a:lstStyle/>
          <a:p>
            <a:r>
              <a:rPr lang="en-US" dirty="0">
                <a:hlinkClick r:id="rId2"/>
              </a:rPr>
              <a:t>http://www.let.rug.nl/usa/outlines/economy-1991/a-historical-perspective-on-the-american-economy/an-uncertain-economy-1820-1860.php</a:t>
            </a:r>
            <a:endParaRPr lang="en-US" dirty="0"/>
          </a:p>
          <a:p>
            <a:r>
              <a:rPr lang="en-US" dirty="0"/>
              <a:t>	 In the 1820s, America's population was still moving ever westward in search of opportunities and advancement. These people are sometimes depicted as being fiercely independent and strongly opposed to any kind of government control or interference. But in fact they received a lot of government help, directly and indirectly. Government-created national roads, such as the Cumberland Pike (1818) and the Erie Canal (1825), helped move farm produce to market. The federal government set up numerous land-grant colleges to train young people in agriculture, as well as agricultural experiment stations and an array of service agencies, all designed to further the education and welfare of the independent </a:t>
            </a:r>
            <a:r>
              <a:rPr lang="en-US" dirty="0" err="1"/>
              <a:t>farmer.Americans</a:t>
            </a:r>
            <a:r>
              <a:rPr lang="en-US" dirty="0"/>
              <a:t> of this era shared a common desire to better themselves through economic participation. People who held differing opinions about how to achieve the same ends fought many of the political and economic struggles of the 19th century. The results of those struggles underscore the importance of both individualism and a degree of government involvement.</a:t>
            </a:r>
          </a:p>
          <a:p>
            <a:r>
              <a:rPr lang="en-US" dirty="0"/>
              <a:t>When Andrew Jackson became president in 1829, many who were poor or newly rich idealized him as an individualist in their own likeness because he had started life in a log cabin in frontier territory. President Jackson opposed the new Federal Bank of the United States, chartered in 1816; he believed it favored the entrenched interests of the East against the West. When he was reelected for a second term, Jackson opposed renewing the Bank's charter, which was due to expire in 1836. Congress supported him in 1833, effectively killing the second National Bank. Jackson preferred putting the U.S. government's deposits in the state banks controlled by his political allies.</a:t>
            </a:r>
          </a:p>
          <a:p>
            <a:r>
              <a:rPr lang="en-US" dirty="0"/>
              <a:t>Jackson's actions helped precipitate the sharp business panics that occurred in 1834 and 1837. The East, particularly the industrial sector, suffered from an eventually crippling tight money supply; meanwhile, in the West, federal deposits in state banks made money more plentiful in rural areas and contributed to land speculation and price inflation. The same plot of land was often sold several times, each time at a profit; U.S. Treasury income from the sale of land rose from $5 million a year in 1834 to $20 million a year in 1836. But inherent in this boom were the seeds of economic disaster.</a:t>
            </a:r>
          </a:p>
          <a:p>
            <a:r>
              <a:rPr lang="en-US" dirty="0"/>
              <a:t>The first signs came in 1835 when crop failures made it necessary to import wheat from Europe. Some importers were frightened by the economic depression and refused to extend credit to customers. In 1836, when the amount of money in circulation was already low, the Treasury issued an order that henceforth land purchased from the government had to be paid for in gold or silver. But these precious metals were in short supply, having been sent abroad to pay for imports. Confidence in the nation's financial system was shaken, even shattered, and Western banks began to close.</a:t>
            </a:r>
          </a:p>
          <a:p>
            <a:r>
              <a:rPr lang="en-US" dirty="0"/>
              <a:t>During this time, English traders could not collect on their sales in America, and many of them went bankrupt. Cotton mills closed in England, and American planters saw their markets disappear. By the summer of 1837, business was paralyzed, and it was not until the early 1840s that a semblance of confidence in business was restored.</a:t>
            </a:r>
          </a:p>
          <a:p>
            <a:r>
              <a:rPr lang="en-US" dirty="0"/>
              <a:t>But periodic economic dislocations, such as "The Panic of 1837," did not curtail rapid U.S. economic growth during the 19th century. Presidents elected after Jackson also came from the West, or were allied to those who reflected rural sentiments, and they shared Jackson's mistrust of central power.</a:t>
            </a:r>
          </a:p>
        </p:txBody>
      </p:sp>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1"/>
            <a:ext cx="9144000" cy="6890772"/>
            <a:chOff x="0" y="1"/>
            <a:chExt cx="9144000" cy="6890772"/>
          </a:xfrm>
        </p:grpSpPr>
        <p:pic>
          <p:nvPicPr>
            <p:cNvPr id="8" name="Picture 11"/>
            <p:cNvPicPr>
              <a:picLocks noChangeAspect="1" noChangeArrowheads="1"/>
            </p:cNvPicPr>
            <p:nvPr/>
          </p:nvPicPr>
          <p:blipFill>
            <a:blip r:embed="rId2" cstate="print"/>
            <a:srcRect t="2740" r="5833"/>
            <a:stretch>
              <a:fillRect/>
            </a:stretch>
          </p:blipFill>
          <p:spPr bwMode="auto">
            <a:xfrm>
              <a:off x="0" y="685800"/>
              <a:ext cx="9144000" cy="6204973"/>
            </a:xfrm>
            <a:prstGeom prst="rect">
              <a:avLst/>
            </a:prstGeom>
            <a:noFill/>
            <a:ln w="9525">
              <a:noFill/>
              <a:miter lim="800000"/>
              <a:headEnd/>
              <a:tailEnd/>
            </a:ln>
            <a:effectLst/>
          </p:spPr>
        </p:pic>
        <p:pic>
          <p:nvPicPr>
            <p:cNvPr id="9" name="Picture 11"/>
            <p:cNvPicPr>
              <a:picLocks noChangeAspect="1" noChangeArrowheads="1"/>
            </p:cNvPicPr>
            <p:nvPr/>
          </p:nvPicPr>
          <p:blipFill>
            <a:blip r:embed="rId2" cstate="print"/>
            <a:srcRect t="3941" r="4544" b="87654"/>
            <a:stretch>
              <a:fillRect/>
            </a:stretch>
          </p:blipFill>
          <p:spPr bwMode="auto">
            <a:xfrm flipV="1">
              <a:off x="0" y="1"/>
              <a:ext cx="9144000" cy="906843"/>
            </a:xfrm>
            <a:prstGeom prst="rect">
              <a:avLst/>
            </a:prstGeom>
            <a:noFill/>
            <a:ln w="9525">
              <a:noFill/>
              <a:miter lim="800000"/>
              <a:headEnd/>
              <a:tailEnd/>
            </a:ln>
            <a:effectLst/>
          </p:spPr>
        </p:pic>
      </p:grpSp>
      <p:pic>
        <p:nvPicPr>
          <p:cNvPr id="11" name="Picture 2" descr="Emigrants on the mountainous road to California, as depicted in 1850"/>
          <p:cNvPicPr>
            <a:picLocks noChangeAspect="1" noChangeArrowheads="1"/>
          </p:cNvPicPr>
          <p:nvPr/>
        </p:nvPicPr>
        <p:blipFill>
          <a:blip r:embed="rId3"/>
          <a:srcRect l="14224"/>
          <a:stretch>
            <a:fillRect/>
          </a:stretch>
        </p:blipFill>
        <p:spPr bwMode="auto">
          <a:xfrm>
            <a:off x="0" y="0"/>
            <a:ext cx="9106980" cy="6858002"/>
          </a:xfrm>
          <a:prstGeom prst="rect">
            <a:avLst/>
          </a:prstGeom>
          <a:noFill/>
        </p:spPr>
      </p:pic>
      <p:sp>
        <p:nvSpPr>
          <p:cNvPr id="4" name="Rectangle 3"/>
          <p:cNvSpPr>
            <a:spLocks noChangeArrowheads="1"/>
          </p:cNvSpPr>
          <p:nvPr/>
        </p:nvSpPr>
        <p:spPr bwMode="auto">
          <a:xfrm>
            <a:off x="533400" y="838200"/>
            <a:ext cx="2209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Oregon</a:t>
            </a:r>
            <a:endParaRPr kumimoji="0" lang="en-US" sz="4400" b="1" i="0" u="none" strike="noStrike" cap="none" normalizeH="0" baseline="0" dirty="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5" name="Rectangle 3"/>
          <p:cNvSpPr>
            <a:spLocks noChangeArrowheads="1"/>
          </p:cNvSpPr>
          <p:nvPr/>
        </p:nvSpPr>
        <p:spPr bwMode="auto">
          <a:xfrm>
            <a:off x="2590800" y="838200"/>
            <a:ext cx="2971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Mormon</a:t>
            </a:r>
            <a:endParaRPr kumimoji="0" lang="en-US" sz="4400" b="1" i="0" u="none" strike="noStrike" cap="none" normalizeH="0" baseline="0" dirty="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West Coast</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Journeys . . . . </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sp>
        <p:nvSpPr>
          <p:cNvPr id="10" name="Rectangle 3"/>
          <p:cNvSpPr>
            <a:spLocks noChangeArrowheads="1"/>
          </p:cNvSpPr>
          <p:nvPr/>
        </p:nvSpPr>
        <p:spPr bwMode="auto">
          <a:xfrm>
            <a:off x="5410200" y="838200"/>
            <a:ext cx="31242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California</a:t>
            </a:r>
            <a:endParaRPr kumimoji="0" lang="en-US" sz="4400" b="1" i="0" u="none" strike="noStrike" cap="none" normalizeH="0" baseline="0" dirty="0">
              <a:solidFill>
                <a:srgbClr val="0070C0"/>
              </a:solidFill>
              <a:effectLst>
                <a:outerShdw dist="50800" dir="72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1000"/>
                                        <p:tgtEl>
                                          <p:spTgt spid="7"/>
                                        </p:tgtEl>
                                      </p:cBhvr>
                                    </p:animEffect>
                                    <p:set>
                                      <p:cBhvr>
                                        <p:cTn id="7" dur="1" fill="hold">
                                          <p:stCondLst>
                                            <p:cond delay="999"/>
                                          </p:stCondLst>
                                        </p:cTn>
                                        <p:tgtEl>
                                          <p:spTgt spid="7"/>
                                        </p:tgtEl>
                                        <p:attrNameLst>
                                          <p:attrName>style.visibility</p:attrName>
                                        </p:attrNameLst>
                                      </p:cBhvr>
                                      <p:to>
                                        <p:strVal val="hidden"/>
                                      </p:to>
                                    </p:set>
                                  </p:childTnLst>
                                </p:cTn>
                              </p:par>
                              <p:par>
                                <p:cTn id="8" presetID="10" presetClass="entr" presetSubtype="0" fill="hold" nodeType="withEffect">
                                  <p:stCondLst>
                                    <p:cond delay="5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0"/>
                                        <p:tgtEl>
                                          <p:spTgt spid="11"/>
                                        </p:tgtEl>
                                      </p:cBhvr>
                                    </p:animEffect>
                                  </p:childTnLst>
                                </p:cTn>
                              </p:par>
                            </p:childTnLst>
                          </p:cTn>
                        </p:par>
                        <p:par>
                          <p:cTn id="11" fill="hold">
                            <p:stCondLst>
                              <p:cond delay="1500"/>
                            </p:stCondLst>
                            <p:childTnLst>
                              <p:par>
                                <p:cTn id="12" presetID="22" presetClass="entr" presetSubtype="8"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740307"/>
          </a:xfrm>
          <a:prstGeom prst="rect">
            <a:avLst/>
          </a:prstGeom>
        </p:spPr>
        <p:txBody>
          <a:bodyPr wrap="square">
            <a:spAutoFit/>
          </a:bodyPr>
          <a:lstStyle/>
          <a:p>
            <a:r>
              <a:rPr lang="en-US" dirty="0">
                <a:hlinkClick r:id="rId2"/>
              </a:rPr>
              <a:t>https://en.wikipedia.org/wiki/Panic_of_1837</a:t>
            </a:r>
            <a:endParaRPr lang="en-US" dirty="0"/>
          </a:p>
          <a:p>
            <a:r>
              <a:rPr lang="en-US" dirty="0"/>
              <a:t>	 The </a:t>
            </a:r>
            <a:r>
              <a:rPr lang="en-US" b="1" dirty="0"/>
              <a:t>Panic of 1837</a:t>
            </a:r>
            <a:r>
              <a:rPr lang="en-US" dirty="0"/>
              <a:t> was a financial crisis in the United States that touched off a major recession that lasted until the mid-1840s. Profits, prices, and wages went down while unemployment went up. Pessimism abounded during the time. The panic had both domestic and foreign origins. Speculative lending practices in western states, a sharp decline in cotton prices, a collapsing land bubble, international specie flows, and restrictive lending policies in Great Britain were all to blame. On May 10, 1837, banks in New York City suspended specie payments, meaning that they would no longer redeem commercial paper in specie at full face value. Despite a brief recovery in 1838, the recession persisted for approximately seven years. Banks collapsed, businesses failed, prices declined, and thousands of workers lost their jobs. Unemployment may have been as high as 25% in some locales. The years 1837 to 1844 were, generally speaking, years of deflation in wages and prices.</a:t>
            </a:r>
          </a:p>
          <a:p>
            <a:r>
              <a:rPr lang="en-US" dirty="0"/>
              <a:t>	 The crisis followed a period of economic expansion from mid-1834 to mid-1836. The prices of land, cotton, and slaves rose sharply in these years. The origins of this boom had many sources, both domestic and international. Because of the peculiar factors (Specie Circular) of international trade at the time, abundant amounts of silver were coming into the United States from Mexico and China. Land sales and tariffs on imports were also generating substantial federal revenues. Through lucrative cotton exports and the marketing of state-backed bonds in British money markets, the United States acquired significant capital investment from Great Britain. These bonds financed transportation projects in the United States. British loans, made available through Anglo-American banking houses like Baring Brothers, fueled much of the United States‘ westward expansion, infrastructure improvements, industrial expansion, and economic development during the antebellum era.</a:t>
            </a:r>
          </a:p>
          <a:p>
            <a:r>
              <a:rPr lang="en-US" dirty="0"/>
              <a:t>	</a:t>
            </a:r>
          </a:p>
        </p:txBody>
      </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2" cstate="print"/>
          <a:srcRect l="10421" t="53200" r="15894" b="1115"/>
          <a:stretch>
            <a:fillRect/>
          </a:stretch>
        </p:blipFill>
        <p:spPr bwMode="auto">
          <a:xfrm>
            <a:off x="-11545" y="815340"/>
            <a:ext cx="9155545" cy="6042660"/>
          </a:xfrm>
          <a:prstGeom prst="rect">
            <a:avLst/>
          </a:prstGeom>
          <a:noFill/>
          <a:ln w="9525">
            <a:noFill/>
            <a:miter lim="800000"/>
            <a:headEnd/>
            <a:tailEnd/>
          </a:ln>
          <a:effectLst/>
        </p:spPr>
      </p:pic>
      <p:pic>
        <p:nvPicPr>
          <p:cNvPr id="1027" name="Picture 3"/>
          <p:cNvPicPr>
            <a:picLocks noChangeAspect="1" noChangeArrowheads="1"/>
          </p:cNvPicPr>
          <p:nvPr/>
        </p:nvPicPr>
        <p:blipFill>
          <a:blip r:embed="rId3"/>
          <a:srcRect/>
          <a:stretch>
            <a:fillRect/>
          </a:stretch>
        </p:blipFill>
        <p:spPr bwMode="auto">
          <a:xfrm>
            <a:off x="123825" y="938212"/>
            <a:ext cx="5895975" cy="3481388"/>
          </a:xfrm>
          <a:prstGeom prst="rect">
            <a:avLst/>
          </a:prstGeom>
          <a:noFill/>
          <a:ln w="9525">
            <a:noFill/>
            <a:miter lim="800000"/>
            <a:headEnd/>
            <a:tailEnd/>
          </a:ln>
          <a:effectLst/>
        </p:spPr>
      </p:pic>
      <p:sp>
        <p:nvSpPr>
          <p:cNvPr id="6" name="Rectangle 5"/>
          <p:cNvSpPr/>
          <p:nvPr/>
        </p:nvSpPr>
        <p:spPr>
          <a:xfrm>
            <a:off x="0" y="838200"/>
            <a:ext cx="6019800" cy="3657600"/>
          </a:xfrm>
          <a:prstGeom prst="rect">
            <a:avLst/>
          </a:prstGeom>
          <a:noFill/>
          <a:ln w="76200">
            <a:solidFill>
              <a:schemeClr val="tx1"/>
            </a:solidFill>
          </a:ln>
          <a:effectLst>
            <a:outerShdw dist="50800" dir="2400000" algn="ctr" rotWithShape="0">
              <a:srgbClr val="FFFF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Rectangle 8"/>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027"/>
                                        </p:tgtEl>
                                        <p:attrNameLst>
                                          <p:attrName>style.visibility</p:attrName>
                                        </p:attrNameLst>
                                      </p:cBhvr>
                                      <p:to>
                                        <p:strVal val="visible"/>
                                      </p:to>
                                    </p:set>
                                    <p:animEffect transition="in" filter="fade">
                                      <p:cBhvr>
                                        <p:cTn id="11" dur="1000"/>
                                        <p:tgtEl>
                                          <p:spTgt spid="10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1" name="Rectangle 60"/>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26" name="Picture 25"/>
          <p:cNvPicPr>
            <a:picLocks noChangeAspect="1" noChangeArrowheads="1"/>
          </p:cNvPicPr>
          <p:nvPr/>
        </p:nvPicPr>
        <p:blipFill>
          <a:blip r:embed="rId2" cstate="print"/>
          <a:srcRect l="10421" t="53200" r="15894" b="1115"/>
          <a:stretch>
            <a:fillRect/>
          </a:stretch>
        </p:blipFill>
        <p:spPr bwMode="auto">
          <a:xfrm>
            <a:off x="-11545" y="815340"/>
            <a:ext cx="9155545" cy="6042660"/>
          </a:xfrm>
          <a:prstGeom prst="rect">
            <a:avLst/>
          </a:prstGeom>
          <a:noFill/>
          <a:ln w="9525">
            <a:noFill/>
            <a:miter lim="800000"/>
            <a:headEnd/>
            <a:tailEnd/>
          </a:ln>
          <a:effectLst/>
        </p:spPr>
      </p:pic>
      <p:sp>
        <p:nvSpPr>
          <p:cNvPr id="28" name="Rectangle 27"/>
          <p:cNvSpPr/>
          <p:nvPr/>
        </p:nvSpPr>
        <p:spPr>
          <a:xfrm>
            <a:off x="0" y="838200"/>
            <a:ext cx="6019800" cy="3657600"/>
          </a:xfrm>
          <a:prstGeom prst="rect">
            <a:avLst/>
          </a:prstGeom>
          <a:noFill/>
          <a:ln w="76200">
            <a:solidFill>
              <a:schemeClr val="tx1"/>
            </a:solidFill>
          </a:ln>
          <a:effectLst>
            <a:outerShdw dist="50800" dir="2400000" algn="ctr" rotWithShape="0">
              <a:srgbClr val="FFFF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3"/>
          <p:cNvPicPr>
            <a:picLocks noChangeAspect="1" noChangeArrowheads="1"/>
          </p:cNvPicPr>
          <p:nvPr/>
        </p:nvPicPr>
        <p:blipFill>
          <a:blip r:embed="rId3"/>
          <a:srcRect/>
          <a:stretch>
            <a:fillRect/>
          </a:stretch>
        </p:blipFill>
        <p:spPr bwMode="auto">
          <a:xfrm>
            <a:off x="123825" y="938212"/>
            <a:ext cx="5895975" cy="3481388"/>
          </a:xfrm>
          <a:prstGeom prst="rect">
            <a:avLst/>
          </a:prstGeom>
          <a:noFill/>
          <a:ln w="9525">
            <a:noFill/>
            <a:miter lim="800000"/>
            <a:headEnd/>
            <a:tailEnd/>
          </a:ln>
          <a:effectLst/>
        </p:spPr>
      </p:pic>
      <p:pic>
        <p:nvPicPr>
          <p:cNvPr id="25" name="Picture 2"/>
          <p:cNvPicPr>
            <a:picLocks noChangeAspect="1" noChangeArrowheads="1"/>
          </p:cNvPicPr>
          <p:nvPr/>
        </p:nvPicPr>
        <p:blipFill>
          <a:blip r:embed="rId4"/>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35" name="Group 34"/>
          <p:cNvGrpSpPr/>
          <p:nvPr/>
        </p:nvGrpSpPr>
        <p:grpSpPr>
          <a:xfrm>
            <a:off x="7004957" y="1828800"/>
            <a:ext cx="2155371" cy="4985657"/>
            <a:chOff x="7004957" y="1828800"/>
            <a:chExt cx="2155371" cy="4985657"/>
          </a:xfrm>
        </p:grpSpPr>
        <p:sp>
          <p:nvSpPr>
            <p:cNvPr id="30" name="Freeform 29"/>
            <p:cNvSpPr/>
            <p:nvPr/>
          </p:nvSpPr>
          <p:spPr>
            <a:xfrm>
              <a:off x="7004957" y="1828800"/>
              <a:ext cx="2155371" cy="4985657"/>
            </a:xfrm>
            <a:custGeom>
              <a:avLst/>
              <a:gdLst>
                <a:gd name="connsiteX0" fmla="*/ 0 w 2155371"/>
                <a:gd name="connsiteY0" fmla="*/ 163286 h 4985657"/>
                <a:gd name="connsiteX1" fmla="*/ 130629 w 2155371"/>
                <a:gd name="connsiteY1" fmla="*/ 16329 h 4985657"/>
                <a:gd name="connsiteX2" fmla="*/ 293914 w 2155371"/>
                <a:gd name="connsiteY2" fmla="*/ 65314 h 4985657"/>
                <a:gd name="connsiteX3" fmla="*/ 391886 w 2155371"/>
                <a:gd name="connsiteY3" fmla="*/ 114300 h 4985657"/>
                <a:gd name="connsiteX4" fmla="*/ 277586 w 2155371"/>
                <a:gd name="connsiteY4" fmla="*/ 489857 h 4985657"/>
                <a:gd name="connsiteX5" fmla="*/ 359229 w 2155371"/>
                <a:gd name="connsiteY5" fmla="*/ 849086 h 4985657"/>
                <a:gd name="connsiteX6" fmla="*/ 522514 w 2155371"/>
                <a:gd name="connsiteY6" fmla="*/ 979714 h 4985657"/>
                <a:gd name="connsiteX7" fmla="*/ 702129 w 2155371"/>
                <a:gd name="connsiteY7" fmla="*/ 1028700 h 4985657"/>
                <a:gd name="connsiteX8" fmla="*/ 816429 w 2155371"/>
                <a:gd name="connsiteY8" fmla="*/ 1257300 h 4985657"/>
                <a:gd name="connsiteX9" fmla="*/ 1028700 w 2155371"/>
                <a:gd name="connsiteY9" fmla="*/ 1453243 h 4985657"/>
                <a:gd name="connsiteX10" fmla="*/ 1143000 w 2155371"/>
                <a:gd name="connsiteY10" fmla="*/ 1681843 h 4985657"/>
                <a:gd name="connsiteX11" fmla="*/ 1338943 w 2155371"/>
                <a:gd name="connsiteY11" fmla="*/ 1959429 h 4985657"/>
                <a:gd name="connsiteX12" fmla="*/ 1436914 w 2155371"/>
                <a:gd name="connsiteY12" fmla="*/ 2106386 h 4985657"/>
                <a:gd name="connsiteX13" fmla="*/ 1387929 w 2155371"/>
                <a:gd name="connsiteY13" fmla="*/ 2302329 h 4985657"/>
                <a:gd name="connsiteX14" fmla="*/ 1306286 w 2155371"/>
                <a:gd name="connsiteY14" fmla="*/ 2432957 h 4985657"/>
                <a:gd name="connsiteX15" fmla="*/ 1306286 w 2155371"/>
                <a:gd name="connsiteY15" fmla="*/ 2694214 h 4985657"/>
                <a:gd name="connsiteX16" fmla="*/ 1371600 w 2155371"/>
                <a:gd name="connsiteY16" fmla="*/ 3020786 h 4985657"/>
                <a:gd name="connsiteX17" fmla="*/ 1632857 w 2155371"/>
                <a:gd name="connsiteY17" fmla="*/ 3412671 h 4985657"/>
                <a:gd name="connsiteX18" fmla="*/ 1812472 w 2155371"/>
                <a:gd name="connsiteY18" fmla="*/ 3820886 h 4985657"/>
                <a:gd name="connsiteX19" fmla="*/ 1959429 w 2155371"/>
                <a:gd name="connsiteY19" fmla="*/ 3967843 h 4985657"/>
                <a:gd name="connsiteX20" fmla="*/ 2139043 w 2155371"/>
                <a:gd name="connsiteY20" fmla="*/ 4245429 h 4985657"/>
                <a:gd name="connsiteX21" fmla="*/ 2057400 w 2155371"/>
                <a:gd name="connsiteY21" fmla="*/ 4457700 h 4985657"/>
                <a:gd name="connsiteX22" fmla="*/ 1992086 w 2155371"/>
                <a:gd name="connsiteY22" fmla="*/ 4865914 h 4985657"/>
                <a:gd name="connsiteX23" fmla="*/ 1992086 w 2155371"/>
                <a:gd name="connsiteY23" fmla="*/ 4980214 h 49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5371" h="4985657">
                  <a:moveTo>
                    <a:pt x="0" y="163286"/>
                  </a:moveTo>
                  <a:cubicBezTo>
                    <a:pt x="40821" y="97972"/>
                    <a:pt x="81643" y="32658"/>
                    <a:pt x="130629" y="16329"/>
                  </a:cubicBezTo>
                  <a:cubicBezTo>
                    <a:pt x="179615" y="0"/>
                    <a:pt x="250371" y="48985"/>
                    <a:pt x="293914" y="65314"/>
                  </a:cubicBezTo>
                  <a:cubicBezTo>
                    <a:pt x="337457" y="81643"/>
                    <a:pt x="394607" y="43543"/>
                    <a:pt x="391886" y="114300"/>
                  </a:cubicBezTo>
                  <a:cubicBezTo>
                    <a:pt x="389165" y="185057"/>
                    <a:pt x="283029" y="367393"/>
                    <a:pt x="277586" y="489857"/>
                  </a:cubicBezTo>
                  <a:cubicBezTo>
                    <a:pt x="272143" y="612321"/>
                    <a:pt x="318408" y="767443"/>
                    <a:pt x="359229" y="849086"/>
                  </a:cubicBezTo>
                  <a:cubicBezTo>
                    <a:pt x="400050" y="930729"/>
                    <a:pt x="465364" y="949778"/>
                    <a:pt x="522514" y="979714"/>
                  </a:cubicBezTo>
                  <a:cubicBezTo>
                    <a:pt x="579664" y="1009650"/>
                    <a:pt x="653143" y="982436"/>
                    <a:pt x="702129" y="1028700"/>
                  </a:cubicBezTo>
                  <a:cubicBezTo>
                    <a:pt x="751115" y="1074964"/>
                    <a:pt x="762001" y="1186543"/>
                    <a:pt x="816429" y="1257300"/>
                  </a:cubicBezTo>
                  <a:cubicBezTo>
                    <a:pt x="870857" y="1328057"/>
                    <a:pt x="974272" y="1382486"/>
                    <a:pt x="1028700" y="1453243"/>
                  </a:cubicBezTo>
                  <a:cubicBezTo>
                    <a:pt x="1083128" y="1524000"/>
                    <a:pt x="1091293" y="1597479"/>
                    <a:pt x="1143000" y="1681843"/>
                  </a:cubicBezTo>
                  <a:cubicBezTo>
                    <a:pt x="1194707" y="1766207"/>
                    <a:pt x="1289957" y="1888672"/>
                    <a:pt x="1338943" y="1959429"/>
                  </a:cubicBezTo>
                  <a:cubicBezTo>
                    <a:pt x="1387929" y="2030186"/>
                    <a:pt x="1428750" y="2049236"/>
                    <a:pt x="1436914" y="2106386"/>
                  </a:cubicBezTo>
                  <a:cubicBezTo>
                    <a:pt x="1445078" y="2163536"/>
                    <a:pt x="1409700" y="2247901"/>
                    <a:pt x="1387929" y="2302329"/>
                  </a:cubicBezTo>
                  <a:cubicBezTo>
                    <a:pt x="1366158" y="2356758"/>
                    <a:pt x="1319893" y="2367643"/>
                    <a:pt x="1306286" y="2432957"/>
                  </a:cubicBezTo>
                  <a:cubicBezTo>
                    <a:pt x="1292679" y="2498271"/>
                    <a:pt x="1295400" y="2596243"/>
                    <a:pt x="1306286" y="2694214"/>
                  </a:cubicBezTo>
                  <a:cubicBezTo>
                    <a:pt x="1317172" y="2792186"/>
                    <a:pt x="1317172" y="2901043"/>
                    <a:pt x="1371600" y="3020786"/>
                  </a:cubicBezTo>
                  <a:cubicBezTo>
                    <a:pt x="1426028" y="3140529"/>
                    <a:pt x="1559378" y="3279321"/>
                    <a:pt x="1632857" y="3412671"/>
                  </a:cubicBezTo>
                  <a:cubicBezTo>
                    <a:pt x="1706336" y="3546021"/>
                    <a:pt x="1758043" y="3728357"/>
                    <a:pt x="1812472" y="3820886"/>
                  </a:cubicBezTo>
                  <a:cubicBezTo>
                    <a:pt x="1866901" y="3913415"/>
                    <a:pt x="1905001" y="3897086"/>
                    <a:pt x="1959429" y="3967843"/>
                  </a:cubicBezTo>
                  <a:cubicBezTo>
                    <a:pt x="2013857" y="4038600"/>
                    <a:pt x="2122715" y="4163786"/>
                    <a:pt x="2139043" y="4245429"/>
                  </a:cubicBezTo>
                  <a:cubicBezTo>
                    <a:pt x="2155371" y="4327072"/>
                    <a:pt x="2081893" y="4354286"/>
                    <a:pt x="2057400" y="4457700"/>
                  </a:cubicBezTo>
                  <a:cubicBezTo>
                    <a:pt x="2032907" y="4561114"/>
                    <a:pt x="2002972" y="4778828"/>
                    <a:pt x="1992086" y="4865914"/>
                  </a:cubicBezTo>
                  <a:cubicBezTo>
                    <a:pt x="1981200" y="4953000"/>
                    <a:pt x="1997529" y="4985657"/>
                    <a:pt x="1992086" y="4980214"/>
                  </a:cubicBezTo>
                </a:path>
              </a:pathLst>
            </a:custGeom>
            <a:ln w="101600">
              <a:solidFill>
                <a:srgbClr val="FF0000"/>
              </a:solidFill>
              <a:prstDash val="sysDot"/>
            </a:ln>
            <a:effectLst>
              <a:outerShdw dist="50800" dir="3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TextBox 31"/>
            <p:cNvSpPr txBox="1"/>
            <p:nvPr/>
          </p:nvSpPr>
          <p:spPr>
            <a:xfrm rot="3212886">
              <a:off x="7432057" y="2965428"/>
              <a:ext cx="1579278" cy="461665"/>
            </a:xfrm>
            <a:prstGeom prst="rect">
              <a:avLst/>
            </a:prstGeom>
            <a:noFill/>
          </p:spPr>
          <p:txBody>
            <a:bodyPr wrap="none" rtlCol="0">
              <a:spAutoFit/>
            </a:bodyPr>
            <a:lstStyle/>
            <a:p>
              <a:r>
                <a:rPr lang="en-US" sz="2400" b="1" dirty="0"/>
                <a:t>Mississippi</a:t>
              </a:r>
            </a:p>
          </p:txBody>
        </p:sp>
      </p:grpSp>
      <p:grpSp>
        <p:nvGrpSpPr>
          <p:cNvPr id="39" name="Group 38"/>
          <p:cNvGrpSpPr/>
          <p:nvPr/>
        </p:nvGrpSpPr>
        <p:grpSpPr>
          <a:xfrm>
            <a:off x="3189514" y="1823358"/>
            <a:ext cx="5546272" cy="3698421"/>
            <a:chOff x="3189514" y="1823358"/>
            <a:chExt cx="5546272" cy="3698421"/>
          </a:xfrm>
        </p:grpSpPr>
        <p:grpSp>
          <p:nvGrpSpPr>
            <p:cNvPr id="38" name="Group 37"/>
            <p:cNvGrpSpPr/>
            <p:nvPr/>
          </p:nvGrpSpPr>
          <p:grpSpPr>
            <a:xfrm>
              <a:off x="7239000" y="3844980"/>
              <a:ext cx="587250" cy="1412820"/>
              <a:chOff x="7416802" y="2844601"/>
              <a:chExt cx="587250" cy="1412820"/>
            </a:xfrm>
          </p:grpSpPr>
          <p:sp>
            <p:nvSpPr>
              <p:cNvPr id="37" name="Rectangle 36"/>
              <p:cNvSpPr/>
              <p:nvPr/>
            </p:nvSpPr>
            <p:spPr>
              <a:xfrm rot="19933146">
                <a:off x="7416802" y="3111195"/>
                <a:ext cx="227653" cy="11462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rot="3531582">
                <a:off x="7076283" y="3310705"/>
                <a:ext cx="1393874" cy="461665"/>
              </a:xfrm>
              <a:prstGeom prst="rect">
                <a:avLst/>
              </a:prstGeom>
              <a:noFill/>
            </p:spPr>
            <p:txBody>
              <a:bodyPr wrap="none" rtlCol="0">
                <a:prstTxWarp prst="textArchDown">
                  <a:avLst/>
                </a:prstTxWarp>
                <a:spAutoFit/>
              </a:bodyPr>
              <a:lstStyle/>
              <a:p>
                <a:pPr algn="ctr"/>
                <a:r>
                  <a:rPr lang="en-US" sz="2400" b="1" dirty="0"/>
                  <a:t>Missouri</a:t>
                </a:r>
              </a:p>
              <a:p>
                <a:pPr algn="ctr"/>
                <a:endParaRPr lang="en-US" sz="2400" b="1" dirty="0"/>
              </a:p>
              <a:p>
                <a:pPr algn="ctr"/>
                <a:r>
                  <a:rPr lang="en-US" sz="2400" b="1" dirty="0"/>
                  <a:t> </a:t>
                </a:r>
              </a:p>
              <a:p>
                <a:pPr algn="ctr"/>
                <a:endParaRPr lang="en-US" sz="2400" b="1" dirty="0"/>
              </a:p>
              <a:p>
                <a:pPr algn="ctr"/>
                <a:endParaRPr lang="en-US" sz="2400" b="1" dirty="0"/>
              </a:p>
            </p:txBody>
          </p:sp>
        </p:grpSp>
        <p:sp>
          <p:nvSpPr>
            <p:cNvPr id="31" name="Freeform 30"/>
            <p:cNvSpPr/>
            <p:nvPr/>
          </p:nvSpPr>
          <p:spPr>
            <a:xfrm>
              <a:off x="3189514" y="1823358"/>
              <a:ext cx="5546272" cy="3698421"/>
            </a:xfrm>
            <a:custGeom>
              <a:avLst/>
              <a:gdLst>
                <a:gd name="connsiteX0" fmla="*/ 5546272 w 5546272"/>
                <a:gd name="connsiteY0" fmla="*/ 3614056 h 3698421"/>
                <a:gd name="connsiteX1" fmla="*/ 5366657 w 5546272"/>
                <a:gd name="connsiteY1" fmla="*/ 3663042 h 3698421"/>
                <a:gd name="connsiteX2" fmla="*/ 4974772 w 5546272"/>
                <a:gd name="connsiteY2" fmla="*/ 3663042 h 3698421"/>
                <a:gd name="connsiteX3" fmla="*/ 4827815 w 5546272"/>
                <a:gd name="connsiteY3" fmla="*/ 3450771 h 3698421"/>
                <a:gd name="connsiteX4" fmla="*/ 4664529 w 5546272"/>
                <a:gd name="connsiteY4" fmla="*/ 3369128 h 3698421"/>
                <a:gd name="connsiteX5" fmla="*/ 4566557 w 5546272"/>
                <a:gd name="connsiteY5" fmla="*/ 3516085 h 3698421"/>
                <a:gd name="connsiteX6" fmla="*/ 4370615 w 5546272"/>
                <a:gd name="connsiteY6" fmla="*/ 3516085 h 3698421"/>
                <a:gd name="connsiteX7" fmla="*/ 4256315 w 5546272"/>
                <a:gd name="connsiteY7" fmla="*/ 3401785 h 3698421"/>
                <a:gd name="connsiteX8" fmla="*/ 4223657 w 5546272"/>
                <a:gd name="connsiteY8" fmla="*/ 3254828 h 3698421"/>
                <a:gd name="connsiteX9" fmla="*/ 4060372 w 5546272"/>
                <a:gd name="connsiteY9" fmla="*/ 3140528 h 3698421"/>
                <a:gd name="connsiteX10" fmla="*/ 3929743 w 5546272"/>
                <a:gd name="connsiteY10" fmla="*/ 2634342 h 3698421"/>
                <a:gd name="connsiteX11" fmla="*/ 3750129 w 5546272"/>
                <a:gd name="connsiteY11" fmla="*/ 2193471 h 3698421"/>
                <a:gd name="connsiteX12" fmla="*/ 3537857 w 5546272"/>
                <a:gd name="connsiteY12" fmla="*/ 2128156 h 3698421"/>
                <a:gd name="connsiteX13" fmla="*/ 3325586 w 5546272"/>
                <a:gd name="connsiteY13" fmla="*/ 2160813 h 3698421"/>
                <a:gd name="connsiteX14" fmla="*/ 3129643 w 5546272"/>
                <a:gd name="connsiteY14" fmla="*/ 1964871 h 3698421"/>
                <a:gd name="connsiteX15" fmla="*/ 3031672 w 5546272"/>
                <a:gd name="connsiteY15" fmla="*/ 1883228 h 3698421"/>
                <a:gd name="connsiteX16" fmla="*/ 3015343 w 5546272"/>
                <a:gd name="connsiteY16" fmla="*/ 1768928 h 3698421"/>
                <a:gd name="connsiteX17" fmla="*/ 2868386 w 5546272"/>
                <a:gd name="connsiteY17" fmla="*/ 1605642 h 3698421"/>
                <a:gd name="connsiteX18" fmla="*/ 2705100 w 5546272"/>
                <a:gd name="connsiteY18" fmla="*/ 1523999 h 3698421"/>
                <a:gd name="connsiteX19" fmla="*/ 2737757 w 5546272"/>
                <a:gd name="connsiteY19" fmla="*/ 1328056 h 3698421"/>
                <a:gd name="connsiteX20" fmla="*/ 2656115 w 5546272"/>
                <a:gd name="connsiteY20" fmla="*/ 952499 h 3698421"/>
                <a:gd name="connsiteX21" fmla="*/ 2558143 w 5546272"/>
                <a:gd name="connsiteY21" fmla="*/ 429985 h 3698421"/>
                <a:gd name="connsiteX22" fmla="*/ 2411186 w 5546272"/>
                <a:gd name="connsiteY22" fmla="*/ 283028 h 3698421"/>
                <a:gd name="connsiteX23" fmla="*/ 2149929 w 5546272"/>
                <a:gd name="connsiteY23" fmla="*/ 266699 h 3698421"/>
                <a:gd name="connsiteX24" fmla="*/ 1986643 w 5546272"/>
                <a:gd name="connsiteY24" fmla="*/ 38099 h 3698421"/>
                <a:gd name="connsiteX25" fmla="*/ 1807029 w 5546272"/>
                <a:gd name="connsiteY25" fmla="*/ 119742 h 3698421"/>
                <a:gd name="connsiteX26" fmla="*/ 1447800 w 5546272"/>
                <a:gd name="connsiteY26" fmla="*/ 21771 h 3698421"/>
                <a:gd name="connsiteX27" fmla="*/ 1202872 w 5546272"/>
                <a:gd name="connsiteY27" fmla="*/ 250371 h 3698421"/>
                <a:gd name="connsiteX28" fmla="*/ 892629 w 5546272"/>
                <a:gd name="connsiteY28" fmla="*/ 348342 h 3698421"/>
                <a:gd name="connsiteX29" fmla="*/ 631372 w 5546272"/>
                <a:gd name="connsiteY29" fmla="*/ 250371 h 3698421"/>
                <a:gd name="connsiteX30" fmla="*/ 500743 w 5546272"/>
                <a:gd name="connsiteY30" fmla="*/ 364671 h 3698421"/>
                <a:gd name="connsiteX31" fmla="*/ 370115 w 5546272"/>
                <a:gd name="connsiteY31" fmla="*/ 185056 h 3698421"/>
                <a:gd name="connsiteX32" fmla="*/ 141515 w 5546272"/>
                <a:gd name="connsiteY32" fmla="*/ 397328 h 3698421"/>
                <a:gd name="connsiteX33" fmla="*/ 10886 w 5546272"/>
                <a:gd name="connsiteY33" fmla="*/ 593271 h 3698421"/>
                <a:gd name="connsiteX34" fmla="*/ 76200 w 5546272"/>
                <a:gd name="connsiteY34" fmla="*/ 821871 h 3698421"/>
                <a:gd name="connsiteX35" fmla="*/ 27215 w 5546272"/>
                <a:gd name="connsiteY35" fmla="*/ 1181099 h 3698421"/>
                <a:gd name="connsiteX36" fmla="*/ 108857 w 5546272"/>
                <a:gd name="connsiteY36" fmla="*/ 1409699 h 3698421"/>
                <a:gd name="connsiteX37" fmla="*/ 59872 w 5546272"/>
                <a:gd name="connsiteY37" fmla="*/ 1589313 h 369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546272" h="3698421">
                  <a:moveTo>
                    <a:pt x="5546272" y="3614056"/>
                  </a:moveTo>
                  <a:cubicBezTo>
                    <a:pt x="5504089" y="3634467"/>
                    <a:pt x="5461907" y="3654878"/>
                    <a:pt x="5366657" y="3663042"/>
                  </a:cubicBezTo>
                  <a:cubicBezTo>
                    <a:pt x="5271407" y="3671206"/>
                    <a:pt x="5064579" y="3698421"/>
                    <a:pt x="4974772" y="3663042"/>
                  </a:cubicBezTo>
                  <a:cubicBezTo>
                    <a:pt x="4884965" y="3627664"/>
                    <a:pt x="4879522" y="3499757"/>
                    <a:pt x="4827815" y="3450771"/>
                  </a:cubicBezTo>
                  <a:cubicBezTo>
                    <a:pt x="4776108" y="3401785"/>
                    <a:pt x="4708072" y="3358242"/>
                    <a:pt x="4664529" y="3369128"/>
                  </a:cubicBezTo>
                  <a:cubicBezTo>
                    <a:pt x="4620986" y="3380014"/>
                    <a:pt x="4615543" y="3491592"/>
                    <a:pt x="4566557" y="3516085"/>
                  </a:cubicBezTo>
                  <a:cubicBezTo>
                    <a:pt x="4517571" y="3540578"/>
                    <a:pt x="4422322" y="3535135"/>
                    <a:pt x="4370615" y="3516085"/>
                  </a:cubicBezTo>
                  <a:cubicBezTo>
                    <a:pt x="4318908" y="3497035"/>
                    <a:pt x="4280808" y="3445328"/>
                    <a:pt x="4256315" y="3401785"/>
                  </a:cubicBezTo>
                  <a:cubicBezTo>
                    <a:pt x="4231822" y="3358242"/>
                    <a:pt x="4256314" y="3298371"/>
                    <a:pt x="4223657" y="3254828"/>
                  </a:cubicBezTo>
                  <a:cubicBezTo>
                    <a:pt x="4191000" y="3211285"/>
                    <a:pt x="4109358" y="3243942"/>
                    <a:pt x="4060372" y="3140528"/>
                  </a:cubicBezTo>
                  <a:cubicBezTo>
                    <a:pt x="4011386" y="3037114"/>
                    <a:pt x="3981450" y="2792185"/>
                    <a:pt x="3929743" y="2634342"/>
                  </a:cubicBezTo>
                  <a:cubicBezTo>
                    <a:pt x="3878036" y="2476499"/>
                    <a:pt x="3815443" y="2277835"/>
                    <a:pt x="3750129" y="2193471"/>
                  </a:cubicBezTo>
                  <a:cubicBezTo>
                    <a:pt x="3684815" y="2109107"/>
                    <a:pt x="3608614" y="2133599"/>
                    <a:pt x="3537857" y="2128156"/>
                  </a:cubicBezTo>
                  <a:cubicBezTo>
                    <a:pt x="3467100" y="2122713"/>
                    <a:pt x="3393622" y="2188027"/>
                    <a:pt x="3325586" y="2160813"/>
                  </a:cubicBezTo>
                  <a:cubicBezTo>
                    <a:pt x="3257550" y="2133599"/>
                    <a:pt x="3178629" y="2011135"/>
                    <a:pt x="3129643" y="1964871"/>
                  </a:cubicBezTo>
                  <a:cubicBezTo>
                    <a:pt x="3080657" y="1918607"/>
                    <a:pt x="3050722" y="1915885"/>
                    <a:pt x="3031672" y="1883228"/>
                  </a:cubicBezTo>
                  <a:cubicBezTo>
                    <a:pt x="3012622" y="1850571"/>
                    <a:pt x="3042557" y="1815192"/>
                    <a:pt x="3015343" y="1768928"/>
                  </a:cubicBezTo>
                  <a:cubicBezTo>
                    <a:pt x="2988129" y="1722664"/>
                    <a:pt x="2920093" y="1646464"/>
                    <a:pt x="2868386" y="1605642"/>
                  </a:cubicBezTo>
                  <a:cubicBezTo>
                    <a:pt x="2816679" y="1564820"/>
                    <a:pt x="2726872" y="1570263"/>
                    <a:pt x="2705100" y="1523999"/>
                  </a:cubicBezTo>
                  <a:cubicBezTo>
                    <a:pt x="2683329" y="1477735"/>
                    <a:pt x="2745921" y="1423306"/>
                    <a:pt x="2737757" y="1328056"/>
                  </a:cubicBezTo>
                  <a:cubicBezTo>
                    <a:pt x="2729593" y="1232806"/>
                    <a:pt x="2686051" y="1102177"/>
                    <a:pt x="2656115" y="952499"/>
                  </a:cubicBezTo>
                  <a:cubicBezTo>
                    <a:pt x="2626179" y="802821"/>
                    <a:pt x="2598965" y="541564"/>
                    <a:pt x="2558143" y="429985"/>
                  </a:cubicBezTo>
                  <a:cubicBezTo>
                    <a:pt x="2517321" y="318406"/>
                    <a:pt x="2479222" y="310242"/>
                    <a:pt x="2411186" y="283028"/>
                  </a:cubicBezTo>
                  <a:cubicBezTo>
                    <a:pt x="2343150" y="255814"/>
                    <a:pt x="2220686" y="307521"/>
                    <a:pt x="2149929" y="266699"/>
                  </a:cubicBezTo>
                  <a:cubicBezTo>
                    <a:pt x="2079172" y="225878"/>
                    <a:pt x="2043793" y="62592"/>
                    <a:pt x="1986643" y="38099"/>
                  </a:cubicBezTo>
                  <a:cubicBezTo>
                    <a:pt x="1929493" y="13606"/>
                    <a:pt x="1896836" y="122463"/>
                    <a:pt x="1807029" y="119742"/>
                  </a:cubicBezTo>
                  <a:cubicBezTo>
                    <a:pt x="1717222" y="117021"/>
                    <a:pt x="1548493" y="0"/>
                    <a:pt x="1447800" y="21771"/>
                  </a:cubicBezTo>
                  <a:cubicBezTo>
                    <a:pt x="1347107" y="43542"/>
                    <a:pt x="1295400" y="195943"/>
                    <a:pt x="1202872" y="250371"/>
                  </a:cubicBezTo>
                  <a:cubicBezTo>
                    <a:pt x="1110344" y="304799"/>
                    <a:pt x="987879" y="348342"/>
                    <a:pt x="892629" y="348342"/>
                  </a:cubicBezTo>
                  <a:cubicBezTo>
                    <a:pt x="797379" y="348342"/>
                    <a:pt x="696686" y="247650"/>
                    <a:pt x="631372" y="250371"/>
                  </a:cubicBezTo>
                  <a:cubicBezTo>
                    <a:pt x="566058" y="253093"/>
                    <a:pt x="544286" y="375557"/>
                    <a:pt x="500743" y="364671"/>
                  </a:cubicBezTo>
                  <a:cubicBezTo>
                    <a:pt x="457200" y="353785"/>
                    <a:pt x="429986" y="179613"/>
                    <a:pt x="370115" y="185056"/>
                  </a:cubicBezTo>
                  <a:cubicBezTo>
                    <a:pt x="310244" y="190499"/>
                    <a:pt x="201387" y="329292"/>
                    <a:pt x="141515" y="397328"/>
                  </a:cubicBezTo>
                  <a:cubicBezTo>
                    <a:pt x="81644" y="465364"/>
                    <a:pt x="21772" y="522514"/>
                    <a:pt x="10886" y="593271"/>
                  </a:cubicBezTo>
                  <a:cubicBezTo>
                    <a:pt x="0" y="664028"/>
                    <a:pt x="73479" y="723900"/>
                    <a:pt x="76200" y="821871"/>
                  </a:cubicBezTo>
                  <a:cubicBezTo>
                    <a:pt x="78921" y="919842"/>
                    <a:pt x="21772" y="1083128"/>
                    <a:pt x="27215" y="1181099"/>
                  </a:cubicBezTo>
                  <a:cubicBezTo>
                    <a:pt x="32658" y="1279070"/>
                    <a:pt x="103414" y="1341663"/>
                    <a:pt x="108857" y="1409699"/>
                  </a:cubicBezTo>
                  <a:cubicBezTo>
                    <a:pt x="114300" y="1477735"/>
                    <a:pt x="68036" y="1564820"/>
                    <a:pt x="59872" y="1589313"/>
                  </a:cubicBezTo>
                </a:path>
              </a:pathLst>
            </a:custGeom>
            <a:ln w="101600">
              <a:solidFill>
                <a:srgbClr val="FF0000"/>
              </a:solidFill>
              <a:prstDash val="sysDot"/>
            </a:ln>
            <a:effectLst>
              <a:outerShdw dist="50800" dir="3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6" name="5-Point Star 35"/>
          <p:cNvSpPr/>
          <p:nvPr/>
        </p:nvSpPr>
        <p:spPr>
          <a:xfrm>
            <a:off x="8305800" y="5410200"/>
            <a:ext cx="457200" cy="533400"/>
          </a:xfrm>
          <a:prstGeom prst="star5">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7162800" y="5486400"/>
            <a:ext cx="1329210" cy="523220"/>
          </a:xfrm>
          <a:prstGeom prst="rect">
            <a:avLst/>
          </a:prstGeom>
          <a:noFill/>
        </p:spPr>
        <p:txBody>
          <a:bodyPr wrap="none" rtlCol="0">
            <a:spAutoFit/>
          </a:bodyPr>
          <a:lstStyle/>
          <a:p>
            <a:r>
              <a:rPr lang="en-US" sz="2800" b="1" dirty="0">
                <a:ln>
                  <a:solidFill>
                    <a:srgbClr val="0070C0"/>
                  </a:solidFill>
                </a:ln>
                <a:solidFill>
                  <a:srgbClr val="0070C0"/>
                </a:solidFill>
                <a:effectLst>
                  <a:outerShdw dist="63500" dir="7800000" algn="ctr" rotWithShape="0">
                    <a:schemeClr val="tx1"/>
                  </a:outerShdw>
                </a:effectLst>
              </a:rPr>
              <a:t>St Louis</a:t>
            </a:r>
          </a:p>
        </p:txBody>
      </p:sp>
      <p:sp>
        <p:nvSpPr>
          <p:cNvPr id="41" name="Freeform 40"/>
          <p:cNvSpPr/>
          <p:nvPr/>
        </p:nvSpPr>
        <p:spPr>
          <a:xfrm>
            <a:off x="620486" y="1295400"/>
            <a:ext cx="7527471" cy="340179"/>
          </a:xfrm>
          <a:custGeom>
            <a:avLst/>
            <a:gdLst>
              <a:gd name="connsiteX0" fmla="*/ 0 w 7527471"/>
              <a:gd name="connsiteY0" fmla="*/ 27214 h 340179"/>
              <a:gd name="connsiteX1" fmla="*/ 2628900 w 7527471"/>
              <a:gd name="connsiteY1" fmla="*/ 321129 h 340179"/>
              <a:gd name="connsiteX2" fmla="*/ 5257800 w 7527471"/>
              <a:gd name="connsiteY2" fmla="*/ 141514 h 340179"/>
              <a:gd name="connsiteX3" fmla="*/ 6270171 w 7527471"/>
              <a:gd name="connsiteY3" fmla="*/ 10886 h 340179"/>
              <a:gd name="connsiteX4" fmla="*/ 6564085 w 7527471"/>
              <a:gd name="connsiteY4" fmla="*/ 76200 h 340179"/>
              <a:gd name="connsiteX5" fmla="*/ 6760028 w 7527471"/>
              <a:gd name="connsiteY5" fmla="*/ 43543 h 340179"/>
              <a:gd name="connsiteX6" fmla="*/ 7021285 w 7527471"/>
              <a:gd name="connsiteY6" fmla="*/ 157843 h 340179"/>
              <a:gd name="connsiteX7" fmla="*/ 7347857 w 7527471"/>
              <a:gd name="connsiteY7" fmla="*/ 108857 h 340179"/>
              <a:gd name="connsiteX8" fmla="*/ 7527471 w 7527471"/>
              <a:gd name="connsiteY8" fmla="*/ 92529 h 34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27471" h="340179">
                <a:moveTo>
                  <a:pt x="0" y="27214"/>
                </a:moveTo>
                <a:cubicBezTo>
                  <a:pt x="876300" y="164646"/>
                  <a:pt x="1752600" y="302079"/>
                  <a:pt x="2628900" y="321129"/>
                </a:cubicBezTo>
                <a:cubicBezTo>
                  <a:pt x="3505200" y="340179"/>
                  <a:pt x="4650921" y="193221"/>
                  <a:pt x="5257800" y="141514"/>
                </a:cubicBezTo>
                <a:cubicBezTo>
                  <a:pt x="5864679" y="89807"/>
                  <a:pt x="6052457" y="21772"/>
                  <a:pt x="6270171" y="10886"/>
                </a:cubicBezTo>
                <a:cubicBezTo>
                  <a:pt x="6487885" y="0"/>
                  <a:pt x="6482442" y="70757"/>
                  <a:pt x="6564085" y="76200"/>
                </a:cubicBezTo>
                <a:cubicBezTo>
                  <a:pt x="6645728" y="81643"/>
                  <a:pt x="6683828" y="29936"/>
                  <a:pt x="6760028" y="43543"/>
                </a:cubicBezTo>
                <a:cubicBezTo>
                  <a:pt x="6836228" y="57150"/>
                  <a:pt x="6923314" y="146957"/>
                  <a:pt x="7021285" y="157843"/>
                </a:cubicBezTo>
                <a:cubicBezTo>
                  <a:pt x="7119257" y="168729"/>
                  <a:pt x="7263493" y="119743"/>
                  <a:pt x="7347857" y="108857"/>
                </a:cubicBezTo>
                <a:cubicBezTo>
                  <a:pt x="7432221" y="97971"/>
                  <a:pt x="7475764" y="138793"/>
                  <a:pt x="7527471" y="92529"/>
                </a:cubicBezTo>
              </a:path>
            </a:pathLst>
          </a:custGeom>
          <a:ln w="101600">
            <a:solidFill>
              <a:schemeClr val="tx2">
                <a:lumMod val="75000"/>
              </a:schemeClr>
            </a:solidFill>
            <a:prstDash val="sysDot"/>
          </a:ln>
          <a:effectLst>
            <a:outerShdw dist="508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7170" name="Picture 2" descr="Related image"/>
          <p:cNvPicPr>
            <a:picLocks noChangeAspect="1" noChangeArrowheads="1"/>
          </p:cNvPicPr>
          <p:nvPr/>
        </p:nvPicPr>
        <p:blipFill>
          <a:blip r:embed="rId5"/>
          <a:srcRect/>
          <a:stretch>
            <a:fillRect/>
          </a:stretch>
        </p:blipFill>
        <p:spPr bwMode="auto">
          <a:xfrm>
            <a:off x="3657600" y="4648200"/>
            <a:ext cx="3444688" cy="2189933"/>
          </a:xfrm>
          <a:prstGeom prst="rect">
            <a:avLst/>
          </a:prstGeom>
          <a:noFill/>
        </p:spPr>
      </p:pic>
      <p:sp useBgFill="1">
        <p:nvSpPr>
          <p:cNvPr id="44" name="TextBox 43"/>
          <p:cNvSpPr txBox="1"/>
          <p:nvPr/>
        </p:nvSpPr>
        <p:spPr>
          <a:xfrm>
            <a:off x="0" y="1027093"/>
            <a:ext cx="6857999" cy="954107"/>
          </a:xfrm>
          <a:prstGeom prst="rect">
            <a:avLst/>
          </a:prstGeom>
        </p:spPr>
        <p:txBody>
          <a:bodyPr wrap="square" rtlCol="0">
            <a:spAutoFit/>
          </a:bodyPr>
          <a:lstStyle/>
          <a:p>
            <a:r>
              <a:rPr lang="en-US" sz="2800" b="1" dirty="0"/>
              <a:t>    1807:  William Clark appointed principal</a:t>
            </a:r>
          </a:p>
          <a:p>
            <a:r>
              <a:rPr lang="en-US" sz="2800" b="1" dirty="0"/>
              <a:t>	     Indian Agent for all western tribes </a:t>
            </a:r>
          </a:p>
        </p:txBody>
      </p:sp>
      <p:sp useBgFill="1">
        <p:nvSpPr>
          <p:cNvPr id="45" name="TextBox 44"/>
          <p:cNvSpPr txBox="1"/>
          <p:nvPr/>
        </p:nvSpPr>
        <p:spPr>
          <a:xfrm>
            <a:off x="0" y="1941493"/>
            <a:ext cx="6858000" cy="954107"/>
          </a:xfrm>
          <a:prstGeom prst="rect">
            <a:avLst/>
          </a:prstGeom>
        </p:spPr>
        <p:txBody>
          <a:bodyPr wrap="square" rtlCol="0">
            <a:spAutoFit/>
          </a:bodyPr>
          <a:lstStyle/>
          <a:p>
            <a:r>
              <a:rPr lang="en-US" sz="2800" b="1" dirty="0"/>
              <a:t>    1808-1809:  US military builds 3 forts to</a:t>
            </a:r>
          </a:p>
          <a:p>
            <a:r>
              <a:rPr lang="en-US" sz="2800" b="1" dirty="0"/>
              <a:t>		    control Louisiana Territory</a:t>
            </a:r>
          </a:p>
        </p:txBody>
      </p:sp>
      <p:sp useBgFill="1">
        <p:nvSpPr>
          <p:cNvPr id="47" name="Rectangle 46"/>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6" name="TextBox 45"/>
          <p:cNvSpPr txBox="1"/>
          <p:nvPr/>
        </p:nvSpPr>
        <p:spPr>
          <a:xfrm>
            <a:off x="70866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1806</a:t>
            </a:r>
          </a:p>
        </p:txBody>
      </p:sp>
      <p:sp useBgFill="1">
        <p:nvSpPr>
          <p:cNvPr id="48" name="TextBox 47"/>
          <p:cNvSpPr txBox="1"/>
          <p:nvPr/>
        </p:nvSpPr>
        <p:spPr>
          <a:xfrm>
            <a:off x="70104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1808</a:t>
            </a:r>
          </a:p>
        </p:txBody>
      </p:sp>
      <p:sp>
        <p:nvSpPr>
          <p:cNvPr id="49" name="TextBox 48"/>
          <p:cNvSpPr txBox="1"/>
          <p:nvPr/>
        </p:nvSpPr>
        <p:spPr>
          <a:xfrm rot="19526177">
            <a:off x="6248400" y="5486400"/>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sp>
        <p:nvSpPr>
          <p:cNvPr id="50" name="5-Point Star 49"/>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p:cNvSpPr txBox="1"/>
          <p:nvPr/>
        </p:nvSpPr>
        <p:spPr>
          <a:xfrm rot="20167218">
            <a:off x="7124389" y="3901044"/>
            <a:ext cx="1300356"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Madison</a:t>
            </a:r>
          </a:p>
        </p:txBody>
      </p:sp>
      <p:sp>
        <p:nvSpPr>
          <p:cNvPr id="52" name="5-Point Star 51"/>
          <p:cNvSpPr/>
          <p:nvPr/>
        </p:nvSpPr>
        <p:spPr>
          <a:xfrm>
            <a:off x="7924800" y="41910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rot="19577873">
            <a:off x="7333881" y="5808800"/>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54" name="5-Point Star 53"/>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55" name="TextBox 54"/>
          <p:cNvSpPr txBox="1"/>
          <p:nvPr/>
        </p:nvSpPr>
        <p:spPr>
          <a:xfrm>
            <a:off x="70104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1809</a:t>
            </a:r>
          </a:p>
        </p:txBody>
      </p:sp>
      <p:sp>
        <p:nvSpPr>
          <p:cNvPr id="56" name="TextBox 55"/>
          <p:cNvSpPr txBox="1"/>
          <p:nvPr/>
        </p:nvSpPr>
        <p:spPr>
          <a:xfrm rot="20747383">
            <a:off x="835770" y="3914735"/>
            <a:ext cx="5837925" cy="707886"/>
          </a:xfrm>
          <a:prstGeom prst="rect">
            <a:avLst/>
          </a:prstGeom>
          <a:solidFill>
            <a:schemeClr val="tx1"/>
          </a:solidFill>
        </p:spPr>
        <p:txBody>
          <a:bodyPr wrap="square" rtlCol="0">
            <a:spAutoFit/>
          </a:bodyPr>
          <a:lstStyle/>
          <a:p>
            <a:r>
              <a:rPr lang="en-US" sz="4000" b="1" dirty="0">
                <a:solidFill>
                  <a:schemeClr val="bg1"/>
                </a:solidFill>
              </a:rPr>
              <a:t>But these are not the first!</a:t>
            </a:r>
          </a:p>
        </p:txBody>
      </p:sp>
      <p:sp useBgFill="1">
        <p:nvSpPr>
          <p:cNvPr id="57" name="TextBox 56"/>
          <p:cNvSpPr txBox="1"/>
          <p:nvPr/>
        </p:nvSpPr>
        <p:spPr>
          <a:xfrm>
            <a:off x="70104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1808</a:t>
            </a:r>
          </a:p>
        </p:txBody>
      </p:sp>
      <p:sp useBgFill="1">
        <p:nvSpPr>
          <p:cNvPr id="58" name="TextBox 57"/>
          <p:cNvSpPr txBox="1"/>
          <p:nvPr/>
        </p:nvSpPr>
        <p:spPr>
          <a:xfrm>
            <a:off x="70104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1807</a:t>
            </a:r>
          </a:p>
        </p:txBody>
      </p:sp>
      <p:pic>
        <p:nvPicPr>
          <p:cNvPr id="43" name="Picture 2" descr="Related image"/>
          <p:cNvPicPr>
            <a:picLocks noChangeAspect="1" noChangeArrowheads="1"/>
          </p:cNvPicPr>
          <p:nvPr/>
        </p:nvPicPr>
        <p:blipFill>
          <a:blip r:embed="rId5"/>
          <a:srcRect l="49057" t="-907"/>
          <a:stretch>
            <a:fillRect/>
          </a:stretch>
        </p:blipFill>
        <p:spPr bwMode="auto">
          <a:xfrm>
            <a:off x="5334000" y="4648200"/>
            <a:ext cx="1754842" cy="2209800"/>
          </a:xfrm>
          <a:prstGeom prst="rect">
            <a:avLst/>
          </a:prstGeom>
          <a:noFill/>
        </p:spPr>
      </p:pic>
      <p:sp>
        <p:nvSpPr>
          <p:cNvPr id="59" name="TextBox 58"/>
          <p:cNvSpPr txBox="1"/>
          <p:nvPr/>
        </p:nvSpPr>
        <p:spPr>
          <a:xfrm>
            <a:off x="-76199" y="6150114"/>
            <a:ext cx="9220199" cy="707886"/>
          </a:xfrm>
          <a:prstGeom prst="rect">
            <a:avLst/>
          </a:prstGeom>
          <a:solidFill>
            <a:schemeClr val="tx1"/>
          </a:solidFill>
        </p:spPr>
        <p:txBody>
          <a:bodyPr wrap="square" rtlCol="0">
            <a:spAutoFit/>
          </a:bodyPr>
          <a:lstStyle/>
          <a:p>
            <a:pPr algn="ctr"/>
            <a:r>
              <a:rPr lang="en-US" sz="4000" b="1" dirty="0">
                <a:solidFill>
                  <a:schemeClr val="bg1"/>
                </a:solidFill>
              </a:rPr>
              <a:t>private entrepreneurs will lead the way!</a:t>
            </a:r>
          </a:p>
        </p:txBody>
      </p:sp>
      <p:sp>
        <p:nvSpPr>
          <p:cNvPr id="60" name="TextBox 59"/>
          <p:cNvSpPr txBox="1"/>
          <p:nvPr/>
        </p:nvSpPr>
        <p:spPr>
          <a:xfrm>
            <a:off x="2362200" y="1219200"/>
            <a:ext cx="2667000" cy="457200"/>
          </a:xfrm>
          <a:prstGeom prst="rect">
            <a:avLst/>
          </a:prstGeom>
          <a:solidFill>
            <a:schemeClr val="bg1"/>
          </a:solidFill>
        </p:spPr>
        <p:txBody>
          <a:bodyPr wrap="none" rtlCol="0">
            <a:prstTxWarp prst="textArchDown">
              <a:avLst/>
            </a:prstTxWarp>
            <a:spAutoFit/>
          </a:bodyPr>
          <a:lstStyle/>
          <a:p>
            <a:r>
              <a:rPr lang="en-US" sz="2400" b="1" dirty="0"/>
              <a:t>  northern US border</a:t>
            </a:r>
          </a:p>
        </p:txBody>
      </p:sp>
      <p:sp>
        <p:nvSpPr>
          <p:cNvPr id="42" name="Freeform 41"/>
          <p:cNvSpPr/>
          <p:nvPr/>
        </p:nvSpPr>
        <p:spPr>
          <a:xfrm>
            <a:off x="5551714" y="2955471"/>
            <a:ext cx="48986" cy="538843"/>
          </a:xfrm>
          <a:custGeom>
            <a:avLst/>
            <a:gdLst>
              <a:gd name="connsiteX0" fmla="*/ 48986 w 48986"/>
              <a:gd name="connsiteY0" fmla="*/ 538843 h 538843"/>
              <a:gd name="connsiteX1" fmla="*/ 0 w 48986"/>
              <a:gd name="connsiteY1" fmla="*/ 0 h 538843"/>
            </a:gdLst>
            <a:ahLst/>
            <a:cxnLst>
              <a:cxn ang="0">
                <a:pos x="connsiteX0" y="connsiteY0"/>
              </a:cxn>
              <a:cxn ang="0">
                <a:pos x="connsiteX1" y="connsiteY1"/>
              </a:cxn>
            </a:cxnLst>
            <a:rect l="l" t="t" r="r" b="b"/>
            <a:pathLst>
              <a:path w="48986" h="538843">
                <a:moveTo>
                  <a:pt x="48986" y="538843"/>
                </a:moveTo>
                <a:lnTo>
                  <a:pt x="0" y="0"/>
                </a:lnTo>
              </a:path>
            </a:pathLst>
          </a:cu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3" name="Group 62"/>
          <p:cNvGrpSpPr/>
          <p:nvPr/>
        </p:nvGrpSpPr>
        <p:grpSpPr>
          <a:xfrm>
            <a:off x="-16329" y="1066800"/>
            <a:ext cx="389165" cy="3031671"/>
            <a:chOff x="-16329" y="1066800"/>
            <a:chExt cx="389165" cy="3031671"/>
          </a:xfrm>
        </p:grpSpPr>
        <p:sp>
          <p:nvSpPr>
            <p:cNvPr id="64" name="Freeform 63"/>
            <p:cNvSpPr/>
            <p:nvPr/>
          </p:nvSpPr>
          <p:spPr>
            <a:xfrm>
              <a:off x="-16329" y="1387929"/>
              <a:ext cx="389165" cy="2710542"/>
            </a:xfrm>
            <a:custGeom>
              <a:avLst/>
              <a:gdLst>
                <a:gd name="connsiteX0" fmla="*/ 310243 w 389165"/>
                <a:gd name="connsiteY0" fmla="*/ 0 h 2710542"/>
                <a:gd name="connsiteX1" fmla="*/ 375558 w 389165"/>
                <a:gd name="connsiteY1" fmla="*/ 685800 h 2710542"/>
                <a:gd name="connsiteX2" fmla="*/ 375558 w 389165"/>
                <a:gd name="connsiteY2" fmla="*/ 1159328 h 2710542"/>
                <a:gd name="connsiteX3" fmla="*/ 293915 w 389165"/>
                <a:gd name="connsiteY3" fmla="*/ 1796142 h 2710542"/>
                <a:gd name="connsiteX4" fmla="*/ 146958 w 389165"/>
                <a:gd name="connsiteY4" fmla="*/ 2318657 h 2710542"/>
                <a:gd name="connsiteX5" fmla="*/ 0 w 389165"/>
                <a:gd name="connsiteY5" fmla="*/ 2563585 h 2710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165" h="2710542">
                  <a:moveTo>
                    <a:pt x="310243" y="0"/>
                  </a:moveTo>
                  <a:cubicBezTo>
                    <a:pt x="337457" y="246289"/>
                    <a:pt x="364672" y="492579"/>
                    <a:pt x="375558" y="685800"/>
                  </a:cubicBezTo>
                  <a:cubicBezTo>
                    <a:pt x="386444" y="879021"/>
                    <a:pt x="389165" y="974271"/>
                    <a:pt x="375558" y="1159328"/>
                  </a:cubicBezTo>
                  <a:cubicBezTo>
                    <a:pt x="361951" y="1344385"/>
                    <a:pt x="332015" y="1602921"/>
                    <a:pt x="293915" y="1796142"/>
                  </a:cubicBezTo>
                  <a:cubicBezTo>
                    <a:pt x="255815" y="1989364"/>
                    <a:pt x="195944" y="2190750"/>
                    <a:pt x="146958" y="2318657"/>
                  </a:cubicBezTo>
                  <a:cubicBezTo>
                    <a:pt x="97972" y="2446564"/>
                    <a:pt x="16329" y="2710542"/>
                    <a:pt x="0" y="2563585"/>
                  </a:cubicBezTo>
                </a:path>
              </a:pathLst>
            </a:custGeom>
            <a:ln w="101600">
              <a:solidFill>
                <a:schemeClr val="accent1">
                  <a:lumMod val="75000"/>
                </a:schemeClr>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 name="TextBox 64"/>
            <p:cNvSpPr txBox="1"/>
            <p:nvPr/>
          </p:nvSpPr>
          <p:spPr>
            <a:xfrm>
              <a:off x="1" y="1066800"/>
              <a:ext cx="304799" cy="2462213"/>
            </a:xfrm>
            <a:prstGeom prst="rect">
              <a:avLst/>
            </a:prstGeom>
            <a:noFill/>
          </p:spPr>
          <p:txBody>
            <a:bodyPr wrap="square" rtlCol="0">
              <a:spAutoFit/>
            </a:bodyPr>
            <a:lstStyle/>
            <a:p>
              <a:pPr algn="ctr"/>
              <a:r>
                <a:rPr lang="en-US" sz="2200" b="1" dirty="0"/>
                <a:t>PACIFIC</a:t>
              </a:r>
            </a:p>
          </p:txBody>
        </p:sp>
      </p:grpSp>
      <p:sp>
        <p:nvSpPr>
          <p:cNvPr id="66" name="Freeform 65"/>
          <p:cNvSpPr/>
          <p:nvPr/>
        </p:nvSpPr>
        <p:spPr>
          <a:xfrm>
            <a:off x="321733" y="1447800"/>
            <a:ext cx="1574800" cy="1391355"/>
          </a:xfrm>
          <a:custGeom>
            <a:avLst/>
            <a:gdLst>
              <a:gd name="connsiteX0" fmla="*/ 0 w 1574800"/>
              <a:gd name="connsiteY0" fmla="*/ 880533 h 1391355"/>
              <a:gd name="connsiteX1" fmla="*/ 270934 w 1574800"/>
              <a:gd name="connsiteY1" fmla="*/ 1100666 h 1391355"/>
              <a:gd name="connsiteX2" fmla="*/ 338667 w 1574800"/>
              <a:gd name="connsiteY2" fmla="*/ 1354666 h 1391355"/>
              <a:gd name="connsiteX3" fmla="*/ 880534 w 1574800"/>
              <a:gd name="connsiteY3" fmla="*/ 1320800 h 1391355"/>
              <a:gd name="connsiteX4" fmla="*/ 1202267 w 1574800"/>
              <a:gd name="connsiteY4" fmla="*/ 1185333 h 1391355"/>
              <a:gd name="connsiteX5" fmla="*/ 1117600 w 1574800"/>
              <a:gd name="connsiteY5" fmla="*/ 1066800 h 1391355"/>
              <a:gd name="connsiteX6" fmla="*/ 1100667 w 1574800"/>
              <a:gd name="connsiteY6" fmla="*/ 914400 h 1391355"/>
              <a:gd name="connsiteX7" fmla="*/ 1016000 w 1574800"/>
              <a:gd name="connsiteY7" fmla="*/ 931333 h 1391355"/>
              <a:gd name="connsiteX8" fmla="*/ 931334 w 1574800"/>
              <a:gd name="connsiteY8" fmla="*/ 626533 h 1391355"/>
              <a:gd name="connsiteX9" fmla="*/ 1066800 w 1574800"/>
              <a:gd name="connsiteY9" fmla="*/ 406400 h 1391355"/>
              <a:gd name="connsiteX10" fmla="*/ 1134534 w 1574800"/>
              <a:gd name="connsiteY10" fmla="*/ 304800 h 1391355"/>
              <a:gd name="connsiteX11" fmla="*/ 1303867 w 1574800"/>
              <a:gd name="connsiteY11" fmla="*/ 372533 h 1391355"/>
              <a:gd name="connsiteX12" fmla="*/ 1422400 w 1574800"/>
              <a:gd name="connsiteY12" fmla="*/ 474133 h 1391355"/>
              <a:gd name="connsiteX13" fmla="*/ 1422400 w 1574800"/>
              <a:gd name="connsiteY13" fmla="*/ 287866 h 1391355"/>
              <a:gd name="connsiteX14" fmla="*/ 1507067 w 1574800"/>
              <a:gd name="connsiteY14" fmla="*/ 118533 h 1391355"/>
              <a:gd name="connsiteX15" fmla="*/ 1574800 w 1574800"/>
              <a:gd name="connsiteY15" fmla="*/ 0 h 139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4800" h="1391355">
                <a:moveTo>
                  <a:pt x="0" y="880533"/>
                </a:moveTo>
                <a:cubicBezTo>
                  <a:pt x="107245" y="951088"/>
                  <a:pt x="214490" y="1021644"/>
                  <a:pt x="270934" y="1100666"/>
                </a:cubicBezTo>
                <a:cubicBezTo>
                  <a:pt x="327379" y="1179688"/>
                  <a:pt x="237067" y="1317977"/>
                  <a:pt x="338667" y="1354666"/>
                </a:cubicBezTo>
                <a:cubicBezTo>
                  <a:pt x="440267" y="1391355"/>
                  <a:pt x="736601" y="1349022"/>
                  <a:pt x="880534" y="1320800"/>
                </a:cubicBezTo>
                <a:cubicBezTo>
                  <a:pt x="1024467" y="1292578"/>
                  <a:pt x="1162756" y="1227666"/>
                  <a:pt x="1202267" y="1185333"/>
                </a:cubicBezTo>
                <a:cubicBezTo>
                  <a:pt x="1241778" y="1143000"/>
                  <a:pt x="1134533" y="1111955"/>
                  <a:pt x="1117600" y="1066800"/>
                </a:cubicBezTo>
                <a:cubicBezTo>
                  <a:pt x="1100667" y="1021645"/>
                  <a:pt x="1117600" y="936978"/>
                  <a:pt x="1100667" y="914400"/>
                </a:cubicBezTo>
                <a:cubicBezTo>
                  <a:pt x="1083734" y="891822"/>
                  <a:pt x="1044222" y="979311"/>
                  <a:pt x="1016000" y="931333"/>
                </a:cubicBezTo>
                <a:cubicBezTo>
                  <a:pt x="987778" y="883355"/>
                  <a:pt x="922867" y="714022"/>
                  <a:pt x="931334" y="626533"/>
                </a:cubicBezTo>
                <a:cubicBezTo>
                  <a:pt x="939801" y="539044"/>
                  <a:pt x="1032933" y="460022"/>
                  <a:pt x="1066800" y="406400"/>
                </a:cubicBezTo>
                <a:cubicBezTo>
                  <a:pt x="1100667" y="352778"/>
                  <a:pt x="1095023" y="310444"/>
                  <a:pt x="1134534" y="304800"/>
                </a:cubicBezTo>
                <a:cubicBezTo>
                  <a:pt x="1174045" y="299156"/>
                  <a:pt x="1255889" y="344311"/>
                  <a:pt x="1303867" y="372533"/>
                </a:cubicBezTo>
                <a:cubicBezTo>
                  <a:pt x="1351845" y="400755"/>
                  <a:pt x="1402644" y="488244"/>
                  <a:pt x="1422400" y="474133"/>
                </a:cubicBezTo>
                <a:cubicBezTo>
                  <a:pt x="1442156" y="460022"/>
                  <a:pt x="1408289" y="347133"/>
                  <a:pt x="1422400" y="287866"/>
                </a:cubicBezTo>
                <a:cubicBezTo>
                  <a:pt x="1436511" y="228599"/>
                  <a:pt x="1481667" y="166511"/>
                  <a:pt x="1507067" y="118533"/>
                </a:cubicBezTo>
                <a:cubicBezTo>
                  <a:pt x="1532467" y="70555"/>
                  <a:pt x="1553633" y="35277"/>
                  <a:pt x="1574800" y="0"/>
                </a:cubicBezTo>
              </a:path>
            </a:pathLst>
          </a:custGeom>
          <a:ln w="101600">
            <a:solidFill>
              <a:srgbClr val="FF0000"/>
            </a:solidFill>
            <a:prstDash val="sysDot"/>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840000">
                                      <p:cBhvr>
                                        <p:cTn id="6" dur="1000" fill="hold"/>
                                        <p:tgtEl>
                                          <p:spTgt spid="29"/>
                                        </p:tgtEl>
                                        <p:attrNameLst>
                                          <p:attrName>r</p:attrName>
                                        </p:attrNameLst>
                                      </p:cBhvr>
                                    </p:animRot>
                                  </p:childTnLst>
                                </p:cTn>
                              </p:par>
                              <p:par>
                                <p:cTn id="7" presetID="6" presetClass="emph" presetSubtype="0" fill="hold" nodeType="withEffect">
                                  <p:stCondLst>
                                    <p:cond delay="0"/>
                                  </p:stCondLst>
                                  <p:childTnLst>
                                    <p:animScale>
                                      <p:cBhvr>
                                        <p:cTn id="8" dur="1000" fill="hold"/>
                                        <p:tgtEl>
                                          <p:spTgt spid="29"/>
                                        </p:tgtEl>
                                      </p:cBhvr>
                                      <p:by x="170000" y="170000"/>
                                    </p:animScale>
                                  </p:childTnLst>
                                </p:cTn>
                              </p:par>
                              <p:par>
                                <p:cTn id="9" presetID="42" presetClass="path" presetSubtype="0" accel="50000" decel="50000" fill="hold" nodeType="withEffect">
                                  <p:stCondLst>
                                    <p:cond delay="0"/>
                                  </p:stCondLst>
                                  <p:childTnLst>
                                    <p:animMotion origin="layout" path="M 2.5E-6 7.40741E-7 L 0.11406 0.18727 " pathEditMode="relative" rAng="0" ptsTypes="AA">
                                      <p:cBhvr>
                                        <p:cTn id="10" dur="1000" fill="hold"/>
                                        <p:tgtEl>
                                          <p:spTgt spid="29"/>
                                        </p:tgtEl>
                                        <p:attrNameLst>
                                          <p:attrName>ppt_x</p:attrName>
                                          <p:attrName>ppt_y</p:attrName>
                                        </p:attrNameLst>
                                      </p:cBhvr>
                                      <p:rCtr x="5700" y="9400"/>
                                    </p:animMotion>
                                  </p:childTnLst>
                                </p:cTn>
                              </p:par>
                              <p:par>
                                <p:cTn id="11" presetID="10" presetClass="exit" presetSubtype="0" fill="hold" grpId="0" nodeType="withEffect">
                                  <p:stCondLst>
                                    <p:cond delay="0"/>
                                  </p:stCondLst>
                                  <p:childTnLst>
                                    <p:animEffect transition="out" filter="fade">
                                      <p:cBhvr>
                                        <p:cTn id="12" dur="1000"/>
                                        <p:tgtEl>
                                          <p:spTgt spid="28"/>
                                        </p:tgtEl>
                                      </p:cBhvr>
                                    </p:animEffect>
                                    <p:set>
                                      <p:cBhvr>
                                        <p:cTn id="13" dur="1" fill="hold">
                                          <p:stCondLst>
                                            <p:cond delay="999"/>
                                          </p:stCondLst>
                                        </p:cTn>
                                        <p:tgtEl>
                                          <p:spTgt spid="28"/>
                                        </p:tgtEl>
                                        <p:attrNameLst>
                                          <p:attrName>style.visibility</p:attrName>
                                        </p:attrNameLst>
                                      </p:cBhvr>
                                      <p:to>
                                        <p:strVal val="hidden"/>
                                      </p:to>
                                    </p:set>
                                  </p:childTnLst>
                                </p:cTn>
                              </p:par>
                              <p:par>
                                <p:cTn id="14" presetID="10" presetClass="exit" presetSubtype="0" fill="hold" nodeType="withEffect">
                                  <p:stCondLst>
                                    <p:cond delay="1000"/>
                                  </p:stCondLst>
                                  <p:childTnLst>
                                    <p:animEffect transition="out" filter="fade">
                                      <p:cBhvr>
                                        <p:cTn id="15" dur="1000"/>
                                        <p:tgtEl>
                                          <p:spTgt spid="26"/>
                                        </p:tgtEl>
                                      </p:cBhvr>
                                    </p:animEffect>
                                    <p:set>
                                      <p:cBhvr>
                                        <p:cTn id="16" dur="1" fill="hold">
                                          <p:stCondLst>
                                            <p:cond delay="999"/>
                                          </p:stCondLst>
                                        </p:cTn>
                                        <p:tgtEl>
                                          <p:spTgt spid="26"/>
                                        </p:tgtEl>
                                        <p:attrNameLst>
                                          <p:attrName>style.visibility</p:attrName>
                                        </p:attrNameLst>
                                      </p:cBhvr>
                                      <p:to>
                                        <p:strVal val="hidden"/>
                                      </p:to>
                                    </p:set>
                                  </p:childTnLst>
                                </p:cTn>
                              </p:par>
                              <p:par>
                                <p:cTn id="17" presetID="10" presetClass="entr" presetSubtype="0" fill="hold" nodeType="withEffect">
                                  <p:stCondLst>
                                    <p:cond delay="100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childTnLst>
                                </p:cTn>
                              </p:par>
                              <p:par>
                                <p:cTn id="20" presetID="10" presetClass="exit" presetSubtype="0" fill="hold" nodeType="withEffect">
                                  <p:stCondLst>
                                    <p:cond delay="1000"/>
                                  </p:stCondLst>
                                  <p:childTnLst>
                                    <p:animEffect transition="out" filter="fade">
                                      <p:cBhvr>
                                        <p:cTn id="21" dur="1000"/>
                                        <p:tgtEl>
                                          <p:spTgt spid="29"/>
                                        </p:tgtEl>
                                      </p:cBhvr>
                                    </p:animEffect>
                                    <p:set>
                                      <p:cBhvr>
                                        <p:cTn id="22" dur="1" fill="hold">
                                          <p:stCondLst>
                                            <p:cond delay="999"/>
                                          </p:stCondLst>
                                        </p:cTn>
                                        <p:tgtEl>
                                          <p:spTgt spid="2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1000"/>
                                        <p:tgtEl>
                                          <p:spTgt spid="41"/>
                                        </p:tgtEl>
                                      </p:cBhvr>
                                    </p:animEffect>
                                    <p:anim calcmode="lin" valueType="num">
                                      <p:cBhvr>
                                        <p:cTn id="28" dur="1000" fill="hold"/>
                                        <p:tgtEl>
                                          <p:spTgt spid="41"/>
                                        </p:tgtEl>
                                        <p:attrNameLst>
                                          <p:attrName>ppt_x</p:attrName>
                                        </p:attrNameLst>
                                      </p:cBhvr>
                                      <p:tavLst>
                                        <p:tav tm="0">
                                          <p:val>
                                            <p:strVal val="#ppt_x"/>
                                          </p:val>
                                        </p:tav>
                                        <p:tav tm="100000">
                                          <p:val>
                                            <p:strVal val="#ppt_x"/>
                                          </p:val>
                                        </p:tav>
                                      </p:tavLst>
                                    </p:anim>
                                    <p:anim calcmode="lin" valueType="num">
                                      <p:cBhvr>
                                        <p:cTn id="29" dur="1000" fill="hold"/>
                                        <p:tgtEl>
                                          <p:spTgt spid="41"/>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60"/>
                                        </p:tgtEl>
                                        <p:attrNameLst>
                                          <p:attrName>style.visibility</p:attrName>
                                        </p:attrNameLst>
                                      </p:cBhvr>
                                      <p:to>
                                        <p:strVal val="visible"/>
                                      </p:to>
                                    </p:set>
                                    <p:animEffect transition="in" filter="fade">
                                      <p:cBhvr>
                                        <p:cTn id="32" dur="1000"/>
                                        <p:tgtEl>
                                          <p:spTgt spid="60"/>
                                        </p:tgtEl>
                                      </p:cBhvr>
                                    </p:animEffect>
                                    <p:anim calcmode="lin" valueType="num">
                                      <p:cBhvr>
                                        <p:cTn id="33" dur="1000" fill="hold"/>
                                        <p:tgtEl>
                                          <p:spTgt spid="60"/>
                                        </p:tgtEl>
                                        <p:attrNameLst>
                                          <p:attrName>ppt_x</p:attrName>
                                        </p:attrNameLst>
                                      </p:cBhvr>
                                      <p:tavLst>
                                        <p:tav tm="0">
                                          <p:val>
                                            <p:strVal val="#ppt_x"/>
                                          </p:val>
                                        </p:tav>
                                        <p:tav tm="100000">
                                          <p:val>
                                            <p:strVal val="#ppt_x"/>
                                          </p:val>
                                        </p:tav>
                                      </p:tavLst>
                                    </p:anim>
                                    <p:anim calcmode="lin" valueType="num">
                                      <p:cBhvr>
                                        <p:cTn id="34"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10" fill="hold" nodeType="click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p:cTn id="39" dur="1000" fill="hold"/>
                                        <p:tgtEl>
                                          <p:spTgt spid="63"/>
                                        </p:tgtEl>
                                        <p:attrNameLst>
                                          <p:attrName>ppt_w</p:attrName>
                                        </p:attrNameLst>
                                      </p:cBhvr>
                                      <p:tavLst>
                                        <p:tav tm="0">
                                          <p:val>
                                            <p:fltVal val="0"/>
                                          </p:val>
                                        </p:tav>
                                        <p:tav tm="100000">
                                          <p:val>
                                            <p:strVal val="#ppt_w"/>
                                          </p:val>
                                        </p:tav>
                                      </p:tavLst>
                                    </p:anim>
                                    <p:anim calcmode="lin" valueType="num">
                                      <p:cBhvr>
                                        <p:cTn id="40" dur="1000" fill="hold"/>
                                        <p:tgtEl>
                                          <p:spTgt spid="63"/>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66"/>
                                        </p:tgtEl>
                                        <p:attrNameLst>
                                          <p:attrName>style.visibility</p:attrName>
                                        </p:attrNameLst>
                                      </p:cBhvr>
                                      <p:to>
                                        <p:strVal val="visible"/>
                                      </p:to>
                                    </p:set>
                                    <p:animEffect transition="in" filter="wipe(right)">
                                      <p:cBhvr>
                                        <p:cTn id="45" dur="1000"/>
                                        <p:tgtEl>
                                          <p:spTgt spid="66"/>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1" fill="hold" nodeType="click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wipe(up)">
                                      <p:cBhvr>
                                        <p:cTn id="50" dur="1000"/>
                                        <p:tgtEl>
                                          <p:spTgt spid="35"/>
                                        </p:tgtEl>
                                      </p:cBhvr>
                                    </p:animEffect>
                                  </p:childTnLst>
                                </p:cTn>
                              </p:par>
                              <p:par>
                                <p:cTn id="51" presetID="10" presetClass="exit" presetSubtype="0" fill="hold" grpId="1" nodeType="withEffect">
                                  <p:stCondLst>
                                    <p:cond delay="0"/>
                                  </p:stCondLst>
                                  <p:childTnLst>
                                    <p:animEffect transition="out" filter="fade">
                                      <p:cBhvr>
                                        <p:cTn id="52" dur="1000"/>
                                        <p:tgtEl>
                                          <p:spTgt spid="60"/>
                                        </p:tgtEl>
                                      </p:cBhvr>
                                    </p:animEffect>
                                    <p:set>
                                      <p:cBhvr>
                                        <p:cTn id="53" dur="1" fill="hold">
                                          <p:stCondLst>
                                            <p:cond delay="999"/>
                                          </p:stCondLst>
                                        </p:cTn>
                                        <p:tgtEl>
                                          <p:spTgt spid="6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39"/>
                                        </p:tgtEl>
                                        <p:attrNameLst>
                                          <p:attrName>style.visibility</p:attrName>
                                        </p:attrNameLst>
                                      </p:cBhvr>
                                      <p:to>
                                        <p:strVal val="visible"/>
                                      </p:to>
                                    </p:set>
                                    <p:animEffect transition="in" filter="wipe(left)">
                                      <p:cBhvr>
                                        <p:cTn id="58" dur="2000"/>
                                        <p:tgtEl>
                                          <p:spTgt spid="39"/>
                                        </p:tgtEl>
                                      </p:cBhvr>
                                    </p:animEffect>
                                  </p:childTnLst>
                                </p:cTn>
                              </p:par>
                            </p:childTnLst>
                          </p:cTn>
                        </p:par>
                      </p:childTnLst>
                    </p:cTn>
                  </p:par>
                  <p:par>
                    <p:cTn id="59" fill="hold">
                      <p:stCondLst>
                        <p:cond delay="indefinite"/>
                      </p:stCondLst>
                      <p:childTnLst>
                        <p:par>
                          <p:cTn id="60" fill="hold">
                            <p:stCondLst>
                              <p:cond delay="0"/>
                            </p:stCondLst>
                            <p:childTnLst>
                              <p:par>
                                <p:cTn id="61" presetID="49" presetClass="entr" presetSubtype="0" decel="100000" fill="hold" grpId="0" nodeType="clickEffect">
                                  <p:stCondLst>
                                    <p:cond delay="0"/>
                                  </p:stCondLst>
                                  <p:childTnLst>
                                    <p:set>
                                      <p:cBhvr>
                                        <p:cTn id="62" dur="1" fill="hold">
                                          <p:stCondLst>
                                            <p:cond delay="0"/>
                                          </p:stCondLst>
                                        </p:cTn>
                                        <p:tgtEl>
                                          <p:spTgt spid="36"/>
                                        </p:tgtEl>
                                        <p:attrNameLst>
                                          <p:attrName>style.visibility</p:attrName>
                                        </p:attrNameLst>
                                      </p:cBhvr>
                                      <p:to>
                                        <p:strVal val="visible"/>
                                      </p:to>
                                    </p:set>
                                    <p:anim calcmode="lin" valueType="num">
                                      <p:cBhvr>
                                        <p:cTn id="63" dur="1000" fill="hold"/>
                                        <p:tgtEl>
                                          <p:spTgt spid="36"/>
                                        </p:tgtEl>
                                        <p:attrNameLst>
                                          <p:attrName>ppt_w</p:attrName>
                                        </p:attrNameLst>
                                      </p:cBhvr>
                                      <p:tavLst>
                                        <p:tav tm="0">
                                          <p:val>
                                            <p:fltVal val="0"/>
                                          </p:val>
                                        </p:tav>
                                        <p:tav tm="100000">
                                          <p:val>
                                            <p:strVal val="#ppt_w"/>
                                          </p:val>
                                        </p:tav>
                                      </p:tavLst>
                                    </p:anim>
                                    <p:anim calcmode="lin" valueType="num">
                                      <p:cBhvr>
                                        <p:cTn id="64" dur="1000" fill="hold"/>
                                        <p:tgtEl>
                                          <p:spTgt spid="36"/>
                                        </p:tgtEl>
                                        <p:attrNameLst>
                                          <p:attrName>ppt_h</p:attrName>
                                        </p:attrNameLst>
                                      </p:cBhvr>
                                      <p:tavLst>
                                        <p:tav tm="0">
                                          <p:val>
                                            <p:fltVal val="0"/>
                                          </p:val>
                                        </p:tav>
                                        <p:tav tm="100000">
                                          <p:val>
                                            <p:strVal val="#ppt_h"/>
                                          </p:val>
                                        </p:tav>
                                      </p:tavLst>
                                    </p:anim>
                                    <p:anim calcmode="lin" valueType="num">
                                      <p:cBhvr>
                                        <p:cTn id="65" dur="1000" fill="hold"/>
                                        <p:tgtEl>
                                          <p:spTgt spid="36"/>
                                        </p:tgtEl>
                                        <p:attrNameLst>
                                          <p:attrName>style.rotation</p:attrName>
                                        </p:attrNameLst>
                                      </p:cBhvr>
                                      <p:tavLst>
                                        <p:tav tm="0">
                                          <p:val>
                                            <p:fltVal val="360"/>
                                          </p:val>
                                        </p:tav>
                                        <p:tav tm="100000">
                                          <p:val>
                                            <p:fltVal val="0"/>
                                          </p:val>
                                        </p:tav>
                                      </p:tavLst>
                                    </p:anim>
                                    <p:animEffect transition="in" filter="fade">
                                      <p:cBhvr>
                                        <p:cTn id="66" dur="1000"/>
                                        <p:tgtEl>
                                          <p:spTgt spid="36"/>
                                        </p:tgtEl>
                                      </p:cBhvr>
                                    </p:animEffect>
                                  </p:childTnLst>
                                </p:cTn>
                              </p:par>
                            </p:childTnLst>
                          </p:cTn>
                        </p:par>
                      </p:childTnLst>
                    </p:cTn>
                  </p:par>
                  <p:par>
                    <p:cTn id="67" fill="hold">
                      <p:stCondLst>
                        <p:cond delay="indefinite"/>
                      </p:stCondLst>
                      <p:childTnLst>
                        <p:par>
                          <p:cTn id="68" fill="hold">
                            <p:stCondLst>
                              <p:cond delay="0"/>
                            </p:stCondLst>
                            <p:childTnLst>
                              <p:par>
                                <p:cTn id="69" presetID="53" presetClass="entr" presetSubtype="0" fill="hold" grpId="0" nodeType="clickEffect">
                                  <p:stCondLst>
                                    <p:cond delay="0"/>
                                  </p:stCondLst>
                                  <p:childTnLst>
                                    <p:set>
                                      <p:cBhvr>
                                        <p:cTn id="70" dur="1" fill="hold">
                                          <p:stCondLst>
                                            <p:cond delay="0"/>
                                          </p:stCondLst>
                                        </p:cTn>
                                        <p:tgtEl>
                                          <p:spTgt spid="40"/>
                                        </p:tgtEl>
                                        <p:attrNameLst>
                                          <p:attrName>style.visibility</p:attrName>
                                        </p:attrNameLst>
                                      </p:cBhvr>
                                      <p:to>
                                        <p:strVal val="visible"/>
                                      </p:to>
                                    </p:set>
                                    <p:anim calcmode="lin" valueType="num">
                                      <p:cBhvr>
                                        <p:cTn id="71" dur="1000" fill="hold"/>
                                        <p:tgtEl>
                                          <p:spTgt spid="40"/>
                                        </p:tgtEl>
                                        <p:attrNameLst>
                                          <p:attrName>ppt_w</p:attrName>
                                        </p:attrNameLst>
                                      </p:cBhvr>
                                      <p:tavLst>
                                        <p:tav tm="0">
                                          <p:val>
                                            <p:fltVal val="0"/>
                                          </p:val>
                                        </p:tav>
                                        <p:tav tm="100000">
                                          <p:val>
                                            <p:strVal val="#ppt_w"/>
                                          </p:val>
                                        </p:tav>
                                      </p:tavLst>
                                    </p:anim>
                                    <p:anim calcmode="lin" valueType="num">
                                      <p:cBhvr>
                                        <p:cTn id="72" dur="1000" fill="hold"/>
                                        <p:tgtEl>
                                          <p:spTgt spid="40"/>
                                        </p:tgtEl>
                                        <p:attrNameLst>
                                          <p:attrName>ppt_h</p:attrName>
                                        </p:attrNameLst>
                                      </p:cBhvr>
                                      <p:tavLst>
                                        <p:tav tm="0">
                                          <p:val>
                                            <p:fltVal val="0"/>
                                          </p:val>
                                        </p:tav>
                                        <p:tav tm="100000">
                                          <p:val>
                                            <p:strVal val="#ppt_h"/>
                                          </p:val>
                                        </p:tav>
                                      </p:tavLst>
                                    </p:anim>
                                    <p:animEffect transition="in" filter="fade">
                                      <p:cBhvr>
                                        <p:cTn id="73" dur="1000"/>
                                        <p:tgtEl>
                                          <p:spTgt spid="40"/>
                                        </p:tgtEl>
                                      </p:cBhvr>
                                    </p:animEffect>
                                  </p:childTnLst>
                                </p:cTn>
                              </p:par>
                            </p:childTnLst>
                          </p:cTn>
                        </p:par>
                      </p:childTnLst>
                    </p:cTn>
                  </p:par>
                  <p:par>
                    <p:cTn id="74" fill="hold">
                      <p:stCondLst>
                        <p:cond delay="indefinite"/>
                      </p:stCondLst>
                      <p:childTnLst>
                        <p:par>
                          <p:cTn id="75" fill="hold">
                            <p:stCondLst>
                              <p:cond delay="0"/>
                            </p:stCondLst>
                            <p:childTnLst>
                              <p:par>
                                <p:cTn id="76" presetID="47" presetClass="entr" presetSubtype="0" fill="hold" nodeType="clickEffect">
                                  <p:stCondLst>
                                    <p:cond delay="500"/>
                                  </p:stCondLst>
                                  <p:childTnLst>
                                    <p:set>
                                      <p:cBhvr>
                                        <p:cTn id="77" dur="1" fill="hold">
                                          <p:stCondLst>
                                            <p:cond delay="0"/>
                                          </p:stCondLst>
                                        </p:cTn>
                                        <p:tgtEl>
                                          <p:spTgt spid="7170"/>
                                        </p:tgtEl>
                                        <p:attrNameLst>
                                          <p:attrName>style.visibility</p:attrName>
                                        </p:attrNameLst>
                                      </p:cBhvr>
                                      <p:to>
                                        <p:strVal val="visible"/>
                                      </p:to>
                                    </p:set>
                                    <p:animEffect transition="in" filter="fade">
                                      <p:cBhvr>
                                        <p:cTn id="78" dur="2000"/>
                                        <p:tgtEl>
                                          <p:spTgt spid="7170"/>
                                        </p:tgtEl>
                                      </p:cBhvr>
                                    </p:animEffect>
                                    <p:anim calcmode="lin" valueType="num">
                                      <p:cBhvr>
                                        <p:cTn id="79" dur="2000" fill="hold"/>
                                        <p:tgtEl>
                                          <p:spTgt spid="7170"/>
                                        </p:tgtEl>
                                        <p:attrNameLst>
                                          <p:attrName>ppt_x</p:attrName>
                                        </p:attrNameLst>
                                      </p:cBhvr>
                                      <p:tavLst>
                                        <p:tav tm="0">
                                          <p:val>
                                            <p:strVal val="#ppt_x"/>
                                          </p:val>
                                        </p:tav>
                                        <p:tav tm="100000">
                                          <p:val>
                                            <p:strVal val="#ppt_x"/>
                                          </p:val>
                                        </p:tav>
                                      </p:tavLst>
                                    </p:anim>
                                    <p:anim calcmode="lin" valueType="num">
                                      <p:cBhvr>
                                        <p:cTn id="80" dur="2000" fill="hold"/>
                                        <p:tgtEl>
                                          <p:spTgt spid="7170"/>
                                        </p:tgtEl>
                                        <p:attrNameLst>
                                          <p:attrName>ppt_y</p:attrName>
                                        </p:attrNameLst>
                                      </p:cBhvr>
                                      <p:tavLst>
                                        <p:tav tm="0">
                                          <p:val>
                                            <p:strVal val="#ppt_y-.1"/>
                                          </p:val>
                                        </p:tav>
                                        <p:tav tm="100000">
                                          <p:val>
                                            <p:strVal val="#ppt_y"/>
                                          </p:val>
                                        </p:tav>
                                      </p:tavLst>
                                    </p:anim>
                                  </p:childTnLst>
                                </p:cTn>
                              </p:par>
                              <p:par>
                                <p:cTn id="81" presetID="22" presetClass="exit" presetSubtype="8" fill="hold" nodeType="withEffect">
                                  <p:stCondLst>
                                    <p:cond delay="0"/>
                                  </p:stCondLst>
                                  <p:childTnLst>
                                    <p:animEffect transition="out" filter="wipe(left)">
                                      <p:cBhvr>
                                        <p:cTn id="82" dur="2000"/>
                                        <p:tgtEl>
                                          <p:spTgt spid="39"/>
                                        </p:tgtEl>
                                      </p:cBhvr>
                                    </p:animEffect>
                                    <p:set>
                                      <p:cBhvr>
                                        <p:cTn id="83" dur="1" fill="hold">
                                          <p:stCondLst>
                                            <p:cond delay="1999"/>
                                          </p:stCondLst>
                                        </p:cTn>
                                        <p:tgtEl>
                                          <p:spTgt spid="39"/>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1000"/>
                                        <p:tgtEl>
                                          <p:spTgt spid="66"/>
                                        </p:tgtEl>
                                      </p:cBhvr>
                                    </p:animEffect>
                                    <p:set>
                                      <p:cBhvr>
                                        <p:cTn id="86" dur="1" fill="hold">
                                          <p:stCondLst>
                                            <p:cond delay="999"/>
                                          </p:stCondLst>
                                        </p:cTn>
                                        <p:tgtEl>
                                          <p:spTgt spid="66"/>
                                        </p:tgtEl>
                                        <p:attrNameLst>
                                          <p:attrName>style.visibility</p:attrName>
                                        </p:attrNameLst>
                                      </p:cBhvr>
                                      <p:to>
                                        <p:strVal val="hidden"/>
                                      </p:to>
                                    </p:set>
                                  </p:childTnLst>
                                </p:cTn>
                              </p:par>
                            </p:childTnLst>
                          </p:cTn>
                        </p:par>
                        <p:par>
                          <p:cTn id="87" fill="hold">
                            <p:stCondLst>
                              <p:cond delay="2500"/>
                            </p:stCondLst>
                            <p:childTnLst>
                              <p:par>
                                <p:cTn id="88" presetID="8" presetClass="emph" presetSubtype="0" fill="hold" grpId="1" nodeType="afterEffect">
                                  <p:stCondLst>
                                    <p:cond delay="0"/>
                                  </p:stCondLst>
                                  <p:childTnLst>
                                    <p:animRot by="21600000">
                                      <p:cBhvr>
                                        <p:cTn id="89" dur="2000" fill="hold"/>
                                        <p:tgtEl>
                                          <p:spTgt spid="36"/>
                                        </p:tgtEl>
                                        <p:attrNameLst>
                                          <p:attrName>r</p:attrName>
                                        </p:attrNameLst>
                                      </p:cBhvr>
                                    </p:animRot>
                                  </p:childTnLst>
                                </p:cTn>
                              </p:par>
                              <p:par>
                                <p:cTn id="90" presetID="10" presetClass="entr" presetSubtype="0" fill="hold" grpId="0" nodeType="withEffect">
                                  <p:stCondLst>
                                    <p:cond delay="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1000"/>
                                        <p:tgtEl>
                                          <p:spTgt spid="47"/>
                                        </p:tgtEl>
                                      </p:cBhvr>
                                    </p:animEffect>
                                  </p:childTnLst>
                                </p:cTn>
                              </p:par>
                              <p:par>
                                <p:cTn id="93" presetID="49" presetClass="entr" presetSubtype="0" decel="100000" fill="hold" grpId="0" nodeType="withEffect">
                                  <p:stCondLst>
                                    <p:cond delay="0"/>
                                  </p:stCondLst>
                                  <p:childTnLst>
                                    <p:set>
                                      <p:cBhvr>
                                        <p:cTn id="94" dur="1" fill="hold">
                                          <p:stCondLst>
                                            <p:cond delay="0"/>
                                          </p:stCondLst>
                                        </p:cTn>
                                        <p:tgtEl>
                                          <p:spTgt spid="46"/>
                                        </p:tgtEl>
                                        <p:attrNameLst>
                                          <p:attrName>style.visibility</p:attrName>
                                        </p:attrNameLst>
                                      </p:cBhvr>
                                      <p:to>
                                        <p:strVal val="visible"/>
                                      </p:to>
                                    </p:set>
                                    <p:anim calcmode="lin" valueType="num">
                                      <p:cBhvr>
                                        <p:cTn id="95" dur="1000" fill="hold"/>
                                        <p:tgtEl>
                                          <p:spTgt spid="46"/>
                                        </p:tgtEl>
                                        <p:attrNameLst>
                                          <p:attrName>ppt_w</p:attrName>
                                        </p:attrNameLst>
                                      </p:cBhvr>
                                      <p:tavLst>
                                        <p:tav tm="0">
                                          <p:val>
                                            <p:fltVal val="0"/>
                                          </p:val>
                                        </p:tav>
                                        <p:tav tm="100000">
                                          <p:val>
                                            <p:strVal val="#ppt_w"/>
                                          </p:val>
                                        </p:tav>
                                      </p:tavLst>
                                    </p:anim>
                                    <p:anim calcmode="lin" valueType="num">
                                      <p:cBhvr>
                                        <p:cTn id="96" dur="1000" fill="hold"/>
                                        <p:tgtEl>
                                          <p:spTgt spid="46"/>
                                        </p:tgtEl>
                                        <p:attrNameLst>
                                          <p:attrName>ppt_h</p:attrName>
                                        </p:attrNameLst>
                                      </p:cBhvr>
                                      <p:tavLst>
                                        <p:tav tm="0">
                                          <p:val>
                                            <p:fltVal val="0"/>
                                          </p:val>
                                        </p:tav>
                                        <p:tav tm="100000">
                                          <p:val>
                                            <p:strVal val="#ppt_h"/>
                                          </p:val>
                                        </p:tav>
                                      </p:tavLst>
                                    </p:anim>
                                    <p:anim calcmode="lin" valueType="num">
                                      <p:cBhvr>
                                        <p:cTn id="97" dur="1000" fill="hold"/>
                                        <p:tgtEl>
                                          <p:spTgt spid="46"/>
                                        </p:tgtEl>
                                        <p:attrNameLst>
                                          <p:attrName>style.rotation</p:attrName>
                                        </p:attrNameLst>
                                      </p:cBhvr>
                                      <p:tavLst>
                                        <p:tav tm="0">
                                          <p:val>
                                            <p:fltVal val="360"/>
                                          </p:val>
                                        </p:tav>
                                        <p:tav tm="100000">
                                          <p:val>
                                            <p:fltVal val="0"/>
                                          </p:val>
                                        </p:tav>
                                      </p:tavLst>
                                    </p:anim>
                                    <p:animEffect transition="in" filter="fade">
                                      <p:cBhvr>
                                        <p:cTn id="98" dur="1000"/>
                                        <p:tgtEl>
                                          <p:spTgt spid="46"/>
                                        </p:tgtEl>
                                      </p:cBhvr>
                                    </p:animEffect>
                                  </p:childTnLst>
                                </p:cTn>
                              </p:par>
                              <p:par>
                                <p:cTn id="99" presetID="10" presetClass="exit" presetSubtype="0" fill="hold" nodeType="withEffect">
                                  <p:stCondLst>
                                    <p:cond delay="0"/>
                                  </p:stCondLst>
                                  <p:childTnLst>
                                    <p:animEffect transition="out" filter="fade">
                                      <p:cBhvr>
                                        <p:cTn id="100" dur="1000"/>
                                        <p:tgtEl>
                                          <p:spTgt spid="35"/>
                                        </p:tgtEl>
                                      </p:cBhvr>
                                    </p:animEffect>
                                    <p:set>
                                      <p:cBhvr>
                                        <p:cTn id="101" dur="1" fill="hold">
                                          <p:stCondLst>
                                            <p:cond delay="999"/>
                                          </p:stCondLst>
                                        </p:cTn>
                                        <p:tgtEl>
                                          <p:spTgt spid="35"/>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41"/>
                                        </p:tgtEl>
                                      </p:cBhvr>
                                    </p:animEffect>
                                    <p:set>
                                      <p:cBhvr>
                                        <p:cTn id="104" dur="1" fill="hold">
                                          <p:stCondLst>
                                            <p:cond delay="999"/>
                                          </p:stCondLst>
                                        </p:cTn>
                                        <p:tgtEl>
                                          <p:spTgt spid="41"/>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1000"/>
                                        <p:tgtEl>
                                          <p:spTgt spid="40"/>
                                        </p:tgtEl>
                                      </p:cBhvr>
                                    </p:animEffect>
                                    <p:set>
                                      <p:cBhvr>
                                        <p:cTn id="107" dur="1" fill="hold">
                                          <p:stCondLst>
                                            <p:cond delay="999"/>
                                          </p:stCondLst>
                                        </p:cTn>
                                        <p:tgtEl>
                                          <p:spTgt spid="40"/>
                                        </p:tgtEl>
                                        <p:attrNameLst>
                                          <p:attrName>style.visibility</p:attrName>
                                        </p:attrNameLst>
                                      </p:cBhvr>
                                      <p:to>
                                        <p:strVal val="hidden"/>
                                      </p:to>
                                    </p:set>
                                  </p:childTnLst>
                                </p:cTn>
                              </p:par>
                              <p:par>
                                <p:cTn id="108" presetID="10" presetClass="exit" presetSubtype="0" fill="hold" nodeType="withEffect">
                                  <p:stCondLst>
                                    <p:cond delay="0"/>
                                  </p:stCondLst>
                                  <p:childTnLst>
                                    <p:animEffect transition="out" filter="fade">
                                      <p:cBhvr>
                                        <p:cTn id="109" dur="1000"/>
                                        <p:tgtEl>
                                          <p:spTgt spid="63"/>
                                        </p:tgtEl>
                                      </p:cBhvr>
                                    </p:animEffect>
                                    <p:set>
                                      <p:cBhvr>
                                        <p:cTn id="110" dur="1" fill="hold">
                                          <p:stCondLst>
                                            <p:cond delay="999"/>
                                          </p:stCondLst>
                                        </p:cTn>
                                        <p:tgtEl>
                                          <p:spTgt spid="63"/>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nodeType="click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childTnLst>
                                </p:cTn>
                              </p:par>
                              <p:par>
                                <p:cTn id="116" presetID="64" presetClass="path" presetSubtype="0" accel="50000" decel="50000" fill="hold" nodeType="withEffect">
                                  <p:stCondLst>
                                    <p:cond delay="0"/>
                                  </p:stCondLst>
                                  <p:childTnLst>
                                    <p:animMotion origin="layout" path="M 3.33333E-6 1.11111E-6 L 0.15416 -0.53889 " pathEditMode="relative" rAng="0" ptsTypes="AA">
                                      <p:cBhvr>
                                        <p:cTn id="117" dur="1000" fill="hold"/>
                                        <p:tgtEl>
                                          <p:spTgt spid="43"/>
                                        </p:tgtEl>
                                        <p:attrNameLst>
                                          <p:attrName>ppt_x</p:attrName>
                                          <p:attrName>ppt_y</p:attrName>
                                        </p:attrNameLst>
                                      </p:cBhvr>
                                      <p:rCtr x="7700" y="-26900"/>
                                    </p:animMotion>
                                  </p:childTnLst>
                                </p:cTn>
                              </p:par>
                              <p:par>
                                <p:cTn id="118" presetID="10" presetClass="exit" presetSubtype="0" fill="hold" nodeType="withEffect">
                                  <p:stCondLst>
                                    <p:cond delay="500"/>
                                  </p:stCondLst>
                                  <p:childTnLst>
                                    <p:animEffect transition="out" filter="fade">
                                      <p:cBhvr>
                                        <p:cTn id="119" dur="1000"/>
                                        <p:tgtEl>
                                          <p:spTgt spid="7170"/>
                                        </p:tgtEl>
                                      </p:cBhvr>
                                    </p:animEffect>
                                    <p:set>
                                      <p:cBhvr>
                                        <p:cTn id="120" dur="1" fill="hold">
                                          <p:stCondLst>
                                            <p:cond delay="999"/>
                                          </p:stCondLst>
                                        </p:cTn>
                                        <p:tgtEl>
                                          <p:spTgt spid="7170"/>
                                        </p:tgtEl>
                                        <p:attrNameLst>
                                          <p:attrName>style.visibility</p:attrName>
                                        </p:attrNameLst>
                                      </p:cBhvr>
                                      <p:to>
                                        <p:strVal val="hidden"/>
                                      </p:to>
                                    </p:set>
                                  </p:childTnLst>
                                </p:cTn>
                              </p:par>
                            </p:childTnLst>
                          </p:cTn>
                        </p:par>
                        <p:par>
                          <p:cTn id="121" fill="hold">
                            <p:stCondLst>
                              <p:cond delay="1500"/>
                            </p:stCondLst>
                            <p:childTnLst>
                              <p:par>
                                <p:cTn id="122" presetID="49" presetClass="entr" presetSubtype="0" decel="100000" fill="hold" grpId="1" nodeType="afterEffect">
                                  <p:stCondLst>
                                    <p:cond delay="0"/>
                                  </p:stCondLst>
                                  <p:childTnLst>
                                    <p:set>
                                      <p:cBhvr>
                                        <p:cTn id="123" dur="1" fill="hold">
                                          <p:stCondLst>
                                            <p:cond delay="0"/>
                                          </p:stCondLst>
                                        </p:cTn>
                                        <p:tgtEl>
                                          <p:spTgt spid="58"/>
                                        </p:tgtEl>
                                        <p:attrNameLst>
                                          <p:attrName>style.visibility</p:attrName>
                                        </p:attrNameLst>
                                      </p:cBhvr>
                                      <p:to>
                                        <p:strVal val="visible"/>
                                      </p:to>
                                    </p:set>
                                    <p:anim calcmode="lin" valueType="num">
                                      <p:cBhvr>
                                        <p:cTn id="124" dur="1000" fill="hold"/>
                                        <p:tgtEl>
                                          <p:spTgt spid="58"/>
                                        </p:tgtEl>
                                        <p:attrNameLst>
                                          <p:attrName>ppt_w</p:attrName>
                                        </p:attrNameLst>
                                      </p:cBhvr>
                                      <p:tavLst>
                                        <p:tav tm="0">
                                          <p:val>
                                            <p:fltVal val="0"/>
                                          </p:val>
                                        </p:tav>
                                        <p:tav tm="100000">
                                          <p:val>
                                            <p:strVal val="#ppt_w"/>
                                          </p:val>
                                        </p:tav>
                                      </p:tavLst>
                                    </p:anim>
                                    <p:anim calcmode="lin" valueType="num">
                                      <p:cBhvr>
                                        <p:cTn id="125" dur="1000" fill="hold"/>
                                        <p:tgtEl>
                                          <p:spTgt spid="58"/>
                                        </p:tgtEl>
                                        <p:attrNameLst>
                                          <p:attrName>ppt_h</p:attrName>
                                        </p:attrNameLst>
                                      </p:cBhvr>
                                      <p:tavLst>
                                        <p:tav tm="0">
                                          <p:val>
                                            <p:fltVal val="0"/>
                                          </p:val>
                                        </p:tav>
                                        <p:tav tm="100000">
                                          <p:val>
                                            <p:strVal val="#ppt_h"/>
                                          </p:val>
                                        </p:tav>
                                      </p:tavLst>
                                    </p:anim>
                                    <p:anim calcmode="lin" valueType="num">
                                      <p:cBhvr>
                                        <p:cTn id="126" dur="1000" fill="hold"/>
                                        <p:tgtEl>
                                          <p:spTgt spid="58"/>
                                        </p:tgtEl>
                                        <p:attrNameLst>
                                          <p:attrName>style.rotation</p:attrName>
                                        </p:attrNameLst>
                                      </p:cBhvr>
                                      <p:tavLst>
                                        <p:tav tm="0">
                                          <p:val>
                                            <p:fltVal val="360"/>
                                          </p:val>
                                        </p:tav>
                                        <p:tav tm="100000">
                                          <p:val>
                                            <p:fltVal val="0"/>
                                          </p:val>
                                        </p:tav>
                                      </p:tavLst>
                                    </p:anim>
                                    <p:animEffect transition="in" filter="fade">
                                      <p:cBhvr>
                                        <p:cTn id="127" dur="1000"/>
                                        <p:tgtEl>
                                          <p:spTgt spid="58"/>
                                        </p:tgtEl>
                                      </p:cBhvr>
                                    </p:animEffect>
                                  </p:childTnLst>
                                </p:cTn>
                              </p:par>
                            </p:childTnLst>
                          </p:cTn>
                        </p:par>
                        <p:par>
                          <p:cTn id="128" fill="hold">
                            <p:stCondLst>
                              <p:cond delay="2500"/>
                            </p:stCondLst>
                            <p:childTnLst>
                              <p:par>
                                <p:cTn id="129" presetID="10" presetClass="entr" presetSubtype="0" fill="hold" grpId="0" nodeType="afterEffect">
                                  <p:stCondLst>
                                    <p:cond delay="0"/>
                                  </p:stCondLst>
                                  <p:childTnLst>
                                    <p:set>
                                      <p:cBhvr>
                                        <p:cTn id="130" dur="1" fill="hold">
                                          <p:stCondLst>
                                            <p:cond delay="0"/>
                                          </p:stCondLst>
                                        </p:cTn>
                                        <p:tgtEl>
                                          <p:spTgt spid="44"/>
                                        </p:tgtEl>
                                        <p:attrNameLst>
                                          <p:attrName>style.visibility</p:attrName>
                                        </p:attrNameLst>
                                      </p:cBhvr>
                                      <p:to>
                                        <p:strVal val="visible"/>
                                      </p:to>
                                    </p:set>
                                    <p:animEffect transition="in" filter="fade">
                                      <p:cBhvr>
                                        <p:cTn id="131" dur="1000"/>
                                        <p:tgtEl>
                                          <p:spTgt spid="44"/>
                                        </p:tgtEl>
                                      </p:cBhvr>
                                    </p:animEffect>
                                  </p:childTnLst>
                                </p:cTn>
                              </p:par>
                            </p:childTnLst>
                          </p:cTn>
                        </p:par>
                      </p:childTnLst>
                    </p:cTn>
                  </p:par>
                  <p:par>
                    <p:cTn id="132" fill="hold">
                      <p:stCondLst>
                        <p:cond delay="indefinite"/>
                      </p:stCondLst>
                      <p:childTnLst>
                        <p:par>
                          <p:cTn id="133" fill="hold">
                            <p:stCondLst>
                              <p:cond delay="0"/>
                            </p:stCondLst>
                            <p:childTnLst>
                              <p:par>
                                <p:cTn id="134" presetID="10" presetClass="entr" presetSubtype="0" fill="hold" grpId="0" nodeType="clickEffect">
                                  <p:stCondLst>
                                    <p:cond delay="0"/>
                                  </p:stCondLst>
                                  <p:childTnLst>
                                    <p:set>
                                      <p:cBhvr>
                                        <p:cTn id="135" dur="1" fill="hold">
                                          <p:stCondLst>
                                            <p:cond delay="0"/>
                                          </p:stCondLst>
                                        </p:cTn>
                                        <p:tgtEl>
                                          <p:spTgt spid="45"/>
                                        </p:tgtEl>
                                        <p:attrNameLst>
                                          <p:attrName>style.visibility</p:attrName>
                                        </p:attrNameLst>
                                      </p:cBhvr>
                                      <p:to>
                                        <p:strVal val="visible"/>
                                      </p:to>
                                    </p:set>
                                    <p:animEffect transition="in" filter="fade">
                                      <p:cBhvr>
                                        <p:cTn id="136" dur="1000"/>
                                        <p:tgtEl>
                                          <p:spTgt spid="45"/>
                                        </p:tgtEl>
                                      </p:cBhvr>
                                    </p:animEffect>
                                  </p:childTnLst>
                                </p:cTn>
                              </p:par>
                            </p:childTnLst>
                          </p:cTn>
                        </p:par>
                      </p:childTnLst>
                    </p:cTn>
                  </p:par>
                  <p:par>
                    <p:cTn id="137" fill="hold">
                      <p:stCondLst>
                        <p:cond delay="indefinite"/>
                      </p:stCondLst>
                      <p:childTnLst>
                        <p:par>
                          <p:cTn id="138" fill="hold">
                            <p:stCondLst>
                              <p:cond delay="0"/>
                            </p:stCondLst>
                            <p:childTnLst>
                              <p:par>
                                <p:cTn id="139" presetID="53" presetClass="exit" presetSubtype="0" fill="hold" grpId="1" nodeType="clickEffect">
                                  <p:stCondLst>
                                    <p:cond delay="0"/>
                                  </p:stCondLst>
                                  <p:childTnLst>
                                    <p:anim calcmode="lin" valueType="num">
                                      <p:cBhvr>
                                        <p:cTn id="140" dur="1000"/>
                                        <p:tgtEl>
                                          <p:spTgt spid="46"/>
                                        </p:tgtEl>
                                        <p:attrNameLst>
                                          <p:attrName>ppt_w</p:attrName>
                                        </p:attrNameLst>
                                      </p:cBhvr>
                                      <p:tavLst>
                                        <p:tav tm="0">
                                          <p:val>
                                            <p:strVal val="ppt_w"/>
                                          </p:val>
                                        </p:tav>
                                        <p:tav tm="100000">
                                          <p:val>
                                            <p:fltVal val="0"/>
                                          </p:val>
                                        </p:tav>
                                      </p:tavLst>
                                    </p:anim>
                                    <p:anim calcmode="lin" valueType="num">
                                      <p:cBhvr>
                                        <p:cTn id="141" dur="1000"/>
                                        <p:tgtEl>
                                          <p:spTgt spid="46"/>
                                        </p:tgtEl>
                                        <p:attrNameLst>
                                          <p:attrName>ppt_h</p:attrName>
                                        </p:attrNameLst>
                                      </p:cBhvr>
                                      <p:tavLst>
                                        <p:tav tm="0">
                                          <p:val>
                                            <p:strVal val="ppt_h"/>
                                          </p:val>
                                        </p:tav>
                                        <p:tav tm="100000">
                                          <p:val>
                                            <p:fltVal val="0"/>
                                          </p:val>
                                        </p:tav>
                                      </p:tavLst>
                                    </p:anim>
                                    <p:animEffect transition="out" filter="fade">
                                      <p:cBhvr>
                                        <p:cTn id="142" dur="1000"/>
                                        <p:tgtEl>
                                          <p:spTgt spid="46"/>
                                        </p:tgtEl>
                                      </p:cBhvr>
                                    </p:animEffect>
                                    <p:set>
                                      <p:cBhvr>
                                        <p:cTn id="143" dur="1" fill="hold">
                                          <p:stCondLst>
                                            <p:cond delay="999"/>
                                          </p:stCondLst>
                                        </p:cTn>
                                        <p:tgtEl>
                                          <p:spTgt spid="46"/>
                                        </p:tgtEl>
                                        <p:attrNameLst>
                                          <p:attrName>style.visibility</p:attrName>
                                        </p:attrNameLst>
                                      </p:cBhvr>
                                      <p:to>
                                        <p:strVal val="hidden"/>
                                      </p:to>
                                    </p:set>
                                  </p:childTnLst>
                                </p:cTn>
                              </p:par>
                              <p:par>
                                <p:cTn id="144" presetID="10" presetClass="exit" presetSubtype="0" fill="hold" grpId="2" nodeType="withEffect">
                                  <p:stCondLst>
                                    <p:cond delay="0"/>
                                  </p:stCondLst>
                                  <p:childTnLst>
                                    <p:animEffect transition="out" filter="fade">
                                      <p:cBhvr>
                                        <p:cTn id="145" dur="1000"/>
                                        <p:tgtEl>
                                          <p:spTgt spid="36"/>
                                        </p:tgtEl>
                                      </p:cBhvr>
                                    </p:animEffect>
                                    <p:set>
                                      <p:cBhvr>
                                        <p:cTn id="146" dur="1" fill="hold">
                                          <p:stCondLst>
                                            <p:cond delay="999"/>
                                          </p:stCondLst>
                                        </p:cTn>
                                        <p:tgtEl>
                                          <p:spTgt spid="36"/>
                                        </p:tgtEl>
                                        <p:attrNameLst>
                                          <p:attrName>style.visibility</p:attrName>
                                        </p:attrNameLst>
                                      </p:cBhvr>
                                      <p:to>
                                        <p:strVal val="hidden"/>
                                      </p:to>
                                    </p:set>
                                  </p:childTnLst>
                                </p:cTn>
                              </p:par>
                              <p:par>
                                <p:cTn id="147" presetID="10" presetClass="exit" presetSubtype="0" fill="hold" grpId="2" nodeType="withEffect">
                                  <p:stCondLst>
                                    <p:cond delay="0"/>
                                  </p:stCondLst>
                                  <p:childTnLst>
                                    <p:animEffect transition="out" filter="fade">
                                      <p:cBhvr>
                                        <p:cTn id="148" dur="1000"/>
                                        <p:tgtEl>
                                          <p:spTgt spid="58"/>
                                        </p:tgtEl>
                                      </p:cBhvr>
                                    </p:animEffect>
                                    <p:set>
                                      <p:cBhvr>
                                        <p:cTn id="149" dur="1" fill="hold">
                                          <p:stCondLst>
                                            <p:cond delay="999"/>
                                          </p:stCondLst>
                                        </p:cTn>
                                        <p:tgtEl>
                                          <p:spTgt spid="58"/>
                                        </p:tgtEl>
                                        <p:attrNameLst>
                                          <p:attrName>style.visibility</p:attrName>
                                        </p:attrNameLst>
                                      </p:cBhvr>
                                      <p:to>
                                        <p:strVal val="hidden"/>
                                      </p:to>
                                    </p:set>
                                  </p:childTnLst>
                                </p:cTn>
                              </p:par>
                              <p:par>
                                <p:cTn id="150" presetID="49" presetClass="entr" presetSubtype="0" decel="100000" fill="hold" grpId="0" nodeType="withEffect">
                                  <p:stCondLst>
                                    <p:cond delay="0"/>
                                  </p:stCondLst>
                                  <p:childTnLst>
                                    <p:set>
                                      <p:cBhvr>
                                        <p:cTn id="151" dur="1" fill="hold">
                                          <p:stCondLst>
                                            <p:cond delay="0"/>
                                          </p:stCondLst>
                                        </p:cTn>
                                        <p:tgtEl>
                                          <p:spTgt spid="48"/>
                                        </p:tgtEl>
                                        <p:attrNameLst>
                                          <p:attrName>style.visibility</p:attrName>
                                        </p:attrNameLst>
                                      </p:cBhvr>
                                      <p:to>
                                        <p:strVal val="visible"/>
                                      </p:to>
                                    </p:set>
                                    <p:anim calcmode="lin" valueType="num">
                                      <p:cBhvr>
                                        <p:cTn id="152" dur="1000" fill="hold"/>
                                        <p:tgtEl>
                                          <p:spTgt spid="48"/>
                                        </p:tgtEl>
                                        <p:attrNameLst>
                                          <p:attrName>ppt_w</p:attrName>
                                        </p:attrNameLst>
                                      </p:cBhvr>
                                      <p:tavLst>
                                        <p:tav tm="0">
                                          <p:val>
                                            <p:fltVal val="0"/>
                                          </p:val>
                                        </p:tav>
                                        <p:tav tm="100000">
                                          <p:val>
                                            <p:strVal val="#ppt_w"/>
                                          </p:val>
                                        </p:tav>
                                      </p:tavLst>
                                    </p:anim>
                                    <p:anim calcmode="lin" valueType="num">
                                      <p:cBhvr>
                                        <p:cTn id="153" dur="1000" fill="hold"/>
                                        <p:tgtEl>
                                          <p:spTgt spid="48"/>
                                        </p:tgtEl>
                                        <p:attrNameLst>
                                          <p:attrName>ppt_h</p:attrName>
                                        </p:attrNameLst>
                                      </p:cBhvr>
                                      <p:tavLst>
                                        <p:tav tm="0">
                                          <p:val>
                                            <p:fltVal val="0"/>
                                          </p:val>
                                        </p:tav>
                                        <p:tav tm="100000">
                                          <p:val>
                                            <p:strVal val="#ppt_h"/>
                                          </p:val>
                                        </p:tav>
                                      </p:tavLst>
                                    </p:anim>
                                    <p:anim calcmode="lin" valueType="num">
                                      <p:cBhvr>
                                        <p:cTn id="154" dur="1000" fill="hold"/>
                                        <p:tgtEl>
                                          <p:spTgt spid="48"/>
                                        </p:tgtEl>
                                        <p:attrNameLst>
                                          <p:attrName>style.rotation</p:attrName>
                                        </p:attrNameLst>
                                      </p:cBhvr>
                                      <p:tavLst>
                                        <p:tav tm="0">
                                          <p:val>
                                            <p:fltVal val="360"/>
                                          </p:val>
                                        </p:tav>
                                        <p:tav tm="100000">
                                          <p:val>
                                            <p:fltVal val="0"/>
                                          </p:val>
                                        </p:tav>
                                      </p:tavLst>
                                    </p:anim>
                                    <p:animEffect transition="in" filter="fade">
                                      <p:cBhvr>
                                        <p:cTn id="155" dur="1000"/>
                                        <p:tgtEl>
                                          <p:spTgt spid="48"/>
                                        </p:tgtEl>
                                      </p:cBhvr>
                                    </p:animEffect>
                                  </p:childTnLst>
                                </p:cTn>
                              </p:par>
                            </p:childTnLst>
                          </p:cTn>
                        </p:par>
                        <p:par>
                          <p:cTn id="156" fill="hold">
                            <p:stCondLst>
                              <p:cond delay="1000"/>
                            </p:stCondLst>
                            <p:childTnLst>
                              <p:par>
                                <p:cTn id="157" presetID="49" presetClass="entr" presetSubtype="0" decel="100000" fill="hold" grpId="0" nodeType="afterEffect">
                                  <p:stCondLst>
                                    <p:cond delay="0"/>
                                  </p:stCondLst>
                                  <p:childTnLst>
                                    <p:set>
                                      <p:cBhvr>
                                        <p:cTn id="158" dur="1" fill="hold">
                                          <p:stCondLst>
                                            <p:cond delay="0"/>
                                          </p:stCondLst>
                                        </p:cTn>
                                        <p:tgtEl>
                                          <p:spTgt spid="50"/>
                                        </p:tgtEl>
                                        <p:attrNameLst>
                                          <p:attrName>style.visibility</p:attrName>
                                        </p:attrNameLst>
                                      </p:cBhvr>
                                      <p:to>
                                        <p:strVal val="visible"/>
                                      </p:to>
                                    </p:set>
                                    <p:anim calcmode="lin" valueType="num">
                                      <p:cBhvr>
                                        <p:cTn id="159" dur="1000" fill="hold"/>
                                        <p:tgtEl>
                                          <p:spTgt spid="50"/>
                                        </p:tgtEl>
                                        <p:attrNameLst>
                                          <p:attrName>ppt_w</p:attrName>
                                        </p:attrNameLst>
                                      </p:cBhvr>
                                      <p:tavLst>
                                        <p:tav tm="0">
                                          <p:val>
                                            <p:fltVal val="0"/>
                                          </p:val>
                                        </p:tav>
                                        <p:tav tm="100000">
                                          <p:val>
                                            <p:strVal val="#ppt_w"/>
                                          </p:val>
                                        </p:tav>
                                      </p:tavLst>
                                    </p:anim>
                                    <p:anim calcmode="lin" valueType="num">
                                      <p:cBhvr>
                                        <p:cTn id="160" dur="1000" fill="hold"/>
                                        <p:tgtEl>
                                          <p:spTgt spid="50"/>
                                        </p:tgtEl>
                                        <p:attrNameLst>
                                          <p:attrName>ppt_h</p:attrName>
                                        </p:attrNameLst>
                                      </p:cBhvr>
                                      <p:tavLst>
                                        <p:tav tm="0">
                                          <p:val>
                                            <p:fltVal val="0"/>
                                          </p:val>
                                        </p:tav>
                                        <p:tav tm="100000">
                                          <p:val>
                                            <p:strVal val="#ppt_h"/>
                                          </p:val>
                                        </p:tav>
                                      </p:tavLst>
                                    </p:anim>
                                    <p:anim calcmode="lin" valueType="num">
                                      <p:cBhvr>
                                        <p:cTn id="161" dur="1000" fill="hold"/>
                                        <p:tgtEl>
                                          <p:spTgt spid="50"/>
                                        </p:tgtEl>
                                        <p:attrNameLst>
                                          <p:attrName>style.rotation</p:attrName>
                                        </p:attrNameLst>
                                      </p:cBhvr>
                                      <p:tavLst>
                                        <p:tav tm="0">
                                          <p:val>
                                            <p:fltVal val="360"/>
                                          </p:val>
                                        </p:tav>
                                        <p:tav tm="100000">
                                          <p:val>
                                            <p:fltVal val="0"/>
                                          </p:val>
                                        </p:tav>
                                      </p:tavLst>
                                    </p:anim>
                                    <p:animEffect transition="in" filter="fade">
                                      <p:cBhvr>
                                        <p:cTn id="162" dur="1000"/>
                                        <p:tgtEl>
                                          <p:spTgt spid="50"/>
                                        </p:tgtEl>
                                      </p:cBhvr>
                                    </p:animEffect>
                                  </p:childTnLst>
                                </p:cTn>
                              </p:par>
                              <p:par>
                                <p:cTn id="163" presetID="53" presetClass="entr" presetSubtype="0" fill="hold" grpId="0" nodeType="withEffect">
                                  <p:stCondLst>
                                    <p:cond delay="0"/>
                                  </p:stCondLst>
                                  <p:childTnLst>
                                    <p:set>
                                      <p:cBhvr>
                                        <p:cTn id="164" dur="1" fill="hold">
                                          <p:stCondLst>
                                            <p:cond delay="0"/>
                                          </p:stCondLst>
                                        </p:cTn>
                                        <p:tgtEl>
                                          <p:spTgt spid="49"/>
                                        </p:tgtEl>
                                        <p:attrNameLst>
                                          <p:attrName>style.visibility</p:attrName>
                                        </p:attrNameLst>
                                      </p:cBhvr>
                                      <p:to>
                                        <p:strVal val="visible"/>
                                      </p:to>
                                    </p:set>
                                    <p:anim calcmode="lin" valueType="num">
                                      <p:cBhvr>
                                        <p:cTn id="165" dur="1000" fill="hold"/>
                                        <p:tgtEl>
                                          <p:spTgt spid="49"/>
                                        </p:tgtEl>
                                        <p:attrNameLst>
                                          <p:attrName>ppt_w</p:attrName>
                                        </p:attrNameLst>
                                      </p:cBhvr>
                                      <p:tavLst>
                                        <p:tav tm="0">
                                          <p:val>
                                            <p:fltVal val="0"/>
                                          </p:val>
                                        </p:tav>
                                        <p:tav tm="100000">
                                          <p:val>
                                            <p:strVal val="#ppt_w"/>
                                          </p:val>
                                        </p:tav>
                                      </p:tavLst>
                                    </p:anim>
                                    <p:anim calcmode="lin" valueType="num">
                                      <p:cBhvr>
                                        <p:cTn id="166" dur="1000" fill="hold"/>
                                        <p:tgtEl>
                                          <p:spTgt spid="49"/>
                                        </p:tgtEl>
                                        <p:attrNameLst>
                                          <p:attrName>ppt_h</p:attrName>
                                        </p:attrNameLst>
                                      </p:cBhvr>
                                      <p:tavLst>
                                        <p:tav tm="0">
                                          <p:val>
                                            <p:fltVal val="0"/>
                                          </p:val>
                                        </p:tav>
                                        <p:tav tm="100000">
                                          <p:val>
                                            <p:strVal val="#ppt_h"/>
                                          </p:val>
                                        </p:tav>
                                      </p:tavLst>
                                    </p:anim>
                                    <p:animEffect transition="in" filter="fade">
                                      <p:cBhvr>
                                        <p:cTn id="167" dur="1000"/>
                                        <p:tgtEl>
                                          <p:spTgt spid="49"/>
                                        </p:tgtEl>
                                      </p:cBhvr>
                                    </p:animEffect>
                                  </p:childTnLst>
                                </p:cTn>
                              </p:par>
                            </p:childTnLst>
                          </p:cTn>
                        </p:par>
                        <p:par>
                          <p:cTn id="168" fill="hold">
                            <p:stCondLst>
                              <p:cond delay="2000"/>
                            </p:stCondLst>
                            <p:childTnLst>
                              <p:par>
                                <p:cTn id="169" presetID="49" presetClass="entr" presetSubtype="0" decel="100000" fill="hold" grpId="0" nodeType="after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p:cTn id="171" dur="1000" fill="hold"/>
                                        <p:tgtEl>
                                          <p:spTgt spid="52"/>
                                        </p:tgtEl>
                                        <p:attrNameLst>
                                          <p:attrName>ppt_w</p:attrName>
                                        </p:attrNameLst>
                                      </p:cBhvr>
                                      <p:tavLst>
                                        <p:tav tm="0">
                                          <p:val>
                                            <p:fltVal val="0"/>
                                          </p:val>
                                        </p:tav>
                                        <p:tav tm="100000">
                                          <p:val>
                                            <p:strVal val="#ppt_w"/>
                                          </p:val>
                                        </p:tav>
                                      </p:tavLst>
                                    </p:anim>
                                    <p:anim calcmode="lin" valueType="num">
                                      <p:cBhvr>
                                        <p:cTn id="172" dur="1000" fill="hold"/>
                                        <p:tgtEl>
                                          <p:spTgt spid="52"/>
                                        </p:tgtEl>
                                        <p:attrNameLst>
                                          <p:attrName>ppt_h</p:attrName>
                                        </p:attrNameLst>
                                      </p:cBhvr>
                                      <p:tavLst>
                                        <p:tav tm="0">
                                          <p:val>
                                            <p:fltVal val="0"/>
                                          </p:val>
                                        </p:tav>
                                        <p:tav tm="100000">
                                          <p:val>
                                            <p:strVal val="#ppt_h"/>
                                          </p:val>
                                        </p:tav>
                                      </p:tavLst>
                                    </p:anim>
                                    <p:anim calcmode="lin" valueType="num">
                                      <p:cBhvr>
                                        <p:cTn id="173" dur="1000" fill="hold"/>
                                        <p:tgtEl>
                                          <p:spTgt spid="52"/>
                                        </p:tgtEl>
                                        <p:attrNameLst>
                                          <p:attrName>style.rotation</p:attrName>
                                        </p:attrNameLst>
                                      </p:cBhvr>
                                      <p:tavLst>
                                        <p:tav tm="0">
                                          <p:val>
                                            <p:fltVal val="360"/>
                                          </p:val>
                                        </p:tav>
                                        <p:tav tm="100000">
                                          <p:val>
                                            <p:fltVal val="0"/>
                                          </p:val>
                                        </p:tav>
                                      </p:tavLst>
                                    </p:anim>
                                    <p:animEffect transition="in" filter="fade">
                                      <p:cBhvr>
                                        <p:cTn id="174" dur="1000"/>
                                        <p:tgtEl>
                                          <p:spTgt spid="52"/>
                                        </p:tgtEl>
                                      </p:cBhvr>
                                    </p:animEffect>
                                  </p:childTnLst>
                                </p:cTn>
                              </p:par>
                              <p:par>
                                <p:cTn id="175" presetID="53" presetClass="entr" presetSubtype="0" fill="hold" grpId="0" nodeType="withEffect">
                                  <p:stCondLst>
                                    <p:cond delay="0"/>
                                  </p:stCondLst>
                                  <p:childTnLst>
                                    <p:set>
                                      <p:cBhvr>
                                        <p:cTn id="176" dur="1" fill="hold">
                                          <p:stCondLst>
                                            <p:cond delay="0"/>
                                          </p:stCondLst>
                                        </p:cTn>
                                        <p:tgtEl>
                                          <p:spTgt spid="51"/>
                                        </p:tgtEl>
                                        <p:attrNameLst>
                                          <p:attrName>style.visibility</p:attrName>
                                        </p:attrNameLst>
                                      </p:cBhvr>
                                      <p:to>
                                        <p:strVal val="visible"/>
                                      </p:to>
                                    </p:set>
                                    <p:anim calcmode="lin" valueType="num">
                                      <p:cBhvr>
                                        <p:cTn id="177" dur="1000" fill="hold"/>
                                        <p:tgtEl>
                                          <p:spTgt spid="51"/>
                                        </p:tgtEl>
                                        <p:attrNameLst>
                                          <p:attrName>ppt_w</p:attrName>
                                        </p:attrNameLst>
                                      </p:cBhvr>
                                      <p:tavLst>
                                        <p:tav tm="0">
                                          <p:val>
                                            <p:fltVal val="0"/>
                                          </p:val>
                                        </p:tav>
                                        <p:tav tm="100000">
                                          <p:val>
                                            <p:strVal val="#ppt_w"/>
                                          </p:val>
                                        </p:tav>
                                      </p:tavLst>
                                    </p:anim>
                                    <p:anim calcmode="lin" valueType="num">
                                      <p:cBhvr>
                                        <p:cTn id="178" dur="1000" fill="hold"/>
                                        <p:tgtEl>
                                          <p:spTgt spid="51"/>
                                        </p:tgtEl>
                                        <p:attrNameLst>
                                          <p:attrName>ppt_h</p:attrName>
                                        </p:attrNameLst>
                                      </p:cBhvr>
                                      <p:tavLst>
                                        <p:tav tm="0">
                                          <p:val>
                                            <p:fltVal val="0"/>
                                          </p:val>
                                        </p:tav>
                                        <p:tav tm="100000">
                                          <p:val>
                                            <p:strVal val="#ppt_h"/>
                                          </p:val>
                                        </p:tav>
                                      </p:tavLst>
                                    </p:anim>
                                    <p:animEffect transition="in" filter="fade">
                                      <p:cBhvr>
                                        <p:cTn id="179" dur="1000"/>
                                        <p:tgtEl>
                                          <p:spTgt spid="51"/>
                                        </p:tgtEl>
                                      </p:cBhvr>
                                    </p:animEffect>
                                  </p:childTnLst>
                                </p:cTn>
                              </p:par>
                            </p:childTnLst>
                          </p:cTn>
                        </p:par>
                      </p:childTnLst>
                    </p:cTn>
                  </p:par>
                  <p:par>
                    <p:cTn id="180" fill="hold">
                      <p:stCondLst>
                        <p:cond delay="indefinite"/>
                      </p:stCondLst>
                      <p:childTnLst>
                        <p:par>
                          <p:cTn id="181" fill="hold">
                            <p:stCondLst>
                              <p:cond delay="0"/>
                            </p:stCondLst>
                            <p:childTnLst>
                              <p:par>
                                <p:cTn id="182" presetID="53" presetClass="exit" presetSubtype="0" fill="hold" grpId="1" nodeType="clickEffect">
                                  <p:stCondLst>
                                    <p:cond delay="0"/>
                                  </p:stCondLst>
                                  <p:childTnLst>
                                    <p:anim calcmode="lin" valueType="num">
                                      <p:cBhvr>
                                        <p:cTn id="183" dur="1000"/>
                                        <p:tgtEl>
                                          <p:spTgt spid="48"/>
                                        </p:tgtEl>
                                        <p:attrNameLst>
                                          <p:attrName>ppt_w</p:attrName>
                                        </p:attrNameLst>
                                      </p:cBhvr>
                                      <p:tavLst>
                                        <p:tav tm="0">
                                          <p:val>
                                            <p:strVal val="ppt_w"/>
                                          </p:val>
                                        </p:tav>
                                        <p:tav tm="100000">
                                          <p:val>
                                            <p:fltVal val="0"/>
                                          </p:val>
                                        </p:tav>
                                      </p:tavLst>
                                    </p:anim>
                                    <p:anim calcmode="lin" valueType="num">
                                      <p:cBhvr>
                                        <p:cTn id="184" dur="1000"/>
                                        <p:tgtEl>
                                          <p:spTgt spid="48"/>
                                        </p:tgtEl>
                                        <p:attrNameLst>
                                          <p:attrName>ppt_h</p:attrName>
                                        </p:attrNameLst>
                                      </p:cBhvr>
                                      <p:tavLst>
                                        <p:tav tm="0">
                                          <p:val>
                                            <p:strVal val="ppt_h"/>
                                          </p:val>
                                        </p:tav>
                                        <p:tav tm="100000">
                                          <p:val>
                                            <p:fltVal val="0"/>
                                          </p:val>
                                        </p:tav>
                                      </p:tavLst>
                                    </p:anim>
                                    <p:animEffect transition="out" filter="fade">
                                      <p:cBhvr>
                                        <p:cTn id="185" dur="1000"/>
                                        <p:tgtEl>
                                          <p:spTgt spid="48"/>
                                        </p:tgtEl>
                                      </p:cBhvr>
                                    </p:animEffect>
                                    <p:set>
                                      <p:cBhvr>
                                        <p:cTn id="186" dur="1" fill="hold">
                                          <p:stCondLst>
                                            <p:cond delay="999"/>
                                          </p:stCondLst>
                                        </p:cTn>
                                        <p:tgtEl>
                                          <p:spTgt spid="48"/>
                                        </p:tgtEl>
                                        <p:attrNameLst>
                                          <p:attrName>style.visibility</p:attrName>
                                        </p:attrNameLst>
                                      </p:cBhvr>
                                      <p:to>
                                        <p:strVal val="hidden"/>
                                      </p:to>
                                    </p:set>
                                  </p:childTnLst>
                                </p:cTn>
                              </p:par>
                              <p:par>
                                <p:cTn id="187" presetID="49" presetClass="entr" presetSubtype="0" decel="100000" fill="hold" grpId="0" nodeType="withEffect">
                                  <p:stCondLst>
                                    <p:cond delay="0"/>
                                  </p:stCondLst>
                                  <p:childTnLst>
                                    <p:set>
                                      <p:cBhvr>
                                        <p:cTn id="188" dur="1" fill="hold">
                                          <p:stCondLst>
                                            <p:cond delay="0"/>
                                          </p:stCondLst>
                                        </p:cTn>
                                        <p:tgtEl>
                                          <p:spTgt spid="55"/>
                                        </p:tgtEl>
                                        <p:attrNameLst>
                                          <p:attrName>style.visibility</p:attrName>
                                        </p:attrNameLst>
                                      </p:cBhvr>
                                      <p:to>
                                        <p:strVal val="visible"/>
                                      </p:to>
                                    </p:set>
                                    <p:anim calcmode="lin" valueType="num">
                                      <p:cBhvr>
                                        <p:cTn id="189" dur="1000" fill="hold"/>
                                        <p:tgtEl>
                                          <p:spTgt spid="55"/>
                                        </p:tgtEl>
                                        <p:attrNameLst>
                                          <p:attrName>ppt_w</p:attrName>
                                        </p:attrNameLst>
                                      </p:cBhvr>
                                      <p:tavLst>
                                        <p:tav tm="0">
                                          <p:val>
                                            <p:fltVal val="0"/>
                                          </p:val>
                                        </p:tav>
                                        <p:tav tm="100000">
                                          <p:val>
                                            <p:strVal val="#ppt_w"/>
                                          </p:val>
                                        </p:tav>
                                      </p:tavLst>
                                    </p:anim>
                                    <p:anim calcmode="lin" valueType="num">
                                      <p:cBhvr>
                                        <p:cTn id="190" dur="1000" fill="hold"/>
                                        <p:tgtEl>
                                          <p:spTgt spid="55"/>
                                        </p:tgtEl>
                                        <p:attrNameLst>
                                          <p:attrName>ppt_h</p:attrName>
                                        </p:attrNameLst>
                                      </p:cBhvr>
                                      <p:tavLst>
                                        <p:tav tm="0">
                                          <p:val>
                                            <p:fltVal val="0"/>
                                          </p:val>
                                        </p:tav>
                                        <p:tav tm="100000">
                                          <p:val>
                                            <p:strVal val="#ppt_h"/>
                                          </p:val>
                                        </p:tav>
                                      </p:tavLst>
                                    </p:anim>
                                    <p:anim calcmode="lin" valueType="num">
                                      <p:cBhvr>
                                        <p:cTn id="191" dur="1000" fill="hold"/>
                                        <p:tgtEl>
                                          <p:spTgt spid="55"/>
                                        </p:tgtEl>
                                        <p:attrNameLst>
                                          <p:attrName>style.rotation</p:attrName>
                                        </p:attrNameLst>
                                      </p:cBhvr>
                                      <p:tavLst>
                                        <p:tav tm="0">
                                          <p:val>
                                            <p:fltVal val="360"/>
                                          </p:val>
                                        </p:tav>
                                        <p:tav tm="100000">
                                          <p:val>
                                            <p:fltVal val="0"/>
                                          </p:val>
                                        </p:tav>
                                      </p:tavLst>
                                    </p:anim>
                                    <p:animEffect transition="in" filter="fade">
                                      <p:cBhvr>
                                        <p:cTn id="192" dur="1000"/>
                                        <p:tgtEl>
                                          <p:spTgt spid="55"/>
                                        </p:tgtEl>
                                      </p:cBhvr>
                                    </p:animEffect>
                                  </p:childTnLst>
                                </p:cTn>
                              </p:par>
                            </p:childTnLst>
                          </p:cTn>
                        </p:par>
                        <p:par>
                          <p:cTn id="193" fill="hold">
                            <p:stCondLst>
                              <p:cond delay="1000"/>
                            </p:stCondLst>
                            <p:childTnLst>
                              <p:par>
                                <p:cTn id="194" presetID="49" presetClass="entr" presetSubtype="0" decel="100000" fill="hold" grpId="0" nodeType="afterEffect">
                                  <p:stCondLst>
                                    <p:cond delay="0"/>
                                  </p:stCondLst>
                                  <p:childTnLst>
                                    <p:set>
                                      <p:cBhvr>
                                        <p:cTn id="195" dur="1" fill="hold">
                                          <p:stCondLst>
                                            <p:cond delay="0"/>
                                          </p:stCondLst>
                                        </p:cTn>
                                        <p:tgtEl>
                                          <p:spTgt spid="54"/>
                                        </p:tgtEl>
                                        <p:attrNameLst>
                                          <p:attrName>style.visibility</p:attrName>
                                        </p:attrNameLst>
                                      </p:cBhvr>
                                      <p:to>
                                        <p:strVal val="visible"/>
                                      </p:to>
                                    </p:set>
                                    <p:anim calcmode="lin" valueType="num">
                                      <p:cBhvr>
                                        <p:cTn id="196" dur="1000" fill="hold"/>
                                        <p:tgtEl>
                                          <p:spTgt spid="54"/>
                                        </p:tgtEl>
                                        <p:attrNameLst>
                                          <p:attrName>ppt_w</p:attrName>
                                        </p:attrNameLst>
                                      </p:cBhvr>
                                      <p:tavLst>
                                        <p:tav tm="0">
                                          <p:val>
                                            <p:fltVal val="0"/>
                                          </p:val>
                                        </p:tav>
                                        <p:tav tm="100000">
                                          <p:val>
                                            <p:strVal val="#ppt_w"/>
                                          </p:val>
                                        </p:tav>
                                      </p:tavLst>
                                    </p:anim>
                                    <p:anim calcmode="lin" valueType="num">
                                      <p:cBhvr>
                                        <p:cTn id="197" dur="1000" fill="hold"/>
                                        <p:tgtEl>
                                          <p:spTgt spid="54"/>
                                        </p:tgtEl>
                                        <p:attrNameLst>
                                          <p:attrName>ppt_h</p:attrName>
                                        </p:attrNameLst>
                                      </p:cBhvr>
                                      <p:tavLst>
                                        <p:tav tm="0">
                                          <p:val>
                                            <p:fltVal val="0"/>
                                          </p:val>
                                        </p:tav>
                                        <p:tav tm="100000">
                                          <p:val>
                                            <p:strVal val="#ppt_h"/>
                                          </p:val>
                                        </p:tav>
                                      </p:tavLst>
                                    </p:anim>
                                    <p:anim calcmode="lin" valueType="num">
                                      <p:cBhvr>
                                        <p:cTn id="198" dur="1000" fill="hold"/>
                                        <p:tgtEl>
                                          <p:spTgt spid="54"/>
                                        </p:tgtEl>
                                        <p:attrNameLst>
                                          <p:attrName>style.rotation</p:attrName>
                                        </p:attrNameLst>
                                      </p:cBhvr>
                                      <p:tavLst>
                                        <p:tav tm="0">
                                          <p:val>
                                            <p:fltVal val="360"/>
                                          </p:val>
                                        </p:tav>
                                        <p:tav tm="100000">
                                          <p:val>
                                            <p:fltVal val="0"/>
                                          </p:val>
                                        </p:tav>
                                      </p:tavLst>
                                    </p:anim>
                                    <p:animEffect transition="in" filter="fade">
                                      <p:cBhvr>
                                        <p:cTn id="199" dur="1000"/>
                                        <p:tgtEl>
                                          <p:spTgt spid="54"/>
                                        </p:tgtEl>
                                      </p:cBhvr>
                                    </p:animEffect>
                                  </p:childTnLst>
                                </p:cTn>
                              </p:par>
                              <p:par>
                                <p:cTn id="200" presetID="53" presetClass="entr" presetSubtype="0" fill="hold" grpId="0" nodeType="withEffect">
                                  <p:stCondLst>
                                    <p:cond delay="0"/>
                                  </p:stCondLst>
                                  <p:childTnLst>
                                    <p:set>
                                      <p:cBhvr>
                                        <p:cTn id="201" dur="1" fill="hold">
                                          <p:stCondLst>
                                            <p:cond delay="0"/>
                                          </p:stCondLst>
                                        </p:cTn>
                                        <p:tgtEl>
                                          <p:spTgt spid="53"/>
                                        </p:tgtEl>
                                        <p:attrNameLst>
                                          <p:attrName>style.visibility</p:attrName>
                                        </p:attrNameLst>
                                      </p:cBhvr>
                                      <p:to>
                                        <p:strVal val="visible"/>
                                      </p:to>
                                    </p:set>
                                    <p:anim calcmode="lin" valueType="num">
                                      <p:cBhvr>
                                        <p:cTn id="202" dur="1000" fill="hold"/>
                                        <p:tgtEl>
                                          <p:spTgt spid="53"/>
                                        </p:tgtEl>
                                        <p:attrNameLst>
                                          <p:attrName>ppt_w</p:attrName>
                                        </p:attrNameLst>
                                      </p:cBhvr>
                                      <p:tavLst>
                                        <p:tav tm="0">
                                          <p:val>
                                            <p:fltVal val="0"/>
                                          </p:val>
                                        </p:tav>
                                        <p:tav tm="100000">
                                          <p:val>
                                            <p:strVal val="#ppt_w"/>
                                          </p:val>
                                        </p:tav>
                                      </p:tavLst>
                                    </p:anim>
                                    <p:anim calcmode="lin" valueType="num">
                                      <p:cBhvr>
                                        <p:cTn id="203" dur="1000" fill="hold"/>
                                        <p:tgtEl>
                                          <p:spTgt spid="53"/>
                                        </p:tgtEl>
                                        <p:attrNameLst>
                                          <p:attrName>ppt_h</p:attrName>
                                        </p:attrNameLst>
                                      </p:cBhvr>
                                      <p:tavLst>
                                        <p:tav tm="0">
                                          <p:val>
                                            <p:fltVal val="0"/>
                                          </p:val>
                                        </p:tav>
                                        <p:tav tm="100000">
                                          <p:val>
                                            <p:strVal val="#ppt_h"/>
                                          </p:val>
                                        </p:tav>
                                      </p:tavLst>
                                    </p:anim>
                                    <p:animEffect transition="in" filter="fade">
                                      <p:cBhvr>
                                        <p:cTn id="204" dur="1000"/>
                                        <p:tgtEl>
                                          <p:spTgt spid="53"/>
                                        </p:tgtEl>
                                      </p:cBhvr>
                                    </p:animEffect>
                                  </p:childTnLst>
                                </p:cTn>
                              </p:par>
                            </p:childTnLst>
                          </p:cTn>
                        </p:par>
                      </p:childTnLst>
                    </p:cTn>
                  </p:par>
                  <p:par>
                    <p:cTn id="205" fill="hold">
                      <p:stCondLst>
                        <p:cond delay="indefinite"/>
                      </p:stCondLst>
                      <p:childTnLst>
                        <p:par>
                          <p:cTn id="206" fill="hold">
                            <p:stCondLst>
                              <p:cond delay="0"/>
                            </p:stCondLst>
                            <p:childTnLst>
                              <p:par>
                                <p:cTn id="207" presetID="53" presetClass="entr" presetSubtype="0" fill="hold" grpId="0" nodeType="clickEffect">
                                  <p:stCondLst>
                                    <p:cond delay="0"/>
                                  </p:stCondLst>
                                  <p:childTnLst>
                                    <p:set>
                                      <p:cBhvr>
                                        <p:cTn id="208" dur="1" fill="hold">
                                          <p:stCondLst>
                                            <p:cond delay="0"/>
                                          </p:stCondLst>
                                        </p:cTn>
                                        <p:tgtEl>
                                          <p:spTgt spid="56"/>
                                        </p:tgtEl>
                                        <p:attrNameLst>
                                          <p:attrName>style.visibility</p:attrName>
                                        </p:attrNameLst>
                                      </p:cBhvr>
                                      <p:to>
                                        <p:strVal val="visible"/>
                                      </p:to>
                                    </p:set>
                                    <p:anim calcmode="lin" valueType="num">
                                      <p:cBhvr>
                                        <p:cTn id="209" dur="1000" fill="hold"/>
                                        <p:tgtEl>
                                          <p:spTgt spid="56"/>
                                        </p:tgtEl>
                                        <p:attrNameLst>
                                          <p:attrName>ppt_w</p:attrName>
                                        </p:attrNameLst>
                                      </p:cBhvr>
                                      <p:tavLst>
                                        <p:tav tm="0">
                                          <p:val>
                                            <p:fltVal val="0"/>
                                          </p:val>
                                        </p:tav>
                                        <p:tav tm="100000">
                                          <p:val>
                                            <p:strVal val="#ppt_w"/>
                                          </p:val>
                                        </p:tav>
                                      </p:tavLst>
                                    </p:anim>
                                    <p:anim calcmode="lin" valueType="num">
                                      <p:cBhvr>
                                        <p:cTn id="210" dur="1000" fill="hold"/>
                                        <p:tgtEl>
                                          <p:spTgt spid="56"/>
                                        </p:tgtEl>
                                        <p:attrNameLst>
                                          <p:attrName>ppt_h</p:attrName>
                                        </p:attrNameLst>
                                      </p:cBhvr>
                                      <p:tavLst>
                                        <p:tav tm="0">
                                          <p:val>
                                            <p:fltVal val="0"/>
                                          </p:val>
                                        </p:tav>
                                        <p:tav tm="100000">
                                          <p:val>
                                            <p:strVal val="#ppt_h"/>
                                          </p:val>
                                        </p:tav>
                                      </p:tavLst>
                                    </p:anim>
                                    <p:animEffect transition="in" filter="fade">
                                      <p:cBhvr>
                                        <p:cTn id="211" dur="1000"/>
                                        <p:tgtEl>
                                          <p:spTgt spid="56"/>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xit" presetSubtype="0" fill="hold" grpId="1" nodeType="clickEffect">
                                  <p:stCondLst>
                                    <p:cond delay="0"/>
                                  </p:stCondLst>
                                  <p:childTnLst>
                                    <p:animEffect transition="out" filter="fade">
                                      <p:cBhvr>
                                        <p:cTn id="215" dur="1000"/>
                                        <p:tgtEl>
                                          <p:spTgt spid="45"/>
                                        </p:tgtEl>
                                      </p:cBhvr>
                                    </p:animEffect>
                                    <p:set>
                                      <p:cBhvr>
                                        <p:cTn id="216" dur="1" fill="hold">
                                          <p:stCondLst>
                                            <p:cond delay="999"/>
                                          </p:stCondLst>
                                        </p:cTn>
                                        <p:tgtEl>
                                          <p:spTgt spid="45"/>
                                        </p:tgtEl>
                                        <p:attrNameLst>
                                          <p:attrName>style.visibility</p:attrName>
                                        </p:attrNameLst>
                                      </p:cBhvr>
                                      <p:to>
                                        <p:strVal val="hidden"/>
                                      </p:to>
                                    </p:set>
                                  </p:childTnLst>
                                </p:cTn>
                              </p:par>
                              <p:par>
                                <p:cTn id="217" presetID="10" presetClass="exit" presetSubtype="0" fill="hold" grpId="1" nodeType="withEffect">
                                  <p:stCondLst>
                                    <p:cond delay="0"/>
                                  </p:stCondLst>
                                  <p:childTnLst>
                                    <p:animEffect transition="out" filter="fade">
                                      <p:cBhvr>
                                        <p:cTn id="218" dur="1000"/>
                                        <p:tgtEl>
                                          <p:spTgt spid="44"/>
                                        </p:tgtEl>
                                      </p:cBhvr>
                                    </p:animEffect>
                                    <p:set>
                                      <p:cBhvr>
                                        <p:cTn id="219" dur="1" fill="hold">
                                          <p:stCondLst>
                                            <p:cond delay="999"/>
                                          </p:stCondLst>
                                        </p:cTn>
                                        <p:tgtEl>
                                          <p:spTgt spid="44"/>
                                        </p:tgtEl>
                                        <p:attrNameLst>
                                          <p:attrName>style.visibility</p:attrName>
                                        </p:attrNameLst>
                                      </p:cBhvr>
                                      <p:to>
                                        <p:strVal val="hidden"/>
                                      </p:to>
                                    </p:set>
                                  </p:childTnLst>
                                </p:cTn>
                              </p:par>
                              <p:par>
                                <p:cTn id="220" presetID="10" presetClass="exit" presetSubtype="0" fill="hold" nodeType="withEffect">
                                  <p:stCondLst>
                                    <p:cond delay="0"/>
                                  </p:stCondLst>
                                  <p:childTnLst>
                                    <p:animEffect transition="out" filter="fade">
                                      <p:cBhvr>
                                        <p:cTn id="221" dur="1000"/>
                                        <p:tgtEl>
                                          <p:spTgt spid="43"/>
                                        </p:tgtEl>
                                      </p:cBhvr>
                                    </p:animEffect>
                                    <p:set>
                                      <p:cBhvr>
                                        <p:cTn id="222" dur="1" fill="hold">
                                          <p:stCondLst>
                                            <p:cond delay="999"/>
                                          </p:stCondLst>
                                        </p:cTn>
                                        <p:tgtEl>
                                          <p:spTgt spid="43"/>
                                        </p:tgtEl>
                                        <p:attrNameLst>
                                          <p:attrName>style.visibility</p:attrName>
                                        </p:attrNameLst>
                                      </p:cBhvr>
                                      <p:to>
                                        <p:strVal val="hidden"/>
                                      </p:to>
                                    </p:set>
                                  </p:childTnLst>
                                </p:cTn>
                              </p:par>
                              <p:par>
                                <p:cTn id="223" presetID="53" presetClass="exit" presetSubtype="0" fill="hold" grpId="1" nodeType="withEffect">
                                  <p:stCondLst>
                                    <p:cond delay="0"/>
                                  </p:stCondLst>
                                  <p:childTnLst>
                                    <p:anim calcmode="lin" valueType="num">
                                      <p:cBhvr>
                                        <p:cTn id="224" dur="1000"/>
                                        <p:tgtEl>
                                          <p:spTgt spid="56"/>
                                        </p:tgtEl>
                                        <p:attrNameLst>
                                          <p:attrName>ppt_w</p:attrName>
                                        </p:attrNameLst>
                                      </p:cBhvr>
                                      <p:tavLst>
                                        <p:tav tm="0">
                                          <p:val>
                                            <p:strVal val="ppt_w"/>
                                          </p:val>
                                        </p:tav>
                                        <p:tav tm="100000">
                                          <p:val>
                                            <p:fltVal val="0"/>
                                          </p:val>
                                        </p:tav>
                                      </p:tavLst>
                                    </p:anim>
                                    <p:anim calcmode="lin" valueType="num">
                                      <p:cBhvr>
                                        <p:cTn id="225" dur="1000"/>
                                        <p:tgtEl>
                                          <p:spTgt spid="56"/>
                                        </p:tgtEl>
                                        <p:attrNameLst>
                                          <p:attrName>ppt_h</p:attrName>
                                        </p:attrNameLst>
                                      </p:cBhvr>
                                      <p:tavLst>
                                        <p:tav tm="0">
                                          <p:val>
                                            <p:strVal val="ppt_h"/>
                                          </p:val>
                                        </p:tav>
                                        <p:tav tm="100000">
                                          <p:val>
                                            <p:fltVal val="0"/>
                                          </p:val>
                                        </p:tav>
                                      </p:tavLst>
                                    </p:anim>
                                    <p:animEffect transition="out" filter="fade">
                                      <p:cBhvr>
                                        <p:cTn id="226" dur="1000"/>
                                        <p:tgtEl>
                                          <p:spTgt spid="56"/>
                                        </p:tgtEl>
                                      </p:cBhvr>
                                    </p:animEffect>
                                    <p:set>
                                      <p:cBhvr>
                                        <p:cTn id="227" dur="1" fill="hold">
                                          <p:stCondLst>
                                            <p:cond delay="999"/>
                                          </p:stCondLst>
                                        </p:cTn>
                                        <p:tgtEl>
                                          <p:spTgt spid="56"/>
                                        </p:tgtEl>
                                        <p:attrNameLst>
                                          <p:attrName>style.visibility</p:attrName>
                                        </p:attrNameLst>
                                      </p:cBhvr>
                                      <p:to>
                                        <p:strVal val="hidden"/>
                                      </p:to>
                                    </p:set>
                                  </p:childTnLst>
                                </p:cTn>
                              </p:par>
                            </p:childTnLst>
                          </p:cTn>
                        </p:par>
                        <p:par>
                          <p:cTn id="228" fill="hold">
                            <p:stCondLst>
                              <p:cond delay="1000"/>
                            </p:stCondLst>
                            <p:childTnLst>
                              <p:par>
                                <p:cTn id="229" presetID="49" presetClass="exit" presetSubtype="0" accel="100000" fill="hold" grpId="1" nodeType="afterEffect">
                                  <p:stCondLst>
                                    <p:cond delay="0"/>
                                  </p:stCondLst>
                                  <p:childTnLst>
                                    <p:anim calcmode="lin" valueType="num">
                                      <p:cBhvr>
                                        <p:cTn id="230" dur="1000"/>
                                        <p:tgtEl>
                                          <p:spTgt spid="55"/>
                                        </p:tgtEl>
                                        <p:attrNameLst>
                                          <p:attrName>ppt_w</p:attrName>
                                        </p:attrNameLst>
                                      </p:cBhvr>
                                      <p:tavLst>
                                        <p:tav tm="0">
                                          <p:val>
                                            <p:strVal val="ppt_w"/>
                                          </p:val>
                                        </p:tav>
                                        <p:tav tm="100000">
                                          <p:val>
                                            <p:fltVal val="0"/>
                                          </p:val>
                                        </p:tav>
                                      </p:tavLst>
                                    </p:anim>
                                    <p:anim calcmode="lin" valueType="num">
                                      <p:cBhvr>
                                        <p:cTn id="231" dur="1000"/>
                                        <p:tgtEl>
                                          <p:spTgt spid="55"/>
                                        </p:tgtEl>
                                        <p:attrNameLst>
                                          <p:attrName>ppt_h</p:attrName>
                                        </p:attrNameLst>
                                      </p:cBhvr>
                                      <p:tavLst>
                                        <p:tav tm="0">
                                          <p:val>
                                            <p:strVal val="ppt_h"/>
                                          </p:val>
                                        </p:tav>
                                        <p:tav tm="100000">
                                          <p:val>
                                            <p:fltVal val="0"/>
                                          </p:val>
                                        </p:tav>
                                      </p:tavLst>
                                    </p:anim>
                                    <p:anim calcmode="lin" valueType="num">
                                      <p:cBhvr>
                                        <p:cTn id="232" dur="1000"/>
                                        <p:tgtEl>
                                          <p:spTgt spid="55"/>
                                        </p:tgtEl>
                                        <p:attrNameLst>
                                          <p:attrName>style.rotation</p:attrName>
                                        </p:attrNameLst>
                                      </p:cBhvr>
                                      <p:tavLst>
                                        <p:tav tm="0">
                                          <p:val>
                                            <p:fltVal val="0"/>
                                          </p:val>
                                        </p:tav>
                                        <p:tav tm="100000">
                                          <p:val>
                                            <p:fltVal val="360"/>
                                          </p:val>
                                        </p:tav>
                                      </p:tavLst>
                                    </p:anim>
                                    <p:animEffect transition="out" filter="fade">
                                      <p:cBhvr>
                                        <p:cTn id="233" dur="1000"/>
                                        <p:tgtEl>
                                          <p:spTgt spid="55"/>
                                        </p:tgtEl>
                                      </p:cBhvr>
                                    </p:animEffect>
                                    <p:set>
                                      <p:cBhvr>
                                        <p:cTn id="234" dur="1" fill="hold">
                                          <p:stCondLst>
                                            <p:cond delay="999"/>
                                          </p:stCondLst>
                                        </p:cTn>
                                        <p:tgtEl>
                                          <p:spTgt spid="55"/>
                                        </p:tgtEl>
                                        <p:attrNameLst>
                                          <p:attrName>style.visibility</p:attrName>
                                        </p:attrNameLst>
                                      </p:cBhvr>
                                      <p:to>
                                        <p:strVal val="hidden"/>
                                      </p:to>
                                    </p:set>
                                  </p:childTnLst>
                                </p:cTn>
                              </p:par>
                              <p:par>
                                <p:cTn id="235" presetID="49" presetClass="entr" presetSubtype="0" decel="100000" fill="hold" grpId="0" nodeType="withEffect">
                                  <p:stCondLst>
                                    <p:cond delay="0"/>
                                  </p:stCondLst>
                                  <p:childTnLst>
                                    <p:set>
                                      <p:cBhvr>
                                        <p:cTn id="236" dur="1" fill="hold">
                                          <p:stCondLst>
                                            <p:cond delay="0"/>
                                          </p:stCondLst>
                                        </p:cTn>
                                        <p:tgtEl>
                                          <p:spTgt spid="57"/>
                                        </p:tgtEl>
                                        <p:attrNameLst>
                                          <p:attrName>style.visibility</p:attrName>
                                        </p:attrNameLst>
                                      </p:cBhvr>
                                      <p:to>
                                        <p:strVal val="visible"/>
                                      </p:to>
                                    </p:set>
                                    <p:anim calcmode="lin" valueType="num">
                                      <p:cBhvr>
                                        <p:cTn id="237" dur="1000" fill="hold"/>
                                        <p:tgtEl>
                                          <p:spTgt spid="57"/>
                                        </p:tgtEl>
                                        <p:attrNameLst>
                                          <p:attrName>ppt_w</p:attrName>
                                        </p:attrNameLst>
                                      </p:cBhvr>
                                      <p:tavLst>
                                        <p:tav tm="0">
                                          <p:val>
                                            <p:fltVal val="0"/>
                                          </p:val>
                                        </p:tav>
                                        <p:tav tm="100000">
                                          <p:val>
                                            <p:strVal val="#ppt_w"/>
                                          </p:val>
                                        </p:tav>
                                      </p:tavLst>
                                    </p:anim>
                                    <p:anim calcmode="lin" valueType="num">
                                      <p:cBhvr>
                                        <p:cTn id="238" dur="1000" fill="hold"/>
                                        <p:tgtEl>
                                          <p:spTgt spid="57"/>
                                        </p:tgtEl>
                                        <p:attrNameLst>
                                          <p:attrName>ppt_h</p:attrName>
                                        </p:attrNameLst>
                                      </p:cBhvr>
                                      <p:tavLst>
                                        <p:tav tm="0">
                                          <p:val>
                                            <p:fltVal val="0"/>
                                          </p:val>
                                        </p:tav>
                                        <p:tav tm="100000">
                                          <p:val>
                                            <p:strVal val="#ppt_h"/>
                                          </p:val>
                                        </p:tav>
                                      </p:tavLst>
                                    </p:anim>
                                    <p:anim calcmode="lin" valueType="num">
                                      <p:cBhvr>
                                        <p:cTn id="239" dur="1000" fill="hold"/>
                                        <p:tgtEl>
                                          <p:spTgt spid="57"/>
                                        </p:tgtEl>
                                        <p:attrNameLst>
                                          <p:attrName>style.rotation</p:attrName>
                                        </p:attrNameLst>
                                      </p:cBhvr>
                                      <p:tavLst>
                                        <p:tav tm="0">
                                          <p:val>
                                            <p:fltVal val="360"/>
                                          </p:val>
                                        </p:tav>
                                        <p:tav tm="100000">
                                          <p:val>
                                            <p:fltVal val="0"/>
                                          </p:val>
                                        </p:tav>
                                      </p:tavLst>
                                    </p:anim>
                                    <p:animEffect transition="in" filter="fade">
                                      <p:cBhvr>
                                        <p:cTn id="240" dur="1000"/>
                                        <p:tgtEl>
                                          <p:spTgt spid="57"/>
                                        </p:tgtEl>
                                      </p:cBhvr>
                                    </p:animEffect>
                                  </p:childTnLst>
                                </p:cTn>
                              </p:par>
                              <p:par>
                                <p:cTn id="241" presetID="10" presetClass="exit" presetSubtype="0" fill="hold" grpId="1" nodeType="withEffect">
                                  <p:stCondLst>
                                    <p:cond delay="0"/>
                                  </p:stCondLst>
                                  <p:childTnLst>
                                    <p:animEffect transition="out" filter="fade">
                                      <p:cBhvr>
                                        <p:cTn id="242" dur="1000"/>
                                        <p:tgtEl>
                                          <p:spTgt spid="54"/>
                                        </p:tgtEl>
                                      </p:cBhvr>
                                    </p:animEffect>
                                    <p:set>
                                      <p:cBhvr>
                                        <p:cTn id="243" dur="1" fill="hold">
                                          <p:stCondLst>
                                            <p:cond delay="999"/>
                                          </p:stCondLst>
                                        </p:cTn>
                                        <p:tgtEl>
                                          <p:spTgt spid="54"/>
                                        </p:tgtEl>
                                        <p:attrNameLst>
                                          <p:attrName>style.visibility</p:attrName>
                                        </p:attrNameLst>
                                      </p:cBhvr>
                                      <p:to>
                                        <p:strVal val="hidden"/>
                                      </p:to>
                                    </p:set>
                                  </p:childTnLst>
                                </p:cTn>
                              </p:par>
                              <p:par>
                                <p:cTn id="244" presetID="10" presetClass="exit" presetSubtype="0" fill="hold" grpId="1" nodeType="withEffect">
                                  <p:stCondLst>
                                    <p:cond delay="0"/>
                                  </p:stCondLst>
                                  <p:childTnLst>
                                    <p:animEffect transition="out" filter="fade">
                                      <p:cBhvr>
                                        <p:cTn id="245" dur="1000"/>
                                        <p:tgtEl>
                                          <p:spTgt spid="53"/>
                                        </p:tgtEl>
                                      </p:cBhvr>
                                    </p:animEffect>
                                    <p:set>
                                      <p:cBhvr>
                                        <p:cTn id="246" dur="1" fill="hold">
                                          <p:stCondLst>
                                            <p:cond delay="999"/>
                                          </p:stCondLst>
                                        </p:cTn>
                                        <p:tgtEl>
                                          <p:spTgt spid="53"/>
                                        </p:tgtEl>
                                        <p:attrNameLst>
                                          <p:attrName>style.visibility</p:attrName>
                                        </p:attrNameLst>
                                      </p:cBhvr>
                                      <p:to>
                                        <p:strVal val="hidden"/>
                                      </p:to>
                                    </p:set>
                                  </p:childTnLst>
                                </p:cTn>
                              </p:par>
                            </p:childTnLst>
                          </p:cTn>
                        </p:par>
                        <p:par>
                          <p:cTn id="247" fill="hold">
                            <p:stCondLst>
                              <p:cond delay="2000"/>
                            </p:stCondLst>
                            <p:childTnLst>
                              <p:par>
                                <p:cTn id="248" presetID="49" presetClass="exit" presetSubtype="0" accel="100000" fill="hold" grpId="1" nodeType="afterEffect">
                                  <p:stCondLst>
                                    <p:cond delay="0"/>
                                  </p:stCondLst>
                                  <p:childTnLst>
                                    <p:anim calcmode="lin" valueType="num">
                                      <p:cBhvr>
                                        <p:cTn id="249" dur="1000"/>
                                        <p:tgtEl>
                                          <p:spTgt spid="57"/>
                                        </p:tgtEl>
                                        <p:attrNameLst>
                                          <p:attrName>ppt_w</p:attrName>
                                        </p:attrNameLst>
                                      </p:cBhvr>
                                      <p:tavLst>
                                        <p:tav tm="0">
                                          <p:val>
                                            <p:strVal val="ppt_w"/>
                                          </p:val>
                                        </p:tav>
                                        <p:tav tm="100000">
                                          <p:val>
                                            <p:fltVal val="0"/>
                                          </p:val>
                                        </p:tav>
                                      </p:tavLst>
                                    </p:anim>
                                    <p:anim calcmode="lin" valueType="num">
                                      <p:cBhvr>
                                        <p:cTn id="250" dur="1000"/>
                                        <p:tgtEl>
                                          <p:spTgt spid="57"/>
                                        </p:tgtEl>
                                        <p:attrNameLst>
                                          <p:attrName>ppt_h</p:attrName>
                                        </p:attrNameLst>
                                      </p:cBhvr>
                                      <p:tavLst>
                                        <p:tav tm="0">
                                          <p:val>
                                            <p:strVal val="ppt_h"/>
                                          </p:val>
                                        </p:tav>
                                        <p:tav tm="100000">
                                          <p:val>
                                            <p:fltVal val="0"/>
                                          </p:val>
                                        </p:tav>
                                      </p:tavLst>
                                    </p:anim>
                                    <p:anim calcmode="lin" valueType="num">
                                      <p:cBhvr>
                                        <p:cTn id="251" dur="1000"/>
                                        <p:tgtEl>
                                          <p:spTgt spid="57"/>
                                        </p:tgtEl>
                                        <p:attrNameLst>
                                          <p:attrName>style.rotation</p:attrName>
                                        </p:attrNameLst>
                                      </p:cBhvr>
                                      <p:tavLst>
                                        <p:tav tm="0">
                                          <p:val>
                                            <p:fltVal val="0"/>
                                          </p:val>
                                        </p:tav>
                                        <p:tav tm="100000">
                                          <p:val>
                                            <p:fltVal val="360"/>
                                          </p:val>
                                        </p:tav>
                                      </p:tavLst>
                                    </p:anim>
                                    <p:animEffect transition="out" filter="fade">
                                      <p:cBhvr>
                                        <p:cTn id="252" dur="1000"/>
                                        <p:tgtEl>
                                          <p:spTgt spid="57"/>
                                        </p:tgtEl>
                                      </p:cBhvr>
                                    </p:animEffect>
                                    <p:set>
                                      <p:cBhvr>
                                        <p:cTn id="253" dur="1" fill="hold">
                                          <p:stCondLst>
                                            <p:cond delay="999"/>
                                          </p:stCondLst>
                                        </p:cTn>
                                        <p:tgtEl>
                                          <p:spTgt spid="57"/>
                                        </p:tgtEl>
                                        <p:attrNameLst>
                                          <p:attrName>style.visibility</p:attrName>
                                        </p:attrNameLst>
                                      </p:cBhvr>
                                      <p:to>
                                        <p:strVal val="hidden"/>
                                      </p:to>
                                    </p:set>
                                  </p:childTnLst>
                                </p:cTn>
                              </p:par>
                              <p:par>
                                <p:cTn id="254" presetID="49" presetClass="entr" presetSubtype="0" decel="100000" fill="hold" grpId="0" nodeType="withEffect">
                                  <p:stCondLst>
                                    <p:cond delay="0"/>
                                  </p:stCondLst>
                                  <p:childTnLst>
                                    <p:set>
                                      <p:cBhvr>
                                        <p:cTn id="255" dur="1" fill="hold">
                                          <p:stCondLst>
                                            <p:cond delay="0"/>
                                          </p:stCondLst>
                                        </p:cTn>
                                        <p:tgtEl>
                                          <p:spTgt spid="58"/>
                                        </p:tgtEl>
                                        <p:attrNameLst>
                                          <p:attrName>style.visibility</p:attrName>
                                        </p:attrNameLst>
                                      </p:cBhvr>
                                      <p:to>
                                        <p:strVal val="visible"/>
                                      </p:to>
                                    </p:set>
                                    <p:anim calcmode="lin" valueType="num">
                                      <p:cBhvr>
                                        <p:cTn id="256" dur="1000" fill="hold"/>
                                        <p:tgtEl>
                                          <p:spTgt spid="58"/>
                                        </p:tgtEl>
                                        <p:attrNameLst>
                                          <p:attrName>ppt_w</p:attrName>
                                        </p:attrNameLst>
                                      </p:cBhvr>
                                      <p:tavLst>
                                        <p:tav tm="0">
                                          <p:val>
                                            <p:fltVal val="0"/>
                                          </p:val>
                                        </p:tav>
                                        <p:tav tm="100000">
                                          <p:val>
                                            <p:strVal val="#ppt_w"/>
                                          </p:val>
                                        </p:tav>
                                      </p:tavLst>
                                    </p:anim>
                                    <p:anim calcmode="lin" valueType="num">
                                      <p:cBhvr>
                                        <p:cTn id="257" dur="1000" fill="hold"/>
                                        <p:tgtEl>
                                          <p:spTgt spid="58"/>
                                        </p:tgtEl>
                                        <p:attrNameLst>
                                          <p:attrName>ppt_h</p:attrName>
                                        </p:attrNameLst>
                                      </p:cBhvr>
                                      <p:tavLst>
                                        <p:tav tm="0">
                                          <p:val>
                                            <p:fltVal val="0"/>
                                          </p:val>
                                        </p:tav>
                                        <p:tav tm="100000">
                                          <p:val>
                                            <p:strVal val="#ppt_h"/>
                                          </p:val>
                                        </p:tav>
                                      </p:tavLst>
                                    </p:anim>
                                    <p:anim calcmode="lin" valueType="num">
                                      <p:cBhvr>
                                        <p:cTn id="258" dur="1000" fill="hold"/>
                                        <p:tgtEl>
                                          <p:spTgt spid="58"/>
                                        </p:tgtEl>
                                        <p:attrNameLst>
                                          <p:attrName>style.rotation</p:attrName>
                                        </p:attrNameLst>
                                      </p:cBhvr>
                                      <p:tavLst>
                                        <p:tav tm="0">
                                          <p:val>
                                            <p:fltVal val="360"/>
                                          </p:val>
                                        </p:tav>
                                        <p:tav tm="100000">
                                          <p:val>
                                            <p:fltVal val="0"/>
                                          </p:val>
                                        </p:tav>
                                      </p:tavLst>
                                    </p:anim>
                                    <p:animEffect transition="in" filter="fade">
                                      <p:cBhvr>
                                        <p:cTn id="259" dur="1000"/>
                                        <p:tgtEl>
                                          <p:spTgt spid="58"/>
                                        </p:tgtEl>
                                      </p:cBhvr>
                                    </p:animEffect>
                                  </p:childTnLst>
                                </p:cTn>
                              </p:par>
                              <p:par>
                                <p:cTn id="260" presetID="10" presetClass="exit" presetSubtype="0" fill="hold" grpId="1" nodeType="withEffect">
                                  <p:stCondLst>
                                    <p:cond delay="0"/>
                                  </p:stCondLst>
                                  <p:childTnLst>
                                    <p:animEffect transition="out" filter="fade">
                                      <p:cBhvr>
                                        <p:cTn id="261" dur="1000"/>
                                        <p:tgtEl>
                                          <p:spTgt spid="52"/>
                                        </p:tgtEl>
                                      </p:cBhvr>
                                    </p:animEffect>
                                    <p:set>
                                      <p:cBhvr>
                                        <p:cTn id="262" dur="1" fill="hold">
                                          <p:stCondLst>
                                            <p:cond delay="999"/>
                                          </p:stCondLst>
                                        </p:cTn>
                                        <p:tgtEl>
                                          <p:spTgt spid="52"/>
                                        </p:tgtEl>
                                        <p:attrNameLst>
                                          <p:attrName>style.visibility</p:attrName>
                                        </p:attrNameLst>
                                      </p:cBhvr>
                                      <p:to>
                                        <p:strVal val="hidden"/>
                                      </p:to>
                                    </p:set>
                                  </p:childTnLst>
                                </p:cTn>
                              </p:par>
                              <p:par>
                                <p:cTn id="263" presetID="10" presetClass="exit" presetSubtype="0" fill="hold" grpId="1" nodeType="withEffect">
                                  <p:stCondLst>
                                    <p:cond delay="0"/>
                                  </p:stCondLst>
                                  <p:childTnLst>
                                    <p:animEffect transition="out" filter="fade">
                                      <p:cBhvr>
                                        <p:cTn id="264" dur="1000"/>
                                        <p:tgtEl>
                                          <p:spTgt spid="51"/>
                                        </p:tgtEl>
                                      </p:cBhvr>
                                    </p:animEffect>
                                    <p:set>
                                      <p:cBhvr>
                                        <p:cTn id="265" dur="1" fill="hold">
                                          <p:stCondLst>
                                            <p:cond delay="999"/>
                                          </p:stCondLst>
                                        </p:cTn>
                                        <p:tgtEl>
                                          <p:spTgt spid="51"/>
                                        </p:tgtEl>
                                        <p:attrNameLst>
                                          <p:attrName>style.visibility</p:attrName>
                                        </p:attrNameLst>
                                      </p:cBhvr>
                                      <p:to>
                                        <p:strVal val="hidden"/>
                                      </p:to>
                                    </p:set>
                                  </p:childTnLst>
                                </p:cTn>
                              </p:par>
                              <p:par>
                                <p:cTn id="266" presetID="10" presetClass="exit" presetSubtype="0" fill="hold" grpId="1" nodeType="withEffect">
                                  <p:stCondLst>
                                    <p:cond delay="0"/>
                                  </p:stCondLst>
                                  <p:childTnLst>
                                    <p:animEffect transition="out" filter="fade">
                                      <p:cBhvr>
                                        <p:cTn id="267" dur="1000"/>
                                        <p:tgtEl>
                                          <p:spTgt spid="50"/>
                                        </p:tgtEl>
                                      </p:cBhvr>
                                    </p:animEffect>
                                    <p:set>
                                      <p:cBhvr>
                                        <p:cTn id="268" dur="1" fill="hold">
                                          <p:stCondLst>
                                            <p:cond delay="999"/>
                                          </p:stCondLst>
                                        </p:cTn>
                                        <p:tgtEl>
                                          <p:spTgt spid="50"/>
                                        </p:tgtEl>
                                        <p:attrNameLst>
                                          <p:attrName>style.visibility</p:attrName>
                                        </p:attrNameLst>
                                      </p:cBhvr>
                                      <p:to>
                                        <p:strVal val="hidden"/>
                                      </p:to>
                                    </p:set>
                                  </p:childTnLst>
                                </p:cTn>
                              </p:par>
                              <p:par>
                                <p:cTn id="269" presetID="10" presetClass="exit" presetSubtype="0" fill="hold" grpId="1" nodeType="withEffect">
                                  <p:stCondLst>
                                    <p:cond delay="0"/>
                                  </p:stCondLst>
                                  <p:childTnLst>
                                    <p:animEffect transition="out" filter="fade">
                                      <p:cBhvr>
                                        <p:cTn id="270" dur="1000"/>
                                        <p:tgtEl>
                                          <p:spTgt spid="49"/>
                                        </p:tgtEl>
                                      </p:cBhvr>
                                    </p:animEffect>
                                    <p:set>
                                      <p:cBhvr>
                                        <p:cTn id="271" dur="1" fill="hold">
                                          <p:stCondLst>
                                            <p:cond delay="999"/>
                                          </p:stCondLst>
                                        </p:cTn>
                                        <p:tgtEl>
                                          <p:spTgt spid="49"/>
                                        </p:tgtEl>
                                        <p:attrNameLst>
                                          <p:attrName>style.visibility</p:attrName>
                                        </p:attrNameLst>
                                      </p:cBhvr>
                                      <p:to>
                                        <p:strVal val="hidden"/>
                                      </p:to>
                                    </p:set>
                                  </p:childTnLst>
                                </p:cTn>
                              </p:par>
                            </p:childTnLst>
                          </p:cTn>
                        </p:par>
                        <p:par>
                          <p:cTn id="272" fill="hold">
                            <p:stCondLst>
                              <p:cond delay="3000"/>
                            </p:stCondLst>
                            <p:childTnLst>
                              <p:par>
                                <p:cTn id="273" presetID="10" presetClass="entr" presetSubtype="0" fill="hold" grpId="0" nodeType="afterEffect">
                                  <p:stCondLst>
                                    <p:cond delay="0"/>
                                  </p:stCondLst>
                                  <p:childTnLst>
                                    <p:set>
                                      <p:cBhvr>
                                        <p:cTn id="274" dur="1" fill="hold">
                                          <p:stCondLst>
                                            <p:cond delay="0"/>
                                          </p:stCondLst>
                                        </p:cTn>
                                        <p:tgtEl>
                                          <p:spTgt spid="59"/>
                                        </p:tgtEl>
                                        <p:attrNameLst>
                                          <p:attrName>style.visibility</p:attrName>
                                        </p:attrNameLst>
                                      </p:cBhvr>
                                      <p:to>
                                        <p:strVal val="visible"/>
                                      </p:to>
                                    </p:set>
                                    <p:animEffect transition="in" filter="fade">
                                      <p:cBhvr>
                                        <p:cTn id="275"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6" grpId="0" animBg="1"/>
      <p:bldP spid="36" grpId="1" animBg="1"/>
      <p:bldP spid="36" grpId="2" animBg="1"/>
      <p:bldP spid="40" grpId="0"/>
      <p:bldP spid="40" grpId="1"/>
      <p:bldP spid="41" grpId="0" animBg="1"/>
      <p:bldP spid="41" grpId="1" animBg="1"/>
      <p:bldP spid="44" grpId="0" animBg="1"/>
      <p:bldP spid="44" grpId="1" animBg="1"/>
      <p:bldP spid="45" grpId="0" animBg="1"/>
      <p:bldP spid="45" grpId="1" animBg="1"/>
      <p:bldP spid="47" grpId="0" animBg="1"/>
      <p:bldP spid="46" grpId="0" animBg="1"/>
      <p:bldP spid="46" grpId="1" animBg="1"/>
      <p:bldP spid="48" grpId="0" animBg="1"/>
      <p:bldP spid="48" grpId="1" animBg="1"/>
      <p:bldP spid="49" grpId="0" animBg="1"/>
      <p:bldP spid="49" grpId="1" animBg="1"/>
      <p:bldP spid="50" grpId="0" animBg="1"/>
      <p:bldP spid="50" grpId="1" animBg="1"/>
      <p:bldP spid="51" grpId="0" animBg="1"/>
      <p:bldP spid="51" grpId="1" animBg="1"/>
      <p:bldP spid="52" grpId="0" animBg="1"/>
      <p:bldP spid="52" grpId="1" animBg="1"/>
      <p:bldP spid="53" grpId="0" animBg="1"/>
      <p:bldP spid="53" grpId="1" animBg="1"/>
      <p:bldP spid="54" grpId="0" animBg="1"/>
      <p:bldP spid="54" grpId="1" animBg="1"/>
      <p:bldP spid="55" grpId="0" animBg="1"/>
      <p:bldP spid="55" grpId="1" animBg="1"/>
      <p:bldP spid="56" grpId="0" animBg="1"/>
      <p:bldP spid="56" grpId="1" animBg="1"/>
      <p:bldP spid="57" grpId="0" animBg="1"/>
      <p:bldP spid="57" grpId="1" animBg="1"/>
      <p:bldP spid="58" grpId="0" animBg="1"/>
      <p:bldP spid="58" grpId="1" animBg="1"/>
      <p:bldP spid="58" grpId="2" animBg="1"/>
      <p:bldP spid="59" grpId="0" animBg="1"/>
      <p:bldP spid="60" grpId="0" animBg="1"/>
      <p:bldP spid="60" grpId="1" animBg="1"/>
      <p:bldP spid="66" grpId="0" animBg="1"/>
      <p:bldP spid="66" grpId="1" animBg="1"/>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6435268"/>
          </a:xfrm>
          <a:prstGeom prst="rect">
            <a:avLst/>
          </a:prstGeom>
        </p:spPr>
        <p:txBody>
          <a:bodyPr wrap="square">
            <a:spAutoFit/>
          </a:bodyPr>
          <a:lstStyle/>
          <a:p>
            <a:r>
              <a:rPr lang="en-US" dirty="0">
                <a:hlinkClick r:id="rId2"/>
              </a:rPr>
              <a:t>http://digitalcommons.unl.edu/dissertations/AAI3004608/</a:t>
            </a:r>
            <a:endParaRPr lang="en-US" dirty="0"/>
          </a:p>
          <a:p>
            <a:r>
              <a:rPr lang="en-US" dirty="0"/>
              <a:t>	From 1807 to 1838, Clark was the most important representative of the federal government to the Indian nations in the West. He was perhaps the most seasoned and accomplished superintendent to ever serve in this position, personally signing thirty-seven or one-tenth of all treaties ratified between Indians and the United States.  The initial treaties negotiated under Clark's leadership sought to establish peace and friendship, while later treaties usually involved land cessions. As principal Indian agent for nearly all western tribes, he designed Fort Osage, supervised the beginnings of Indian removal in Arkansas Territory, quelled hostilities during the War of 1812, and joined the Missouri Fur Company. Clark became Missouri's territorial governor in 1813, commanded the Prairie du </a:t>
            </a:r>
            <a:r>
              <a:rPr lang="en-US" dirty="0" err="1"/>
              <a:t>Chien</a:t>
            </a:r>
            <a:r>
              <a:rPr lang="en-US" dirty="0"/>
              <a:t> campaign, and conducted the Portage des Sioux Treaty Council in 1815. </a:t>
            </a:r>
          </a:p>
          <a:p>
            <a:r>
              <a:rPr lang="en-US" dirty="0"/>
              <a:t>	 After Missouri's statehood, President Monroe appointed Clark superintendent of Indian affairs headquartered at St. Louis in 1822. Clark exercised jurisdiction over western tribes and eastern nations being removed west. He expressed great sympathy for those removed tribes and promoted their interests as he understood them. Nevertheless, Clark agreed with and helped implement Indian removal. His ethnocentrism caused him to preclude the notion Indians could maintain their identity and culture within the advancing American frontier. ^ Clark promoted St. Louis's greatest commercial enterprise—the fur trade. This patriarch of the West helped St. Louis earn its reputation as the economic “Gateway to the West.” He issued trading licenses, gathered information for his monumental map of the West, and acted as a patron to artists and explorers. When the Department of Indian Affairs was created in 1834, Clark retained his influential position despite being in his sixties.  For more than three decades, Clark's service as the federal government's official representative to Indian nations west of the Mississippi placed him in the key position to encourage expanding trade networks, temper white settlement, and oversee Indian affairs—important themes that affected Missouri, the West, and the entire nation.</a:t>
            </a:r>
          </a:p>
          <a:p>
            <a:endParaRPr lang="en-US" dirty="0"/>
          </a:p>
          <a:p>
            <a:r>
              <a:rPr lang="en-US" dirty="0">
                <a:hlinkClick r:id="rId3"/>
              </a:rPr>
              <a:t>https://en.wikipedia.org/wiki/Fort_Belle_Fontaine</a:t>
            </a:r>
            <a:endParaRPr lang="en-US" dirty="0"/>
          </a:p>
          <a:p>
            <a:r>
              <a:rPr lang="en-US" b="1" dirty="0"/>
              <a:t>Fort Belle Fontaine</a:t>
            </a:r>
            <a:r>
              <a:rPr lang="en-US" dirty="0"/>
              <a:t> (formerly known as </a:t>
            </a:r>
            <a:r>
              <a:rPr lang="en-US" b="1" dirty="0"/>
              <a:t>Cantonment Belle Fontaine</a:t>
            </a:r>
            <a:r>
              <a:rPr lang="en-US" dirty="0"/>
              <a:t>) is a former U.S. military base located in St. Louis County, Missouri, across the Mississippi and Missouri rivers from Alton, Illinois. The fort was the first U.S. military installation west of the Mississippi, in the newly acquired Louisiana Territory, and served as a starting point for many expeditions to the American West.</a:t>
            </a:r>
          </a:p>
          <a:p>
            <a:endParaRPr lang="en-US" dirty="0"/>
          </a:p>
          <a:p>
            <a:r>
              <a:rPr lang="en-US" dirty="0">
                <a:hlinkClick r:id="rId4"/>
              </a:rPr>
              <a:t>https://en.wikipedia.org/wiki/Fort_Osage</a:t>
            </a:r>
            <a:endParaRPr lang="en-US" dirty="0"/>
          </a:p>
          <a:p>
            <a:r>
              <a:rPr lang="en-US" b="1" dirty="0"/>
              <a:t>Fort Osage</a:t>
            </a:r>
            <a:r>
              <a:rPr lang="en-US" dirty="0"/>
              <a:t> (also known as </a:t>
            </a:r>
            <a:r>
              <a:rPr lang="en-US" b="1" dirty="0"/>
              <a:t>Fort Clark</a:t>
            </a:r>
            <a:r>
              <a:rPr lang="en-US" dirty="0"/>
              <a:t> or </a:t>
            </a:r>
            <a:r>
              <a:rPr lang="en-US" b="1" dirty="0"/>
              <a:t>Fort Sibley</a:t>
            </a:r>
            <a:r>
              <a:rPr lang="en-US" dirty="0"/>
              <a:t>) was an early 19th-century factory trading post system run by the United States Government, on the American frontier being located in present-day Sibley, Missouri. The Treaty of Fort Clark was signed with certain members of the Osage Nation in 1808 calling for the creation of Fort Osage. It was one of three forts established by the U.S. Army to establish control over the newly acquired Louisiana Purchase territories.  Fort Madison in SE Iowa was built to control trade and pacify Native Americans in the Upper Mississippi River region. Fort Belle Fontaine near St. Louis controlled the mouth of the Missouri.  The fort ceased operations in the 1820s as the Osage in subsequent treaties ceded the rest of their land in Missouri. </a:t>
            </a:r>
          </a:p>
          <a:p>
            <a:endParaRPr lang="en-US" dirty="0"/>
          </a:p>
          <a:p>
            <a:r>
              <a:rPr lang="en-US" dirty="0">
                <a:hlinkClick r:id="rId5"/>
              </a:rPr>
              <a:t>https://en.wikipedia.org/wiki/Fort_Madison,_Iowa</a:t>
            </a:r>
            <a:endParaRPr lang="en-US" dirty="0"/>
          </a:p>
          <a:p>
            <a:r>
              <a:rPr lang="en-US" dirty="0"/>
              <a:t>	The city of Fort Madison was established around the site of the historic Fort Madison (1808–1813), which was the first permanent U.S. military fortification on the Upper Mississippi. Fort Madison was the site of Black Hawk's first battle against U.S. troops, the only real War of 1812 battle fought west of the Mississippi. It was also the location of the first U.S. military cemetery in the upper Midwest.</a:t>
            </a:r>
            <a:r>
              <a:rPr lang="en-US" baseline="30000" dirty="0"/>
              <a:t> </a:t>
            </a:r>
            <a:r>
              <a:rPr lang="en-US" dirty="0"/>
              <a:t>The fort was named for James Madison, fourth President of the United States.</a:t>
            </a:r>
          </a:p>
          <a:p>
            <a:r>
              <a:rPr lang="en-US" dirty="0"/>
              <a:t>	Fort Madison was one of three posts established by the U.S. Army to establish control over the newly acquired Louisiana Purchase territories. Fort Madison was built to control trade and pacify Native Americans in the Upper Mississippi River region. The other two posts were Fort Belle Fontaine near St. Louis, which controlled the mouth of the Missouri, and Fort Osage, near what is now Kansas City, which controlled trade with western Native American tribes.</a:t>
            </a:r>
          </a:p>
          <a:p>
            <a:endParaRPr lang="en-US" dirty="0"/>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3" name="Rectangle 32"/>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3" name="Picture 2"/>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useBgFill="1">
        <p:nvSpPr>
          <p:cNvPr id="5" name="Rectangle 4"/>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TextBox 3"/>
          <p:cNvSpPr txBox="1"/>
          <p:nvPr/>
        </p:nvSpPr>
        <p:spPr>
          <a:xfrm>
            <a:off x="70104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1807</a:t>
            </a:r>
          </a:p>
        </p:txBody>
      </p:sp>
      <p:sp>
        <p:nvSpPr>
          <p:cNvPr id="6" name="TextBox 5"/>
          <p:cNvSpPr txBox="1"/>
          <p:nvPr/>
        </p:nvSpPr>
        <p:spPr>
          <a:xfrm>
            <a:off x="-76199" y="6150114"/>
            <a:ext cx="9220199" cy="707886"/>
          </a:xfrm>
          <a:prstGeom prst="rect">
            <a:avLst/>
          </a:prstGeom>
          <a:solidFill>
            <a:schemeClr val="tx1"/>
          </a:solidFill>
        </p:spPr>
        <p:txBody>
          <a:bodyPr wrap="square" rtlCol="0">
            <a:spAutoFit/>
          </a:bodyPr>
          <a:lstStyle/>
          <a:p>
            <a:pPr algn="ctr"/>
            <a:r>
              <a:rPr lang="en-US" sz="4000" b="1" dirty="0">
                <a:solidFill>
                  <a:schemeClr val="bg1"/>
                </a:solidFill>
              </a:rPr>
              <a:t>private </a:t>
            </a:r>
            <a:r>
              <a:rPr lang="en-US" sz="4000" b="1">
                <a:solidFill>
                  <a:schemeClr val="bg1"/>
                </a:solidFill>
              </a:rPr>
              <a:t>entrepreneurs will </a:t>
            </a:r>
            <a:r>
              <a:rPr lang="en-US" sz="4000" b="1" dirty="0">
                <a:solidFill>
                  <a:schemeClr val="bg1"/>
                </a:solidFill>
              </a:rPr>
              <a:t>lead the way!</a:t>
            </a:r>
          </a:p>
        </p:txBody>
      </p:sp>
      <p:sp>
        <p:nvSpPr>
          <p:cNvPr id="7" name="Oval 6"/>
          <p:cNvSpPr/>
          <p:nvPr/>
        </p:nvSpPr>
        <p:spPr>
          <a:xfrm>
            <a:off x="-381000" y="457200"/>
            <a:ext cx="8305800" cy="6553200"/>
          </a:xfrm>
          <a:prstGeom prst="ellipse">
            <a:avLst/>
          </a:prstGeom>
          <a:blipFill dpi="0" rotWithShape="1">
            <a:blip r:embed="rId3">
              <a:alphaModFix amt="83000"/>
            </a:blip>
            <a:srcRect/>
            <a:tile tx="0" ty="0" sx="100000" sy="100000" flip="none" algn="tl"/>
          </a:blip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chemeClr val="bg1"/>
                </a:solidFill>
                <a:effectLst>
                  <a:outerShdw dist="76200" dir="7200000" algn="ctr" rotWithShape="0">
                    <a:schemeClr val="tx1"/>
                  </a:outerShdw>
                </a:effectLst>
              </a:rPr>
              <a:t>Prime Animal furs</a:t>
            </a:r>
          </a:p>
        </p:txBody>
      </p:sp>
      <p:grpSp>
        <p:nvGrpSpPr>
          <p:cNvPr id="15" name="Group 14"/>
          <p:cNvGrpSpPr/>
          <p:nvPr/>
        </p:nvGrpSpPr>
        <p:grpSpPr>
          <a:xfrm>
            <a:off x="4191000" y="3124200"/>
            <a:ext cx="5257800" cy="2667000"/>
            <a:chOff x="4191000" y="3124200"/>
            <a:chExt cx="5257800" cy="2667000"/>
          </a:xfrm>
        </p:grpSpPr>
        <p:sp>
          <p:nvSpPr>
            <p:cNvPr id="11" name="Freeform 10"/>
            <p:cNvSpPr/>
            <p:nvPr/>
          </p:nvSpPr>
          <p:spPr>
            <a:xfrm>
              <a:off x="4191000" y="3124200"/>
              <a:ext cx="5257800" cy="2667000"/>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ln w="1016000">
              <a:solidFill>
                <a:schemeClr val="tx1">
                  <a:lumMod val="65000"/>
                  <a:lumOff val="35000"/>
                  <a:alpha val="55000"/>
                </a:schemeClr>
              </a:solidFill>
              <a:tailEnd type="stealth"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TextBox 12"/>
            <p:cNvSpPr txBox="1"/>
            <p:nvPr/>
          </p:nvSpPr>
          <p:spPr>
            <a:xfrm rot="1886097">
              <a:off x="6281378" y="4243032"/>
              <a:ext cx="2959407" cy="461665"/>
            </a:xfrm>
            <a:prstGeom prst="rect">
              <a:avLst/>
            </a:prstGeom>
            <a:noFill/>
          </p:spPr>
          <p:txBody>
            <a:bodyPr wrap="none" rtlCol="0">
              <a:prstTxWarp prst="textArchUp">
                <a:avLst/>
              </a:prstTxWarp>
              <a:spAutoFit/>
            </a:bodyPr>
            <a:lstStyle/>
            <a:p>
              <a:r>
                <a:rPr lang="en-US" sz="2800" b="1" dirty="0"/>
                <a:t>Traders &amp; trappers</a:t>
              </a:r>
            </a:p>
          </p:txBody>
        </p:sp>
      </p:grpSp>
      <p:grpSp>
        <p:nvGrpSpPr>
          <p:cNvPr id="16" name="Group 15"/>
          <p:cNvGrpSpPr/>
          <p:nvPr/>
        </p:nvGrpSpPr>
        <p:grpSpPr>
          <a:xfrm>
            <a:off x="-304800" y="1828800"/>
            <a:ext cx="4139770" cy="1695990"/>
            <a:chOff x="-304800" y="1828800"/>
            <a:chExt cx="4139770" cy="1695990"/>
          </a:xfrm>
        </p:grpSpPr>
        <p:sp>
          <p:nvSpPr>
            <p:cNvPr id="12" name="Freeform 11"/>
            <p:cNvSpPr/>
            <p:nvPr/>
          </p:nvSpPr>
          <p:spPr>
            <a:xfrm flipH="1" flipV="1">
              <a:off x="-304800" y="1828800"/>
              <a:ext cx="4139770" cy="1695990"/>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ln w="1016000">
              <a:solidFill>
                <a:schemeClr val="tx1">
                  <a:lumMod val="65000"/>
                  <a:lumOff val="35000"/>
                  <a:alpha val="55000"/>
                </a:schemeClr>
              </a:solidFill>
              <a:tailEnd type="stealth"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Box 13"/>
            <p:cNvSpPr txBox="1"/>
            <p:nvPr/>
          </p:nvSpPr>
          <p:spPr>
            <a:xfrm rot="1141038">
              <a:off x="223849" y="2619758"/>
              <a:ext cx="3061229" cy="461665"/>
            </a:xfrm>
            <a:prstGeom prst="rect">
              <a:avLst/>
            </a:prstGeom>
            <a:noFill/>
          </p:spPr>
          <p:txBody>
            <a:bodyPr wrap="none" rtlCol="0">
              <a:prstTxWarp prst="textArchDown">
                <a:avLst/>
              </a:prstTxWarp>
              <a:spAutoFit/>
            </a:bodyPr>
            <a:lstStyle/>
            <a:p>
              <a:r>
                <a:rPr lang="en-US" sz="2800" b="1" dirty="0"/>
                <a:t>Traders &amp; trappers</a:t>
              </a:r>
            </a:p>
          </p:txBody>
        </p:sp>
      </p:grpSp>
      <p:sp useBgFill="1">
        <p:nvSpPr>
          <p:cNvPr id="17" name="TextBox 16"/>
          <p:cNvSpPr txBox="1"/>
          <p:nvPr/>
        </p:nvSpPr>
        <p:spPr>
          <a:xfrm>
            <a:off x="0" y="1027093"/>
            <a:ext cx="9144000" cy="584775"/>
          </a:xfrm>
          <a:prstGeom prst="rect">
            <a:avLst/>
          </a:prstGeom>
        </p:spPr>
        <p:txBody>
          <a:bodyPr wrap="square" rtlCol="0">
            <a:spAutoFit/>
          </a:bodyPr>
          <a:lstStyle/>
          <a:p>
            <a:pPr algn="ctr"/>
            <a:r>
              <a:rPr lang="en-US" sz="3200" b="1" dirty="0"/>
              <a:t>Four fur trading companies work from </a:t>
            </a:r>
            <a:r>
              <a:rPr lang="en-US" sz="3200" b="1" dirty="0">
                <a:solidFill>
                  <a:srgbClr val="FF0000"/>
                </a:solidFill>
                <a:effectLst>
                  <a:outerShdw dist="50800" dir="7200000" algn="ctr" rotWithShape="0">
                    <a:schemeClr val="tx1"/>
                  </a:outerShdw>
                </a:effectLst>
              </a:rPr>
              <a:t>EAST TO WEST</a:t>
            </a:r>
          </a:p>
        </p:txBody>
      </p:sp>
      <p:sp useBgFill="1">
        <p:nvSpPr>
          <p:cNvPr id="18" name="TextBox 17"/>
          <p:cNvSpPr txBox="1"/>
          <p:nvPr/>
        </p:nvSpPr>
        <p:spPr>
          <a:xfrm>
            <a:off x="0" y="1600200"/>
            <a:ext cx="9144000" cy="2062103"/>
          </a:xfrm>
          <a:prstGeom prst="rect">
            <a:avLst/>
          </a:prstGeom>
        </p:spPr>
        <p:txBody>
          <a:bodyPr wrap="square" rtlCol="0">
            <a:spAutoFit/>
          </a:bodyPr>
          <a:lstStyle/>
          <a:p>
            <a:r>
              <a:rPr lang="en-US" sz="3200" b="1" dirty="0"/>
              <a:t> 	- Missouri Fur Company</a:t>
            </a:r>
          </a:p>
          <a:p>
            <a:r>
              <a:rPr lang="en-US" sz="3200" b="1" dirty="0"/>
              <a:t>	- Rocky Mountain Fur Company</a:t>
            </a:r>
          </a:p>
          <a:p>
            <a:r>
              <a:rPr lang="en-US" sz="3200" b="1" dirty="0"/>
              <a:t>	- Columbia Fur Company</a:t>
            </a:r>
          </a:p>
          <a:p>
            <a:r>
              <a:rPr lang="en-US" sz="3200" b="1" dirty="0"/>
              <a:t>	- American Fur Company</a:t>
            </a:r>
          </a:p>
        </p:txBody>
      </p:sp>
      <p:grpSp>
        <p:nvGrpSpPr>
          <p:cNvPr id="21" name="Group 20"/>
          <p:cNvGrpSpPr/>
          <p:nvPr/>
        </p:nvGrpSpPr>
        <p:grpSpPr>
          <a:xfrm>
            <a:off x="4191000" y="4948535"/>
            <a:ext cx="2590800" cy="537865"/>
            <a:chOff x="6553200" y="4419600"/>
            <a:chExt cx="2590800" cy="537865"/>
          </a:xfrm>
        </p:grpSpPr>
        <p:sp>
          <p:nvSpPr>
            <p:cNvPr id="20" name="TextBox 19"/>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Missouri Fur</a:t>
              </a:r>
            </a:p>
          </p:txBody>
        </p:sp>
        <p:sp>
          <p:nvSpPr>
            <p:cNvPr id="19" name="5-Point Star 18"/>
            <p:cNvSpPr/>
            <p:nvPr/>
          </p:nvSpPr>
          <p:spPr>
            <a:xfrm>
              <a:off x="6629400" y="44196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p:cNvGrpSpPr/>
          <p:nvPr/>
        </p:nvGrpSpPr>
        <p:grpSpPr>
          <a:xfrm>
            <a:off x="4191000" y="5405735"/>
            <a:ext cx="2590800" cy="537865"/>
            <a:chOff x="6553200" y="4419600"/>
            <a:chExt cx="2590800" cy="537865"/>
          </a:xfrm>
        </p:grpSpPr>
        <p:sp>
          <p:nvSpPr>
            <p:cNvPr id="23" name="TextBox 22"/>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Rocky Mt. Fur</a:t>
              </a:r>
            </a:p>
          </p:txBody>
        </p:sp>
        <p:sp>
          <p:nvSpPr>
            <p:cNvPr id="24" name="5-Point Star 23"/>
            <p:cNvSpPr/>
            <p:nvPr/>
          </p:nvSpPr>
          <p:spPr>
            <a:xfrm>
              <a:off x="6629400" y="4419600"/>
              <a:ext cx="457200" cy="533400"/>
            </a:xfrm>
            <a:prstGeom prst="star5">
              <a:avLst/>
            </a:prstGeom>
            <a:solidFill>
              <a:srgbClr val="19FF8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p:cNvGrpSpPr/>
          <p:nvPr/>
        </p:nvGrpSpPr>
        <p:grpSpPr>
          <a:xfrm>
            <a:off x="4191000" y="5862935"/>
            <a:ext cx="2590800" cy="537865"/>
            <a:chOff x="6553200" y="4419600"/>
            <a:chExt cx="2590800" cy="537865"/>
          </a:xfrm>
        </p:grpSpPr>
        <p:sp>
          <p:nvSpPr>
            <p:cNvPr id="26" name="TextBox 25"/>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Columbia Fur</a:t>
              </a:r>
            </a:p>
          </p:txBody>
        </p:sp>
        <p:sp>
          <p:nvSpPr>
            <p:cNvPr id="27" name="5-Point Star 26"/>
            <p:cNvSpPr/>
            <p:nvPr/>
          </p:nvSpPr>
          <p:spPr>
            <a:xfrm>
              <a:off x="6629400" y="4419600"/>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27"/>
          <p:cNvGrpSpPr/>
          <p:nvPr/>
        </p:nvGrpSpPr>
        <p:grpSpPr>
          <a:xfrm>
            <a:off x="4191000" y="6320135"/>
            <a:ext cx="2590800" cy="537865"/>
            <a:chOff x="6553200" y="4419600"/>
            <a:chExt cx="2590800" cy="537865"/>
          </a:xfrm>
        </p:grpSpPr>
        <p:sp>
          <p:nvSpPr>
            <p:cNvPr id="29" name="TextBox 28"/>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American Fur</a:t>
              </a:r>
            </a:p>
          </p:txBody>
        </p:sp>
        <p:sp>
          <p:nvSpPr>
            <p:cNvPr id="30" name="5-Point Star 29"/>
            <p:cNvSpPr/>
            <p:nvPr/>
          </p:nvSpPr>
          <p:spPr>
            <a:xfrm>
              <a:off x="6629400" y="44196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 name="Rectangle 31"/>
          <p:cNvSpPr/>
          <p:nvPr/>
        </p:nvSpPr>
        <p:spPr>
          <a:xfrm>
            <a:off x="4191000" y="5029200"/>
            <a:ext cx="2590800" cy="18288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4038600" y="4876800"/>
            <a:ext cx="2895600" cy="609600"/>
          </a:xfrm>
          <a:prstGeom prst="ellipse">
            <a:avLst/>
          </a:prstGeom>
          <a:noFill/>
          <a:ln w="76200">
            <a:solidFill>
              <a:schemeClr val="accent3">
                <a:lumMod val="75000"/>
              </a:schemeClr>
            </a:solidFill>
          </a:ln>
          <a:effectLst>
            <a:outerShdw blurRad="50800" dist="50800" dir="78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rot="20662651">
            <a:off x="1224624" y="5005902"/>
            <a:ext cx="1638718" cy="830997"/>
          </a:xfrm>
          <a:prstGeom prst="rect">
            <a:avLst/>
          </a:prstGeom>
          <a:noFill/>
        </p:spPr>
        <p:txBody>
          <a:bodyPr wrap="none" rtlCol="0">
            <a:spAutoFit/>
          </a:bodyPr>
          <a:lstStyle/>
          <a:p>
            <a:r>
              <a:rPr lang="en-US" sz="4800" b="1" dirty="0">
                <a:solidFill>
                  <a:srgbClr val="FF0000"/>
                </a:solidFill>
                <a:effectLst>
                  <a:outerShdw dist="50800" dir="7200000" algn="ctr" rotWithShape="0">
                    <a:schemeClr val="tx1"/>
                  </a:outerShdw>
                </a:effectLst>
              </a:rPr>
              <a:t>Why?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Effect transition="in" filter="fade">
                                      <p:cBhvr>
                                        <p:cTn id="9" dur="1000"/>
                                        <p:tgtEl>
                                          <p:spTgt spid="3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grpId="1" nodeType="clickEffect">
                                  <p:stCondLst>
                                    <p:cond delay="0"/>
                                  </p:stCondLst>
                                  <p:childTnLst>
                                    <p:animEffect transition="out" filter="fade">
                                      <p:cBhvr>
                                        <p:cTn id="13" dur="1000"/>
                                        <p:tgtEl>
                                          <p:spTgt spid="34"/>
                                        </p:tgtEl>
                                      </p:cBhvr>
                                    </p:animEffect>
                                    <p:set>
                                      <p:cBhvr>
                                        <p:cTn id="14" dur="1" fill="hold">
                                          <p:stCondLst>
                                            <p:cond delay="999"/>
                                          </p:stCondLst>
                                        </p:cTn>
                                        <p:tgtEl>
                                          <p:spTgt spid="34"/>
                                        </p:tgtEl>
                                        <p:attrNameLst>
                                          <p:attrName>style.visibility</p:attrName>
                                        </p:attrNameLst>
                                      </p:cBhvr>
                                      <p:to>
                                        <p:strVal val="hidden"/>
                                      </p:to>
                                    </p:set>
                                  </p:childTnLst>
                                </p:cTn>
                              </p:par>
                              <p:par>
                                <p:cTn id="15" presetID="10" presetClass="exit" presetSubtype="0" fill="hold" grpId="1" nodeType="withEffect">
                                  <p:stCondLst>
                                    <p:cond delay="0"/>
                                  </p:stCondLst>
                                  <p:childTnLst>
                                    <p:animEffect transition="out" filter="fade">
                                      <p:cBhvr>
                                        <p:cTn id="16" dur="1000"/>
                                        <p:tgtEl>
                                          <p:spTgt spid="6"/>
                                        </p:tgtEl>
                                      </p:cBhvr>
                                    </p:animEffect>
                                    <p:set>
                                      <p:cBhvr>
                                        <p:cTn id="17" dur="1" fill="hold">
                                          <p:stCondLst>
                                            <p:cond delay="999"/>
                                          </p:stCondLst>
                                        </p:cTn>
                                        <p:tgtEl>
                                          <p:spTgt spid="6"/>
                                        </p:tgtEl>
                                        <p:attrNameLst>
                                          <p:attrName>style.visibility</p:attrName>
                                        </p:attrNameLst>
                                      </p:cBhvr>
                                      <p:to>
                                        <p:strVal val="hidden"/>
                                      </p:to>
                                    </p:set>
                                  </p:childTnLst>
                                </p:cTn>
                              </p:par>
                              <p:par>
                                <p:cTn id="18" presetID="55" presetClass="entr" presetSubtype="0" fill="hold" grpId="0" nodeType="withEffect">
                                  <p:stCondLst>
                                    <p:cond delay="500"/>
                                  </p:stCondLst>
                                  <p:childTnLst>
                                    <p:set>
                                      <p:cBhvr>
                                        <p:cTn id="19" dur="1" fill="hold">
                                          <p:stCondLst>
                                            <p:cond delay="0"/>
                                          </p:stCondLst>
                                        </p:cTn>
                                        <p:tgtEl>
                                          <p:spTgt spid="7"/>
                                        </p:tgtEl>
                                        <p:attrNameLst>
                                          <p:attrName>style.visibility</p:attrName>
                                        </p:attrNameLst>
                                      </p:cBhvr>
                                      <p:to>
                                        <p:strVal val="visible"/>
                                      </p:to>
                                    </p:set>
                                    <p:anim calcmode="lin" valueType="num">
                                      <p:cBhvr>
                                        <p:cTn id="20" dur="1000" fill="hold"/>
                                        <p:tgtEl>
                                          <p:spTgt spid="7"/>
                                        </p:tgtEl>
                                        <p:attrNameLst>
                                          <p:attrName>ppt_w</p:attrName>
                                        </p:attrNameLst>
                                      </p:cBhvr>
                                      <p:tavLst>
                                        <p:tav tm="0">
                                          <p:val>
                                            <p:strVal val="#ppt_w*0.70"/>
                                          </p:val>
                                        </p:tav>
                                        <p:tav tm="100000">
                                          <p:val>
                                            <p:strVal val="#ppt_w"/>
                                          </p:val>
                                        </p:tav>
                                      </p:tavLst>
                                    </p:anim>
                                    <p:anim calcmode="lin" valueType="num">
                                      <p:cBhvr>
                                        <p:cTn id="21" dur="1000" fill="hold"/>
                                        <p:tgtEl>
                                          <p:spTgt spid="7"/>
                                        </p:tgtEl>
                                        <p:attrNameLst>
                                          <p:attrName>ppt_h</p:attrName>
                                        </p:attrNameLst>
                                      </p:cBhvr>
                                      <p:tavLst>
                                        <p:tav tm="0">
                                          <p:val>
                                            <p:strVal val="#ppt_h"/>
                                          </p:val>
                                        </p:tav>
                                        <p:tav tm="100000">
                                          <p:val>
                                            <p:strVal val="#ppt_h"/>
                                          </p:val>
                                        </p:tav>
                                      </p:tavLst>
                                    </p:anim>
                                    <p:animEffect transition="in" filter="fade">
                                      <p:cBhvr>
                                        <p:cTn id="22" dur="10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right)">
                                      <p:cBhvr>
                                        <p:cTn id="27" dur="2000"/>
                                        <p:tgtEl>
                                          <p:spTgt spid="15"/>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20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nodeType="clickEffect">
                                  <p:stCondLst>
                                    <p:cond delay="0"/>
                                  </p:stCondLst>
                                  <p:childTnLst>
                                    <p:animEffect transition="out" filter="fade">
                                      <p:cBhvr>
                                        <p:cTn id="35" dur="1000"/>
                                        <p:tgtEl>
                                          <p:spTgt spid="16"/>
                                        </p:tgtEl>
                                      </p:cBhvr>
                                    </p:animEffect>
                                    <p:set>
                                      <p:cBhvr>
                                        <p:cTn id="36" dur="1" fill="hold">
                                          <p:stCondLst>
                                            <p:cond delay="999"/>
                                          </p:stCondLst>
                                        </p:cTn>
                                        <p:tgtEl>
                                          <p:spTgt spid="16"/>
                                        </p:tgtEl>
                                        <p:attrNameLst>
                                          <p:attrName>style.visibility</p:attrName>
                                        </p:attrNameLst>
                                      </p:cBhvr>
                                      <p:to>
                                        <p:strVal val="hidden"/>
                                      </p:to>
                                    </p:set>
                                  </p:childTnLst>
                                </p:cTn>
                              </p:par>
                              <p:par>
                                <p:cTn id="37" presetID="10" presetClass="exit" presetSubtype="0" fill="hold" grpId="1" nodeType="withEffect">
                                  <p:stCondLst>
                                    <p:cond delay="500"/>
                                  </p:stCondLst>
                                  <p:childTnLst>
                                    <p:animEffect transition="out" filter="fade">
                                      <p:cBhvr>
                                        <p:cTn id="38" dur="1000"/>
                                        <p:tgtEl>
                                          <p:spTgt spid="7"/>
                                        </p:tgtEl>
                                      </p:cBhvr>
                                    </p:animEffect>
                                    <p:set>
                                      <p:cBhvr>
                                        <p:cTn id="39" dur="1" fill="hold">
                                          <p:stCondLst>
                                            <p:cond delay="999"/>
                                          </p:stCondLst>
                                        </p:cTn>
                                        <p:tgtEl>
                                          <p:spTgt spid="7"/>
                                        </p:tgtEl>
                                        <p:attrNameLst>
                                          <p:attrName>style.visibility</p:attrName>
                                        </p:attrNameLst>
                                      </p:cBhvr>
                                      <p:to>
                                        <p:strVal val="hidden"/>
                                      </p:to>
                                    </p:se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1000"/>
                                        <p:tgtEl>
                                          <p:spTgt spid="17"/>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8">
                                            <p:bg/>
                                          </p:spTgt>
                                        </p:tgtEl>
                                        <p:attrNameLst>
                                          <p:attrName>style.visibility</p:attrName>
                                        </p:attrNameLst>
                                      </p:cBhvr>
                                      <p:to>
                                        <p:strVal val="visible"/>
                                      </p:to>
                                    </p:set>
                                    <p:animEffect transition="in" filter="fade">
                                      <p:cBhvr>
                                        <p:cTn id="48" dur="1000"/>
                                        <p:tgtEl>
                                          <p:spTgt spid="18">
                                            <p:bg/>
                                          </p:spTgt>
                                        </p:tgtEl>
                                      </p:cBhvr>
                                    </p:animEffect>
                                  </p:childTnLst>
                                </p:cTn>
                              </p:par>
                              <p:par>
                                <p:cTn id="49" presetID="22" presetClass="entr" presetSubtype="8" fill="hold" nodeType="withEffect">
                                  <p:stCondLst>
                                    <p:cond delay="0"/>
                                  </p:stCondLst>
                                  <p:childTnLst>
                                    <p:set>
                                      <p:cBhvr>
                                        <p:cTn id="50" dur="1" fill="hold">
                                          <p:stCondLst>
                                            <p:cond delay="0"/>
                                          </p:stCondLst>
                                        </p:cTn>
                                        <p:tgtEl>
                                          <p:spTgt spid="18">
                                            <p:txEl>
                                              <p:pRg st="0" end="0"/>
                                            </p:txEl>
                                          </p:spTgt>
                                        </p:tgtEl>
                                        <p:attrNameLst>
                                          <p:attrName>style.visibility</p:attrName>
                                        </p:attrNameLst>
                                      </p:cBhvr>
                                      <p:to>
                                        <p:strVal val="visible"/>
                                      </p:to>
                                    </p:set>
                                    <p:animEffect transition="in" filter="wipe(left)">
                                      <p:cBhvr>
                                        <p:cTn id="51" dur="1000"/>
                                        <p:tgtEl>
                                          <p:spTgt spid="18">
                                            <p:txEl>
                                              <p:pRg st="0" end="0"/>
                                            </p:txEl>
                                          </p:spTgt>
                                        </p:tgtEl>
                                      </p:cBhvr>
                                    </p:animEffect>
                                  </p:childTnLst>
                                </p:cTn>
                              </p:par>
                              <p:par>
                                <p:cTn id="52" presetID="53" presetClass="entr" presetSubtype="0" fill="hold"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p:cTn id="54" dur="1000" fill="hold"/>
                                        <p:tgtEl>
                                          <p:spTgt spid="21"/>
                                        </p:tgtEl>
                                        <p:attrNameLst>
                                          <p:attrName>ppt_w</p:attrName>
                                        </p:attrNameLst>
                                      </p:cBhvr>
                                      <p:tavLst>
                                        <p:tav tm="0">
                                          <p:val>
                                            <p:fltVal val="0"/>
                                          </p:val>
                                        </p:tav>
                                        <p:tav tm="100000">
                                          <p:val>
                                            <p:strVal val="#ppt_w"/>
                                          </p:val>
                                        </p:tav>
                                      </p:tavLst>
                                    </p:anim>
                                    <p:anim calcmode="lin" valueType="num">
                                      <p:cBhvr>
                                        <p:cTn id="55" dur="1000" fill="hold"/>
                                        <p:tgtEl>
                                          <p:spTgt spid="21"/>
                                        </p:tgtEl>
                                        <p:attrNameLst>
                                          <p:attrName>ppt_h</p:attrName>
                                        </p:attrNameLst>
                                      </p:cBhvr>
                                      <p:tavLst>
                                        <p:tav tm="0">
                                          <p:val>
                                            <p:fltVal val="0"/>
                                          </p:val>
                                        </p:tav>
                                        <p:tav tm="100000">
                                          <p:val>
                                            <p:strVal val="#ppt_h"/>
                                          </p:val>
                                        </p:tav>
                                      </p:tavLst>
                                    </p:anim>
                                    <p:animEffect transition="in" filter="fade">
                                      <p:cBhvr>
                                        <p:cTn id="56" dur="1000"/>
                                        <p:tgtEl>
                                          <p:spTgt spid="2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1000"/>
                                        <p:tgtEl>
                                          <p:spTgt spid="32"/>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18">
                                            <p:txEl>
                                              <p:pRg st="1" end="1"/>
                                            </p:txEl>
                                          </p:spTgt>
                                        </p:tgtEl>
                                        <p:attrNameLst>
                                          <p:attrName>style.visibility</p:attrName>
                                        </p:attrNameLst>
                                      </p:cBhvr>
                                      <p:to>
                                        <p:strVal val="visible"/>
                                      </p:to>
                                    </p:set>
                                    <p:animEffect transition="in" filter="wipe(left)">
                                      <p:cBhvr>
                                        <p:cTn id="64" dur="1000"/>
                                        <p:tgtEl>
                                          <p:spTgt spid="18">
                                            <p:txEl>
                                              <p:pRg st="1" end="1"/>
                                            </p:txEl>
                                          </p:spTgt>
                                        </p:tgtEl>
                                      </p:cBhvr>
                                    </p:animEffect>
                                  </p:childTnLst>
                                </p:cTn>
                              </p:par>
                              <p:par>
                                <p:cTn id="65" presetID="53" presetClass="entr" presetSubtype="0" fill="hold"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p:cTn id="67" dur="1000" fill="hold"/>
                                        <p:tgtEl>
                                          <p:spTgt spid="22"/>
                                        </p:tgtEl>
                                        <p:attrNameLst>
                                          <p:attrName>ppt_w</p:attrName>
                                        </p:attrNameLst>
                                      </p:cBhvr>
                                      <p:tavLst>
                                        <p:tav tm="0">
                                          <p:val>
                                            <p:fltVal val="0"/>
                                          </p:val>
                                        </p:tav>
                                        <p:tav tm="100000">
                                          <p:val>
                                            <p:strVal val="#ppt_w"/>
                                          </p:val>
                                        </p:tav>
                                      </p:tavLst>
                                    </p:anim>
                                    <p:anim calcmode="lin" valueType="num">
                                      <p:cBhvr>
                                        <p:cTn id="68" dur="1000" fill="hold"/>
                                        <p:tgtEl>
                                          <p:spTgt spid="22"/>
                                        </p:tgtEl>
                                        <p:attrNameLst>
                                          <p:attrName>ppt_h</p:attrName>
                                        </p:attrNameLst>
                                      </p:cBhvr>
                                      <p:tavLst>
                                        <p:tav tm="0">
                                          <p:val>
                                            <p:fltVal val="0"/>
                                          </p:val>
                                        </p:tav>
                                        <p:tav tm="100000">
                                          <p:val>
                                            <p:strVal val="#ppt_h"/>
                                          </p:val>
                                        </p:tav>
                                      </p:tavLst>
                                    </p:anim>
                                    <p:animEffect transition="in" filter="fade">
                                      <p:cBhvr>
                                        <p:cTn id="69" dur="1000"/>
                                        <p:tgtEl>
                                          <p:spTgt spid="22"/>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8">
                                            <p:txEl>
                                              <p:pRg st="2" end="2"/>
                                            </p:txEl>
                                          </p:spTgt>
                                        </p:tgtEl>
                                        <p:attrNameLst>
                                          <p:attrName>style.visibility</p:attrName>
                                        </p:attrNameLst>
                                      </p:cBhvr>
                                      <p:to>
                                        <p:strVal val="visible"/>
                                      </p:to>
                                    </p:set>
                                    <p:animEffect transition="in" filter="wipe(left)">
                                      <p:cBhvr>
                                        <p:cTn id="74" dur="1000"/>
                                        <p:tgtEl>
                                          <p:spTgt spid="18">
                                            <p:txEl>
                                              <p:pRg st="2" end="2"/>
                                            </p:txEl>
                                          </p:spTgt>
                                        </p:tgtEl>
                                      </p:cBhvr>
                                    </p:animEffect>
                                  </p:childTnLst>
                                </p:cTn>
                              </p:par>
                              <p:par>
                                <p:cTn id="75" presetID="53" presetClass="entr" presetSubtype="0" fill="hold" nodeType="with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1000" fill="hold"/>
                                        <p:tgtEl>
                                          <p:spTgt spid="25"/>
                                        </p:tgtEl>
                                        <p:attrNameLst>
                                          <p:attrName>ppt_w</p:attrName>
                                        </p:attrNameLst>
                                      </p:cBhvr>
                                      <p:tavLst>
                                        <p:tav tm="0">
                                          <p:val>
                                            <p:fltVal val="0"/>
                                          </p:val>
                                        </p:tav>
                                        <p:tav tm="100000">
                                          <p:val>
                                            <p:strVal val="#ppt_w"/>
                                          </p:val>
                                        </p:tav>
                                      </p:tavLst>
                                    </p:anim>
                                    <p:anim calcmode="lin" valueType="num">
                                      <p:cBhvr>
                                        <p:cTn id="78" dur="1000" fill="hold"/>
                                        <p:tgtEl>
                                          <p:spTgt spid="25"/>
                                        </p:tgtEl>
                                        <p:attrNameLst>
                                          <p:attrName>ppt_h</p:attrName>
                                        </p:attrNameLst>
                                      </p:cBhvr>
                                      <p:tavLst>
                                        <p:tav tm="0">
                                          <p:val>
                                            <p:fltVal val="0"/>
                                          </p:val>
                                        </p:tav>
                                        <p:tav tm="100000">
                                          <p:val>
                                            <p:strVal val="#ppt_h"/>
                                          </p:val>
                                        </p:tav>
                                      </p:tavLst>
                                    </p:anim>
                                    <p:animEffect transition="in" filter="fade">
                                      <p:cBhvr>
                                        <p:cTn id="79" dur="1000"/>
                                        <p:tgtEl>
                                          <p:spTgt spid="25"/>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nodeType="clickEffect">
                                  <p:stCondLst>
                                    <p:cond delay="0"/>
                                  </p:stCondLst>
                                  <p:childTnLst>
                                    <p:set>
                                      <p:cBhvr>
                                        <p:cTn id="83" dur="1" fill="hold">
                                          <p:stCondLst>
                                            <p:cond delay="0"/>
                                          </p:stCondLst>
                                        </p:cTn>
                                        <p:tgtEl>
                                          <p:spTgt spid="18">
                                            <p:txEl>
                                              <p:pRg st="3" end="3"/>
                                            </p:txEl>
                                          </p:spTgt>
                                        </p:tgtEl>
                                        <p:attrNameLst>
                                          <p:attrName>style.visibility</p:attrName>
                                        </p:attrNameLst>
                                      </p:cBhvr>
                                      <p:to>
                                        <p:strVal val="visible"/>
                                      </p:to>
                                    </p:set>
                                    <p:animEffect transition="in" filter="wipe(left)">
                                      <p:cBhvr>
                                        <p:cTn id="84" dur="1000"/>
                                        <p:tgtEl>
                                          <p:spTgt spid="18">
                                            <p:txEl>
                                              <p:pRg st="3" end="3"/>
                                            </p:txEl>
                                          </p:spTgt>
                                        </p:tgtEl>
                                      </p:cBhvr>
                                    </p:animEffect>
                                  </p:childTnLst>
                                </p:cTn>
                              </p:par>
                              <p:par>
                                <p:cTn id="85" presetID="53" presetClass="entr" presetSubtype="0" fill="hold" nodeType="withEffect">
                                  <p:stCondLst>
                                    <p:cond delay="0"/>
                                  </p:stCondLst>
                                  <p:childTnLst>
                                    <p:set>
                                      <p:cBhvr>
                                        <p:cTn id="86" dur="1" fill="hold">
                                          <p:stCondLst>
                                            <p:cond delay="0"/>
                                          </p:stCondLst>
                                        </p:cTn>
                                        <p:tgtEl>
                                          <p:spTgt spid="28"/>
                                        </p:tgtEl>
                                        <p:attrNameLst>
                                          <p:attrName>style.visibility</p:attrName>
                                        </p:attrNameLst>
                                      </p:cBhvr>
                                      <p:to>
                                        <p:strVal val="visible"/>
                                      </p:to>
                                    </p:set>
                                    <p:anim calcmode="lin" valueType="num">
                                      <p:cBhvr>
                                        <p:cTn id="87" dur="1000" fill="hold"/>
                                        <p:tgtEl>
                                          <p:spTgt spid="28"/>
                                        </p:tgtEl>
                                        <p:attrNameLst>
                                          <p:attrName>ppt_w</p:attrName>
                                        </p:attrNameLst>
                                      </p:cBhvr>
                                      <p:tavLst>
                                        <p:tav tm="0">
                                          <p:val>
                                            <p:fltVal val="0"/>
                                          </p:val>
                                        </p:tav>
                                        <p:tav tm="100000">
                                          <p:val>
                                            <p:strVal val="#ppt_w"/>
                                          </p:val>
                                        </p:tav>
                                      </p:tavLst>
                                    </p:anim>
                                    <p:anim calcmode="lin" valueType="num">
                                      <p:cBhvr>
                                        <p:cTn id="88" dur="1000" fill="hold"/>
                                        <p:tgtEl>
                                          <p:spTgt spid="28"/>
                                        </p:tgtEl>
                                        <p:attrNameLst>
                                          <p:attrName>ppt_h</p:attrName>
                                        </p:attrNameLst>
                                      </p:cBhvr>
                                      <p:tavLst>
                                        <p:tav tm="0">
                                          <p:val>
                                            <p:fltVal val="0"/>
                                          </p:val>
                                        </p:tav>
                                        <p:tav tm="100000">
                                          <p:val>
                                            <p:strVal val="#ppt_h"/>
                                          </p:val>
                                        </p:tav>
                                      </p:tavLst>
                                    </p:anim>
                                    <p:animEffect transition="in" filter="fade">
                                      <p:cBhvr>
                                        <p:cTn id="89" dur="1000"/>
                                        <p:tgtEl>
                                          <p:spTgt spid="28"/>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xit" presetSubtype="0" fill="hold" grpId="1" nodeType="clickEffect">
                                  <p:stCondLst>
                                    <p:cond delay="0"/>
                                  </p:stCondLst>
                                  <p:childTnLst>
                                    <p:animEffect transition="out" filter="fade">
                                      <p:cBhvr>
                                        <p:cTn id="93" dur="1000"/>
                                        <p:tgtEl>
                                          <p:spTgt spid="18">
                                            <p:txEl>
                                              <p:pRg st="0" end="0"/>
                                            </p:txEl>
                                          </p:spTgt>
                                        </p:tgtEl>
                                      </p:cBhvr>
                                    </p:animEffect>
                                    <p:set>
                                      <p:cBhvr>
                                        <p:cTn id="94" dur="1" fill="hold">
                                          <p:stCondLst>
                                            <p:cond delay="999"/>
                                          </p:stCondLst>
                                        </p:cTn>
                                        <p:tgtEl>
                                          <p:spTgt spid="18">
                                            <p:txEl>
                                              <p:pRg st="0" end="0"/>
                                            </p:txEl>
                                          </p:spTgt>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1000"/>
                                        <p:tgtEl>
                                          <p:spTgt spid="18">
                                            <p:txEl>
                                              <p:pRg st="1" end="1"/>
                                            </p:txEl>
                                          </p:spTgt>
                                        </p:tgtEl>
                                      </p:cBhvr>
                                    </p:animEffect>
                                    <p:set>
                                      <p:cBhvr>
                                        <p:cTn id="97" dur="1" fill="hold">
                                          <p:stCondLst>
                                            <p:cond delay="999"/>
                                          </p:stCondLst>
                                        </p:cTn>
                                        <p:tgtEl>
                                          <p:spTgt spid="18">
                                            <p:txEl>
                                              <p:pRg st="1" end="1"/>
                                            </p:txEl>
                                          </p:spTgt>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1000"/>
                                        <p:tgtEl>
                                          <p:spTgt spid="18">
                                            <p:txEl>
                                              <p:pRg st="2" end="2"/>
                                            </p:txEl>
                                          </p:spTgt>
                                        </p:tgtEl>
                                      </p:cBhvr>
                                    </p:animEffect>
                                    <p:set>
                                      <p:cBhvr>
                                        <p:cTn id="100" dur="1" fill="hold">
                                          <p:stCondLst>
                                            <p:cond delay="999"/>
                                          </p:stCondLst>
                                        </p:cTn>
                                        <p:tgtEl>
                                          <p:spTgt spid="18">
                                            <p:txEl>
                                              <p:pRg st="2" end="2"/>
                                            </p:txEl>
                                          </p:spTgt>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1000"/>
                                        <p:tgtEl>
                                          <p:spTgt spid="18">
                                            <p:txEl>
                                              <p:pRg st="3" end="3"/>
                                            </p:txEl>
                                          </p:spTgt>
                                        </p:tgtEl>
                                      </p:cBhvr>
                                    </p:animEffect>
                                    <p:set>
                                      <p:cBhvr>
                                        <p:cTn id="103" dur="1" fill="hold">
                                          <p:stCondLst>
                                            <p:cond delay="999"/>
                                          </p:stCondLst>
                                        </p:cTn>
                                        <p:tgtEl>
                                          <p:spTgt spid="18">
                                            <p:txEl>
                                              <p:pRg st="3" end="3"/>
                                            </p:txEl>
                                          </p:spTgt>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1000"/>
                                        <p:tgtEl>
                                          <p:spTgt spid="18">
                                            <p:bg/>
                                          </p:spTgt>
                                        </p:tgtEl>
                                      </p:cBhvr>
                                    </p:animEffect>
                                    <p:set>
                                      <p:cBhvr>
                                        <p:cTn id="106" dur="1" fill="hold">
                                          <p:stCondLst>
                                            <p:cond delay="999"/>
                                          </p:stCondLst>
                                        </p:cTn>
                                        <p:tgtEl>
                                          <p:spTgt spid="18">
                                            <p:bg/>
                                          </p:spTgt>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1000"/>
                                        <p:tgtEl>
                                          <p:spTgt spid="17"/>
                                        </p:tgtEl>
                                      </p:cBhvr>
                                    </p:animEffect>
                                    <p:set>
                                      <p:cBhvr>
                                        <p:cTn id="109" dur="1" fill="hold">
                                          <p:stCondLst>
                                            <p:cond delay="999"/>
                                          </p:stCondLst>
                                        </p:cTn>
                                        <p:tgtEl>
                                          <p:spTgt spid="17"/>
                                        </p:tgtEl>
                                        <p:attrNameLst>
                                          <p:attrName>style.visibility</p:attrName>
                                        </p:attrNameLst>
                                      </p:cBhvr>
                                      <p:to>
                                        <p:strVal val="hidden"/>
                                      </p:to>
                                    </p:set>
                                  </p:childTnLst>
                                </p:cTn>
                              </p:par>
                              <p:par>
                                <p:cTn id="110" presetID="10" presetClass="exit" presetSubtype="0" fill="hold" nodeType="withEffect">
                                  <p:stCondLst>
                                    <p:cond delay="0"/>
                                  </p:stCondLst>
                                  <p:childTnLst>
                                    <p:animEffect transition="out" filter="fade">
                                      <p:cBhvr>
                                        <p:cTn id="111" dur="1000"/>
                                        <p:tgtEl>
                                          <p:spTgt spid="15"/>
                                        </p:tgtEl>
                                      </p:cBhvr>
                                    </p:animEffect>
                                    <p:set>
                                      <p:cBhvr>
                                        <p:cTn id="112" dur="1" fill="hold">
                                          <p:stCondLst>
                                            <p:cond delay="999"/>
                                          </p:stCondLst>
                                        </p:cTn>
                                        <p:tgtEl>
                                          <p:spTgt spid="15"/>
                                        </p:tgtEl>
                                        <p:attrNameLst>
                                          <p:attrName>style.visibility</p:attrName>
                                        </p:attrNameLst>
                                      </p:cBhvr>
                                      <p:to>
                                        <p:strVal val="hidden"/>
                                      </p:to>
                                    </p:set>
                                  </p:childTnLst>
                                </p:cTn>
                              </p:par>
                            </p:childTnLst>
                          </p:cTn>
                        </p:par>
                        <p:par>
                          <p:cTn id="113" fill="hold">
                            <p:stCondLst>
                              <p:cond delay="1000"/>
                            </p:stCondLst>
                            <p:childTnLst>
                              <p:par>
                                <p:cTn id="114" presetID="22" presetClass="entr" presetSubtype="8" fill="hold" grpId="0" nodeType="afterEffect">
                                  <p:stCondLst>
                                    <p:cond delay="0"/>
                                  </p:stCondLst>
                                  <p:childTnLst>
                                    <p:set>
                                      <p:cBhvr>
                                        <p:cTn id="115" dur="1" fill="hold">
                                          <p:stCondLst>
                                            <p:cond delay="0"/>
                                          </p:stCondLst>
                                        </p:cTn>
                                        <p:tgtEl>
                                          <p:spTgt spid="31"/>
                                        </p:tgtEl>
                                        <p:attrNameLst>
                                          <p:attrName>style.visibility</p:attrName>
                                        </p:attrNameLst>
                                      </p:cBhvr>
                                      <p:to>
                                        <p:strVal val="visible"/>
                                      </p:to>
                                    </p:set>
                                    <p:animEffect transition="in" filter="wipe(left)">
                                      <p:cBhvr>
                                        <p:cTn id="116"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1" animBg="1"/>
      <p:bldP spid="7" grpId="0" animBg="1"/>
      <p:bldP spid="7" grpId="1" animBg="1"/>
      <p:bldP spid="17" grpId="0" animBg="1"/>
      <p:bldP spid="17" grpId="1" animBg="1"/>
      <p:bldP spid="18" grpId="0" uiExpand="1" build="allAtOnce" animBg="1"/>
      <p:bldP spid="18" grpId="1" uiExpand="1" build="allAtOnce" animBg="1"/>
      <p:bldP spid="32" grpId="0" animBg="1"/>
      <p:bldP spid="31" grpId="0" animBg="1"/>
      <p:bldP spid="34" grpId="0"/>
      <p:bldP spid="34" grpId="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6" name="Rectangle 55"/>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3" name="Picture 2"/>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useBgFill="1">
        <p:nvSpPr>
          <p:cNvPr id="5" name="Rectangle 4"/>
          <p:cNvSpPr/>
          <p:nvPr/>
        </p:nvSpPr>
        <p:spPr>
          <a:xfrm>
            <a:off x="64770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6" name="TextBox 5"/>
          <p:cNvSpPr txBox="1"/>
          <p:nvPr/>
        </p:nvSpPr>
        <p:spPr>
          <a:xfrm>
            <a:off x="70104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1807</a:t>
            </a:r>
          </a:p>
        </p:txBody>
      </p:sp>
      <p:grpSp>
        <p:nvGrpSpPr>
          <p:cNvPr id="20" name="Group 19"/>
          <p:cNvGrpSpPr/>
          <p:nvPr/>
        </p:nvGrpSpPr>
        <p:grpSpPr>
          <a:xfrm>
            <a:off x="4191000" y="4948535"/>
            <a:ext cx="2590800" cy="1909465"/>
            <a:chOff x="4191000" y="4948535"/>
            <a:chExt cx="2590800" cy="1909465"/>
          </a:xfrm>
        </p:grpSpPr>
        <p:grpSp>
          <p:nvGrpSpPr>
            <p:cNvPr id="7" name="Group 6"/>
            <p:cNvGrpSpPr/>
            <p:nvPr/>
          </p:nvGrpSpPr>
          <p:grpSpPr>
            <a:xfrm>
              <a:off x="4191000" y="4948535"/>
              <a:ext cx="2590800" cy="537865"/>
              <a:chOff x="6553200" y="4419600"/>
              <a:chExt cx="2590800" cy="537865"/>
            </a:xfrm>
          </p:grpSpPr>
          <p:sp>
            <p:nvSpPr>
              <p:cNvPr id="8" name="TextBox 7"/>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Missouri Fur</a:t>
                </a:r>
              </a:p>
            </p:txBody>
          </p:sp>
          <p:sp>
            <p:nvSpPr>
              <p:cNvPr id="9" name="5-Point Star 8"/>
              <p:cNvSpPr/>
              <p:nvPr/>
            </p:nvSpPr>
            <p:spPr>
              <a:xfrm>
                <a:off x="6629400" y="44196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a:off x="4191000" y="5405735"/>
              <a:ext cx="2590800" cy="537865"/>
              <a:chOff x="6553200" y="4419600"/>
              <a:chExt cx="2590800" cy="537865"/>
            </a:xfrm>
          </p:grpSpPr>
          <p:sp>
            <p:nvSpPr>
              <p:cNvPr id="11" name="TextBox 10"/>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Rocky Mt. Fur</a:t>
                </a:r>
              </a:p>
            </p:txBody>
          </p:sp>
          <p:sp>
            <p:nvSpPr>
              <p:cNvPr id="12" name="5-Point Star 11"/>
              <p:cNvSpPr/>
              <p:nvPr/>
            </p:nvSpPr>
            <p:spPr>
              <a:xfrm>
                <a:off x="6629400" y="4419600"/>
                <a:ext cx="457200" cy="533400"/>
              </a:xfrm>
              <a:prstGeom prst="star5">
                <a:avLst/>
              </a:prstGeom>
              <a:solidFill>
                <a:srgbClr val="19FF8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a:off x="4191000" y="5862935"/>
              <a:ext cx="2590800" cy="537865"/>
              <a:chOff x="6553200" y="4419600"/>
              <a:chExt cx="2590800" cy="537865"/>
            </a:xfrm>
          </p:grpSpPr>
          <p:sp>
            <p:nvSpPr>
              <p:cNvPr id="14" name="TextBox 1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Columbia Fur</a:t>
                </a:r>
              </a:p>
            </p:txBody>
          </p:sp>
          <p:sp>
            <p:nvSpPr>
              <p:cNvPr id="15" name="5-Point Star 14"/>
              <p:cNvSpPr/>
              <p:nvPr/>
            </p:nvSpPr>
            <p:spPr>
              <a:xfrm>
                <a:off x="6629400" y="4419600"/>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p:cNvGrpSpPr/>
            <p:nvPr/>
          </p:nvGrpSpPr>
          <p:grpSpPr>
            <a:xfrm>
              <a:off x="4191000" y="6320135"/>
              <a:ext cx="2590800" cy="537865"/>
              <a:chOff x="6553200" y="4419600"/>
              <a:chExt cx="2590800" cy="537865"/>
            </a:xfrm>
          </p:grpSpPr>
          <p:sp>
            <p:nvSpPr>
              <p:cNvPr id="17" name="TextBox 16"/>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American Fur</a:t>
                </a:r>
              </a:p>
            </p:txBody>
          </p:sp>
          <p:sp>
            <p:nvSpPr>
              <p:cNvPr id="18" name="5-Point Star 17"/>
              <p:cNvSpPr/>
              <p:nvPr/>
            </p:nvSpPr>
            <p:spPr>
              <a:xfrm>
                <a:off x="6629400" y="44196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2" name="TextBox 21"/>
          <p:cNvSpPr txBox="1"/>
          <p:nvPr/>
        </p:nvSpPr>
        <p:spPr>
          <a:xfrm>
            <a:off x="0" y="4886980"/>
            <a:ext cx="3505200" cy="523220"/>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1807: Fort Raymond </a:t>
            </a:r>
          </a:p>
        </p:txBody>
      </p:sp>
      <p:sp>
        <p:nvSpPr>
          <p:cNvPr id="23" name="Freeform 22"/>
          <p:cNvSpPr/>
          <p:nvPr/>
        </p:nvSpPr>
        <p:spPr>
          <a:xfrm>
            <a:off x="4555671" y="1801586"/>
            <a:ext cx="4180115" cy="3684814"/>
          </a:xfrm>
          <a:custGeom>
            <a:avLst/>
            <a:gdLst>
              <a:gd name="connsiteX0" fmla="*/ 4180115 w 4180115"/>
              <a:gd name="connsiteY0" fmla="*/ 3684814 h 3684814"/>
              <a:gd name="connsiteX1" fmla="*/ 3853543 w 4180115"/>
              <a:gd name="connsiteY1" fmla="*/ 3668485 h 3684814"/>
              <a:gd name="connsiteX2" fmla="*/ 3429000 w 4180115"/>
              <a:gd name="connsiteY2" fmla="*/ 3521528 h 3684814"/>
              <a:gd name="connsiteX3" fmla="*/ 3249386 w 4180115"/>
              <a:gd name="connsiteY3" fmla="*/ 3456214 h 3684814"/>
              <a:gd name="connsiteX4" fmla="*/ 3020786 w 4180115"/>
              <a:gd name="connsiteY4" fmla="*/ 3554185 h 3684814"/>
              <a:gd name="connsiteX5" fmla="*/ 2890158 w 4180115"/>
              <a:gd name="connsiteY5" fmla="*/ 3309257 h 3684814"/>
              <a:gd name="connsiteX6" fmla="*/ 2808515 w 4180115"/>
              <a:gd name="connsiteY6" fmla="*/ 3211285 h 3684814"/>
              <a:gd name="connsiteX7" fmla="*/ 2579915 w 4180115"/>
              <a:gd name="connsiteY7" fmla="*/ 2754085 h 3684814"/>
              <a:gd name="connsiteX8" fmla="*/ 2498272 w 4180115"/>
              <a:gd name="connsiteY8" fmla="*/ 2362200 h 3684814"/>
              <a:gd name="connsiteX9" fmla="*/ 2302329 w 4180115"/>
              <a:gd name="connsiteY9" fmla="*/ 2231571 h 3684814"/>
              <a:gd name="connsiteX10" fmla="*/ 1861458 w 4180115"/>
              <a:gd name="connsiteY10" fmla="*/ 2100943 h 3684814"/>
              <a:gd name="connsiteX11" fmla="*/ 1600200 w 4180115"/>
              <a:gd name="connsiteY11" fmla="*/ 1790700 h 3684814"/>
              <a:gd name="connsiteX12" fmla="*/ 1387929 w 4180115"/>
              <a:gd name="connsiteY12" fmla="*/ 1627414 h 3684814"/>
              <a:gd name="connsiteX13" fmla="*/ 1322615 w 4180115"/>
              <a:gd name="connsiteY13" fmla="*/ 1480457 h 3684814"/>
              <a:gd name="connsiteX14" fmla="*/ 1289958 w 4180115"/>
              <a:gd name="connsiteY14" fmla="*/ 1006928 h 3684814"/>
              <a:gd name="connsiteX15" fmla="*/ 1094015 w 4180115"/>
              <a:gd name="connsiteY15" fmla="*/ 451757 h 3684814"/>
              <a:gd name="connsiteX16" fmla="*/ 1012372 w 4180115"/>
              <a:gd name="connsiteY16" fmla="*/ 223157 h 3684814"/>
              <a:gd name="connsiteX17" fmla="*/ 734786 w 4180115"/>
              <a:gd name="connsiteY17" fmla="*/ 141514 h 3684814"/>
              <a:gd name="connsiteX18" fmla="*/ 538843 w 4180115"/>
              <a:gd name="connsiteY18" fmla="*/ 43543 h 3684814"/>
              <a:gd name="connsiteX19" fmla="*/ 326572 w 4180115"/>
              <a:gd name="connsiteY19" fmla="*/ 402771 h 3684814"/>
              <a:gd name="connsiteX20" fmla="*/ 130629 w 4180115"/>
              <a:gd name="connsiteY20" fmla="*/ 713014 h 3684814"/>
              <a:gd name="connsiteX21" fmla="*/ 0 w 4180115"/>
              <a:gd name="connsiteY21" fmla="*/ 843643 h 368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80115" h="3684814">
                <a:moveTo>
                  <a:pt x="4180115" y="3684814"/>
                </a:moveTo>
                <a:lnTo>
                  <a:pt x="3853543" y="3668485"/>
                </a:lnTo>
                <a:cubicBezTo>
                  <a:pt x="3728357" y="3641271"/>
                  <a:pt x="3529693" y="3556906"/>
                  <a:pt x="3429000" y="3521528"/>
                </a:cubicBezTo>
                <a:cubicBezTo>
                  <a:pt x="3328307" y="3486150"/>
                  <a:pt x="3317422" y="3450771"/>
                  <a:pt x="3249386" y="3456214"/>
                </a:cubicBezTo>
                <a:cubicBezTo>
                  <a:pt x="3181350" y="3461657"/>
                  <a:pt x="3080657" y="3578678"/>
                  <a:pt x="3020786" y="3554185"/>
                </a:cubicBezTo>
                <a:cubicBezTo>
                  <a:pt x="2960915" y="3529692"/>
                  <a:pt x="2925537" y="3366407"/>
                  <a:pt x="2890158" y="3309257"/>
                </a:cubicBezTo>
                <a:cubicBezTo>
                  <a:pt x="2854780" y="3252107"/>
                  <a:pt x="2860222" y="3303814"/>
                  <a:pt x="2808515" y="3211285"/>
                </a:cubicBezTo>
                <a:cubicBezTo>
                  <a:pt x="2756808" y="3118756"/>
                  <a:pt x="2631622" y="2895599"/>
                  <a:pt x="2579915" y="2754085"/>
                </a:cubicBezTo>
                <a:cubicBezTo>
                  <a:pt x="2528208" y="2612571"/>
                  <a:pt x="2544536" y="2449286"/>
                  <a:pt x="2498272" y="2362200"/>
                </a:cubicBezTo>
                <a:cubicBezTo>
                  <a:pt x="2452008" y="2275114"/>
                  <a:pt x="2408465" y="2275114"/>
                  <a:pt x="2302329" y="2231571"/>
                </a:cubicBezTo>
                <a:cubicBezTo>
                  <a:pt x="2196193" y="2188028"/>
                  <a:pt x="1978479" y="2174421"/>
                  <a:pt x="1861458" y="2100943"/>
                </a:cubicBezTo>
                <a:cubicBezTo>
                  <a:pt x="1744437" y="2027465"/>
                  <a:pt x="1679121" y="1869621"/>
                  <a:pt x="1600200" y="1790700"/>
                </a:cubicBezTo>
                <a:cubicBezTo>
                  <a:pt x="1521279" y="1711779"/>
                  <a:pt x="1434193" y="1679121"/>
                  <a:pt x="1387929" y="1627414"/>
                </a:cubicBezTo>
                <a:cubicBezTo>
                  <a:pt x="1341665" y="1575707"/>
                  <a:pt x="1338944" y="1583871"/>
                  <a:pt x="1322615" y="1480457"/>
                </a:cubicBezTo>
                <a:cubicBezTo>
                  <a:pt x="1306287" y="1377043"/>
                  <a:pt x="1328058" y="1178378"/>
                  <a:pt x="1289958" y="1006928"/>
                </a:cubicBezTo>
                <a:cubicBezTo>
                  <a:pt x="1251858" y="835478"/>
                  <a:pt x="1140279" y="582385"/>
                  <a:pt x="1094015" y="451757"/>
                </a:cubicBezTo>
                <a:cubicBezTo>
                  <a:pt x="1047751" y="321129"/>
                  <a:pt x="1072244" y="274864"/>
                  <a:pt x="1012372" y="223157"/>
                </a:cubicBezTo>
                <a:cubicBezTo>
                  <a:pt x="952500" y="171450"/>
                  <a:pt x="813708" y="171450"/>
                  <a:pt x="734786" y="141514"/>
                </a:cubicBezTo>
                <a:cubicBezTo>
                  <a:pt x="655865" y="111578"/>
                  <a:pt x="606879" y="0"/>
                  <a:pt x="538843" y="43543"/>
                </a:cubicBezTo>
                <a:cubicBezTo>
                  <a:pt x="470807" y="87086"/>
                  <a:pt x="394608" y="291193"/>
                  <a:pt x="326572" y="402771"/>
                </a:cubicBezTo>
                <a:cubicBezTo>
                  <a:pt x="258536" y="514349"/>
                  <a:pt x="185058" y="639535"/>
                  <a:pt x="130629" y="713014"/>
                </a:cubicBezTo>
                <a:cubicBezTo>
                  <a:pt x="76200" y="786493"/>
                  <a:pt x="38100" y="815068"/>
                  <a:pt x="0" y="843643"/>
                </a:cubicBezTo>
              </a:path>
            </a:pathLst>
          </a:custGeom>
          <a:ln w="76200">
            <a:solidFill>
              <a:schemeClr val="accent3">
                <a:lumMod val="75000"/>
              </a:schemeClr>
            </a:solidFill>
            <a:prstDash val="sysDot"/>
          </a:ln>
          <a:effectLst>
            <a:outerShdw dist="508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TextBox 24"/>
          <p:cNvSpPr txBox="1"/>
          <p:nvPr/>
        </p:nvSpPr>
        <p:spPr>
          <a:xfrm rot="1554595">
            <a:off x="3002515" y="1923592"/>
            <a:ext cx="1395767"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Raymond</a:t>
            </a:r>
          </a:p>
        </p:txBody>
      </p:sp>
      <p:sp>
        <p:nvSpPr>
          <p:cNvPr id="24" name="5-Point Star 23"/>
          <p:cNvSpPr/>
          <p:nvPr/>
        </p:nvSpPr>
        <p:spPr>
          <a:xfrm>
            <a:off x="4191000" y="22860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6" name="TextBox 25"/>
          <p:cNvSpPr txBox="1"/>
          <p:nvPr/>
        </p:nvSpPr>
        <p:spPr>
          <a:xfrm>
            <a:off x="7023192"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1808</a:t>
            </a:r>
          </a:p>
        </p:txBody>
      </p:sp>
      <p:sp useBgFill="1">
        <p:nvSpPr>
          <p:cNvPr id="29" name="TextBox 28"/>
          <p:cNvSpPr txBox="1"/>
          <p:nvPr/>
        </p:nvSpPr>
        <p:spPr>
          <a:xfrm>
            <a:off x="70104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1809</a:t>
            </a:r>
          </a:p>
        </p:txBody>
      </p:sp>
      <p:sp>
        <p:nvSpPr>
          <p:cNvPr id="31" name="TextBox 30"/>
          <p:cNvSpPr txBox="1"/>
          <p:nvPr/>
        </p:nvSpPr>
        <p:spPr>
          <a:xfrm rot="19136910">
            <a:off x="5636246" y="1621761"/>
            <a:ext cx="1253869" cy="461665"/>
          </a:xfrm>
          <a:prstGeom prst="rect">
            <a:avLst/>
          </a:prstGeom>
          <a:solidFill>
            <a:schemeClr val="bg1"/>
          </a:solidFill>
        </p:spPr>
        <p:txBody>
          <a:bodyPr wrap="none" rtlCol="0">
            <a:spAutoFit/>
          </a:bodyPr>
          <a:lstStyle/>
          <a:p>
            <a:r>
              <a:rPr lang="en-US" sz="2300" b="1" dirty="0">
                <a:solidFill>
                  <a:schemeClr val="accent3">
                    <a:lumMod val="75000"/>
                  </a:schemeClr>
                </a:solidFill>
                <a:effectLst>
                  <a:outerShdw dist="63500" dir="7200000" algn="ctr" rotWithShape="0">
                    <a:schemeClr val="tx1"/>
                  </a:outerShdw>
                </a:effectLst>
              </a:rPr>
              <a:t>Mandan</a:t>
            </a:r>
          </a:p>
        </p:txBody>
      </p:sp>
      <p:sp>
        <p:nvSpPr>
          <p:cNvPr id="32" name="5-Point Star 31"/>
          <p:cNvSpPr/>
          <p:nvPr/>
        </p:nvSpPr>
        <p:spPr>
          <a:xfrm>
            <a:off x="5486398" y="209195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0" y="3515380"/>
            <a:ext cx="5257800" cy="523220"/>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 Spanish born American citizen</a:t>
            </a:r>
          </a:p>
        </p:txBody>
      </p:sp>
      <p:sp>
        <p:nvSpPr>
          <p:cNvPr id="40" name="TextBox 39"/>
          <p:cNvSpPr txBox="1"/>
          <p:nvPr/>
        </p:nvSpPr>
        <p:spPr>
          <a:xfrm>
            <a:off x="0" y="3972580"/>
            <a:ext cx="5257800" cy="954107"/>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 leads 1</a:t>
            </a:r>
            <a:r>
              <a:rPr lang="en-US" sz="2800" b="1" baseline="30000" dirty="0">
                <a:solidFill>
                  <a:schemeClr val="bg1"/>
                </a:solidFill>
                <a:effectLst>
                  <a:outerShdw dist="50800" dir="7200000" algn="ctr" rotWithShape="0">
                    <a:schemeClr val="tx1"/>
                  </a:outerShdw>
                </a:effectLst>
              </a:rPr>
              <a:t>st</a:t>
            </a:r>
            <a:r>
              <a:rPr lang="en-US" sz="2800" b="1" dirty="0">
                <a:solidFill>
                  <a:schemeClr val="bg1"/>
                </a:solidFill>
                <a:effectLst>
                  <a:outerShdw dist="50800" dir="7200000" algn="ctr" rotWithShape="0">
                    <a:schemeClr val="tx1"/>
                  </a:outerShdw>
                </a:effectLst>
              </a:rPr>
              <a:t> Am. trading expedition</a:t>
            </a:r>
          </a:p>
          <a:p>
            <a:r>
              <a:rPr lang="en-US" sz="2800" b="1" dirty="0">
                <a:solidFill>
                  <a:schemeClr val="bg1"/>
                </a:solidFill>
                <a:effectLst>
                  <a:outerShdw dist="50800" dir="7200000" algn="ctr" rotWithShape="0">
                    <a:schemeClr val="tx1"/>
                  </a:outerShdw>
                </a:effectLst>
              </a:rPr>
              <a:t>     into the Upper Missouri region</a:t>
            </a:r>
          </a:p>
        </p:txBody>
      </p:sp>
      <p:sp>
        <p:nvSpPr>
          <p:cNvPr id="33" name="TextBox 32"/>
          <p:cNvSpPr txBox="1"/>
          <p:nvPr/>
        </p:nvSpPr>
        <p:spPr>
          <a:xfrm>
            <a:off x="0" y="4517136"/>
            <a:ext cx="3505200" cy="523220"/>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1809: Fort Mandan </a:t>
            </a:r>
          </a:p>
        </p:txBody>
      </p:sp>
      <p:sp>
        <p:nvSpPr>
          <p:cNvPr id="34" name="TextBox 33"/>
          <p:cNvSpPr txBox="1"/>
          <p:nvPr/>
        </p:nvSpPr>
        <p:spPr>
          <a:xfrm>
            <a:off x="0" y="5029200"/>
            <a:ext cx="3505200" cy="954107"/>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1810: Fort Henry</a:t>
            </a:r>
          </a:p>
          <a:p>
            <a:pPr lvl="1"/>
            <a:r>
              <a:rPr lang="en-US" sz="2800" b="1" dirty="0">
                <a:solidFill>
                  <a:schemeClr val="bg1"/>
                </a:solidFill>
                <a:effectLst>
                  <a:outerShdw dist="50800" dir="7200000" algn="ctr" rotWithShape="0">
                    <a:schemeClr val="tx1"/>
                  </a:outerShdw>
                </a:effectLst>
              </a:rPr>
              <a:t>	   2</a:t>
            </a:r>
            <a:r>
              <a:rPr lang="en-US" sz="2800" b="1" baseline="30000" dirty="0">
                <a:solidFill>
                  <a:schemeClr val="bg1"/>
                </a:solidFill>
                <a:effectLst>
                  <a:outerShdw dist="50800" dir="7200000" algn="ctr" rotWithShape="0">
                    <a:schemeClr val="tx1"/>
                  </a:outerShdw>
                </a:effectLst>
              </a:rPr>
              <a:t>nd</a:t>
            </a:r>
            <a:r>
              <a:rPr lang="en-US" sz="2800" b="1" dirty="0">
                <a:solidFill>
                  <a:schemeClr val="bg1"/>
                </a:solidFill>
                <a:effectLst>
                  <a:outerShdw dist="50800" dir="7200000" algn="ctr" rotWithShape="0">
                    <a:schemeClr val="tx1"/>
                  </a:outerShdw>
                </a:effectLst>
              </a:rPr>
              <a:t> Fort Henry</a:t>
            </a:r>
          </a:p>
        </p:txBody>
      </p:sp>
      <p:sp>
        <p:nvSpPr>
          <p:cNvPr id="38" name="TextBox 37"/>
          <p:cNvSpPr txBox="1"/>
          <p:nvPr/>
        </p:nvSpPr>
        <p:spPr>
          <a:xfrm>
            <a:off x="0" y="5903893"/>
            <a:ext cx="3505200" cy="954107"/>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1812: Cedar Island</a:t>
            </a:r>
          </a:p>
          <a:p>
            <a:pPr lvl="1"/>
            <a:r>
              <a:rPr lang="en-US" sz="2800" b="1" dirty="0">
                <a:solidFill>
                  <a:schemeClr val="bg1"/>
                </a:solidFill>
                <a:effectLst>
                  <a:outerShdw dist="50800" dir="7200000" algn="ctr" rotWithShape="0">
                    <a:schemeClr val="tx1"/>
                  </a:outerShdw>
                </a:effectLst>
              </a:rPr>
              <a:t>	   Fort Manuel</a:t>
            </a:r>
          </a:p>
        </p:txBody>
      </p:sp>
      <p:sp useBgFill="1">
        <p:nvSpPr>
          <p:cNvPr id="41" name="TextBox 40"/>
          <p:cNvSpPr txBox="1"/>
          <p:nvPr/>
        </p:nvSpPr>
        <p:spPr>
          <a:xfrm>
            <a:off x="70104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1810</a:t>
            </a:r>
          </a:p>
        </p:txBody>
      </p:sp>
      <p:sp>
        <p:nvSpPr>
          <p:cNvPr id="42" name="TextBox 41"/>
          <p:cNvSpPr txBox="1"/>
          <p:nvPr/>
        </p:nvSpPr>
        <p:spPr>
          <a:xfrm rot="1554595">
            <a:off x="2034043" y="2700144"/>
            <a:ext cx="955454"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Henry</a:t>
            </a:r>
          </a:p>
        </p:txBody>
      </p:sp>
      <p:sp>
        <p:nvSpPr>
          <p:cNvPr id="43" name="5-Point Star 42"/>
          <p:cNvSpPr/>
          <p:nvPr/>
        </p:nvSpPr>
        <p:spPr>
          <a:xfrm>
            <a:off x="2737541" y="3082551"/>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p:cNvSpPr txBox="1"/>
          <p:nvPr/>
        </p:nvSpPr>
        <p:spPr>
          <a:xfrm rot="1554595">
            <a:off x="3521464" y="3407105"/>
            <a:ext cx="1401089"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2</a:t>
            </a:r>
            <a:r>
              <a:rPr lang="en-US" sz="2400" b="1" baseline="30000" dirty="0">
                <a:solidFill>
                  <a:schemeClr val="accent3">
                    <a:lumMod val="75000"/>
                  </a:schemeClr>
                </a:solidFill>
                <a:effectLst>
                  <a:outerShdw dist="63500" dir="7200000" algn="ctr" rotWithShape="0">
                    <a:schemeClr val="tx1"/>
                  </a:outerShdw>
                </a:effectLst>
              </a:rPr>
              <a:t>nd</a:t>
            </a:r>
            <a:r>
              <a:rPr lang="en-US" sz="2400" b="1" dirty="0">
                <a:solidFill>
                  <a:schemeClr val="accent3">
                    <a:lumMod val="75000"/>
                  </a:schemeClr>
                </a:solidFill>
                <a:effectLst>
                  <a:outerShdw dist="63500" dir="7200000" algn="ctr" rotWithShape="0">
                    <a:schemeClr val="tx1"/>
                  </a:outerShdw>
                </a:effectLst>
              </a:rPr>
              <a:t> Henry</a:t>
            </a:r>
          </a:p>
        </p:txBody>
      </p:sp>
      <p:sp>
        <p:nvSpPr>
          <p:cNvPr id="45" name="5-Point Star 44"/>
          <p:cNvSpPr/>
          <p:nvPr/>
        </p:nvSpPr>
        <p:spPr>
          <a:xfrm>
            <a:off x="3194742" y="300635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rot="19245349">
            <a:off x="4609501" y="2907973"/>
            <a:ext cx="1167307"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Manuel</a:t>
            </a:r>
          </a:p>
        </p:txBody>
      </p:sp>
      <p:sp>
        <p:nvSpPr>
          <p:cNvPr id="48" name="5-Point Star 47"/>
          <p:cNvSpPr/>
          <p:nvPr/>
        </p:nvSpPr>
        <p:spPr>
          <a:xfrm>
            <a:off x="5571125" y="2472951"/>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p:cNvSpPr txBox="1"/>
          <p:nvPr/>
        </p:nvSpPr>
        <p:spPr>
          <a:xfrm rot="19644325">
            <a:off x="5406996" y="3618818"/>
            <a:ext cx="947695" cy="830997"/>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Cedar</a:t>
            </a:r>
          </a:p>
          <a:p>
            <a:r>
              <a:rPr lang="en-US" sz="2400" b="1" dirty="0">
                <a:solidFill>
                  <a:schemeClr val="accent3">
                    <a:lumMod val="75000"/>
                  </a:schemeClr>
                </a:solidFill>
                <a:effectLst>
                  <a:outerShdw dist="63500" dir="7200000" algn="ctr" rotWithShape="0">
                    <a:schemeClr val="tx1"/>
                  </a:outerShdw>
                </a:effectLst>
              </a:rPr>
              <a:t>Island</a:t>
            </a:r>
          </a:p>
        </p:txBody>
      </p:sp>
      <p:sp>
        <p:nvSpPr>
          <p:cNvPr id="50" name="5-Point Star 49"/>
          <p:cNvSpPr/>
          <p:nvPr/>
        </p:nvSpPr>
        <p:spPr>
          <a:xfrm rot="20045405">
            <a:off x="6172200" y="35052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51" name="TextBox 50"/>
          <p:cNvSpPr txBox="1"/>
          <p:nvPr/>
        </p:nvSpPr>
        <p:spPr>
          <a:xfrm>
            <a:off x="70866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1811</a:t>
            </a:r>
          </a:p>
        </p:txBody>
      </p:sp>
      <p:sp useBgFill="1">
        <p:nvSpPr>
          <p:cNvPr id="46" name="TextBox 45"/>
          <p:cNvSpPr txBox="1"/>
          <p:nvPr/>
        </p:nvSpPr>
        <p:spPr>
          <a:xfrm>
            <a:off x="70866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1812</a:t>
            </a:r>
          </a:p>
        </p:txBody>
      </p:sp>
      <p:sp>
        <p:nvSpPr>
          <p:cNvPr id="21" name="TextBox 20"/>
          <p:cNvSpPr txBox="1"/>
          <p:nvPr/>
        </p:nvSpPr>
        <p:spPr>
          <a:xfrm>
            <a:off x="0" y="762000"/>
            <a:ext cx="9144000" cy="707886"/>
          </a:xfrm>
          <a:prstGeom prst="rect">
            <a:avLst/>
          </a:prstGeom>
          <a:solidFill>
            <a:schemeClr val="accent3">
              <a:lumMod val="75000"/>
            </a:schemeClr>
          </a:solidFill>
        </p:spPr>
        <p:txBody>
          <a:bodyPr wrap="square" rtlCol="0">
            <a:spAutoFit/>
          </a:bodyPr>
          <a:lstStyle/>
          <a:p>
            <a:r>
              <a:rPr lang="en-US" sz="4000" b="1" dirty="0">
                <a:solidFill>
                  <a:schemeClr val="bg1"/>
                </a:solidFill>
                <a:effectLst>
                  <a:outerShdw dist="50800" dir="7200000" algn="ctr" rotWithShape="0">
                    <a:schemeClr val="tx1"/>
                  </a:outerShdw>
                </a:effectLst>
              </a:rPr>
              <a:t>	Manuel Lisa (1772-1820)</a:t>
            </a:r>
          </a:p>
        </p:txBody>
      </p:sp>
      <p:pic>
        <p:nvPicPr>
          <p:cNvPr id="63490" name="Picture 2" descr="Image result for manuel lisa fur trader"/>
          <p:cNvPicPr>
            <a:picLocks noChangeAspect="1" noChangeArrowheads="1"/>
          </p:cNvPicPr>
          <p:nvPr/>
        </p:nvPicPr>
        <p:blipFill>
          <a:blip r:embed="rId3"/>
          <a:srcRect l="18750" t="1895" r="12500"/>
          <a:stretch>
            <a:fillRect/>
          </a:stretch>
        </p:blipFill>
        <p:spPr bwMode="auto">
          <a:xfrm>
            <a:off x="6781800" y="838200"/>
            <a:ext cx="2286000" cy="2510270"/>
          </a:xfrm>
          <a:prstGeom prst="rect">
            <a:avLst/>
          </a:prstGeom>
          <a:solidFill>
            <a:schemeClr val="accent3">
              <a:lumMod val="75000"/>
            </a:schemeClr>
          </a:solidFill>
          <a:ln w="76200">
            <a:solidFill>
              <a:schemeClr val="accent3">
                <a:lumMod val="75000"/>
              </a:schemeClr>
            </a:solidFill>
          </a:ln>
        </p:spPr>
      </p:pic>
      <p:grpSp>
        <p:nvGrpSpPr>
          <p:cNvPr id="54" name="Group 53"/>
          <p:cNvGrpSpPr/>
          <p:nvPr/>
        </p:nvGrpSpPr>
        <p:grpSpPr>
          <a:xfrm>
            <a:off x="6781800" y="6324600"/>
            <a:ext cx="2133600" cy="533400"/>
            <a:chOff x="6781800" y="6324600"/>
            <a:chExt cx="2133600" cy="533400"/>
          </a:xfrm>
        </p:grpSpPr>
        <p:sp>
          <p:nvSpPr>
            <p:cNvPr id="53" name="TextBox 52"/>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52" name="5-Point Star 51"/>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Rectangle 54"/>
          <p:cNvSpPr/>
          <p:nvPr/>
        </p:nvSpPr>
        <p:spPr>
          <a:xfrm>
            <a:off x="4191000" y="5029200"/>
            <a:ext cx="2590800" cy="18288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038600" y="4876800"/>
            <a:ext cx="2895600" cy="609600"/>
          </a:xfrm>
          <a:prstGeom prst="ellipse">
            <a:avLst/>
          </a:prstGeom>
          <a:noFill/>
          <a:ln w="76200">
            <a:solidFill>
              <a:schemeClr val="accent3">
                <a:lumMod val="75000"/>
              </a:schemeClr>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p:cNvSpPr txBox="1"/>
          <p:nvPr/>
        </p:nvSpPr>
        <p:spPr>
          <a:xfrm rot="19500000">
            <a:off x="7447827" y="3779153"/>
            <a:ext cx="1300356"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Madison</a:t>
            </a:r>
          </a:p>
        </p:txBody>
      </p:sp>
      <p:sp>
        <p:nvSpPr>
          <p:cNvPr id="59" name="TextBox 58"/>
          <p:cNvSpPr txBox="1"/>
          <p:nvPr/>
        </p:nvSpPr>
        <p:spPr>
          <a:xfrm rot="19500000">
            <a:off x="7823424" y="4970599"/>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60" name="TextBox 59"/>
          <p:cNvSpPr txBox="1"/>
          <p:nvPr/>
        </p:nvSpPr>
        <p:spPr>
          <a:xfrm rot="19526177">
            <a:off x="6759962" y="4653101"/>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sp>
        <p:nvSpPr>
          <p:cNvPr id="28" name="5-Point Star 27"/>
          <p:cNvSpPr/>
          <p:nvPr/>
        </p:nvSpPr>
        <p:spPr>
          <a:xfrm>
            <a:off x="7924800" y="41910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5-Point Star 26"/>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5-Point Star 29"/>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childTnLst>
                                </p:cTn>
                              </p:par>
                              <p:par>
                                <p:cTn id="8" presetID="10" presetClass="entr" presetSubtype="0" fill="hold" nodeType="withEffect">
                                  <p:stCondLst>
                                    <p:cond delay="0"/>
                                  </p:stCondLst>
                                  <p:childTnLst>
                                    <p:set>
                                      <p:cBhvr>
                                        <p:cTn id="9" dur="1" fill="hold">
                                          <p:stCondLst>
                                            <p:cond delay="0"/>
                                          </p:stCondLst>
                                        </p:cTn>
                                        <p:tgtEl>
                                          <p:spTgt spid="63490"/>
                                        </p:tgtEl>
                                        <p:attrNameLst>
                                          <p:attrName>style.visibility</p:attrName>
                                        </p:attrNameLst>
                                      </p:cBhvr>
                                      <p:to>
                                        <p:strVal val="visible"/>
                                      </p:to>
                                    </p:set>
                                    <p:animEffect transition="in" filter="fade">
                                      <p:cBhvr>
                                        <p:cTn id="10" dur="1000"/>
                                        <p:tgtEl>
                                          <p:spTgt spid="6349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
                                            <p:bg/>
                                          </p:spTgt>
                                        </p:tgtEl>
                                        <p:attrNameLst>
                                          <p:attrName>style.visibility</p:attrName>
                                        </p:attrNameLst>
                                      </p:cBhvr>
                                      <p:to>
                                        <p:strVal val="visible"/>
                                      </p:to>
                                    </p:set>
                                    <p:animEffect transition="in" filter="fade">
                                      <p:cBhvr>
                                        <p:cTn id="15" dur="1000"/>
                                        <p:tgtEl>
                                          <p:spTgt spid="35">
                                            <p:bg/>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35">
                                            <p:txEl>
                                              <p:pRg st="0" end="0"/>
                                            </p:txEl>
                                          </p:spTgt>
                                        </p:tgtEl>
                                        <p:attrNameLst>
                                          <p:attrName>style.visibility</p:attrName>
                                        </p:attrNameLst>
                                      </p:cBhvr>
                                      <p:to>
                                        <p:strVal val="visible"/>
                                      </p:to>
                                    </p:set>
                                    <p:animEffect transition="in" filter="wipe(left)">
                                      <p:cBhvr>
                                        <p:cTn id="18" dur="1000"/>
                                        <p:tgtEl>
                                          <p:spTgt spid="3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8" presetClass="emph" presetSubtype="0" fill="hold" grpId="0" nodeType="clickEffect">
                                  <p:stCondLst>
                                    <p:cond delay="0"/>
                                  </p:stCondLst>
                                  <p:childTnLst>
                                    <p:animRot by="21600000">
                                      <p:cBhvr>
                                        <p:cTn id="22" dur="1000" fill="hold"/>
                                        <p:tgtEl>
                                          <p:spTgt spid="6"/>
                                        </p:tgtEl>
                                        <p:attrNameLst>
                                          <p:attrName>r</p:attrName>
                                        </p:attrNameLst>
                                      </p:cBhvr>
                                    </p:animRo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40">
                                            <p:bg/>
                                          </p:spTgt>
                                        </p:tgtEl>
                                        <p:attrNameLst>
                                          <p:attrName>style.visibility</p:attrName>
                                        </p:attrNameLst>
                                      </p:cBhvr>
                                      <p:to>
                                        <p:strVal val="visible"/>
                                      </p:to>
                                    </p:set>
                                    <p:animEffect transition="in" filter="fade">
                                      <p:cBhvr>
                                        <p:cTn id="26" dur="1000"/>
                                        <p:tgtEl>
                                          <p:spTgt spid="40">
                                            <p:bg/>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animEffect transition="in" filter="wipe(left)">
                                      <p:cBhvr>
                                        <p:cTn id="29" dur="1000"/>
                                        <p:tgtEl>
                                          <p:spTgt spid="40">
                                            <p:txEl>
                                              <p:pRg st="0" end="0"/>
                                            </p:txEl>
                                          </p:spTgt>
                                        </p:tgtEl>
                                      </p:cBhvr>
                                    </p:animEffect>
                                  </p:childTnLst>
                                </p:cTn>
                              </p:par>
                              <p:par>
                                <p:cTn id="30" presetID="22" presetClass="entr" presetSubtype="2"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wipe(right)">
                                      <p:cBhvr>
                                        <p:cTn id="32" dur="2000"/>
                                        <p:tgtEl>
                                          <p:spTgt spid="23"/>
                                        </p:tgtEl>
                                      </p:cBhvr>
                                    </p:animEffect>
                                  </p:childTnLst>
                                </p:cTn>
                              </p:par>
                              <p:par>
                                <p:cTn id="33" presetID="22" presetClass="entr" presetSubtype="8" fill="hold" grpId="0" nodeType="withEffect">
                                  <p:stCondLst>
                                    <p:cond delay="1000"/>
                                  </p:stCondLst>
                                  <p:childTnLst>
                                    <p:set>
                                      <p:cBhvr>
                                        <p:cTn id="34" dur="1" fill="hold">
                                          <p:stCondLst>
                                            <p:cond delay="0"/>
                                          </p:stCondLst>
                                        </p:cTn>
                                        <p:tgtEl>
                                          <p:spTgt spid="40">
                                            <p:txEl>
                                              <p:pRg st="1" end="1"/>
                                            </p:txEl>
                                          </p:spTgt>
                                        </p:tgtEl>
                                        <p:attrNameLst>
                                          <p:attrName>style.visibility</p:attrName>
                                        </p:attrNameLst>
                                      </p:cBhvr>
                                      <p:to>
                                        <p:strVal val="visible"/>
                                      </p:to>
                                    </p:set>
                                    <p:animEffect transition="in" filter="wipe(left)">
                                      <p:cBhvr>
                                        <p:cTn id="35" dur="1000"/>
                                        <p:tgtEl>
                                          <p:spTgt spid="40">
                                            <p:txEl>
                                              <p:pRg st="1" end="1"/>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wipe(left)">
                                      <p:cBhvr>
                                        <p:cTn id="40" dur="1000"/>
                                        <p:tgtEl>
                                          <p:spTgt spid="22"/>
                                        </p:tgtEl>
                                      </p:cBhvr>
                                    </p:animEffect>
                                  </p:childTnLst>
                                </p:cTn>
                              </p:par>
                            </p:childTnLst>
                          </p:cTn>
                        </p:par>
                        <p:par>
                          <p:cTn id="41" fill="hold">
                            <p:stCondLst>
                              <p:cond delay="1000"/>
                            </p:stCondLst>
                            <p:childTnLst>
                              <p:par>
                                <p:cTn id="42" presetID="49" presetClass="entr" presetSubtype="0" decel="10000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 calcmode="lin" valueType="num">
                                      <p:cBhvr>
                                        <p:cTn id="44" dur="1000" fill="hold"/>
                                        <p:tgtEl>
                                          <p:spTgt spid="24"/>
                                        </p:tgtEl>
                                        <p:attrNameLst>
                                          <p:attrName>ppt_w</p:attrName>
                                        </p:attrNameLst>
                                      </p:cBhvr>
                                      <p:tavLst>
                                        <p:tav tm="0">
                                          <p:val>
                                            <p:fltVal val="0"/>
                                          </p:val>
                                        </p:tav>
                                        <p:tav tm="100000">
                                          <p:val>
                                            <p:strVal val="#ppt_w"/>
                                          </p:val>
                                        </p:tav>
                                      </p:tavLst>
                                    </p:anim>
                                    <p:anim calcmode="lin" valueType="num">
                                      <p:cBhvr>
                                        <p:cTn id="45" dur="1000" fill="hold"/>
                                        <p:tgtEl>
                                          <p:spTgt spid="24"/>
                                        </p:tgtEl>
                                        <p:attrNameLst>
                                          <p:attrName>ppt_h</p:attrName>
                                        </p:attrNameLst>
                                      </p:cBhvr>
                                      <p:tavLst>
                                        <p:tav tm="0">
                                          <p:val>
                                            <p:fltVal val="0"/>
                                          </p:val>
                                        </p:tav>
                                        <p:tav tm="100000">
                                          <p:val>
                                            <p:strVal val="#ppt_h"/>
                                          </p:val>
                                        </p:tav>
                                      </p:tavLst>
                                    </p:anim>
                                    <p:anim calcmode="lin" valueType="num">
                                      <p:cBhvr>
                                        <p:cTn id="46" dur="1000" fill="hold"/>
                                        <p:tgtEl>
                                          <p:spTgt spid="24"/>
                                        </p:tgtEl>
                                        <p:attrNameLst>
                                          <p:attrName>style.rotation</p:attrName>
                                        </p:attrNameLst>
                                      </p:cBhvr>
                                      <p:tavLst>
                                        <p:tav tm="0">
                                          <p:val>
                                            <p:fltVal val="360"/>
                                          </p:val>
                                        </p:tav>
                                        <p:tav tm="100000">
                                          <p:val>
                                            <p:fltVal val="0"/>
                                          </p:val>
                                        </p:tav>
                                      </p:tavLst>
                                    </p:anim>
                                    <p:animEffect transition="in" filter="fade">
                                      <p:cBhvr>
                                        <p:cTn id="47" dur="1000"/>
                                        <p:tgtEl>
                                          <p:spTgt spid="24"/>
                                        </p:tgtEl>
                                      </p:cBhvr>
                                    </p:animEffect>
                                  </p:childTnLst>
                                </p:cTn>
                              </p:par>
                              <p:par>
                                <p:cTn id="48" presetID="53"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 calcmode="lin" valueType="num">
                                      <p:cBhvr>
                                        <p:cTn id="50" dur="1000" fill="hold"/>
                                        <p:tgtEl>
                                          <p:spTgt spid="25"/>
                                        </p:tgtEl>
                                        <p:attrNameLst>
                                          <p:attrName>ppt_w</p:attrName>
                                        </p:attrNameLst>
                                      </p:cBhvr>
                                      <p:tavLst>
                                        <p:tav tm="0">
                                          <p:val>
                                            <p:fltVal val="0"/>
                                          </p:val>
                                        </p:tav>
                                        <p:tav tm="100000">
                                          <p:val>
                                            <p:strVal val="#ppt_w"/>
                                          </p:val>
                                        </p:tav>
                                      </p:tavLst>
                                    </p:anim>
                                    <p:anim calcmode="lin" valueType="num">
                                      <p:cBhvr>
                                        <p:cTn id="51" dur="1000" fill="hold"/>
                                        <p:tgtEl>
                                          <p:spTgt spid="25"/>
                                        </p:tgtEl>
                                        <p:attrNameLst>
                                          <p:attrName>ppt_h</p:attrName>
                                        </p:attrNameLst>
                                      </p:cBhvr>
                                      <p:tavLst>
                                        <p:tav tm="0">
                                          <p:val>
                                            <p:fltVal val="0"/>
                                          </p:val>
                                        </p:tav>
                                        <p:tav tm="100000">
                                          <p:val>
                                            <p:strVal val="#ppt_h"/>
                                          </p:val>
                                        </p:tav>
                                      </p:tavLst>
                                    </p:anim>
                                    <p:animEffect transition="in" filter="fade">
                                      <p:cBhvr>
                                        <p:cTn id="52" dur="1000"/>
                                        <p:tgtEl>
                                          <p:spTgt spid="25"/>
                                        </p:tgtEl>
                                      </p:cBhvr>
                                    </p:animEffect>
                                  </p:childTnLst>
                                </p:cTn>
                              </p:par>
                            </p:childTnLst>
                          </p:cTn>
                        </p:par>
                        <p:par>
                          <p:cTn id="53" fill="hold">
                            <p:stCondLst>
                              <p:cond delay="2000"/>
                            </p:stCondLst>
                            <p:childTnLst>
                              <p:par>
                                <p:cTn id="54" presetID="22" presetClass="exit" presetSubtype="8" fill="hold" grpId="1" nodeType="afterEffect">
                                  <p:stCondLst>
                                    <p:cond delay="0"/>
                                  </p:stCondLst>
                                  <p:childTnLst>
                                    <p:animEffect transition="out" filter="wipe(left)">
                                      <p:cBhvr>
                                        <p:cTn id="55" dur="1000"/>
                                        <p:tgtEl>
                                          <p:spTgt spid="23"/>
                                        </p:tgtEl>
                                      </p:cBhvr>
                                    </p:animEffect>
                                    <p:set>
                                      <p:cBhvr>
                                        <p:cTn id="56" dur="1" fill="hold">
                                          <p:stCondLst>
                                            <p:cond delay="999"/>
                                          </p:stCondLst>
                                        </p:cTn>
                                        <p:tgtEl>
                                          <p:spTgt spid="2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0" presetClass="exit" presetSubtype="0" fill="hold" grpId="1" nodeType="clickEffect">
                                  <p:stCondLst>
                                    <p:cond delay="0"/>
                                  </p:stCondLst>
                                  <p:childTnLst>
                                    <p:animEffect transition="out" filter="fade">
                                      <p:cBhvr>
                                        <p:cTn id="60" dur="1000"/>
                                        <p:tgtEl>
                                          <p:spTgt spid="6"/>
                                        </p:tgtEl>
                                      </p:cBhvr>
                                    </p:animEffect>
                                    <p:set>
                                      <p:cBhvr>
                                        <p:cTn id="61" dur="1" fill="hold">
                                          <p:stCondLst>
                                            <p:cond delay="999"/>
                                          </p:stCondLst>
                                        </p:cTn>
                                        <p:tgtEl>
                                          <p:spTgt spid="6"/>
                                        </p:tgtEl>
                                        <p:attrNameLst>
                                          <p:attrName>style.visibility</p:attrName>
                                        </p:attrNameLst>
                                      </p:cBhvr>
                                      <p:to>
                                        <p:strVal val="hidden"/>
                                      </p:to>
                                    </p:set>
                                  </p:childTnLst>
                                </p:cTn>
                              </p:par>
                              <p:par>
                                <p:cTn id="62" presetID="49" presetClass="entr" presetSubtype="0" decel="10000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1000" fill="hold"/>
                                        <p:tgtEl>
                                          <p:spTgt spid="26"/>
                                        </p:tgtEl>
                                        <p:attrNameLst>
                                          <p:attrName>ppt_w</p:attrName>
                                        </p:attrNameLst>
                                      </p:cBhvr>
                                      <p:tavLst>
                                        <p:tav tm="0">
                                          <p:val>
                                            <p:fltVal val="0"/>
                                          </p:val>
                                        </p:tav>
                                        <p:tav tm="100000">
                                          <p:val>
                                            <p:strVal val="#ppt_w"/>
                                          </p:val>
                                        </p:tav>
                                      </p:tavLst>
                                    </p:anim>
                                    <p:anim calcmode="lin" valueType="num">
                                      <p:cBhvr>
                                        <p:cTn id="65" dur="1000" fill="hold"/>
                                        <p:tgtEl>
                                          <p:spTgt spid="26"/>
                                        </p:tgtEl>
                                        <p:attrNameLst>
                                          <p:attrName>ppt_h</p:attrName>
                                        </p:attrNameLst>
                                      </p:cBhvr>
                                      <p:tavLst>
                                        <p:tav tm="0">
                                          <p:val>
                                            <p:fltVal val="0"/>
                                          </p:val>
                                        </p:tav>
                                        <p:tav tm="100000">
                                          <p:val>
                                            <p:strVal val="#ppt_h"/>
                                          </p:val>
                                        </p:tav>
                                      </p:tavLst>
                                    </p:anim>
                                    <p:anim calcmode="lin" valueType="num">
                                      <p:cBhvr>
                                        <p:cTn id="66" dur="1000" fill="hold"/>
                                        <p:tgtEl>
                                          <p:spTgt spid="26"/>
                                        </p:tgtEl>
                                        <p:attrNameLst>
                                          <p:attrName>style.rotation</p:attrName>
                                        </p:attrNameLst>
                                      </p:cBhvr>
                                      <p:tavLst>
                                        <p:tav tm="0">
                                          <p:val>
                                            <p:fltVal val="360"/>
                                          </p:val>
                                        </p:tav>
                                        <p:tav tm="100000">
                                          <p:val>
                                            <p:fltVal val="0"/>
                                          </p:val>
                                        </p:tav>
                                      </p:tavLst>
                                    </p:anim>
                                    <p:animEffect transition="in" filter="fade">
                                      <p:cBhvr>
                                        <p:cTn id="67" dur="1000"/>
                                        <p:tgtEl>
                                          <p:spTgt spid="26"/>
                                        </p:tgtEl>
                                      </p:cBhvr>
                                    </p:animEffect>
                                  </p:childTnLst>
                                </p:cTn>
                              </p:par>
                            </p:childTnLst>
                          </p:cTn>
                        </p:par>
                        <p:par>
                          <p:cTn id="68" fill="hold">
                            <p:stCondLst>
                              <p:cond delay="1000"/>
                            </p:stCondLst>
                            <p:childTnLst>
                              <p:par>
                                <p:cTn id="69" presetID="53" presetClass="entr" presetSubtype="0" fill="hold" nodeType="afterEffect">
                                  <p:stCondLst>
                                    <p:cond delay="0"/>
                                  </p:stCondLst>
                                  <p:childTnLst>
                                    <p:set>
                                      <p:cBhvr>
                                        <p:cTn id="70" dur="1" fill="hold">
                                          <p:stCondLst>
                                            <p:cond delay="0"/>
                                          </p:stCondLst>
                                        </p:cTn>
                                        <p:tgtEl>
                                          <p:spTgt spid="54"/>
                                        </p:tgtEl>
                                        <p:attrNameLst>
                                          <p:attrName>style.visibility</p:attrName>
                                        </p:attrNameLst>
                                      </p:cBhvr>
                                      <p:to>
                                        <p:strVal val="visible"/>
                                      </p:to>
                                    </p:set>
                                    <p:anim calcmode="lin" valueType="num">
                                      <p:cBhvr>
                                        <p:cTn id="71" dur="1000" fill="hold"/>
                                        <p:tgtEl>
                                          <p:spTgt spid="54"/>
                                        </p:tgtEl>
                                        <p:attrNameLst>
                                          <p:attrName>ppt_w</p:attrName>
                                        </p:attrNameLst>
                                      </p:cBhvr>
                                      <p:tavLst>
                                        <p:tav tm="0">
                                          <p:val>
                                            <p:fltVal val="0"/>
                                          </p:val>
                                        </p:tav>
                                        <p:tav tm="100000">
                                          <p:val>
                                            <p:strVal val="#ppt_w"/>
                                          </p:val>
                                        </p:tav>
                                      </p:tavLst>
                                    </p:anim>
                                    <p:anim calcmode="lin" valueType="num">
                                      <p:cBhvr>
                                        <p:cTn id="72" dur="1000" fill="hold"/>
                                        <p:tgtEl>
                                          <p:spTgt spid="54"/>
                                        </p:tgtEl>
                                        <p:attrNameLst>
                                          <p:attrName>ppt_h</p:attrName>
                                        </p:attrNameLst>
                                      </p:cBhvr>
                                      <p:tavLst>
                                        <p:tav tm="0">
                                          <p:val>
                                            <p:fltVal val="0"/>
                                          </p:val>
                                        </p:tav>
                                        <p:tav tm="100000">
                                          <p:val>
                                            <p:strVal val="#ppt_h"/>
                                          </p:val>
                                        </p:tav>
                                      </p:tavLst>
                                    </p:anim>
                                    <p:animEffect transition="in" filter="fade">
                                      <p:cBhvr>
                                        <p:cTn id="73" dur="1000"/>
                                        <p:tgtEl>
                                          <p:spTgt spid="54"/>
                                        </p:tgtEl>
                                      </p:cBhvr>
                                    </p:animEffect>
                                  </p:childTnLst>
                                </p:cTn>
                              </p:par>
                            </p:childTnLst>
                          </p:cTn>
                        </p:par>
                        <p:par>
                          <p:cTn id="74" fill="hold">
                            <p:stCondLst>
                              <p:cond delay="2000"/>
                            </p:stCondLst>
                            <p:childTnLst>
                              <p:par>
                                <p:cTn id="75" presetID="49" presetClass="entr" presetSubtype="0" decel="100000"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 calcmode="lin" valueType="num">
                                      <p:cBhvr>
                                        <p:cTn id="77" dur="1000" fill="hold"/>
                                        <p:tgtEl>
                                          <p:spTgt spid="27"/>
                                        </p:tgtEl>
                                        <p:attrNameLst>
                                          <p:attrName>ppt_w</p:attrName>
                                        </p:attrNameLst>
                                      </p:cBhvr>
                                      <p:tavLst>
                                        <p:tav tm="0">
                                          <p:val>
                                            <p:fltVal val="0"/>
                                          </p:val>
                                        </p:tav>
                                        <p:tav tm="100000">
                                          <p:val>
                                            <p:strVal val="#ppt_w"/>
                                          </p:val>
                                        </p:tav>
                                      </p:tavLst>
                                    </p:anim>
                                    <p:anim calcmode="lin" valueType="num">
                                      <p:cBhvr>
                                        <p:cTn id="78" dur="1000" fill="hold"/>
                                        <p:tgtEl>
                                          <p:spTgt spid="27"/>
                                        </p:tgtEl>
                                        <p:attrNameLst>
                                          <p:attrName>ppt_h</p:attrName>
                                        </p:attrNameLst>
                                      </p:cBhvr>
                                      <p:tavLst>
                                        <p:tav tm="0">
                                          <p:val>
                                            <p:fltVal val="0"/>
                                          </p:val>
                                        </p:tav>
                                        <p:tav tm="100000">
                                          <p:val>
                                            <p:strVal val="#ppt_h"/>
                                          </p:val>
                                        </p:tav>
                                      </p:tavLst>
                                    </p:anim>
                                    <p:anim calcmode="lin" valueType="num">
                                      <p:cBhvr>
                                        <p:cTn id="79" dur="1000" fill="hold"/>
                                        <p:tgtEl>
                                          <p:spTgt spid="27"/>
                                        </p:tgtEl>
                                        <p:attrNameLst>
                                          <p:attrName>style.rotation</p:attrName>
                                        </p:attrNameLst>
                                      </p:cBhvr>
                                      <p:tavLst>
                                        <p:tav tm="0">
                                          <p:val>
                                            <p:fltVal val="360"/>
                                          </p:val>
                                        </p:tav>
                                        <p:tav tm="100000">
                                          <p:val>
                                            <p:fltVal val="0"/>
                                          </p:val>
                                        </p:tav>
                                      </p:tavLst>
                                    </p:anim>
                                    <p:animEffect transition="in" filter="fade">
                                      <p:cBhvr>
                                        <p:cTn id="80" dur="1000"/>
                                        <p:tgtEl>
                                          <p:spTgt spid="27"/>
                                        </p:tgtEl>
                                      </p:cBhvr>
                                    </p:animEffect>
                                  </p:childTnLst>
                                </p:cTn>
                              </p:par>
                              <p:par>
                                <p:cTn id="81" presetID="53" presetClass="entr" presetSubtype="0" fill="hold" grpId="0" nodeType="withEffect">
                                  <p:stCondLst>
                                    <p:cond delay="0"/>
                                  </p:stCondLst>
                                  <p:childTnLst>
                                    <p:set>
                                      <p:cBhvr>
                                        <p:cTn id="82" dur="1" fill="hold">
                                          <p:stCondLst>
                                            <p:cond delay="0"/>
                                          </p:stCondLst>
                                        </p:cTn>
                                        <p:tgtEl>
                                          <p:spTgt spid="60"/>
                                        </p:tgtEl>
                                        <p:attrNameLst>
                                          <p:attrName>style.visibility</p:attrName>
                                        </p:attrNameLst>
                                      </p:cBhvr>
                                      <p:to>
                                        <p:strVal val="visible"/>
                                      </p:to>
                                    </p:set>
                                    <p:anim calcmode="lin" valueType="num">
                                      <p:cBhvr>
                                        <p:cTn id="83" dur="1000" fill="hold"/>
                                        <p:tgtEl>
                                          <p:spTgt spid="60"/>
                                        </p:tgtEl>
                                        <p:attrNameLst>
                                          <p:attrName>ppt_w</p:attrName>
                                        </p:attrNameLst>
                                      </p:cBhvr>
                                      <p:tavLst>
                                        <p:tav tm="0">
                                          <p:val>
                                            <p:fltVal val="0"/>
                                          </p:val>
                                        </p:tav>
                                        <p:tav tm="100000">
                                          <p:val>
                                            <p:strVal val="#ppt_w"/>
                                          </p:val>
                                        </p:tav>
                                      </p:tavLst>
                                    </p:anim>
                                    <p:anim calcmode="lin" valueType="num">
                                      <p:cBhvr>
                                        <p:cTn id="84" dur="1000" fill="hold"/>
                                        <p:tgtEl>
                                          <p:spTgt spid="60"/>
                                        </p:tgtEl>
                                        <p:attrNameLst>
                                          <p:attrName>ppt_h</p:attrName>
                                        </p:attrNameLst>
                                      </p:cBhvr>
                                      <p:tavLst>
                                        <p:tav tm="0">
                                          <p:val>
                                            <p:fltVal val="0"/>
                                          </p:val>
                                        </p:tav>
                                        <p:tav tm="100000">
                                          <p:val>
                                            <p:strVal val="#ppt_h"/>
                                          </p:val>
                                        </p:tav>
                                      </p:tavLst>
                                    </p:anim>
                                    <p:animEffect transition="in" filter="fade">
                                      <p:cBhvr>
                                        <p:cTn id="85" dur="1000"/>
                                        <p:tgtEl>
                                          <p:spTgt spid="60"/>
                                        </p:tgtEl>
                                      </p:cBhvr>
                                    </p:animEffect>
                                  </p:childTnLst>
                                </p:cTn>
                              </p:par>
                            </p:childTnLst>
                          </p:cTn>
                        </p:par>
                        <p:par>
                          <p:cTn id="86" fill="hold">
                            <p:stCondLst>
                              <p:cond delay="3000"/>
                            </p:stCondLst>
                            <p:childTnLst>
                              <p:par>
                                <p:cTn id="87" presetID="49" presetClass="entr" presetSubtype="0" decel="100000" fill="hold" grpId="0" nodeType="afterEffect">
                                  <p:stCondLst>
                                    <p:cond delay="0"/>
                                  </p:stCondLst>
                                  <p:childTnLst>
                                    <p:set>
                                      <p:cBhvr>
                                        <p:cTn id="88" dur="1" fill="hold">
                                          <p:stCondLst>
                                            <p:cond delay="0"/>
                                          </p:stCondLst>
                                        </p:cTn>
                                        <p:tgtEl>
                                          <p:spTgt spid="28"/>
                                        </p:tgtEl>
                                        <p:attrNameLst>
                                          <p:attrName>style.visibility</p:attrName>
                                        </p:attrNameLst>
                                      </p:cBhvr>
                                      <p:to>
                                        <p:strVal val="visible"/>
                                      </p:to>
                                    </p:set>
                                    <p:anim calcmode="lin" valueType="num">
                                      <p:cBhvr>
                                        <p:cTn id="89" dur="1000" fill="hold"/>
                                        <p:tgtEl>
                                          <p:spTgt spid="28"/>
                                        </p:tgtEl>
                                        <p:attrNameLst>
                                          <p:attrName>ppt_w</p:attrName>
                                        </p:attrNameLst>
                                      </p:cBhvr>
                                      <p:tavLst>
                                        <p:tav tm="0">
                                          <p:val>
                                            <p:fltVal val="0"/>
                                          </p:val>
                                        </p:tav>
                                        <p:tav tm="100000">
                                          <p:val>
                                            <p:strVal val="#ppt_w"/>
                                          </p:val>
                                        </p:tav>
                                      </p:tavLst>
                                    </p:anim>
                                    <p:anim calcmode="lin" valueType="num">
                                      <p:cBhvr>
                                        <p:cTn id="90" dur="1000" fill="hold"/>
                                        <p:tgtEl>
                                          <p:spTgt spid="28"/>
                                        </p:tgtEl>
                                        <p:attrNameLst>
                                          <p:attrName>ppt_h</p:attrName>
                                        </p:attrNameLst>
                                      </p:cBhvr>
                                      <p:tavLst>
                                        <p:tav tm="0">
                                          <p:val>
                                            <p:fltVal val="0"/>
                                          </p:val>
                                        </p:tav>
                                        <p:tav tm="100000">
                                          <p:val>
                                            <p:strVal val="#ppt_h"/>
                                          </p:val>
                                        </p:tav>
                                      </p:tavLst>
                                    </p:anim>
                                    <p:anim calcmode="lin" valueType="num">
                                      <p:cBhvr>
                                        <p:cTn id="91" dur="1000" fill="hold"/>
                                        <p:tgtEl>
                                          <p:spTgt spid="28"/>
                                        </p:tgtEl>
                                        <p:attrNameLst>
                                          <p:attrName>style.rotation</p:attrName>
                                        </p:attrNameLst>
                                      </p:cBhvr>
                                      <p:tavLst>
                                        <p:tav tm="0">
                                          <p:val>
                                            <p:fltVal val="360"/>
                                          </p:val>
                                        </p:tav>
                                        <p:tav tm="100000">
                                          <p:val>
                                            <p:fltVal val="0"/>
                                          </p:val>
                                        </p:tav>
                                      </p:tavLst>
                                    </p:anim>
                                    <p:animEffect transition="in" filter="fade">
                                      <p:cBhvr>
                                        <p:cTn id="92" dur="1000"/>
                                        <p:tgtEl>
                                          <p:spTgt spid="28"/>
                                        </p:tgtEl>
                                      </p:cBhvr>
                                    </p:animEffect>
                                  </p:childTnLst>
                                </p:cTn>
                              </p:par>
                              <p:par>
                                <p:cTn id="93" presetID="53" presetClass="entr" presetSubtype="0"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xit" presetSubtype="0" fill="hold" grpId="1" nodeType="clickEffect">
                                  <p:stCondLst>
                                    <p:cond delay="0"/>
                                  </p:stCondLst>
                                  <p:childTnLst>
                                    <p:animEffect transition="out" filter="fade">
                                      <p:cBhvr>
                                        <p:cTn id="101" dur="1000"/>
                                        <p:tgtEl>
                                          <p:spTgt spid="26"/>
                                        </p:tgtEl>
                                      </p:cBhvr>
                                    </p:animEffect>
                                    <p:set>
                                      <p:cBhvr>
                                        <p:cTn id="102" dur="1" fill="hold">
                                          <p:stCondLst>
                                            <p:cond delay="999"/>
                                          </p:stCondLst>
                                        </p:cTn>
                                        <p:tgtEl>
                                          <p:spTgt spid="26"/>
                                        </p:tgtEl>
                                        <p:attrNameLst>
                                          <p:attrName>style.visibility</p:attrName>
                                        </p:attrNameLst>
                                      </p:cBhvr>
                                      <p:to>
                                        <p:strVal val="hidden"/>
                                      </p:to>
                                    </p:set>
                                  </p:childTnLst>
                                </p:cTn>
                              </p:par>
                              <p:par>
                                <p:cTn id="103" presetID="49" presetClass="entr" presetSubtype="0" decel="100000" fill="hold" grpId="0" nodeType="withEffect">
                                  <p:stCondLst>
                                    <p:cond delay="0"/>
                                  </p:stCondLst>
                                  <p:childTnLst>
                                    <p:set>
                                      <p:cBhvr>
                                        <p:cTn id="104" dur="1" fill="hold">
                                          <p:stCondLst>
                                            <p:cond delay="0"/>
                                          </p:stCondLst>
                                        </p:cTn>
                                        <p:tgtEl>
                                          <p:spTgt spid="29"/>
                                        </p:tgtEl>
                                        <p:attrNameLst>
                                          <p:attrName>style.visibility</p:attrName>
                                        </p:attrNameLst>
                                      </p:cBhvr>
                                      <p:to>
                                        <p:strVal val="visible"/>
                                      </p:to>
                                    </p:set>
                                    <p:anim calcmode="lin" valueType="num">
                                      <p:cBhvr>
                                        <p:cTn id="105" dur="1000" fill="hold"/>
                                        <p:tgtEl>
                                          <p:spTgt spid="29"/>
                                        </p:tgtEl>
                                        <p:attrNameLst>
                                          <p:attrName>ppt_w</p:attrName>
                                        </p:attrNameLst>
                                      </p:cBhvr>
                                      <p:tavLst>
                                        <p:tav tm="0">
                                          <p:val>
                                            <p:fltVal val="0"/>
                                          </p:val>
                                        </p:tav>
                                        <p:tav tm="100000">
                                          <p:val>
                                            <p:strVal val="#ppt_w"/>
                                          </p:val>
                                        </p:tav>
                                      </p:tavLst>
                                    </p:anim>
                                    <p:anim calcmode="lin" valueType="num">
                                      <p:cBhvr>
                                        <p:cTn id="106" dur="1000" fill="hold"/>
                                        <p:tgtEl>
                                          <p:spTgt spid="29"/>
                                        </p:tgtEl>
                                        <p:attrNameLst>
                                          <p:attrName>ppt_h</p:attrName>
                                        </p:attrNameLst>
                                      </p:cBhvr>
                                      <p:tavLst>
                                        <p:tav tm="0">
                                          <p:val>
                                            <p:fltVal val="0"/>
                                          </p:val>
                                        </p:tav>
                                        <p:tav tm="100000">
                                          <p:val>
                                            <p:strVal val="#ppt_h"/>
                                          </p:val>
                                        </p:tav>
                                      </p:tavLst>
                                    </p:anim>
                                    <p:anim calcmode="lin" valueType="num">
                                      <p:cBhvr>
                                        <p:cTn id="107" dur="1000" fill="hold"/>
                                        <p:tgtEl>
                                          <p:spTgt spid="29"/>
                                        </p:tgtEl>
                                        <p:attrNameLst>
                                          <p:attrName>style.rotation</p:attrName>
                                        </p:attrNameLst>
                                      </p:cBhvr>
                                      <p:tavLst>
                                        <p:tav tm="0">
                                          <p:val>
                                            <p:fltVal val="360"/>
                                          </p:val>
                                        </p:tav>
                                        <p:tav tm="100000">
                                          <p:val>
                                            <p:fltVal val="0"/>
                                          </p:val>
                                        </p:tav>
                                      </p:tavLst>
                                    </p:anim>
                                    <p:animEffect transition="in" filter="fade">
                                      <p:cBhvr>
                                        <p:cTn id="108" dur="1000"/>
                                        <p:tgtEl>
                                          <p:spTgt spid="29"/>
                                        </p:tgtEl>
                                      </p:cBhvr>
                                    </p:animEffect>
                                  </p:childTnLst>
                                </p:cTn>
                              </p:par>
                            </p:childTnLst>
                          </p:cTn>
                        </p:par>
                        <p:par>
                          <p:cTn id="109" fill="hold">
                            <p:stCondLst>
                              <p:cond delay="1000"/>
                            </p:stCondLst>
                            <p:childTnLst>
                              <p:par>
                                <p:cTn id="110" presetID="49" presetClass="entr" presetSubtype="0" decel="100000"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1000" fill="hold"/>
                                        <p:tgtEl>
                                          <p:spTgt spid="30"/>
                                        </p:tgtEl>
                                        <p:attrNameLst>
                                          <p:attrName>ppt_w</p:attrName>
                                        </p:attrNameLst>
                                      </p:cBhvr>
                                      <p:tavLst>
                                        <p:tav tm="0">
                                          <p:val>
                                            <p:fltVal val="0"/>
                                          </p:val>
                                        </p:tav>
                                        <p:tav tm="100000">
                                          <p:val>
                                            <p:strVal val="#ppt_w"/>
                                          </p:val>
                                        </p:tav>
                                      </p:tavLst>
                                    </p:anim>
                                    <p:anim calcmode="lin" valueType="num">
                                      <p:cBhvr>
                                        <p:cTn id="113" dur="1000" fill="hold"/>
                                        <p:tgtEl>
                                          <p:spTgt spid="30"/>
                                        </p:tgtEl>
                                        <p:attrNameLst>
                                          <p:attrName>ppt_h</p:attrName>
                                        </p:attrNameLst>
                                      </p:cBhvr>
                                      <p:tavLst>
                                        <p:tav tm="0">
                                          <p:val>
                                            <p:fltVal val="0"/>
                                          </p:val>
                                        </p:tav>
                                        <p:tav tm="100000">
                                          <p:val>
                                            <p:strVal val="#ppt_h"/>
                                          </p:val>
                                        </p:tav>
                                      </p:tavLst>
                                    </p:anim>
                                    <p:anim calcmode="lin" valueType="num">
                                      <p:cBhvr>
                                        <p:cTn id="114" dur="1000" fill="hold"/>
                                        <p:tgtEl>
                                          <p:spTgt spid="30"/>
                                        </p:tgtEl>
                                        <p:attrNameLst>
                                          <p:attrName>style.rotation</p:attrName>
                                        </p:attrNameLst>
                                      </p:cBhvr>
                                      <p:tavLst>
                                        <p:tav tm="0">
                                          <p:val>
                                            <p:fltVal val="360"/>
                                          </p:val>
                                        </p:tav>
                                        <p:tav tm="100000">
                                          <p:val>
                                            <p:fltVal val="0"/>
                                          </p:val>
                                        </p:tav>
                                      </p:tavLst>
                                    </p:anim>
                                    <p:animEffect transition="in" filter="fade">
                                      <p:cBhvr>
                                        <p:cTn id="115" dur="1000"/>
                                        <p:tgtEl>
                                          <p:spTgt spid="30"/>
                                        </p:tgtEl>
                                      </p:cBhvr>
                                    </p:animEffect>
                                  </p:childTnLst>
                                </p:cTn>
                              </p:par>
                              <p:par>
                                <p:cTn id="116" presetID="53" presetClass="entr" presetSubtype="0" fill="hold" grpId="0" nodeType="withEffect">
                                  <p:stCondLst>
                                    <p:cond delay="0"/>
                                  </p:stCondLst>
                                  <p:childTnLst>
                                    <p:set>
                                      <p:cBhvr>
                                        <p:cTn id="117" dur="1" fill="hold">
                                          <p:stCondLst>
                                            <p:cond delay="0"/>
                                          </p:stCondLst>
                                        </p:cTn>
                                        <p:tgtEl>
                                          <p:spTgt spid="59"/>
                                        </p:tgtEl>
                                        <p:attrNameLst>
                                          <p:attrName>style.visibility</p:attrName>
                                        </p:attrNameLst>
                                      </p:cBhvr>
                                      <p:to>
                                        <p:strVal val="visible"/>
                                      </p:to>
                                    </p:set>
                                    <p:anim calcmode="lin" valueType="num">
                                      <p:cBhvr>
                                        <p:cTn id="118" dur="1000" fill="hold"/>
                                        <p:tgtEl>
                                          <p:spTgt spid="59"/>
                                        </p:tgtEl>
                                        <p:attrNameLst>
                                          <p:attrName>ppt_w</p:attrName>
                                        </p:attrNameLst>
                                      </p:cBhvr>
                                      <p:tavLst>
                                        <p:tav tm="0">
                                          <p:val>
                                            <p:fltVal val="0"/>
                                          </p:val>
                                        </p:tav>
                                        <p:tav tm="100000">
                                          <p:val>
                                            <p:strVal val="#ppt_w"/>
                                          </p:val>
                                        </p:tav>
                                      </p:tavLst>
                                    </p:anim>
                                    <p:anim calcmode="lin" valueType="num">
                                      <p:cBhvr>
                                        <p:cTn id="119" dur="1000" fill="hold"/>
                                        <p:tgtEl>
                                          <p:spTgt spid="59"/>
                                        </p:tgtEl>
                                        <p:attrNameLst>
                                          <p:attrName>ppt_h</p:attrName>
                                        </p:attrNameLst>
                                      </p:cBhvr>
                                      <p:tavLst>
                                        <p:tav tm="0">
                                          <p:val>
                                            <p:fltVal val="0"/>
                                          </p:val>
                                        </p:tav>
                                        <p:tav tm="100000">
                                          <p:val>
                                            <p:strVal val="#ppt_h"/>
                                          </p:val>
                                        </p:tav>
                                      </p:tavLst>
                                    </p:anim>
                                    <p:animEffect transition="in" filter="fade">
                                      <p:cBhvr>
                                        <p:cTn id="120" dur="1000"/>
                                        <p:tgtEl>
                                          <p:spTgt spid="59"/>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xit" presetSubtype="0" fill="hold" grpId="1" nodeType="clickEffect">
                                  <p:stCondLst>
                                    <p:cond delay="0"/>
                                  </p:stCondLst>
                                  <p:childTnLst>
                                    <p:animEffect transition="out" filter="fade">
                                      <p:cBhvr>
                                        <p:cTn id="124" dur="1000"/>
                                        <p:tgtEl>
                                          <p:spTgt spid="40">
                                            <p:txEl>
                                              <p:pRg st="0" end="0"/>
                                            </p:txEl>
                                          </p:spTgt>
                                        </p:tgtEl>
                                      </p:cBhvr>
                                    </p:animEffect>
                                    <p:set>
                                      <p:cBhvr>
                                        <p:cTn id="125" dur="1" fill="hold">
                                          <p:stCondLst>
                                            <p:cond delay="999"/>
                                          </p:stCondLst>
                                        </p:cTn>
                                        <p:tgtEl>
                                          <p:spTgt spid="40">
                                            <p:txEl>
                                              <p:pRg st="0" end="0"/>
                                            </p:txEl>
                                          </p:spTgt>
                                        </p:tgtEl>
                                        <p:attrNameLst>
                                          <p:attrName>style.visibility</p:attrName>
                                        </p:attrNameLst>
                                      </p:cBhvr>
                                      <p:to>
                                        <p:strVal val="hidden"/>
                                      </p:to>
                                    </p:set>
                                  </p:childTnLst>
                                </p:cTn>
                              </p:par>
                              <p:par>
                                <p:cTn id="126" presetID="10" presetClass="exit" presetSubtype="0" fill="hold" grpId="1" nodeType="withEffect">
                                  <p:stCondLst>
                                    <p:cond delay="0"/>
                                  </p:stCondLst>
                                  <p:childTnLst>
                                    <p:animEffect transition="out" filter="fade">
                                      <p:cBhvr>
                                        <p:cTn id="127" dur="1000"/>
                                        <p:tgtEl>
                                          <p:spTgt spid="40">
                                            <p:txEl>
                                              <p:pRg st="1" end="1"/>
                                            </p:txEl>
                                          </p:spTgt>
                                        </p:tgtEl>
                                      </p:cBhvr>
                                    </p:animEffect>
                                    <p:set>
                                      <p:cBhvr>
                                        <p:cTn id="128" dur="1" fill="hold">
                                          <p:stCondLst>
                                            <p:cond delay="999"/>
                                          </p:stCondLst>
                                        </p:cTn>
                                        <p:tgtEl>
                                          <p:spTgt spid="40">
                                            <p:txEl>
                                              <p:pRg st="1" end="1"/>
                                            </p:txEl>
                                          </p:spTgt>
                                        </p:tgtEl>
                                        <p:attrNameLst>
                                          <p:attrName>style.visibility</p:attrName>
                                        </p:attrNameLst>
                                      </p:cBhvr>
                                      <p:to>
                                        <p:strVal val="hidden"/>
                                      </p:to>
                                    </p:set>
                                  </p:childTnLst>
                                </p:cTn>
                              </p:par>
                              <p:par>
                                <p:cTn id="129" presetID="10" presetClass="exit" presetSubtype="0" fill="hold" grpId="1" nodeType="withEffect">
                                  <p:stCondLst>
                                    <p:cond delay="0"/>
                                  </p:stCondLst>
                                  <p:childTnLst>
                                    <p:animEffect transition="out" filter="fade">
                                      <p:cBhvr>
                                        <p:cTn id="130" dur="1000"/>
                                        <p:tgtEl>
                                          <p:spTgt spid="40">
                                            <p:bg/>
                                          </p:spTgt>
                                        </p:tgtEl>
                                      </p:cBhvr>
                                    </p:animEffect>
                                    <p:set>
                                      <p:cBhvr>
                                        <p:cTn id="131" dur="1" fill="hold">
                                          <p:stCondLst>
                                            <p:cond delay="999"/>
                                          </p:stCondLst>
                                        </p:cTn>
                                        <p:tgtEl>
                                          <p:spTgt spid="40">
                                            <p:bg/>
                                          </p:spTgt>
                                        </p:tgtEl>
                                        <p:attrNameLst>
                                          <p:attrName>style.visibility</p:attrName>
                                        </p:attrNameLst>
                                      </p:cBhvr>
                                      <p:to>
                                        <p:strVal val="hidden"/>
                                      </p:to>
                                    </p:set>
                                  </p:childTnLst>
                                </p:cTn>
                              </p:par>
                              <p:par>
                                <p:cTn id="132" presetID="10" presetClass="exit" presetSubtype="0" fill="hold" grpId="1" nodeType="withEffect">
                                  <p:stCondLst>
                                    <p:cond delay="0"/>
                                  </p:stCondLst>
                                  <p:childTnLst>
                                    <p:animEffect transition="out" filter="fade">
                                      <p:cBhvr>
                                        <p:cTn id="133" dur="1000"/>
                                        <p:tgtEl>
                                          <p:spTgt spid="35">
                                            <p:txEl>
                                              <p:pRg st="0" end="0"/>
                                            </p:txEl>
                                          </p:spTgt>
                                        </p:tgtEl>
                                      </p:cBhvr>
                                    </p:animEffect>
                                    <p:set>
                                      <p:cBhvr>
                                        <p:cTn id="134" dur="1" fill="hold">
                                          <p:stCondLst>
                                            <p:cond delay="999"/>
                                          </p:stCondLst>
                                        </p:cTn>
                                        <p:tgtEl>
                                          <p:spTgt spid="35">
                                            <p:txEl>
                                              <p:pRg st="0" end="0"/>
                                            </p:txEl>
                                          </p:spTgt>
                                        </p:tgtEl>
                                        <p:attrNameLst>
                                          <p:attrName>style.visibility</p:attrName>
                                        </p:attrNameLst>
                                      </p:cBhvr>
                                      <p:to>
                                        <p:strVal val="hidden"/>
                                      </p:to>
                                    </p:set>
                                  </p:childTnLst>
                                </p:cTn>
                              </p:par>
                              <p:par>
                                <p:cTn id="135" presetID="10" presetClass="exit" presetSubtype="0" fill="hold" grpId="1" nodeType="withEffect">
                                  <p:stCondLst>
                                    <p:cond delay="0"/>
                                  </p:stCondLst>
                                  <p:childTnLst>
                                    <p:animEffect transition="out" filter="fade">
                                      <p:cBhvr>
                                        <p:cTn id="136" dur="1000"/>
                                        <p:tgtEl>
                                          <p:spTgt spid="35">
                                            <p:bg/>
                                          </p:spTgt>
                                        </p:tgtEl>
                                      </p:cBhvr>
                                    </p:animEffect>
                                    <p:set>
                                      <p:cBhvr>
                                        <p:cTn id="137" dur="1" fill="hold">
                                          <p:stCondLst>
                                            <p:cond delay="999"/>
                                          </p:stCondLst>
                                        </p:cTn>
                                        <p:tgtEl>
                                          <p:spTgt spid="35">
                                            <p:bg/>
                                          </p:spTgt>
                                        </p:tgtEl>
                                        <p:attrNameLst>
                                          <p:attrName>style.visibility</p:attrName>
                                        </p:attrNameLst>
                                      </p:cBhvr>
                                      <p:to>
                                        <p:strVal val="hidden"/>
                                      </p:to>
                                    </p:set>
                                  </p:childTnLst>
                                </p:cTn>
                              </p:par>
                              <p:par>
                                <p:cTn id="138" presetID="64" presetClass="path" presetSubtype="0" accel="50000" decel="50000" fill="hold" grpId="1" nodeType="withEffect">
                                  <p:stCondLst>
                                    <p:cond delay="0"/>
                                  </p:stCondLst>
                                  <p:childTnLst>
                                    <p:animMotion origin="layout" path="M 3.33333E-6 -4.44444E-6 L 3.33333E-6 -0.11736 " pathEditMode="relative" rAng="0" ptsTypes="AA">
                                      <p:cBhvr>
                                        <p:cTn id="139" dur="1000" fill="hold"/>
                                        <p:tgtEl>
                                          <p:spTgt spid="22"/>
                                        </p:tgtEl>
                                        <p:attrNameLst>
                                          <p:attrName>ppt_x</p:attrName>
                                          <p:attrName>ppt_y</p:attrName>
                                        </p:attrNameLst>
                                      </p:cBhvr>
                                      <p:rCtr x="0" y="-59"/>
                                    </p:animMotion>
                                  </p:childTnLst>
                                </p:cTn>
                              </p:par>
                            </p:childTnLst>
                          </p:cTn>
                        </p:par>
                        <p:par>
                          <p:cTn id="140" fill="hold">
                            <p:stCondLst>
                              <p:cond delay="1000"/>
                            </p:stCondLst>
                            <p:childTnLst>
                              <p:par>
                                <p:cTn id="141" presetID="22" presetClass="entr" presetSubtype="8" fill="hold" grpId="0" nodeType="afterEffect">
                                  <p:stCondLst>
                                    <p:cond delay="0"/>
                                  </p:stCondLst>
                                  <p:childTnLst>
                                    <p:set>
                                      <p:cBhvr>
                                        <p:cTn id="142" dur="1" fill="hold">
                                          <p:stCondLst>
                                            <p:cond delay="0"/>
                                          </p:stCondLst>
                                        </p:cTn>
                                        <p:tgtEl>
                                          <p:spTgt spid="33">
                                            <p:bg/>
                                          </p:spTgt>
                                        </p:tgtEl>
                                        <p:attrNameLst>
                                          <p:attrName>style.visibility</p:attrName>
                                        </p:attrNameLst>
                                      </p:cBhvr>
                                      <p:to>
                                        <p:strVal val="visible"/>
                                      </p:to>
                                    </p:set>
                                    <p:animEffect transition="in" filter="wipe(left)">
                                      <p:cBhvr>
                                        <p:cTn id="143" dur="1000"/>
                                        <p:tgtEl>
                                          <p:spTgt spid="33">
                                            <p:bg/>
                                          </p:spTgt>
                                        </p:tgtEl>
                                      </p:cBhvr>
                                    </p:animEffect>
                                  </p:childTnLst>
                                </p:cTn>
                              </p:par>
                              <p:par>
                                <p:cTn id="144" presetID="22" presetClass="entr" presetSubtype="8" fill="hold" grpId="0" nodeType="withEffect">
                                  <p:stCondLst>
                                    <p:cond delay="0"/>
                                  </p:stCondLst>
                                  <p:childTnLst>
                                    <p:set>
                                      <p:cBhvr>
                                        <p:cTn id="145" dur="1" fill="hold">
                                          <p:stCondLst>
                                            <p:cond delay="0"/>
                                          </p:stCondLst>
                                        </p:cTn>
                                        <p:tgtEl>
                                          <p:spTgt spid="33">
                                            <p:txEl>
                                              <p:pRg st="0" end="0"/>
                                            </p:txEl>
                                          </p:spTgt>
                                        </p:tgtEl>
                                        <p:attrNameLst>
                                          <p:attrName>style.visibility</p:attrName>
                                        </p:attrNameLst>
                                      </p:cBhvr>
                                      <p:to>
                                        <p:strVal val="visible"/>
                                      </p:to>
                                    </p:set>
                                    <p:animEffect transition="in" filter="wipe(left)">
                                      <p:cBhvr>
                                        <p:cTn id="146" dur="1000"/>
                                        <p:tgtEl>
                                          <p:spTgt spid="33">
                                            <p:txEl>
                                              <p:pRg st="0" end="0"/>
                                            </p:txEl>
                                          </p:spTgt>
                                        </p:tgtEl>
                                      </p:cBhvr>
                                    </p:animEffect>
                                  </p:childTnLst>
                                </p:cTn>
                              </p:par>
                              <p:par>
                                <p:cTn id="147" presetID="49" presetClass="entr" presetSubtype="0" decel="100000" fill="hold" nodeType="with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p:cTn id="149" dur="1000" fill="hold"/>
                                        <p:tgtEl>
                                          <p:spTgt spid="32"/>
                                        </p:tgtEl>
                                        <p:attrNameLst>
                                          <p:attrName>ppt_w</p:attrName>
                                        </p:attrNameLst>
                                      </p:cBhvr>
                                      <p:tavLst>
                                        <p:tav tm="0">
                                          <p:val>
                                            <p:fltVal val="0"/>
                                          </p:val>
                                        </p:tav>
                                        <p:tav tm="100000">
                                          <p:val>
                                            <p:strVal val="#ppt_w"/>
                                          </p:val>
                                        </p:tav>
                                      </p:tavLst>
                                    </p:anim>
                                    <p:anim calcmode="lin" valueType="num">
                                      <p:cBhvr>
                                        <p:cTn id="150" dur="1000" fill="hold"/>
                                        <p:tgtEl>
                                          <p:spTgt spid="32"/>
                                        </p:tgtEl>
                                        <p:attrNameLst>
                                          <p:attrName>ppt_h</p:attrName>
                                        </p:attrNameLst>
                                      </p:cBhvr>
                                      <p:tavLst>
                                        <p:tav tm="0">
                                          <p:val>
                                            <p:fltVal val="0"/>
                                          </p:val>
                                        </p:tav>
                                        <p:tav tm="100000">
                                          <p:val>
                                            <p:strVal val="#ppt_h"/>
                                          </p:val>
                                        </p:tav>
                                      </p:tavLst>
                                    </p:anim>
                                    <p:anim calcmode="lin" valueType="num">
                                      <p:cBhvr>
                                        <p:cTn id="151" dur="1000" fill="hold"/>
                                        <p:tgtEl>
                                          <p:spTgt spid="32"/>
                                        </p:tgtEl>
                                        <p:attrNameLst>
                                          <p:attrName>style.rotation</p:attrName>
                                        </p:attrNameLst>
                                      </p:cBhvr>
                                      <p:tavLst>
                                        <p:tav tm="0">
                                          <p:val>
                                            <p:fltVal val="360"/>
                                          </p:val>
                                        </p:tav>
                                        <p:tav tm="100000">
                                          <p:val>
                                            <p:fltVal val="0"/>
                                          </p:val>
                                        </p:tav>
                                      </p:tavLst>
                                    </p:anim>
                                    <p:animEffect transition="in" filter="fade">
                                      <p:cBhvr>
                                        <p:cTn id="152" dur="1000"/>
                                        <p:tgtEl>
                                          <p:spTgt spid="32"/>
                                        </p:tgtEl>
                                      </p:cBhvr>
                                    </p:animEffect>
                                  </p:childTnLst>
                                </p:cTn>
                              </p:par>
                              <p:par>
                                <p:cTn id="153" presetID="53" presetClass="entr" presetSubtype="0" fill="hold" nodeType="withEffect">
                                  <p:stCondLst>
                                    <p:cond delay="0"/>
                                  </p:stCondLst>
                                  <p:childTnLst>
                                    <p:set>
                                      <p:cBhvr>
                                        <p:cTn id="154" dur="1" fill="hold">
                                          <p:stCondLst>
                                            <p:cond delay="0"/>
                                          </p:stCondLst>
                                        </p:cTn>
                                        <p:tgtEl>
                                          <p:spTgt spid="31"/>
                                        </p:tgtEl>
                                        <p:attrNameLst>
                                          <p:attrName>style.visibility</p:attrName>
                                        </p:attrNameLst>
                                      </p:cBhvr>
                                      <p:to>
                                        <p:strVal val="visible"/>
                                      </p:to>
                                    </p:set>
                                    <p:anim calcmode="lin" valueType="num">
                                      <p:cBhvr>
                                        <p:cTn id="155" dur="1000" fill="hold"/>
                                        <p:tgtEl>
                                          <p:spTgt spid="31"/>
                                        </p:tgtEl>
                                        <p:attrNameLst>
                                          <p:attrName>ppt_w</p:attrName>
                                        </p:attrNameLst>
                                      </p:cBhvr>
                                      <p:tavLst>
                                        <p:tav tm="0">
                                          <p:val>
                                            <p:fltVal val="0"/>
                                          </p:val>
                                        </p:tav>
                                        <p:tav tm="100000">
                                          <p:val>
                                            <p:strVal val="#ppt_w"/>
                                          </p:val>
                                        </p:tav>
                                      </p:tavLst>
                                    </p:anim>
                                    <p:anim calcmode="lin" valueType="num">
                                      <p:cBhvr>
                                        <p:cTn id="156" dur="1000" fill="hold"/>
                                        <p:tgtEl>
                                          <p:spTgt spid="31"/>
                                        </p:tgtEl>
                                        <p:attrNameLst>
                                          <p:attrName>ppt_h</p:attrName>
                                        </p:attrNameLst>
                                      </p:cBhvr>
                                      <p:tavLst>
                                        <p:tav tm="0">
                                          <p:val>
                                            <p:fltVal val="0"/>
                                          </p:val>
                                        </p:tav>
                                        <p:tav tm="100000">
                                          <p:val>
                                            <p:strVal val="#ppt_h"/>
                                          </p:val>
                                        </p:tav>
                                      </p:tavLst>
                                    </p:anim>
                                    <p:animEffect transition="in" filter="fade">
                                      <p:cBhvr>
                                        <p:cTn id="157" dur="1000"/>
                                        <p:tgtEl>
                                          <p:spTgt spid="31"/>
                                        </p:tgtEl>
                                      </p:cBhvr>
                                    </p:animEffect>
                                  </p:childTnLst>
                                </p:cTn>
                              </p:par>
                            </p:childTnLst>
                          </p:cTn>
                        </p:par>
                      </p:childTnLst>
                    </p:cTn>
                  </p:par>
                  <p:par>
                    <p:cTn id="158" fill="hold">
                      <p:stCondLst>
                        <p:cond delay="indefinite"/>
                      </p:stCondLst>
                      <p:childTnLst>
                        <p:par>
                          <p:cTn id="159" fill="hold">
                            <p:stCondLst>
                              <p:cond delay="0"/>
                            </p:stCondLst>
                            <p:childTnLst>
                              <p:par>
                                <p:cTn id="160" presetID="10" presetClass="exit" presetSubtype="0" fill="hold" grpId="1" nodeType="clickEffect">
                                  <p:stCondLst>
                                    <p:cond delay="0"/>
                                  </p:stCondLst>
                                  <p:childTnLst>
                                    <p:animEffect transition="out" filter="fade">
                                      <p:cBhvr>
                                        <p:cTn id="161" dur="1000"/>
                                        <p:tgtEl>
                                          <p:spTgt spid="29"/>
                                        </p:tgtEl>
                                      </p:cBhvr>
                                    </p:animEffect>
                                    <p:set>
                                      <p:cBhvr>
                                        <p:cTn id="162" dur="1" fill="hold">
                                          <p:stCondLst>
                                            <p:cond delay="999"/>
                                          </p:stCondLst>
                                        </p:cTn>
                                        <p:tgtEl>
                                          <p:spTgt spid="29"/>
                                        </p:tgtEl>
                                        <p:attrNameLst>
                                          <p:attrName>style.visibility</p:attrName>
                                        </p:attrNameLst>
                                      </p:cBhvr>
                                      <p:to>
                                        <p:strVal val="hidden"/>
                                      </p:to>
                                    </p:set>
                                  </p:childTnLst>
                                </p:cTn>
                              </p:par>
                              <p:par>
                                <p:cTn id="163" presetID="49" presetClass="entr" presetSubtype="0" decel="100000" fill="hold" grpId="0" nodeType="withEffect">
                                  <p:stCondLst>
                                    <p:cond delay="0"/>
                                  </p:stCondLst>
                                  <p:childTnLst>
                                    <p:set>
                                      <p:cBhvr>
                                        <p:cTn id="164" dur="1" fill="hold">
                                          <p:stCondLst>
                                            <p:cond delay="0"/>
                                          </p:stCondLst>
                                        </p:cTn>
                                        <p:tgtEl>
                                          <p:spTgt spid="41"/>
                                        </p:tgtEl>
                                        <p:attrNameLst>
                                          <p:attrName>style.visibility</p:attrName>
                                        </p:attrNameLst>
                                      </p:cBhvr>
                                      <p:to>
                                        <p:strVal val="visible"/>
                                      </p:to>
                                    </p:set>
                                    <p:anim calcmode="lin" valueType="num">
                                      <p:cBhvr>
                                        <p:cTn id="165" dur="1000" fill="hold"/>
                                        <p:tgtEl>
                                          <p:spTgt spid="41"/>
                                        </p:tgtEl>
                                        <p:attrNameLst>
                                          <p:attrName>ppt_w</p:attrName>
                                        </p:attrNameLst>
                                      </p:cBhvr>
                                      <p:tavLst>
                                        <p:tav tm="0">
                                          <p:val>
                                            <p:fltVal val="0"/>
                                          </p:val>
                                        </p:tav>
                                        <p:tav tm="100000">
                                          <p:val>
                                            <p:strVal val="#ppt_w"/>
                                          </p:val>
                                        </p:tav>
                                      </p:tavLst>
                                    </p:anim>
                                    <p:anim calcmode="lin" valueType="num">
                                      <p:cBhvr>
                                        <p:cTn id="166" dur="1000" fill="hold"/>
                                        <p:tgtEl>
                                          <p:spTgt spid="41"/>
                                        </p:tgtEl>
                                        <p:attrNameLst>
                                          <p:attrName>ppt_h</p:attrName>
                                        </p:attrNameLst>
                                      </p:cBhvr>
                                      <p:tavLst>
                                        <p:tav tm="0">
                                          <p:val>
                                            <p:fltVal val="0"/>
                                          </p:val>
                                        </p:tav>
                                        <p:tav tm="100000">
                                          <p:val>
                                            <p:strVal val="#ppt_h"/>
                                          </p:val>
                                        </p:tav>
                                      </p:tavLst>
                                    </p:anim>
                                    <p:anim calcmode="lin" valueType="num">
                                      <p:cBhvr>
                                        <p:cTn id="167" dur="1000" fill="hold"/>
                                        <p:tgtEl>
                                          <p:spTgt spid="41"/>
                                        </p:tgtEl>
                                        <p:attrNameLst>
                                          <p:attrName>style.rotation</p:attrName>
                                        </p:attrNameLst>
                                      </p:cBhvr>
                                      <p:tavLst>
                                        <p:tav tm="0">
                                          <p:val>
                                            <p:fltVal val="360"/>
                                          </p:val>
                                        </p:tav>
                                        <p:tav tm="100000">
                                          <p:val>
                                            <p:fltVal val="0"/>
                                          </p:val>
                                        </p:tav>
                                      </p:tavLst>
                                    </p:anim>
                                    <p:animEffect transition="in" filter="fade">
                                      <p:cBhvr>
                                        <p:cTn id="168" dur="1000"/>
                                        <p:tgtEl>
                                          <p:spTgt spid="41"/>
                                        </p:tgtEl>
                                      </p:cBhvr>
                                    </p:animEffect>
                                  </p:childTnLst>
                                </p:cTn>
                              </p:par>
                            </p:childTnLst>
                          </p:cTn>
                        </p:par>
                        <p:par>
                          <p:cTn id="169" fill="hold">
                            <p:stCondLst>
                              <p:cond delay="1000"/>
                            </p:stCondLst>
                            <p:childTnLst>
                              <p:par>
                                <p:cTn id="170" presetID="10" presetClass="entr" presetSubtype="0" fill="hold" grpId="0" nodeType="afterEffect">
                                  <p:stCondLst>
                                    <p:cond delay="0"/>
                                  </p:stCondLst>
                                  <p:childTnLst>
                                    <p:set>
                                      <p:cBhvr>
                                        <p:cTn id="171" dur="1" fill="hold">
                                          <p:stCondLst>
                                            <p:cond delay="0"/>
                                          </p:stCondLst>
                                        </p:cTn>
                                        <p:tgtEl>
                                          <p:spTgt spid="34">
                                            <p:bg/>
                                          </p:spTgt>
                                        </p:tgtEl>
                                        <p:attrNameLst>
                                          <p:attrName>style.visibility</p:attrName>
                                        </p:attrNameLst>
                                      </p:cBhvr>
                                      <p:to>
                                        <p:strVal val="visible"/>
                                      </p:to>
                                    </p:set>
                                    <p:animEffect transition="in" filter="fade">
                                      <p:cBhvr>
                                        <p:cTn id="172" dur="1000"/>
                                        <p:tgtEl>
                                          <p:spTgt spid="34">
                                            <p:bg/>
                                          </p:spTgt>
                                        </p:tgtEl>
                                      </p:cBhvr>
                                    </p:animEffect>
                                  </p:childTnLst>
                                </p:cTn>
                              </p:par>
                              <p:par>
                                <p:cTn id="173" presetID="22" presetClass="entr" presetSubtype="8" fill="hold" grpId="0" nodeType="withEffect">
                                  <p:stCondLst>
                                    <p:cond delay="0"/>
                                  </p:stCondLst>
                                  <p:childTnLst>
                                    <p:set>
                                      <p:cBhvr>
                                        <p:cTn id="174" dur="1" fill="hold">
                                          <p:stCondLst>
                                            <p:cond delay="0"/>
                                          </p:stCondLst>
                                        </p:cTn>
                                        <p:tgtEl>
                                          <p:spTgt spid="34">
                                            <p:txEl>
                                              <p:pRg st="0" end="0"/>
                                            </p:txEl>
                                          </p:spTgt>
                                        </p:tgtEl>
                                        <p:attrNameLst>
                                          <p:attrName>style.visibility</p:attrName>
                                        </p:attrNameLst>
                                      </p:cBhvr>
                                      <p:to>
                                        <p:strVal val="visible"/>
                                      </p:to>
                                    </p:set>
                                    <p:animEffect transition="in" filter="wipe(left)">
                                      <p:cBhvr>
                                        <p:cTn id="175" dur="1000"/>
                                        <p:tgtEl>
                                          <p:spTgt spid="34">
                                            <p:txEl>
                                              <p:pRg st="0" end="0"/>
                                            </p:txEl>
                                          </p:spTgt>
                                        </p:tgtEl>
                                      </p:cBhvr>
                                    </p:animEffect>
                                  </p:childTnLst>
                                </p:cTn>
                              </p:par>
                              <p:par>
                                <p:cTn id="176" presetID="49" presetClass="entr" presetSubtype="0" decel="100000" fill="hold" grpId="0" nodeType="withEffect">
                                  <p:stCondLst>
                                    <p:cond delay="0"/>
                                  </p:stCondLst>
                                  <p:childTnLst>
                                    <p:set>
                                      <p:cBhvr>
                                        <p:cTn id="177" dur="1" fill="hold">
                                          <p:stCondLst>
                                            <p:cond delay="0"/>
                                          </p:stCondLst>
                                        </p:cTn>
                                        <p:tgtEl>
                                          <p:spTgt spid="43"/>
                                        </p:tgtEl>
                                        <p:attrNameLst>
                                          <p:attrName>style.visibility</p:attrName>
                                        </p:attrNameLst>
                                      </p:cBhvr>
                                      <p:to>
                                        <p:strVal val="visible"/>
                                      </p:to>
                                    </p:set>
                                    <p:anim calcmode="lin" valueType="num">
                                      <p:cBhvr>
                                        <p:cTn id="178" dur="1000" fill="hold"/>
                                        <p:tgtEl>
                                          <p:spTgt spid="43"/>
                                        </p:tgtEl>
                                        <p:attrNameLst>
                                          <p:attrName>ppt_w</p:attrName>
                                        </p:attrNameLst>
                                      </p:cBhvr>
                                      <p:tavLst>
                                        <p:tav tm="0">
                                          <p:val>
                                            <p:fltVal val="0"/>
                                          </p:val>
                                        </p:tav>
                                        <p:tav tm="100000">
                                          <p:val>
                                            <p:strVal val="#ppt_w"/>
                                          </p:val>
                                        </p:tav>
                                      </p:tavLst>
                                    </p:anim>
                                    <p:anim calcmode="lin" valueType="num">
                                      <p:cBhvr>
                                        <p:cTn id="179" dur="1000" fill="hold"/>
                                        <p:tgtEl>
                                          <p:spTgt spid="43"/>
                                        </p:tgtEl>
                                        <p:attrNameLst>
                                          <p:attrName>ppt_h</p:attrName>
                                        </p:attrNameLst>
                                      </p:cBhvr>
                                      <p:tavLst>
                                        <p:tav tm="0">
                                          <p:val>
                                            <p:fltVal val="0"/>
                                          </p:val>
                                        </p:tav>
                                        <p:tav tm="100000">
                                          <p:val>
                                            <p:strVal val="#ppt_h"/>
                                          </p:val>
                                        </p:tav>
                                      </p:tavLst>
                                    </p:anim>
                                    <p:anim calcmode="lin" valueType="num">
                                      <p:cBhvr>
                                        <p:cTn id="180" dur="1000" fill="hold"/>
                                        <p:tgtEl>
                                          <p:spTgt spid="43"/>
                                        </p:tgtEl>
                                        <p:attrNameLst>
                                          <p:attrName>style.rotation</p:attrName>
                                        </p:attrNameLst>
                                      </p:cBhvr>
                                      <p:tavLst>
                                        <p:tav tm="0">
                                          <p:val>
                                            <p:fltVal val="360"/>
                                          </p:val>
                                        </p:tav>
                                        <p:tav tm="100000">
                                          <p:val>
                                            <p:fltVal val="0"/>
                                          </p:val>
                                        </p:tav>
                                      </p:tavLst>
                                    </p:anim>
                                    <p:animEffect transition="in" filter="fade">
                                      <p:cBhvr>
                                        <p:cTn id="181" dur="1000"/>
                                        <p:tgtEl>
                                          <p:spTgt spid="43"/>
                                        </p:tgtEl>
                                      </p:cBhvr>
                                    </p:animEffect>
                                  </p:childTnLst>
                                </p:cTn>
                              </p:par>
                              <p:par>
                                <p:cTn id="182" presetID="53" presetClass="entr" presetSubtype="0" fill="hold" grpId="0" nodeType="withEffect">
                                  <p:stCondLst>
                                    <p:cond delay="0"/>
                                  </p:stCondLst>
                                  <p:childTnLst>
                                    <p:set>
                                      <p:cBhvr>
                                        <p:cTn id="183" dur="1" fill="hold">
                                          <p:stCondLst>
                                            <p:cond delay="0"/>
                                          </p:stCondLst>
                                        </p:cTn>
                                        <p:tgtEl>
                                          <p:spTgt spid="42"/>
                                        </p:tgtEl>
                                        <p:attrNameLst>
                                          <p:attrName>style.visibility</p:attrName>
                                        </p:attrNameLst>
                                      </p:cBhvr>
                                      <p:to>
                                        <p:strVal val="visible"/>
                                      </p:to>
                                    </p:set>
                                    <p:anim calcmode="lin" valueType="num">
                                      <p:cBhvr>
                                        <p:cTn id="184" dur="1000" fill="hold"/>
                                        <p:tgtEl>
                                          <p:spTgt spid="42"/>
                                        </p:tgtEl>
                                        <p:attrNameLst>
                                          <p:attrName>ppt_w</p:attrName>
                                        </p:attrNameLst>
                                      </p:cBhvr>
                                      <p:tavLst>
                                        <p:tav tm="0">
                                          <p:val>
                                            <p:fltVal val="0"/>
                                          </p:val>
                                        </p:tav>
                                        <p:tav tm="100000">
                                          <p:val>
                                            <p:strVal val="#ppt_w"/>
                                          </p:val>
                                        </p:tav>
                                      </p:tavLst>
                                    </p:anim>
                                    <p:anim calcmode="lin" valueType="num">
                                      <p:cBhvr>
                                        <p:cTn id="185" dur="1000" fill="hold"/>
                                        <p:tgtEl>
                                          <p:spTgt spid="42"/>
                                        </p:tgtEl>
                                        <p:attrNameLst>
                                          <p:attrName>ppt_h</p:attrName>
                                        </p:attrNameLst>
                                      </p:cBhvr>
                                      <p:tavLst>
                                        <p:tav tm="0">
                                          <p:val>
                                            <p:fltVal val="0"/>
                                          </p:val>
                                        </p:tav>
                                        <p:tav tm="100000">
                                          <p:val>
                                            <p:strVal val="#ppt_h"/>
                                          </p:val>
                                        </p:tav>
                                      </p:tavLst>
                                    </p:anim>
                                    <p:animEffect transition="in" filter="fade">
                                      <p:cBhvr>
                                        <p:cTn id="186" dur="1000"/>
                                        <p:tgtEl>
                                          <p:spTgt spid="42"/>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ntr" presetSubtype="8" fill="hold" grpId="0" nodeType="clickEffect">
                                  <p:stCondLst>
                                    <p:cond delay="0"/>
                                  </p:stCondLst>
                                  <p:childTnLst>
                                    <p:set>
                                      <p:cBhvr>
                                        <p:cTn id="190" dur="1" fill="hold">
                                          <p:stCondLst>
                                            <p:cond delay="0"/>
                                          </p:stCondLst>
                                        </p:cTn>
                                        <p:tgtEl>
                                          <p:spTgt spid="34">
                                            <p:txEl>
                                              <p:pRg st="1" end="1"/>
                                            </p:txEl>
                                          </p:spTgt>
                                        </p:tgtEl>
                                        <p:attrNameLst>
                                          <p:attrName>style.visibility</p:attrName>
                                        </p:attrNameLst>
                                      </p:cBhvr>
                                      <p:to>
                                        <p:strVal val="visible"/>
                                      </p:to>
                                    </p:set>
                                    <p:animEffect transition="in" filter="wipe(left)">
                                      <p:cBhvr>
                                        <p:cTn id="191" dur="1000"/>
                                        <p:tgtEl>
                                          <p:spTgt spid="34">
                                            <p:txEl>
                                              <p:pRg st="1" end="1"/>
                                            </p:txEl>
                                          </p:spTgt>
                                        </p:tgtEl>
                                      </p:cBhvr>
                                    </p:animEffect>
                                  </p:childTnLst>
                                </p:cTn>
                              </p:par>
                              <p:par>
                                <p:cTn id="192" presetID="49" presetClass="entr" presetSubtype="0" decel="100000" fill="hold" grpId="0" nodeType="withEffect">
                                  <p:stCondLst>
                                    <p:cond delay="0"/>
                                  </p:stCondLst>
                                  <p:childTnLst>
                                    <p:set>
                                      <p:cBhvr>
                                        <p:cTn id="193" dur="1" fill="hold">
                                          <p:stCondLst>
                                            <p:cond delay="0"/>
                                          </p:stCondLst>
                                        </p:cTn>
                                        <p:tgtEl>
                                          <p:spTgt spid="45"/>
                                        </p:tgtEl>
                                        <p:attrNameLst>
                                          <p:attrName>style.visibility</p:attrName>
                                        </p:attrNameLst>
                                      </p:cBhvr>
                                      <p:to>
                                        <p:strVal val="visible"/>
                                      </p:to>
                                    </p:set>
                                    <p:anim calcmode="lin" valueType="num">
                                      <p:cBhvr>
                                        <p:cTn id="194" dur="1000" fill="hold"/>
                                        <p:tgtEl>
                                          <p:spTgt spid="45"/>
                                        </p:tgtEl>
                                        <p:attrNameLst>
                                          <p:attrName>ppt_w</p:attrName>
                                        </p:attrNameLst>
                                      </p:cBhvr>
                                      <p:tavLst>
                                        <p:tav tm="0">
                                          <p:val>
                                            <p:fltVal val="0"/>
                                          </p:val>
                                        </p:tav>
                                        <p:tav tm="100000">
                                          <p:val>
                                            <p:strVal val="#ppt_w"/>
                                          </p:val>
                                        </p:tav>
                                      </p:tavLst>
                                    </p:anim>
                                    <p:anim calcmode="lin" valueType="num">
                                      <p:cBhvr>
                                        <p:cTn id="195" dur="1000" fill="hold"/>
                                        <p:tgtEl>
                                          <p:spTgt spid="45"/>
                                        </p:tgtEl>
                                        <p:attrNameLst>
                                          <p:attrName>ppt_h</p:attrName>
                                        </p:attrNameLst>
                                      </p:cBhvr>
                                      <p:tavLst>
                                        <p:tav tm="0">
                                          <p:val>
                                            <p:fltVal val="0"/>
                                          </p:val>
                                        </p:tav>
                                        <p:tav tm="100000">
                                          <p:val>
                                            <p:strVal val="#ppt_h"/>
                                          </p:val>
                                        </p:tav>
                                      </p:tavLst>
                                    </p:anim>
                                    <p:anim calcmode="lin" valueType="num">
                                      <p:cBhvr>
                                        <p:cTn id="196" dur="1000" fill="hold"/>
                                        <p:tgtEl>
                                          <p:spTgt spid="45"/>
                                        </p:tgtEl>
                                        <p:attrNameLst>
                                          <p:attrName>style.rotation</p:attrName>
                                        </p:attrNameLst>
                                      </p:cBhvr>
                                      <p:tavLst>
                                        <p:tav tm="0">
                                          <p:val>
                                            <p:fltVal val="360"/>
                                          </p:val>
                                        </p:tav>
                                        <p:tav tm="100000">
                                          <p:val>
                                            <p:fltVal val="0"/>
                                          </p:val>
                                        </p:tav>
                                      </p:tavLst>
                                    </p:anim>
                                    <p:animEffect transition="in" filter="fade">
                                      <p:cBhvr>
                                        <p:cTn id="197" dur="1000"/>
                                        <p:tgtEl>
                                          <p:spTgt spid="45"/>
                                        </p:tgtEl>
                                      </p:cBhvr>
                                    </p:animEffect>
                                  </p:childTnLst>
                                </p:cTn>
                              </p:par>
                              <p:par>
                                <p:cTn id="198" presetID="53" presetClass="entr" presetSubtype="0" fill="hold" grpId="0" nodeType="withEffect">
                                  <p:stCondLst>
                                    <p:cond delay="0"/>
                                  </p:stCondLst>
                                  <p:childTnLst>
                                    <p:set>
                                      <p:cBhvr>
                                        <p:cTn id="199" dur="1" fill="hold">
                                          <p:stCondLst>
                                            <p:cond delay="0"/>
                                          </p:stCondLst>
                                        </p:cTn>
                                        <p:tgtEl>
                                          <p:spTgt spid="44"/>
                                        </p:tgtEl>
                                        <p:attrNameLst>
                                          <p:attrName>style.visibility</p:attrName>
                                        </p:attrNameLst>
                                      </p:cBhvr>
                                      <p:to>
                                        <p:strVal val="visible"/>
                                      </p:to>
                                    </p:set>
                                    <p:anim calcmode="lin" valueType="num">
                                      <p:cBhvr>
                                        <p:cTn id="200" dur="1000" fill="hold"/>
                                        <p:tgtEl>
                                          <p:spTgt spid="44"/>
                                        </p:tgtEl>
                                        <p:attrNameLst>
                                          <p:attrName>ppt_w</p:attrName>
                                        </p:attrNameLst>
                                      </p:cBhvr>
                                      <p:tavLst>
                                        <p:tav tm="0">
                                          <p:val>
                                            <p:fltVal val="0"/>
                                          </p:val>
                                        </p:tav>
                                        <p:tav tm="100000">
                                          <p:val>
                                            <p:strVal val="#ppt_w"/>
                                          </p:val>
                                        </p:tav>
                                      </p:tavLst>
                                    </p:anim>
                                    <p:anim calcmode="lin" valueType="num">
                                      <p:cBhvr>
                                        <p:cTn id="201" dur="1000" fill="hold"/>
                                        <p:tgtEl>
                                          <p:spTgt spid="44"/>
                                        </p:tgtEl>
                                        <p:attrNameLst>
                                          <p:attrName>ppt_h</p:attrName>
                                        </p:attrNameLst>
                                      </p:cBhvr>
                                      <p:tavLst>
                                        <p:tav tm="0">
                                          <p:val>
                                            <p:fltVal val="0"/>
                                          </p:val>
                                        </p:tav>
                                        <p:tav tm="100000">
                                          <p:val>
                                            <p:strVal val="#ppt_h"/>
                                          </p:val>
                                        </p:tav>
                                      </p:tavLst>
                                    </p:anim>
                                    <p:animEffect transition="in" filter="fade">
                                      <p:cBhvr>
                                        <p:cTn id="202" dur="1000"/>
                                        <p:tgtEl>
                                          <p:spTgt spid="44"/>
                                        </p:tgtEl>
                                      </p:cBhvr>
                                    </p:animEffect>
                                  </p:childTnLst>
                                </p:cTn>
                              </p:par>
                            </p:childTnLst>
                          </p:cTn>
                        </p:par>
                      </p:childTnLst>
                    </p:cTn>
                  </p:par>
                  <p:par>
                    <p:cTn id="203" fill="hold">
                      <p:stCondLst>
                        <p:cond delay="indefinite"/>
                      </p:stCondLst>
                      <p:childTnLst>
                        <p:par>
                          <p:cTn id="204" fill="hold">
                            <p:stCondLst>
                              <p:cond delay="0"/>
                            </p:stCondLst>
                            <p:childTnLst>
                              <p:par>
                                <p:cTn id="205" presetID="10" presetClass="exit" presetSubtype="0" fill="hold" grpId="1" nodeType="clickEffect">
                                  <p:stCondLst>
                                    <p:cond delay="0"/>
                                  </p:stCondLst>
                                  <p:childTnLst>
                                    <p:animEffect transition="out" filter="fade">
                                      <p:cBhvr>
                                        <p:cTn id="206" dur="1000"/>
                                        <p:tgtEl>
                                          <p:spTgt spid="41"/>
                                        </p:tgtEl>
                                      </p:cBhvr>
                                    </p:animEffect>
                                    <p:set>
                                      <p:cBhvr>
                                        <p:cTn id="207" dur="1" fill="hold">
                                          <p:stCondLst>
                                            <p:cond delay="999"/>
                                          </p:stCondLst>
                                        </p:cTn>
                                        <p:tgtEl>
                                          <p:spTgt spid="41"/>
                                        </p:tgtEl>
                                        <p:attrNameLst>
                                          <p:attrName>style.visibility</p:attrName>
                                        </p:attrNameLst>
                                      </p:cBhvr>
                                      <p:to>
                                        <p:strVal val="hidden"/>
                                      </p:to>
                                    </p:set>
                                  </p:childTnLst>
                                </p:cTn>
                              </p:par>
                              <p:par>
                                <p:cTn id="208" presetID="49" presetClass="entr" presetSubtype="0" decel="100000" fill="hold" grpId="0" nodeType="withEffect">
                                  <p:stCondLst>
                                    <p:cond delay="0"/>
                                  </p:stCondLst>
                                  <p:childTnLst>
                                    <p:set>
                                      <p:cBhvr>
                                        <p:cTn id="209" dur="1" fill="hold">
                                          <p:stCondLst>
                                            <p:cond delay="0"/>
                                          </p:stCondLst>
                                        </p:cTn>
                                        <p:tgtEl>
                                          <p:spTgt spid="51"/>
                                        </p:tgtEl>
                                        <p:attrNameLst>
                                          <p:attrName>style.visibility</p:attrName>
                                        </p:attrNameLst>
                                      </p:cBhvr>
                                      <p:to>
                                        <p:strVal val="visible"/>
                                      </p:to>
                                    </p:set>
                                    <p:anim calcmode="lin" valueType="num">
                                      <p:cBhvr>
                                        <p:cTn id="210" dur="1000" fill="hold"/>
                                        <p:tgtEl>
                                          <p:spTgt spid="51"/>
                                        </p:tgtEl>
                                        <p:attrNameLst>
                                          <p:attrName>ppt_w</p:attrName>
                                        </p:attrNameLst>
                                      </p:cBhvr>
                                      <p:tavLst>
                                        <p:tav tm="0">
                                          <p:val>
                                            <p:fltVal val="0"/>
                                          </p:val>
                                        </p:tav>
                                        <p:tav tm="100000">
                                          <p:val>
                                            <p:strVal val="#ppt_w"/>
                                          </p:val>
                                        </p:tav>
                                      </p:tavLst>
                                    </p:anim>
                                    <p:anim calcmode="lin" valueType="num">
                                      <p:cBhvr>
                                        <p:cTn id="211" dur="1000" fill="hold"/>
                                        <p:tgtEl>
                                          <p:spTgt spid="51"/>
                                        </p:tgtEl>
                                        <p:attrNameLst>
                                          <p:attrName>ppt_h</p:attrName>
                                        </p:attrNameLst>
                                      </p:cBhvr>
                                      <p:tavLst>
                                        <p:tav tm="0">
                                          <p:val>
                                            <p:fltVal val="0"/>
                                          </p:val>
                                        </p:tav>
                                        <p:tav tm="100000">
                                          <p:val>
                                            <p:strVal val="#ppt_h"/>
                                          </p:val>
                                        </p:tav>
                                      </p:tavLst>
                                    </p:anim>
                                    <p:anim calcmode="lin" valueType="num">
                                      <p:cBhvr>
                                        <p:cTn id="212" dur="1000" fill="hold"/>
                                        <p:tgtEl>
                                          <p:spTgt spid="51"/>
                                        </p:tgtEl>
                                        <p:attrNameLst>
                                          <p:attrName>style.rotation</p:attrName>
                                        </p:attrNameLst>
                                      </p:cBhvr>
                                      <p:tavLst>
                                        <p:tav tm="0">
                                          <p:val>
                                            <p:fltVal val="360"/>
                                          </p:val>
                                        </p:tav>
                                        <p:tav tm="100000">
                                          <p:val>
                                            <p:fltVal val="0"/>
                                          </p:val>
                                        </p:tav>
                                      </p:tavLst>
                                    </p:anim>
                                    <p:animEffect transition="in" filter="fade">
                                      <p:cBhvr>
                                        <p:cTn id="213" dur="1000"/>
                                        <p:tgtEl>
                                          <p:spTgt spid="51"/>
                                        </p:tgtEl>
                                      </p:cBhvr>
                                    </p:animEffect>
                                  </p:childTnLst>
                                </p:cTn>
                              </p:par>
                            </p:childTnLst>
                          </p:cTn>
                        </p:par>
                        <p:par>
                          <p:cTn id="214" fill="hold">
                            <p:stCondLst>
                              <p:cond delay="1000"/>
                            </p:stCondLst>
                            <p:childTnLst>
                              <p:par>
                                <p:cTn id="215" presetID="30" presetClass="exit" presetSubtype="0" fill="hold" grpId="1" nodeType="afterEffect">
                                  <p:stCondLst>
                                    <p:cond delay="0"/>
                                  </p:stCondLst>
                                  <p:childTnLst>
                                    <p:animEffect transition="out" filter="fade">
                                      <p:cBhvr>
                                        <p:cTn id="216" dur="800" accel="100000">
                                          <p:stCondLst>
                                            <p:cond delay="200"/>
                                          </p:stCondLst>
                                        </p:cTn>
                                        <p:tgtEl>
                                          <p:spTgt spid="42"/>
                                        </p:tgtEl>
                                      </p:cBhvr>
                                    </p:animEffect>
                                    <p:anim calcmode="lin" valueType="num">
                                      <p:cBhvr>
                                        <p:cTn id="217" dur="800" accel="100000">
                                          <p:stCondLst>
                                            <p:cond delay="200"/>
                                          </p:stCondLst>
                                        </p:cTn>
                                        <p:tgtEl>
                                          <p:spTgt spid="42"/>
                                        </p:tgtEl>
                                        <p:attrNameLst>
                                          <p:attrName>style.rotation</p:attrName>
                                        </p:attrNameLst>
                                      </p:cBhvr>
                                      <p:tavLst>
                                        <p:tav tm="0">
                                          <p:val>
                                            <p:fltVal val="0"/>
                                          </p:val>
                                        </p:tav>
                                        <p:tav tm="100000">
                                          <p:val>
                                            <p:fltVal val="-90"/>
                                          </p:val>
                                        </p:tav>
                                      </p:tavLst>
                                    </p:anim>
                                    <p:anim calcmode="lin" valueType="num">
                                      <p:cBhvr>
                                        <p:cTn id="218" dur="200" decel="100000"/>
                                        <p:tgtEl>
                                          <p:spTgt spid="42"/>
                                        </p:tgtEl>
                                        <p:attrNameLst>
                                          <p:attrName>ppt_x</p:attrName>
                                        </p:attrNameLst>
                                      </p:cBhvr>
                                      <p:tavLst>
                                        <p:tav tm="0">
                                          <p:val>
                                            <p:strVal val="ppt_x"/>
                                          </p:val>
                                        </p:tav>
                                        <p:tav tm="100000">
                                          <p:val>
                                            <p:strVal val="ppt_x-0.05"/>
                                          </p:val>
                                        </p:tav>
                                      </p:tavLst>
                                    </p:anim>
                                    <p:anim calcmode="lin" valueType="num">
                                      <p:cBhvr>
                                        <p:cTn id="219" dur="200" decel="100000"/>
                                        <p:tgtEl>
                                          <p:spTgt spid="42"/>
                                        </p:tgtEl>
                                        <p:attrNameLst>
                                          <p:attrName>ppt_y</p:attrName>
                                        </p:attrNameLst>
                                      </p:cBhvr>
                                      <p:tavLst>
                                        <p:tav tm="0">
                                          <p:val>
                                            <p:strVal val="ppt_y"/>
                                          </p:val>
                                        </p:tav>
                                        <p:tav tm="100000">
                                          <p:val>
                                            <p:strVal val="ppt_y+0.1"/>
                                          </p:val>
                                        </p:tav>
                                      </p:tavLst>
                                    </p:anim>
                                    <p:anim calcmode="lin" valueType="num">
                                      <p:cBhvr>
                                        <p:cTn id="220" dur="800" accel="100000">
                                          <p:stCondLst>
                                            <p:cond delay="200"/>
                                          </p:stCondLst>
                                        </p:cTn>
                                        <p:tgtEl>
                                          <p:spTgt spid="42"/>
                                        </p:tgtEl>
                                        <p:attrNameLst>
                                          <p:attrName>ppt_x</p:attrName>
                                        </p:attrNameLst>
                                      </p:cBhvr>
                                      <p:tavLst>
                                        <p:tav tm="0">
                                          <p:val>
                                            <p:strVal val="ppt_x"/>
                                          </p:val>
                                        </p:tav>
                                        <p:tav tm="100000">
                                          <p:val>
                                            <p:strVal val="ppt_x+0.4+0.05"/>
                                          </p:val>
                                        </p:tav>
                                      </p:tavLst>
                                    </p:anim>
                                    <p:anim calcmode="lin" valueType="num">
                                      <p:cBhvr>
                                        <p:cTn id="221" dur="800" accel="100000">
                                          <p:stCondLst>
                                            <p:cond delay="200"/>
                                          </p:stCondLst>
                                        </p:cTn>
                                        <p:tgtEl>
                                          <p:spTgt spid="42"/>
                                        </p:tgtEl>
                                        <p:attrNameLst>
                                          <p:attrName>ppt_y</p:attrName>
                                        </p:attrNameLst>
                                      </p:cBhvr>
                                      <p:tavLst>
                                        <p:tav tm="0">
                                          <p:val>
                                            <p:strVal val="ppt_y"/>
                                          </p:val>
                                        </p:tav>
                                        <p:tav tm="100000">
                                          <p:val>
                                            <p:strVal val="ppt_y-0.4-0.1"/>
                                          </p:val>
                                        </p:tav>
                                      </p:tavLst>
                                    </p:anim>
                                    <p:set>
                                      <p:cBhvr>
                                        <p:cTn id="222" dur="1" fill="hold">
                                          <p:stCondLst>
                                            <p:cond delay="999"/>
                                          </p:stCondLst>
                                        </p:cTn>
                                        <p:tgtEl>
                                          <p:spTgt spid="42"/>
                                        </p:tgtEl>
                                        <p:attrNameLst>
                                          <p:attrName>style.visibility</p:attrName>
                                        </p:attrNameLst>
                                      </p:cBhvr>
                                      <p:to>
                                        <p:strVal val="hidden"/>
                                      </p:to>
                                    </p:set>
                                  </p:childTnLst>
                                </p:cTn>
                              </p:par>
                              <p:par>
                                <p:cTn id="223" presetID="30" presetClass="exit" presetSubtype="0" fill="hold" grpId="1" nodeType="withEffect">
                                  <p:stCondLst>
                                    <p:cond delay="0"/>
                                  </p:stCondLst>
                                  <p:childTnLst>
                                    <p:animEffect transition="out" filter="fade">
                                      <p:cBhvr>
                                        <p:cTn id="224" dur="800" accel="100000">
                                          <p:stCondLst>
                                            <p:cond delay="200"/>
                                          </p:stCondLst>
                                        </p:cTn>
                                        <p:tgtEl>
                                          <p:spTgt spid="43"/>
                                        </p:tgtEl>
                                      </p:cBhvr>
                                    </p:animEffect>
                                    <p:anim calcmode="lin" valueType="num">
                                      <p:cBhvr>
                                        <p:cTn id="225" dur="800" accel="100000">
                                          <p:stCondLst>
                                            <p:cond delay="200"/>
                                          </p:stCondLst>
                                        </p:cTn>
                                        <p:tgtEl>
                                          <p:spTgt spid="43"/>
                                        </p:tgtEl>
                                        <p:attrNameLst>
                                          <p:attrName>style.rotation</p:attrName>
                                        </p:attrNameLst>
                                      </p:cBhvr>
                                      <p:tavLst>
                                        <p:tav tm="0">
                                          <p:val>
                                            <p:fltVal val="0"/>
                                          </p:val>
                                        </p:tav>
                                        <p:tav tm="100000">
                                          <p:val>
                                            <p:fltVal val="-90"/>
                                          </p:val>
                                        </p:tav>
                                      </p:tavLst>
                                    </p:anim>
                                    <p:anim calcmode="lin" valueType="num">
                                      <p:cBhvr>
                                        <p:cTn id="226" dur="200" decel="100000"/>
                                        <p:tgtEl>
                                          <p:spTgt spid="43"/>
                                        </p:tgtEl>
                                        <p:attrNameLst>
                                          <p:attrName>ppt_x</p:attrName>
                                        </p:attrNameLst>
                                      </p:cBhvr>
                                      <p:tavLst>
                                        <p:tav tm="0">
                                          <p:val>
                                            <p:strVal val="ppt_x"/>
                                          </p:val>
                                        </p:tav>
                                        <p:tav tm="100000">
                                          <p:val>
                                            <p:strVal val="ppt_x-0.05"/>
                                          </p:val>
                                        </p:tav>
                                      </p:tavLst>
                                    </p:anim>
                                    <p:anim calcmode="lin" valueType="num">
                                      <p:cBhvr>
                                        <p:cTn id="227" dur="200" decel="100000"/>
                                        <p:tgtEl>
                                          <p:spTgt spid="43"/>
                                        </p:tgtEl>
                                        <p:attrNameLst>
                                          <p:attrName>ppt_y</p:attrName>
                                        </p:attrNameLst>
                                      </p:cBhvr>
                                      <p:tavLst>
                                        <p:tav tm="0">
                                          <p:val>
                                            <p:strVal val="ppt_y"/>
                                          </p:val>
                                        </p:tav>
                                        <p:tav tm="100000">
                                          <p:val>
                                            <p:strVal val="ppt_y+0.1"/>
                                          </p:val>
                                        </p:tav>
                                      </p:tavLst>
                                    </p:anim>
                                    <p:anim calcmode="lin" valueType="num">
                                      <p:cBhvr>
                                        <p:cTn id="228" dur="800" accel="100000">
                                          <p:stCondLst>
                                            <p:cond delay="200"/>
                                          </p:stCondLst>
                                        </p:cTn>
                                        <p:tgtEl>
                                          <p:spTgt spid="43"/>
                                        </p:tgtEl>
                                        <p:attrNameLst>
                                          <p:attrName>ppt_x</p:attrName>
                                        </p:attrNameLst>
                                      </p:cBhvr>
                                      <p:tavLst>
                                        <p:tav tm="0">
                                          <p:val>
                                            <p:strVal val="ppt_x"/>
                                          </p:val>
                                        </p:tav>
                                        <p:tav tm="100000">
                                          <p:val>
                                            <p:strVal val="ppt_x+0.4+0.05"/>
                                          </p:val>
                                        </p:tav>
                                      </p:tavLst>
                                    </p:anim>
                                    <p:anim calcmode="lin" valueType="num">
                                      <p:cBhvr>
                                        <p:cTn id="229" dur="800" accel="100000">
                                          <p:stCondLst>
                                            <p:cond delay="200"/>
                                          </p:stCondLst>
                                        </p:cTn>
                                        <p:tgtEl>
                                          <p:spTgt spid="43"/>
                                        </p:tgtEl>
                                        <p:attrNameLst>
                                          <p:attrName>ppt_y</p:attrName>
                                        </p:attrNameLst>
                                      </p:cBhvr>
                                      <p:tavLst>
                                        <p:tav tm="0">
                                          <p:val>
                                            <p:strVal val="ppt_y"/>
                                          </p:val>
                                        </p:tav>
                                        <p:tav tm="100000">
                                          <p:val>
                                            <p:strVal val="ppt_y-0.4-0.1"/>
                                          </p:val>
                                        </p:tav>
                                      </p:tavLst>
                                    </p:anim>
                                    <p:set>
                                      <p:cBhvr>
                                        <p:cTn id="230" dur="1" fill="hold">
                                          <p:stCondLst>
                                            <p:cond delay="999"/>
                                          </p:stCondLst>
                                        </p:cTn>
                                        <p:tgtEl>
                                          <p:spTgt spid="43"/>
                                        </p:tgtEl>
                                        <p:attrNameLst>
                                          <p:attrName>style.visibility</p:attrName>
                                        </p:attrNameLst>
                                      </p:cBhvr>
                                      <p:to>
                                        <p:strVal val="hidden"/>
                                      </p:to>
                                    </p:set>
                                  </p:childTnLst>
                                </p:cTn>
                              </p:par>
                              <p:par>
                                <p:cTn id="231" presetID="30" presetClass="exit" presetSubtype="0" fill="hold" grpId="1" nodeType="withEffect">
                                  <p:stCondLst>
                                    <p:cond delay="0"/>
                                  </p:stCondLst>
                                  <p:childTnLst>
                                    <p:animEffect transition="out" filter="fade">
                                      <p:cBhvr>
                                        <p:cTn id="232" dur="800" accel="100000">
                                          <p:stCondLst>
                                            <p:cond delay="200"/>
                                          </p:stCondLst>
                                        </p:cTn>
                                        <p:tgtEl>
                                          <p:spTgt spid="45"/>
                                        </p:tgtEl>
                                      </p:cBhvr>
                                    </p:animEffect>
                                    <p:anim calcmode="lin" valueType="num">
                                      <p:cBhvr>
                                        <p:cTn id="233" dur="800" accel="100000">
                                          <p:stCondLst>
                                            <p:cond delay="200"/>
                                          </p:stCondLst>
                                        </p:cTn>
                                        <p:tgtEl>
                                          <p:spTgt spid="45"/>
                                        </p:tgtEl>
                                        <p:attrNameLst>
                                          <p:attrName>style.rotation</p:attrName>
                                        </p:attrNameLst>
                                      </p:cBhvr>
                                      <p:tavLst>
                                        <p:tav tm="0">
                                          <p:val>
                                            <p:fltVal val="0"/>
                                          </p:val>
                                        </p:tav>
                                        <p:tav tm="100000">
                                          <p:val>
                                            <p:fltVal val="-90"/>
                                          </p:val>
                                        </p:tav>
                                      </p:tavLst>
                                    </p:anim>
                                    <p:anim calcmode="lin" valueType="num">
                                      <p:cBhvr>
                                        <p:cTn id="234" dur="200" decel="100000"/>
                                        <p:tgtEl>
                                          <p:spTgt spid="45"/>
                                        </p:tgtEl>
                                        <p:attrNameLst>
                                          <p:attrName>ppt_x</p:attrName>
                                        </p:attrNameLst>
                                      </p:cBhvr>
                                      <p:tavLst>
                                        <p:tav tm="0">
                                          <p:val>
                                            <p:strVal val="ppt_x"/>
                                          </p:val>
                                        </p:tav>
                                        <p:tav tm="100000">
                                          <p:val>
                                            <p:strVal val="ppt_x-0.05"/>
                                          </p:val>
                                        </p:tav>
                                      </p:tavLst>
                                    </p:anim>
                                    <p:anim calcmode="lin" valueType="num">
                                      <p:cBhvr>
                                        <p:cTn id="235" dur="200" decel="100000"/>
                                        <p:tgtEl>
                                          <p:spTgt spid="45"/>
                                        </p:tgtEl>
                                        <p:attrNameLst>
                                          <p:attrName>ppt_y</p:attrName>
                                        </p:attrNameLst>
                                      </p:cBhvr>
                                      <p:tavLst>
                                        <p:tav tm="0">
                                          <p:val>
                                            <p:strVal val="ppt_y"/>
                                          </p:val>
                                        </p:tav>
                                        <p:tav tm="100000">
                                          <p:val>
                                            <p:strVal val="ppt_y+0.1"/>
                                          </p:val>
                                        </p:tav>
                                      </p:tavLst>
                                    </p:anim>
                                    <p:anim calcmode="lin" valueType="num">
                                      <p:cBhvr>
                                        <p:cTn id="236" dur="800" accel="100000">
                                          <p:stCondLst>
                                            <p:cond delay="200"/>
                                          </p:stCondLst>
                                        </p:cTn>
                                        <p:tgtEl>
                                          <p:spTgt spid="45"/>
                                        </p:tgtEl>
                                        <p:attrNameLst>
                                          <p:attrName>ppt_x</p:attrName>
                                        </p:attrNameLst>
                                      </p:cBhvr>
                                      <p:tavLst>
                                        <p:tav tm="0">
                                          <p:val>
                                            <p:strVal val="ppt_x"/>
                                          </p:val>
                                        </p:tav>
                                        <p:tav tm="100000">
                                          <p:val>
                                            <p:strVal val="ppt_x+0.4+0.05"/>
                                          </p:val>
                                        </p:tav>
                                      </p:tavLst>
                                    </p:anim>
                                    <p:anim calcmode="lin" valueType="num">
                                      <p:cBhvr>
                                        <p:cTn id="237" dur="800" accel="100000">
                                          <p:stCondLst>
                                            <p:cond delay="200"/>
                                          </p:stCondLst>
                                        </p:cTn>
                                        <p:tgtEl>
                                          <p:spTgt spid="45"/>
                                        </p:tgtEl>
                                        <p:attrNameLst>
                                          <p:attrName>ppt_y</p:attrName>
                                        </p:attrNameLst>
                                      </p:cBhvr>
                                      <p:tavLst>
                                        <p:tav tm="0">
                                          <p:val>
                                            <p:strVal val="ppt_y"/>
                                          </p:val>
                                        </p:tav>
                                        <p:tav tm="100000">
                                          <p:val>
                                            <p:strVal val="ppt_y-0.4-0.1"/>
                                          </p:val>
                                        </p:tav>
                                      </p:tavLst>
                                    </p:anim>
                                    <p:set>
                                      <p:cBhvr>
                                        <p:cTn id="238" dur="1" fill="hold">
                                          <p:stCondLst>
                                            <p:cond delay="999"/>
                                          </p:stCondLst>
                                        </p:cTn>
                                        <p:tgtEl>
                                          <p:spTgt spid="45"/>
                                        </p:tgtEl>
                                        <p:attrNameLst>
                                          <p:attrName>style.visibility</p:attrName>
                                        </p:attrNameLst>
                                      </p:cBhvr>
                                      <p:to>
                                        <p:strVal val="hidden"/>
                                      </p:to>
                                    </p:set>
                                  </p:childTnLst>
                                </p:cTn>
                              </p:par>
                              <p:par>
                                <p:cTn id="239" presetID="30" presetClass="exit" presetSubtype="0" fill="hold" grpId="1" nodeType="withEffect">
                                  <p:stCondLst>
                                    <p:cond delay="0"/>
                                  </p:stCondLst>
                                  <p:childTnLst>
                                    <p:animEffect transition="out" filter="fade">
                                      <p:cBhvr>
                                        <p:cTn id="240" dur="800" accel="100000">
                                          <p:stCondLst>
                                            <p:cond delay="200"/>
                                          </p:stCondLst>
                                        </p:cTn>
                                        <p:tgtEl>
                                          <p:spTgt spid="44"/>
                                        </p:tgtEl>
                                      </p:cBhvr>
                                    </p:animEffect>
                                    <p:anim calcmode="lin" valueType="num">
                                      <p:cBhvr>
                                        <p:cTn id="241" dur="800" accel="100000">
                                          <p:stCondLst>
                                            <p:cond delay="200"/>
                                          </p:stCondLst>
                                        </p:cTn>
                                        <p:tgtEl>
                                          <p:spTgt spid="44"/>
                                        </p:tgtEl>
                                        <p:attrNameLst>
                                          <p:attrName>style.rotation</p:attrName>
                                        </p:attrNameLst>
                                      </p:cBhvr>
                                      <p:tavLst>
                                        <p:tav tm="0">
                                          <p:val>
                                            <p:fltVal val="0"/>
                                          </p:val>
                                        </p:tav>
                                        <p:tav tm="100000">
                                          <p:val>
                                            <p:fltVal val="-90"/>
                                          </p:val>
                                        </p:tav>
                                      </p:tavLst>
                                    </p:anim>
                                    <p:anim calcmode="lin" valueType="num">
                                      <p:cBhvr>
                                        <p:cTn id="242" dur="200" decel="100000"/>
                                        <p:tgtEl>
                                          <p:spTgt spid="44"/>
                                        </p:tgtEl>
                                        <p:attrNameLst>
                                          <p:attrName>ppt_x</p:attrName>
                                        </p:attrNameLst>
                                      </p:cBhvr>
                                      <p:tavLst>
                                        <p:tav tm="0">
                                          <p:val>
                                            <p:strVal val="ppt_x"/>
                                          </p:val>
                                        </p:tav>
                                        <p:tav tm="100000">
                                          <p:val>
                                            <p:strVal val="ppt_x-0.05"/>
                                          </p:val>
                                        </p:tav>
                                      </p:tavLst>
                                    </p:anim>
                                    <p:anim calcmode="lin" valueType="num">
                                      <p:cBhvr>
                                        <p:cTn id="243" dur="200" decel="100000"/>
                                        <p:tgtEl>
                                          <p:spTgt spid="44"/>
                                        </p:tgtEl>
                                        <p:attrNameLst>
                                          <p:attrName>ppt_y</p:attrName>
                                        </p:attrNameLst>
                                      </p:cBhvr>
                                      <p:tavLst>
                                        <p:tav tm="0">
                                          <p:val>
                                            <p:strVal val="ppt_y"/>
                                          </p:val>
                                        </p:tav>
                                        <p:tav tm="100000">
                                          <p:val>
                                            <p:strVal val="ppt_y+0.1"/>
                                          </p:val>
                                        </p:tav>
                                      </p:tavLst>
                                    </p:anim>
                                    <p:anim calcmode="lin" valueType="num">
                                      <p:cBhvr>
                                        <p:cTn id="244" dur="800" accel="100000">
                                          <p:stCondLst>
                                            <p:cond delay="200"/>
                                          </p:stCondLst>
                                        </p:cTn>
                                        <p:tgtEl>
                                          <p:spTgt spid="44"/>
                                        </p:tgtEl>
                                        <p:attrNameLst>
                                          <p:attrName>ppt_x</p:attrName>
                                        </p:attrNameLst>
                                      </p:cBhvr>
                                      <p:tavLst>
                                        <p:tav tm="0">
                                          <p:val>
                                            <p:strVal val="ppt_x"/>
                                          </p:val>
                                        </p:tav>
                                        <p:tav tm="100000">
                                          <p:val>
                                            <p:strVal val="ppt_x+0.4+0.05"/>
                                          </p:val>
                                        </p:tav>
                                      </p:tavLst>
                                    </p:anim>
                                    <p:anim calcmode="lin" valueType="num">
                                      <p:cBhvr>
                                        <p:cTn id="245" dur="800" accel="100000">
                                          <p:stCondLst>
                                            <p:cond delay="200"/>
                                          </p:stCondLst>
                                        </p:cTn>
                                        <p:tgtEl>
                                          <p:spTgt spid="44"/>
                                        </p:tgtEl>
                                        <p:attrNameLst>
                                          <p:attrName>ppt_y</p:attrName>
                                        </p:attrNameLst>
                                      </p:cBhvr>
                                      <p:tavLst>
                                        <p:tav tm="0">
                                          <p:val>
                                            <p:strVal val="ppt_y"/>
                                          </p:val>
                                        </p:tav>
                                        <p:tav tm="100000">
                                          <p:val>
                                            <p:strVal val="ppt_y-0.4-0.1"/>
                                          </p:val>
                                        </p:tav>
                                      </p:tavLst>
                                    </p:anim>
                                    <p:set>
                                      <p:cBhvr>
                                        <p:cTn id="246" dur="1" fill="hold">
                                          <p:stCondLst>
                                            <p:cond delay="999"/>
                                          </p:stCondLst>
                                        </p:cTn>
                                        <p:tgtEl>
                                          <p:spTgt spid="44"/>
                                        </p:tgtEl>
                                        <p:attrNameLst>
                                          <p:attrName>style.visibility</p:attrName>
                                        </p:attrNameLst>
                                      </p:cBhvr>
                                      <p:to>
                                        <p:strVal val="hidden"/>
                                      </p:to>
                                    </p:set>
                                  </p:childTnLst>
                                </p:cTn>
                              </p:par>
                            </p:childTnLst>
                          </p:cTn>
                        </p:par>
                      </p:childTnLst>
                    </p:cTn>
                  </p:par>
                  <p:par>
                    <p:cTn id="247" fill="hold">
                      <p:stCondLst>
                        <p:cond delay="indefinite"/>
                      </p:stCondLst>
                      <p:childTnLst>
                        <p:par>
                          <p:cTn id="248" fill="hold">
                            <p:stCondLst>
                              <p:cond delay="0"/>
                            </p:stCondLst>
                            <p:childTnLst>
                              <p:par>
                                <p:cTn id="249" presetID="10" presetClass="exit" presetSubtype="0" fill="hold" grpId="1" nodeType="clickEffect">
                                  <p:stCondLst>
                                    <p:cond delay="0"/>
                                  </p:stCondLst>
                                  <p:childTnLst>
                                    <p:animEffect transition="out" filter="fade">
                                      <p:cBhvr>
                                        <p:cTn id="250" dur="1000"/>
                                        <p:tgtEl>
                                          <p:spTgt spid="51"/>
                                        </p:tgtEl>
                                      </p:cBhvr>
                                    </p:animEffect>
                                    <p:set>
                                      <p:cBhvr>
                                        <p:cTn id="251" dur="1" fill="hold">
                                          <p:stCondLst>
                                            <p:cond delay="999"/>
                                          </p:stCondLst>
                                        </p:cTn>
                                        <p:tgtEl>
                                          <p:spTgt spid="51"/>
                                        </p:tgtEl>
                                        <p:attrNameLst>
                                          <p:attrName>style.visibility</p:attrName>
                                        </p:attrNameLst>
                                      </p:cBhvr>
                                      <p:to>
                                        <p:strVal val="hidden"/>
                                      </p:to>
                                    </p:set>
                                  </p:childTnLst>
                                </p:cTn>
                              </p:par>
                              <p:par>
                                <p:cTn id="252" presetID="49" presetClass="entr" presetSubtype="0" decel="100000" fill="hold" grpId="0" nodeType="withEffect">
                                  <p:stCondLst>
                                    <p:cond delay="0"/>
                                  </p:stCondLst>
                                  <p:childTnLst>
                                    <p:set>
                                      <p:cBhvr>
                                        <p:cTn id="253" dur="1" fill="hold">
                                          <p:stCondLst>
                                            <p:cond delay="0"/>
                                          </p:stCondLst>
                                        </p:cTn>
                                        <p:tgtEl>
                                          <p:spTgt spid="46"/>
                                        </p:tgtEl>
                                        <p:attrNameLst>
                                          <p:attrName>style.visibility</p:attrName>
                                        </p:attrNameLst>
                                      </p:cBhvr>
                                      <p:to>
                                        <p:strVal val="visible"/>
                                      </p:to>
                                    </p:set>
                                    <p:anim calcmode="lin" valueType="num">
                                      <p:cBhvr>
                                        <p:cTn id="254" dur="1000" fill="hold"/>
                                        <p:tgtEl>
                                          <p:spTgt spid="46"/>
                                        </p:tgtEl>
                                        <p:attrNameLst>
                                          <p:attrName>ppt_w</p:attrName>
                                        </p:attrNameLst>
                                      </p:cBhvr>
                                      <p:tavLst>
                                        <p:tav tm="0">
                                          <p:val>
                                            <p:fltVal val="0"/>
                                          </p:val>
                                        </p:tav>
                                        <p:tav tm="100000">
                                          <p:val>
                                            <p:strVal val="#ppt_w"/>
                                          </p:val>
                                        </p:tav>
                                      </p:tavLst>
                                    </p:anim>
                                    <p:anim calcmode="lin" valueType="num">
                                      <p:cBhvr>
                                        <p:cTn id="255" dur="1000" fill="hold"/>
                                        <p:tgtEl>
                                          <p:spTgt spid="46"/>
                                        </p:tgtEl>
                                        <p:attrNameLst>
                                          <p:attrName>ppt_h</p:attrName>
                                        </p:attrNameLst>
                                      </p:cBhvr>
                                      <p:tavLst>
                                        <p:tav tm="0">
                                          <p:val>
                                            <p:fltVal val="0"/>
                                          </p:val>
                                        </p:tav>
                                        <p:tav tm="100000">
                                          <p:val>
                                            <p:strVal val="#ppt_h"/>
                                          </p:val>
                                        </p:tav>
                                      </p:tavLst>
                                    </p:anim>
                                    <p:anim calcmode="lin" valueType="num">
                                      <p:cBhvr>
                                        <p:cTn id="256" dur="1000" fill="hold"/>
                                        <p:tgtEl>
                                          <p:spTgt spid="46"/>
                                        </p:tgtEl>
                                        <p:attrNameLst>
                                          <p:attrName>style.rotation</p:attrName>
                                        </p:attrNameLst>
                                      </p:cBhvr>
                                      <p:tavLst>
                                        <p:tav tm="0">
                                          <p:val>
                                            <p:fltVal val="360"/>
                                          </p:val>
                                        </p:tav>
                                        <p:tav tm="100000">
                                          <p:val>
                                            <p:fltVal val="0"/>
                                          </p:val>
                                        </p:tav>
                                      </p:tavLst>
                                    </p:anim>
                                    <p:animEffect transition="in" filter="fade">
                                      <p:cBhvr>
                                        <p:cTn id="257" dur="1000"/>
                                        <p:tgtEl>
                                          <p:spTgt spid="46"/>
                                        </p:tgtEl>
                                      </p:cBhvr>
                                    </p:animEffect>
                                  </p:childTnLst>
                                </p:cTn>
                              </p:par>
                            </p:childTnLst>
                          </p:cTn>
                        </p:par>
                        <p:par>
                          <p:cTn id="258" fill="hold">
                            <p:stCondLst>
                              <p:cond delay="1000"/>
                            </p:stCondLst>
                            <p:childTnLst>
                              <p:par>
                                <p:cTn id="259" presetID="10" presetClass="entr" presetSubtype="0" fill="hold" grpId="0" nodeType="afterEffect">
                                  <p:stCondLst>
                                    <p:cond delay="0"/>
                                  </p:stCondLst>
                                  <p:childTnLst>
                                    <p:set>
                                      <p:cBhvr>
                                        <p:cTn id="260" dur="1" fill="hold">
                                          <p:stCondLst>
                                            <p:cond delay="0"/>
                                          </p:stCondLst>
                                        </p:cTn>
                                        <p:tgtEl>
                                          <p:spTgt spid="38">
                                            <p:bg/>
                                          </p:spTgt>
                                        </p:tgtEl>
                                        <p:attrNameLst>
                                          <p:attrName>style.visibility</p:attrName>
                                        </p:attrNameLst>
                                      </p:cBhvr>
                                      <p:to>
                                        <p:strVal val="visible"/>
                                      </p:to>
                                    </p:set>
                                    <p:animEffect transition="in" filter="fade">
                                      <p:cBhvr>
                                        <p:cTn id="261" dur="1000"/>
                                        <p:tgtEl>
                                          <p:spTgt spid="38">
                                            <p:bg/>
                                          </p:spTgt>
                                        </p:tgtEl>
                                      </p:cBhvr>
                                    </p:animEffect>
                                  </p:childTnLst>
                                </p:cTn>
                              </p:par>
                              <p:par>
                                <p:cTn id="262" presetID="22" presetClass="entr" presetSubtype="8" fill="hold" grpId="0" nodeType="withEffect">
                                  <p:stCondLst>
                                    <p:cond delay="0"/>
                                  </p:stCondLst>
                                  <p:childTnLst>
                                    <p:set>
                                      <p:cBhvr>
                                        <p:cTn id="263" dur="1" fill="hold">
                                          <p:stCondLst>
                                            <p:cond delay="0"/>
                                          </p:stCondLst>
                                        </p:cTn>
                                        <p:tgtEl>
                                          <p:spTgt spid="38">
                                            <p:txEl>
                                              <p:pRg st="0" end="0"/>
                                            </p:txEl>
                                          </p:spTgt>
                                        </p:tgtEl>
                                        <p:attrNameLst>
                                          <p:attrName>style.visibility</p:attrName>
                                        </p:attrNameLst>
                                      </p:cBhvr>
                                      <p:to>
                                        <p:strVal val="visible"/>
                                      </p:to>
                                    </p:set>
                                    <p:animEffect transition="in" filter="wipe(left)">
                                      <p:cBhvr>
                                        <p:cTn id="264" dur="1000"/>
                                        <p:tgtEl>
                                          <p:spTgt spid="38">
                                            <p:txEl>
                                              <p:pRg st="0" end="0"/>
                                            </p:txEl>
                                          </p:spTgt>
                                        </p:tgtEl>
                                      </p:cBhvr>
                                    </p:animEffect>
                                  </p:childTnLst>
                                </p:cTn>
                              </p:par>
                              <p:par>
                                <p:cTn id="265" presetID="53" presetClass="entr" presetSubtype="0" fill="hold" grpId="0" nodeType="withEffect">
                                  <p:stCondLst>
                                    <p:cond delay="0"/>
                                  </p:stCondLst>
                                  <p:childTnLst>
                                    <p:set>
                                      <p:cBhvr>
                                        <p:cTn id="266" dur="1" fill="hold">
                                          <p:stCondLst>
                                            <p:cond delay="0"/>
                                          </p:stCondLst>
                                        </p:cTn>
                                        <p:tgtEl>
                                          <p:spTgt spid="49"/>
                                        </p:tgtEl>
                                        <p:attrNameLst>
                                          <p:attrName>style.visibility</p:attrName>
                                        </p:attrNameLst>
                                      </p:cBhvr>
                                      <p:to>
                                        <p:strVal val="visible"/>
                                      </p:to>
                                    </p:set>
                                    <p:anim calcmode="lin" valueType="num">
                                      <p:cBhvr>
                                        <p:cTn id="267" dur="1000" fill="hold"/>
                                        <p:tgtEl>
                                          <p:spTgt spid="49"/>
                                        </p:tgtEl>
                                        <p:attrNameLst>
                                          <p:attrName>ppt_w</p:attrName>
                                        </p:attrNameLst>
                                      </p:cBhvr>
                                      <p:tavLst>
                                        <p:tav tm="0">
                                          <p:val>
                                            <p:fltVal val="0"/>
                                          </p:val>
                                        </p:tav>
                                        <p:tav tm="100000">
                                          <p:val>
                                            <p:strVal val="#ppt_w"/>
                                          </p:val>
                                        </p:tav>
                                      </p:tavLst>
                                    </p:anim>
                                    <p:anim calcmode="lin" valueType="num">
                                      <p:cBhvr>
                                        <p:cTn id="268" dur="1000" fill="hold"/>
                                        <p:tgtEl>
                                          <p:spTgt spid="49"/>
                                        </p:tgtEl>
                                        <p:attrNameLst>
                                          <p:attrName>ppt_h</p:attrName>
                                        </p:attrNameLst>
                                      </p:cBhvr>
                                      <p:tavLst>
                                        <p:tav tm="0">
                                          <p:val>
                                            <p:fltVal val="0"/>
                                          </p:val>
                                        </p:tav>
                                        <p:tav tm="100000">
                                          <p:val>
                                            <p:strVal val="#ppt_h"/>
                                          </p:val>
                                        </p:tav>
                                      </p:tavLst>
                                    </p:anim>
                                    <p:animEffect transition="in" filter="fade">
                                      <p:cBhvr>
                                        <p:cTn id="269" dur="1000"/>
                                        <p:tgtEl>
                                          <p:spTgt spid="49"/>
                                        </p:tgtEl>
                                      </p:cBhvr>
                                    </p:animEffect>
                                  </p:childTnLst>
                                </p:cTn>
                              </p:par>
                              <p:par>
                                <p:cTn id="270" presetID="49" presetClass="entr" presetSubtype="0" decel="100000" fill="hold" grpId="0" nodeType="withEffect">
                                  <p:stCondLst>
                                    <p:cond delay="0"/>
                                  </p:stCondLst>
                                  <p:childTnLst>
                                    <p:set>
                                      <p:cBhvr>
                                        <p:cTn id="271" dur="1" fill="hold">
                                          <p:stCondLst>
                                            <p:cond delay="0"/>
                                          </p:stCondLst>
                                        </p:cTn>
                                        <p:tgtEl>
                                          <p:spTgt spid="50"/>
                                        </p:tgtEl>
                                        <p:attrNameLst>
                                          <p:attrName>style.visibility</p:attrName>
                                        </p:attrNameLst>
                                      </p:cBhvr>
                                      <p:to>
                                        <p:strVal val="visible"/>
                                      </p:to>
                                    </p:set>
                                    <p:anim calcmode="lin" valueType="num">
                                      <p:cBhvr>
                                        <p:cTn id="272" dur="1000" fill="hold"/>
                                        <p:tgtEl>
                                          <p:spTgt spid="50"/>
                                        </p:tgtEl>
                                        <p:attrNameLst>
                                          <p:attrName>ppt_w</p:attrName>
                                        </p:attrNameLst>
                                      </p:cBhvr>
                                      <p:tavLst>
                                        <p:tav tm="0">
                                          <p:val>
                                            <p:fltVal val="0"/>
                                          </p:val>
                                        </p:tav>
                                        <p:tav tm="100000">
                                          <p:val>
                                            <p:strVal val="#ppt_w"/>
                                          </p:val>
                                        </p:tav>
                                      </p:tavLst>
                                    </p:anim>
                                    <p:anim calcmode="lin" valueType="num">
                                      <p:cBhvr>
                                        <p:cTn id="273" dur="1000" fill="hold"/>
                                        <p:tgtEl>
                                          <p:spTgt spid="50"/>
                                        </p:tgtEl>
                                        <p:attrNameLst>
                                          <p:attrName>ppt_h</p:attrName>
                                        </p:attrNameLst>
                                      </p:cBhvr>
                                      <p:tavLst>
                                        <p:tav tm="0">
                                          <p:val>
                                            <p:fltVal val="0"/>
                                          </p:val>
                                        </p:tav>
                                        <p:tav tm="100000">
                                          <p:val>
                                            <p:strVal val="#ppt_h"/>
                                          </p:val>
                                        </p:tav>
                                      </p:tavLst>
                                    </p:anim>
                                    <p:anim calcmode="lin" valueType="num">
                                      <p:cBhvr>
                                        <p:cTn id="274" dur="1000" fill="hold"/>
                                        <p:tgtEl>
                                          <p:spTgt spid="50"/>
                                        </p:tgtEl>
                                        <p:attrNameLst>
                                          <p:attrName>style.rotation</p:attrName>
                                        </p:attrNameLst>
                                      </p:cBhvr>
                                      <p:tavLst>
                                        <p:tav tm="0">
                                          <p:val>
                                            <p:fltVal val="360"/>
                                          </p:val>
                                        </p:tav>
                                        <p:tav tm="100000">
                                          <p:val>
                                            <p:fltVal val="0"/>
                                          </p:val>
                                        </p:tav>
                                      </p:tavLst>
                                    </p:anim>
                                    <p:animEffect transition="in" filter="fade">
                                      <p:cBhvr>
                                        <p:cTn id="275" dur="1000"/>
                                        <p:tgtEl>
                                          <p:spTgt spid="50"/>
                                        </p:tgtEl>
                                      </p:cBhvr>
                                    </p:animEffect>
                                  </p:childTnLst>
                                </p:cTn>
                              </p:par>
                            </p:childTnLst>
                          </p:cTn>
                        </p:par>
                      </p:childTnLst>
                    </p:cTn>
                  </p:par>
                  <p:par>
                    <p:cTn id="276" fill="hold">
                      <p:stCondLst>
                        <p:cond delay="indefinite"/>
                      </p:stCondLst>
                      <p:childTnLst>
                        <p:par>
                          <p:cTn id="277" fill="hold">
                            <p:stCondLst>
                              <p:cond delay="0"/>
                            </p:stCondLst>
                            <p:childTnLst>
                              <p:par>
                                <p:cTn id="278" presetID="22" presetClass="entr" presetSubtype="8" fill="hold" grpId="0" nodeType="clickEffect">
                                  <p:stCondLst>
                                    <p:cond delay="0"/>
                                  </p:stCondLst>
                                  <p:childTnLst>
                                    <p:set>
                                      <p:cBhvr>
                                        <p:cTn id="279" dur="1" fill="hold">
                                          <p:stCondLst>
                                            <p:cond delay="0"/>
                                          </p:stCondLst>
                                        </p:cTn>
                                        <p:tgtEl>
                                          <p:spTgt spid="38">
                                            <p:txEl>
                                              <p:pRg st="1" end="1"/>
                                            </p:txEl>
                                          </p:spTgt>
                                        </p:tgtEl>
                                        <p:attrNameLst>
                                          <p:attrName>style.visibility</p:attrName>
                                        </p:attrNameLst>
                                      </p:cBhvr>
                                      <p:to>
                                        <p:strVal val="visible"/>
                                      </p:to>
                                    </p:set>
                                    <p:animEffect transition="in" filter="wipe(left)">
                                      <p:cBhvr>
                                        <p:cTn id="280" dur="1000"/>
                                        <p:tgtEl>
                                          <p:spTgt spid="38">
                                            <p:txEl>
                                              <p:pRg st="1" end="1"/>
                                            </p:txEl>
                                          </p:spTgt>
                                        </p:tgtEl>
                                      </p:cBhvr>
                                    </p:animEffect>
                                  </p:childTnLst>
                                </p:cTn>
                              </p:par>
                              <p:par>
                                <p:cTn id="281" presetID="49" presetClass="entr" presetSubtype="0" decel="100000" fill="hold" grpId="0" nodeType="withEffect">
                                  <p:stCondLst>
                                    <p:cond delay="0"/>
                                  </p:stCondLst>
                                  <p:childTnLst>
                                    <p:set>
                                      <p:cBhvr>
                                        <p:cTn id="282" dur="1" fill="hold">
                                          <p:stCondLst>
                                            <p:cond delay="0"/>
                                          </p:stCondLst>
                                        </p:cTn>
                                        <p:tgtEl>
                                          <p:spTgt spid="48"/>
                                        </p:tgtEl>
                                        <p:attrNameLst>
                                          <p:attrName>style.visibility</p:attrName>
                                        </p:attrNameLst>
                                      </p:cBhvr>
                                      <p:to>
                                        <p:strVal val="visible"/>
                                      </p:to>
                                    </p:set>
                                    <p:anim calcmode="lin" valueType="num">
                                      <p:cBhvr>
                                        <p:cTn id="283" dur="1000" fill="hold"/>
                                        <p:tgtEl>
                                          <p:spTgt spid="48"/>
                                        </p:tgtEl>
                                        <p:attrNameLst>
                                          <p:attrName>ppt_w</p:attrName>
                                        </p:attrNameLst>
                                      </p:cBhvr>
                                      <p:tavLst>
                                        <p:tav tm="0">
                                          <p:val>
                                            <p:fltVal val="0"/>
                                          </p:val>
                                        </p:tav>
                                        <p:tav tm="100000">
                                          <p:val>
                                            <p:strVal val="#ppt_w"/>
                                          </p:val>
                                        </p:tav>
                                      </p:tavLst>
                                    </p:anim>
                                    <p:anim calcmode="lin" valueType="num">
                                      <p:cBhvr>
                                        <p:cTn id="284" dur="1000" fill="hold"/>
                                        <p:tgtEl>
                                          <p:spTgt spid="48"/>
                                        </p:tgtEl>
                                        <p:attrNameLst>
                                          <p:attrName>ppt_h</p:attrName>
                                        </p:attrNameLst>
                                      </p:cBhvr>
                                      <p:tavLst>
                                        <p:tav tm="0">
                                          <p:val>
                                            <p:fltVal val="0"/>
                                          </p:val>
                                        </p:tav>
                                        <p:tav tm="100000">
                                          <p:val>
                                            <p:strVal val="#ppt_h"/>
                                          </p:val>
                                        </p:tav>
                                      </p:tavLst>
                                    </p:anim>
                                    <p:anim calcmode="lin" valueType="num">
                                      <p:cBhvr>
                                        <p:cTn id="285" dur="1000" fill="hold"/>
                                        <p:tgtEl>
                                          <p:spTgt spid="48"/>
                                        </p:tgtEl>
                                        <p:attrNameLst>
                                          <p:attrName>style.rotation</p:attrName>
                                        </p:attrNameLst>
                                      </p:cBhvr>
                                      <p:tavLst>
                                        <p:tav tm="0">
                                          <p:val>
                                            <p:fltVal val="360"/>
                                          </p:val>
                                        </p:tav>
                                        <p:tav tm="100000">
                                          <p:val>
                                            <p:fltVal val="0"/>
                                          </p:val>
                                        </p:tav>
                                      </p:tavLst>
                                    </p:anim>
                                    <p:animEffect transition="in" filter="fade">
                                      <p:cBhvr>
                                        <p:cTn id="286" dur="1000"/>
                                        <p:tgtEl>
                                          <p:spTgt spid="48"/>
                                        </p:tgtEl>
                                      </p:cBhvr>
                                    </p:animEffect>
                                  </p:childTnLst>
                                </p:cTn>
                              </p:par>
                              <p:par>
                                <p:cTn id="287" presetID="53" presetClass="entr" presetSubtype="0" fill="hold" grpId="0" nodeType="withEffect">
                                  <p:stCondLst>
                                    <p:cond delay="0"/>
                                  </p:stCondLst>
                                  <p:childTnLst>
                                    <p:set>
                                      <p:cBhvr>
                                        <p:cTn id="288" dur="1" fill="hold">
                                          <p:stCondLst>
                                            <p:cond delay="0"/>
                                          </p:stCondLst>
                                        </p:cTn>
                                        <p:tgtEl>
                                          <p:spTgt spid="47"/>
                                        </p:tgtEl>
                                        <p:attrNameLst>
                                          <p:attrName>style.visibility</p:attrName>
                                        </p:attrNameLst>
                                      </p:cBhvr>
                                      <p:to>
                                        <p:strVal val="visible"/>
                                      </p:to>
                                    </p:set>
                                    <p:anim calcmode="lin" valueType="num">
                                      <p:cBhvr>
                                        <p:cTn id="289" dur="1000" fill="hold"/>
                                        <p:tgtEl>
                                          <p:spTgt spid="47"/>
                                        </p:tgtEl>
                                        <p:attrNameLst>
                                          <p:attrName>ppt_w</p:attrName>
                                        </p:attrNameLst>
                                      </p:cBhvr>
                                      <p:tavLst>
                                        <p:tav tm="0">
                                          <p:val>
                                            <p:fltVal val="0"/>
                                          </p:val>
                                        </p:tav>
                                        <p:tav tm="100000">
                                          <p:val>
                                            <p:strVal val="#ppt_w"/>
                                          </p:val>
                                        </p:tav>
                                      </p:tavLst>
                                    </p:anim>
                                    <p:anim calcmode="lin" valueType="num">
                                      <p:cBhvr>
                                        <p:cTn id="290" dur="1000" fill="hold"/>
                                        <p:tgtEl>
                                          <p:spTgt spid="47"/>
                                        </p:tgtEl>
                                        <p:attrNameLst>
                                          <p:attrName>ppt_h</p:attrName>
                                        </p:attrNameLst>
                                      </p:cBhvr>
                                      <p:tavLst>
                                        <p:tav tm="0">
                                          <p:val>
                                            <p:fltVal val="0"/>
                                          </p:val>
                                        </p:tav>
                                        <p:tav tm="100000">
                                          <p:val>
                                            <p:strVal val="#ppt_h"/>
                                          </p:val>
                                        </p:tav>
                                      </p:tavLst>
                                    </p:anim>
                                    <p:animEffect transition="in" filter="fade">
                                      <p:cBhvr>
                                        <p:cTn id="291" dur="10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22" grpId="0" animBg="1"/>
      <p:bldP spid="22" grpId="1" animBg="1"/>
      <p:bldP spid="23" grpId="0" animBg="1"/>
      <p:bldP spid="23" grpId="1" animBg="1"/>
      <p:bldP spid="25" grpId="0" animBg="1"/>
      <p:bldP spid="24" grpId="0" animBg="1"/>
      <p:bldP spid="26" grpId="0" animBg="1"/>
      <p:bldP spid="26" grpId="1" animBg="1"/>
      <p:bldP spid="29" grpId="0" animBg="1"/>
      <p:bldP spid="29" grpId="1" animBg="1"/>
      <p:bldP spid="35" grpId="0" uiExpand="1" build="allAtOnce" animBg="1"/>
      <p:bldP spid="35" grpId="1" build="allAtOnce" animBg="1"/>
      <p:bldP spid="40" grpId="0" uiExpand="1" build="allAtOnce" animBg="1"/>
      <p:bldP spid="40" grpId="1" build="allAtOnce" animBg="1"/>
      <p:bldP spid="33" grpId="0" uiExpand="1" build="allAtOnce" animBg="1"/>
      <p:bldP spid="34" grpId="0" uiExpand="1" build="allAtOnce" animBg="1"/>
      <p:bldP spid="38" grpId="0" uiExpand="1" build="allAtOnce" animBg="1"/>
      <p:bldP spid="41" grpId="0" animBg="1"/>
      <p:bldP spid="41" grpId="1" animBg="1"/>
      <p:bldP spid="42" grpId="0" animBg="1"/>
      <p:bldP spid="42" grpId="1" animBg="1"/>
      <p:bldP spid="43" grpId="0" animBg="1"/>
      <p:bldP spid="43" grpId="1" animBg="1"/>
      <p:bldP spid="44" grpId="0" animBg="1"/>
      <p:bldP spid="44" grpId="1" animBg="1"/>
      <p:bldP spid="45" grpId="0" animBg="1"/>
      <p:bldP spid="45" grpId="1" animBg="1"/>
      <p:bldP spid="47" grpId="0" animBg="1"/>
      <p:bldP spid="48" grpId="0" animBg="1"/>
      <p:bldP spid="49" grpId="0" animBg="1"/>
      <p:bldP spid="50" grpId="0" animBg="1"/>
      <p:bldP spid="51" grpId="0" animBg="1"/>
      <p:bldP spid="51" grpId="1" animBg="1"/>
      <p:bldP spid="46" grpId="0" animBg="1"/>
      <p:bldP spid="21" grpId="0" animBg="1"/>
      <p:bldP spid="58" grpId="0" animBg="1"/>
      <p:bldP spid="59" grpId="0" animBg="1"/>
      <p:bldP spid="60" grpId="0" animBg="1"/>
      <p:bldP spid="28" grpId="0" animBg="1"/>
      <p:bldP spid="27" grpId="0" animBg="1"/>
      <p:bldP spid="30" grpId="0" animBg="1"/>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0679847"/>
          </a:xfrm>
          <a:prstGeom prst="rect">
            <a:avLst/>
          </a:prstGeom>
        </p:spPr>
        <p:txBody>
          <a:bodyPr wrap="square">
            <a:spAutoFit/>
          </a:bodyPr>
          <a:lstStyle/>
          <a:p>
            <a:r>
              <a:rPr lang="en-US" sz="1600" dirty="0">
                <a:hlinkClick r:id="rId2"/>
              </a:rPr>
              <a:t>https://en.wikipedia.org/wiki/Manuel_Lisa</a:t>
            </a:r>
          </a:p>
          <a:p>
            <a:r>
              <a:rPr lang="en-US" sz="1600" b="1" dirty="0"/>
              <a:t>Manuel Lisa (1772-1820) </a:t>
            </a:r>
            <a:r>
              <a:rPr lang="en-US" sz="1600" dirty="0"/>
              <a:t>was born in New Orleans Louisiana (New Spain).  He was a Spanish citizen and later became an American citizen who, while living on the western frontier, became a land owner, merchant, fur trader, United States Indian agent, and explorer. Lisa was the founder, in St. Louis, of the Missouri Fur Company, an early fur trading company. Manuel Lisa gained respect through his trading among Native American tribes of the upper Missouri River region, such as the Teton Sioux, Omaha and Ponca.</a:t>
            </a:r>
          </a:p>
          <a:p>
            <a:r>
              <a:rPr lang="en-US" sz="1600" dirty="0"/>
              <a:t>	In 1807 Lisa organized a trade expedition to the upper Missouri River region. On the first expedition, which departed in April 1807, Lisa and his company of 42 men (including John </a:t>
            </a:r>
            <a:r>
              <a:rPr lang="en-US" sz="1600" dirty="0" err="1"/>
              <a:t>Colter</a:t>
            </a:r>
            <a:r>
              <a:rPr lang="en-US" sz="1600" dirty="0"/>
              <a:t>, &amp; George </a:t>
            </a:r>
            <a:r>
              <a:rPr lang="en-US" sz="1600" dirty="0" err="1"/>
              <a:t>Drouillard</a:t>
            </a:r>
            <a:r>
              <a:rPr lang="en-US" sz="1600" dirty="0"/>
              <a:t> from the Corps of Discovery) moved up the Missouri until they reached the mouth of the Yellowstone River. After ascending the Yellowstone some 170 miles, Lisa established a trading post on November 21 at the mouth of the Bighorn River in present-day Montana. Named Fort Raymond for his son (also known as Fort Manuel), it was the first such outpost in the upper Missouri region.</a:t>
            </a:r>
            <a:endParaRPr lang="en-US" sz="1600" dirty="0">
              <a:hlinkClick r:id="rId2"/>
            </a:endParaRPr>
          </a:p>
          <a:p>
            <a:endParaRPr lang="en-US" sz="1600" dirty="0">
              <a:hlinkClick r:id="rId2"/>
            </a:endParaRPr>
          </a:p>
          <a:p>
            <a:r>
              <a:rPr lang="en-US" sz="1600" dirty="0">
                <a:hlinkClick r:id="rId2"/>
              </a:rPr>
              <a:t>https://en.wikipedia.org/wiki/Missouri_Fur_Company</a:t>
            </a:r>
            <a:endParaRPr lang="en-US" sz="1600" dirty="0"/>
          </a:p>
          <a:p>
            <a:r>
              <a:rPr lang="en-US" sz="1600" dirty="0"/>
              <a:t>	The </a:t>
            </a:r>
            <a:r>
              <a:rPr lang="en-US" sz="1600" b="1" dirty="0"/>
              <a:t>Missouri Fur Company</a:t>
            </a:r>
            <a:r>
              <a:rPr lang="en-US" sz="1600" dirty="0"/>
              <a:t> (also known as the </a:t>
            </a:r>
            <a:r>
              <a:rPr lang="en-US" sz="1600" b="1" dirty="0"/>
              <a:t>St. Louis Missouri Fur Company</a:t>
            </a:r>
            <a:r>
              <a:rPr lang="en-US" sz="1600" dirty="0"/>
              <a:t> or the </a:t>
            </a:r>
            <a:r>
              <a:rPr lang="en-US" sz="1600" b="1" dirty="0"/>
              <a:t>Manuel Lisa Trading Company</a:t>
            </a:r>
            <a:r>
              <a:rPr lang="en-US" sz="1600" dirty="0"/>
              <a:t>) was one of the earliest fur trading companies in St. Louis, Missouri. Dissolved and reorganized several times, it operated under various names from 1809 until its final dissolution in 1830. It was created by a group of fur traders and merchants from St. Louis and </a:t>
            </a:r>
            <a:r>
              <a:rPr lang="en-US" sz="1600" u="sng" dirty="0"/>
              <a:t>Kaskaskia, Illinois</a:t>
            </a:r>
            <a:r>
              <a:rPr lang="en-US" sz="1600" dirty="0"/>
              <a:t>, including Manuel Lisa and members of the Chouteau family. Its expeditions explored the upper Missouri River and traded with a variety of Native American tribes, and it acted as the prototype for fur trading companies along the Missouri River until the 1820s.</a:t>
            </a:r>
          </a:p>
          <a:p>
            <a:r>
              <a:rPr lang="en-US" sz="1600" dirty="0"/>
              <a:t>	When Manuel Lisa returned to St. Louis from his first expedition to the upper Missouri River in August 1808, he reported to merchants there about the potential of the region for fur trading.</a:t>
            </a:r>
            <a:r>
              <a:rPr lang="en-US" sz="1600" baseline="30000" dirty="0"/>
              <a:t> </a:t>
            </a:r>
            <a:r>
              <a:rPr lang="en-US" sz="1600" dirty="0"/>
              <a:t>On February 24, 1809, Lisa and other prominent fur traders from the St. Louis area formed an association company; its members included Benjamin Wilkinson (nephew of Louisiana Territorial Governor James Wilkinson), Jean Pierre Chouteau (son of St. Louis co-founder René </a:t>
            </a:r>
            <a:r>
              <a:rPr lang="en-US" sz="1600" dirty="0" err="1"/>
              <a:t>Auguste</a:t>
            </a:r>
            <a:r>
              <a:rPr lang="en-US" sz="1600" dirty="0"/>
              <a:t> Chouteau), </a:t>
            </a:r>
            <a:r>
              <a:rPr lang="en-US" sz="1600" dirty="0" err="1"/>
              <a:t>Auguste</a:t>
            </a:r>
            <a:r>
              <a:rPr lang="en-US" sz="1600" dirty="0"/>
              <a:t> Pierre Chouteau (son of Jean Pierre Chouteau), Reuben Lewis (brother of Meriwether Lewis), William Clark (co-captain of the Lewis and Clark Expedition), Pierre Menard, Andrew Henry, Sylvester Labadie, William Morrison, and Andrew Fitzhugh. The articles of association, signed on March 9, 1809, defined the roles of the company's partners: Lisa and Wilkinson were named as field traders, Clark was listed as the company agent in St. Louis, and no members were permitted to trade outside their role as members of the company. The company acquired the equipment and posts of its members' private fur companies (including Fort Lisa in present-day North Dakota, where the Bighorn River emptied into the Yellowstone); the company capital resources totaled at least $40,000. Among the equipment and supplies to be traded with Native Americans for furs were guns, ammunition, and whiskey. The company defined its field of operations as the entire Missouri River valley upriver from the Platte River.</a:t>
            </a:r>
          </a:p>
          <a:p>
            <a:r>
              <a:rPr lang="en-US" sz="1600" dirty="0"/>
              <a:t>	The Missouri Fur Company was dissolved in the fall of 1824 and a new company formed to take over the assets of the Missouri Fur Company, and it quickly withdrew from all former Missouri Fur Company posts above Council Bluff. The new company's trade power was limited by the expansion of rival companies such as the American Fur Company(owned by John Jacob Astor) and the Rocky Mountain Fur Company.  Competition was not the only problem the company faced, as its suppliers and agents became increasingly unreliable.</a:t>
            </a: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TextBox 2"/>
          <p:cNvSpPr txBox="1"/>
          <p:nvPr/>
        </p:nvSpPr>
        <p:spPr>
          <a:xfrm>
            <a:off x="0" y="25360"/>
            <a:ext cx="9144000" cy="22806243"/>
          </a:xfrm>
          <a:prstGeom prst="rect">
            <a:avLst/>
          </a:prstGeom>
        </p:spPr>
        <p:txBody>
          <a:bodyPr wrap="square" rtlCol="0">
            <a:spAutoFit/>
          </a:bodyPr>
          <a:lstStyle/>
          <a:p>
            <a:r>
              <a:rPr lang="en-US" sz="1200" dirty="0">
                <a:hlinkClick r:id="rId2"/>
              </a:rPr>
              <a:t>http://www.lewis-clark.org/article/2970#toc-5</a:t>
            </a:r>
            <a:endParaRPr lang="en-US" sz="1200" dirty="0"/>
          </a:p>
          <a:p>
            <a:pPr algn="ctr"/>
            <a:endParaRPr lang="en-US" sz="1200" dirty="0"/>
          </a:p>
          <a:p>
            <a:pPr algn="ctr"/>
            <a:r>
              <a:rPr lang="en-US" sz="1200" dirty="0"/>
              <a:t>Missouri Fur Company (Manuel Lisa)</a:t>
            </a:r>
          </a:p>
          <a:p>
            <a:endParaRPr lang="en-US" sz="1200" dirty="0"/>
          </a:p>
          <a:p>
            <a:r>
              <a:rPr lang="en-US" sz="1200" dirty="0"/>
              <a:t> (After the Lewis and Clark Expedition,) the newly revealed beaver country led entrepreneur Manuel Lisa</a:t>
            </a:r>
          </a:p>
          <a:p>
            <a:r>
              <a:rPr lang="en-US" sz="1200" dirty="0"/>
              <a:t> to conjure up images of the riches to be obtained in that distant wilderness.  Born in New Orleans, Manuel </a:t>
            </a:r>
          </a:p>
          <a:p>
            <a:r>
              <a:rPr lang="en-US" sz="1200" dirty="0"/>
              <a:t>Lisa (1772-1820) came to Spanish St. Louis in about 1798 from Vincennes, where he had been a trader and</a:t>
            </a:r>
          </a:p>
          <a:p>
            <a:r>
              <a:rPr lang="en-US" sz="1200" dirty="0"/>
              <a:t> storekeeper. His efforts to break into the trading circles of the city, initially frustrated, were circumvented by</a:t>
            </a:r>
          </a:p>
          <a:p>
            <a:r>
              <a:rPr lang="en-US" sz="1200" dirty="0"/>
              <a:t> his Spanish instincts to enable him to obtain a trade contract for the Osage Indians, but the move made him </a:t>
            </a:r>
          </a:p>
          <a:p>
            <a:r>
              <a:rPr lang="en-US" sz="1200" dirty="0"/>
              <a:t>highly unpopular with the French-dominated businessmen who monopolized the trade of the lower Missouri. </a:t>
            </a:r>
          </a:p>
          <a:p>
            <a:r>
              <a:rPr lang="en-US" sz="1200" dirty="0"/>
              <a:t>Meriwether Lewis, on the eve of his own expedition's departure, expressed his disgust with Lisa and his </a:t>
            </a:r>
          </a:p>
          <a:p>
            <a:r>
              <a:rPr lang="en-US" sz="1200" dirty="0"/>
              <a:t>business partner, Francis Marie Benoit: "Damn Manuel and triply Damn Mr. B. They give me more vexation</a:t>
            </a:r>
          </a:p>
          <a:p>
            <a:r>
              <a:rPr lang="en-US" sz="1200" dirty="0"/>
              <a:t> and trouble than their lives are worth.“</a:t>
            </a:r>
            <a:r>
              <a:rPr lang="en-US" sz="1200" baseline="30000" dirty="0"/>
              <a:t> </a:t>
            </a:r>
            <a:r>
              <a:rPr lang="en-US" sz="1200" dirty="0"/>
              <a:t> Embedded local interests soon frustrated his trade, however, and</a:t>
            </a:r>
          </a:p>
          <a:p>
            <a:r>
              <a:rPr lang="en-US" sz="1200" dirty="0"/>
              <a:t> profits diminished. These losses were only partly recouped when he provided supplies for the Lewis and </a:t>
            </a:r>
          </a:p>
          <a:p>
            <a:r>
              <a:rPr lang="en-US" sz="1200" dirty="0"/>
              <a:t>Clark expedition, but a lasting benefit was that he probably became acquainted with some of its members</a:t>
            </a:r>
          </a:p>
          <a:p>
            <a:r>
              <a:rPr lang="en-US" sz="1200" dirty="0"/>
              <a:t> in doing so.</a:t>
            </a:r>
          </a:p>
          <a:p>
            <a:r>
              <a:rPr lang="en-US" sz="1200" dirty="0"/>
              <a:t>In 1806 Lisa teamed up with local businessman Jacques </a:t>
            </a:r>
            <a:r>
              <a:rPr lang="en-US" sz="1200" dirty="0" err="1"/>
              <a:t>Clamorgan</a:t>
            </a:r>
            <a:r>
              <a:rPr lang="en-US" sz="1200" dirty="0"/>
              <a:t> and laid plans for a trading expedition </a:t>
            </a:r>
          </a:p>
          <a:p>
            <a:r>
              <a:rPr lang="en-US" sz="1200" dirty="0"/>
              <a:t>to Santa Fe. Though this scheme never materialized, Lisa retained an interest in doing business with his former but distant Spanish countrymen there.  Instead, inspired by the stories of furs in the vicinity of the Rocky Mountains, he entered into a partnership with two successful merchants in Kaskaskia, Pierre Menard and William Morrison, to equip and send an expedition up the Missouri to tap into this bonanza.</a:t>
            </a:r>
          </a:p>
          <a:p>
            <a:r>
              <a:rPr lang="en-US" sz="1200" dirty="0"/>
              <a:t>In the spring of 1807 Lisa led a party of 50 or 60 men (including Corps of Discovery veterans George </a:t>
            </a:r>
            <a:r>
              <a:rPr lang="en-US" sz="1200" dirty="0" err="1"/>
              <a:t>Drouillard</a:t>
            </a:r>
            <a:r>
              <a:rPr lang="en-US" sz="1200" dirty="0"/>
              <a:t>, John Potts, and Peter Wiser) upriver in two keelboats. On their way they met John </a:t>
            </a:r>
            <a:r>
              <a:rPr lang="en-US" sz="1200" dirty="0" err="1"/>
              <a:t>Colter</a:t>
            </a:r>
            <a:r>
              <a:rPr lang="en-US" sz="1200" dirty="0"/>
              <a:t>, who had left the Lewis and Clark expedition on its way home, to join two American hunters who were bound for the Rocky Mountains. He promptly abandoned his downriver return trip and joined Lisa's party, surely to Lisa's delight.  His knowledge of the eastern Rockies would be invaluable to the party as they entered new country.  In mid-November the group reached the confluence of the Yellowstone and Bighorn Rivers, some twenty miles downstream from Pompey's Pillar, and began the construction of Fort Raymond, named after Lisa's infant son.</a:t>
            </a:r>
            <a:r>
              <a:rPr lang="en-US" sz="1200" baseline="30000" dirty="0"/>
              <a:t> </a:t>
            </a:r>
            <a:r>
              <a:rPr lang="en-US" sz="1200" dirty="0"/>
              <a:t> Perhaps it was </a:t>
            </a:r>
            <a:r>
              <a:rPr lang="en-US" sz="1200" dirty="0" err="1"/>
              <a:t>Colter</a:t>
            </a:r>
            <a:r>
              <a:rPr lang="en-US" sz="1200" dirty="0"/>
              <a:t> who suggested building a post at this location, for his knowledge of the country obtained from his prior experiences trapping in the Rockies would have told him this was near the wintering grounds of the Crow Indians.  The lowlands provided ample timber for building the fort, and heat for the winter was available in the form of low-grade coal nearby.</a:t>
            </a:r>
          </a:p>
          <a:p>
            <a:r>
              <a:rPr lang="en-US" sz="1200" dirty="0"/>
              <a:t>Temporary quarters were erected as the men began to build Fort Raymond in the angle between the mouth of the Bighorn and the Yellowstone Rivers.  Set in the middle of Crow Indian country, it would be the first American establishment in the present state of Montana. We have no documentation as to its size or appearance, though the number of men in the group should have enabled them to build a post at least as substantial as Lewis and Clark's Fort Mandan, if not larger.  It was erected in present-day Yellowstone County some 25 miles east of Billings.  Despite avid searches for its site, no trace of its remains has ever been found.  The channels of both rivers have shifted since the fort was built, and the mouth of the Bighorn apparently has moved upstream, perhaps removing any remains of the post.</a:t>
            </a:r>
          </a:p>
          <a:p>
            <a:r>
              <a:rPr lang="en-US" sz="1200" dirty="0" err="1"/>
              <a:t>Colter</a:t>
            </a:r>
            <a:r>
              <a:rPr lang="en-US" sz="1200" dirty="0"/>
              <a:t> was not among those building the fort.  Because of the impending winter and because the fall hunting season was over, Lisa's hunters became carpenters, and the Spaniard promptly sent </a:t>
            </a:r>
            <a:r>
              <a:rPr lang="en-US" sz="1200" dirty="0" err="1"/>
              <a:t>Colter</a:t>
            </a:r>
            <a:r>
              <a:rPr lang="en-US" sz="1200" dirty="0"/>
              <a:t> out (alone and on foot!) to inform local Indians that Lisa was there prepared to trade, for the Crow Indians were already familiar with the white man's desire for furs.  Canadian North West Company trader François-Antoine </a:t>
            </a:r>
            <a:r>
              <a:rPr lang="en-US" sz="1200" dirty="0" err="1"/>
              <a:t>Larocque</a:t>
            </a:r>
            <a:r>
              <a:rPr lang="en-US" sz="1200" dirty="0"/>
              <a:t> had visited the Billings area in 1805 and had told the Crows that he "desired them to kill Beavers and Bears all winter for that I would come and trade with them and bring them their wants.“</a:t>
            </a:r>
            <a:r>
              <a:rPr lang="en-US" sz="1200" baseline="30000" dirty="0"/>
              <a:t> </a:t>
            </a:r>
            <a:r>
              <a:rPr lang="en-US" sz="1200" dirty="0"/>
              <a:t> The Canadian trader had not returned, but Lisa here with much the same message. was now t</a:t>
            </a:r>
          </a:p>
          <a:p>
            <a:r>
              <a:rPr lang="en-US" sz="1200" dirty="0"/>
              <a:t>John </a:t>
            </a:r>
            <a:r>
              <a:rPr lang="en-US" sz="1200" dirty="0" err="1"/>
              <a:t>Colter</a:t>
            </a:r>
            <a:r>
              <a:rPr lang="en-US" sz="1200" dirty="0"/>
              <a:t> went as far south as the Wind River and Jackson's Hole, Wyoming and then through part of present-day Yellowstone National Park in a 500-mile trek through snow-mantled mountains in the dead of winter.  He returned in the spring of 1808.  Unfortunately he left us no written account or map of his travels, although sometime after he returned to St. Louis in 1810 he helped William Clark trace his route on the map that would be published in 1814 with Biddle's paraphrase of the captains' journals.   </a:t>
            </a:r>
            <a:r>
              <a:rPr lang="en-US" sz="1200" dirty="0" err="1"/>
              <a:t>Colter's</a:t>
            </a:r>
            <a:r>
              <a:rPr lang="en-US" sz="1200" dirty="0"/>
              <a:t> stories of the thermal marvels of the future park would lead to them being called "</a:t>
            </a:r>
            <a:r>
              <a:rPr lang="en-US" sz="1200" dirty="0" err="1"/>
              <a:t>Colter's</a:t>
            </a:r>
            <a:r>
              <a:rPr lang="en-US" sz="1200" dirty="0"/>
              <a:t> Hell.“  George </a:t>
            </a:r>
            <a:r>
              <a:rPr lang="en-US" sz="1200" dirty="0" err="1"/>
              <a:t>Drouillard</a:t>
            </a:r>
            <a:r>
              <a:rPr lang="en-US" sz="1200" dirty="0"/>
              <a:t>, on the other hand, made two trips to the south and east of Fort Raymond, first visiting Indian groups in the Bighorn Basin, and later travelling through much of north-central Wyoming.</a:t>
            </a:r>
          </a:p>
          <a:p>
            <a:r>
              <a:rPr lang="en-US" sz="1200" dirty="0"/>
              <a:t>During the winter Lisa's hunters brought in sufficient furs to confirm his expectations of riches from the region.  In high spirits, Lisa returned to St. Louis that summer to expand his operations, taking </a:t>
            </a:r>
            <a:r>
              <a:rPr lang="en-US" sz="1200" dirty="0" err="1"/>
              <a:t>Drouillard</a:t>
            </a:r>
            <a:r>
              <a:rPr lang="en-US" sz="1200" dirty="0"/>
              <a:t> with him.  </a:t>
            </a:r>
            <a:r>
              <a:rPr lang="en-US" sz="1200" dirty="0" err="1"/>
              <a:t>Drouillard</a:t>
            </a:r>
            <a:r>
              <a:rPr lang="en-US" sz="1200" dirty="0"/>
              <a:t> met there with William Clark, and on August 5 </a:t>
            </a:r>
            <a:r>
              <a:rPr lang="en-US" sz="1200" dirty="0" err="1"/>
              <a:t>Drouillard</a:t>
            </a:r>
            <a:r>
              <a:rPr lang="en-US" sz="1200" dirty="0"/>
              <a:t> created a pencil sketch map of the country he had traversed upriver.  More importantly, using this new information, Clark penned a great map of </a:t>
            </a:r>
            <a:r>
              <a:rPr lang="en-US" sz="1200" dirty="0" err="1"/>
              <a:t>Drouillard's</a:t>
            </a:r>
            <a:r>
              <a:rPr lang="en-US" sz="1200" dirty="0"/>
              <a:t> explorations in the Yellowstone-Bighorn area, vastly elaborating the pencil sketch . Both of these eyewitness maps depict the location of Fort Raymond. </a:t>
            </a:r>
            <a:r>
              <a:rPr lang="en-US" sz="1200" baseline="30000" dirty="0"/>
              <a:t> </a:t>
            </a:r>
            <a:r>
              <a:rPr lang="en-US" sz="1200" dirty="0"/>
              <a:t> Clark incorporated this information in his monumental manuscript map of 1810—the one that Samuel Lewis engraved for the 1814 Biddle edition of the Lewis and Clark expedition.  Clark included a symbol for "</a:t>
            </a:r>
            <a:r>
              <a:rPr lang="en-US" sz="1200" dirty="0" err="1"/>
              <a:t>Manuels</a:t>
            </a:r>
            <a:r>
              <a:rPr lang="en-US" sz="1200" dirty="0"/>
              <a:t> Fort in 1807" on the manuscript map and Samuel Lewis retained it on the engraved version.</a:t>
            </a:r>
          </a:p>
          <a:p>
            <a:r>
              <a:rPr lang="en-US" sz="1200" dirty="0"/>
              <a:t>Lisa's explosive news on his return now convinced the merchants in St. Louis that he truly had opened the doors to new wealth, and they joined him in 1808-1809 to found the St. Louis Missouri Fur Company, electing William Clark as its president. That spring saw the first expedition of the fledgling company leaving St. Louis for the upper Missouri. Great returns were expected for, in addition to its anticipated return in furs, they had a $7,000 contract with Governor Meriwether Lewis to return Chief </a:t>
            </a:r>
            <a:r>
              <a:rPr lang="en-US" sz="1200" dirty="0" err="1"/>
              <a:t>Sheheke</a:t>
            </a:r>
            <a:r>
              <a:rPr lang="en-US" sz="1200" dirty="0"/>
              <a:t>, to his people, the Mandan. The chief and his wife had returned to Washington with Lewis and Clark, and efforts to return them to their people had to this point been frustrated. This goal was, however, now realized and the chief was warmly received by his people, for they believed he had died.</a:t>
            </a:r>
          </a:p>
          <a:p>
            <a:r>
              <a:rPr lang="en-US" sz="1200" dirty="0"/>
              <a:t>The second expedition was much larger and better financed, and initially consisted of 13 </a:t>
            </a:r>
            <a:r>
              <a:rPr lang="en-US" sz="1200" dirty="0" err="1"/>
              <a:t>rivercraft</a:t>
            </a:r>
            <a:r>
              <a:rPr lang="en-US" sz="1200" dirty="0"/>
              <a:t>. Lisa was accompanied by most of his new partners, including Meriwether Lewis's brother Reuben, and the fur-trade's legend-to-be, Andrew Henry. His men built a new post a few miles upstream from the Mandan and Hidatsa villages on the Knife River. Often called Fort Mandan, it was about ten miles upriver from Lewis and Clark's fort of the same name. (Its exact location is unknown despite careful searches for its remains.) An eyewitness description of the fort in June 1811 by John Bradbury is worth quoting, for it corresponds to the architecture of other such posts built at the time and may reflect something of the nature of Fort Raymond:</a:t>
            </a:r>
          </a:p>
          <a:p>
            <a:r>
              <a:rPr lang="en-US" sz="1200" dirty="0"/>
              <a:t>The fort consisted of a square blockhouse, the lower part of which was a room for furs: the upper part was inhabited by Mr. [Reuben] Lewis and some of the hunters belonging to the establishment. There were some small outhouses, and the whole was surrounded by a </a:t>
            </a:r>
            <a:r>
              <a:rPr lang="en-US" sz="1200" dirty="0" err="1"/>
              <a:t>pallisade</a:t>
            </a:r>
            <a:r>
              <a:rPr lang="en-US" sz="1200" dirty="0"/>
              <a:t>, or piquet, about fifteen feet high. I found attached to it a very pretty garden.</a:t>
            </a:r>
            <a:br>
              <a:rPr lang="en-US" sz="1200" dirty="0"/>
            </a:br>
            <a:r>
              <a:rPr lang="en-US" sz="1200" dirty="0"/>
              <a:t>In the spring of 1810 Andrew Henry and Pierre Menard, led by John </a:t>
            </a:r>
            <a:r>
              <a:rPr lang="en-US" sz="1200" dirty="0" err="1"/>
              <a:t>Colter</a:t>
            </a:r>
            <a:r>
              <a:rPr lang="en-US" sz="1200" dirty="0"/>
              <a:t>, left Fort Raymond with a group of men and went to the Three Forks, where they built Fort Henry. They then crossed over Bannock Pass into present-day Idaho, where they established a second post on Henry's Fork of the Snake River, also called Fort Henry. Both forts were short-lived: Fort Henry at the Three Forks was abandoned after a few months because of continuously hostile encounters with the Blackfeet, and Fort Henry on Henry's Fork closed down the following year.</a:t>
            </a:r>
          </a:p>
          <a:p>
            <a:r>
              <a:rPr lang="en-US" sz="1200" dirty="0"/>
              <a:t>The men in the Three Forks country had again tempted the Blackfeet to resist them. They did. The men were killed and robbed by the Blackfeet, and the luckless trappers were expelled from the region nearly empty-handed. Among those killed were two veterans of the Corps of Discovery, </a:t>
            </a:r>
            <a:r>
              <a:rPr lang="en-US" sz="1200" dirty="0" err="1"/>
              <a:t>Drouillard</a:t>
            </a:r>
            <a:r>
              <a:rPr lang="en-US" sz="1200" dirty="0"/>
              <a:t> and John Potts. As they trapped together in the fall, </a:t>
            </a:r>
            <a:r>
              <a:rPr lang="en-US" sz="1200" dirty="0" err="1"/>
              <a:t>Colter</a:t>
            </a:r>
            <a:r>
              <a:rPr lang="en-US" sz="1200" dirty="0"/>
              <a:t> and Potts had been surprised by a large party of Blackfeet and Potts was killed immediately. Captured, stripped naked, and challenged to run for his life, </a:t>
            </a:r>
            <a:r>
              <a:rPr lang="en-US" sz="1200" dirty="0" err="1"/>
              <a:t>Colter</a:t>
            </a:r>
            <a:r>
              <a:rPr lang="en-US" sz="1200" dirty="0"/>
              <a:t> did so and not only escaped his pursuing tormenters, but he made the 250-mile trip back to Fort Raymond on bare feet, an episode that entered western lore as </a:t>
            </a:r>
            <a:r>
              <a:rPr lang="en-US" sz="1200" dirty="0" err="1"/>
              <a:t>Colter's</a:t>
            </a:r>
            <a:r>
              <a:rPr lang="en-US" sz="1200" dirty="0"/>
              <a:t> Run.</a:t>
            </a:r>
          </a:p>
          <a:p>
            <a:r>
              <a:rPr lang="en-US" sz="1200" dirty="0"/>
              <a:t>Menard returned to St. Louis in the summer of 1810, telling Lisa of the abandonment of Fort Henry at the Three Forks and other losses. But it was not until April that Lisa was able to send a relief expedition to his men on the upper Missouri. They found that in their absence the men at Fort Raymond had accumulated a good stock of prime furs, and Henry and Lisa returned to St. Louis with high hopes. Nonetheless, they reorganized their assets in a new company, named the Missouri Fur Company. Lisa's next expedition up the Missouri was made in May under the threat of war between the United States and Great Britain. Despite this cloud, two posts were built on the Missouri River: one for the Sioux at Cedar Island, in present southeastern South Dakota, and another for the </a:t>
            </a:r>
            <a:r>
              <a:rPr lang="en-US" sz="1200" dirty="0" err="1"/>
              <a:t>Arikaras</a:t>
            </a:r>
            <a:r>
              <a:rPr lang="en-US" sz="1200" dirty="0"/>
              <a:t>, generally called Fort Manuel, a few miles south of the North Dakota and South Dakota boundary (today both have been flooded or destroyed by federal reservoirs, Lake Francis Case and Lake </a:t>
            </a:r>
            <a:r>
              <a:rPr lang="en-US" sz="1200" dirty="0" err="1"/>
              <a:t>Oahe</a:t>
            </a:r>
            <a:r>
              <a:rPr lang="en-US" sz="1200" dirty="0"/>
              <a:t>).</a:t>
            </a:r>
          </a:p>
          <a:p>
            <a:r>
              <a:rPr lang="en-US" sz="1200" dirty="0"/>
              <a:t>   Lisa's upriver journey was chronicled by one of his men. John C. </a:t>
            </a:r>
            <a:r>
              <a:rPr lang="en-US" sz="1200" dirty="0" err="1"/>
              <a:t>Luttig</a:t>
            </a:r>
            <a:r>
              <a:rPr lang="en-US" sz="1200" dirty="0"/>
              <a:t>, a clerk, or business manager, for the Missouri Fur Company, provides a rich narrative of events as Fort Manuel was being built and trading commenced. One of the </a:t>
            </a:r>
            <a:r>
              <a:rPr lang="en-US" sz="1200" i="1" dirty="0" err="1"/>
              <a:t>engagés</a:t>
            </a:r>
            <a:r>
              <a:rPr lang="en-US" sz="1200" dirty="0"/>
              <a:t> with Lisa was Toussaint Charbonneau, accompanied by his Shoshone wife. </a:t>
            </a:r>
            <a:r>
              <a:rPr lang="en-US" sz="1200" dirty="0" err="1"/>
              <a:t>Luttig</a:t>
            </a:r>
            <a:r>
              <a:rPr lang="en-US" sz="1200" dirty="0"/>
              <a:t> records that Sacagawea died of a "putrid fever" there on December 20, 1812.</a:t>
            </a:r>
            <a:r>
              <a:rPr lang="en-US" sz="1200" baseline="30000" dirty="0"/>
              <a:t> </a:t>
            </a:r>
            <a:r>
              <a:rPr lang="en-US" sz="1200" dirty="0"/>
              <a:t>  </a:t>
            </a:r>
          </a:p>
          <a:p>
            <a:r>
              <a:rPr lang="en-US" sz="1200" dirty="0"/>
              <a:t>Trade was still being conducted at Lisa's Fort Mandan, and the fort apparently continued in use through August of 1812, but it was abandoned shortly thereafter.</a:t>
            </a:r>
            <a:r>
              <a:rPr lang="en-US" sz="1200" baseline="30000" dirty="0"/>
              <a:t> </a:t>
            </a:r>
            <a:r>
              <a:rPr lang="en-US" sz="1200" dirty="0"/>
              <a:t> There is no mention in </a:t>
            </a:r>
            <a:r>
              <a:rPr lang="en-US" sz="1200" dirty="0" err="1"/>
              <a:t>Luttig's</a:t>
            </a:r>
            <a:r>
              <a:rPr lang="en-US" sz="1200" dirty="0"/>
              <a:t> journal of activities at Fort Raymond.</a:t>
            </a:r>
          </a:p>
          <a:p>
            <a:r>
              <a:rPr lang="en-US" sz="1200" dirty="0"/>
              <a:t>Matters were becoming increasingly unsettled on the upper Missouri and unrest among the Indians was fanned by the British after the outbreak of the War of 1812 in June.  By March of 1813 Lisa abandoned Fort Manuel and retreated to Cedar Island, and in May he returned to St. Louis. </a:t>
            </a:r>
            <a:r>
              <a:rPr lang="en-US" sz="1200" dirty="0" err="1"/>
              <a:t>Luttig's</a:t>
            </a:r>
            <a:r>
              <a:rPr lang="en-US" sz="1200" dirty="0"/>
              <a:t> journal ends before the abandonment of Fort Manuel, so its last days are not recorded, but the post ultimately was destroyed by fire, perhaps set by the Sioux.</a:t>
            </a:r>
            <a:r>
              <a:rPr lang="en-US" sz="1200" baseline="30000" dirty="0"/>
              <a:t> </a:t>
            </a:r>
            <a:r>
              <a:rPr lang="en-US" sz="1200" dirty="0"/>
              <a:t> Undoubtedly Fort Raymond also saw the last of its occupants as Lisa's men fled back to St. Louis if, indeed, it was still in operation.  Surely Lisa would have ordered its abandonment as he himself withdrew from the upper Missouri, leaving Fort Manuel to its fate. Its four-month period of occupancy made it—like Fort Henry at the Three Forks—among the shortest-lived posts on the upper Missouri.</a:t>
            </a:r>
          </a:p>
          <a:p>
            <a:r>
              <a:rPr lang="en-US" sz="1200" b="1" i="1" dirty="0"/>
              <a:t>  </a:t>
            </a:r>
            <a:r>
              <a:rPr lang="en-US" sz="1200" dirty="0"/>
              <a:t>The first western outpost of the coming fur trade lasted for only six years, but it set the standard for more successful enterprises on the upper Missouri.  Lisa's men at Fort Raymond not only encouraged the Crows to come trade with them, but they set out parties to trap beaver on their own.  It was the latter effort that led to hostilities with the Blackfeet, who resented this theft of goods from their territory. John Potts may have run a small post a few miles upriver from Fort Raymond, but major efforts were made to establish Fort Henry at the Three Forks, and a second Fort Henry on the Snake River.  Blackfeet hostility led to their abandonment within a few months.  Fort Raymond was a lonely outpost, 2000 miles from home, enlivened principally by the stories told by men returning from hazardous excursions, </a:t>
            </a:r>
            <a:r>
              <a:rPr lang="en-US" sz="1200" dirty="0" err="1"/>
              <a:t>Colter's</a:t>
            </a:r>
            <a:r>
              <a:rPr lang="en-US" sz="1200" dirty="0"/>
              <a:t> stories of what his incredulous audience called "</a:t>
            </a:r>
            <a:r>
              <a:rPr lang="en-US" sz="1200" dirty="0" err="1"/>
              <a:t>Colter's</a:t>
            </a:r>
            <a:r>
              <a:rPr lang="en-US" sz="1200" dirty="0"/>
              <a:t> Hell" and his escape from the Blackfeet, and other close calls—and the death—of colleagues. The news they were to abandon the post in the spring of 1813 must have been met with relief by its inhabitants.</a:t>
            </a:r>
          </a:p>
          <a:p>
            <a:r>
              <a:rPr lang="en-US" sz="1200" dirty="0"/>
              <a:t>The winter's proceeds on the river did not repay the company's outlay for this expedition for, in addition to other problems, the value of beaver pelts had dropped to only $2.50 a pound. Lisa was quickly replaced on the board of directors by Pierre Chouteau, and the short-lived St. Louis Missouri Fur Company was dissolved on January 17, 1812. With William Clark's assistance, Lisa managed to fund yet another assault on the river in 1814, during which time he is said to have helped keep "the western tribes loyal to the United States during the War of 1812."</a:t>
            </a:r>
            <a:r>
              <a:rPr lang="en-US" sz="1200" baseline="30000" dirty="0">
                <a:hlinkClick r:id="rId2"/>
              </a:rPr>
              <a:t>14</a:t>
            </a:r>
            <a:r>
              <a:rPr lang="en-US" sz="1200" dirty="0"/>
              <a:t> In 1816 the Spaniard partnered with former fur trade rival Theodore Hunt in yet another venture, but this too terminated a year later. Moving from one unsuccessful business to another, he arrived in St. Louis in the spring of 1820 so sick that he called in a </a:t>
            </a:r>
            <a:r>
              <a:rPr lang="en-US" sz="1200" dirty="0" err="1"/>
              <a:t>laywer</a:t>
            </a:r>
            <a:r>
              <a:rPr lang="en-US" sz="1200" dirty="0"/>
              <a:t> to put his affairs in order. His illness led him to seek relief in a local </a:t>
            </a:r>
            <a:r>
              <a:rPr lang="en-US" sz="1200" dirty="0" err="1"/>
              <a:t>sulphur</a:t>
            </a:r>
            <a:r>
              <a:rPr lang="en-US" sz="1200" dirty="0"/>
              <a:t> spring, where he died on August 11, 1820. His grave may be found today in Bellefontaine Cemetery in north St. Louis, not far from that of William Clark.</a:t>
            </a:r>
          </a:p>
          <a:p>
            <a:r>
              <a:rPr lang="en-US" sz="1200" dirty="0"/>
              <a:t>Though ultimately unsuccessful in his quest for wealth on the upper Missouri, Lisa "laid down the principles for the successful operation of the fur trade in that area.“</a:t>
            </a:r>
            <a:r>
              <a:rPr lang="en-US" sz="1200" baseline="30000" dirty="0"/>
              <a:t>  </a:t>
            </a:r>
            <a:r>
              <a:rPr lang="en-US" sz="1200" dirty="0"/>
              <a:t> Later </a:t>
            </a:r>
            <a:r>
              <a:rPr lang="en-US" sz="1200" dirty="0" err="1"/>
              <a:t>entrepeneurs</a:t>
            </a:r>
            <a:r>
              <a:rPr lang="en-US" sz="1200" dirty="0"/>
              <a:t> were to follow his lead and one of them, John Jacob Astor, did indeed become very rich, though many other aspirants had short and unproductive years on the river. Lisa's remarkable energy carried him up the Missouri River at least a dozen times, and Hiram Chittenden notes that he traveled the river nearly 26,000 miles—more than the circumference of the earth!</a:t>
            </a:r>
            <a:r>
              <a:rPr lang="en-US" sz="1200" baseline="30000" dirty="0">
                <a:hlinkClick r:id="rId2"/>
              </a:rPr>
              <a:t>16</a:t>
            </a:r>
            <a:r>
              <a:rPr lang="en-US" sz="1200" dirty="0"/>
              <a:t> Though his </a:t>
            </a:r>
            <a:r>
              <a:rPr lang="en-US" sz="1200" dirty="0" err="1"/>
              <a:t>unbounding</a:t>
            </a:r>
            <a:r>
              <a:rPr lang="en-US" sz="1200" dirty="0"/>
              <a:t> energy was not crowned with success, Fort Raymond set the stage for what was to come in the American fur trade in the far west.</a:t>
            </a:r>
          </a:p>
          <a:p>
            <a:endParaRPr lang="en-US" sz="1200" dirty="0"/>
          </a:p>
          <a:p>
            <a:endParaRPr lang="en-US" sz="1200" dirty="0"/>
          </a:p>
          <a:p>
            <a:endParaRPr lang="en-US" sz="1200" dirty="0"/>
          </a:p>
          <a:p>
            <a:endParaRPr lang="en-US" sz="1200" dirty="0"/>
          </a:p>
          <a:p>
            <a:endParaRPr lang="en-US" sz="1200" dirty="0"/>
          </a:p>
          <a:p>
            <a:endParaRPr lang="en-US" sz="1200" dirty="0"/>
          </a:p>
          <a:p>
            <a:endParaRPr lang="en-US" sz="1200" dirty="0"/>
          </a:p>
        </p:txBody>
      </p:sp>
      <p:pic>
        <p:nvPicPr>
          <p:cNvPr id="1026" name="Picture 2" descr="Manuel Lisa"/>
          <p:cNvPicPr>
            <a:picLocks noChangeAspect="1" noChangeArrowheads="1"/>
          </p:cNvPicPr>
          <p:nvPr/>
        </p:nvPicPr>
        <p:blipFill>
          <a:blip r:embed="rId3" cstate="print"/>
          <a:srcRect/>
          <a:stretch>
            <a:fillRect/>
          </a:stretch>
        </p:blipFill>
        <p:spPr bwMode="auto">
          <a:xfrm>
            <a:off x="7010400" y="304800"/>
            <a:ext cx="1981200" cy="2678748"/>
          </a:xfrm>
          <a:prstGeom prst="rect">
            <a:avLst/>
          </a:prstGeom>
          <a:noFill/>
        </p:spPr>
      </p:pic>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225" name="Rectangle 1"/>
          <p:cNvSpPr>
            <a:spLocks noChangeArrowheads="1"/>
          </p:cNvSpPr>
          <p:nvPr/>
        </p:nvSpPr>
        <p:spPr bwMode="auto">
          <a:xfrm>
            <a:off x="0" y="457200"/>
            <a:ext cx="9144000" cy="3693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b="0" i="0" u="none" strike="noStrike" cap="none" normalizeH="0" baseline="0" dirty="0">
                <a:ln>
                  <a:noFill/>
                </a:ln>
                <a:effectLst/>
                <a:latin typeface="Verdana" pitchFamily="34" charset="0"/>
                <a:cs typeface="Arial" pitchFamily="34" charset="0"/>
              </a:rPr>
              <a:t>Manuel Lisa's Trading Posts, 1807-1813</a:t>
            </a:r>
            <a:endParaRPr kumimoji="0" lang="en-US" b="0" i="0" u="none" strike="noStrike" cap="none" normalizeH="0" baseline="0" dirty="0">
              <a:ln>
                <a:noFill/>
              </a:ln>
              <a:effectLst/>
              <a:latin typeface="Arial" pitchFamily="34" charset="0"/>
              <a:cs typeface="Arial" pitchFamily="34" charset="0"/>
            </a:endParaRPr>
          </a:p>
        </p:txBody>
      </p:sp>
      <p:sp>
        <p:nvSpPr>
          <p:cNvPr id="52226" name="AutoShape 2" descr="Lisa's Posts"/>
          <p:cNvSpPr>
            <a:spLocks noChangeAspect="1" noChangeArrowheads="1"/>
          </p:cNvSpPr>
          <p:nvPr/>
        </p:nvSpPr>
        <p:spPr bwMode="auto">
          <a:xfrm>
            <a:off x="0" y="15875"/>
            <a:ext cx="304800" cy="304800"/>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9698" name="Picture 2" descr="Lisa's Posts"/>
          <p:cNvPicPr>
            <a:picLocks noChangeAspect="1" noChangeArrowheads="1"/>
          </p:cNvPicPr>
          <p:nvPr/>
        </p:nvPicPr>
        <p:blipFill>
          <a:blip r:embed="rId2"/>
          <a:srcRect/>
          <a:stretch>
            <a:fillRect/>
          </a:stretch>
        </p:blipFill>
        <p:spPr bwMode="auto">
          <a:xfrm>
            <a:off x="-1" y="762000"/>
            <a:ext cx="9174175" cy="5791200"/>
          </a:xfrm>
          <a:prstGeom prst="rect">
            <a:avLst/>
          </a:prstGeom>
          <a:noFill/>
        </p:spPr>
      </p:pic>
      <p:sp useBgFill="1">
        <p:nvSpPr>
          <p:cNvPr id="5" name="Rectangle 4"/>
          <p:cNvSpPr/>
          <p:nvPr/>
        </p:nvSpPr>
        <p:spPr>
          <a:xfrm>
            <a:off x="0" y="5288340"/>
            <a:ext cx="6629400" cy="1569660"/>
          </a:xfrm>
          <a:prstGeom prst="rect">
            <a:avLst/>
          </a:prstGeom>
        </p:spPr>
        <p:txBody>
          <a:bodyPr wrap="square">
            <a:spAutoFit/>
          </a:bodyPr>
          <a:lstStyle/>
          <a:p>
            <a:pPr lvl="0" eaLnBrk="0" fontAlgn="base" hangingPunct="0">
              <a:spcBef>
                <a:spcPct val="0"/>
              </a:spcBef>
              <a:spcAft>
                <a:spcPct val="0"/>
              </a:spcAft>
            </a:pPr>
            <a:r>
              <a:rPr lang="en-US" sz="1600" dirty="0">
                <a:latin typeface="Calibri" pitchFamily="34" charset="0"/>
                <a:ea typeface="Calibri" pitchFamily="34" charset="0"/>
                <a:cs typeface="Times New Roman" pitchFamily="18" charset="0"/>
              </a:rPr>
              <a:t>1807-1813 - Fort Raymond (Lisa) - confluence of Big Horn/Yellowstone  ND)</a:t>
            </a:r>
          </a:p>
          <a:p>
            <a:pPr lvl="0" eaLnBrk="0" fontAlgn="base" hangingPunct="0">
              <a:spcBef>
                <a:spcPct val="0"/>
              </a:spcBef>
              <a:spcAft>
                <a:spcPct val="0"/>
              </a:spcAft>
            </a:pPr>
            <a:r>
              <a:rPr lang="en-US" sz="1600" dirty="0">
                <a:latin typeface="Calibri" pitchFamily="34" charset="0"/>
                <a:ea typeface="Calibri" pitchFamily="34" charset="0"/>
                <a:cs typeface="Times New Roman" pitchFamily="18" charset="0"/>
              </a:rPr>
              <a:t>1809-1812 - Fort Mandan  - Missouri R @ Knife R.  </a:t>
            </a:r>
          </a:p>
          <a:p>
            <a:pPr lvl="0" eaLnBrk="0" fontAlgn="base" hangingPunct="0">
              <a:spcBef>
                <a:spcPct val="0"/>
              </a:spcBef>
              <a:spcAft>
                <a:spcPct val="0"/>
              </a:spcAft>
            </a:pPr>
            <a:r>
              <a:rPr lang="en-US" sz="1600" dirty="0">
                <a:latin typeface="Calibri" pitchFamily="34" charset="0"/>
                <a:ea typeface="Calibri" pitchFamily="34" charset="0"/>
                <a:cs typeface="Times New Roman" pitchFamily="18" charset="0"/>
              </a:rPr>
              <a:t>1810-1810 – Fort Henry – headwaters of Missouri at 3 forks</a:t>
            </a:r>
          </a:p>
          <a:p>
            <a:pPr lvl="0" eaLnBrk="0" fontAlgn="base" hangingPunct="0">
              <a:spcBef>
                <a:spcPct val="0"/>
              </a:spcBef>
              <a:spcAft>
                <a:spcPct val="0"/>
              </a:spcAft>
            </a:pPr>
            <a:r>
              <a:rPr lang="en-US" sz="1600" dirty="0">
                <a:latin typeface="Calibri" pitchFamily="34" charset="0"/>
                <a:ea typeface="Calibri" pitchFamily="34" charset="0"/>
                <a:cs typeface="Times New Roman" pitchFamily="18" charset="0"/>
              </a:rPr>
              <a:t>1810-1810 – 2</a:t>
            </a:r>
            <a:r>
              <a:rPr lang="en-US" sz="1600" baseline="30000" dirty="0">
                <a:latin typeface="Calibri" pitchFamily="34" charset="0"/>
                <a:ea typeface="Calibri" pitchFamily="34" charset="0"/>
                <a:cs typeface="Times New Roman" pitchFamily="18" charset="0"/>
              </a:rPr>
              <a:t>nd</a:t>
            </a:r>
            <a:r>
              <a:rPr lang="en-US" sz="1600" dirty="0">
                <a:latin typeface="Calibri" pitchFamily="34" charset="0"/>
                <a:ea typeface="Calibri" pitchFamily="34" charset="0"/>
                <a:cs typeface="Times New Roman" pitchFamily="18" charset="0"/>
              </a:rPr>
              <a:t> Fort Henry – west of Continental Divide @ Snake R in Idaho</a:t>
            </a:r>
          </a:p>
          <a:p>
            <a:pPr lvl="0" eaLnBrk="0" fontAlgn="base" hangingPunct="0">
              <a:spcBef>
                <a:spcPct val="0"/>
              </a:spcBef>
              <a:spcAft>
                <a:spcPct val="0"/>
              </a:spcAft>
            </a:pPr>
            <a:r>
              <a:rPr lang="en-US" sz="1600" dirty="0">
                <a:latin typeface="Calibri" pitchFamily="34" charset="0"/>
                <a:ea typeface="Calibri" pitchFamily="34" charset="0"/>
                <a:cs typeface="Times New Roman" pitchFamily="18" charset="0"/>
              </a:rPr>
              <a:t>1812-???? – Cedar Island – Missouri R in Southeast SD</a:t>
            </a:r>
          </a:p>
          <a:p>
            <a:pPr lvl="0" eaLnBrk="0" fontAlgn="base" hangingPunct="0">
              <a:spcBef>
                <a:spcPct val="0"/>
              </a:spcBef>
              <a:spcAft>
                <a:spcPct val="0"/>
              </a:spcAft>
            </a:pPr>
            <a:r>
              <a:rPr lang="en-US" sz="1600" dirty="0">
                <a:latin typeface="Calibri" pitchFamily="34" charset="0"/>
                <a:ea typeface="Calibri" pitchFamily="34" charset="0"/>
                <a:cs typeface="Times New Roman" pitchFamily="18" charset="0"/>
              </a:rPr>
              <a:t>1812-1813 – Fort Manuel – Missouri R on SD-ND border</a:t>
            </a:r>
          </a:p>
        </p:txBody>
      </p:sp>
      <p:sp>
        <p:nvSpPr>
          <p:cNvPr id="6" name="TextBox 5"/>
          <p:cNvSpPr txBox="1"/>
          <p:nvPr/>
        </p:nvSpPr>
        <p:spPr>
          <a:xfrm>
            <a:off x="2971800" y="2286000"/>
            <a:ext cx="1523174" cy="830997"/>
          </a:xfrm>
          <a:prstGeom prst="rect">
            <a:avLst/>
          </a:prstGeom>
          <a:noFill/>
        </p:spPr>
        <p:txBody>
          <a:bodyPr wrap="none" rtlCol="0">
            <a:spAutoFit/>
          </a:bodyPr>
          <a:lstStyle/>
          <a:p>
            <a:pPr algn="ctr"/>
            <a:r>
              <a:rPr lang="en-US" sz="2400" b="1" dirty="0">
                <a:solidFill>
                  <a:srgbClr val="0070C0"/>
                </a:solidFill>
                <a:effectLst>
                  <a:outerShdw dist="50800" dir="5400000" algn="ctr" rotWithShape="0">
                    <a:schemeClr val="tx1"/>
                  </a:outerShdw>
                </a:effectLst>
              </a:rPr>
              <a:t>1 </a:t>
            </a:r>
          </a:p>
          <a:p>
            <a:pPr algn="ctr"/>
            <a:r>
              <a:rPr lang="en-US" sz="2400" b="1" dirty="0">
                <a:solidFill>
                  <a:srgbClr val="0070C0"/>
                </a:solidFill>
                <a:effectLst>
                  <a:outerShdw dist="50800" dir="5400000" algn="ctr" rotWithShape="0">
                    <a:schemeClr val="tx1"/>
                  </a:outerShdw>
                </a:effectLst>
              </a:rPr>
              <a:t>1807-1813</a:t>
            </a:r>
          </a:p>
        </p:txBody>
      </p:sp>
      <p:sp>
        <p:nvSpPr>
          <p:cNvPr id="7" name="TextBox 6"/>
          <p:cNvSpPr txBox="1"/>
          <p:nvPr/>
        </p:nvSpPr>
        <p:spPr>
          <a:xfrm>
            <a:off x="4724400" y="1828800"/>
            <a:ext cx="1954381" cy="461665"/>
          </a:xfrm>
          <a:prstGeom prst="rect">
            <a:avLst/>
          </a:prstGeom>
          <a:noFill/>
        </p:spPr>
        <p:txBody>
          <a:bodyPr wrap="none" rtlCol="0">
            <a:spAutoFit/>
          </a:bodyPr>
          <a:lstStyle/>
          <a:p>
            <a:pPr algn="ctr"/>
            <a:r>
              <a:rPr lang="en-US" sz="2400" b="1" dirty="0">
                <a:solidFill>
                  <a:srgbClr val="0070C0"/>
                </a:solidFill>
                <a:effectLst>
                  <a:outerShdw dist="50800" dir="5400000" algn="ctr" rotWithShape="0">
                    <a:schemeClr val="tx1"/>
                  </a:outerShdw>
                </a:effectLst>
              </a:rPr>
              <a:t> 2   1809-1812</a:t>
            </a:r>
          </a:p>
        </p:txBody>
      </p:sp>
      <p:sp>
        <p:nvSpPr>
          <p:cNvPr id="8" name="TextBox 7"/>
          <p:cNvSpPr txBox="1"/>
          <p:nvPr/>
        </p:nvSpPr>
        <p:spPr>
          <a:xfrm>
            <a:off x="152400" y="1447800"/>
            <a:ext cx="1592103" cy="830997"/>
          </a:xfrm>
          <a:prstGeom prst="rect">
            <a:avLst/>
          </a:prstGeom>
          <a:noFill/>
        </p:spPr>
        <p:txBody>
          <a:bodyPr wrap="none" rtlCol="0">
            <a:spAutoFit/>
          </a:bodyPr>
          <a:lstStyle/>
          <a:p>
            <a:pPr algn="ctr"/>
            <a:r>
              <a:rPr lang="en-US" sz="2400" b="1" dirty="0">
                <a:solidFill>
                  <a:srgbClr val="0070C0"/>
                </a:solidFill>
                <a:effectLst>
                  <a:outerShdw dist="50800" dir="5400000" algn="ctr" rotWithShape="0">
                    <a:schemeClr val="tx1"/>
                  </a:outerShdw>
                </a:effectLst>
              </a:rPr>
              <a:t>1810 -1810</a:t>
            </a:r>
          </a:p>
          <a:p>
            <a:pPr algn="ctr"/>
            <a:r>
              <a:rPr lang="en-US" sz="2400" b="1" dirty="0">
                <a:solidFill>
                  <a:srgbClr val="0070C0"/>
                </a:solidFill>
                <a:effectLst>
                  <a:outerShdw dist="50800" dir="5400000" algn="ctr" rotWithShape="0">
                    <a:schemeClr val="tx1"/>
                  </a:outerShdw>
                </a:effectLst>
              </a:rPr>
              <a:t>3</a:t>
            </a:r>
          </a:p>
        </p:txBody>
      </p:sp>
      <p:sp>
        <p:nvSpPr>
          <p:cNvPr id="9" name="TextBox 8"/>
          <p:cNvSpPr txBox="1"/>
          <p:nvPr/>
        </p:nvSpPr>
        <p:spPr>
          <a:xfrm>
            <a:off x="839026" y="3360003"/>
            <a:ext cx="1523174" cy="830997"/>
          </a:xfrm>
          <a:prstGeom prst="rect">
            <a:avLst/>
          </a:prstGeom>
          <a:noFill/>
        </p:spPr>
        <p:txBody>
          <a:bodyPr wrap="none" rtlCol="0">
            <a:spAutoFit/>
          </a:bodyPr>
          <a:lstStyle/>
          <a:p>
            <a:pPr algn="ctr"/>
            <a:r>
              <a:rPr lang="en-US" sz="2400" b="1" dirty="0">
                <a:solidFill>
                  <a:srgbClr val="0070C0"/>
                </a:solidFill>
                <a:effectLst>
                  <a:outerShdw dist="50800" dir="5400000" algn="ctr" rotWithShape="0">
                    <a:schemeClr val="tx1"/>
                  </a:outerShdw>
                </a:effectLst>
              </a:rPr>
              <a:t>4 </a:t>
            </a:r>
          </a:p>
          <a:p>
            <a:pPr algn="ctr"/>
            <a:r>
              <a:rPr lang="en-US" sz="2400" b="1" dirty="0">
                <a:solidFill>
                  <a:srgbClr val="0070C0"/>
                </a:solidFill>
                <a:effectLst>
                  <a:outerShdw dist="50800" dir="5400000" algn="ctr" rotWithShape="0">
                    <a:schemeClr val="tx1"/>
                  </a:outerShdw>
                </a:effectLst>
              </a:rPr>
              <a:t>1810-1810</a:t>
            </a:r>
          </a:p>
        </p:txBody>
      </p:sp>
      <p:sp>
        <p:nvSpPr>
          <p:cNvPr id="10" name="TextBox 9"/>
          <p:cNvSpPr txBox="1"/>
          <p:nvPr/>
        </p:nvSpPr>
        <p:spPr>
          <a:xfrm>
            <a:off x="5277347" y="2586335"/>
            <a:ext cx="1885453" cy="461665"/>
          </a:xfrm>
          <a:prstGeom prst="rect">
            <a:avLst/>
          </a:prstGeom>
          <a:noFill/>
        </p:spPr>
        <p:txBody>
          <a:bodyPr wrap="none" rtlCol="0">
            <a:spAutoFit/>
          </a:bodyPr>
          <a:lstStyle/>
          <a:p>
            <a:pPr algn="ctr"/>
            <a:r>
              <a:rPr lang="en-US" sz="2400" b="1" dirty="0">
                <a:solidFill>
                  <a:srgbClr val="0070C0"/>
                </a:solidFill>
                <a:effectLst>
                  <a:outerShdw dist="50800" dir="5400000" algn="ctr" rotWithShape="0">
                    <a:schemeClr val="tx1"/>
                  </a:outerShdw>
                </a:effectLst>
              </a:rPr>
              <a:t>6   1811-1813</a:t>
            </a:r>
          </a:p>
        </p:txBody>
      </p:sp>
      <p:sp>
        <p:nvSpPr>
          <p:cNvPr id="11" name="TextBox 10"/>
          <p:cNvSpPr txBox="1"/>
          <p:nvPr/>
        </p:nvSpPr>
        <p:spPr>
          <a:xfrm>
            <a:off x="6019800" y="3881735"/>
            <a:ext cx="1168910" cy="461665"/>
          </a:xfrm>
          <a:prstGeom prst="rect">
            <a:avLst/>
          </a:prstGeom>
          <a:noFill/>
        </p:spPr>
        <p:txBody>
          <a:bodyPr wrap="none" rtlCol="0">
            <a:spAutoFit/>
          </a:bodyPr>
          <a:lstStyle/>
          <a:p>
            <a:pPr algn="ctr"/>
            <a:r>
              <a:rPr lang="en-US" sz="2400" b="1" dirty="0">
                <a:solidFill>
                  <a:srgbClr val="0070C0"/>
                </a:solidFill>
                <a:effectLst>
                  <a:outerShdw dist="50800" dir="5400000" algn="ctr" rotWithShape="0">
                    <a:schemeClr val="tx1"/>
                  </a:outerShdw>
                </a:effectLst>
              </a:rPr>
              <a:t>5   1811</a:t>
            </a:r>
          </a:p>
        </p:txBody>
      </p:sp>
      <p:sp>
        <p:nvSpPr>
          <p:cNvPr id="12" name="Rectangle 11"/>
          <p:cNvSpPr/>
          <p:nvPr/>
        </p:nvSpPr>
        <p:spPr>
          <a:xfrm>
            <a:off x="0" y="0"/>
            <a:ext cx="9144000" cy="369332"/>
          </a:xfrm>
          <a:prstGeom prst="rect">
            <a:avLst/>
          </a:prstGeom>
        </p:spPr>
        <p:txBody>
          <a:bodyPr wrap="square">
            <a:spAutoFit/>
          </a:bodyPr>
          <a:lstStyle/>
          <a:p>
            <a:r>
              <a:rPr lang="en-US" dirty="0">
                <a:hlinkClick r:id="rId3"/>
              </a:rPr>
              <a:t>http://www.lewis-clark.org/article/2970#toc-5</a:t>
            </a:r>
            <a:endParaRPr lang="en-US" dirty="0"/>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186309"/>
          </a:xfrm>
          <a:prstGeom prst="rect">
            <a:avLst/>
          </a:prstGeom>
        </p:spPr>
        <p:txBody>
          <a:bodyPr wrap="square">
            <a:spAutoFit/>
          </a:bodyPr>
          <a:lstStyle/>
          <a:p>
            <a:r>
              <a:rPr lang="en-US" dirty="0">
                <a:hlinkClick r:id="rId2"/>
              </a:rPr>
              <a:t>http://www.lewis-clark.org/article/2868</a:t>
            </a:r>
            <a:endParaRPr lang="en-US" dirty="0"/>
          </a:p>
          <a:p>
            <a:endParaRPr lang="en-US" dirty="0"/>
          </a:p>
          <a:p>
            <a:r>
              <a:rPr lang="en-US" dirty="0"/>
              <a:t>			MILITARY FORTS AND TRADING POSTS</a:t>
            </a:r>
          </a:p>
          <a:p>
            <a:endParaRPr lang="en-US" dirty="0"/>
          </a:p>
          <a:p>
            <a:r>
              <a:rPr lang="en-US" dirty="0"/>
              <a:t>During the winter of 1803-4 at Fort Mandan, William Clark drafted a proposal for a network of twelve military posts "to protect the Indian trade and Keep the savages in peace with the U.S. and each other.“</a:t>
            </a:r>
          </a:p>
          <a:p>
            <a:r>
              <a:rPr lang="en-US" dirty="0"/>
              <a:t>In 1803, General James A. Wilkinson, the first governor of Louisiana Territory, was instructed to select a site for a military installation and a government trading post, and he established </a:t>
            </a:r>
          </a:p>
          <a:p>
            <a:r>
              <a:rPr lang="en-US" dirty="0"/>
              <a:t>Cantonment Belle Fontaine, a few miles northwest of St. Louis. In 1805 Wilkinson also sent out two expeditions—Lt. Zebulon M. Pike up the Mississippi, and Pierre Chouteau to the Osage Indians, to explore the newly-purchased region and choose sites for new trading posts. When Governor Wilkinson was removed from office in the summer of 1806 he was replaced by Meriwether Lewis, and William Clark was appointed the United States Indian Agent for all of the tribes in Louisiana except the Osages. Both men were popular heroes in the region, and indeed throughout the nation.</a:t>
            </a:r>
          </a:p>
          <a:p>
            <a:r>
              <a:rPr lang="en-US" dirty="0"/>
              <a:t>Lewis's two most competent advisors were William Clark and Pierre Chouteau, agent for the Osages.  Clark supported the establishment of federally-run government trading posts.  Belle Fontaine was closed in 1808 because it was too distant from its intended customers, and William Clark established Fort Osage on the Missouri not far from present-day Kansas City, and Fort Madison on the Mississippi. Both posts were to be short-lived, and both were abandoned by 1813. Indeed, all such government posts were abolished in 1821.</a:t>
            </a:r>
          </a:p>
        </p:txBody>
      </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 descr="Emigrants on the mountainous road to California, as depicted in 1850"/>
          <p:cNvPicPr>
            <a:picLocks noChangeAspect="1" noChangeArrowheads="1"/>
          </p:cNvPicPr>
          <p:nvPr/>
        </p:nvPicPr>
        <p:blipFill>
          <a:blip r:embed="rId3"/>
          <a:srcRect l="14224"/>
          <a:stretch>
            <a:fillRect/>
          </a:stretch>
        </p:blipFill>
        <p:spPr bwMode="auto">
          <a:xfrm>
            <a:off x="0" y="0"/>
            <a:ext cx="9106980" cy="6858002"/>
          </a:xfrm>
          <a:prstGeom prst="rect">
            <a:avLst/>
          </a:prstGeom>
          <a:noFill/>
        </p:spPr>
      </p:pic>
      <p:sp>
        <p:nvSpPr>
          <p:cNvPr id="21" name="Rectangle 20"/>
          <p:cNvSpPr/>
          <p:nvPr/>
        </p:nvSpPr>
        <p:spPr>
          <a:xfrm>
            <a:off x="0" y="0"/>
            <a:ext cx="9144000" cy="6858000"/>
          </a:xfrm>
          <a:prstGeom prst="rect">
            <a:avLst/>
          </a:prstGeom>
          <a:solidFill>
            <a:schemeClr val="bg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0" y="3697224"/>
            <a:ext cx="9144000" cy="646331"/>
          </a:xfrm>
          <a:prstGeom prst="rect">
            <a:avLst/>
          </a:prstGeom>
          <a:noFill/>
          <a:effectLst>
            <a:outerShdw dist="38100" dir="5400000" algn="ctr" rotWithShape="0">
              <a:schemeClr val="tx1"/>
            </a:outerShdw>
          </a:effectLst>
        </p:spPr>
        <p:txBody>
          <a:bodyPr wrap="square" rtlCol="0">
            <a:spAutoFit/>
          </a:bodyPr>
          <a:lstStyle/>
          <a:p>
            <a:r>
              <a:rPr lang="en-US" sz="3600" b="1" dirty="0">
                <a:solidFill>
                  <a:srgbClr val="0070C0"/>
                </a:solidFill>
              </a:rPr>
              <a:t>              Session 4:  The Mormon Trail</a:t>
            </a:r>
          </a:p>
        </p:txBody>
      </p:sp>
      <p:sp>
        <p:nvSpPr>
          <p:cNvPr id="31" name="TextBox 30"/>
          <p:cNvSpPr txBox="1"/>
          <p:nvPr/>
        </p:nvSpPr>
        <p:spPr>
          <a:xfrm>
            <a:off x="0" y="2971800"/>
            <a:ext cx="9144000" cy="646331"/>
          </a:xfrm>
          <a:prstGeom prst="rect">
            <a:avLst/>
          </a:prstGeom>
          <a:noFill/>
          <a:effectLst>
            <a:outerShdw dist="38100" dir="5400000" algn="ctr" rotWithShape="0">
              <a:schemeClr val="tx1"/>
            </a:outerShdw>
          </a:effectLst>
        </p:spPr>
        <p:txBody>
          <a:bodyPr wrap="square" rtlCol="0">
            <a:spAutoFit/>
          </a:bodyPr>
          <a:lstStyle/>
          <a:p>
            <a:r>
              <a:rPr lang="en-US" sz="3600" b="1" dirty="0">
                <a:solidFill>
                  <a:srgbClr val="0070C0"/>
                </a:solidFill>
              </a:rPr>
              <a:t>         Session 3:  The Oregon Trail</a:t>
            </a:r>
          </a:p>
        </p:txBody>
      </p:sp>
      <p:sp>
        <p:nvSpPr>
          <p:cNvPr id="32" name="TextBox 31"/>
          <p:cNvSpPr txBox="1"/>
          <p:nvPr/>
        </p:nvSpPr>
        <p:spPr>
          <a:xfrm>
            <a:off x="0" y="4413504"/>
            <a:ext cx="9144000" cy="646331"/>
          </a:xfrm>
          <a:prstGeom prst="rect">
            <a:avLst/>
          </a:prstGeom>
          <a:noFill/>
          <a:effectLst>
            <a:outerShdw dist="38100" dir="5400000" algn="ctr" rotWithShape="0">
              <a:schemeClr val="tx1"/>
            </a:outerShdw>
          </a:effectLst>
        </p:spPr>
        <p:txBody>
          <a:bodyPr wrap="square" rtlCol="0">
            <a:spAutoFit/>
          </a:bodyPr>
          <a:lstStyle/>
          <a:p>
            <a:r>
              <a:rPr lang="en-US" sz="3600" b="1" dirty="0">
                <a:solidFill>
                  <a:srgbClr val="0070C0"/>
                </a:solidFill>
                <a:effectLst>
                  <a:outerShdw dist="50800" dir="5400000" algn="ctr" rotWithShape="0">
                    <a:schemeClr val="tx1"/>
                  </a:outerShdw>
                </a:effectLst>
              </a:rPr>
              <a:t>                   </a:t>
            </a:r>
            <a:r>
              <a:rPr lang="en-US" sz="3600" b="1" dirty="0">
                <a:solidFill>
                  <a:srgbClr val="0070C0"/>
                </a:solidFill>
              </a:rPr>
              <a:t>Session</a:t>
            </a:r>
            <a:r>
              <a:rPr lang="en-US" sz="3600" b="1" dirty="0">
                <a:solidFill>
                  <a:srgbClr val="0070C0"/>
                </a:solidFill>
                <a:effectLst>
                  <a:outerShdw dist="50800" dir="5400000" algn="ctr" rotWithShape="0">
                    <a:schemeClr val="tx1"/>
                  </a:outerShdw>
                </a:effectLst>
              </a:rPr>
              <a:t> </a:t>
            </a:r>
            <a:r>
              <a:rPr lang="en-US" sz="3600" b="1" dirty="0">
                <a:solidFill>
                  <a:srgbClr val="0070C0"/>
                </a:solidFill>
              </a:rPr>
              <a:t>5:  The California Trail</a:t>
            </a:r>
          </a:p>
        </p:txBody>
      </p:sp>
      <p:sp>
        <p:nvSpPr>
          <p:cNvPr id="33" name="TextBox 32"/>
          <p:cNvSpPr txBox="1"/>
          <p:nvPr/>
        </p:nvSpPr>
        <p:spPr>
          <a:xfrm>
            <a:off x="0" y="5138928"/>
            <a:ext cx="9144000" cy="646331"/>
          </a:xfrm>
          <a:prstGeom prst="rect">
            <a:avLst/>
          </a:prstGeom>
          <a:noFill/>
          <a:effectLst>
            <a:outerShdw dist="38100" dir="5400000" algn="ctr" rotWithShape="0">
              <a:schemeClr val="tx1"/>
            </a:outerShdw>
          </a:effectLst>
        </p:spPr>
        <p:txBody>
          <a:bodyPr wrap="square" rtlCol="0">
            <a:spAutoFit/>
          </a:bodyPr>
          <a:lstStyle/>
          <a:p>
            <a:r>
              <a:rPr lang="en-US" sz="3600" b="1" dirty="0">
                <a:solidFill>
                  <a:srgbClr val="0070C0"/>
                </a:solidFill>
              </a:rPr>
              <a:t>                         Session 6:  After the Trails</a:t>
            </a:r>
          </a:p>
        </p:txBody>
      </p:sp>
      <p:sp>
        <p:nvSpPr>
          <p:cNvPr id="34" name="TextBox 33"/>
          <p:cNvSpPr txBox="1"/>
          <p:nvPr/>
        </p:nvSpPr>
        <p:spPr>
          <a:xfrm>
            <a:off x="0" y="1524000"/>
            <a:ext cx="9144000" cy="646331"/>
          </a:xfrm>
          <a:prstGeom prst="rect">
            <a:avLst/>
          </a:prstGeom>
          <a:noFill/>
          <a:effectLst>
            <a:outerShdw dist="38100" dir="5400000" algn="ctr" rotWithShape="0">
              <a:schemeClr val="tx1"/>
            </a:outerShdw>
          </a:effectLst>
        </p:spPr>
        <p:txBody>
          <a:bodyPr wrap="square" rtlCol="0">
            <a:spAutoFit/>
          </a:bodyPr>
          <a:lstStyle/>
          <a:p>
            <a:r>
              <a:rPr lang="en-US" sz="3600" b="1" dirty="0">
                <a:solidFill>
                  <a:srgbClr val="0070C0"/>
                </a:solidFill>
              </a:rPr>
              <a:t>  Session 1:  Before the Trails</a:t>
            </a:r>
            <a:r>
              <a:rPr lang="en-US" sz="3600" dirty="0">
                <a:solidFill>
                  <a:srgbClr val="0070C0"/>
                </a:solidFill>
              </a:rPr>
              <a:t> </a:t>
            </a:r>
            <a:endParaRPr lang="en-US" sz="3600" b="1" dirty="0">
              <a:solidFill>
                <a:srgbClr val="0070C0"/>
              </a:solidFill>
            </a:endParaRPr>
          </a:p>
        </p:txBody>
      </p:sp>
      <p:sp>
        <p:nvSpPr>
          <p:cNvPr id="35" name="TextBox 34"/>
          <p:cNvSpPr txBox="1"/>
          <p:nvPr/>
        </p:nvSpPr>
        <p:spPr>
          <a:xfrm>
            <a:off x="0" y="2255520"/>
            <a:ext cx="9144000" cy="646331"/>
          </a:xfrm>
          <a:prstGeom prst="rect">
            <a:avLst/>
          </a:prstGeom>
          <a:noFill/>
          <a:effectLst>
            <a:outerShdw dist="38100" dir="5400000" algn="ctr" rotWithShape="0">
              <a:schemeClr val="tx1"/>
            </a:outerShdw>
          </a:effectLst>
        </p:spPr>
        <p:txBody>
          <a:bodyPr wrap="square" rtlCol="0">
            <a:spAutoFit/>
          </a:bodyPr>
          <a:lstStyle/>
          <a:p>
            <a:r>
              <a:rPr lang="en-US" sz="3600" b="1" dirty="0">
                <a:solidFill>
                  <a:srgbClr val="0070C0"/>
                </a:solidFill>
              </a:rPr>
              <a:t>     Session 2:  The Shared Trail</a:t>
            </a:r>
          </a:p>
        </p:txBody>
      </p:sp>
      <p:sp>
        <p:nvSpPr>
          <p:cNvPr id="14" name="Oval 13"/>
          <p:cNvSpPr/>
          <p:nvPr/>
        </p:nvSpPr>
        <p:spPr>
          <a:xfrm>
            <a:off x="76200" y="1371600"/>
            <a:ext cx="5715000" cy="9144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17"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West Coast</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r>
              <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Journeys . . . . </a:t>
            </a:r>
            <a:r>
              <a:rPr kumimoji="0" lang="en-US" sz="4800" b="1" i="0" u="none" strike="noStrike" cap="none" normalizeH="0" baseline="0"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grpSp>
        <p:nvGrpSpPr>
          <p:cNvPr id="19" name="Group 18"/>
          <p:cNvGrpSpPr/>
          <p:nvPr/>
        </p:nvGrpSpPr>
        <p:grpSpPr>
          <a:xfrm>
            <a:off x="533400" y="838200"/>
            <a:ext cx="8001000" cy="769441"/>
            <a:chOff x="533400" y="838200"/>
            <a:chExt cx="8001000" cy="769441"/>
          </a:xfrm>
        </p:grpSpPr>
        <p:sp>
          <p:nvSpPr>
            <p:cNvPr id="15" name="Rectangle 14"/>
            <p:cNvSpPr>
              <a:spLocks noChangeArrowheads="1"/>
            </p:cNvSpPr>
            <p:nvPr/>
          </p:nvSpPr>
          <p:spPr bwMode="auto">
            <a:xfrm>
              <a:off x="533400" y="838200"/>
              <a:ext cx="2209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Oregon</a:t>
              </a:r>
              <a:endParaRPr kumimoji="0" lang="en-US" sz="4400" b="1" i="0" u="none" strike="noStrike" cap="none" normalizeH="0" baseline="0" dirty="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16" name="Rectangle 3"/>
            <p:cNvSpPr>
              <a:spLocks noChangeArrowheads="1"/>
            </p:cNvSpPr>
            <p:nvPr/>
          </p:nvSpPr>
          <p:spPr bwMode="auto">
            <a:xfrm>
              <a:off x="2590800" y="838200"/>
              <a:ext cx="2971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Mormon</a:t>
              </a:r>
              <a:endParaRPr kumimoji="0" lang="en-US" sz="4400" b="1" i="0" u="none" strike="noStrike" cap="none" normalizeH="0" baseline="0" dirty="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18" name="Rectangle 3"/>
            <p:cNvSpPr>
              <a:spLocks noChangeArrowheads="1"/>
            </p:cNvSpPr>
            <p:nvPr/>
          </p:nvSpPr>
          <p:spPr bwMode="auto">
            <a:xfrm>
              <a:off x="5410200" y="838200"/>
              <a:ext cx="31242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California</a:t>
              </a:r>
              <a:endParaRPr kumimoji="0" lang="en-US" sz="4400" b="1" i="0" u="none" strike="noStrike" cap="none" normalizeH="0" baseline="0" dirty="0">
                <a:solidFill>
                  <a:srgbClr val="0070C0"/>
                </a:solidFill>
                <a:effectLst>
                  <a:outerShdw dist="50800" dir="7200000" algn="ctr" rotWithShape="0">
                    <a:schemeClr val="tx1"/>
                  </a:outerShdw>
                </a:effectLst>
                <a:latin typeface="Tempus Sans ITC" pitchFamily="82" charset="0"/>
                <a:cs typeface="Arial" pitchFamily="34" charset="0"/>
              </a:endParaRPr>
            </a:p>
          </p:txBody>
        </p:sp>
      </p:grpSp>
      <p:sp>
        <p:nvSpPr>
          <p:cNvPr id="43" name="TextBox 3"/>
          <p:cNvSpPr txBox="1">
            <a:spLocks noChangeArrowheads="1"/>
          </p:cNvSpPr>
          <p:nvPr/>
        </p:nvSpPr>
        <p:spPr bwMode="auto">
          <a:xfrm>
            <a:off x="0" y="0"/>
            <a:ext cx="9144000" cy="830997"/>
          </a:xfrm>
          <a:prstGeom prst="rect">
            <a:avLst/>
          </a:prstGeom>
          <a:noFill/>
          <a:ln w="9525">
            <a:noFill/>
            <a:miter lim="800000"/>
            <a:headEnd/>
            <a:tailEnd/>
          </a:ln>
        </p:spPr>
        <p:txBody>
          <a:bodyPr wrap="square">
            <a:spAutoFit/>
          </a:bodyPr>
          <a:lstStyle/>
          <a:p>
            <a:pPr algn="ctr">
              <a:defRPr/>
            </a:pPr>
            <a:r>
              <a:rPr lang="en-US" sz="4800" b="1" dirty="0">
                <a:solidFill>
                  <a:srgbClr val="0070C0"/>
                </a:solidFill>
                <a:effectLst>
                  <a:outerShdw dist="50800" dir="5400000" algn="ctr" rotWithShape="0">
                    <a:schemeClr val="tx1"/>
                  </a:outerShdw>
                </a:effectLst>
                <a:latin typeface="Calibri" pitchFamily="34" charset="0"/>
              </a:rPr>
              <a:t>Session 1: Before the Trails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9"/>
                                        </p:tgtEl>
                                      </p:cBhvr>
                                    </p:animEffect>
                                    <p:set>
                                      <p:cBhvr>
                                        <p:cTn id="7" dur="1" fill="hold">
                                          <p:stCondLst>
                                            <p:cond delay="999"/>
                                          </p:stCondLst>
                                        </p:cTn>
                                        <p:tgtEl>
                                          <p:spTgt spid="19"/>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0"/>
                                        <p:tgtEl>
                                          <p:spTgt spid="21"/>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left)">
                                      <p:cBhvr>
                                        <p:cTn id="14" dur="1000"/>
                                        <p:tgtEl>
                                          <p:spTgt spid="3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1000"/>
                                        <p:tgtEl>
                                          <p:spTgt spid="3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wipe(left)">
                                      <p:cBhvr>
                                        <p:cTn id="24" dur="1000"/>
                                        <p:tgtEl>
                                          <p:spTgt spid="31"/>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1000"/>
                                        <p:tgtEl>
                                          <p:spTgt spid="30"/>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1000"/>
                                        <p:tgtEl>
                                          <p:spTgt spid="3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1" nodeType="click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wipe(left)">
                                      <p:cBhvr>
                                        <p:cTn id="39" dur="1000"/>
                                        <p:tgtEl>
                                          <p:spTgt spid="3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wipe(left)">
                                      <p:cBhvr>
                                        <p:cTn id="44" dur="1000"/>
                                        <p:tgtEl>
                                          <p:spTgt spid="14"/>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xit" presetSubtype="0" fill="hold" grpId="1" nodeType="clickEffect">
                                  <p:stCondLst>
                                    <p:cond delay="0"/>
                                  </p:stCondLst>
                                  <p:childTnLst>
                                    <p:animEffect transition="out" filter="fade">
                                      <p:cBhvr>
                                        <p:cTn id="48" dur="1000"/>
                                        <p:tgtEl>
                                          <p:spTgt spid="14"/>
                                        </p:tgtEl>
                                      </p:cBhvr>
                                    </p:animEffect>
                                    <p:set>
                                      <p:cBhvr>
                                        <p:cTn id="49" dur="1" fill="hold">
                                          <p:stCondLst>
                                            <p:cond delay="999"/>
                                          </p:stCondLst>
                                        </p:cTn>
                                        <p:tgtEl>
                                          <p:spTgt spid="14"/>
                                        </p:tgtEl>
                                        <p:attrNameLst>
                                          <p:attrName>style.visibility</p:attrName>
                                        </p:attrNameLst>
                                      </p:cBhvr>
                                      <p:to>
                                        <p:strVal val="hidden"/>
                                      </p:to>
                                    </p:set>
                                  </p:childTnLst>
                                </p:cTn>
                              </p:par>
                              <p:par>
                                <p:cTn id="50" presetID="10" presetClass="exit" presetSubtype="0" fill="hold" grpId="1" nodeType="withEffect">
                                  <p:stCondLst>
                                    <p:cond delay="500"/>
                                  </p:stCondLst>
                                  <p:childTnLst>
                                    <p:animEffect transition="out" filter="fade">
                                      <p:cBhvr>
                                        <p:cTn id="51" dur="1000"/>
                                        <p:tgtEl>
                                          <p:spTgt spid="35"/>
                                        </p:tgtEl>
                                      </p:cBhvr>
                                    </p:animEffect>
                                    <p:set>
                                      <p:cBhvr>
                                        <p:cTn id="52" dur="1" fill="hold">
                                          <p:stCondLst>
                                            <p:cond delay="999"/>
                                          </p:stCondLst>
                                        </p:cTn>
                                        <p:tgtEl>
                                          <p:spTgt spid="35"/>
                                        </p:tgtEl>
                                        <p:attrNameLst>
                                          <p:attrName>style.visibility</p:attrName>
                                        </p:attrNameLst>
                                      </p:cBhvr>
                                      <p:to>
                                        <p:strVal val="hidden"/>
                                      </p:to>
                                    </p:set>
                                  </p:childTnLst>
                                </p:cTn>
                              </p:par>
                              <p:par>
                                <p:cTn id="53" presetID="10" presetClass="exit" presetSubtype="0" fill="hold" grpId="1" nodeType="withEffect">
                                  <p:stCondLst>
                                    <p:cond delay="500"/>
                                  </p:stCondLst>
                                  <p:childTnLst>
                                    <p:animEffect transition="out" filter="fade">
                                      <p:cBhvr>
                                        <p:cTn id="54" dur="1000"/>
                                        <p:tgtEl>
                                          <p:spTgt spid="31"/>
                                        </p:tgtEl>
                                      </p:cBhvr>
                                    </p:animEffect>
                                    <p:set>
                                      <p:cBhvr>
                                        <p:cTn id="55" dur="1" fill="hold">
                                          <p:stCondLst>
                                            <p:cond delay="999"/>
                                          </p:stCondLst>
                                        </p:cTn>
                                        <p:tgtEl>
                                          <p:spTgt spid="31"/>
                                        </p:tgtEl>
                                        <p:attrNameLst>
                                          <p:attrName>style.visibility</p:attrName>
                                        </p:attrNameLst>
                                      </p:cBhvr>
                                      <p:to>
                                        <p:strVal val="hidden"/>
                                      </p:to>
                                    </p:set>
                                  </p:childTnLst>
                                </p:cTn>
                              </p:par>
                              <p:par>
                                <p:cTn id="56" presetID="10" presetClass="exit" presetSubtype="0" fill="hold" grpId="1" nodeType="withEffect">
                                  <p:stCondLst>
                                    <p:cond delay="500"/>
                                  </p:stCondLst>
                                  <p:childTnLst>
                                    <p:animEffect transition="out" filter="fade">
                                      <p:cBhvr>
                                        <p:cTn id="57" dur="1000"/>
                                        <p:tgtEl>
                                          <p:spTgt spid="30"/>
                                        </p:tgtEl>
                                      </p:cBhvr>
                                    </p:animEffect>
                                    <p:set>
                                      <p:cBhvr>
                                        <p:cTn id="58" dur="1" fill="hold">
                                          <p:stCondLst>
                                            <p:cond delay="999"/>
                                          </p:stCondLst>
                                        </p:cTn>
                                        <p:tgtEl>
                                          <p:spTgt spid="30"/>
                                        </p:tgtEl>
                                        <p:attrNameLst>
                                          <p:attrName>style.visibility</p:attrName>
                                        </p:attrNameLst>
                                      </p:cBhvr>
                                      <p:to>
                                        <p:strVal val="hidden"/>
                                      </p:to>
                                    </p:set>
                                  </p:childTnLst>
                                </p:cTn>
                              </p:par>
                              <p:par>
                                <p:cTn id="59" presetID="10" presetClass="exit" presetSubtype="0" fill="hold" grpId="1" nodeType="withEffect">
                                  <p:stCondLst>
                                    <p:cond delay="500"/>
                                  </p:stCondLst>
                                  <p:childTnLst>
                                    <p:animEffect transition="out" filter="fade">
                                      <p:cBhvr>
                                        <p:cTn id="60" dur="1000"/>
                                        <p:tgtEl>
                                          <p:spTgt spid="32"/>
                                        </p:tgtEl>
                                      </p:cBhvr>
                                    </p:animEffect>
                                    <p:set>
                                      <p:cBhvr>
                                        <p:cTn id="61" dur="1" fill="hold">
                                          <p:stCondLst>
                                            <p:cond delay="999"/>
                                          </p:stCondLst>
                                        </p:cTn>
                                        <p:tgtEl>
                                          <p:spTgt spid="32"/>
                                        </p:tgtEl>
                                        <p:attrNameLst>
                                          <p:attrName>style.visibility</p:attrName>
                                        </p:attrNameLst>
                                      </p:cBhvr>
                                      <p:to>
                                        <p:strVal val="hidden"/>
                                      </p:to>
                                    </p:set>
                                  </p:childTnLst>
                                </p:cTn>
                              </p:par>
                              <p:par>
                                <p:cTn id="62" presetID="10" presetClass="exit" presetSubtype="0" fill="hold" grpId="2" nodeType="withEffect">
                                  <p:stCondLst>
                                    <p:cond delay="500"/>
                                  </p:stCondLst>
                                  <p:childTnLst>
                                    <p:animEffect transition="out" filter="fade">
                                      <p:cBhvr>
                                        <p:cTn id="63" dur="1000"/>
                                        <p:tgtEl>
                                          <p:spTgt spid="35"/>
                                        </p:tgtEl>
                                      </p:cBhvr>
                                    </p:animEffect>
                                    <p:set>
                                      <p:cBhvr>
                                        <p:cTn id="64" dur="1" fill="hold">
                                          <p:stCondLst>
                                            <p:cond delay="999"/>
                                          </p:stCondLst>
                                        </p:cTn>
                                        <p:tgtEl>
                                          <p:spTgt spid="35"/>
                                        </p:tgtEl>
                                        <p:attrNameLst>
                                          <p:attrName>style.visibility</p:attrName>
                                        </p:attrNameLst>
                                      </p:cBhvr>
                                      <p:to>
                                        <p:strVal val="hidden"/>
                                      </p:to>
                                    </p:set>
                                  </p:childTnLst>
                                </p:cTn>
                              </p:par>
                              <p:par>
                                <p:cTn id="65" presetID="10" presetClass="exit" presetSubtype="0" fill="hold" grpId="2" nodeType="withEffect">
                                  <p:stCondLst>
                                    <p:cond delay="500"/>
                                  </p:stCondLst>
                                  <p:childTnLst>
                                    <p:animEffect transition="out" filter="fade">
                                      <p:cBhvr>
                                        <p:cTn id="66" dur="1000"/>
                                        <p:tgtEl>
                                          <p:spTgt spid="31"/>
                                        </p:tgtEl>
                                      </p:cBhvr>
                                    </p:animEffect>
                                    <p:set>
                                      <p:cBhvr>
                                        <p:cTn id="67" dur="1" fill="hold">
                                          <p:stCondLst>
                                            <p:cond delay="999"/>
                                          </p:stCondLst>
                                        </p:cTn>
                                        <p:tgtEl>
                                          <p:spTgt spid="31"/>
                                        </p:tgtEl>
                                        <p:attrNameLst>
                                          <p:attrName>style.visibility</p:attrName>
                                        </p:attrNameLst>
                                      </p:cBhvr>
                                      <p:to>
                                        <p:strVal val="hidden"/>
                                      </p:to>
                                    </p:set>
                                  </p:childTnLst>
                                </p:cTn>
                              </p:par>
                              <p:par>
                                <p:cTn id="68" presetID="10" presetClass="exit" presetSubtype="0" fill="hold" grpId="2" nodeType="withEffect">
                                  <p:stCondLst>
                                    <p:cond delay="500"/>
                                  </p:stCondLst>
                                  <p:childTnLst>
                                    <p:animEffect transition="out" filter="fade">
                                      <p:cBhvr>
                                        <p:cTn id="69" dur="1000"/>
                                        <p:tgtEl>
                                          <p:spTgt spid="30"/>
                                        </p:tgtEl>
                                      </p:cBhvr>
                                    </p:animEffect>
                                    <p:set>
                                      <p:cBhvr>
                                        <p:cTn id="70" dur="1" fill="hold">
                                          <p:stCondLst>
                                            <p:cond delay="999"/>
                                          </p:stCondLst>
                                        </p:cTn>
                                        <p:tgtEl>
                                          <p:spTgt spid="30"/>
                                        </p:tgtEl>
                                        <p:attrNameLst>
                                          <p:attrName>style.visibility</p:attrName>
                                        </p:attrNameLst>
                                      </p:cBhvr>
                                      <p:to>
                                        <p:strVal val="hidden"/>
                                      </p:to>
                                    </p:set>
                                  </p:childTnLst>
                                </p:cTn>
                              </p:par>
                              <p:par>
                                <p:cTn id="71" presetID="10" presetClass="exit" presetSubtype="0" fill="hold" grpId="2" nodeType="withEffect">
                                  <p:stCondLst>
                                    <p:cond delay="500"/>
                                  </p:stCondLst>
                                  <p:childTnLst>
                                    <p:animEffect transition="out" filter="fade">
                                      <p:cBhvr>
                                        <p:cTn id="72" dur="1000"/>
                                        <p:tgtEl>
                                          <p:spTgt spid="32"/>
                                        </p:tgtEl>
                                      </p:cBhvr>
                                    </p:animEffect>
                                    <p:set>
                                      <p:cBhvr>
                                        <p:cTn id="73" dur="1" fill="hold">
                                          <p:stCondLst>
                                            <p:cond delay="999"/>
                                          </p:stCondLst>
                                        </p:cTn>
                                        <p:tgtEl>
                                          <p:spTgt spid="32"/>
                                        </p:tgtEl>
                                        <p:attrNameLst>
                                          <p:attrName>style.visibility</p:attrName>
                                        </p:attrNameLst>
                                      </p:cBhvr>
                                      <p:to>
                                        <p:strVal val="hidden"/>
                                      </p:to>
                                    </p:set>
                                  </p:childTnLst>
                                </p:cTn>
                              </p:par>
                              <p:par>
                                <p:cTn id="74" presetID="10" presetClass="exit" presetSubtype="0" fill="hold" grpId="0" nodeType="withEffect">
                                  <p:stCondLst>
                                    <p:cond delay="500"/>
                                  </p:stCondLst>
                                  <p:childTnLst>
                                    <p:animEffect transition="out" filter="fade">
                                      <p:cBhvr>
                                        <p:cTn id="75" dur="1000"/>
                                        <p:tgtEl>
                                          <p:spTgt spid="33"/>
                                        </p:tgtEl>
                                      </p:cBhvr>
                                    </p:animEffect>
                                    <p:set>
                                      <p:cBhvr>
                                        <p:cTn id="76" dur="1" fill="hold">
                                          <p:stCondLst>
                                            <p:cond delay="999"/>
                                          </p:stCondLst>
                                        </p:cTn>
                                        <p:tgtEl>
                                          <p:spTgt spid="33"/>
                                        </p:tgtEl>
                                        <p:attrNameLst>
                                          <p:attrName>style.visibility</p:attrName>
                                        </p:attrNameLst>
                                      </p:cBhvr>
                                      <p:to>
                                        <p:strVal val="hidden"/>
                                      </p:to>
                                    </p:set>
                                  </p:childTnLst>
                                </p:cTn>
                              </p:par>
                              <p:par>
                                <p:cTn id="77" presetID="10" presetClass="exit" presetSubtype="0" fill="hold" grpId="0" nodeType="withEffect">
                                  <p:stCondLst>
                                    <p:cond delay="500"/>
                                  </p:stCondLst>
                                  <p:childTnLst>
                                    <p:animEffect transition="out" filter="fade">
                                      <p:cBhvr>
                                        <p:cTn id="78" dur="1000"/>
                                        <p:tgtEl>
                                          <p:spTgt spid="17"/>
                                        </p:tgtEl>
                                      </p:cBhvr>
                                    </p:animEffect>
                                    <p:set>
                                      <p:cBhvr>
                                        <p:cTn id="79" dur="1" fill="hold">
                                          <p:stCondLst>
                                            <p:cond delay="999"/>
                                          </p:stCondLst>
                                        </p:cTn>
                                        <p:tgtEl>
                                          <p:spTgt spid="17"/>
                                        </p:tgtEl>
                                        <p:attrNameLst>
                                          <p:attrName>style.visibility</p:attrName>
                                        </p:attrNameLst>
                                      </p:cBhvr>
                                      <p:to>
                                        <p:strVal val="hidden"/>
                                      </p:to>
                                    </p:set>
                                  </p:childTnLst>
                                </p:cTn>
                              </p:par>
                              <p:par>
                                <p:cTn id="80" presetID="6" presetClass="emph" presetSubtype="0" fill="hold" grpId="2" nodeType="withEffect">
                                  <p:stCondLst>
                                    <p:cond delay="500"/>
                                  </p:stCondLst>
                                  <p:childTnLst>
                                    <p:animScale>
                                      <p:cBhvr>
                                        <p:cTn id="81" dur="1000" fill="hold"/>
                                        <p:tgtEl>
                                          <p:spTgt spid="34"/>
                                        </p:tgtEl>
                                      </p:cBhvr>
                                      <p:by x="140000" y="140000"/>
                                    </p:animScale>
                                  </p:childTnLst>
                                </p:cTn>
                              </p:par>
                              <p:par>
                                <p:cTn id="82" presetID="64" presetClass="path" presetSubtype="0" fill="hold" grpId="3" nodeType="withEffect">
                                  <p:stCondLst>
                                    <p:cond delay="500"/>
                                  </p:stCondLst>
                                  <p:childTnLst>
                                    <p:animMotion origin="layout" path="M 0 -1.7341E-6 L 0.28333 -0.20231 " pathEditMode="relative" rAng="0" ptsTypes="AA">
                                      <p:cBhvr>
                                        <p:cTn id="83" dur="1000" fill="hold"/>
                                        <p:tgtEl>
                                          <p:spTgt spid="34"/>
                                        </p:tgtEl>
                                        <p:attrNameLst>
                                          <p:attrName>ppt_x</p:attrName>
                                          <p:attrName>ppt_y</p:attrName>
                                        </p:attrNameLst>
                                      </p:cBhvr>
                                      <p:rCtr x="14200" y="-10100"/>
                                    </p:animMotion>
                                  </p:childTnLst>
                                </p:cTn>
                              </p:par>
                              <p:par>
                                <p:cTn id="84" presetID="10" presetClass="exit" presetSubtype="0" fill="hold" grpId="1" nodeType="withEffect">
                                  <p:stCondLst>
                                    <p:cond delay="1000"/>
                                  </p:stCondLst>
                                  <p:childTnLst>
                                    <p:animEffect transition="out" filter="fade">
                                      <p:cBhvr>
                                        <p:cTn id="85" dur="1000"/>
                                        <p:tgtEl>
                                          <p:spTgt spid="34"/>
                                        </p:tgtEl>
                                      </p:cBhvr>
                                    </p:animEffect>
                                    <p:set>
                                      <p:cBhvr>
                                        <p:cTn id="86" dur="1" fill="hold">
                                          <p:stCondLst>
                                            <p:cond delay="999"/>
                                          </p:stCondLst>
                                        </p:cTn>
                                        <p:tgtEl>
                                          <p:spTgt spid="34"/>
                                        </p:tgtEl>
                                        <p:attrNameLst>
                                          <p:attrName>style.visibility</p:attrName>
                                        </p:attrNameLst>
                                      </p:cBhvr>
                                      <p:to>
                                        <p:strVal val="hidden"/>
                                      </p:to>
                                    </p:set>
                                  </p:childTnLst>
                                </p:cTn>
                              </p:par>
                              <p:par>
                                <p:cTn id="87" presetID="10" presetClass="entr" presetSubtype="0" fill="hold" grpId="0" nodeType="withEffect">
                                  <p:stCondLst>
                                    <p:cond delay="1000"/>
                                  </p:stCondLst>
                                  <p:childTnLst>
                                    <p:set>
                                      <p:cBhvr>
                                        <p:cTn id="88" dur="1" fill="hold">
                                          <p:stCondLst>
                                            <p:cond delay="0"/>
                                          </p:stCondLst>
                                        </p:cTn>
                                        <p:tgtEl>
                                          <p:spTgt spid="43"/>
                                        </p:tgtEl>
                                        <p:attrNameLst>
                                          <p:attrName>style.visibility</p:attrName>
                                        </p:attrNameLst>
                                      </p:cBhvr>
                                      <p:to>
                                        <p:strVal val="visible"/>
                                      </p:to>
                                    </p:set>
                                    <p:animEffect transition="in" filter="fade">
                                      <p:cBhvr>
                                        <p:cTn id="89"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0" grpId="0"/>
      <p:bldP spid="30" grpId="1"/>
      <p:bldP spid="30" grpId="2"/>
      <p:bldP spid="31" grpId="0"/>
      <p:bldP spid="31" grpId="1"/>
      <p:bldP spid="31" grpId="2"/>
      <p:bldP spid="32" grpId="0"/>
      <p:bldP spid="32" grpId="1"/>
      <p:bldP spid="32" grpId="2"/>
      <p:bldP spid="33" grpId="0"/>
      <p:bldP spid="33" grpId="1"/>
      <p:bldP spid="34" grpId="0"/>
      <p:bldP spid="34" grpId="1"/>
      <p:bldP spid="34" grpId="2"/>
      <p:bldP spid="34" grpId="3"/>
      <p:bldP spid="35" grpId="0"/>
      <p:bldP spid="35" grpId="1"/>
      <p:bldP spid="35" grpId="2"/>
      <p:bldP spid="14" grpId="0" animBg="1"/>
      <p:bldP spid="14" grpId="1" animBg="1"/>
      <p:bldP spid="17" grpId="0"/>
      <p:bldP spid="43"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1" name="Rectangle 50"/>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 useBgFill="1">
        <p:nvSpPr>
          <p:cNvPr id="5" name="Rectangle 4"/>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6" name="TextBox 45"/>
          <p:cNvSpPr txBox="1"/>
          <p:nvPr/>
        </p:nvSpPr>
        <p:spPr>
          <a:xfrm>
            <a:off x="70866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1812</a:t>
            </a:r>
          </a:p>
        </p:txBody>
      </p:sp>
      <p:pic>
        <p:nvPicPr>
          <p:cNvPr id="3" name="Picture 2"/>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p:nvSpPr>
          <p:cNvPr id="27" name="5-Point Star 26"/>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5-Point Star 27"/>
          <p:cNvSpPr/>
          <p:nvPr/>
        </p:nvSpPr>
        <p:spPr>
          <a:xfrm>
            <a:off x="7924800" y="41910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5-Point Star 29"/>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5-Point Star 49"/>
          <p:cNvSpPr/>
          <p:nvPr/>
        </p:nvSpPr>
        <p:spPr>
          <a:xfrm rot="20045405">
            <a:off x="6172200" y="35052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5-Point Star 47"/>
          <p:cNvSpPr/>
          <p:nvPr/>
        </p:nvSpPr>
        <p:spPr>
          <a:xfrm>
            <a:off x="5571125" y="2472951"/>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5-Point Star 31"/>
          <p:cNvSpPr/>
          <p:nvPr/>
        </p:nvSpPr>
        <p:spPr>
          <a:xfrm>
            <a:off x="5486398" y="209195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5-Point Star 23"/>
          <p:cNvSpPr/>
          <p:nvPr/>
        </p:nvSpPr>
        <p:spPr>
          <a:xfrm>
            <a:off x="4191000" y="22860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p:cNvGrpSpPr/>
          <p:nvPr/>
        </p:nvGrpSpPr>
        <p:grpSpPr>
          <a:xfrm>
            <a:off x="-304800" y="1828800"/>
            <a:ext cx="4139770" cy="1695990"/>
            <a:chOff x="-304800" y="1828800"/>
            <a:chExt cx="4139770" cy="1695990"/>
          </a:xfrm>
        </p:grpSpPr>
        <p:sp>
          <p:nvSpPr>
            <p:cNvPr id="59" name="Freeform 58"/>
            <p:cNvSpPr/>
            <p:nvPr/>
          </p:nvSpPr>
          <p:spPr>
            <a:xfrm flipH="1" flipV="1">
              <a:off x="-304800" y="1828800"/>
              <a:ext cx="4139770" cy="1695990"/>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ln w="1016000">
              <a:solidFill>
                <a:schemeClr val="tx1">
                  <a:lumMod val="65000"/>
                  <a:lumOff val="35000"/>
                  <a:alpha val="55000"/>
                </a:schemeClr>
              </a:solidFill>
              <a:tailEnd type="stealth"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0" name="TextBox 59"/>
            <p:cNvSpPr txBox="1"/>
            <p:nvPr/>
          </p:nvSpPr>
          <p:spPr>
            <a:xfrm rot="1141038">
              <a:off x="223849" y="2619758"/>
              <a:ext cx="3061229" cy="461665"/>
            </a:xfrm>
            <a:prstGeom prst="rect">
              <a:avLst/>
            </a:prstGeom>
            <a:noFill/>
          </p:spPr>
          <p:txBody>
            <a:bodyPr wrap="none" rtlCol="0">
              <a:prstTxWarp prst="textArchDown">
                <a:avLst/>
              </a:prstTxWarp>
              <a:spAutoFit/>
            </a:bodyPr>
            <a:lstStyle/>
            <a:p>
              <a:r>
                <a:rPr lang="en-US" sz="2800" b="1" dirty="0"/>
                <a:t>Traders &amp; trappers</a:t>
              </a:r>
            </a:p>
          </p:txBody>
        </p:sp>
      </p:grpSp>
      <p:sp useBgFill="1">
        <p:nvSpPr>
          <p:cNvPr id="62" name="TextBox 61"/>
          <p:cNvSpPr txBox="1"/>
          <p:nvPr/>
        </p:nvSpPr>
        <p:spPr>
          <a:xfrm>
            <a:off x="0" y="762000"/>
            <a:ext cx="9144000" cy="584775"/>
          </a:xfrm>
          <a:prstGeom prst="rect">
            <a:avLst/>
          </a:prstGeom>
        </p:spPr>
        <p:txBody>
          <a:bodyPr wrap="square" rtlCol="0">
            <a:spAutoFit/>
          </a:bodyPr>
          <a:lstStyle/>
          <a:p>
            <a:pPr algn="ctr"/>
            <a:r>
              <a:rPr lang="en-US" sz="3200" b="1" dirty="0"/>
              <a:t>What’s happening from the </a:t>
            </a:r>
            <a:r>
              <a:rPr lang="en-US" sz="3200" b="1" dirty="0">
                <a:solidFill>
                  <a:srgbClr val="FF0000"/>
                </a:solidFill>
                <a:effectLst>
                  <a:outerShdw dist="50800" dir="7200000" algn="ctr" rotWithShape="0">
                    <a:schemeClr val="tx1"/>
                  </a:outerShdw>
                </a:effectLst>
              </a:rPr>
              <a:t>WEST</a:t>
            </a:r>
            <a:r>
              <a:rPr lang="en-US" sz="3200" b="1" dirty="0"/>
              <a:t>?</a:t>
            </a:r>
          </a:p>
        </p:txBody>
      </p:sp>
      <p:sp useBgFill="1">
        <p:nvSpPr>
          <p:cNvPr id="63" name="TextBox 62"/>
          <p:cNvSpPr txBox="1"/>
          <p:nvPr/>
        </p:nvSpPr>
        <p:spPr>
          <a:xfrm>
            <a:off x="0" y="762000"/>
            <a:ext cx="9144000" cy="584775"/>
          </a:xfrm>
          <a:prstGeom prst="rect">
            <a:avLst/>
          </a:prstGeom>
        </p:spPr>
        <p:txBody>
          <a:bodyPr wrap="square" rtlCol="0">
            <a:spAutoFit/>
          </a:bodyPr>
          <a:lstStyle/>
          <a:p>
            <a:pPr algn="ctr"/>
            <a:r>
              <a:rPr lang="en-US" sz="3200" b="1" dirty="0"/>
              <a:t>Three fur companies work from </a:t>
            </a:r>
            <a:r>
              <a:rPr lang="en-US" sz="3200" b="1" dirty="0">
                <a:solidFill>
                  <a:srgbClr val="FF0000"/>
                </a:solidFill>
                <a:effectLst>
                  <a:outerShdw dist="50800" dir="7200000" algn="ctr" rotWithShape="0">
                    <a:schemeClr val="tx1"/>
                  </a:outerShdw>
                </a:effectLst>
              </a:rPr>
              <a:t>WEST TO EAST</a:t>
            </a:r>
            <a:endParaRPr lang="en-US" sz="3200" b="1" dirty="0"/>
          </a:p>
        </p:txBody>
      </p:sp>
      <p:grpSp>
        <p:nvGrpSpPr>
          <p:cNvPr id="66" name="Group 65"/>
          <p:cNvGrpSpPr/>
          <p:nvPr/>
        </p:nvGrpSpPr>
        <p:grpSpPr>
          <a:xfrm>
            <a:off x="0" y="762000"/>
            <a:ext cx="9144000" cy="6096000"/>
            <a:chOff x="0" y="762000"/>
            <a:chExt cx="9144000" cy="6096000"/>
          </a:xfrm>
        </p:grpSpPr>
        <p:grpSp>
          <p:nvGrpSpPr>
            <p:cNvPr id="64" name="Group 63"/>
            <p:cNvGrpSpPr/>
            <p:nvPr/>
          </p:nvGrpSpPr>
          <p:grpSpPr>
            <a:xfrm>
              <a:off x="0" y="762000"/>
              <a:ext cx="9144000" cy="6096000"/>
              <a:chOff x="0" y="762000"/>
              <a:chExt cx="9144000" cy="6096000"/>
            </a:xfrm>
          </p:grpSpPr>
          <p:grpSp>
            <p:nvGrpSpPr>
              <p:cNvPr id="4" name="Group 19"/>
              <p:cNvGrpSpPr/>
              <p:nvPr/>
            </p:nvGrpSpPr>
            <p:grpSpPr>
              <a:xfrm>
                <a:off x="4191000" y="4948535"/>
                <a:ext cx="2590800" cy="1909465"/>
                <a:chOff x="4191000" y="4948535"/>
                <a:chExt cx="2590800" cy="1909465"/>
              </a:xfrm>
            </p:grpSpPr>
            <p:grpSp>
              <p:nvGrpSpPr>
                <p:cNvPr id="7" name="Group 6"/>
                <p:cNvGrpSpPr/>
                <p:nvPr/>
              </p:nvGrpSpPr>
              <p:grpSpPr>
                <a:xfrm>
                  <a:off x="4191000" y="4948535"/>
                  <a:ext cx="2590800" cy="537865"/>
                  <a:chOff x="6553200" y="4419600"/>
                  <a:chExt cx="2590800" cy="537865"/>
                </a:xfrm>
              </p:grpSpPr>
              <p:sp>
                <p:nvSpPr>
                  <p:cNvPr id="8" name="TextBox 7"/>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Missouri Fur</a:t>
                    </a:r>
                  </a:p>
                </p:txBody>
              </p:sp>
              <p:sp>
                <p:nvSpPr>
                  <p:cNvPr id="9" name="5-Point Star 8"/>
                  <p:cNvSpPr/>
                  <p:nvPr/>
                </p:nvSpPr>
                <p:spPr>
                  <a:xfrm>
                    <a:off x="6629400" y="44196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a:off x="4191000" y="5405735"/>
                  <a:ext cx="2590800" cy="537865"/>
                  <a:chOff x="6553200" y="4419600"/>
                  <a:chExt cx="2590800" cy="537865"/>
                </a:xfrm>
              </p:grpSpPr>
              <p:sp>
                <p:nvSpPr>
                  <p:cNvPr id="11" name="TextBox 10"/>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Rocky Mt. Fur</a:t>
                    </a:r>
                  </a:p>
                </p:txBody>
              </p:sp>
              <p:sp>
                <p:nvSpPr>
                  <p:cNvPr id="12" name="5-Point Star 11"/>
                  <p:cNvSpPr/>
                  <p:nvPr/>
                </p:nvSpPr>
                <p:spPr>
                  <a:xfrm>
                    <a:off x="6629400" y="4419600"/>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a:off x="4191000" y="5862935"/>
                  <a:ext cx="2590800" cy="537865"/>
                  <a:chOff x="6553200" y="4419600"/>
                  <a:chExt cx="2590800" cy="537865"/>
                </a:xfrm>
              </p:grpSpPr>
              <p:sp>
                <p:nvSpPr>
                  <p:cNvPr id="14" name="TextBox 1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Columbia Fur</a:t>
                    </a:r>
                  </a:p>
                </p:txBody>
              </p:sp>
              <p:sp>
                <p:nvSpPr>
                  <p:cNvPr id="15" name="5-Point Star 14"/>
                  <p:cNvSpPr/>
                  <p:nvPr/>
                </p:nvSpPr>
                <p:spPr>
                  <a:xfrm>
                    <a:off x="6629400" y="4419600"/>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p:cNvGrpSpPr/>
                <p:nvPr/>
              </p:nvGrpSpPr>
              <p:grpSpPr>
                <a:xfrm>
                  <a:off x="4191000" y="6320135"/>
                  <a:ext cx="2590800" cy="537865"/>
                  <a:chOff x="6553200" y="4419600"/>
                  <a:chExt cx="2590800" cy="537865"/>
                </a:xfrm>
              </p:grpSpPr>
              <p:sp>
                <p:nvSpPr>
                  <p:cNvPr id="17" name="TextBox 16"/>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t>        American Fur</a:t>
                    </a:r>
                  </a:p>
                </p:txBody>
              </p:sp>
              <p:sp>
                <p:nvSpPr>
                  <p:cNvPr id="18" name="5-Point Star 17"/>
                  <p:cNvSpPr/>
                  <p:nvPr/>
                </p:nvSpPr>
                <p:spPr>
                  <a:xfrm>
                    <a:off x="6629400" y="4419600"/>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5" name="Rectangle 54"/>
              <p:cNvSpPr/>
              <p:nvPr/>
            </p:nvSpPr>
            <p:spPr>
              <a:xfrm>
                <a:off x="4191000" y="5029200"/>
                <a:ext cx="2590800" cy="18288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53"/>
              <p:cNvGrpSpPr/>
              <p:nvPr/>
            </p:nvGrpSpPr>
            <p:grpSpPr>
              <a:xfrm>
                <a:off x="6781800" y="6324600"/>
                <a:ext cx="2133600" cy="533400"/>
                <a:chOff x="6781800" y="6324600"/>
                <a:chExt cx="2133600" cy="533400"/>
              </a:xfrm>
            </p:grpSpPr>
            <p:sp>
              <p:nvSpPr>
                <p:cNvPr id="53" name="TextBox 52"/>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52" name="5-Point Star 51"/>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p:cNvGrpSpPr/>
              <p:nvPr/>
            </p:nvGrpSpPr>
            <p:grpSpPr>
              <a:xfrm>
                <a:off x="0" y="762000"/>
                <a:ext cx="9144000" cy="6096000"/>
                <a:chOff x="0" y="762000"/>
                <a:chExt cx="9144000" cy="6096000"/>
              </a:xfrm>
            </p:grpSpPr>
            <p:grpSp>
              <p:nvGrpSpPr>
                <p:cNvPr id="56" name="Group 55"/>
                <p:cNvGrpSpPr/>
                <p:nvPr/>
              </p:nvGrpSpPr>
              <p:grpSpPr>
                <a:xfrm>
                  <a:off x="0" y="762000"/>
                  <a:ext cx="9144000" cy="6096000"/>
                  <a:chOff x="0" y="762000"/>
                  <a:chExt cx="9144000" cy="6096000"/>
                </a:xfrm>
              </p:grpSpPr>
              <p:sp>
                <p:nvSpPr>
                  <p:cNvPr id="22" name="TextBox 21"/>
                  <p:cNvSpPr txBox="1"/>
                  <p:nvPr/>
                </p:nvSpPr>
                <p:spPr>
                  <a:xfrm>
                    <a:off x="0" y="4069080"/>
                    <a:ext cx="3505200" cy="523220"/>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1807: Fort Raymond </a:t>
                    </a:r>
                  </a:p>
                </p:txBody>
              </p:sp>
              <p:sp>
                <p:nvSpPr>
                  <p:cNvPr id="25" name="TextBox 24"/>
                  <p:cNvSpPr txBox="1"/>
                  <p:nvPr/>
                </p:nvSpPr>
                <p:spPr>
                  <a:xfrm rot="1554595">
                    <a:off x="3002515" y="1923592"/>
                    <a:ext cx="1395767"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Raymond</a:t>
                    </a:r>
                  </a:p>
                </p:txBody>
              </p:sp>
              <p:sp>
                <p:nvSpPr>
                  <p:cNvPr id="31" name="TextBox 30"/>
                  <p:cNvSpPr txBox="1"/>
                  <p:nvPr/>
                </p:nvSpPr>
                <p:spPr>
                  <a:xfrm rot="19136910">
                    <a:off x="5636246" y="1621761"/>
                    <a:ext cx="1253869" cy="461665"/>
                  </a:xfrm>
                  <a:prstGeom prst="rect">
                    <a:avLst/>
                  </a:prstGeom>
                  <a:solidFill>
                    <a:schemeClr val="bg1"/>
                  </a:solidFill>
                </p:spPr>
                <p:txBody>
                  <a:bodyPr wrap="none" rtlCol="0">
                    <a:spAutoFit/>
                  </a:bodyPr>
                  <a:lstStyle/>
                  <a:p>
                    <a:r>
                      <a:rPr lang="en-US" sz="2300" b="1" dirty="0">
                        <a:solidFill>
                          <a:schemeClr val="accent3">
                            <a:lumMod val="75000"/>
                          </a:schemeClr>
                        </a:solidFill>
                        <a:effectLst>
                          <a:outerShdw dist="63500" dir="7200000" algn="ctr" rotWithShape="0">
                            <a:schemeClr val="tx1"/>
                          </a:outerShdw>
                        </a:effectLst>
                      </a:rPr>
                      <a:t>Mandan</a:t>
                    </a:r>
                  </a:p>
                </p:txBody>
              </p:sp>
              <p:sp>
                <p:nvSpPr>
                  <p:cNvPr id="33" name="TextBox 32"/>
                  <p:cNvSpPr txBox="1"/>
                  <p:nvPr/>
                </p:nvSpPr>
                <p:spPr>
                  <a:xfrm>
                    <a:off x="0" y="4517136"/>
                    <a:ext cx="3505200" cy="523220"/>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1809: Fort Mandan </a:t>
                    </a:r>
                  </a:p>
                </p:txBody>
              </p:sp>
              <p:sp>
                <p:nvSpPr>
                  <p:cNvPr id="34" name="TextBox 33"/>
                  <p:cNvSpPr txBox="1"/>
                  <p:nvPr/>
                </p:nvSpPr>
                <p:spPr>
                  <a:xfrm>
                    <a:off x="0" y="5029200"/>
                    <a:ext cx="3505200" cy="954107"/>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1810: Fort Henry</a:t>
                    </a:r>
                  </a:p>
                  <a:p>
                    <a:pPr lvl="1"/>
                    <a:r>
                      <a:rPr lang="en-US" sz="2800" b="1" dirty="0">
                        <a:solidFill>
                          <a:schemeClr val="bg1"/>
                        </a:solidFill>
                        <a:effectLst>
                          <a:outerShdw dist="50800" dir="7200000" algn="ctr" rotWithShape="0">
                            <a:schemeClr val="tx1"/>
                          </a:outerShdw>
                        </a:effectLst>
                      </a:rPr>
                      <a:t>	   2</a:t>
                    </a:r>
                    <a:r>
                      <a:rPr lang="en-US" sz="2800" b="1" baseline="30000" dirty="0">
                        <a:solidFill>
                          <a:schemeClr val="bg1"/>
                        </a:solidFill>
                        <a:effectLst>
                          <a:outerShdw dist="50800" dir="7200000" algn="ctr" rotWithShape="0">
                            <a:schemeClr val="tx1"/>
                          </a:outerShdw>
                        </a:effectLst>
                      </a:rPr>
                      <a:t>nd</a:t>
                    </a:r>
                    <a:r>
                      <a:rPr lang="en-US" sz="2800" b="1" dirty="0">
                        <a:solidFill>
                          <a:schemeClr val="bg1"/>
                        </a:solidFill>
                        <a:effectLst>
                          <a:outerShdw dist="50800" dir="7200000" algn="ctr" rotWithShape="0">
                            <a:schemeClr val="tx1"/>
                          </a:outerShdw>
                        </a:effectLst>
                      </a:rPr>
                      <a:t> Fort Henry</a:t>
                    </a:r>
                  </a:p>
                </p:txBody>
              </p:sp>
              <p:sp>
                <p:nvSpPr>
                  <p:cNvPr id="38" name="TextBox 37"/>
                  <p:cNvSpPr txBox="1"/>
                  <p:nvPr/>
                </p:nvSpPr>
                <p:spPr>
                  <a:xfrm>
                    <a:off x="0" y="5903893"/>
                    <a:ext cx="3505200" cy="954107"/>
                  </a:xfrm>
                  <a:prstGeom prst="rect">
                    <a:avLst/>
                  </a:prstGeom>
                  <a:solidFill>
                    <a:schemeClr val="accent3">
                      <a:lumMod val="75000"/>
                    </a:schemeClr>
                  </a:solidFill>
                </p:spPr>
                <p:txBody>
                  <a:bodyPr wrap="square" rtlCol="0">
                    <a:spAutoFit/>
                  </a:bodyPr>
                  <a:lstStyle/>
                  <a:p>
                    <a:r>
                      <a:rPr lang="en-US" sz="2800" b="1" dirty="0">
                        <a:solidFill>
                          <a:schemeClr val="bg1"/>
                        </a:solidFill>
                        <a:effectLst>
                          <a:outerShdw dist="50800" dir="7200000" algn="ctr" rotWithShape="0">
                            <a:schemeClr val="tx1"/>
                          </a:outerShdw>
                        </a:effectLst>
                      </a:rPr>
                      <a:t>   1812: Cedar Island</a:t>
                    </a:r>
                  </a:p>
                  <a:p>
                    <a:pPr lvl="1"/>
                    <a:r>
                      <a:rPr lang="en-US" sz="2800" b="1" dirty="0">
                        <a:solidFill>
                          <a:schemeClr val="bg1"/>
                        </a:solidFill>
                        <a:effectLst>
                          <a:outerShdw dist="50800" dir="7200000" algn="ctr" rotWithShape="0">
                            <a:schemeClr val="tx1"/>
                          </a:outerShdw>
                        </a:effectLst>
                      </a:rPr>
                      <a:t>	   Fort Manuel</a:t>
                    </a:r>
                  </a:p>
                </p:txBody>
              </p:sp>
              <p:sp>
                <p:nvSpPr>
                  <p:cNvPr id="47" name="TextBox 46"/>
                  <p:cNvSpPr txBox="1"/>
                  <p:nvPr/>
                </p:nvSpPr>
                <p:spPr>
                  <a:xfrm rot="19245349">
                    <a:off x="4609501" y="2907973"/>
                    <a:ext cx="1167307"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Manuel</a:t>
                    </a:r>
                  </a:p>
                </p:txBody>
              </p:sp>
              <p:sp>
                <p:nvSpPr>
                  <p:cNvPr id="49" name="TextBox 48"/>
                  <p:cNvSpPr txBox="1"/>
                  <p:nvPr/>
                </p:nvSpPr>
                <p:spPr>
                  <a:xfrm rot="19644325">
                    <a:off x="5406996" y="3618818"/>
                    <a:ext cx="947695" cy="830997"/>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Cedar</a:t>
                    </a:r>
                  </a:p>
                  <a:p>
                    <a:r>
                      <a:rPr lang="en-US" sz="2400" b="1" dirty="0">
                        <a:solidFill>
                          <a:schemeClr val="accent3">
                            <a:lumMod val="75000"/>
                          </a:schemeClr>
                        </a:solidFill>
                        <a:effectLst>
                          <a:outerShdw dist="63500" dir="7200000" algn="ctr" rotWithShape="0">
                            <a:schemeClr val="tx1"/>
                          </a:outerShdw>
                        </a:effectLst>
                      </a:rPr>
                      <a:t>Island</a:t>
                    </a:r>
                  </a:p>
                </p:txBody>
              </p:sp>
              <p:sp>
                <p:nvSpPr>
                  <p:cNvPr id="21" name="TextBox 20"/>
                  <p:cNvSpPr txBox="1"/>
                  <p:nvPr/>
                </p:nvSpPr>
                <p:spPr>
                  <a:xfrm>
                    <a:off x="0" y="762000"/>
                    <a:ext cx="9144000" cy="707886"/>
                  </a:xfrm>
                  <a:prstGeom prst="rect">
                    <a:avLst/>
                  </a:prstGeom>
                  <a:solidFill>
                    <a:schemeClr val="accent3">
                      <a:lumMod val="75000"/>
                    </a:schemeClr>
                  </a:solidFill>
                </p:spPr>
                <p:txBody>
                  <a:bodyPr wrap="square" rtlCol="0">
                    <a:spAutoFit/>
                  </a:bodyPr>
                  <a:lstStyle/>
                  <a:p>
                    <a:r>
                      <a:rPr lang="en-US" sz="4000" b="1" dirty="0">
                        <a:solidFill>
                          <a:schemeClr val="bg1"/>
                        </a:solidFill>
                        <a:effectLst>
                          <a:outerShdw dist="50800" dir="7200000" algn="ctr" rotWithShape="0">
                            <a:schemeClr val="tx1"/>
                          </a:outerShdw>
                        </a:effectLst>
                      </a:rPr>
                      <a:t>	Manuel Lisa (1772-1820)</a:t>
                    </a:r>
                  </a:p>
                </p:txBody>
              </p:sp>
              <p:pic>
                <p:nvPicPr>
                  <p:cNvPr id="63490" name="Picture 2" descr="Image result for manuel lisa fur trader"/>
                  <p:cNvPicPr>
                    <a:picLocks noChangeAspect="1" noChangeArrowheads="1"/>
                  </p:cNvPicPr>
                  <p:nvPr/>
                </p:nvPicPr>
                <p:blipFill>
                  <a:blip r:embed="rId3"/>
                  <a:srcRect l="18750" t="1895" r="12500"/>
                  <a:stretch>
                    <a:fillRect/>
                  </a:stretch>
                </p:blipFill>
                <p:spPr bwMode="auto">
                  <a:xfrm>
                    <a:off x="6781800" y="838200"/>
                    <a:ext cx="2286000" cy="2510270"/>
                  </a:xfrm>
                  <a:prstGeom prst="rect">
                    <a:avLst/>
                  </a:prstGeom>
                  <a:solidFill>
                    <a:schemeClr val="accent3">
                      <a:lumMod val="75000"/>
                    </a:schemeClr>
                  </a:solidFill>
                  <a:ln w="76200">
                    <a:solidFill>
                      <a:schemeClr val="accent3">
                        <a:lumMod val="75000"/>
                      </a:schemeClr>
                    </a:solidFill>
                  </a:ln>
                </p:spPr>
              </p:pic>
            </p:grpSp>
            <p:sp>
              <p:nvSpPr>
                <p:cNvPr id="19" name="Oval 18"/>
                <p:cNvSpPr/>
                <p:nvPr/>
              </p:nvSpPr>
              <p:spPr>
                <a:xfrm>
                  <a:off x="4038600" y="4876800"/>
                  <a:ext cx="2895600" cy="609600"/>
                </a:xfrm>
                <a:prstGeom prst="ellipse">
                  <a:avLst/>
                </a:prstGeom>
                <a:noFill/>
                <a:ln w="76200">
                  <a:solidFill>
                    <a:schemeClr val="accent3">
                      <a:lumMod val="75000"/>
                    </a:schemeClr>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TextBox 53"/>
            <p:cNvSpPr txBox="1"/>
            <p:nvPr/>
          </p:nvSpPr>
          <p:spPr>
            <a:xfrm rot="19500000">
              <a:off x="7447827" y="3779153"/>
              <a:ext cx="1300356"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Madison</a:t>
              </a:r>
            </a:p>
          </p:txBody>
        </p:sp>
        <p:sp>
          <p:nvSpPr>
            <p:cNvPr id="61" name="TextBox 60"/>
            <p:cNvSpPr txBox="1"/>
            <p:nvPr/>
          </p:nvSpPr>
          <p:spPr>
            <a:xfrm rot="19500000">
              <a:off x="7823424" y="4970599"/>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65" name="TextBox 64"/>
            <p:cNvSpPr txBox="1"/>
            <p:nvPr/>
          </p:nvSpPr>
          <p:spPr>
            <a:xfrm rot="19526177">
              <a:off x="6759962" y="4653101"/>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66"/>
                                        </p:tgtEl>
                                      </p:cBhvr>
                                    </p:animEffect>
                                    <p:set>
                                      <p:cBhvr>
                                        <p:cTn id="7" dur="1" fill="hold">
                                          <p:stCondLst>
                                            <p:cond delay="999"/>
                                          </p:stCondLst>
                                        </p:cTn>
                                        <p:tgtEl>
                                          <p:spTgt spid="6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1000"/>
                                        <p:tgtEl>
                                          <p:spTgt spid="62"/>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wipe(left)">
                                      <p:cBhvr>
                                        <p:cTn id="16" dur="2000"/>
                                        <p:tgtEl>
                                          <p:spTgt spid="5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1" nodeType="clickEffect">
                                  <p:stCondLst>
                                    <p:cond delay="0"/>
                                  </p:stCondLst>
                                  <p:childTnLst>
                                    <p:animEffect transition="out" filter="fade">
                                      <p:cBhvr>
                                        <p:cTn id="20" dur="1000"/>
                                        <p:tgtEl>
                                          <p:spTgt spid="62"/>
                                        </p:tgtEl>
                                      </p:cBhvr>
                                    </p:animEffect>
                                    <p:set>
                                      <p:cBhvr>
                                        <p:cTn id="21" dur="1" fill="hold">
                                          <p:stCondLst>
                                            <p:cond delay="999"/>
                                          </p:stCondLst>
                                        </p:cTn>
                                        <p:tgtEl>
                                          <p:spTgt spid="62"/>
                                        </p:tgtEl>
                                        <p:attrNameLst>
                                          <p:attrName>style.visibility</p:attrName>
                                        </p:attrNameLst>
                                      </p:cBhvr>
                                      <p:to>
                                        <p:strVal val="hidden"/>
                                      </p:to>
                                    </p:se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2" grpId="1" animBg="1"/>
      <p:bldP spid="63"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 useBgFill="1">
        <p:nvSpPr>
          <p:cNvPr id="80" name="Rectangle 79"/>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British Trading Companies</a:t>
            </a:r>
            <a:endParaRPr lang="en-US" sz="4000" dirty="0"/>
          </a:p>
        </p:txBody>
      </p:sp>
      <p:grpSp>
        <p:nvGrpSpPr>
          <p:cNvPr id="79" name="Group 78"/>
          <p:cNvGrpSpPr/>
          <p:nvPr/>
        </p:nvGrpSpPr>
        <p:grpSpPr>
          <a:xfrm>
            <a:off x="0" y="0"/>
            <a:ext cx="9144000" cy="6858000"/>
            <a:chOff x="0" y="0"/>
            <a:chExt cx="9144000" cy="6858000"/>
          </a:xfrm>
        </p:grpSpPr>
        <p:sp useBgFill="1">
          <p:nvSpPr>
            <p:cNvPr id="5" name="Rectangle 4"/>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8" name="Group 77"/>
            <p:cNvGrpSpPr/>
            <p:nvPr/>
          </p:nvGrpSpPr>
          <p:grpSpPr>
            <a:xfrm>
              <a:off x="0" y="0"/>
              <a:ext cx="9144000" cy="6858000"/>
              <a:chOff x="0" y="0"/>
              <a:chExt cx="9144000" cy="6858000"/>
            </a:xfrm>
          </p:grpSpPr>
          <p:sp useBgFill="1">
            <p:nvSpPr>
              <p:cNvPr id="46" name="TextBox 45"/>
              <p:cNvSpPr txBox="1"/>
              <p:nvPr/>
            </p:nvSpPr>
            <p:spPr>
              <a:xfrm>
                <a:off x="7086600" y="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1812</a:t>
                </a:r>
              </a:p>
            </p:txBody>
          </p:sp>
          <p:pic>
            <p:nvPicPr>
              <p:cNvPr id="3" name="Picture 2"/>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p:nvSpPr>
              <p:cNvPr id="27" name="5-Point Star 26"/>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5-Point Star 27"/>
              <p:cNvSpPr/>
              <p:nvPr/>
            </p:nvSpPr>
            <p:spPr>
              <a:xfrm>
                <a:off x="7924800" y="41910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5-Point Star 29"/>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5-Point Star 49"/>
              <p:cNvSpPr/>
              <p:nvPr/>
            </p:nvSpPr>
            <p:spPr>
              <a:xfrm rot="20045405">
                <a:off x="6172200" y="35052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5-Point Star 47"/>
              <p:cNvSpPr/>
              <p:nvPr/>
            </p:nvSpPr>
            <p:spPr>
              <a:xfrm>
                <a:off x="5571125" y="2472951"/>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5-Point Star 31"/>
              <p:cNvSpPr/>
              <p:nvPr/>
            </p:nvSpPr>
            <p:spPr>
              <a:xfrm>
                <a:off x="5486398" y="209195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5-Point Star 23"/>
              <p:cNvSpPr/>
              <p:nvPr/>
            </p:nvSpPr>
            <p:spPr>
              <a:xfrm>
                <a:off x="4191000" y="22860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useBgFill="1">
        <p:nvSpPr>
          <p:cNvPr id="54" name="TextBox 53"/>
          <p:cNvSpPr txBox="1"/>
          <p:nvPr/>
        </p:nvSpPr>
        <p:spPr>
          <a:xfrm>
            <a:off x="0" y="6273225"/>
            <a:ext cx="9144000" cy="584775"/>
          </a:xfrm>
          <a:prstGeom prst="rect">
            <a:avLst/>
          </a:prstGeom>
        </p:spPr>
        <p:txBody>
          <a:bodyPr wrap="square" rtlCol="0">
            <a:spAutoFit/>
          </a:bodyPr>
          <a:lstStyle/>
          <a:p>
            <a:r>
              <a:rPr lang="en-US" sz="3200" b="1" dirty="0">
                <a:solidFill>
                  <a:srgbClr val="B8D0EE"/>
                </a:solidFill>
                <a:effectLst>
                  <a:outerShdw dist="63500" dir="7200000" algn="ctr" rotWithShape="0">
                    <a:schemeClr val="tx1"/>
                  </a:outerShdw>
                </a:effectLst>
              </a:rPr>
              <a:t> 	- North West Company</a:t>
            </a:r>
          </a:p>
        </p:txBody>
      </p:sp>
      <p:sp useBgFill="1">
        <p:nvSpPr>
          <p:cNvPr id="86" name="TextBox 85"/>
          <p:cNvSpPr txBox="1"/>
          <p:nvPr/>
        </p:nvSpPr>
        <p:spPr>
          <a:xfrm>
            <a:off x="0" y="5181600"/>
            <a:ext cx="9144000" cy="584775"/>
          </a:xfrm>
          <a:prstGeom prst="rect">
            <a:avLst/>
          </a:prstGeom>
        </p:spPr>
        <p:txBody>
          <a:bodyPr wrap="square" rtlCol="0">
            <a:spAutoFit/>
          </a:bodyPr>
          <a:lstStyle/>
          <a:p>
            <a:r>
              <a:rPr lang="en-US" sz="3200" b="1" dirty="0">
                <a:solidFill>
                  <a:schemeClr val="tx2">
                    <a:lumMod val="60000"/>
                    <a:lumOff val="40000"/>
                  </a:schemeClr>
                </a:solidFill>
                <a:effectLst>
                  <a:outerShdw dist="50800" dir="7200000" algn="ctr" rotWithShape="0">
                    <a:schemeClr val="tx1"/>
                  </a:outerShdw>
                </a:effectLst>
              </a:rPr>
              <a:t>	- Pacific Fur Company</a:t>
            </a:r>
          </a:p>
        </p:txBody>
      </p:sp>
      <p:sp useBgFill="1">
        <p:nvSpPr>
          <p:cNvPr id="87" name="TextBox 86"/>
          <p:cNvSpPr txBox="1"/>
          <p:nvPr/>
        </p:nvSpPr>
        <p:spPr>
          <a:xfrm>
            <a:off x="0" y="5715000"/>
            <a:ext cx="9144000" cy="584775"/>
          </a:xfrm>
          <a:prstGeom prst="rect">
            <a:avLst/>
          </a:prstGeom>
        </p:spPr>
        <p:txBody>
          <a:bodyPr wrap="square" rtlCol="0">
            <a:spAutoFit/>
          </a:bodyPr>
          <a:lstStyle/>
          <a:p>
            <a:r>
              <a:rPr lang="en-US" sz="3200" b="1" dirty="0">
                <a:solidFill>
                  <a:schemeClr val="accent1">
                    <a:lumMod val="50000"/>
                  </a:schemeClr>
                </a:solidFill>
                <a:effectLst>
                  <a:outerShdw dist="38100" dir="7200000" algn="ctr" rotWithShape="0">
                    <a:schemeClr val="tx1"/>
                  </a:outerShdw>
                </a:effectLst>
              </a:rPr>
              <a:t>	- Hudson’s Bay Company</a:t>
            </a:r>
          </a:p>
        </p:txBody>
      </p:sp>
      <p:sp useBgFill="1">
        <p:nvSpPr>
          <p:cNvPr id="63" name="TextBox 62"/>
          <p:cNvSpPr txBox="1"/>
          <p:nvPr/>
        </p:nvSpPr>
        <p:spPr>
          <a:xfrm>
            <a:off x="0" y="762000"/>
            <a:ext cx="9144000" cy="584775"/>
          </a:xfrm>
          <a:prstGeom prst="rect">
            <a:avLst/>
          </a:prstGeom>
        </p:spPr>
        <p:txBody>
          <a:bodyPr wrap="square" rtlCol="0">
            <a:spAutoFit/>
          </a:bodyPr>
          <a:lstStyle/>
          <a:p>
            <a:pPr algn="ctr"/>
            <a:r>
              <a:rPr lang="en-US" sz="3200" b="1" dirty="0"/>
              <a:t>Three fur companies work from </a:t>
            </a:r>
            <a:r>
              <a:rPr lang="en-US" sz="3200" b="1" dirty="0">
                <a:solidFill>
                  <a:srgbClr val="FF0000"/>
                </a:solidFill>
                <a:effectLst>
                  <a:outerShdw dist="50800" dir="7200000" algn="ctr" rotWithShape="0">
                    <a:schemeClr val="tx1"/>
                  </a:outerShdw>
                </a:effectLst>
              </a:rPr>
              <a:t>WEST TO EAST</a:t>
            </a:r>
            <a:endParaRPr lang="en-US" sz="3200" b="1" dirty="0"/>
          </a:p>
        </p:txBody>
      </p:sp>
      <p:sp>
        <p:nvSpPr>
          <p:cNvPr id="72" name="TextBox 71"/>
          <p:cNvSpPr txBox="1"/>
          <p:nvPr/>
        </p:nvSpPr>
        <p:spPr>
          <a:xfrm>
            <a:off x="5105400" y="5602069"/>
            <a:ext cx="1882247" cy="646331"/>
          </a:xfrm>
          <a:prstGeom prst="rect">
            <a:avLst/>
          </a:prstGeom>
          <a:noFill/>
        </p:spPr>
        <p:txBody>
          <a:bodyPr wrap="none" rtlCol="0">
            <a:spAutoFit/>
          </a:bodyPr>
          <a:lstStyle/>
          <a:p>
            <a:r>
              <a:rPr lang="en-US" sz="3600" b="1" dirty="0">
                <a:solidFill>
                  <a:srgbClr val="FF0000"/>
                </a:solidFill>
                <a:effectLst>
                  <a:outerShdw dist="50800" dir="7200000" algn="ctr" rotWithShape="0">
                    <a:schemeClr val="tx1"/>
                  </a:outerShdw>
                </a:effectLst>
              </a:rPr>
              <a:t>. . British</a:t>
            </a:r>
          </a:p>
        </p:txBody>
      </p:sp>
      <p:sp>
        <p:nvSpPr>
          <p:cNvPr id="75" name="TextBox 74"/>
          <p:cNvSpPr txBox="1"/>
          <p:nvPr/>
        </p:nvSpPr>
        <p:spPr>
          <a:xfrm>
            <a:off x="4876800" y="6211669"/>
            <a:ext cx="2109873" cy="646331"/>
          </a:xfrm>
          <a:prstGeom prst="rect">
            <a:avLst/>
          </a:prstGeom>
          <a:noFill/>
        </p:spPr>
        <p:txBody>
          <a:bodyPr wrap="none" rtlCol="0">
            <a:spAutoFit/>
          </a:bodyPr>
          <a:lstStyle/>
          <a:p>
            <a:r>
              <a:rPr lang="en-US" sz="3600" b="1" dirty="0">
                <a:solidFill>
                  <a:srgbClr val="FF0000"/>
                </a:solidFill>
                <a:effectLst>
                  <a:outerShdw dist="50800" dir="7200000" algn="ctr" rotWithShape="0">
                    <a:schemeClr val="tx1"/>
                  </a:outerShdw>
                </a:effectLst>
              </a:rPr>
              <a:t>. . . British</a:t>
            </a:r>
          </a:p>
        </p:txBody>
      </p:sp>
      <p:sp>
        <p:nvSpPr>
          <p:cNvPr id="76" name="TextBox 75"/>
          <p:cNvSpPr txBox="1"/>
          <p:nvPr/>
        </p:nvSpPr>
        <p:spPr>
          <a:xfrm>
            <a:off x="5410200" y="5602069"/>
            <a:ext cx="1531188" cy="646331"/>
          </a:xfrm>
          <a:prstGeom prst="rect">
            <a:avLst/>
          </a:prstGeom>
          <a:noFill/>
        </p:spPr>
        <p:txBody>
          <a:bodyPr wrap="none" rtlCol="0">
            <a:spAutoFit/>
          </a:bodyPr>
          <a:lstStyle/>
          <a:p>
            <a:r>
              <a:rPr lang="en-US" sz="3600" b="1" dirty="0">
                <a:solidFill>
                  <a:srgbClr val="FF0000"/>
                </a:solidFill>
                <a:effectLst>
                  <a:outerShdw dist="50800" dir="7200000" algn="ctr" rotWithShape="0">
                    <a:schemeClr val="tx1"/>
                  </a:outerShdw>
                </a:effectLst>
              </a:rPr>
              <a:t> British</a:t>
            </a:r>
          </a:p>
        </p:txBody>
      </p:sp>
      <p:sp>
        <p:nvSpPr>
          <p:cNvPr id="74" name="TextBox 73"/>
          <p:cNvSpPr txBox="1"/>
          <p:nvPr/>
        </p:nvSpPr>
        <p:spPr>
          <a:xfrm>
            <a:off x="4613935" y="5105400"/>
            <a:ext cx="2927917" cy="646331"/>
          </a:xfrm>
          <a:prstGeom prst="rect">
            <a:avLst/>
          </a:prstGeom>
          <a:noFill/>
        </p:spPr>
        <p:txBody>
          <a:bodyPr wrap="none" rtlCol="0">
            <a:spAutoFit/>
          </a:bodyPr>
          <a:lstStyle/>
          <a:p>
            <a:r>
              <a:rPr lang="en-US" sz="3600" b="1" dirty="0"/>
              <a:t>. . . . American</a:t>
            </a:r>
          </a:p>
        </p:txBody>
      </p:sp>
      <p:grpSp>
        <p:nvGrpSpPr>
          <p:cNvPr id="83" name="Group 82"/>
          <p:cNvGrpSpPr/>
          <p:nvPr/>
        </p:nvGrpSpPr>
        <p:grpSpPr>
          <a:xfrm>
            <a:off x="-304800" y="1828800"/>
            <a:ext cx="4139770" cy="1695990"/>
            <a:chOff x="-304800" y="1828800"/>
            <a:chExt cx="4139770" cy="1695990"/>
          </a:xfrm>
        </p:grpSpPr>
        <p:sp>
          <p:nvSpPr>
            <p:cNvPr id="84" name="Freeform 83"/>
            <p:cNvSpPr/>
            <p:nvPr/>
          </p:nvSpPr>
          <p:spPr>
            <a:xfrm flipH="1" flipV="1">
              <a:off x="-304800" y="1828800"/>
              <a:ext cx="4139770" cy="1695990"/>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ln w="1016000">
              <a:solidFill>
                <a:schemeClr val="tx1">
                  <a:lumMod val="65000"/>
                  <a:lumOff val="35000"/>
                  <a:alpha val="55000"/>
                </a:schemeClr>
              </a:solidFill>
              <a:tailEnd type="stealth"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5" name="TextBox 84"/>
            <p:cNvSpPr txBox="1"/>
            <p:nvPr/>
          </p:nvSpPr>
          <p:spPr>
            <a:xfrm rot="1141038">
              <a:off x="223849" y="2619758"/>
              <a:ext cx="3061229" cy="461665"/>
            </a:xfrm>
            <a:prstGeom prst="rect">
              <a:avLst/>
            </a:prstGeom>
            <a:noFill/>
          </p:spPr>
          <p:txBody>
            <a:bodyPr wrap="none" rtlCol="0">
              <a:prstTxWarp prst="textArchDown">
                <a:avLst/>
              </a:prstTxWarp>
              <a:spAutoFit/>
            </a:bodyPr>
            <a:lstStyle/>
            <a:p>
              <a:r>
                <a:rPr lang="en-US" sz="2800" b="1" dirty="0"/>
                <a:t>Traders &amp; trappers</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fade">
                                      <p:cBhvr>
                                        <p:cTn id="7" dur="1000"/>
                                        <p:tgtEl>
                                          <p:spTgt spid="8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87"/>
                                        </p:tgtEl>
                                        <p:attrNameLst>
                                          <p:attrName>style.visibility</p:attrName>
                                        </p:attrNameLst>
                                      </p:cBhvr>
                                      <p:to>
                                        <p:strVal val="visible"/>
                                      </p:to>
                                    </p:set>
                                    <p:animEffect transition="in" filter="fade">
                                      <p:cBhvr>
                                        <p:cTn id="11" dur="1000"/>
                                        <p:tgtEl>
                                          <p:spTgt spid="87"/>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1000"/>
                                        <p:tgtEl>
                                          <p:spTgt spid="5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2" nodeType="clickEffect">
                                  <p:stCondLst>
                                    <p:cond delay="0"/>
                                  </p:stCondLst>
                                  <p:childTnLst>
                                    <p:set>
                                      <p:cBhvr>
                                        <p:cTn id="19" dur="1" fill="hold">
                                          <p:stCondLst>
                                            <p:cond delay="0"/>
                                          </p:stCondLst>
                                        </p:cTn>
                                        <p:tgtEl>
                                          <p:spTgt spid="74"/>
                                        </p:tgtEl>
                                        <p:attrNameLst>
                                          <p:attrName>style.visibility</p:attrName>
                                        </p:attrNameLst>
                                      </p:cBhvr>
                                      <p:to>
                                        <p:strVal val="visible"/>
                                      </p:to>
                                    </p:set>
                                    <p:animEffect transition="in" filter="wipe(left)">
                                      <p:cBhvr>
                                        <p:cTn id="20" dur="1000"/>
                                        <p:tgtEl>
                                          <p:spTgt spid="7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wipe(left)">
                                      <p:cBhvr>
                                        <p:cTn id="25" dur="1000"/>
                                        <p:tgtEl>
                                          <p:spTgt spid="75"/>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1000"/>
                                        <p:tgtEl>
                                          <p:spTgt spid="7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grpId="1" nodeType="clickEffect">
                                  <p:stCondLst>
                                    <p:cond delay="0"/>
                                  </p:stCondLst>
                                  <p:childTnLst>
                                    <p:animEffect transition="out" filter="fade">
                                      <p:cBhvr>
                                        <p:cTn id="32" dur="1000"/>
                                        <p:tgtEl>
                                          <p:spTgt spid="74"/>
                                        </p:tgtEl>
                                      </p:cBhvr>
                                    </p:animEffect>
                                    <p:set>
                                      <p:cBhvr>
                                        <p:cTn id="33" dur="1" fill="hold">
                                          <p:stCondLst>
                                            <p:cond delay="999"/>
                                          </p:stCondLst>
                                        </p:cTn>
                                        <p:tgtEl>
                                          <p:spTgt spid="74"/>
                                        </p:tgtEl>
                                        <p:attrNameLst>
                                          <p:attrName>style.visibility</p:attrName>
                                        </p:attrNameLst>
                                      </p:cBhvr>
                                      <p:to>
                                        <p:strVal val="hidden"/>
                                      </p:to>
                                    </p:set>
                                  </p:childTnLst>
                                </p:cTn>
                              </p:par>
                              <p:par>
                                <p:cTn id="34" presetID="10" presetClass="exit" presetSubtype="0" fill="hold" grpId="1" nodeType="withEffect">
                                  <p:stCondLst>
                                    <p:cond delay="0"/>
                                  </p:stCondLst>
                                  <p:childTnLst>
                                    <p:animEffect transition="out" filter="fade">
                                      <p:cBhvr>
                                        <p:cTn id="35" dur="1000"/>
                                        <p:tgtEl>
                                          <p:spTgt spid="86"/>
                                        </p:tgtEl>
                                      </p:cBhvr>
                                    </p:animEffect>
                                    <p:set>
                                      <p:cBhvr>
                                        <p:cTn id="36" dur="1" fill="hold">
                                          <p:stCondLst>
                                            <p:cond delay="999"/>
                                          </p:stCondLst>
                                        </p:cTn>
                                        <p:tgtEl>
                                          <p:spTgt spid="86"/>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1000"/>
                                        <p:tgtEl>
                                          <p:spTgt spid="29"/>
                                        </p:tgtEl>
                                      </p:cBhvr>
                                    </p:animEffect>
                                    <p:set>
                                      <p:cBhvr>
                                        <p:cTn id="39" dur="1" fill="hold">
                                          <p:stCondLst>
                                            <p:cond delay="999"/>
                                          </p:stCondLst>
                                        </p:cTn>
                                        <p:tgtEl>
                                          <p:spTgt spid="29"/>
                                        </p:tgtEl>
                                        <p:attrNameLst>
                                          <p:attrName>style.visibility</p:attrName>
                                        </p:attrNameLst>
                                      </p:cBhvr>
                                      <p:to>
                                        <p:strVal val="hidden"/>
                                      </p:to>
                                    </p:set>
                                  </p:childTnLst>
                                </p:cTn>
                              </p:par>
                              <p:par>
                                <p:cTn id="40" presetID="10" presetClass="entr" presetSubtype="0" fill="hold" grpId="0" nodeType="with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fade">
                                      <p:cBhvr>
                                        <p:cTn id="42" dur="1000"/>
                                        <p:tgtEl>
                                          <p:spTgt spid="76"/>
                                        </p:tgtEl>
                                      </p:cBhvr>
                                    </p:animEffect>
                                  </p:childTnLst>
                                </p:cTn>
                              </p:par>
                              <p:par>
                                <p:cTn id="43" presetID="6" presetClass="emph" presetSubtype="0" fill="hold" grpId="1" nodeType="withEffect">
                                  <p:stCondLst>
                                    <p:cond delay="0"/>
                                  </p:stCondLst>
                                  <p:childTnLst>
                                    <p:animScale>
                                      <p:cBhvr>
                                        <p:cTn id="44" dur="1000" fill="hold"/>
                                        <p:tgtEl>
                                          <p:spTgt spid="76"/>
                                        </p:tgtEl>
                                      </p:cBhvr>
                                      <p:by x="120000" y="120000"/>
                                    </p:animScale>
                                  </p:childTnLst>
                                </p:cTn>
                              </p:par>
                              <p:par>
                                <p:cTn id="45" presetID="64" presetClass="path" presetSubtype="0" accel="50000" decel="50000" fill="hold" grpId="2" nodeType="withEffect">
                                  <p:stCondLst>
                                    <p:cond delay="0"/>
                                  </p:stCondLst>
                                  <p:childTnLst>
                                    <p:animMotion origin="layout" path="M -2.5E-6 1.11111E-6 L -0.48281 -0.81945 " pathEditMode="relative" rAng="0" ptsTypes="AA">
                                      <p:cBhvr>
                                        <p:cTn id="46" dur="1000" fill="hold"/>
                                        <p:tgtEl>
                                          <p:spTgt spid="76"/>
                                        </p:tgtEl>
                                        <p:attrNameLst>
                                          <p:attrName>ppt_x</p:attrName>
                                          <p:attrName>ppt_y</p:attrName>
                                        </p:attrNameLst>
                                      </p:cBhvr>
                                      <p:rCtr x="-24100" y="-41000"/>
                                    </p:animMotion>
                                  </p:childTnLst>
                                </p:cTn>
                              </p:par>
                              <p:par>
                                <p:cTn id="47" presetID="3" presetClass="emph" presetSubtype="2" fill="hold" grpId="3" nodeType="withEffect">
                                  <p:stCondLst>
                                    <p:cond delay="0"/>
                                  </p:stCondLst>
                                  <p:childTnLst>
                                    <p:animClr clrSpc="rgb" dir="cw">
                                      <p:cBhvr override="childStyle">
                                        <p:cTn id="48" dur="1000" fill="hold"/>
                                        <p:tgtEl>
                                          <p:spTgt spid="76"/>
                                        </p:tgtEl>
                                        <p:attrNameLst>
                                          <p:attrName>style.color</p:attrName>
                                        </p:attrNameLst>
                                      </p:cBhvr>
                                      <p:to>
                                        <a:srgbClr val="FF0000"/>
                                      </p:to>
                                    </p:animClr>
                                  </p:childTnLst>
                                </p:cTn>
                              </p:par>
                              <p:par>
                                <p:cTn id="49" presetID="10" presetClass="exit" presetSubtype="0" fill="hold" nodeType="withEffect">
                                  <p:stCondLst>
                                    <p:cond delay="0"/>
                                  </p:stCondLst>
                                  <p:childTnLst>
                                    <p:animEffect transition="out" filter="fade">
                                      <p:cBhvr>
                                        <p:cTn id="50" dur="1000"/>
                                        <p:tgtEl>
                                          <p:spTgt spid="79"/>
                                        </p:tgtEl>
                                      </p:cBhvr>
                                    </p:animEffect>
                                    <p:set>
                                      <p:cBhvr>
                                        <p:cTn id="51" dur="1" fill="hold">
                                          <p:stCondLst>
                                            <p:cond delay="999"/>
                                          </p:stCondLst>
                                        </p:cTn>
                                        <p:tgtEl>
                                          <p:spTgt spid="79"/>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1000"/>
                                        <p:tgtEl>
                                          <p:spTgt spid="63"/>
                                        </p:tgtEl>
                                      </p:cBhvr>
                                    </p:animEffect>
                                    <p:set>
                                      <p:cBhvr>
                                        <p:cTn id="54" dur="1" fill="hold">
                                          <p:stCondLst>
                                            <p:cond delay="999"/>
                                          </p:stCondLst>
                                        </p:cTn>
                                        <p:tgtEl>
                                          <p:spTgt spid="63"/>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1000"/>
                                        <p:tgtEl>
                                          <p:spTgt spid="75"/>
                                        </p:tgtEl>
                                      </p:cBhvr>
                                    </p:animEffect>
                                    <p:set>
                                      <p:cBhvr>
                                        <p:cTn id="57" dur="1" fill="hold">
                                          <p:stCondLst>
                                            <p:cond delay="999"/>
                                          </p:stCondLst>
                                        </p:cTn>
                                        <p:tgtEl>
                                          <p:spTgt spid="75"/>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72"/>
                                        </p:tgtEl>
                                      </p:cBhvr>
                                    </p:animEffect>
                                    <p:set>
                                      <p:cBhvr>
                                        <p:cTn id="60" dur="1" fill="hold">
                                          <p:stCondLst>
                                            <p:cond delay="999"/>
                                          </p:stCondLst>
                                        </p:cTn>
                                        <p:tgtEl>
                                          <p:spTgt spid="72"/>
                                        </p:tgtEl>
                                        <p:attrNameLst>
                                          <p:attrName>style.visibility</p:attrName>
                                        </p:attrNameLst>
                                      </p:cBhvr>
                                      <p:to>
                                        <p:strVal val="hidden"/>
                                      </p:to>
                                    </p:set>
                                  </p:childTnLst>
                                </p:cTn>
                              </p:par>
                              <p:par>
                                <p:cTn id="61" presetID="10" presetClass="exit" presetSubtype="0" fill="hold" nodeType="withEffect">
                                  <p:stCondLst>
                                    <p:cond delay="0"/>
                                  </p:stCondLst>
                                  <p:childTnLst>
                                    <p:animEffect transition="out" filter="fade">
                                      <p:cBhvr>
                                        <p:cTn id="62" dur="1000"/>
                                        <p:tgtEl>
                                          <p:spTgt spid="83"/>
                                        </p:tgtEl>
                                      </p:cBhvr>
                                    </p:animEffect>
                                    <p:set>
                                      <p:cBhvr>
                                        <p:cTn id="63" dur="1" fill="hold">
                                          <p:stCondLst>
                                            <p:cond delay="999"/>
                                          </p:stCondLst>
                                        </p:cTn>
                                        <p:tgtEl>
                                          <p:spTgt spid="83"/>
                                        </p:tgtEl>
                                        <p:attrNameLst>
                                          <p:attrName>style.visibility</p:attrName>
                                        </p:attrNameLst>
                                      </p:cBhvr>
                                      <p:to>
                                        <p:strVal val="hidden"/>
                                      </p:to>
                                    </p:set>
                                  </p:childTnLst>
                                </p:cTn>
                              </p:par>
                              <p:par>
                                <p:cTn id="64" presetID="10" presetClass="entr" presetSubtype="0" fill="hold" grpId="0" nodeType="withEffect">
                                  <p:stCondLst>
                                    <p:cond delay="1000"/>
                                  </p:stCondLst>
                                  <p:childTnLst>
                                    <p:set>
                                      <p:cBhvr>
                                        <p:cTn id="65" dur="1" fill="hold">
                                          <p:stCondLst>
                                            <p:cond delay="0"/>
                                          </p:stCondLst>
                                        </p:cTn>
                                        <p:tgtEl>
                                          <p:spTgt spid="80"/>
                                        </p:tgtEl>
                                        <p:attrNameLst>
                                          <p:attrName>style.visibility</p:attrName>
                                        </p:attrNameLst>
                                      </p:cBhvr>
                                      <p:to>
                                        <p:strVal val="visible"/>
                                      </p:to>
                                    </p:set>
                                    <p:animEffect transition="in" filter="fade">
                                      <p:cBhvr>
                                        <p:cTn id="66" dur="1000"/>
                                        <p:tgtEl>
                                          <p:spTgt spid="80"/>
                                        </p:tgtEl>
                                      </p:cBhvr>
                                    </p:animEffect>
                                  </p:childTnLst>
                                </p:cTn>
                              </p:par>
                              <p:par>
                                <p:cTn id="67" presetID="10" presetClass="exit" presetSubtype="0" fill="hold" grpId="4" nodeType="withEffect">
                                  <p:stCondLst>
                                    <p:cond delay="1000"/>
                                  </p:stCondLst>
                                  <p:childTnLst>
                                    <p:animEffect transition="out" filter="fade">
                                      <p:cBhvr>
                                        <p:cTn id="68" dur="1000"/>
                                        <p:tgtEl>
                                          <p:spTgt spid="76"/>
                                        </p:tgtEl>
                                      </p:cBhvr>
                                    </p:animEffect>
                                    <p:set>
                                      <p:cBhvr>
                                        <p:cTn id="69" dur="1" fill="hold">
                                          <p:stCondLst>
                                            <p:cond delay="999"/>
                                          </p:stCondLst>
                                        </p:cTn>
                                        <p:tgtEl>
                                          <p:spTgt spid="7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80" grpId="0" animBg="1"/>
      <p:bldP spid="86" grpId="0" animBg="1"/>
      <p:bldP spid="86" grpId="1" animBg="1"/>
      <p:bldP spid="63" grpId="1" animBg="1"/>
      <p:bldP spid="72" grpId="0"/>
      <p:bldP spid="72" grpId="1"/>
      <p:bldP spid="75" grpId="0"/>
      <p:bldP spid="75" grpId="1"/>
      <p:bldP spid="76" grpId="0"/>
      <p:bldP spid="76" grpId="1"/>
      <p:bldP spid="76" grpId="2"/>
      <p:bldP spid="76" grpId="3"/>
      <p:bldP spid="76" grpId="4"/>
      <p:bldP spid="74" grpId="1"/>
      <p:bldP spid="74" grpId="2"/>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srcRect/>
          <a:stretch>
            <a:fillRect/>
          </a:stretch>
        </p:blipFill>
        <p:spPr bwMode="auto">
          <a:xfrm>
            <a:off x="0" y="0"/>
            <a:ext cx="9158288" cy="6872288"/>
          </a:xfrm>
          <a:prstGeom prst="rect">
            <a:avLst/>
          </a:prstGeom>
          <a:noFill/>
          <a:ln w="9525">
            <a:noFill/>
            <a:miter lim="800000"/>
            <a:headEnd/>
            <a:tailEnd/>
          </a:ln>
          <a:effectLst/>
        </p:spPr>
      </p:pic>
      <p:sp useBgFill="1">
        <p:nvSpPr>
          <p:cNvPr id="8" name="TextBox 7"/>
          <p:cNvSpPr txBox="1"/>
          <p:nvPr/>
        </p:nvSpPr>
        <p:spPr>
          <a:xfrm>
            <a:off x="0" y="6273225"/>
            <a:ext cx="9144000" cy="584775"/>
          </a:xfrm>
          <a:prstGeom prst="rect">
            <a:avLst/>
          </a:prstGeom>
        </p:spPr>
        <p:txBody>
          <a:bodyPr wrap="square" rtlCol="0">
            <a:spAutoFit/>
          </a:bodyPr>
          <a:lstStyle/>
          <a:p>
            <a:r>
              <a:rPr lang="en-US" sz="3200" b="1" dirty="0">
                <a:solidFill>
                  <a:srgbClr val="B8D0EE"/>
                </a:solidFill>
                <a:effectLst>
                  <a:outerShdw dist="63500" dir="7200000" algn="ctr" rotWithShape="0">
                    <a:schemeClr val="tx1"/>
                  </a:outerShdw>
                </a:effectLst>
              </a:rPr>
              <a:t> 	- North West Company</a:t>
            </a:r>
          </a:p>
        </p:txBody>
      </p:sp>
      <p:sp useBgFill="1">
        <p:nvSpPr>
          <p:cNvPr id="9" name="TextBox 8"/>
          <p:cNvSpPr txBox="1"/>
          <p:nvPr/>
        </p:nvSpPr>
        <p:spPr>
          <a:xfrm>
            <a:off x="0" y="5715000"/>
            <a:ext cx="9144000" cy="584775"/>
          </a:xfrm>
          <a:prstGeom prst="rect">
            <a:avLst/>
          </a:prstGeom>
        </p:spPr>
        <p:txBody>
          <a:bodyPr wrap="square" rtlCol="0">
            <a:spAutoFit/>
          </a:bodyPr>
          <a:lstStyle/>
          <a:p>
            <a:r>
              <a:rPr lang="en-US" sz="3200" b="1" dirty="0">
                <a:solidFill>
                  <a:schemeClr val="accent1">
                    <a:lumMod val="50000"/>
                  </a:schemeClr>
                </a:solidFill>
                <a:effectLst>
                  <a:outerShdw dist="38100" dir="7200000" algn="ctr" rotWithShape="0">
                    <a:schemeClr val="tx1"/>
                  </a:outerShdw>
                </a:effectLst>
              </a:rPr>
              <a:t>	- Hudson’s Bay Company</a:t>
            </a:r>
          </a:p>
        </p:txBody>
      </p:sp>
      <p:sp>
        <p:nvSpPr>
          <p:cNvPr id="10" name="Freeform 9"/>
          <p:cNvSpPr/>
          <p:nvPr/>
        </p:nvSpPr>
        <p:spPr>
          <a:xfrm>
            <a:off x="3178628" y="533400"/>
            <a:ext cx="3303815" cy="2062843"/>
          </a:xfrm>
          <a:custGeom>
            <a:avLst/>
            <a:gdLst>
              <a:gd name="connsiteX0" fmla="*/ 2438401 w 3303815"/>
              <a:gd name="connsiteY0" fmla="*/ 73479 h 2062843"/>
              <a:gd name="connsiteX1" fmla="*/ 2862943 w 3303815"/>
              <a:gd name="connsiteY1" fmla="*/ 530679 h 2062843"/>
              <a:gd name="connsiteX2" fmla="*/ 3287486 w 3303815"/>
              <a:gd name="connsiteY2" fmla="*/ 971550 h 2062843"/>
              <a:gd name="connsiteX3" fmla="*/ 2764972 w 3303815"/>
              <a:gd name="connsiteY3" fmla="*/ 1347107 h 2062843"/>
              <a:gd name="connsiteX4" fmla="*/ 2275115 w 3303815"/>
              <a:gd name="connsiteY4" fmla="*/ 1771650 h 2062843"/>
              <a:gd name="connsiteX5" fmla="*/ 1442358 w 3303815"/>
              <a:gd name="connsiteY5" fmla="*/ 1934936 h 2062843"/>
              <a:gd name="connsiteX6" fmla="*/ 740229 w 3303815"/>
              <a:gd name="connsiteY6" fmla="*/ 2049236 h 2062843"/>
              <a:gd name="connsiteX7" fmla="*/ 136072 w 3303815"/>
              <a:gd name="connsiteY7" fmla="*/ 1967593 h 2062843"/>
              <a:gd name="connsiteX8" fmla="*/ 54429 w 3303815"/>
              <a:gd name="connsiteY8" fmla="*/ 1477736 h 2062843"/>
              <a:gd name="connsiteX9" fmla="*/ 462643 w 3303815"/>
              <a:gd name="connsiteY9" fmla="*/ 906236 h 2062843"/>
              <a:gd name="connsiteX10" fmla="*/ 511629 w 3303815"/>
              <a:gd name="connsiteY10" fmla="*/ 236764 h 2062843"/>
              <a:gd name="connsiteX11" fmla="*/ 609601 w 3303815"/>
              <a:gd name="connsiteY11" fmla="*/ 73479 h 2062843"/>
              <a:gd name="connsiteX12" fmla="*/ 1099458 w 3303815"/>
              <a:gd name="connsiteY12" fmla="*/ 40821 h 2062843"/>
              <a:gd name="connsiteX13" fmla="*/ 1099458 w 3303815"/>
              <a:gd name="connsiteY13" fmla="*/ 187779 h 2062843"/>
              <a:gd name="connsiteX14" fmla="*/ 1001486 w 3303815"/>
              <a:gd name="connsiteY14" fmla="*/ 710293 h 2062843"/>
              <a:gd name="connsiteX15" fmla="*/ 1246415 w 3303815"/>
              <a:gd name="connsiteY15" fmla="*/ 971550 h 2062843"/>
              <a:gd name="connsiteX16" fmla="*/ 1785258 w 3303815"/>
              <a:gd name="connsiteY16" fmla="*/ 1151164 h 2062843"/>
              <a:gd name="connsiteX17" fmla="*/ 1964872 w 3303815"/>
              <a:gd name="connsiteY17" fmla="*/ 1183821 h 2062843"/>
              <a:gd name="connsiteX18" fmla="*/ 2062843 w 3303815"/>
              <a:gd name="connsiteY18" fmla="*/ 1412421 h 2062843"/>
              <a:gd name="connsiteX19" fmla="*/ 2291443 w 3303815"/>
              <a:gd name="connsiteY19" fmla="*/ 1298121 h 2062843"/>
              <a:gd name="connsiteX20" fmla="*/ 2340429 w 3303815"/>
              <a:gd name="connsiteY20" fmla="*/ 1004207 h 2062843"/>
              <a:gd name="connsiteX21" fmla="*/ 2307772 w 3303815"/>
              <a:gd name="connsiteY21" fmla="*/ 726621 h 2062843"/>
              <a:gd name="connsiteX22" fmla="*/ 2128158 w 3303815"/>
              <a:gd name="connsiteY22" fmla="*/ 498021 h 2062843"/>
              <a:gd name="connsiteX23" fmla="*/ 2046515 w 3303815"/>
              <a:gd name="connsiteY23" fmla="*/ 89807 h 2062843"/>
              <a:gd name="connsiteX24" fmla="*/ 2438401 w 3303815"/>
              <a:gd name="connsiteY24" fmla="*/ 73479 h 2062843"/>
              <a:gd name="connsiteX0" fmla="*/ 2291443 w 3303815"/>
              <a:gd name="connsiteY0" fmla="*/ 1298121 h 2062843"/>
              <a:gd name="connsiteX1" fmla="*/ 2340429 w 3303815"/>
              <a:gd name="connsiteY1" fmla="*/ 1004207 h 2062843"/>
              <a:gd name="connsiteX2" fmla="*/ 2307772 w 3303815"/>
              <a:gd name="connsiteY2" fmla="*/ 726621 h 2062843"/>
              <a:gd name="connsiteX3" fmla="*/ 2128158 w 3303815"/>
              <a:gd name="connsiteY3" fmla="*/ 498021 h 2062843"/>
              <a:gd name="connsiteX4" fmla="*/ 2046515 w 3303815"/>
              <a:gd name="connsiteY4" fmla="*/ 89807 h 2062843"/>
              <a:gd name="connsiteX5" fmla="*/ 2438401 w 3303815"/>
              <a:gd name="connsiteY5" fmla="*/ 73479 h 2062843"/>
              <a:gd name="connsiteX6" fmla="*/ 2862943 w 3303815"/>
              <a:gd name="connsiteY6" fmla="*/ 530679 h 2062843"/>
              <a:gd name="connsiteX7" fmla="*/ 3287486 w 3303815"/>
              <a:gd name="connsiteY7" fmla="*/ 971550 h 2062843"/>
              <a:gd name="connsiteX8" fmla="*/ 2764972 w 3303815"/>
              <a:gd name="connsiteY8" fmla="*/ 1347107 h 2062843"/>
              <a:gd name="connsiteX9" fmla="*/ 2275115 w 3303815"/>
              <a:gd name="connsiteY9" fmla="*/ 1771650 h 2062843"/>
              <a:gd name="connsiteX10" fmla="*/ 1442358 w 3303815"/>
              <a:gd name="connsiteY10" fmla="*/ 1934936 h 2062843"/>
              <a:gd name="connsiteX11" fmla="*/ 740229 w 3303815"/>
              <a:gd name="connsiteY11" fmla="*/ 2049236 h 2062843"/>
              <a:gd name="connsiteX12" fmla="*/ 136072 w 3303815"/>
              <a:gd name="connsiteY12" fmla="*/ 1967593 h 2062843"/>
              <a:gd name="connsiteX13" fmla="*/ 54429 w 3303815"/>
              <a:gd name="connsiteY13" fmla="*/ 1477736 h 2062843"/>
              <a:gd name="connsiteX14" fmla="*/ 462643 w 3303815"/>
              <a:gd name="connsiteY14" fmla="*/ 906236 h 2062843"/>
              <a:gd name="connsiteX15" fmla="*/ 511629 w 3303815"/>
              <a:gd name="connsiteY15" fmla="*/ 236764 h 2062843"/>
              <a:gd name="connsiteX16" fmla="*/ 609601 w 3303815"/>
              <a:gd name="connsiteY16" fmla="*/ 73479 h 2062843"/>
              <a:gd name="connsiteX17" fmla="*/ 1099458 w 3303815"/>
              <a:gd name="connsiteY17" fmla="*/ 40821 h 2062843"/>
              <a:gd name="connsiteX18" fmla="*/ 1099458 w 3303815"/>
              <a:gd name="connsiteY18" fmla="*/ 187779 h 2062843"/>
              <a:gd name="connsiteX19" fmla="*/ 1001486 w 3303815"/>
              <a:gd name="connsiteY19" fmla="*/ 710293 h 2062843"/>
              <a:gd name="connsiteX20" fmla="*/ 1246415 w 3303815"/>
              <a:gd name="connsiteY20" fmla="*/ 971550 h 2062843"/>
              <a:gd name="connsiteX21" fmla="*/ 1785258 w 3303815"/>
              <a:gd name="connsiteY21" fmla="*/ 1151164 h 2062843"/>
              <a:gd name="connsiteX22" fmla="*/ 1964872 w 3303815"/>
              <a:gd name="connsiteY22" fmla="*/ 1183821 h 2062843"/>
              <a:gd name="connsiteX23" fmla="*/ 2062843 w 3303815"/>
              <a:gd name="connsiteY23" fmla="*/ 1412421 h 2062843"/>
              <a:gd name="connsiteX24" fmla="*/ 2382883 w 3303815"/>
              <a:gd name="connsiteY24" fmla="*/ 1389561 h 2062843"/>
              <a:gd name="connsiteX0" fmla="*/ 2291443 w 3303815"/>
              <a:gd name="connsiteY0" fmla="*/ 1298121 h 2062843"/>
              <a:gd name="connsiteX1" fmla="*/ 2340429 w 3303815"/>
              <a:gd name="connsiteY1" fmla="*/ 1004207 h 2062843"/>
              <a:gd name="connsiteX2" fmla="*/ 2307772 w 3303815"/>
              <a:gd name="connsiteY2" fmla="*/ 726621 h 2062843"/>
              <a:gd name="connsiteX3" fmla="*/ 2128158 w 3303815"/>
              <a:gd name="connsiteY3" fmla="*/ 498021 h 2062843"/>
              <a:gd name="connsiteX4" fmla="*/ 2046515 w 3303815"/>
              <a:gd name="connsiteY4" fmla="*/ 89807 h 2062843"/>
              <a:gd name="connsiteX5" fmla="*/ 2438401 w 3303815"/>
              <a:gd name="connsiteY5" fmla="*/ 73479 h 2062843"/>
              <a:gd name="connsiteX6" fmla="*/ 2862943 w 3303815"/>
              <a:gd name="connsiteY6" fmla="*/ 530679 h 2062843"/>
              <a:gd name="connsiteX7" fmla="*/ 3287486 w 3303815"/>
              <a:gd name="connsiteY7" fmla="*/ 971550 h 2062843"/>
              <a:gd name="connsiteX8" fmla="*/ 2764972 w 3303815"/>
              <a:gd name="connsiteY8" fmla="*/ 1347107 h 2062843"/>
              <a:gd name="connsiteX9" fmla="*/ 2275115 w 3303815"/>
              <a:gd name="connsiteY9" fmla="*/ 1771650 h 2062843"/>
              <a:gd name="connsiteX10" fmla="*/ 1442358 w 3303815"/>
              <a:gd name="connsiteY10" fmla="*/ 1934936 h 2062843"/>
              <a:gd name="connsiteX11" fmla="*/ 740229 w 3303815"/>
              <a:gd name="connsiteY11" fmla="*/ 2049236 h 2062843"/>
              <a:gd name="connsiteX12" fmla="*/ 136072 w 3303815"/>
              <a:gd name="connsiteY12" fmla="*/ 1967593 h 2062843"/>
              <a:gd name="connsiteX13" fmla="*/ 54429 w 3303815"/>
              <a:gd name="connsiteY13" fmla="*/ 1477736 h 2062843"/>
              <a:gd name="connsiteX14" fmla="*/ 462643 w 3303815"/>
              <a:gd name="connsiteY14" fmla="*/ 906236 h 2062843"/>
              <a:gd name="connsiteX15" fmla="*/ 511629 w 3303815"/>
              <a:gd name="connsiteY15" fmla="*/ 236764 h 2062843"/>
              <a:gd name="connsiteX16" fmla="*/ 609601 w 3303815"/>
              <a:gd name="connsiteY16" fmla="*/ 73479 h 2062843"/>
              <a:gd name="connsiteX17" fmla="*/ 1099458 w 3303815"/>
              <a:gd name="connsiteY17" fmla="*/ 40821 h 2062843"/>
              <a:gd name="connsiteX18" fmla="*/ 1099458 w 3303815"/>
              <a:gd name="connsiteY18" fmla="*/ 187779 h 2062843"/>
              <a:gd name="connsiteX19" fmla="*/ 1001486 w 3303815"/>
              <a:gd name="connsiteY19" fmla="*/ 710293 h 2062843"/>
              <a:gd name="connsiteX20" fmla="*/ 1246415 w 3303815"/>
              <a:gd name="connsiteY20" fmla="*/ 971550 h 2062843"/>
              <a:gd name="connsiteX21" fmla="*/ 1785258 w 3303815"/>
              <a:gd name="connsiteY21" fmla="*/ 1151164 h 2062843"/>
              <a:gd name="connsiteX22" fmla="*/ 1964872 w 3303815"/>
              <a:gd name="connsiteY22" fmla="*/ 1183821 h 2062843"/>
              <a:gd name="connsiteX23" fmla="*/ 2062843 w 3303815"/>
              <a:gd name="connsiteY23" fmla="*/ 1412421 h 2062843"/>
              <a:gd name="connsiteX0" fmla="*/ 2340429 w 3303815"/>
              <a:gd name="connsiteY0" fmla="*/ 1004207 h 2062843"/>
              <a:gd name="connsiteX1" fmla="*/ 2307772 w 3303815"/>
              <a:gd name="connsiteY1" fmla="*/ 726621 h 2062843"/>
              <a:gd name="connsiteX2" fmla="*/ 2128158 w 3303815"/>
              <a:gd name="connsiteY2" fmla="*/ 498021 h 2062843"/>
              <a:gd name="connsiteX3" fmla="*/ 2046515 w 3303815"/>
              <a:gd name="connsiteY3" fmla="*/ 89807 h 2062843"/>
              <a:gd name="connsiteX4" fmla="*/ 2438401 w 3303815"/>
              <a:gd name="connsiteY4" fmla="*/ 73479 h 2062843"/>
              <a:gd name="connsiteX5" fmla="*/ 2862943 w 3303815"/>
              <a:gd name="connsiteY5" fmla="*/ 530679 h 2062843"/>
              <a:gd name="connsiteX6" fmla="*/ 3287486 w 3303815"/>
              <a:gd name="connsiteY6" fmla="*/ 971550 h 2062843"/>
              <a:gd name="connsiteX7" fmla="*/ 2764972 w 3303815"/>
              <a:gd name="connsiteY7" fmla="*/ 1347107 h 2062843"/>
              <a:gd name="connsiteX8" fmla="*/ 2275115 w 3303815"/>
              <a:gd name="connsiteY8" fmla="*/ 1771650 h 2062843"/>
              <a:gd name="connsiteX9" fmla="*/ 1442358 w 3303815"/>
              <a:gd name="connsiteY9" fmla="*/ 1934936 h 2062843"/>
              <a:gd name="connsiteX10" fmla="*/ 740229 w 3303815"/>
              <a:gd name="connsiteY10" fmla="*/ 2049236 h 2062843"/>
              <a:gd name="connsiteX11" fmla="*/ 136072 w 3303815"/>
              <a:gd name="connsiteY11" fmla="*/ 1967593 h 2062843"/>
              <a:gd name="connsiteX12" fmla="*/ 54429 w 3303815"/>
              <a:gd name="connsiteY12" fmla="*/ 1477736 h 2062843"/>
              <a:gd name="connsiteX13" fmla="*/ 462643 w 3303815"/>
              <a:gd name="connsiteY13" fmla="*/ 906236 h 2062843"/>
              <a:gd name="connsiteX14" fmla="*/ 511629 w 3303815"/>
              <a:gd name="connsiteY14" fmla="*/ 236764 h 2062843"/>
              <a:gd name="connsiteX15" fmla="*/ 609601 w 3303815"/>
              <a:gd name="connsiteY15" fmla="*/ 73479 h 2062843"/>
              <a:gd name="connsiteX16" fmla="*/ 1099458 w 3303815"/>
              <a:gd name="connsiteY16" fmla="*/ 40821 h 2062843"/>
              <a:gd name="connsiteX17" fmla="*/ 1099458 w 3303815"/>
              <a:gd name="connsiteY17" fmla="*/ 187779 h 2062843"/>
              <a:gd name="connsiteX18" fmla="*/ 1001486 w 3303815"/>
              <a:gd name="connsiteY18" fmla="*/ 710293 h 2062843"/>
              <a:gd name="connsiteX19" fmla="*/ 1246415 w 3303815"/>
              <a:gd name="connsiteY19" fmla="*/ 971550 h 2062843"/>
              <a:gd name="connsiteX20" fmla="*/ 1785258 w 3303815"/>
              <a:gd name="connsiteY20" fmla="*/ 1151164 h 2062843"/>
              <a:gd name="connsiteX21" fmla="*/ 1964872 w 3303815"/>
              <a:gd name="connsiteY21" fmla="*/ 1183821 h 2062843"/>
              <a:gd name="connsiteX22" fmla="*/ 2062843 w 3303815"/>
              <a:gd name="connsiteY22" fmla="*/ 1412421 h 2062843"/>
              <a:gd name="connsiteX0" fmla="*/ 2340429 w 3303815"/>
              <a:gd name="connsiteY0" fmla="*/ 1004207 h 2062843"/>
              <a:gd name="connsiteX1" fmla="*/ 2307772 w 3303815"/>
              <a:gd name="connsiteY1" fmla="*/ 726621 h 2062843"/>
              <a:gd name="connsiteX2" fmla="*/ 2128158 w 3303815"/>
              <a:gd name="connsiteY2" fmla="*/ 498021 h 2062843"/>
              <a:gd name="connsiteX3" fmla="*/ 2046515 w 3303815"/>
              <a:gd name="connsiteY3" fmla="*/ 89807 h 2062843"/>
              <a:gd name="connsiteX4" fmla="*/ 2438401 w 3303815"/>
              <a:gd name="connsiteY4" fmla="*/ 73479 h 2062843"/>
              <a:gd name="connsiteX5" fmla="*/ 2862943 w 3303815"/>
              <a:gd name="connsiteY5" fmla="*/ 530679 h 2062843"/>
              <a:gd name="connsiteX6" fmla="*/ 3287486 w 3303815"/>
              <a:gd name="connsiteY6" fmla="*/ 971550 h 2062843"/>
              <a:gd name="connsiteX7" fmla="*/ 2764972 w 3303815"/>
              <a:gd name="connsiteY7" fmla="*/ 1347107 h 2062843"/>
              <a:gd name="connsiteX8" fmla="*/ 2275115 w 3303815"/>
              <a:gd name="connsiteY8" fmla="*/ 1771650 h 2062843"/>
              <a:gd name="connsiteX9" fmla="*/ 1442358 w 3303815"/>
              <a:gd name="connsiteY9" fmla="*/ 1934936 h 2062843"/>
              <a:gd name="connsiteX10" fmla="*/ 740229 w 3303815"/>
              <a:gd name="connsiteY10" fmla="*/ 2049236 h 2062843"/>
              <a:gd name="connsiteX11" fmla="*/ 136072 w 3303815"/>
              <a:gd name="connsiteY11" fmla="*/ 1967593 h 2062843"/>
              <a:gd name="connsiteX12" fmla="*/ 54429 w 3303815"/>
              <a:gd name="connsiteY12" fmla="*/ 1477736 h 2062843"/>
              <a:gd name="connsiteX13" fmla="*/ 462643 w 3303815"/>
              <a:gd name="connsiteY13" fmla="*/ 906236 h 2062843"/>
              <a:gd name="connsiteX14" fmla="*/ 511629 w 3303815"/>
              <a:gd name="connsiteY14" fmla="*/ 236764 h 2062843"/>
              <a:gd name="connsiteX15" fmla="*/ 609601 w 3303815"/>
              <a:gd name="connsiteY15" fmla="*/ 73479 h 2062843"/>
              <a:gd name="connsiteX16" fmla="*/ 1099458 w 3303815"/>
              <a:gd name="connsiteY16" fmla="*/ 40821 h 2062843"/>
              <a:gd name="connsiteX17" fmla="*/ 1099458 w 3303815"/>
              <a:gd name="connsiteY17" fmla="*/ 187779 h 2062843"/>
              <a:gd name="connsiteX18" fmla="*/ 1001486 w 3303815"/>
              <a:gd name="connsiteY18" fmla="*/ 710293 h 2062843"/>
              <a:gd name="connsiteX19" fmla="*/ 1246415 w 3303815"/>
              <a:gd name="connsiteY19" fmla="*/ 971550 h 2062843"/>
              <a:gd name="connsiteX20" fmla="*/ 1785258 w 3303815"/>
              <a:gd name="connsiteY20" fmla="*/ 1151164 h 2062843"/>
              <a:gd name="connsiteX21" fmla="*/ 1964872 w 3303815"/>
              <a:gd name="connsiteY21" fmla="*/ 1183821 h 2062843"/>
              <a:gd name="connsiteX0" fmla="*/ 2340429 w 3303815"/>
              <a:gd name="connsiteY0" fmla="*/ 1004207 h 2062843"/>
              <a:gd name="connsiteX1" fmla="*/ 2307772 w 3303815"/>
              <a:gd name="connsiteY1" fmla="*/ 726621 h 2062843"/>
              <a:gd name="connsiteX2" fmla="*/ 2128158 w 3303815"/>
              <a:gd name="connsiteY2" fmla="*/ 498021 h 2062843"/>
              <a:gd name="connsiteX3" fmla="*/ 2046515 w 3303815"/>
              <a:gd name="connsiteY3" fmla="*/ 89807 h 2062843"/>
              <a:gd name="connsiteX4" fmla="*/ 2438401 w 3303815"/>
              <a:gd name="connsiteY4" fmla="*/ 73479 h 2062843"/>
              <a:gd name="connsiteX5" fmla="*/ 2862943 w 3303815"/>
              <a:gd name="connsiteY5" fmla="*/ 530679 h 2062843"/>
              <a:gd name="connsiteX6" fmla="*/ 3287486 w 3303815"/>
              <a:gd name="connsiteY6" fmla="*/ 971550 h 2062843"/>
              <a:gd name="connsiteX7" fmla="*/ 2764972 w 3303815"/>
              <a:gd name="connsiteY7" fmla="*/ 1347107 h 2062843"/>
              <a:gd name="connsiteX8" fmla="*/ 2046515 w 3303815"/>
              <a:gd name="connsiteY8" fmla="*/ 1771650 h 2062843"/>
              <a:gd name="connsiteX9" fmla="*/ 1442358 w 3303815"/>
              <a:gd name="connsiteY9" fmla="*/ 1934936 h 2062843"/>
              <a:gd name="connsiteX10" fmla="*/ 740229 w 3303815"/>
              <a:gd name="connsiteY10" fmla="*/ 2049236 h 2062843"/>
              <a:gd name="connsiteX11" fmla="*/ 136072 w 3303815"/>
              <a:gd name="connsiteY11" fmla="*/ 1967593 h 2062843"/>
              <a:gd name="connsiteX12" fmla="*/ 54429 w 3303815"/>
              <a:gd name="connsiteY12" fmla="*/ 1477736 h 2062843"/>
              <a:gd name="connsiteX13" fmla="*/ 462643 w 3303815"/>
              <a:gd name="connsiteY13" fmla="*/ 906236 h 2062843"/>
              <a:gd name="connsiteX14" fmla="*/ 511629 w 3303815"/>
              <a:gd name="connsiteY14" fmla="*/ 236764 h 2062843"/>
              <a:gd name="connsiteX15" fmla="*/ 609601 w 3303815"/>
              <a:gd name="connsiteY15" fmla="*/ 73479 h 2062843"/>
              <a:gd name="connsiteX16" fmla="*/ 1099458 w 3303815"/>
              <a:gd name="connsiteY16" fmla="*/ 40821 h 2062843"/>
              <a:gd name="connsiteX17" fmla="*/ 1099458 w 3303815"/>
              <a:gd name="connsiteY17" fmla="*/ 187779 h 2062843"/>
              <a:gd name="connsiteX18" fmla="*/ 1001486 w 3303815"/>
              <a:gd name="connsiteY18" fmla="*/ 710293 h 2062843"/>
              <a:gd name="connsiteX19" fmla="*/ 1246415 w 3303815"/>
              <a:gd name="connsiteY19" fmla="*/ 971550 h 2062843"/>
              <a:gd name="connsiteX20" fmla="*/ 1785258 w 3303815"/>
              <a:gd name="connsiteY20" fmla="*/ 1151164 h 2062843"/>
              <a:gd name="connsiteX21" fmla="*/ 1964872 w 3303815"/>
              <a:gd name="connsiteY21" fmla="*/ 1183821 h 206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3815" h="2062843">
                <a:moveTo>
                  <a:pt x="2340429" y="1004207"/>
                </a:moveTo>
                <a:cubicBezTo>
                  <a:pt x="2343150" y="908957"/>
                  <a:pt x="2343150" y="810985"/>
                  <a:pt x="2307772" y="726621"/>
                </a:cubicBezTo>
                <a:cubicBezTo>
                  <a:pt x="2272394" y="642257"/>
                  <a:pt x="2171701" y="604157"/>
                  <a:pt x="2128158" y="498021"/>
                </a:cubicBezTo>
                <a:cubicBezTo>
                  <a:pt x="2084615" y="391885"/>
                  <a:pt x="1992087" y="155121"/>
                  <a:pt x="2046515" y="89807"/>
                </a:cubicBezTo>
                <a:cubicBezTo>
                  <a:pt x="2100943" y="24493"/>
                  <a:pt x="2302330" y="0"/>
                  <a:pt x="2438401" y="73479"/>
                </a:cubicBezTo>
                <a:cubicBezTo>
                  <a:pt x="2574472" y="146958"/>
                  <a:pt x="2721429" y="381001"/>
                  <a:pt x="2862943" y="530679"/>
                </a:cubicBezTo>
                <a:cubicBezTo>
                  <a:pt x="3004457" y="680357"/>
                  <a:pt x="3303815" y="835479"/>
                  <a:pt x="3287486" y="971550"/>
                </a:cubicBezTo>
                <a:cubicBezTo>
                  <a:pt x="3271158" y="1107621"/>
                  <a:pt x="2971800" y="1213757"/>
                  <a:pt x="2764972" y="1347107"/>
                </a:cubicBezTo>
                <a:cubicBezTo>
                  <a:pt x="2558144" y="1480457"/>
                  <a:pt x="2266951" y="1673679"/>
                  <a:pt x="2046515" y="1771650"/>
                </a:cubicBezTo>
                <a:cubicBezTo>
                  <a:pt x="1826079" y="1869621"/>
                  <a:pt x="1660072" y="1888672"/>
                  <a:pt x="1442358" y="1934936"/>
                </a:cubicBezTo>
                <a:cubicBezTo>
                  <a:pt x="1224644" y="1981200"/>
                  <a:pt x="957943" y="2043793"/>
                  <a:pt x="740229" y="2049236"/>
                </a:cubicBezTo>
                <a:cubicBezTo>
                  <a:pt x="522515" y="2054679"/>
                  <a:pt x="250372" y="2062843"/>
                  <a:pt x="136072" y="1967593"/>
                </a:cubicBezTo>
                <a:cubicBezTo>
                  <a:pt x="21772" y="1872343"/>
                  <a:pt x="0" y="1654629"/>
                  <a:pt x="54429" y="1477736"/>
                </a:cubicBezTo>
                <a:cubicBezTo>
                  <a:pt x="108858" y="1300843"/>
                  <a:pt x="386443" y="1113065"/>
                  <a:pt x="462643" y="906236"/>
                </a:cubicBezTo>
                <a:cubicBezTo>
                  <a:pt x="538843" y="699407"/>
                  <a:pt x="487136" y="375557"/>
                  <a:pt x="511629" y="236764"/>
                </a:cubicBezTo>
                <a:cubicBezTo>
                  <a:pt x="536122" y="97971"/>
                  <a:pt x="511630" y="106136"/>
                  <a:pt x="609601" y="73479"/>
                </a:cubicBezTo>
                <a:cubicBezTo>
                  <a:pt x="707572" y="40822"/>
                  <a:pt x="1017815" y="21771"/>
                  <a:pt x="1099458" y="40821"/>
                </a:cubicBezTo>
                <a:cubicBezTo>
                  <a:pt x="1181101" y="59871"/>
                  <a:pt x="1115787" y="76200"/>
                  <a:pt x="1099458" y="187779"/>
                </a:cubicBezTo>
                <a:cubicBezTo>
                  <a:pt x="1083129" y="299358"/>
                  <a:pt x="976993" y="579665"/>
                  <a:pt x="1001486" y="710293"/>
                </a:cubicBezTo>
                <a:cubicBezTo>
                  <a:pt x="1025979" y="840921"/>
                  <a:pt x="1115786" y="898072"/>
                  <a:pt x="1246415" y="971550"/>
                </a:cubicBezTo>
                <a:cubicBezTo>
                  <a:pt x="1377044" y="1045029"/>
                  <a:pt x="1665515" y="1115786"/>
                  <a:pt x="1785258" y="1151164"/>
                </a:cubicBezTo>
                <a:cubicBezTo>
                  <a:pt x="1905001" y="1186543"/>
                  <a:pt x="1918608" y="1140278"/>
                  <a:pt x="1964872" y="1183821"/>
                </a:cubicBezTo>
              </a:path>
            </a:pathLst>
          </a:custGeom>
          <a:noFill/>
          <a:ln w="76200">
            <a:solidFill>
              <a:schemeClr val="accent1">
                <a:lumMod val="75000"/>
              </a:schemeClr>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Rectangle 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British Trading Companies</a:t>
            </a:r>
            <a:endParaRPr lang="en-US" sz="4000" dirty="0"/>
          </a:p>
        </p:txBody>
      </p:sp>
      <p:sp useBgFill="1">
        <p:nvSpPr>
          <p:cNvPr id="5" name="TextBox 4"/>
          <p:cNvSpPr txBox="1"/>
          <p:nvPr/>
        </p:nvSpPr>
        <p:spPr>
          <a:xfrm>
            <a:off x="6705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1775</a:t>
            </a:r>
          </a:p>
        </p:txBody>
      </p:sp>
      <p:sp>
        <p:nvSpPr>
          <p:cNvPr id="14" name="Freeform 13"/>
          <p:cNvSpPr/>
          <p:nvPr/>
        </p:nvSpPr>
        <p:spPr>
          <a:xfrm>
            <a:off x="1985737" y="1377042"/>
            <a:ext cx="5073650" cy="1662793"/>
          </a:xfrm>
          <a:custGeom>
            <a:avLst/>
            <a:gdLst>
              <a:gd name="connsiteX0" fmla="*/ 4316186 w 5072743"/>
              <a:gd name="connsiteY0" fmla="*/ 435428 h 1676400"/>
              <a:gd name="connsiteX1" fmla="*/ 3875314 w 5072743"/>
              <a:gd name="connsiteY1" fmla="*/ 729343 h 1676400"/>
              <a:gd name="connsiteX2" fmla="*/ 2618014 w 5072743"/>
              <a:gd name="connsiteY2" fmla="*/ 1235528 h 1676400"/>
              <a:gd name="connsiteX3" fmla="*/ 1785257 w 5072743"/>
              <a:gd name="connsiteY3" fmla="*/ 1366157 h 1676400"/>
              <a:gd name="connsiteX4" fmla="*/ 1295400 w 5072743"/>
              <a:gd name="connsiteY4" fmla="*/ 1251857 h 1676400"/>
              <a:gd name="connsiteX5" fmla="*/ 1295400 w 5072743"/>
              <a:gd name="connsiteY5" fmla="*/ 566057 h 1676400"/>
              <a:gd name="connsiteX6" fmla="*/ 1442357 w 5072743"/>
              <a:gd name="connsiteY6" fmla="*/ 206828 h 1676400"/>
              <a:gd name="connsiteX7" fmla="*/ 952500 w 5072743"/>
              <a:gd name="connsiteY7" fmla="*/ 76200 h 1676400"/>
              <a:gd name="connsiteX8" fmla="*/ 103414 w 5072743"/>
              <a:gd name="connsiteY8" fmla="*/ 664028 h 1676400"/>
              <a:gd name="connsiteX9" fmla="*/ 332014 w 5072743"/>
              <a:gd name="connsiteY9" fmla="*/ 1513114 h 1676400"/>
              <a:gd name="connsiteX10" fmla="*/ 1458686 w 5072743"/>
              <a:gd name="connsiteY10" fmla="*/ 1643743 h 1676400"/>
              <a:gd name="connsiteX11" fmla="*/ 2536371 w 5072743"/>
              <a:gd name="connsiteY11" fmla="*/ 1562100 h 1676400"/>
              <a:gd name="connsiteX12" fmla="*/ 2846614 w 5072743"/>
              <a:gd name="connsiteY12" fmla="*/ 1317171 h 1676400"/>
              <a:gd name="connsiteX13" fmla="*/ 3450771 w 5072743"/>
              <a:gd name="connsiteY13" fmla="*/ 1594757 h 1676400"/>
              <a:gd name="connsiteX14" fmla="*/ 3989614 w 5072743"/>
              <a:gd name="connsiteY14" fmla="*/ 1562100 h 1676400"/>
              <a:gd name="connsiteX15" fmla="*/ 4365171 w 5072743"/>
              <a:gd name="connsiteY15" fmla="*/ 1333500 h 1676400"/>
              <a:gd name="connsiteX16" fmla="*/ 4512128 w 5072743"/>
              <a:gd name="connsiteY16" fmla="*/ 729343 h 1676400"/>
              <a:gd name="connsiteX17" fmla="*/ 5018314 w 5072743"/>
              <a:gd name="connsiteY17" fmla="*/ 337457 h 1676400"/>
              <a:gd name="connsiteX18" fmla="*/ 4838700 w 5072743"/>
              <a:gd name="connsiteY18" fmla="*/ 174171 h 1676400"/>
              <a:gd name="connsiteX19" fmla="*/ 4316186 w 5072743"/>
              <a:gd name="connsiteY19" fmla="*/ 435428 h 1676400"/>
              <a:gd name="connsiteX0" fmla="*/ 4316186 w 5072743"/>
              <a:gd name="connsiteY0" fmla="*/ 435428 h 1676400"/>
              <a:gd name="connsiteX1" fmla="*/ 3875314 w 5072743"/>
              <a:gd name="connsiteY1" fmla="*/ 729343 h 1676400"/>
              <a:gd name="connsiteX2" fmla="*/ 2618014 w 5072743"/>
              <a:gd name="connsiteY2" fmla="*/ 1235528 h 1676400"/>
              <a:gd name="connsiteX3" fmla="*/ 1785257 w 5072743"/>
              <a:gd name="connsiteY3" fmla="*/ 1366157 h 1676400"/>
              <a:gd name="connsiteX4" fmla="*/ 1295400 w 5072743"/>
              <a:gd name="connsiteY4" fmla="*/ 1251857 h 1676400"/>
              <a:gd name="connsiteX5" fmla="*/ 1295400 w 5072743"/>
              <a:gd name="connsiteY5" fmla="*/ 566057 h 1676400"/>
              <a:gd name="connsiteX6" fmla="*/ 1442357 w 5072743"/>
              <a:gd name="connsiteY6" fmla="*/ 206828 h 1676400"/>
              <a:gd name="connsiteX7" fmla="*/ 952500 w 5072743"/>
              <a:gd name="connsiteY7" fmla="*/ 76200 h 1676400"/>
              <a:gd name="connsiteX8" fmla="*/ 103414 w 5072743"/>
              <a:gd name="connsiteY8" fmla="*/ 664028 h 1676400"/>
              <a:gd name="connsiteX9" fmla="*/ 332014 w 5072743"/>
              <a:gd name="connsiteY9" fmla="*/ 1513114 h 1676400"/>
              <a:gd name="connsiteX10" fmla="*/ 1458686 w 5072743"/>
              <a:gd name="connsiteY10" fmla="*/ 1643743 h 1676400"/>
              <a:gd name="connsiteX11" fmla="*/ 2846614 w 5072743"/>
              <a:gd name="connsiteY11" fmla="*/ 1317171 h 1676400"/>
              <a:gd name="connsiteX12" fmla="*/ 3450771 w 5072743"/>
              <a:gd name="connsiteY12" fmla="*/ 1594757 h 1676400"/>
              <a:gd name="connsiteX13" fmla="*/ 3989614 w 5072743"/>
              <a:gd name="connsiteY13" fmla="*/ 1562100 h 1676400"/>
              <a:gd name="connsiteX14" fmla="*/ 4365171 w 5072743"/>
              <a:gd name="connsiteY14" fmla="*/ 1333500 h 1676400"/>
              <a:gd name="connsiteX15" fmla="*/ 4512128 w 5072743"/>
              <a:gd name="connsiteY15" fmla="*/ 729343 h 1676400"/>
              <a:gd name="connsiteX16" fmla="*/ 5018314 w 5072743"/>
              <a:gd name="connsiteY16" fmla="*/ 337457 h 1676400"/>
              <a:gd name="connsiteX17" fmla="*/ 4838700 w 5072743"/>
              <a:gd name="connsiteY17" fmla="*/ 174171 h 1676400"/>
              <a:gd name="connsiteX18" fmla="*/ 4316186 w 5072743"/>
              <a:gd name="connsiteY18" fmla="*/ 435428 h 1676400"/>
              <a:gd name="connsiteX0" fmla="*/ 4441372 w 5197929"/>
              <a:gd name="connsiteY0" fmla="*/ 435428 h 1635578"/>
              <a:gd name="connsiteX1" fmla="*/ 4000500 w 5197929"/>
              <a:gd name="connsiteY1" fmla="*/ 729343 h 1635578"/>
              <a:gd name="connsiteX2" fmla="*/ 2743200 w 5197929"/>
              <a:gd name="connsiteY2" fmla="*/ 1235528 h 1635578"/>
              <a:gd name="connsiteX3" fmla="*/ 1910443 w 5197929"/>
              <a:gd name="connsiteY3" fmla="*/ 1366157 h 1635578"/>
              <a:gd name="connsiteX4" fmla="*/ 1420586 w 5197929"/>
              <a:gd name="connsiteY4" fmla="*/ 1251857 h 1635578"/>
              <a:gd name="connsiteX5" fmla="*/ 1420586 w 5197929"/>
              <a:gd name="connsiteY5" fmla="*/ 566057 h 1635578"/>
              <a:gd name="connsiteX6" fmla="*/ 1567543 w 5197929"/>
              <a:gd name="connsiteY6" fmla="*/ 206828 h 1635578"/>
              <a:gd name="connsiteX7" fmla="*/ 1077686 w 5197929"/>
              <a:gd name="connsiteY7" fmla="*/ 76200 h 1635578"/>
              <a:gd name="connsiteX8" fmla="*/ 228600 w 5197929"/>
              <a:gd name="connsiteY8" fmla="*/ 664028 h 1635578"/>
              <a:gd name="connsiteX9" fmla="*/ 457200 w 5197929"/>
              <a:gd name="connsiteY9" fmla="*/ 1513114 h 1635578"/>
              <a:gd name="connsiteX10" fmla="*/ 2971800 w 5197929"/>
              <a:gd name="connsiteY10" fmla="*/ 1317171 h 1635578"/>
              <a:gd name="connsiteX11" fmla="*/ 3575957 w 5197929"/>
              <a:gd name="connsiteY11" fmla="*/ 1594757 h 1635578"/>
              <a:gd name="connsiteX12" fmla="*/ 4114800 w 5197929"/>
              <a:gd name="connsiteY12" fmla="*/ 1562100 h 1635578"/>
              <a:gd name="connsiteX13" fmla="*/ 4490357 w 5197929"/>
              <a:gd name="connsiteY13" fmla="*/ 1333500 h 1635578"/>
              <a:gd name="connsiteX14" fmla="*/ 4637314 w 5197929"/>
              <a:gd name="connsiteY14" fmla="*/ 729343 h 1635578"/>
              <a:gd name="connsiteX15" fmla="*/ 5143500 w 5197929"/>
              <a:gd name="connsiteY15" fmla="*/ 337457 h 1635578"/>
              <a:gd name="connsiteX16" fmla="*/ 4963886 w 5197929"/>
              <a:gd name="connsiteY16" fmla="*/ 174171 h 1635578"/>
              <a:gd name="connsiteX17" fmla="*/ 4441372 w 5197929"/>
              <a:gd name="connsiteY17" fmla="*/ 435428 h 1635578"/>
              <a:gd name="connsiteX0" fmla="*/ 4441372 w 5197929"/>
              <a:gd name="connsiteY0" fmla="*/ 435428 h 1621971"/>
              <a:gd name="connsiteX1" fmla="*/ 4000500 w 5197929"/>
              <a:gd name="connsiteY1" fmla="*/ 729343 h 1621971"/>
              <a:gd name="connsiteX2" fmla="*/ 2743200 w 5197929"/>
              <a:gd name="connsiteY2" fmla="*/ 1235528 h 1621971"/>
              <a:gd name="connsiteX3" fmla="*/ 1910443 w 5197929"/>
              <a:gd name="connsiteY3" fmla="*/ 1366157 h 1621971"/>
              <a:gd name="connsiteX4" fmla="*/ 1420586 w 5197929"/>
              <a:gd name="connsiteY4" fmla="*/ 1251857 h 1621971"/>
              <a:gd name="connsiteX5" fmla="*/ 1420586 w 5197929"/>
              <a:gd name="connsiteY5" fmla="*/ 566057 h 1621971"/>
              <a:gd name="connsiteX6" fmla="*/ 1567543 w 5197929"/>
              <a:gd name="connsiteY6" fmla="*/ 206828 h 1621971"/>
              <a:gd name="connsiteX7" fmla="*/ 1077686 w 5197929"/>
              <a:gd name="connsiteY7" fmla="*/ 76200 h 1621971"/>
              <a:gd name="connsiteX8" fmla="*/ 228600 w 5197929"/>
              <a:gd name="connsiteY8" fmla="*/ 664028 h 1621971"/>
              <a:gd name="connsiteX9" fmla="*/ 457200 w 5197929"/>
              <a:gd name="connsiteY9" fmla="*/ 1513114 h 1621971"/>
              <a:gd name="connsiteX10" fmla="*/ 2971800 w 5197929"/>
              <a:gd name="connsiteY10" fmla="*/ 1317171 h 1621971"/>
              <a:gd name="connsiteX11" fmla="*/ 2226129 w 5197929"/>
              <a:gd name="connsiteY11" fmla="*/ 1562100 h 1621971"/>
              <a:gd name="connsiteX12" fmla="*/ 3575957 w 5197929"/>
              <a:gd name="connsiteY12" fmla="*/ 1594757 h 1621971"/>
              <a:gd name="connsiteX13" fmla="*/ 4114800 w 5197929"/>
              <a:gd name="connsiteY13" fmla="*/ 1562100 h 1621971"/>
              <a:gd name="connsiteX14" fmla="*/ 4490357 w 5197929"/>
              <a:gd name="connsiteY14" fmla="*/ 1333500 h 1621971"/>
              <a:gd name="connsiteX15" fmla="*/ 4637314 w 5197929"/>
              <a:gd name="connsiteY15" fmla="*/ 729343 h 1621971"/>
              <a:gd name="connsiteX16" fmla="*/ 5143500 w 5197929"/>
              <a:gd name="connsiteY16" fmla="*/ 337457 h 1621971"/>
              <a:gd name="connsiteX17" fmla="*/ 4963886 w 5197929"/>
              <a:gd name="connsiteY17" fmla="*/ 174171 h 1621971"/>
              <a:gd name="connsiteX18" fmla="*/ 4441372 w 5197929"/>
              <a:gd name="connsiteY18" fmla="*/ 435428 h 1621971"/>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296307 w 5073650"/>
              <a:gd name="connsiteY4" fmla="*/ 1251857 h 1662793"/>
              <a:gd name="connsiteX5" fmla="*/ 1296307 w 5073650"/>
              <a:gd name="connsiteY5" fmla="*/ 566057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296307 w 5073650"/>
              <a:gd name="connsiteY4" fmla="*/ 1251857 h 1662793"/>
              <a:gd name="connsiteX5" fmla="*/ 1296307 w 5073650"/>
              <a:gd name="connsiteY5" fmla="*/ 566057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296307 w 5073650"/>
              <a:gd name="connsiteY4" fmla="*/ 1251857 h 1662793"/>
              <a:gd name="connsiteX5" fmla="*/ 1296307 w 5073650"/>
              <a:gd name="connsiteY5" fmla="*/ 566057 h 1662793"/>
              <a:gd name="connsiteX6" fmla="*/ 1279977 w 5073650"/>
              <a:gd name="connsiteY6" fmla="*/ 517072 h 1662793"/>
              <a:gd name="connsiteX7" fmla="*/ 1443264 w 5073650"/>
              <a:gd name="connsiteY7" fmla="*/ 206828 h 1662793"/>
              <a:gd name="connsiteX8" fmla="*/ 953407 w 5073650"/>
              <a:gd name="connsiteY8" fmla="*/ 76200 h 1662793"/>
              <a:gd name="connsiteX9" fmla="*/ 104321 w 5073650"/>
              <a:gd name="connsiteY9" fmla="*/ 664028 h 1662793"/>
              <a:gd name="connsiteX10" fmla="*/ 332921 w 5073650"/>
              <a:gd name="connsiteY10" fmla="*/ 1513114 h 1662793"/>
              <a:gd name="connsiteX11" fmla="*/ 2101850 w 5073650"/>
              <a:gd name="connsiteY11" fmla="*/ 1562100 h 1662793"/>
              <a:gd name="connsiteX12" fmla="*/ 3451678 w 5073650"/>
              <a:gd name="connsiteY12" fmla="*/ 1594757 h 1662793"/>
              <a:gd name="connsiteX13" fmla="*/ 3990521 w 5073650"/>
              <a:gd name="connsiteY13" fmla="*/ 1562100 h 1662793"/>
              <a:gd name="connsiteX14" fmla="*/ 4366078 w 5073650"/>
              <a:gd name="connsiteY14" fmla="*/ 1333500 h 1662793"/>
              <a:gd name="connsiteX15" fmla="*/ 4513035 w 5073650"/>
              <a:gd name="connsiteY15" fmla="*/ 729343 h 1662793"/>
              <a:gd name="connsiteX16" fmla="*/ 5019221 w 5073650"/>
              <a:gd name="connsiteY16" fmla="*/ 337457 h 1662793"/>
              <a:gd name="connsiteX17" fmla="*/ 4839607 w 5073650"/>
              <a:gd name="connsiteY17" fmla="*/ 174171 h 1662793"/>
              <a:gd name="connsiteX18" fmla="*/ 4317093 w 5073650"/>
              <a:gd name="connsiteY18"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067707 w 5073650"/>
              <a:gd name="connsiteY4" fmla="*/ 1251857 h 1662793"/>
              <a:gd name="connsiteX5" fmla="*/ 1296307 w 5073650"/>
              <a:gd name="connsiteY5" fmla="*/ 566057 h 1662793"/>
              <a:gd name="connsiteX6" fmla="*/ 1279977 w 5073650"/>
              <a:gd name="connsiteY6" fmla="*/ 517072 h 1662793"/>
              <a:gd name="connsiteX7" fmla="*/ 1443264 w 5073650"/>
              <a:gd name="connsiteY7" fmla="*/ 206828 h 1662793"/>
              <a:gd name="connsiteX8" fmla="*/ 953407 w 5073650"/>
              <a:gd name="connsiteY8" fmla="*/ 76200 h 1662793"/>
              <a:gd name="connsiteX9" fmla="*/ 104321 w 5073650"/>
              <a:gd name="connsiteY9" fmla="*/ 664028 h 1662793"/>
              <a:gd name="connsiteX10" fmla="*/ 332921 w 5073650"/>
              <a:gd name="connsiteY10" fmla="*/ 1513114 h 1662793"/>
              <a:gd name="connsiteX11" fmla="*/ 2101850 w 5073650"/>
              <a:gd name="connsiteY11" fmla="*/ 1562100 h 1662793"/>
              <a:gd name="connsiteX12" fmla="*/ 3451678 w 5073650"/>
              <a:gd name="connsiteY12" fmla="*/ 1594757 h 1662793"/>
              <a:gd name="connsiteX13" fmla="*/ 3990521 w 5073650"/>
              <a:gd name="connsiteY13" fmla="*/ 1562100 h 1662793"/>
              <a:gd name="connsiteX14" fmla="*/ 4366078 w 5073650"/>
              <a:gd name="connsiteY14" fmla="*/ 1333500 h 1662793"/>
              <a:gd name="connsiteX15" fmla="*/ 4513035 w 5073650"/>
              <a:gd name="connsiteY15" fmla="*/ 729343 h 1662793"/>
              <a:gd name="connsiteX16" fmla="*/ 5019221 w 5073650"/>
              <a:gd name="connsiteY16" fmla="*/ 337457 h 1662793"/>
              <a:gd name="connsiteX17" fmla="*/ 4839607 w 5073650"/>
              <a:gd name="connsiteY17" fmla="*/ 174171 h 1662793"/>
              <a:gd name="connsiteX18" fmla="*/ 4317093 w 5073650"/>
              <a:gd name="connsiteY18"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067707 w 5073650"/>
              <a:gd name="connsiteY4" fmla="*/ 1251857 h 1662793"/>
              <a:gd name="connsiteX5" fmla="*/ 1279977 w 5073650"/>
              <a:gd name="connsiteY5" fmla="*/ 517072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067707 w 5073650"/>
              <a:gd name="connsiteY4" fmla="*/ 1251857 h 1662793"/>
              <a:gd name="connsiteX5" fmla="*/ 1127577 w 5073650"/>
              <a:gd name="connsiteY5" fmla="*/ 517072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067707 w 5073650"/>
              <a:gd name="connsiteY4" fmla="*/ 1251857 h 1662793"/>
              <a:gd name="connsiteX5" fmla="*/ 1127577 w 5073650"/>
              <a:gd name="connsiteY5" fmla="*/ 669472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220107 w 5073650"/>
              <a:gd name="connsiteY4" fmla="*/ 1251857 h 1662793"/>
              <a:gd name="connsiteX5" fmla="*/ 1127577 w 5073650"/>
              <a:gd name="connsiteY5" fmla="*/ 669472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73650" h="1662793">
                <a:moveTo>
                  <a:pt x="4317093" y="435428"/>
                </a:moveTo>
                <a:cubicBezTo>
                  <a:pt x="4156529" y="527957"/>
                  <a:pt x="4159249" y="595993"/>
                  <a:pt x="3876221" y="729343"/>
                </a:cubicBezTo>
                <a:cubicBezTo>
                  <a:pt x="3593193" y="862693"/>
                  <a:pt x="2967264" y="1129392"/>
                  <a:pt x="2618921" y="1235528"/>
                </a:cubicBezTo>
                <a:cubicBezTo>
                  <a:pt x="2270578" y="1341664"/>
                  <a:pt x="2019300" y="1363436"/>
                  <a:pt x="1786164" y="1366157"/>
                </a:cubicBezTo>
                <a:cubicBezTo>
                  <a:pt x="1553028" y="1368878"/>
                  <a:pt x="1329871" y="1367971"/>
                  <a:pt x="1220107" y="1251857"/>
                </a:cubicBezTo>
                <a:cubicBezTo>
                  <a:pt x="1110343" y="1135743"/>
                  <a:pt x="1090384" y="843643"/>
                  <a:pt x="1127577" y="669472"/>
                </a:cubicBezTo>
                <a:cubicBezTo>
                  <a:pt x="1164770" y="495301"/>
                  <a:pt x="1472292" y="305707"/>
                  <a:pt x="1443264" y="206828"/>
                </a:cubicBezTo>
                <a:cubicBezTo>
                  <a:pt x="1414236" y="107949"/>
                  <a:pt x="1176564" y="0"/>
                  <a:pt x="953407" y="76200"/>
                </a:cubicBezTo>
                <a:cubicBezTo>
                  <a:pt x="730250" y="152400"/>
                  <a:pt x="207735" y="424542"/>
                  <a:pt x="104321" y="664028"/>
                </a:cubicBezTo>
                <a:cubicBezTo>
                  <a:pt x="907" y="903514"/>
                  <a:pt x="0" y="1363435"/>
                  <a:pt x="332921" y="1513114"/>
                </a:cubicBezTo>
                <a:cubicBezTo>
                  <a:pt x="665843" y="1662793"/>
                  <a:pt x="1582057" y="1548493"/>
                  <a:pt x="2101850" y="1562100"/>
                </a:cubicBezTo>
                <a:lnTo>
                  <a:pt x="3451678" y="1594757"/>
                </a:lnTo>
                <a:cubicBezTo>
                  <a:pt x="3766456" y="1594757"/>
                  <a:pt x="3838121" y="1605643"/>
                  <a:pt x="3990521" y="1562100"/>
                </a:cubicBezTo>
                <a:cubicBezTo>
                  <a:pt x="4142921" y="1518557"/>
                  <a:pt x="4278992" y="1472293"/>
                  <a:pt x="4366078" y="1333500"/>
                </a:cubicBezTo>
                <a:cubicBezTo>
                  <a:pt x="4453164" y="1194707"/>
                  <a:pt x="4404178" y="895350"/>
                  <a:pt x="4513035" y="729343"/>
                </a:cubicBezTo>
                <a:cubicBezTo>
                  <a:pt x="4621892" y="563336"/>
                  <a:pt x="4964792" y="429986"/>
                  <a:pt x="5019221" y="337457"/>
                </a:cubicBezTo>
                <a:cubicBezTo>
                  <a:pt x="5073650" y="244928"/>
                  <a:pt x="4951185" y="155121"/>
                  <a:pt x="4839607" y="174171"/>
                </a:cubicBezTo>
                <a:cubicBezTo>
                  <a:pt x="4728029" y="193221"/>
                  <a:pt x="4477657" y="342899"/>
                  <a:pt x="4317093" y="435428"/>
                </a:cubicBezTo>
                <a:close/>
              </a:path>
            </a:pathLst>
          </a:custGeom>
          <a:noFill/>
          <a:ln w="101600">
            <a:solidFill>
              <a:schemeClr val="accent1">
                <a:lumMod val="60000"/>
                <a:lumOff val="40000"/>
              </a:schemeClr>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rot="6260016" flipH="1" flipV="1">
            <a:off x="2188916" y="1822296"/>
            <a:ext cx="727568" cy="1308408"/>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ln w="381000">
            <a:solidFill>
              <a:schemeClr val="accent1">
                <a:lumMod val="75000"/>
              </a:schemeClr>
            </a:solidFill>
            <a:tailEnd type="stealth" w="sm" len="sm"/>
          </a:ln>
          <a:effectLst>
            <a:outerShdw dist="508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Freeform 12"/>
          <p:cNvSpPr/>
          <p:nvPr/>
        </p:nvSpPr>
        <p:spPr>
          <a:xfrm rot="7617141" flipH="1" flipV="1">
            <a:off x="2330328" y="1967211"/>
            <a:ext cx="1740144" cy="1932978"/>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ln w="381000">
            <a:solidFill>
              <a:schemeClr val="accent1">
                <a:lumMod val="60000"/>
                <a:lumOff val="40000"/>
              </a:schemeClr>
            </a:solidFill>
            <a:tailEnd type="stealth" w="sm" len="sm"/>
          </a:ln>
          <a:effectLst>
            <a:outerShdw dist="508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360"/>
                                          </p:val>
                                        </p:tav>
                                        <p:tav tm="100000">
                                          <p:val>
                                            <p:fltVal val="0"/>
                                          </p:val>
                                        </p:tav>
                                      </p:tavLst>
                                    </p:anim>
                                    <p:animEffect transition="in" filter="fade">
                                      <p:cBhvr>
                                        <p:cTn id="10" dur="10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right)">
                                      <p:cBhvr>
                                        <p:cTn id="18" dur="10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right)">
                                      <p:cBhvr>
                                        <p:cTn id="23" dur="10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wipe(right)">
                                      <p:cBhvr>
                                        <p:cTn id="28" dur="2000"/>
                                        <p:tgtEl>
                                          <p:spTgt spid="12"/>
                                        </p:tgtEl>
                                      </p:cBhvr>
                                    </p:animEffect>
                                  </p:childTnLst>
                                </p:cTn>
                              </p:par>
                            </p:childTnLst>
                          </p:cTn>
                        </p:par>
                        <p:par>
                          <p:cTn id="29" fill="hold">
                            <p:stCondLst>
                              <p:cond delay="2000"/>
                            </p:stCondLst>
                            <p:childTnLst>
                              <p:par>
                                <p:cTn id="30" presetID="22" presetClass="entr" presetSubtype="2"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right)">
                                      <p:cBhvr>
                                        <p:cTn id="3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 grpId="0" animBg="1"/>
      <p:bldP spid="14" grpId="0" animBg="1"/>
      <p:bldP spid="12" grpId="0" animBg="1"/>
      <p:bldP spid="13" grpId="0" animBg="1"/>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7971413"/>
          </a:xfrm>
          <a:prstGeom prst="rect">
            <a:avLst/>
          </a:prstGeom>
        </p:spPr>
        <p:txBody>
          <a:bodyPr wrap="square">
            <a:spAutoFit/>
          </a:bodyPr>
          <a:lstStyle/>
          <a:p>
            <a:r>
              <a:rPr lang="en-US" sz="1600" dirty="0">
                <a:hlinkClick r:id="rId2"/>
              </a:rPr>
              <a:t>http://www.oregonpioneers.com/hbc.htm</a:t>
            </a:r>
            <a:endParaRPr lang="en-US" sz="1600" dirty="0"/>
          </a:p>
          <a:p>
            <a:r>
              <a:rPr lang="en-US" sz="1600" dirty="0"/>
              <a:t>	The Hudson's Bay Company was founded in eastern Canada in 1670 and for over a century dominated the fur market in that area. Ironically this great English company was the work of two Frenchmen, Pierre Radisson and </a:t>
            </a:r>
            <a:r>
              <a:rPr lang="en-US" sz="1600" dirty="0" err="1"/>
              <a:t>Medard</a:t>
            </a:r>
            <a:r>
              <a:rPr lang="en-US" sz="1600" dirty="0"/>
              <a:t> </a:t>
            </a:r>
            <a:r>
              <a:rPr lang="en-US" sz="1600" dirty="0" err="1"/>
              <a:t>Chouart</a:t>
            </a:r>
            <a:r>
              <a:rPr lang="en-US" sz="1600" dirty="0"/>
              <a:t>, </a:t>
            </a:r>
            <a:r>
              <a:rPr lang="en-US" sz="1600" dirty="0" err="1"/>
              <a:t>Sieur</a:t>
            </a:r>
            <a:r>
              <a:rPr lang="en-US" sz="1600" dirty="0"/>
              <a:t> des </a:t>
            </a:r>
            <a:r>
              <a:rPr lang="en-US" sz="1600" dirty="0" err="1"/>
              <a:t>Groseilliers</a:t>
            </a:r>
            <a:r>
              <a:rPr lang="en-US" sz="1600" dirty="0"/>
              <a:t> (aka des </a:t>
            </a:r>
            <a:r>
              <a:rPr lang="en-US" sz="1600" dirty="0" err="1"/>
              <a:t>Groseilliers</a:t>
            </a:r>
            <a:r>
              <a:rPr lang="en-US" sz="1600" dirty="0"/>
              <a:t>) who had tried for years to get the French government to support them in their efforts to develop the fur trade in the Hudson Bay region. Finally they turned to England and won a charter from King Charles II. The headquarters of the Company was in London. The Canadian operations were conducted by a number of forts scattered throughout the Hudson Bay region.     </a:t>
            </a:r>
            <a:br>
              <a:rPr lang="en-US" sz="1600" dirty="0"/>
            </a:br>
            <a:r>
              <a:rPr lang="en-US" sz="1600" dirty="0"/>
              <a:t>   	 In 1775 the North West Company entered the scene and for about 50 years after that the company engaged in fierce competition for the fur trade. After some bloody battles between them, the British government intervened and insisted that they settle their differences. In 1821 the Hudson's Bay Company and the North West Company agreed on a deed of partnership. Under the terms of this agreement, the name of the North West Company was dropped and that of the Hudson's Bay Company was retained. This gave the Hudson's Bay Company a monopoly all the way from the Atlantic to the Pacific, over the northern half of the continent. </a:t>
            </a:r>
            <a:br>
              <a:rPr lang="en-US" sz="1600" dirty="0"/>
            </a:br>
            <a:r>
              <a:rPr lang="en-US" sz="1600" dirty="0"/>
              <a:t>   	For three years they used Fort George as headquarters for its Pacific operations. In 1824 the Company abandoned this site and constructed a new post on the north side of the Columbia River, 100 miles from the mouth of the Columbia. This post was called Fort Vancouver. The new post was less vulnerable to attacks from hostile ships approaching the Columbia and was better situated for securing provisions and engaging in the fur trade. (This post remained in use by the Company until 1860 when it was turned over to the U.S. Army.)</a:t>
            </a:r>
            <a:br>
              <a:rPr lang="en-US" sz="1600" dirty="0"/>
            </a:br>
            <a:r>
              <a:rPr lang="en-US" sz="1600" dirty="0"/>
              <a:t>  	 While it was the policy of the Hudson's Bay Company to discourage American settlements in the Oregon country, Chief Factor</a:t>
            </a:r>
            <a:r>
              <a:rPr lang="en-US" sz="1600" u="sng" dirty="0"/>
              <a:t> </a:t>
            </a:r>
            <a:r>
              <a:rPr lang="en-US" sz="1600" dirty="0"/>
              <a:t>John </a:t>
            </a:r>
            <a:r>
              <a:rPr lang="en-US" sz="1600" dirty="0" err="1"/>
              <a:t>McLoughlin</a:t>
            </a:r>
            <a:r>
              <a:rPr lang="en-US" sz="1600" b="1" dirty="0"/>
              <a:t> </a:t>
            </a:r>
            <a:r>
              <a:rPr lang="en-US" sz="1600" dirty="0"/>
              <a:t>always treated trappers, traders, and later emigrants courteously. He often gave supplies and assistance which caused him considerable trouble with his superiors. </a:t>
            </a:r>
            <a:br>
              <a:rPr lang="en-US" sz="1600" dirty="0"/>
            </a:br>
            <a:r>
              <a:rPr lang="en-US" sz="1600" dirty="0"/>
              <a:t>   	The Hudson's Bay Company planned its operations with two aims in mind. One was to make a profit. The other was to win the disputed territory for the British. The Company, in an attempt to win the </a:t>
            </a:r>
            <a:r>
              <a:rPr lang="en-US" sz="1600" dirty="0" err="1"/>
              <a:t>the</a:t>
            </a:r>
            <a:r>
              <a:rPr lang="en-US" sz="1600" dirty="0"/>
              <a:t> Indians over to their side, set up some of their posts near tribal locations so that it could maintain communication with the Indians. The Company also offered a wide variety of goods to the Indians to keep them satisfied. Another of the Company's policies intended to discourage the American trade was to trap an area so thoroughly that American trappers and traders would feel like it was not worth their while to enter the area. </a:t>
            </a:r>
          </a:p>
        </p:txBody>
      </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p:cNvGrpSpPr/>
          <p:nvPr/>
        </p:nvGrpSpPr>
        <p:grpSpPr>
          <a:xfrm>
            <a:off x="0" y="-68997"/>
            <a:ext cx="9158288" cy="6941285"/>
            <a:chOff x="0" y="-68997"/>
            <a:chExt cx="9158288" cy="6941285"/>
          </a:xfrm>
        </p:grpSpPr>
        <p:pic>
          <p:nvPicPr>
            <p:cNvPr id="50" name="Picture 2"/>
            <p:cNvPicPr>
              <a:picLocks noChangeAspect="1" noChangeArrowheads="1"/>
            </p:cNvPicPr>
            <p:nvPr/>
          </p:nvPicPr>
          <p:blipFill>
            <a:blip r:embed="rId2"/>
            <a:srcRect/>
            <a:stretch>
              <a:fillRect/>
            </a:stretch>
          </p:blipFill>
          <p:spPr bwMode="auto">
            <a:xfrm>
              <a:off x="0" y="0"/>
              <a:ext cx="9158288" cy="6872288"/>
            </a:xfrm>
            <a:prstGeom prst="rect">
              <a:avLst/>
            </a:prstGeom>
            <a:noFill/>
            <a:ln w="9525">
              <a:noFill/>
              <a:miter lim="800000"/>
              <a:headEnd/>
              <a:tailEnd/>
            </a:ln>
            <a:effectLst/>
          </p:spPr>
        </p:pic>
        <p:sp useBgFill="1">
          <p:nvSpPr>
            <p:cNvPr id="51" name="TextBox 50"/>
            <p:cNvSpPr txBox="1"/>
            <p:nvPr/>
          </p:nvSpPr>
          <p:spPr>
            <a:xfrm>
              <a:off x="0" y="6273225"/>
              <a:ext cx="9144000" cy="584775"/>
            </a:xfrm>
            <a:prstGeom prst="rect">
              <a:avLst/>
            </a:prstGeom>
          </p:spPr>
          <p:txBody>
            <a:bodyPr wrap="square" rtlCol="0">
              <a:spAutoFit/>
            </a:bodyPr>
            <a:lstStyle/>
            <a:p>
              <a:r>
                <a:rPr lang="en-US" sz="3200" b="1" dirty="0">
                  <a:solidFill>
                    <a:srgbClr val="B8D0EE"/>
                  </a:solidFill>
                  <a:effectLst>
                    <a:outerShdw dist="50800" dir="7200000" algn="ctr" rotWithShape="0">
                      <a:schemeClr val="tx1"/>
                    </a:outerShdw>
                  </a:effectLst>
                </a:rPr>
                <a:t> 	- North West Company</a:t>
              </a:r>
            </a:p>
          </p:txBody>
        </p:sp>
        <p:sp useBgFill="1">
          <p:nvSpPr>
            <p:cNvPr id="52" name="TextBox 51"/>
            <p:cNvSpPr txBox="1"/>
            <p:nvPr/>
          </p:nvSpPr>
          <p:spPr>
            <a:xfrm>
              <a:off x="0" y="5715000"/>
              <a:ext cx="9144000" cy="584775"/>
            </a:xfrm>
            <a:prstGeom prst="rect">
              <a:avLst/>
            </a:prstGeom>
          </p:spPr>
          <p:txBody>
            <a:bodyPr wrap="square" rtlCol="0">
              <a:spAutoFit/>
            </a:bodyPr>
            <a:lstStyle/>
            <a:p>
              <a:r>
                <a:rPr lang="en-US" sz="3200" b="1" dirty="0">
                  <a:solidFill>
                    <a:schemeClr val="accent1">
                      <a:lumMod val="50000"/>
                    </a:schemeClr>
                  </a:solidFill>
                  <a:effectLst>
                    <a:outerShdw dist="38100" dir="7200000" algn="ctr" rotWithShape="0">
                      <a:schemeClr val="tx1"/>
                    </a:outerShdw>
                  </a:effectLst>
                </a:rPr>
                <a:t>	- Hudson’s Bay Company</a:t>
              </a:r>
            </a:p>
          </p:txBody>
        </p:sp>
        <p:sp>
          <p:nvSpPr>
            <p:cNvPr id="53" name="Freeform 52"/>
            <p:cNvSpPr/>
            <p:nvPr/>
          </p:nvSpPr>
          <p:spPr>
            <a:xfrm>
              <a:off x="3178628" y="533400"/>
              <a:ext cx="3303815" cy="2062843"/>
            </a:xfrm>
            <a:custGeom>
              <a:avLst/>
              <a:gdLst>
                <a:gd name="connsiteX0" fmla="*/ 2438401 w 3303815"/>
                <a:gd name="connsiteY0" fmla="*/ 73479 h 2062843"/>
                <a:gd name="connsiteX1" fmla="*/ 2862943 w 3303815"/>
                <a:gd name="connsiteY1" fmla="*/ 530679 h 2062843"/>
                <a:gd name="connsiteX2" fmla="*/ 3287486 w 3303815"/>
                <a:gd name="connsiteY2" fmla="*/ 971550 h 2062843"/>
                <a:gd name="connsiteX3" fmla="*/ 2764972 w 3303815"/>
                <a:gd name="connsiteY3" fmla="*/ 1347107 h 2062843"/>
                <a:gd name="connsiteX4" fmla="*/ 2275115 w 3303815"/>
                <a:gd name="connsiteY4" fmla="*/ 1771650 h 2062843"/>
                <a:gd name="connsiteX5" fmla="*/ 1442358 w 3303815"/>
                <a:gd name="connsiteY5" fmla="*/ 1934936 h 2062843"/>
                <a:gd name="connsiteX6" fmla="*/ 740229 w 3303815"/>
                <a:gd name="connsiteY6" fmla="*/ 2049236 h 2062843"/>
                <a:gd name="connsiteX7" fmla="*/ 136072 w 3303815"/>
                <a:gd name="connsiteY7" fmla="*/ 1967593 h 2062843"/>
                <a:gd name="connsiteX8" fmla="*/ 54429 w 3303815"/>
                <a:gd name="connsiteY8" fmla="*/ 1477736 h 2062843"/>
                <a:gd name="connsiteX9" fmla="*/ 462643 w 3303815"/>
                <a:gd name="connsiteY9" fmla="*/ 906236 h 2062843"/>
                <a:gd name="connsiteX10" fmla="*/ 511629 w 3303815"/>
                <a:gd name="connsiteY10" fmla="*/ 236764 h 2062843"/>
                <a:gd name="connsiteX11" fmla="*/ 609601 w 3303815"/>
                <a:gd name="connsiteY11" fmla="*/ 73479 h 2062843"/>
                <a:gd name="connsiteX12" fmla="*/ 1099458 w 3303815"/>
                <a:gd name="connsiteY12" fmla="*/ 40821 h 2062843"/>
                <a:gd name="connsiteX13" fmla="*/ 1099458 w 3303815"/>
                <a:gd name="connsiteY13" fmla="*/ 187779 h 2062843"/>
                <a:gd name="connsiteX14" fmla="*/ 1001486 w 3303815"/>
                <a:gd name="connsiteY14" fmla="*/ 710293 h 2062843"/>
                <a:gd name="connsiteX15" fmla="*/ 1246415 w 3303815"/>
                <a:gd name="connsiteY15" fmla="*/ 971550 h 2062843"/>
                <a:gd name="connsiteX16" fmla="*/ 1785258 w 3303815"/>
                <a:gd name="connsiteY16" fmla="*/ 1151164 h 2062843"/>
                <a:gd name="connsiteX17" fmla="*/ 1964872 w 3303815"/>
                <a:gd name="connsiteY17" fmla="*/ 1183821 h 2062843"/>
                <a:gd name="connsiteX18" fmla="*/ 2062843 w 3303815"/>
                <a:gd name="connsiteY18" fmla="*/ 1412421 h 2062843"/>
                <a:gd name="connsiteX19" fmla="*/ 2291443 w 3303815"/>
                <a:gd name="connsiteY19" fmla="*/ 1298121 h 2062843"/>
                <a:gd name="connsiteX20" fmla="*/ 2340429 w 3303815"/>
                <a:gd name="connsiteY20" fmla="*/ 1004207 h 2062843"/>
                <a:gd name="connsiteX21" fmla="*/ 2307772 w 3303815"/>
                <a:gd name="connsiteY21" fmla="*/ 726621 h 2062843"/>
                <a:gd name="connsiteX22" fmla="*/ 2128158 w 3303815"/>
                <a:gd name="connsiteY22" fmla="*/ 498021 h 2062843"/>
                <a:gd name="connsiteX23" fmla="*/ 2046515 w 3303815"/>
                <a:gd name="connsiteY23" fmla="*/ 89807 h 2062843"/>
                <a:gd name="connsiteX24" fmla="*/ 2438401 w 3303815"/>
                <a:gd name="connsiteY24" fmla="*/ 73479 h 2062843"/>
                <a:gd name="connsiteX0" fmla="*/ 2291443 w 3303815"/>
                <a:gd name="connsiteY0" fmla="*/ 1298121 h 2062843"/>
                <a:gd name="connsiteX1" fmla="*/ 2340429 w 3303815"/>
                <a:gd name="connsiteY1" fmla="*/ 1004207 h 2062843"/>
                <a:gd name="connsiteX2" fmla="*/ 2307772 w 3303815"/>
                <a:gd name="connsiteY2" fmla="*/ 726621 h 2062843"/>
                <a:gd name="connsiteX3" fmla="*/ 2128158 w 3303815"/>
                <a:gd name="connsiteY3" fmla="*/ 498021 h 2062843"/>
                <a:gd name="connsiteX4" fmla="*/ 2046515 w 3303815"/>
                <a:gd name="connsiteY4" fmla="*/ 89807 h 2062843"/>
                <a:gd name="connsiteX5" fmla="*/ 2438401 w 3303815"/>
                <a:gd name="connsiteY5" fmla="*/ 73479 h 2062843"/>
                <a:gd name="connsiteX6" fmla="*/ 2862943 w 3303815"/>
                <a:gd name="connsiteY6" fmla="*/ 530679 h 2062843"/>
                <a:gd name="connsiteX7" fmla="*/ 3287486 w 3303815"/>
                <a:gd name="connsiteY7" fmla="*/ 971550 h 2062843"/>
                <a:gd name="connsiteX8" fmla="*/ 2764972 w 3303815"/>
                <a:gd name="connsiteY8" fmla="*/ 1347107 h 2062843"/>
                <a:gd name="connsiteX9" fmla="*/ 2275115 w 3303815"/>
                <a:gd name="connsiteY9" fmla="*/ 1771650 h 2062843"/>
                <a:gd name="connsiteX10" fmla="*/ 1442358 w 3303815"/>
                <a:gd name="connsiteY10" fmla="*/ 1934936 h 2062843"/>
                <a:gd name="connsiteX11" fmla="*/ 740229 w 3303815"/>
                <a:gd name="connsiteY11" fmla="*/ 2049236 h 2062843"/>
                <a:gd name="connsiteX12" fmla="*/ 136072 w 3303815"/>
                <a:gd name="connsiteY12" fmla="*/ 1967593 h 2062843"/>
                <a:gd name="connsiteX13" fmla="*/ 54429 w 3303815"/>
                <a:gd name="connsiteY13" fmla="*/ 1477736 h 2062843"/>
                <a:gd name="connsiteX14" fmla="*/ 462643 w 3303815"/>
                <a:gd name="connsiteY14" fmla="*/ 906236 h 2062843"/>
                <a:gd name="connsiteX15" fmla="*/ 511629 w 3303815"/>
                <a:gd name="connsiteY15" fmla="*/ 236764 h 2062843"/>
                <a:gd name="connsiteX16" fmla="*/ 609601 w 3303815"/>
                <a:gd name="connsiteY16" fmla="*/ 73479 h 2062843"/>
                <a:gd name="connsiteX17" fmla="*/ 1099458 w 3303815"/>
                <a:gd name="connsiteY17" fmla="*/ 40821 h 2062843"/>
                <a:gd name="connsiteX18" fmla="*/ 1099458 w 3303815"/>
                <a:gd name="connsiteY18" fmla="*/ 187779 h 2062843"/>
                <a:gd name="connsiteX19" fmla="*/ 1001486 w 3303815"/>
                <a:gd name="connsiteY19" fmla="*/ 710293 h 2062843"/>
                <a:gd name="connsiteX20" fmla="*/ 1246415 w 3303815"/>
                <a:gd name="connsiteY20" fmla="*/ 971550 h 2062843"/>
                <a:gd name="connsiteX21" fmla="*/ 1785258 w 3303815"/>
                <a:gd name="connsiteY21" fmla="*/ 1151164 h 2062843"/>
                <a:gd name="connsiteX22" fmla="*/ 1964872 w 3303815"/>
                <a:gd name="connsiteY22" fmla="*/ 1183821 h 2062843"/>
                <a:gd name="connsiteX23" fmla="*/ 2062843 w 3303815"/>
                <a:gd name="connsiteY23" fmla="*/ 1412421 h 2062843"/>
                <a:gd name="connsiteX24" fmla="*/ 2382883 w 3303815"/>
                <a:gd name="connsiteY24" fmla="*/ 1389561 h 2062843"/>
                <a:gd name="connsiteX0" fmla="*/ 2291443 w 3303815"/>
                <a:gd name="connsiteY0" fmla="*/ 1298121 h 2062843"/>
                <a:gd name="connsiteX1" fmla="*/ 2340429 w 3303815"/>
                <a:gd name="connsiteY1" fmla="*/ 1004207 h 2062843"/>
                <a:gd name="connsiteX2" fmla="*/ 2307772 w 3303815"/>
                <a:gd name="connsiteY2" fmla="*/ 726621 h 2062843"/>
                <a:gd name="connsiteX3" fmla="*/ 2128158 w 3303815"/>
                <a:gd name="connsiteY3" fmla="*/ 498021 h 2062843"/>
                <a:gd name="connsiteX4" fmla="*/ 2046515 w 3303815"/>
                <a:gd name="connsiteY4" fmla="*/ 89807 h 2062843"/>
                <a:gd name="connsiteX5" fmla="*/ 2438401 w 3303815"/>
                <a:gd name="connsiteY5" fmla="*/ 73479 h 2062843"/>
                <a:gd name="connsiteX6" fmla="*/ 2862943 w 3303815"/>
                <a:gd name="connsiteY6" fmla="*/ 530679 h 2062843"/>
                <a:gd name="connsiteX7" fmla="*/ 3287486 w 3303815"/>
                <a:gd name="connsiteY7" fmla="*/ 971550 h 2062843"/>
                <a:gd name="connsiteX8" fmla="*/ 2764972 w 3303815"/>
                <a:gd name="connsiteY8" fmla="*/ 1347107 h 2062843"/>
                <a:gd name="connsiteX9" fmla="*/ 2275115 w 3303815"/>
                <a:gd name="connsiteY9" fmla="*/ 1771650 h 2062843"/>
                <a:gd name="connsiteX10" fmla="*/ 1442358 w 3303815"/>
                <a:gd name="connsiteY10" fmla="*/ 1934936 h 2062843"/>
                <a:gd name="connsiteX11" fmla="*/ 740229 w 3303815"/>
                <a:gd name="connsiteY11" fmla="*/ 2049236 h 2062843"/>
                <a:gd name="connsiteX12" fmla="*/ 136072 w 3303815"/>
                <a:gd name="connsiteY12" fmla="*/ 1967593 h 2062843"/>
                <a:gd name="connsiteX13" fmla="*/ 54429 w 3303815"/>
                <a:gd name="connsiteY13" fmla="*/ 1477736 h 2062843"/>
                <a:gd name="connsiteX14" fmla="*/ 462643 w 3303815"/>
                <a:gd name="connsiteY14" fmla="*/ 906236 h 2062843"/>
                <a:gd name="connsiteX15" fmla="*/ 511629 w 3303815"/>
                <a:gd name="connsiteY15" fmla="*/ 236764 h 2062843"/>
                <a:gd name="connsiteX16" fmla="*/ 609601 w 3303815"/>
                <a:gd name="connsiteY16" fmla="*/ 73479 h 2062843"/>
                <a:gd name="connsiteX17" fmla="*/ 1099458 w 3303815"/>
                <a:gd name="connsiteY17" fmla="*/ 40821 h 2062843"/>
                <a:gd name="connsiteX18" fmla="*/ 1099458 w 3303815"/>
                <a:gd name="connsiteY18" fmla="*/ 187779 h 2062843"/>
                <a:gd name="connsiteX19" fmla="*/ 1001486 w 3303815"/>
                <a:gd name="connsiteY19" fmla="*/ 710293 h 2062843"/>
                <a:gd name="connsiteX20" fmla="*/ 1246415 w 3303815"/>
                <a:gd name="connsiteY20" fmla="*/ 971550 h 2062843"/>
                <a:gd name="connsiteX21" fmla="*/ 1785258 w 3303815"/>
                <a:gd name="connsiteY21" fmla="*/ 1151164 h 2062843"/>
                <a:gd name="connsiteX22" fmla="*/ 1964872 w 3303815"/>
                <a:gd name="connsiteY22" fmla="*/ 1183821 h 2062843"/>
                <a:gd name="connsiteX23" fmla="*/ 2062843 w 3303815"/>
                <a:gd name="connsiteY23" fmla="*/ 1412421 h 2062843"/>
                <a:gd name="connsiteX0" fmla="*/ 2340429 w 3303815"/>
                <a:gd name="connsiteY0" fmla="*/ 1004207 h 2062843"/>
                <a:gd name="connsiteX1" fmla="*/ 2307772 w 3303815"/>
                <a:gd name="connsiteY1" fmla="*/ 726621 h 2062843"/>
                <a:gd name="connsiteX2" fmla="*/ 2128158 w 3303815"/>
                <a:gd name="connsiteY2" fmla="*/ 498021 h 2062843"/>
                <a:gd name="connsiteX3" fmla="*/ 2046515 w 3303815"/>
                <a:gd name="connsiteY3" fmla="*/ 89807 h 2062843"/>
                <a:gd name="connsiteX4" fmla="*/ 2438401 w 3303815"/>
                <a:gd name="connsiteY4" fmla="*/ 73479 h 2062843"/>
                <a:gd name="connsiteX5" fmla="*/ 2862943 w 3303815"/>
                <a:gd name="connsiteY5" fmla="*/ 530679 h 2062843"/>
                <a:gd name="connsiteX6" fmla="*/ 3287486 w 3303815"/>
                <a:gd name="connsiteY6" fmla="*/ 971550 h 2062843"/>
                <a:gd name="connsiteX7" fmla="*/ 2764972 w 3303815"/>
                <a:gd name="connsiteY7" fmla="*/ 1347107 h 2062843"/>
                <a:gd name="connsiteX8" fmla="*/ 2275115 w 3303815"/>
                <a:gd name="connsiteY8" fmla="*/ 1771650 h 2062843"/>
                <a:gd name="connsiteX9" fmla="*/ 1442358 w 3303815"/>
                <a:gd name="connsiteY9" fmla="*/ 1934936 h 2062843"/>
                <a:gd name="connsiteX10" fmla="*/ 740229 w 3303815"/>
                <a:gd name="connsiteY10" fmla="*/ 2049236 h 2062843"/>
                <a:gd name="connsiteX11" fmla="*/ 136072 w 3303815"/>
                <a:gd name="connsiteY11" fmla="*/ 1967593 h 2062843"/>
                <a:gd name="connsiteX12" fmla="*/ 54429 w 3303815"/>
                <a:gd name="connsiteY12" fmla="*/ 1477736 h 2062843"/>
                <a:gd name="connsiteX13" fmla="*/ 462643 w 3303815"/>
                <a:gd name="connsiteY13" fmla="*/ 906236 h 2062843"/>
                <a:gd name="connsiteX14" fmla="*/ 511629 w 3303815"/>
                <a:gd name="connsiteY14" fmla="*/ 236764 h 2062843"/>
                <a:gd name="connsiteX15" fmla="*/ 609601 w 3303815"/>
                <a:gd name="connsiteY15" fmla="*/ 73479 h 2062843"/>
                <a:gd name="connsiteX16" fmla="*/ 1099458 w 3303815"/>
                <a:gd name="connsiteY16" fmla="*/ 40821 h 2062843"/>
                <a:gd name="connsiteX17" fmla="*/ 1099458 w 3303815"/>
                <a:gd name="connsiteY17" fmla="*/ 187779 h 2062843"/>
                <a:gd name="connsiteX18" fmla="*/ 1001486 w 3303815"/>
                <a:gd name="connsiteY18" fmla="*/ 710293 h 2062843"/>
                <a:gd name="connsiteX19" fmla="*/ 1246415 w 3303815"/>
                <a:gd name="connsiteY19" fmla="*/ 971550 h 2062843"/>
                <a:gd name="connsiteX20" fmla="*/ 1785258 w 3303815"/>
                <a:gd name="connsiteY20" fmla="*/ 1151164 h 2062843"/>
                <a:gd name="connsiteX21" fmla="*/ 1964872 w 3303815"/>
                <a:gd name="connsiteY21" fmla="*/ 1183821 h 2062843"/>
                <a:gd name="connsiteX22" fmla="*/ 2062843 w 3303815"/>
                <a:gd name="connsiteY22" fmla="*/ 1412421 h 2062843"/>
                <a:gd name="connsiteX0" fmla="*/ 2340429 w 3303815"/>
                <a:gd name="connsiteY0" fmla="*/ 1004207 h 2062843"/>
                <a:gd name="connsiteX1" fmla="*/ 2307772 w 3303815"/>
                <a:gd name="connsiteY1" fmla="*/ 726621 h 2062843"/>
                <a:gd name="connsiteX2" fmla="*/ 2128158 w 3303815"/>
                <a:gd name="connsiteY2" fmla="*/ 498021 h 2062843"/>
                <a:gd name="connsiteX3" fmla="*/ 2046515 w 3303815"/>
                <a:gd name="connsiteY3" fmla="*/ 89807 h 2062843"/>
                <a:gd name="connsiteX4" fmla="*/ 2438401 w 3303815"/>
                <a:gd name="connsiteY4" fmla="*/ 73479 h 2062843"/>
                <a:gd name="connsiteX5" fmla="*/ 2862943 w 3303815"/>
                <a:gd name="connsiteY5" fmla="*/ 530679 h 2062843"/>
                <a:gd name="connsiteX6" fmla="*/ 3287486 w 3303815"/>
                <a:gd name="connsiteY6" fmla="*/ 971550 h 2062843"/>
                <a:gd name="connsiteX7" fmla="*/ 2764972 w 3303815"/>
                <a:gd name="connsiteY7" fmla="*/ 1347107 h 2062843"/>
                <a:gd name="connsiteX8" fmla="*/ 2275115 w 3303815"/>
                <a:gd name="connsiteY8" fmla="*/ 1771650 h 2062843"/>
                <a:gd name="connsiteX9" fmla="*/ 1442358 w 3303815"/>
                <a:gd name="connsiteY9" fmla="*/ 1934936 h 2062843"/>
                <a:gd name="connsiteX10" fmla="*/ 740229 w 3303815"/>
                <a:gd name="connsiteY10" fmla="*/ 2049236 h 2062843"/>
                <a:gd name="connsiteX11" fmla="*/ 136072 w 3303815"/>
                <a:gd name="connsiteY11" fmla="*/ 1967593 h 2062843"/>
                <a:gd name="connsiteX12" fmla="*/ 54429 w 3303815"/>
                <a:gd name="connsiteY12" fmla="*/ 1477736 h 2062843"/>
                <a:gd name="connsiteX13" fmla="*/ 462643 w 3303815"/>
                <a:gd name="connsiteY13" fmla="*/ 906236 h 2062843"/>
                <a:gd name="connsiteX14" fmla="*/ 511629 w 3303815"/>
                <a:gd name="connsiteY14" fmla="*/ 236764 h 2062843"/>
                <a:gd name="connsiteX15" fmla="*/ 609601 w 3303815"/>
                <a:gd name="connsiteY15" fmla="*/ 73479 h 2062843"/>
                <a:gd name="connsiteX16" fmla="*/ 1099458 w 3303815"/>
                <a:gd name="connsiteY16" fmla="*/ 40821 h 2062843"/>
                <a:gd name="connsiteX17" fmla="*/ 1099458 w 3303815"/>
                <a:gd name="connsiteY17" fmla="*/ 187779 h 2062843"/>
                <a:gd name="connsiteX18" fmla="*/ 1001486 w 3303815"/>
                <a:gd name="connsiteY18" fmla="*/ 710293 h 2062843"/>
                <a:gd name="connsiteX19" fmla="*/ 1246415 w 3303815"/>
                <a:gd name="connsiteY19" fmla="*/ 971550 h 2062843"/>
                <a:gd name="connsiteX20" fmla="*/ 1785258 w 3303815"/>
                <a:gd name="connsiteY20" fmla="*/ 1151164 h 2062843"/>
                <a:gd name="connsiteX21" fmla="*/ 1964872 w 3303815"/>
                <a:gd name="connsiteY21" fmla="*/ 1183821 h 2062843"/>
                <a:gd name="connsiteX0" fmla="*/ 2340429 w 3303815"/>
                <a:gd name="connsiteY0" fmla="*/ 1004207 h 2062843"/>
                <a:gd name="connsiteX1" fmla="*/ 2307772 w 3303815"/>
                <a:gd name="connsiteY1" fmla="*/ 726621 h 2062843"/>
                <a:gd name="connsiteX2" fmla="*/ 2128158 w 3303815"/>
                <a:gd name="connsiteY2" fmla="*/ 498021 h 2062843"/>
                <a:gd name="connsiteX3" fmla="*/ 2046515 w 3303815"/>
                <a:gd name="connsiteY3" fmla="*/ 89807 h 2062843"/>
                <a:gd name="connsiteX4" fmla="*/ 2438401 w 3303815"/>
                <a:gd name="connsiteY4" fmla="*/ 73479 h 2062843"/>
                <a:gd name="connsiteX5" fmla="*/ 2862943 w 3303815"/>
                <a:gd name="connsiteY5" fmla="*/ 530679 h 2062843"/>
                <a:gd name="connsiteX6" fmla="*/ 3287486 w 3303815"/>
                <a:gd name="connsiteY6" fmla="*/ 971550 h 2062843"/>
                <a:gd name="connsiteX7" fmla="*/ 2764972 w 3303815"/>
                <a:gd name="connsiteY7" fmla="*/ 1347107 h 2062843"/>
                <a:gd name="connsiteX8" fmla="*/ 2046515 w 3303815"/>
                <a:gd name="connsiteY8" fmla="*/ 1771650 h 2062843"/>
                <a:gd name="connsiteX9" fmla="*/ 1442358 w 3303815"/>
                <a:gd name="connsiteY9" fmla="*/ 1934936 h 2062843"/>
                <a:gd name="connsiteX10" fmla="*/ 740229 w 3303815"/>
                <a:gd name="connsiteY10" fmla="*/ 2049236 h 2062843"/>
                <a:gd name="connsiteX11" fmla="*/ 136072 w 3303815"/>
                <a:gd name="connsiteY11" fmla="*/ 1967593 h 2062843"/>
                <a:gd name="connsiteX12" fmla="*/ 54429 w 3303815"/>
                <a:gd name="connsiteY12" fmla="*/ 1477736 h 2062843"/>
                <a:gd name="connsiteX13" fmla="*/ 462643 w 3303815"/>
                <a:gd name="connsiteY13" fmla="*/ 906236 h 2062843"/>
                <a:gd name="connsiteX14" fmla="*/ 511629 w 3303815"/>
                <a:gd name="connsiteY14" fmla="*/ 236764 h 2062843"/>
                <a:gd name="connsiteX15" fmla="*/ 609601 w 3303815"/>
                <a:gd name="connsiteY15" fmla="*/ 73479 h 2062843"/>
                <a:gd name="connsiteX16" fmla="*/ 1099458 w 3303815"/>
                <a:gd name="connsiteY16" fmla="*/ 40821 h 2062843"/>
                <a:gd name="connsiteX17" fmla="*/ 1099458 w 3303815"/>
                <a:gd name="connsiteY17" fmla="*/ 187779 h 2062843"/>
                <a:gd name="connsiteX18" fmla="*/ 1001486 w 3303815"/>
                <a:gd name="connsiteY18" fmla="*/ 710293 h 2062843"/>
                <a:gd name="connsiteX19" fmla="*/ 1246415 w 3303815"/>
                <a:gd name="connsiteY19" fmla="*/ 971550 h 2062843"/>
                <a:gd name="connsiteX20" fmla="*/ 1785258 w 3303815"/>
                <a:gd name="connsiteY20" fmla="*/ 1151164 h 2062843"/>
                <a:gd name="connsiteX21" fmla="*/ 1964872 w 3303815"/>
                <a:gd name="connsiteY21" fmla="*/ 1183821 h 206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3815" h="2062843">
                  <a:moveTo>
                    <a:pt x="2340429" y="1004207"/>
                  </a:moveTo>
                  <a:cubicBezTo>
                    <a:pt x="2343150" y="908957"/>
                    <a:pt x="2343150" y="810985"/>
                    <a:pt x="2307772" y="726621"/>
                  </a:cubicBezTo>
                  <a:cubicBezTo>
                    <a:pt x="2272394" y="642257"/>
                    <a:pt x="2171701" y="604157"/>
                    <a:pt x="2128158" y="498021"/>
                  </a:cubicBezTo>
                  <a:cubicBezTo>
                    <a:pt x="2084615" y="391885"/>
                    <a:pt x="1992087" y="155121"/>
                    <a:pt x="2046515" y="89807"/>
                  </a:cubicBezTo>
                  <a:cubicBezTo>
                    <a:pt x="2100943" y="24493"/>
                    <a:pt x="2302330" y="0"/>
                    <a:pt x="2438401" y="73479"/>
                  </a:cubicBezTo>
                  <a:cubicBezTo>
                    <a:pt x="2574472" y="146958"/>
                    <a:pt x="2721429" y="381001"/>
                    <a:pt x="2862943" y="530679"/>
                  </a:cubicBezTo>
                  <a:cubicBezTo>
                    <a:pt x="3004457" y="680357"/>
                    <a:pt x="3303815" y="835479"/>
                    <a:pt x="3287486" y="971550"/>
                  </a:cubicBezTo>
                  <a:cubicBezTo>
                    <a:pt x="3271158" y="1107621"/>
                    <a:pt x="2971800" y="1213757"/>
                    <a:pt x="2764972" y="1347107"/>
                  </a:cubicBezTo>
                  <a:cubicBezTo>
                    <a:pt x="2558144" y="1480457"/>
                    <a:pt x="2266951" y="1673679"/>
                    <a:pt x="2046515" y="1771650"/>
                  </a:cubicBezTo>
                  <a:cubicBezTo>
                    <a:pt x="1826079" y="1869621"/>
                    <a:pt x="1660072" y="1888672"/>
                    <a:pt x="1442358" y="1934936"/>
                  </a:cubicBezTo>
                  <a:cubicBezTo>
                    <a:pt x="1224644" y="1981200"/>
                    <a:pt x="957943" y="2043793"/>
                    <a:pt x="740229" y="2049236"/>
                  </a:cubicBezTo>
                  <a:cubicBezTo>
                    <a:pt x="522515" y="2054679"/>
                    <a:pt x="250372" y="2062843"/>
                    <a:pt x="136072" y="1967593"/>
                  </a:cubicBezTo>
                  <a:cubicBezTo>
                    <a:pt x="21772" y="1872343"/>
                    <a:pt x="0" y="1654629"/>
                    <a:pt x="54429" y="1477736"/>
                  </a:cubicBezTo>
                  <a:cubicBezTo>
                    <a:pt x="108858" y="1300843"/>
                    <a:pt x="386443" y="1113065"/>
                    <a:pt x="462643" y="906236"/>
                  </a:cubicBezTo>
                  <a:cubicBezTo>
                    <a:pt x="538843" y="699407"/>
                    <a:pt x="487136" y="375557"/>
                    <a:pt x="511629" y="236764"/>
                  </a:cubicBezTo>
                  <a:cubicBezTo>
                    <a:pt x="536122" y="97971"/>
                    <a:pt x="511630" y="106136"/>
                    <a:pt x="609601" y="73479"/>
                  </a:cubicBezTo>
                  <a:cubicBezTo>
                    <a:pt x="707572" y="40822"/>
                    <a:pt x="1017815" y="21771"/>
                    <a:pt x="1099458" y="40821"/>
                  </a:cubicBezTo>
                  <a:cubicBezTo>
                    <a:pt x="1181101" y="59871"/>
                    <a:pt x="1115787" y="76200"/>
                    <a:pt x="1099458" y="187779"/>
                  </a:cubicBezTo>
                  <a:cubicBezTo>
                    <a:pt x="1083129" y="299358"/>
                    <a:pt x="976993" y="579665"/>
                    <a:pt x="1001486" y="710293"/>
                  </a:cubicBezTo>
                  <a:cubicBezTo>
                    <a:pt x="1025979" y="840921"/>
                    <a:pt x="1115786" y="898072"/>
                    <a:pt x="1246415" y="971550"/>
                  </a:cubicBezTo>
                  <a:cubicBezTo>
                    <a:pt x="1377044" y="1045029"/>
                    <a:pt x="1665515" y="1115786"/>
                    <a:pt x="1785258" y="1151164"/>
                  </a:cubicBezTo>
                  <a:cubicBezTo>
                    <a:pt x="1905001" y="1186543"/>
                    <a:pt x="1918608" y="1140278"/>
                    <a:pt x="1964872" y="1183821"/>
                  </a:cubicBezTo>
                </a:path>
              </a:pathLst>
            </a:custGeom>
            <a:noFill/>
            <a:ln w="76200">
              <a:solidFill>
                <a:schemeClr val="accent1">
                  <a:lumMod val="75000"/>
                </a:schemeClr>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p:cNvSpPr/>
            <p:nvPr/>
          </p:nvSpPr>
          <p:spPr>
            <a:xfrm>
              <a:off x="1985737" y="1377042"/>
              <a:ext cx="5073650" cy="1662793"/>
            </a:xfrm>
            <a:custGeom>
              <a:avLst/>
              <a:gdLst>
                <a:gd name="connsiteX0" fmla="*/ 4316186 w 5072743"/>
                <a:gd name="connsiteY0" fmla="*/ 435428 h 1676400"/>
                <a:gd name="connsiteX1" fmla="*/ 3875314 w 5072743"/>
                <a:gd name="connsiteY1" fmla="*/ 729343 h 1676400"/>
                <a:gd name="connsiteX2" fmla="*/ 2618014 w 5072743"/>
                <a:gd name="connsiteY2" fmla="*/ 1235528 h 1676400"/>
                <a:gd name="connsiteX3" fmla="*/ 1785257 w 5072743"/>
                <a:gd name="connsiteY3" fmla="*/ 1366157 h 1676400"/>
                <a:gd name="connsiteX4" fmla="*/ 1295400 w 5072743"/>
                <a:gd name="connsiteY4" fmla="*/ 1251857 h 1676400"/>
                <a:gd name="connsiteX5" fmla="*/ 1295400 w 5072743"/>
                <a:gd name="connsiteY5" fmla="*/ 566057 h 1676400"/>
                <a:gd name="connsiteX6" fmla="*/ 1442357 w 5072743"/>
                <a:gd name="connsiteY6" fmla="*/ 206828 h 1676400"/>
                <a:gd name="connsiteX7" fmla="*/ 952500 w 5072743"/>
                <a:gd name="connsiteY7" fmla="*/ 76200 h 1676400"/>
                <a:gd name="connsiteX8" fmla="*/ 103414 w 5072743"/>
                <a:gd name="connsiteY8" fmla="*/ 664028 h 1676400"/>
                <a:gd name="connsiteX9" fmla="*/ 332014 w 5072743"/>
                <a:gd name="connsiteY9" fmla="*/ 1513114 h 1676400"/>
                <a:gd name="connsiteX10" fmla="*/ 1458686 w 5072743"/>
                <a:gd name="connsiteY10" fmla="*/ 1643743 h 1676400"/>
                <a:gd name="connsiteX11" fmla="*/ 2536371 w 5072743"/>
                <a:gd name="connsiteY11" fmla="*/ 1562100 h 1676400"/>
                <a:gd name="connsiteX12" fmla="*/ 2846614 w 5072743"/>
                <a:gd name="connsiteY12" fmla="*/ 1317171 h 1676400"/>
                <a:gd name="connsiteX13" fmla="*/ 3450771 w 5072743"/>
                <a:gd name="connsiteY13" fmla="*/ 1594757 h 1676400"/>
                <a:gd name="connsiteX14" fmla="*/ 3989614 w 5072743"/>
                <a:gd name="connsiteY14" fmla="*/ 1562100 h 1676400"/>
                <a:gd name="connsiteX15" fmla="*/ 4365171 w 5072743"/>
                <a:gd name="connsiteY15" fmla="*/ 1333500 h 1676400"/>
                <a:gd name="connsiteX16" fmla="*/ 4512128 w 5072743"/>
                <a:gd name="connsiteY16" fmla="*/ 729343 h 1676400"/>
                <a:gd name="connsiteX17" fmla="*/ 5018314 w 5072743"/>
                <a:gd name="connsiteY17" fmla="*/ 337457 h 1676400"/>
                <a:gd name="connsiteX18" fmla="*/ 4838700 w 5072743"/>
                <a:gd name="connsiteY18" fmla="*/ 174171 h 1676400"/>
                <a:gd name="connsiteX19" fmla="*/ 4316186 w 5072743"/>
                <a:gd name="connsiteY19" fmla="*/ 435428 h 1676400"/>
                <a:gd name="connsiteX0" fmla="*/ 4316186 w 5072743"/>
                <a:gd name="connsiteY0" fmla="*/ 435428 h 1676400"/>
                <a:gd name="connsiteX1" fmla="*/ 3875314 w 5072743"/>
                <a:gd name="connsiteY1" fmla="*/ 729343 h 1676400"/>
                <a:gd name="connsiteX2" fmla="*/ 2618014 w 5072743"/>
                <a:gd name="connsiteY2" fmla="*/ 1235528 h 1676400"/>
                <a:gd name="connsiteX3" fmla="*/ 1785257 w 5072743"/>
                <a:gd name="connsiteY3" fmla="*/ 1366157 h 1676400"/>
                <a:gd name="connsiteX4" fmla="*/ 1295400 w 5072743"/>
                <a:gd name="connsiteY4" fmla="*/ 1251857 h 1676400"/>
                <a:gd name="connsiteX5" fmla="*/ 1295400 w 5072743"/>
                <a:gd name="connsiteY5" fmla="*/ 566057 h 1676400"/>
                <a:gd name="connsiteX6" fmla="*/ 1442357 w 5072743"/>
                <a:gd name="connsiteY6" fmla="*/ 206828 h 1676400"/>
                <a:gd name="connsiteX7" fmla="*/ 952500 w 5072743"/>
                <a:gd name="connsiteY7" fmla="*/ 76200 h 1676400"/>
                <a:gd name="connsiteX8" fmla="*/ 103414 w 5072743"/>
                <a:gd name="connsiteY8" fmla="*/ 664028 h 1676400"/>
                <a:gd name="connsiteX9" fmla="*/ 332014 w 5072743"/>
                <a:gd name="connsiteY9" fmla="*/ 1513114 h 1676400"/>
                <a:gd name="connsiteX10" fmla="*/ 1458686 w 5072743"/>
                <a:gd name="connsiteY10" fmla="*/ 1643743 h 1676400"/>
                <a:gd name="connsiteX11" fmla="*/ 2846614 w 5072743"/>
                <a:gd name="connsiteY11" fmla="*/ 1317171 h 1676400"/>
                <a:gd name="connsiteX12" fmla="*/ 3450771 w 5072743"/>
                <a:gd name="connsiteY12" fmla="*/ 1594757 h 1676400"/>
                <a:gd name="connsiteX13" fmla="*/ 3989614 w 5072743"/>
                <a:gd name="connsiteY13" fmla="*/ 1562100 h 1676400"/>
                <a:gd name="connsiteX14" fmla="*/ 4365171 w 5072743"/>
                <a:gd name="connsiteY14" fmla="*/ 1333500 h 1676400"/>
                <a:gd name="connsiteX15" fmla="*/ 4512128 w 5072743"/>
                <a:gd name="connsiteY15" fmla="*/ 729343 h 1676400"/>
                <a:gd name="connsiteX16" fmla="*/ 5018314 w 5072743"/>
                <a:gd name="connsiteY16" fmla="*/ 337457 h 1676400"/>
                <a:gd name="connsiteX17" fmla="*/ 4838700 w 5072743"/>
                <a:gd name="connsiteY17" fmla="*/ 174171 h 1676400"/>
                <a:gd name="connsiteX18" fmla="*/ 4316186 w 5072743"/>
                <a:gd name="connsiteY18" fmla="*/ 435428 h 1676400"/>
                <a:gd name="connsiteX0" fmla="*/ 4441372 w 5197929"/>
                <a:gd name="connsiteY0" fmla="*/ 435428 h 1635578"/>
                <a:gd name="connsiteX1" fmla="*/ 4000500 w 5197929"/>
                <a:gd name="connsiteY1" fmla="*/ 729343 h 1635578"/>
                <a:gd name="connsiteX2" fmla="*/ 2743200 w 5197929"/>
                <a:gd name="connsiteY2" fmla="*/ 1235528 h 1635578"/>
                <a:gd name="connsiteX3" fmla="*/ 1910443 w 5197929"/>
                <a:gd name="connsiteY3" fmla="*/ 1366157 h 1635578"/>
                <a:gd name="connsiteX4" fmla="*/ 1420586 w 5197929"/>
                <a:gd name="connsiteY4" fmla="*/ 1251857 h 1635578"/>
                <a:gd name="connsiteX5" fmla="*/ 1420586 w 5197929"/>
                <a:gd name="connsiteY5" fmla="*/ 566057 h 1635578"/>
                <a:gd name="connsiteX6" fmla="*/ 1567543 w 5197929"/>
                <a:gd name="connsiteY6" fmla="*/ 206828 h 1635578"/>
                <a:gd name="connsiteX7" fmla="*/ 1077686 w 5197929"/>
                <a:gd name="connsiteY7" fmla="*/ 76200 h 1635578"/>
                <a:gd name="connsiteX8" fmla="*/ 228600 w 5197929"/>
                <a:gd name="connsiteY8" fmla="*/ 664028 h 1635578"/>
                <a:gd name="connsiteX9" fmla="*/ 457200 w 5197929"/>
                <a:gd name="connsiteY9" fmla="*/ 1513114 h 1635578"/>
                <a:gd name="connsiteX10" fmla="*/ 2971800 w 5197929"/>
                <a:gd name="connsiteY10" fmla="*/ 1317171 h 1635578"/>
                <a:gd name="connsiteX11" fmla="*/ 3575957 w 5197929"/>
                <a:gd name="connsiteY11" fmla="*/ 1594757 h 1635578"/>
                <a:gd name="connsiteX12" fmla="*/ 4114800 w 5197929"/>
                <a:gd name="connsiteY12" fmla="*/ 1562100 h 1635578"/>
                <a:gd name="connsiteX13" fmla="*/ 4490357 w 5197929"/>
                <a:gd name="connsiteY13" fmla="*/ 1333500 h 1635578"/>
                <a:gd name="connsiteX14" fmla="*/ 4637314 w 5197929"/>
                <a:gd name="connsiteY14" fmla="*/ 729343 h 1635578"/>
                <a:gd name="connsiteX15" fmla="*/ 5143500 w 5197929"/>
                <a:gd name="connsiteY15" fmla="*/ 337457 h 1635578"/>
                <a:gd name="connsiteX16" fmla="*/ 4963886 w 5197929"/>
                <a:gd name="connsiteY16" fmla="*/ 174171 h 1635578"/>
                <a:gd name="connsiteX17" fmla="*/ 4441372 w 5197929"/>
                <a:gd name="connsiteY17" fmla="*/ 435428 h 1635578"/>
                <a:gd name="connsiteX0" fmla="*/ 4441372 w 5197929"/>
                <a:gd name="connsiteY0" fmla="*/ 435428 h 1621971"/>
                <a:gd name="connsiteX1" fmla="*/ 4000500 w 5197929"/>
                <a:gd name="connsiteY1" fmla="*/ 729343 h 1621971"/>
                <a:gd name="connsiteX2" fmla="*/ 2743200 w 5197929"/>
                <a:gd name="connsiteY2" fmla="*/ 1235528 h 1621971"/>
                <a:gd name="connsiteX3" fmla="*/ 1910443 w 5197929"/>
                <a:gd name="connsiteY3" fmla="*/ 1366157 h 1621971"/>
                <a:gd name="connsiteX4" fmla="*/ 1420586 w 5197929"/>
                <a:gd name="connsiteY4" fmla="*/ 1251857 h 1621971"/>
                <a:gd name="connsiteX5" fmla="*/ 1420586 w 5197929"/>
                <a:gd name="connsiteY5" fmla="*/ 566057 h 1621971"/>
                <a:gd name="connsiteX6" fmla="*/ 1567543 w 5197929"/>
                <a:gd name="connsiteY6" fmla="*/ 206828 h 1621971"/>
                <a:gd name="connsiteX7" fmla="*/ 1077686 w 5197929"/>
                <a:gd name="connsiteY7" fmla="*/ 76200 h 1621971"/>
                <a:gd name="connsiteX8" fmla="*/ 228600 w 5197929"/>
                <a:gd name="connsiteY8" fmla="*/ 664028 h 1621971"/>
                <a:gd name="connsiteX9" fmla="*/ 457200 w 5197929"/>
                <a:gd name="connsiteY9" fmla="*/ 1513114 h 1621971"/>
                <a:gd name="connsiteX10" fmla="*/ 2971800 w 5197929"/>
                <a:gd name="connsiteY10" fmla="*/ 1317171 h 1621971"/>
                <a:gd name="connsiteX11" fmla="*/ 2226129 w 5197929"/>
                <a:gd name="connsiteY11" fmla="*/ 1562100 h 1621971"/>
                <a:gd name="connsiteX12" fmla="*/ 3575957 w 5197929"/>
                <a:gd name="connsiteY12" fmla="*/ 1594757 h 1621971"/>
                <a:gd name="connsiteX13" fmla="*/ 4114800 w 5197929"/>
                <a:gd name="connsiteY13" fmla="*/ 1562100 h 1621971"/>
                <a:gd name="connsiteX14" fmla="*/ 4490357 w 5197929"/>
                <a:gd name="connsiteY14" fmla="*/ 1333500 h 1621971"/>
                <a:gd name="connsiteX15" fmla="*/ 4637314 w 5197929"/>
                <a:gd name="connsiteY15" fmla="*/ 729343 h 1621971"/>
                <a:gd name="connsiteX16" fmla="*/ 5143500 w 5197929"/>
                <a:gd name="connsiteY16" fmla="*/ 337457 h 1621971"/>
                <a:gd name="connsiteX17" fmla="*/ 4963886 w 5197929"/>
                <a:gd name="connsiteY17" fmla="*/ 174171 h 1621971"/>
                <a:gd name="connsiteX18" fmla="*/ 4441372 w 5197929"/>
                <a:gd name="connsiteY18" fmla="*/ 435428 h 1621971"/>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296307 w 5073650"/>
                <a:gd name="connsiteY4" fmla="*/ 1251857 h 1662793"/>
                <a:gd name="connsiteX5" fmla="*/ 1296307 w 5073650"/>
                <a:gd name="connsiteY5" fmla="*/ 566057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296307 w 5073650"/>
                <a:gd name="connsiteY4" fmla="*/ 1251857 h 1662793"/>
                <a:gd name="connsiteX5" fmla="*/ 1296307 w 5073650"/>
                <a:gd name="connsiteY5" fmla="*/ 566057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296307 w 5073650"/>
                <a:gd name="connsiteY4" fmla="*/ 1251857 h 1662793"/>
                <a:gd name="connsiteX5" fmla="*/ 1296307 w 5073650"/>
                <a:gd name="connsiteY5" fmla="*/ 566057 h 1662793"/>
                <a:gd name="connsiteX6" fmla="*/ 1279977 w 5073650"/>
                <a:gd name="connsiteY6" fmla="*/ 517072 h 1662793"/>
                <a:gd name="connsiteX7" fmla="*/ 1443264 w 5073650"/>
                <a:gd name="connsiteY7" fmla="*/ 206828 h 1662793"/>
                <a:gd name="connsiteX8" fmla="*/ 953407 w 5073650"/>
                <a:gd name="connsiteY8" fmla="*/ 76200 h 1662793"/>
                <a:gd name="connsiteX9" fmla="*/ 104321 w 5073650"/>
                <a:gd name="connsiteY9" fmla="*/ 664028 h 1662793"/>
                <a:gd name="connsiteX10" fmla="*/ 332921 w 5073650"/>
                <a:gd name="connsiteY10" fmla="*/ 1513114 h 1662793"/>
                <a:gd name="connsiteX11" fmla="*/ 2101850 w 5073650"/>
                <a:gd name="connsiteY11" fmla="*/ 1562100 h 1662793"/>
                <a:gd name="connsiteX12" fmla="*/ 3451678 w 5073650"/>
                <a:gd name="connsiteY12" fmla="*/ 1594757 h 1662793"/>
                <a:gd name="connsiteX13" fmla="*/ 3990521 w 5073650"/>
                <a:gd name="connsiteY13" fmla="*/ 1562100 h 1662793"/>
                <a:gd name="connsiteX14" fmla="*/ 4366078 w 5073650"/>
                <a:gd name="connsiteY14" fmla="*/ 1333500 h 1662793"/>
                <a:gd name="connsiteX15" fmla="*/ 4513035 w 5073650"/>
                <a:gd name="connsiteY15" fmla="*/ 729343 h 1662793"/>
                <a:gd name="connsiteX16" fmla="*/ 5019221 w 5073650"/>
                <a:gd name="connsiteY16" fmla="*/ 337457 h 1662793"/>
                <a:gd name="connsiteX17" fmla="*/ 4839607 w 5073650"/>
                <a:gd name="connsiteY17" fmla="*/ 174171 h 1662793"/>
                <a:gd name="connsiteX18" fmla="*/ 4317093 w 5073650"/>
                <a:gd name="connsiteY18"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067707 w 5073650"/>
                <a:gd name="connsiteY4" fmla="*/ 1251857 h 1662793"/>
                <a:gd name="connsiteX5" fmla="*/ 1296307 w 5073650"/>
                <a:gd name="connsiteY5" fmla="*/ 566057 h 1662793"/>
                <a:gd name="connsiteX6" fmla="*/ 1279977 w 5073650"/>
                <a:gd name="connsiteY6" fmla="*/ 517072 h 1662793"/>
                <a:gd name="connsiteX7" fmla="*/ 1443264 w 5073650"/>
                <a:gd name="connsiteY7" fmla="*/ 206828 h 1662793"/>
                <a:gd name="connsiteX8" fmla="*/ 953407 w 5073650"/>
                <a:gd name="connsiteY8" fmla="*/ 76200 h 1662793"/>
                <a:gd name="connsiteX9" fmla="*/ 104321 w 5073650"/>
                <a:gd name="connsiteY9" fmla="*/ 664028 h 1662793"/>
                <a:gd name="connsiteX10" fmla="*/ 332921 w 5073650"/>
                <a:gd name="connsiteY10" fmla="*/ 1513114 h 1662793"/>
                <a:gd name="connsiteX11" fmla="*/ 2101850 w 5073650"/>
                <a:gd name="connsiteY11" fmla="*/ 1562100 h 1662793"/>
                <a:gd name="connsiteX12" fmla="*/ 3451678 w 5073650"/>
                <a:gd name="connsiteY12" fmla="*/ 1594757 h 1662793"/>
                <a:gd name="connsiteX13" fmla="*/ 3990521 w 5073650"/>
                <a:gd name="connsiteY13" fmla="*/ 1562100 h 1662793"/>
                <a:gd name="connsiteX14" fmla="*/ 4366078 w 5073650"/>
                <a:gd name="connsiteY14" fmla="*/ 1333500 h 1662793"/>
                <a:gd name="connsiteX15" fmla="*/ 4513035 w 5073650"/>
                <a:gd name="connsiteY15" fmla="*/ 729343 h 1662793"/>
                <a:gd name="connsiteX16" fmla="*/ 5019221 w 5073650"/>
                <a:gd name="connsiteY16" fmla="*/ 337457 h 1662793"/>
                <a:gd name="connsiteX17" fmla="*/ 4839607 w 5073650"/>
                <a:gd name="connsiteY17" fmla="*/ 174171 h 1662793"/>
                <a:gd name="connsiteX18" fmla="*/ 4317093 w 5073650"/>
                <a:gd name="connsiteY18"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067707 w 5073650"/>
                <a:gd name="connsiteY4" fmla="*/ 1251857 h 1662793"/>
                <a:gd name="connsiteX5" fmla="*/ 1279977 w 5073650"/>
                <a:gd name="connsiteY5" fmla="*/ 517072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067707 w 5073650"/>
                <a:gd name="connsiteY4" fmla="*/ 1251857 h 1662793"/>
                <a:gd name="connsiteX5" fmla="*/ 1127577 w 5073650"/>
                <a:gd name="connsiteY5" fmla="*/ 517072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067707 w 5073650"/>
                <a:gd name="connsiteY4" fmla="*/ 1251857 h 1662793"/>
                <a:gd name="connsiteX5" fmla="*/ 1127577 w 5073650"/>
                <a:gd name="connsiteY5" fmla="*/ 669472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 name="connsiteX0" fmla="*/ 4317093 w 5073650"/>
                <a:gd name="connsiteY0" fmla="*/ 435428 h 1662793"/>
                <a:gd name="connsiteX1" fmla="*/ 3876221 w 5073650"/>
                <a:gd name="connsiteY1" fmla="*/ 729343 h 1662793"/>
                <a:gd name="connsiteX2" fmla="*/ 2618921 w 5073650"/>
                <a:gd name="connsiteY2" fmla="*/ 1235528 h 1662793"/>
                <a:gd name="connsiteX3" fmla="*/ 1786164 w 5073650"/>
                <a:gd name="connsiteY3" fmla="*/ 1366157 h 1662793"/>
                <a:gd name="connsiteX4" fmla="*/ 1220107 w 5073650"/>
                <a:gd name="connsiteY4" fmla="*/ 1251857 h 1662793"/>
                <a:gd name="connsiteX5" fmla="*/ 1127577 w 5073650"/>
                <a:gd name="connsiteY5" fmla="*/ 669472 h 1662793"/>
                <a:gd name="connsiteX6" fmla="*/ 1443264 w 5073650"/>
                <a:gd name="connsiteY6" fmla="*/ 206828 h 1662793"/>
                <a:gd name="connsiteX7" fmla="*/ 953407 w 5073650"/>
                <a:gd name="connsiteY7" fmla="*/ 76200 h 1662793"/>
                <a:gd name="connsiteX8" fmla="*/ 104321 w 5073650"/>
                <a:gd name="connsiteY8" fmla="*/ 664028 h 1662793"/>
                <a:gd name="connsiteX9" fmla="*/ 332921 w 5073650"/>
                <a:gd name="connsiteY9" fmla="*/ 1513114 h 1662793"/>
                <a:gd name="connsiteX10" fmla="*/ 2101850 w 5073650"/>
                <a:gd name="connsiteY10" fmla="*/ 1562100 h 1662793"/>
                <a:gd name="connsiteX11" fmla="*/ 3451678 w 5073650"/>
                <a:gd name="connsiteY11" fmla="*/ 1594757 h 1662793"/>
                <a:gd name="connsiteX12" fmla="*/ 3990521 w 5073650"/>
                <a:gd name="connsiteY12" fmla="*/ 1562100 h 1662793"/>
                <a:gd name="connsiteX13" fmla="*/ 4366078 w 5073650"/>
                <a:gd name="connsiteY13" fmla="*/ 1333500 h 1662793"/>
                <a:gd name="connsiteX14" fmla="*/ 4513035 w 5073650"/>
                <a:gd name="connsiteY14" fmla="*/ 729343 h 1662793"/>
                <a:gd name="connsiteX15" fmla="*/ 5019221 w 5073650"/>
                <a:gd name="connsiteY15" fmla="*/ 337457 h 1662793"/>
                <a:gd name="connsiteX16" fmla="*/ 4839607 w 5073650"/>
                <a:gd name="connsiteY16" fmla="*/ 174171 h 1662793"/>
                <a:gd name="connsiteX17" fmla="*/ 4317093 w 5073650"/>
                <a:gd name="connsiteY17" fmla="*/ 435428 h 166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73650" h="1662793">
                  <a:moveTo>
                    <a:pt x="4317093" y="435428"/>
                  </a:moveTo>
                  <a:cubicBezTo>
                    <a:pt x="4156529" y="527957"/>
                    <a:pt x="4159249" y="595993"/>
                    <a:pt x="3876221" y="729343"/>
                  </a:cubicBezTo>
                  <a:cubicBezTo>
                    <a:pt x="3593193" y="862693"/>
                    <a:pt x="2967264" y="1129392"/>
                    <a:pt x="2618921" y="1235528"/>
                  </a:cubicBezTo>
                  <a:cubicBezTo>
                    <a:pt x="2270578" y="1341664"/>
                    <a:pt x="2019300" y="1363436"/>
                    <a:pt x="1786164" y="1366157"/>
                  </a:cubicBezTo>
                  <a:cubicBezTo>
                    <a:pt x="1553028" y="1368878"/>
                    <a:pt x="1329871" y="1367971"/>
                    <a:pt x="1220107" y="1251857"/>
                  </a:cubicBezTo>
                  <a:cubicBezTo>
                    <a:pt x="1110343" y="1135743"/>
                    <a:pt x="1090384" y="843643"/>
                    <a:pt x="1127577" y="669472"/>
                  </a:cubicBezTo>
                  <a:cubicBezTo>
                    <a:pt x="1164770" y="495301"/>
                    <a:pt x="1472292" y="305707"/>
                    <a:pt x="1443264" y="206828"/>
                  </a:cubicBezTo>
                  <a:cubicBezTo>
                    <a:pt x="1414236" y="107949"/>
                    <a:pt x="1176564" y="0"/>
                    <a:pt x="953407" y="76200"/>
                  </a:cubicBezTo>
                  <a:cubicBezTo>
                    <a:pt x="730250" y="152400"/>
                    <a:pt x="207735" y="424542"/>
                    <a:pt x="104321" y="664028"/>
                  </a:cubicBezTo>
                  <a:cubicBezTo>
                    <a:pt x="907" y="903514"/>
                    <a:pt x="0" y="1363435"/>
                    <a:pt x="332921" y="1513114"/>
                  </a:cubicBezTo>
                  <a:cubicBezTo>
                    <a:pt x="665843" y="1662793"/>
                    <a:pt x="1582057" y="1548493"/>
                    <a:pt x="2101850" y="1562100"/>
                  </a:cubicBezTo>
                  <a:lnTo>
                    <a:pt x="3451678" y="1594757"/>
                  </a:lnTo>
                  <a:cubicBezTo>
                    <a:pt x="3766456" y="1594757"/>
                    <a:pt x="3838121" y="1605643"/>
                    <a:pt x="3990521" y="1562100"/>
                  </a:cubicBezTo>
                  <a:cubicBezTo>
                    <a:pt x="4142921" y="1518557"/>
                    <a:pt x="4278992" y="1472293"/>
                    <a:pt x="4366078" y="1333500"/>
                  </a:cubicBezTo>
                  <a:cubicBezTo>
                    <a:pt x="4453164" y="1194707"/>
                    <a:pt x="4404178" y="895350"/>
                    <a:pt x="4513035" y="729343"/>
                  </a:cubicBezTo>
                  <a:cubicBezTo>
                    <a:pt x="4621892" y="563336"/>
                    <a:pt x="4964792" y="429986"/>
                    <a:pt x="5019221" y="337457"/>
                  </a:cubicBezTo>
                  <a:cubicBezTo>
                    <a:pt x="5073650" y="244928"/>
                    <a:pt x="4951185" y="155121"/>
                    <a:pt x="4839607" y="174171"/>
                  </a:cubicBezTo>
                  <a:cubicBezTo>
                    <a:pt x="4728029" y="193221"/>
                    <a:pt x="4477657" y="342899"/>
                    <a:pt x="4317093" y="435428"/>
                  </a:cubicBezTo>
                  <a:close/>
                </a:path>
              </a:pathLst>
            </a:custGeom>
            <a:noFill/>
            <a:ln w="101600">
              <a:solidFill>
                <a:schemeClr val="accent1">
                  <a:lumMod val="60000"/>
                  <a:lumOff val="40000"/>
                </a:schemeClr>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p:cNvSpPr/>
            <p:nvPr/>
          </p:nvSpPr>
          <p:spPr>
            <a:xfrm rot="6260016" flipH="1" flipV="1">
              <a:off x="2188916" y="1822296"/>
              <a:ext cx="727568" cy="1308408"/>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ln w="381000">
              <a:solidFill>
                <a:schemeClr val="accent1">
                  <a:lumMod val="75000"/>
                </a:schemeClr>
              </a:solidFill>
              <a:tailEnd type="stealth" w="sm" len="sm"/>
            </a:ln>
            <a:effectLst>
              <a:outerShdw dist="508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 name="Freeform 57"/>
            <p:cNvSpPr/>
            <p:nvPr/>
          </p:nvSpPr>
          <p:spPr>
            <a:xfrm rot="7617141" flipH="1" flipV="1">
              <a:off x="2330328" y="1967211"/>
              <a:ext cx="1740144" cy="1932978"/>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ln w="381000">
              <a:solidFill>
                <a:schemeClr val="accent1">
                  <a:lumMod val="60000"/>
                  <a:lumOff val="40000"/>
                </a:schemeClr>
              </a:solidFill>
              <a:tailEnd type="stealth" w="sm" len="sm"/>
            </a:ln>
            <a:effectLst>
              <a:outerShdw dist="508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55" name="Rectangle 54"/>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British Trading Companies</a:t>
              </a:r>
              <a:endParaRPr lang="en-US" sz="4000" dirty="0"/>
            </a:p>
          </p:txBody>
        </p:sp>
        <p:sp useBgFill="1">
          <p:nvSpPr>
            <p:cNvPr id="56" name="TextBox 55"/>
            <p:cNvSpPr txBox="1"/>
            <p:nvPr/>
          </p:nvSpPr>
          <p:spPr>
            <a:xfrm>
              <a:off x="6705600" y="-68997"/>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1775</a:t>
              </a:r>
            </a:p>
          </p:txBody>
        </p:sp>
      </p:grpSp>
      <p:pic>
        <p:nvPicPr>
          <p:cNvPr id="33" name="Picture 32"/>
          <p:cNvPicPr>
            <a:picLocks noChangeAspect="1" noChangeArrowheads="1"/>
          </p:cNvPicPr>
          <p:nvPr/>
        </p:nvPicPr>
        <p:blipFill>
          <a:blip r:embed="rId3"/>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17" name="Group 16"/>
          <p:cNvGrpSpPr/>
          <p:nvPr/>
        </p:nvGrpSpPr>
        <p:grpSpPr>
          <a:xfrm>
            <a:off x="228600" y="5405735"/>
            <a:ext cx="2590800" cy="537865"/>
            <a:chOff x="6553200" y="4419600"/>
            <a:chExt cx="2590800" cy="537865"/>
          </a:xfrm>
        </p:grpSpPr>
        <p:sp>
          <p:nvSpPr>
            <p:cNvPr id="18" name="TextBox 17"/>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rgbClr val="8EB4E3"/>
                  </a:solidFill>
                  <a:effectLst>
                    <a:outerShdw dist="50800" dir="7200000" algn="ctr" rotWithShape="0">
                      <a:schemeClr val="tx1"/>
                    </a:outerShdw>
                  </a:effectLst>
                </a:rPr>
                <a:t>        North West Co</a:t>
              </a:r>
            </a:p>
          </p:txBody>
        </p:sp>
        <p:sp>
          <p:nvSpPr>
            <p:cNvPr id="19" name="5-Point Star 18"/>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20" name="Group 19"/>
          <p:cNvGrpSpPr/>
          <p:nvPr/>
        </p:nvGrpSpPr>
        <p:grpSpPr>
          <a:xfrm>
            <a:off x="228600" y="5862935"/>
            <a:ext cx="2590800" cy="537865"/>
            <a:chOff x="6553200" y="4419600"/>
            <a:chExt cx="2590800" cy="537865"/>
          </a:xfrm>
        </p:grpSpPr>
        <p:sp>
          <p:nvSpPr>
            <p:cNvPr id="21" name="TextBox 20"/>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75000"/>
                    </a:schemeClr>
                  </a:solidFill>
                  <a:effectLst>
                    <a:outerShdw dist="50800" dir="7200000" algn="ctr" rotWithShape="0">
                      <a:srgbClr val="FF0000"/>
                    </a:outerShdw>
                  </a:effectLst>
                </a:rPr>
                <a:t>        Pacific Fur Co</a:t>
              </a:r>
            </a:p>
          </p:txBody>
        </p:sp>
        <p:sp>
          <p:nvSpPr>
            <p:cNvPr id="22" name="5-Point Star 21"/>
            <p:cNvSpPr/>
            <p:nvPr/>
          </p:nvSpPr>
          <p:spPr>
            <a:xfrm>
              <a:off x="6629400" y="4419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23" name="Group 22"/>
          <p:cNvGrpSpPr/>
          <p:nvPr/>
        </p:nvGrpSpPr>
        <p:grpSpPr>
          <a:xfrm>
            <a:off x="228600" y="6320135"/>
            <a:ext cx="2590800" cy="537865"/>
            <a:chOff x="6553200" y="4419600"/>
            <a:chExt cx="2590800" cy="537865"/>
          </a:xfrm>
        </p:grpSpPr>
        <p:sp>
          <p:nvSpPr>
            <p:cNvPr id="24" name="TextBox 2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5" name="5-Point Star 24"/>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26" name="Rectangle 25"/>
          <p:cNvSpPr/>
          <p:nvPr/>
        </p:nvSpPr>
        <p:spPr>
          <a:xfrm>
            <a:off x="2286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0" y="5334000"/>
            <a:ext cx="3124200" cy="609600"/>
          </a:xfrm>
          <a:prstGeom prst="ellipse">
            <a:avLst/>
          </a:prstGeom>
          <a:noFill/>
          <a:ln w="76200">
            <a:solidFill>
              <a:srgbClr val="B8D0EE"/>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rgbClr val="B8D0EE"/>
                </a:solidFill>
                <a:effectLst>
                  <a:outerShdw dist="88900" dir="7200000" algn="ctr" rotWithShape="0">
                    <a:schemeClr val="tx1"/>
                  </a:outerShdw>
                </a:effectLst>
              </a:rPr>
              <a:t>Spokane</a:t>
            </a:r>
          </a:p>
          <a:p>
            <a:r>
              <a:rPr lang="en-US" sz="2400" b="1" dirty="0">
                <a:solidFill>
                  <a:srgbClr val="B8D0EE"/>
                </a:solidFill>
                <a:effectLst>
                  <a:outerShdw dist="88900" dir="7200000" algn="ctr" rotWithShape="0">
                    <a:schemeClr val="tx1"/>
                  </a:outerShdw>
                </a:effectLst>
              </a:rPr>
              <a:t>House</a:t>
            </a:r>
          </a:p>
        </p:txBody>
      </p:sp>
      <p:sp>
        <p:nvSpPr>
          <p:cNvPr id="46" name="5-Point Star 45"/>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48" name="Freeform 47"/>
          <p:cNvSpPr/>
          <p:nvPr/>
        </p:nvSpPr>
        <p:spPr>
          <a:xfrm rot="5964133" flipH="1" flipV="1">
            <a:off x="1901973" y="49784"/>
            <a:ext cx="1740144" cy="1932978"/>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noFill/>
          <a:ln w="381000">
            <a:solidFill>
              <a:srgbClr val="B8D0EE"/>
            </a:solidFill>
            <a:tailEnd type="stealth" w="sm" len="sm"/>
          </a:ln>
          <a:effectLst>
            <a:outerShdw dist="50800" dir="3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4" name="Group 33"/>
          <p:cNvGrpSpPr/>
          <p:nvPr/>
        </p:nvGrpSpPr>
        <p:grpSpPr>
          <a:xfrm>
            <a:off x="0" y="0"/>
            <a:ext cx="9144000" cy="707886"/>
            <a:chOff x="0" y="0"/>
            <a:chExt cx="9144000" cy="707886"/>
          </a:xfrm>
        </p:grpSpPr>
        <p:sp useBgFill="1">
          <p:nvSpPr>
            <p:cNvPr id="31" name="Rectangle 30"/>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 useBgFill="1">
          <p:nvSpPr>
            <p:cNvPr id="30" name="Rectangle 29"/>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2" name="TextBox 31"/>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49"/>
                                        </p:tgtEl>
                                      </p:cBhvr>
                                    </p:animEffect>
                                    <p:set>
                                      <p:cBhvr>
                                        <p:cTn id="7" dur="1" fill="hold">
                                          <p:stCondLst>
                                            <p:cond delay="999"/>
                                          </p:stCondLst>
                                        </p:cTn>
                                        <p:tgtEl>
                                          <p:spTgt spid="49"/>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1000"/>
                                        <p:tgtEl>
                                          <p:spTgt spid="34"/>
                                        </p:tgtEl>
                                      </p:cBhvr>
                                    </p:animEffect>
                                  </p:childTnLst>
                                </p:cTn>
                              </p:par>
                              <p:par>
                                <p:cTn id="11" presetID="10"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1000"/>
                                        <p:tgtEl>
                                          <p:spTgt spid="3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childTnLst>
                                </p:cTn>
                              </p:par>
                              <p:par>
                                <p:cTn id="17" presetID="10" presetClass="entr" presetSubtype="0"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1000"/>
                                        <p:tgtEl>
                                          <p:spTgt spid="17"/>
                                        </p:tgtEl>
                                      </p:cBhvr>
                                    </p:animEffect>
                                  </p:childTnLst>
                                </p:cTn>
                              </p:par>
                              <p:par>
                                <p:cTn id="20" presetID="10" presetClass="entr" presetSubtype="0"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1000"/>
                                        <p:tgtEl>
                                          <p:spTgt spid="20"/>
                                        </p:tgtEl>
                                      </p:cBhvr>
                                    </p:animEffect>
                                  </p:childTnLst>
                                </p:cTn>
                              </p:par>
                              <p:par>
                                <p:cTn id="23" presetID="10" presetClass="entr" presetSubtype="0" fill="hold"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childTnLst>
                                </p:cTn>
                              </p:par>
                            </p:childTnLst>
                          </p:cTn>
                        </p:par>
                      </p:childTnLst>
                    </p:cTn>
                  </p:par>
                  <p:par>
                    <p:cTn id="26" fill="hold">
                      <p:stCondLst>
                        <p:cond delay="indefinite"/>
                      </p:stCondLst>
                      <p:childTnLst>
                        <p:par>
                          <p:cTn id="27" fill="hold">
                            <p:stCondLst>
                              <p:cond delay="0"/>
                            </p:stCondLst>
                            <p:childTnLst>
                              <p:par>
                                <p:cTn id="28" presetID="49" presetClass="entr" presetSubtype="0" decel="100000" fill="hold" grpId="0" nodeType="click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1000" fill="hold"/>
                                        <p:tgtEl>
                                          <p:spTgt spid="32"/>
                                        </p:tgtEl>
                                        <p:attrNameLst>
                                          <p:attrName>ppt_w</p:attrName>
                                        </p:attrNameLst>
                                      </p:cBhvr>
                                      <p:tavLst>
                                        <p:tav tm="0">
                                          <p:val>
                                            <p:fltVal val="0"/>
                                          </p:val>
                                        </p:tav>
                                        <p:tav tm="100000">
                                          <p:val>
                                            <p:strVal val="#ppt_w"/>
                                          </p:val>
                                        </p:tav>
                                      </p:tavLst>
                                    </p:anim>
                                    <p:anim calcmode="lin" valueType="num">
                                      <p:cBhvr>
                                        <p:cTn id="31" dur="1000" fill="hold"/>
                                        <p:tgtEl>
                                          <p:spTgt spid="32"/>
                                        </p:tgtEl>
                                        <p:attrNameLst>
                                          <p:attrName>ppt_h</p:attrName>
                                        </p:attrNameLst>
                                      </p:cBhvr>
                                      <p:tavLst>
                                        <p:tav tm="0">
                                          <p:val>
                                            <p:fltVal val="0"/>
                                          </p:val>
                                        </p:tav>
                                        <p:tav tm="100000">
                                          <p:val>
                                            <p:strVal val="#ppt_h"/>
                                          </p:val>
                                        </p:tav>
                                      </p:tavLst>
                                    </p:anim>
                                    <p:anim calcmode="lin" valueType="num">
                                      <p:cBhvr>
                                        <p:cTn id="32" dur="1000" fill="hold"/>
                                        <p:tgtEl>
                                          <p:spTgt spid="32"/>
                                        </p:tgtEl>
                                        <p:attrNameLst>
                                          <p:attrName>style.rotation</p:attrName>
                                        </p:attrNameLst>
                                      </p:cBhvr>
                                      <p:tavLst>
                                        <p:tav tm="0">
                                          <p:val>
                                            <p:fltVal val="360"/>
                                          </p:val>
                                        </p:tav>
                                        <p:tav tm="100000">
                                          <p:val>
                                            <p:fltVal val="0"/>
                                          </p:val>
                                        </p:tav>
                                      </p:tavLst>
                                    </p:anim>
                                    <p:animEffect transition="in" filter="fade">
                                      <p:cBhvr>
                                        <p:cTn id="33" dur="1000"/>
                                        <p:tgtEl>
                                          <p:spTgt spid="32"/>
                                        </p:tgtEl>
                                      </p:cBhvr>
                                    </p:animEffect>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wipe(left)">
                                      <p:cBhvr>
                                        <p:cTn id="37" dur="1000"/>
                                        <p:tgtEl>
                                          <p:spTgt spid="16"/>
                                        </p:tgtEl>
                                      </p:cBhvr>
                                    </p:animEffect>
                                  </p:childTnLst>
                                </p:cTn>
                              </p:par>
                            </p:childTnLst>
                          </p:cTn>
                        </p:par>
                        <p:par>
                          <p:cTn id="38" fill="hold">
                            <p:stCondLst>
                              <p:cond delay="2000"/>
                            </p:stCondLst>
                            <p:childTnLst>
                              <p:par>
                                <p:cTn id="39" presetID="47" presetClass="entr" presetSubtype="0"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1000"/>
                                        <p:tgtEl>
                                          <p:spTgt spid="48"/>
                                        </p:tgtEl>
                                      </p:cBhvr>
                                    </p:animEffect>
                                    <p:anim calcmode="lin" valueType="num">
                                      <p:cBhvr>
                                        <p:cTn id="42" dur="1000" fill="hold"/>
                                        <p:tgtEl>
                                          <p:spTgt spid="48"/>
                                        </p:tgtEl>
                                        <p:attrNameLst>
                                          <p:attrName>ppt_x</p:attrName>
                                        </p:attrNameLst>
                                      </p:cBhvr>
                                      <p:tavLst>
                                        <p:tav tm="0">
                                          <p:val>
                                            <p:strVal val="#ppt_x"/>
                                          </p:val>
                                        </p:tav>
                                        <p:tav tm="100000">
                                          <p:val>
                                            <p:strVal val="#ppt_x"/>
                                          </p:val>
                                        </p:tav>
                                      </p:tavLst>
                                    </p:anim>
                                    <p:anim calcmode="lin" valueType="num">
                                      <p:cBhvr>
                                        <p:cTn id="43"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9" presetClass="entr" presetSubtype="0" decel="100000" fill="hold" grpId="0" nodeType="clickEffect">
                                  <p:stCondLst>
                                    <p:cond delay="0"/>
                                  </p:stCondLst>
                                  <p:childTnLst>
                                    <p:set>
                                      <p:cBhvr>
                                        <p:cTn id="47" dur="1" fill="hold">
                                          <p:stCondLst>
                                            <p:cond delay="0"/>
                                          </p:stCondLst>
                                        </p:cTn>
                                        <p:tgtEl>
                                          <p:spTgt spid="46"/>
                                        </p:tgtEl>
                                        <p:attrNameLst>
                                          <p:attrName>style.visibility</p:attrName>
                                        </p:attrNameLst>
                                      </p:cBhvr>
                                      <p:to>
                                        <p:strVal val="visible"/>
                                      </p:to>
                                    </p:set>
                                    <p:anim calcmode="lin" valueType="num">
                                      <p:cBhvr>
                                        <p:cTn id="48" dur="1000" fill="hold"/>
                                        <p:tgtEl>
                                          <p:spTgt spid="46"/>
                                        </p:tgtEl>
                                        <p:attrNameLst>
                                          <p:attrName>ppt_w</p:attrName>
                                        </p:attrNameLst>
                                      </p:cBhvr>
                                      <p:tavLst>
                                        <p:tav tm="0">
                                          <p:val>
                                            <p:fltVal val="0"/>
                                          </p:val>
                                        </p:tav>
                                        <p:tav tm="100000">
                                          <p:val>
                                            <p:strVal val="#ppt_w"/>
                                          </p:val>
                                        </p:tav>
                                      </p:tavLst>
                                    </p:anim>
                                    <p:anim calcmode="lin" valueType="num">
                                      <p:cBhvr>
                                        <p:cTn id="49" dur="1000" fill="hold"/>
                                        <p:tgtEl>
                                          <p:spTgt spid="46"/>
                                        </p:tgtEl>
                                        <p:attrNameLst>
                                          <p:attrName>ppt_h</p:attrName>
                                        </p:attrNameLst>
                                      </p:cBhvr>
                                      <p:tavLst>
                                        <p:tav tm="0">
                                          <p:val>
                                            <p:fltVal val="0"/>
                                          </p:val>
                                        </p:tav>
                                        <p:tav tm="100000">
                                          <p:val>
                                            <p:strVal val="#ppt_h"/>
                                          </p:val>
                                        </p:tav>
                                      </p:tavLst>
                                    </p:anim>
                                    <p:anim calcmode="lin" valueType="num">
                                      <p:cBhvr>
                                        <p:cTn id="50" dur="1000" fill="hold"/>
                                        <p:tgtEl>
                                          <p:spTgt spid="46"/>
                                        </p:tgtEl>
                                        <p:attrNameLst>
                                          <p:attrName>style.rotation</p:attrName>
                                        </p:attrNameLst>
                                      </p:cBhvr>
                                      <p:tavLst>
                                        <p:tav tm="0">
                                          <p:val>
                                            <p:fltVal val="360"/>
                                          </p:val>
                                        </p:tav>
                                        <p:tav tm="100000">
                                          <p:val>
                                            <p:fltVal val="0"/>
                                          </p:val>
                                        </p:tav>
                                      </p:tavLst>
                                    </p:anim>
                                    <p:animEffect transition="in" filter="fade">
                                      <p:cBhvr>
                                        <p:cTn id="51" dur="1000"/>
                                        <p:tgtEl>
                                          <p:spTgt spid="4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7"/>
                                        </p:tgtEl>
                                        <p:attrNameLst>
                                          <p:attrName>style.visibility</p:attrName>
                                        </p:attrNameLst>
                                      </p:cBhvr>
                                      <p:to>
                                        <p:strVal val="visible"/>
                                      </p:to>
                                    </p:set>
                                    <p:animEffect transition="in" filter="fade">
                                      <p:cBhvr>
                                        <p:cTn id="54" dur="1000"/>
                                        <p:tgtEl>
                                          <p:spTgt spid="47"/>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xit" presetSubtype="0" fill="hold" grpId="1" nodeType="clickEffect">
                                  <p:stCondLst>
                                    <p:cond delay="0"/>
                                  </p:stCondLst>
                                  <p:childTnLst>
                                    <p:animEffect transition="out" filter="fade">
                                      <p:cBhvr>
                                        <p:cTn id="58" dur="1000"/>
                                        <p:tgtEl>
                                          <p:spTgt spid="48"/>
                                        </p:tgtEl>
                                      </p:cBhvr>
                                    </p:animEffect>
                                    <p:set>
                                      <p:cBhvr>
                                        <p:cTn id="59" dur="1" fill="hold">
                                          <p:stCondLst>
                                            <p:cond delay="999"/>
                                          </p:stCondLst>
                                        </p:cTn>
                                        <p:tgtEl>
                                          <p:spTgt spid="48"/>
                                        </p:tgtEl>
                                        <p:attrNameLst>
                                          <p:attrName>style.visibility</p:attrName>
                                        </p:attrNameLst>
                                      </p:cBhvr>
                                      <p:to>
                                        <p:strVal val="hidden"/>
                                      </p:to>
                                    </p:set>
                                  </p:childTnLst>
                                </p:cTn>
                              </p:par>
                              <p:par>
                                <p:cTn id="60" presetID="42" presetClass="path" presetSubtype="0" accel="50000" decel="50000" fill="hold" grpId="1" nodeType="withEffect">
                                  <p:stCondLst>
                                    <p:cond delay="0"/>
                                  </p:stCondLst>
                                  <p:childTnLst>
                                    <p:animMotion origin="layout" path="M -0.00416 -0.01111 L -3.33333E-6 0.07778 " pathEditMode="relative" rAng="0" ptsTypes="AA">
                                      <p:cBhvr>
                                        <p:cTn id="61" dur="1000" fill="hold"/>
                                        <p:tgtEl>
                                          <p:spTgt spid="16"/>
                                        </p:tgtEl>
                                        <p:attrNameLst>
                                          <p:attrName>ppt_x</p:attrName>
                                          <p:attrName>ppt_y</p:attrName>
                                        </p:attrNameLst>
                                      </p:cBhvr>
                                      <p:rCtr x="200" y="4400"/>
                                    </p:animMotion>
                                  </p:childTnLst>
                                </p:cTn>
                              </p:par>
                              <p:par>
                                <p:cTn id="62" presetID="7" presetClass="emph" presetSubtype="2" fill="hold" nodeType="withEffect">
                                  <p:stCondLst>
                                    <p:cond delay="0"/>
                                  </p:stCondLst>
                                  <p:childTnLst>
                                    <p:animClr clrSpc="rgb" dir="cw">
                                      <p:cBhvr>
                                        <p:cTn id="63" dur="1000" fill="hold"/>
                                        <p:tgtEl>
                                          <p:spTgt spid="16"/>
                                        </p:tgtEl>
                                        <p:attrNameLst>
                                          <p:attrName>stroke.color</p:attrName>
                                        </p:attrNameLst>
                                      </p:cBhvr>
                                      <p:to>
                                        <a:srgbClr val="6699FF"/>
                                      </p:to>
                                    </p:animClr>
                                    <p:set>
                                      <p:cBhvr>
                                        <p:cTn id="64" dur="1000" fill="hold"/>
                                        <p:tgtEl>
                                          <p:spTgt spid="16"/>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16" grpId="0" animBg="1"/>
      <p:bldP spid="16" grpId="1" animBg="1"/>
      <p:bldP spid="47" grpId="0" animBg="1"/>
      <p:bldP spid="46" grpId="0" animBg="1"/>
      <p:bldP spid="48" grpId="0" animBg="1"/>
      <p:bldP spid="48" grpId="1" animBg="1"/>
      <p:bldP spid="32" grpId="0" animBg="1"/>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416320"/>
          </a:xfrm>
          <a:prstGeom prst="rect">
            <a:avLst/>
          </a:prstGeom>
        </p:spPr>
        <p:txBody>
          <a:bodyPr wrap="square">
            <a:spAutoFit/>
          </a:bodyPr>
          <a:lstStyle/>
          <a:p>
            <a:r>
              <a:rPr lang="en-US" dirty="0">
                <a:hlinkClick r:id="rId2"/>
              </a:rPr>
              <a:t>https://en.wikipedia.org/wiki/Spokane_House</a:t>
            </a:r>
            <a:endParaRPr lang="en-US" dirty="0"/>
          </a:p>
          <a:p>
            <a:r>
              <a:rPr lang="en-US" b="1" dirty="0"/>
              <a:t>	Spokane House</a:t>
            </a:r>
            <a:r>
              <a:rPr lang="en-US" dirty="0"/>
              <a:t> was a fur trading post founded in 1810 by the British-Canadian North West Company, located on a peninsula where the Spokane River and Little Spokane River meet. When established, it was the North West Company's farthest outpost in the Columbia River region. An American rival of the NWC, the Pacific Fur Company opened a station adjacent to Spokane House, called Fort Spokane. The War of 1812 and ongoing supply issues caused the collapse of the PFC, with its posts now under the control of the NWC. The original Spokane House was abandoned in favor of Fort Spokane, though the latter location was still called Spokane House. The second Spokane House saw use as a major post in the interior Oregon Country until the NWC was absorbed by the Hudson's Bay Company in 1821. During a general tour of the Pacific Northwest, Spokane House was abandoned by George Simpson in 1825, in favor of a new post that became Fort </a:t>
            </a:r>
            <a:r>
              <a:rPr lang="en-US" dirty="0" err="1"/>
              <a:t>Colvile</a:t>
            </a:r>
            <a:r>
              <a:rPr lang="en-US" dirty="0"/>
              <a:t>.</a:t>
            </a:r>
          </a:p>
        </p:txBody>
      </p:sp>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7" name="Rectangle 26"/>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33" name="Picture 32"/>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4" name="Group 16"/>
          <p:cNvGrpSpPr/>
          <p:nvPr/>
        </p:nvGrpSpPr>
        <p:grpSpPr>
          <a:xfrm>
            <a:off x="228600" y="5405735"/>
            <a:ext cx="2590800" cy="537865"/>
            <a:chOff x="6553200" y="4419600"/>
            <a:chExt cx="2590800" cy="537865"/>
          </a:xfrm>
        </p:grpSpPr>
        <p:sp>
          <p:nvSpPr>
            <p:cNvPr id="18" name="TextBox 17"/>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tx2">
                      <a:lumMod val="40000"/>
                      <a:lumOff val="60000"/>
                    </a:schemeClr>
                  </a:solidFill>
                  <a:effectLst>
                    <a:outerShdw dist="50800" dir="7200000" algn="ctr" rotWithShape="0">
                      <a:schemeClr val="tx1"/>
                    </a:outerShdw>
                  </a:effectLst>
                </a:rPr>
                <a:t>        North West Co</a:t>
              </a:r>
            </a:p>
          </p:txBody>
        </p:sp>
        <p:sp>
          <p:nvSpPr>
            <p:cNvPr id="19" name="5-Point Star 18"/>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5" name="Group 19"/>
          <p:cNvGrpSpPr/>
          <p:nvPr/>
        </p:nvGrpSpPr>
        <p:grpSpPr>
          <a:xfrm>
            <a:off x="228600" y="5862935"/>
            <a:ext cx="2590800" cy="537865"/>
            <a:chOff x="6553200" y="4419600"/>
            <a:chExt cx="2590800" cy="537865"/>
          </a:xfrm>
        </p:grpSpPr>
        <p:sp>
          <p:nvSpPr>
            <p:cNvPr id="21" name="TextBox 20"/>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75000"/>
                    </a:schemeClr>
                  </a:solidFill>
                  <a:effectLst>
                    <a:outerShdw dist="76200" dir="7200000" algn="ctr" rotWithShape="0">
                      <a:srgbClr val="FF0000"/>
                    </a:outerShdw>
                  </a:effectLst>
                </a:rPr>
                <a:t>        Pacific Fur Co</a:t>
              </a:r>
            </a:p>
          </p:txBody>
        </p:sp>
        <p:sp>
          <p:nvSpPr>
            <p:cNvPr id="22" name="5-Point Star 21"/>
            <p:cNvSpPr/>
            <p:nvPr/>
          </p:nvSpPr>
          <p:spPr>
            <a:xfrm>
              <a:off x="6629400" y="4419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6" name="Group 22"/>
          <p:cNvGrpSpPr/>
          <p:nvPr/>
        </p:nvGrpSpPr>
        <p:grpSpPr>
          <a:xfrm>
            <a:off x="228600" y="6320135"/>
            <a:ext cx="2590800" cy="537865"/>
            <a:chOff x="6553200" y="4419600"/>
            <a:chExt cx="2590800" cy="537865"/>
          </a:xfrm>
        </p:grpSpPr>
        <p:sp>
          <p:nvSpPr>
            <p:cNvPr id="24" name="TextBox 2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5" name="5-Point Star 24"/>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26" name="Rectangle 25"/>
          <p:cNvSpPr/>
          <p:nvPr/>
        </p:nvSpPr>
        <p:spPr>
          <a:xfrm>
            <a:off x="2286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Spokane</a:t>
            </a:r>
          </a:p>
          <a:p>
            <a:r>
              <a:rPr lang="en-US" sz="2400" b="1" dirty="0">
                <a:solidFill>
                  <a:schemeClr val="tx2">
                    <a:lumMod val="40000"/>
                    <a:lumOff val="60000"/>
                  </a:schemeClr>
                </a:solidFill>
                <a:effectLst>
                  <a:outerShdw dist="63500" dir="7200000" algn="ctr" rotWithShape="0">
                    <a:schemeClr val="tx1"/>
                  </a:outerShdw>
                </a:effectLst>
              </a:rPr>
              <a:t>House</a:t>
            </a:r>
          </a:p>
        </p:txBody>
      </p:sp>
      <p:sp>
        <p:nvSpPr>
          <p:cNvPr id="46" name="5-Point Star 45"/>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30" name="Rectangle 29"/>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556" name="AutoShape 4" descr="Image result for john jacob astor"/>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44" name="TextBox 43"/>
          <p:cNvSpPr txBox="1"/>
          <p:nvPr/>
        </p:nvSpPr>
        <p:spPr>
          <a:xfrm>
            <a:off x="0" y="838200"/>
            <a:ext cx="9144000" cy="707886"/>
          </a:xfrm>
          <a:prstGeom prst="rect">
            <a:avLst/>
          </a:prstGeom>
          <a:solidFill>
            <a:srgbClr val="007FDE"/>
          </a:solidFill>
        </p:spPr>
        <p:txBody>
          <a:bodyPr wrap="square" rtlCol="0">
            <a:spAutoFit/>
          </a:bodyPr>
          <a:lstStyle/>
          <a:p>
            <a:r>
              <a:rPr lang="en-US" sz="4000" b="1" dirty="0">
                <a:solidFill>
                  <a:schemeClr val="bg1"/>
                </a:solidFill>
                <a:effectLst>
                  <a:outerShdw dist="50800" dir="7200000" algn="ctr" rotWithShape="0">
                    <a:schemeClr val="tx1"/>
                  </a:outerShdw>
                </a:effectLst>
              </a:rPr>
              <a:t> John Jacob Astor (1763-1848)</a:t>
            </a:r>
          </a:p>
        </p:txBody>
      </p:sp>
      <p:pic>
        <p:nvPicPr>
          <p:cNvPr id="151561" name="Picture 9"/>
          <p:cNvPicPr>
            <a:picLocks noChangeAspect="1" noChangeArrowheads="1"/>
          </p:cNvPicPr>
          <p:nvPr/>
        </p:nvPicPr>
        <p:blipFill>
          <a:blip r:embed="rId3"/>
          <a:srcRect/>
          <a:stretch>
            <a:fillRect/>
          </a:stretch>
        </p:blipFill>
        <p:spPr bwMode="auto">
          <a:xfrm>
            <a:off x="6629400" y="914400"/>
            <a:ext cx="2451100" cy="2835275"/>
          </a:xfrm>
          <a:prstGeom prst="rect">
            <a:avLst/>
          </a:prstGeom>
          <a:noFill/>
          <a:ln w="76200">
            <a:solidFill>
              <a:srgbClr val="007FDE"/>
            </a:solidFill>
            <a:miter lim="800000"/>
            <a:headEnd/>
            <a:tailEnd/>
          </a:ln>
          <a:effectLst/>
        </p:spPr>
      </p:pic>
      <p:sp useBgFill="1">
        <p:nvSpPr>
          <p:cNvPr id="49" name="TextBox 48"/>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1810</a:t>
            </a:r>
          </a:p>
        </p:txBody>
      </p:sp>
      <p:sp>
        <p:nvSpPr>
          <p:cNvPr id="59" name="TextBox 58"/>
          <p:cNvSpPr txBox="1"/>
          <p:nvPr/>
        </p:nvSpPr>
        <p:spPr>
          <a:xfrm>
            <a:off x="2819400" y="5446693"/>
            <a:ext cx="4876800" cy="523220"/>
          </a:xfrm>
          <a:prstGeom prst="rect">
            <a:avLst/>
          </a:prstGeom>
          <a:solidFill>
            <a:srgbClr val="007FDE"/>
          </a:solidFill>
        </p:spPr>
        <p:txBody>
          <a:bodyPr wrap="square" rtlCol="0">
            <a:spAutoFit/>
          </a:bodyPr>
          <a:lstStyle/>
          <a:p>
            <a:r>
              <a:rPr lang="en-US" sz="2800" b="1" dirty="0">
                <a:solidFill>
                  <a:schemeClr val="bg1"/>
                </a:solidFill>
                <a:effectLst>
                  <a:outerShdw dist="50800" dir="7200000" algn="ctr" rotWithShape="0">
                    <a:schemeClr val="tx1"/>
                  </a:outerShdw>
                </a:effectLst>
              </a:rPr>
              <a:t>  - German-American merchant</a:t>
            </a:r>
          </a:p>
        </p:txBody>
      </p:sp>
      <p:sp>
        <p:nvSpPr>
          <p:cNvPr id="60" name="TextBox 59"/>
          <p:cNvSpPr txBox="1"/>
          <p:nvPr/>
        </p:nvSpPr>
        <p:spPr>
          <a:xfrm>
            <a:off x="2819400" y="5903893"/>
            <a:ext cx="4876800" cy="954107"/>
          </a:xfrm>
          <a:prstGeom prst="rect">
            <a:avLst/>
          </a:prstGeom>
          <a:solidFill>
            <a:srgbClr val="007FDE"/>
          </a:solidFill>
        </p:spPr>
        <p:txBody>
          <a:bodyPr wrap="square" rtlCol="0">
            <a:spAutoFit/>
          </a:bodyPr>
          <a:lstStyle/>
          <a:p>
            <a:r>
              <a:rPr lang="en-US" sz="2800" b="1" dirty="0">
                <a:solidFill>
                  <a:schemeClr val="bg1"/>
                </a:solidFill>
                <a:effectLst>
                  <a:outerShdw dist="50800" dir="7200000" algn="ctr" rotWithShape="0">
                    <a:schemeClr val="tx1"/>
                  </a:outerShdw>
                </a:effectLst>
              </a:rPr>
              <a:t>  - sends sea &amp; land expeditions </a:t>
            </a:r>
          </a:p>
          <a:p>
            <a:r>
              <a:rPr lang="en-US" sz="2800" b="1" dirty="0">
                <a:solidFill>
                  <a:schemeClr val="bg1"/>
                </a:solidFill>
                <a:effectLst>
                  <a:outerShdw dist="50800" dir="7200000" algn="ctr" rotWithShape="0">
                    <a:schemeClr val="tx1"/>
                  </a:outerShdw>
                </a:effectLst>
              </a:rPr>
              <a:t>     to Pacific coast</a:t>
            </a:r>
          </a:p>
        </p:txBody>
      </p:sp>
      <p:sp>
        <p:nvSpPr>
          <p:cNvPr id="16" name="Oval 15"/>
          <p:cNvSpPr/>
          <p:nvPr/>
        </p:nvSpPr>
        <p:spPr>
          <a:xfrm>
            <a:off x="0" y="5867400"/>
            <a:ext cx="3124200" cy="609600"/>
          </a:xfrm>
          <a:prstGeom prst="ellipse">
            <a:avLst/>
          </a:prstGeom>
          <a:noFill/>
          <a:ln w="76200">
            <a:solidFill>
              <a:srgbClr val="007FDE"/>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childTnLst>
                                </p:cTn>
                              </p:par>
                              <p:par>
                                <p:cTn id="8" presetID="10" presetClass="entr" presetSubtype="0" fill="hold" nodeType="withEffect">
                                  <p:stCondLst>
                                    <p:cond delay="0"/>
                                  </p:stCondLst>
                                  <p:childTnLst>
                                    <p:set>
                                      <p:cBhvr>
                                        <p:cTn id="9" dur="1" fill="hold">
                                          <p:stCondLst>
                                            <p:cond delay="0"/>
                                          </p:stCondLst>
                                        </p:cTn>
                                        <p:tgtEl>
                                          <p:spTgt spid="151561"/>
                                        </p:tgtEl>
                                        <p:attrNameLst>
                                          <p:attrName>style.visibility</p:attrName>
                                        </p:attrNameLst>
                                      </p:cBhvr>
                                      <p:to>
                                        <p:strVal val="visible"/>
                                      </p:to>
                                    </p:set>
                                    <p:animEffect transition="in" filter="fade">
                                      <p:cBhvr>
                                        <p:cTn id="10" dur="1000"/>
                                        <p:tgtEl>
                                          <p:spTgt spid="151561"/>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wipe(left)">
                                      <p:cBhvr>
                                        <p:cTn id="15" dur="1000"/>
                                        <p:tgtEl>
                                          <p:spTgt spid="59"/>
                                        </p:tgtEl>
                                      </p:cBhvr>
                                    </p:animEffect>
                                  </p:childTnLst>
                                </p:cTn>
                              </p:par>
                            </p:childTnLst>
                          </p:cTn>
                        </p:par>
                      </p:childTnLst>
                    </p:cTn>
                  </p:par>
                  <p:par>
                    <p:cTn id="16" fill="hold">
                      <p:stCondLst>
                        <p:cond delay="indefinite"/>
                      </p:stCondLst>
                      <p:childTnLst>
                        <p:par>
                          <p:cTn id="17" fill="hold">
                            <p:stCondLst>
                              <p:cond delay="0"/>
                            </p:stCondLst>
                            <p:childTnLst>
                              <p:par>
                                <p:cTn id="18" presetID="8" presetClass="emph" presetSubtype="0" fill="hold" grpId="3" nodeType="clickEffect">
                                  <p:stCondLst>
                                    <p:cond delay="0"/>
                                  </p:stCondLst>
                                  <p:childTnLst>
                                    <p:animRot by="21600000">
                                      <p:cBhvr>
                                        <p:cTn id="19" dur="1000" fill="hold"/>
                                        <p:tgtEl>
                                          <p:spTgt spid="49"/>
                                        </p:tgtEl>
                                        <p:attrNameLst>
                                          <p:attrName>r</p:attrName>
                                        </p:attrNameLst>
                                      </p:cBhvr>
                                    </p:animRo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60">
                                            <p:bg/>
                                          </p:spTgt>
                                        </p:tgtEl>
                                        <p:attrNameLst>
                                          <p:attrName>style.visibility</p:attrName>
                                        </p:attrNameLst>
                                      </p:cBhvr>
                                      <p:to>
                                        <p:strVal val="visible"/>
                                      </p:to>
                                    </p:set>
                                    <p:animEffect transition="in" filter="fade">
                                      <p:cBhvr>
                                        <p:cTn id="23" dur="1000"/>
                                        <p:tgtEl>
                                          <p:spTgt spid="60">
                                            <p:bg/>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xEl>
                                              <p:pRg st="0" end="0"/>
                                            </p:txEl>
                                          </p:spTgt>
                                        </p:tgtEl>
                                        <p:attrNameLst>
                                          <p:attrName>style.visibility</p:attrName>
                                        </p:attrNameLst>
                                      </p:cBhvr>
                                      <p:to>
                                        <p:strVal val="visible"/>
                                      </p:to>
                                    </p:set>
                                    <p:animEffect transition="in" filter="wipe(left)">
                                      <p:cBhvr>
                                        <p:cTn id="26" dur="1000"/>
                                        <p:tgtEl>
                                          <p:spTgt spid="60">
                                            <p:txEl>
                                              <p:pRg st="0" end="0"/>
                                            </p:txEl>
                                          </p:spTgt>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60">
                                            <p:txEl>
                                              <p:pRg st="1" end="1"/>
                                            </p:txEl>
                                          </p:spTgt>
                                        </p:tgtEl>
                                        <p:attrNameLst>
                                          <p:attrName>style.visibility</p:attrName>
                                        </p:attrNameLst>
                                      </p:cBhvr>
                                      <p:to>
                                        <p:strVal val="visible"/>
                                      </p:to>
                                    </p:set>
                                    <p:animEffect transition="in" filter="wipe(left)">
                                      <p:cBhvr>
                                        <p:cTn id="30" dur="1000"/>
                                        <p:tgtEl>
                                          <p:spTgt spid="6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9" grpId="3" animBg="1"/>
      <p:bldP spid="59" grpId="0" animBg="1"/>
      <p:bldP spid="60" grpId="0" uiExpand="1" build="allAtOnce" animBg="1"/>
    </p:bld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8374261"/>
          </a:xfrm>
          <a:prstGeom prst="rect">
            <a:avLst/>
          </a:prstGeom>
        </p:spPr>
        <p:txBody>
          <a:bodyPr wrap="square">
            <a:spAutoFit/>
          </a:bodyPr>
          <a:lstStyle/>
          <a:p>
            <a:r>
              <a:rPr lang="en-US" dirty="0">
                <a:hlinkClick r:id="rId2"/>
              </a:rPr>
              <a:t>https://en.wikipedia.org/wiki/John_Jacob_Astor</a:t>
            </a:r>
            <a:endParaRPr lang="en-US" dirty="0"/>
          </a:p>
          <a:p>
            <a:r>
              <a:rPr lang="en-US" b="1" dirty="0"/>
              <a:t>	John Jacob Astor</a:t>
            </a:r>
            <a:r>
              <a:rPr lang="en-US" dirty="0"/>
              <a:t> (July 17, 1763 – March 29, 1848) was a German–American businessman, merchant, real estate mogul and investor who mainly made his fortune in fur trade and by investing in real estate in or around New York City.</a:t>
            </a:r>
          </a:p>
          <a:p>
            <a:r>
              <a:rPr lang="en-US" dirty="0"/>
              <a:t>Born in Germany, Astor immigrated to England as a teenager and worked as a musical instrument manufacturer. He moved to the United States after the American Revolutionary War. He entered the fur trade and built a monopoly, managing a business empire that extended to the Great Lakes region and Canada, and later expanded into the American West and Pacific coast.  Seeing the decline of demand, he got out of the fur trade in 1830, diversifying by investing in New York City real estate and later becoming a famed patron of the arts.</a:t>
            </a:r>
          </a:p>
          <a:p>
            <a:r>
              <a:rPr lang="en-US" dirty="0"/>
              <a:t>He was the first prominent member of the Astor family and the first multi-millionaire in the United States.</a:t>
            </a:r>
          </a:p>
          <a:p>
            <a:endParaRPr lang="en-US" dirty="0"/>
          </a:p>
          <a:p>
            <a:r>
              <a:rPr lang="en-US" dirty="0">
                <a:hlinkClick r:id="rId3"/>
              </a:rPr>
              <a:t>https://en.wikipedia.org/wiki/Pacific_Fur_Company</a:t>
            </a:r>
            <a:endParaRPr lang="en-US" dirty="0"/>
          </a:p>
          <a:p>
            <a:r>
              <a:rPr lang="en-US" dirty="0"/>
              <a:t>	The </a:t>
            </a:r>
            <a:r>
              <a:rPr lang="en-US" b="1" dirty="0"/>
              <a:t>Pacific Fur Company</a:t>
            </a:r>
            <a:r>
              <a:rPr lang="en-US" dirty="0"/>
              <a:t> (PFC) was an American fur trade venture wholly owned and funded by John Jacob Astor that functioned from 1810 to 1813. It was based in the Pacific Northwest, an area contested over the decades between the United Kingdom of Great Britain and Ireland, the Spanish Empire, the United States of America and the Russian Empire.</a:t>
            </a:r>
          </a:p>
          <a:p>
            <a:r>
              <a:rPr lang="en-US" dirty="0"/>
              <a:t>Management, clerks and fur trappers were sent both by land and by sea to the Pacific Coast in the Autumn of 1810. The base of operations was constructed at the mouth of the Columbia River in 1811, Fort Astoria. The destruction of the company vessel the </a:t>
            </a:r>
            <a:r>
              <a:rPr lang="en-US" i="1" dirty="0" err="1">
                <a:hlinkClick r:id="rId4" tooltip="Tonquin (1807)"/>
              </a:rPr>
              <a:t>Tonquin</a:t>
            </a:r>
            <a:r>
              <a:rPr lang="en-US" dirty="0"/>
              <a:t> later that year off the shore of Vancouver Island took with it the majority of the annual trading goods. Commercial competition with the British-Canadian North West Company began soon after the foundation of Fort Astoria. The Canadian competitors maintained several stations in the interior, primarily Spokane House, </a:t>
            </a:r>
            <a:r>
              <a:rPr lang="en-US" dirty="0" err="1"/>
              <a:t>Kootanae</a:t>
            </a:r>
            <a:r>
              <a:rPr lang="en-US" dirty="0"/>
              <a:t> House and </a:t>
            </a:r>
            <a:r>
              <a:rPr lang="en-US" dirty="0" err="1"/>
              <a:t>Saleesh</a:t>
            </a:r>
            <a:r>
              <a:rPr lang="en-US" dirty="0"/>
              <a:t> House. Fort Okanogan was also opened in 1811, the first of several PFC posts created to counter these locations. The Overland Expedition faced military hostilities from several Indigenous cultures and later had an acute provision crisis leading to starvation. Despite losing men crossing the Great Plains and later at the Snake River, they arrived in groups throughout January and February 1812 at Fort Astoria.</a:t>
            </a:r>
          </a:p>
          <a:p>
            <a:endParaRPr lang="en-US" dirty="0"/>
          </a:p>
          <a:p>
            <a:r>
              <a:rPr lang="en-US" dirty="0">
                <a:hlinkClick r:id="rId5"/>
              </a:rPr>
              <a:t>https://en.wikipedia.org/wiki/Fort_Astoria</a:t>
            </a:r>
            <a:endParaRPr lang="en-US" dirty="0"/>
          </a:p>
          <a:p>
            <a:r>
              <a:rPr lang="en-US" b="1" dirty="0"/>
              <a:t>	Fort Astoria</a:t>
            </a:r>
            <a:r>
              <a:rPr lang="en-US" dirty="0"/>
              <a:t> (also named </a:t>
            </a:r>
            <a:r>
              <a:rPr lang="en-US" b="1" dirty="0"/>
              <a:t>Fort George</a:t>
            </a:r>
            <a:r>
              <a:rPr lang="en-US" dirty="0"/>
              <a:t>) was the primary fur trading post of John Jacob Astor's Pacific Fur Company (PFC). A maritime contingent of PFC staff was sent on board the </a:t>
            </a:r>
            <a:r>
              <a:rPr lang="en-US" i="1" dirty="0" err="1">
                <a:hlinkClick r:id="rId4" tooltip="Tonquin (1807)"/>
              </a:rPr>
              <a:t>Tonquin</a:t>
            </a:r>
            <a:r>
              <a:rPr lang="en-US" dirty="0"/>
              <a:t>, while another party traveled overland from St. Louis. This land based group later became known as the </a:t>
            </a:r>
            <a:r>
              <a:rPr lang="en-US" b="1" dirty="0"/>
              <a:t>Astor Expedition</a:t>
            </a:r>
            <a:r>
              <a:rPr lang="en-US" dirty="0"/>
              <a:t>. Built at the entrance of the Columbia River in 1811, Fort Astoria was the first American-owned settlement on the Pacific coast.</a:t>
            </a:r>
          </a:p>
          <a:p>
            <a:r>
              <a:rPr lang="en-US" dirty="0"/>
              <a:t>The inhabitants of the fort differed greatly in background and position, and were structured into a corporate hierarchy. The fur trading partners of the company were at the top, with clerks, craftsmen, hunters, and laborers in descending order. Nationalities included Scots, French-Canadian voyageurs, American, Native Hawaiian Kanaka, and people from various indigenous North American peoples, including Iroquois and others from Eastern Canada. They found life quite monotonous, with the fish and vegetable diet boring. Venereal diseases were problematic.</a:t>
            </a:r>
            <a:r>
              <a:rPr lang="en-US" baseline="30000" dirty="0"/>
              <a:t> </a:t>
            </a:r>
            <a:r>
              <a:rPr lang="en-US" dirty="0"/>
              <a:t> Types of fur taken in trade at the fort included beaver, sea otter, squirrel, and red fox.</a:t>
            </a:r>
          </a:p>
          <a:p>
            <a:r>
              <a:rPr lang="en-US" dirty="0"/>
              <a:t>The onset of the War of 1812 caused the PFC to fold, too isolated to expect any military protection or support from the United States. The Montreal-based North West Company(NWC) bought out the assets of the PFC in 1813, including Fort Astoria. They renamed it </a:t>
            </a:r>
            <a:r>
              <a:rPr lang="en-US" b="1" dirty="0"/>
              <a:t>Fort George</a:t>
            </a:r>
            <a:r>
              <a:rPr lang="en-US" dirty="0"/>
              <a:t> and utilized it as the headquarters of its most western operations, primarily based along the Columbia. In 1821 the Hudson's Bay Company incorporated Fort George into its collection of posts after absorbing the NWC. The opening of Fort Vancouver in 1825 was planned to allow for a better placed headquarters for the Columbia Department. While Fort George was abandoned in 1825, the arrival of American naval merchants on the Columbia necessitated the reopening of Fort George by the HBC.</a:t>
            </a:r>
          </a:p>
          <a:p>
            <a:endParaRPr lang="en-US" dirty="0"/>
          </a:p>
          <a:p>
            <a:r>
              <a:rPr lang="en-US" dirty="0">
                <a:hlinkClick r:id="rId6"/>
              </a:rPr>
              <a:t>https://en.wikipedia.org/wiki/Fort_Okanogan</a:t>
            </a:r>
            <a:endParaRPr lang="en-US" dirty="0"/>
          </a:p>
          <a:p>
            <a:r>
              <a:rPr lang="en-US" b="1" dirty="0"/>
              <a:t>	Fort Okanogan</a:t>
            </a:r>
            <a:r>
              <a:rPr lang="en-US" dirty="0"/>
              <a:t> was founded in 1811 on the confluence of the Okanogan </a:t>
            </a:r>
          </a:p>
          <a:p>
            <a:r>
              <a:rPr lang="en-US" dirty="0"/>
              <a:t>and Columbia Rivers as a fur trade outpost. Originally built for John Jacob Astor’s Pacific Fur Company, it was the first American-owned settlement within Washington State, located in what is now Okanogan County.</a:t>
            </a:r>
            <a:r>
              <a:rPr lang="en-US" baseline="30000" dirty="0">
                <a:hlinkClick r:id="rId6"/>
              </a:rPr>
              <a:t>[2]</a:t>
            </a:r>
            <a:r>
              <a:rPr lang="en-US" dirty="0"/>
              <a:t> The North West Company, the PFC's primary competitor, purchased its assets and posts in 1813. In 1821 the North West Company was merged into Hudson's Bay Company, which took over operation of Fort Okanogan as part of its Columbia District. The fort was an important stop on the York Factory Express trade route to London via Hudson Bay.</a:t>
            </a:r>
          </a:p>
          <a:p>
            <a:endParaRPr lang="en-US" dirty="0"/>
          </a:p>
          <a:p>
            <a:endParaRPr lang="en-US" dirty="0"/>
          </a:p>
          <a:p>
            <a:endParaRPr lang="en-US" dirty="0"/>
          </a:p>
          <a:p>
            <a:endParaRPr lang="en-US" dirty="0"/>
          </a:p>
        </p:txBody>
      </p:sp>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402300"/>
          </a:xfrm>
          <a:prstGeom prst="rect">
            <a:avLst/>
          </a:prstGeom>
        </p:spPr>
        <p:txBody>
          <a:bodyPr wrap="square">
            <a:spAutoFit/>
          </a:bodyPr>
          <a:lstStyle/>
          <a:p>
            <a:r>
              <a:rPr lang="en-US" dirty="0">
                <a:hlinkClick r:id="rId2"/>
              </a:rPr>
              <a:t>http://www.lewis-clark.org/article/2868</a:t>
            </a:r>
            <a:endParaRPr lang="en-US" dirty="0"/>
          </a:p>
          <a:p>
            <a:endParaRPr lang="en-US" dirty="0"/>
          </a:p>
          <a:p>
            <a:r>
              <a:rPr lang="en-US" dirty="0"/>
              <a:t>	AMERICAN FUR COMPANY (JOHN JACOB ASTOR)</a:t>
            </a:r>
          </a:p>
          <a:p>
            <a:r>
              <a:rPr lang="en-US" dirty="0"/>
              <a:t>Lisa's success in the trade, albeit short-lived, led to the formation by </a:t>
            </a:r>
          </a:p>
          <a:p>
            <a:r>
              <a:rPr lang="en-US" dirty="0"/>
              <a:t>others of the Missouri Fur Company (1812-1830), one of the first of </a:t>
            </a:r>
          </a:p>
          <a:p>
            <a:r>
              <a:rPr lang="en-US" dirty="0"/>
              <a:t>many successive and overlapping American companies dedicated to</a:t>
            </a:r>
          </a:p>
          <a:p>
            <a:r>
              <a:rPr lang="en-US" dirty="0"/>
              <a:t> the pursuit of fur bearers in the Central and Northern Plains. In 1808</a:t>
            </a:r>
          </a:p>
          <a:p>
            <a:r>
              <a:rPr lang="en-US" dirty="0"/>
              <a:t> John Jacob Astor (Fig. 3) founded the American Fur Company (AFC),</a:t>
            </a:r>
          </a:p>
          <a:p>
            <a:r>
              <a:rPr lang="en-US" dirty="0"/>
              <a:t> and in 1810 he tried to establish Astoria, a permanent post in the</a:t>
            </a:r>
          </a:p>
          <a:p>
            <a:r>
              <a:rPr lang="en-US" dirty="0"/>
              <a:t> Pacific Northwest, but the post soon fell into British hands. But he</a:t>
            </a:r>
          </a:p>
          <a:p>
            <a:r>
              <a:rPr lang="en-US" dirty="0"/>
              <a:t> focused his attention on the Missouri River, and in 1827 he bought </a:t>
            </a:r>
          </a:p>
          <a:p>
            <a:r>
              <a:rPr lang="en-US" dirty="0"/>
              <a:t>out the Columbia Fur Company, established in 1822, and formed </a:t>
            </a:r>
          </a:p>
          <a:p>
            <a:r>
              <a:rPr lang="en-US" dirty="0"/>
              <a:t>the Upper Missouri Outfit. The monopolistic company, under Astor's</a:t>
            </a:r>
          </a:p>
          <a:p>
            <a:r>
              <a:rPr lang="en-US" dirty="0"/>
              <a:t> leadership, soon dominated the trade in the region, for its ruthless</a:t>
            </a:r>
          </a:p>
          <a:p>
            <a:r>
              <a:rPr lang="en-US" dirty="0"/>
              <a:t> business tactics quickly bankrupted its smaller competitors. His </a:t>
            </a:r>
          </a:p>
          <a:p>
            <a:r>
              <a:rPr lang="en-US" dirty="0"/>
              <a:t>business acumen led to great profits, and he became the head of one of the first multinational corporations, with agents in Europe, China, Canada, and the United States.</a:t>
            </a:r>
          </a:p>
          <a:p>
            <a:r>
              <a:rPr lang="en-US" dirty="0"/>
              <a:t>	By 1831, a string of AFC posts and those of their short-lived competitors lined the Missouri River and its major tributaries. The most important AFC posts were Fort Pierre, nearly opposite the present city of Pierre, South Dakota; Fort Clark, above modern Bismarck, North Dakota, and Fort Union (Fig. 7), near the present North Dakota and Montana boundary.</a:t>
            </a:r>
          </a:p>
          <a:p>
            <a:r>
              <a:rPr lang="en-US" dirty="0"/>
              <a:t>	Astor, founder of the monopolistic American Fur Company in 1808, became America's first millionaire. He began building his fortune in the fur trade (see Fig. 3). In 1816 he entered another lucrative market, selling Turkish opium first to China and then to England. In the 1830s he turned his energies to real estate development on Manhattan Island. After retirement he spent some of his wealth toward cultural interests, supporting John James Audubon, for example, and Edgar Allen Poe. At his death his fortune amounted to more than 20 million dollars, part of which was used to create what later became the New York Public Library.</a:t>
            </a:r>
          </a:p>
          <a:p>
            <a:endParaRPr lang="en-US" dirty="0"/>
          </a:p>
        </p:txBody>
      </p:sp>
      <p:pic>
        <p:nvPicPr>
          <p:cNvPr id="5122" name="Picture 2" descr="Painting of John Astor walking in the city"/>
          <p:cNvPicPr>
            <a:picLocks noChangeAspect="1" noChangeArrowheads="1"/>
          </p:cNvPicPr>
          <p:nvPr/>
        </p:nvPicPr>
        <p:blipFill>
          <a:blip r:embed="rId3"/>
          <a:srcRect/>
          <a:stretch>
            <a:fillRect/>
          </a:stretch>
        </p:blipFill>
        <p:spPr bwMode="auto">
          <a:xfrm>
            <a:off x="6705600" y="-1"/>
            <a:ext cx="2438400" cy="4175761"/>
          </a:xfrm>
          <a:prstGeom prst="rect">
            <a:avLst/>
          </a:prstGeom>
          <a:noFill/>
        </p:spPr>
      </p:pic>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8" name="Rectangle 27"/>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39" name="Picture 3"/>
          <p:cNvPicPr>
            <a:picLocks noChangeAspect="1" noChangeArrowheads="1"/>
          </p:cNvPicPr>
          <p:nvPr/>
        </p:nvPicPr>
        <p:blipFill>
          <a:blip r:embed="rId2"/>
          <a:srcRect l="61480" t="76454" r="2140" b="1939"/>
          <a:stretch>
            <a:fillRect/>
          </a:stretch>
        </p:blipFill>
        <p:spPr bwMode="auto">
          <a:xfrm>
            <a:off x="-23446" y="1447800"/>
            <a:ext cx="9167446" cy="5410200"/>
          </a:xfrm>
          <a:prstGeom prst="rect">
            <a:avLst/>
          </a:prstGeom>
          <a:noFill/>
          <a:ln w="9525">
            <a:noFill/>
            <a:miter lim="800000"/>
            <a:headEnd/>
            <a:tailEnd/>
          </a:ln>
          <a:effectLst/>
        </p:spPr>
      </p:pic>
      <p:pic>
        <p:nvPicPr>
          <p:cNvPr id="35" name="Picture 3"/>
          <p:cNvPicPr>
            <a:picLocks noChangeAspect="1" noChangeArrowheads="1"/>
          </p:cNvPicPr>
          <p:nvPr/>
        </p:nvPicPr>
        <p:blipFill>
          <a:blip r:embed="rId2"/>
          <a:srcRect/>
          <a:stretch>
            <a:fillRect/>
          </a:stretch>
        </p:blipFill>
        <p:spPr bwMode="auto">
          <a:xfrm>
            <a:off x="-34925" y="1524000"/>
            <a:ext cx="7121525" cy="4584700"/>
          </a:xfrm>
          <a:prstGeom prst="rect">
            <a:avLst/>
          </a:prstGeom>
          <a:noFill/>
          <a:ln w="9525">
            <a:noFill/>
            <a:miter lim="800000"/>
            <a:headEnd/>
            <a:tailEnd/>
          </a:ln>
          <a:effectLst/>
        </p:spPr>
      </p:pic>
      <p:pic>
        <p:nvPicPr>
          <p:cNvPr id="37" name="Picture 36"/>
          <p:cNvPicPr>
            <a:picLocks noChangeAspect="1" noChangeArrowheads="1"/>
          </p:cNvPicPr>
          <p:nvPr/>
        </p:nvPicPr>
        <p:blipFill>
          <a:blip r:embed="rId3" cstate="print"/>
          <a:srcRect l="3307" r="755"/>
          <a:stretch>
            <a:fillRect/>
          </a:stretch>
        </p:blipFill>
        <p:spPr bwMode="auto">
          <a:xfrm>
            <a:off x="1565275" y="1770738"/>
            <a:ext cx="1066800" cy="680362"/>
          </a:xfrm>
          <a:prstGeom prst="rect">
            <a:avLst/>
          </a:prstGeom>
          <a:noFill/>
          <a:ln w="9525">
            <a:noFill/>
            <a:miter lim="800000"/>
            <a:headEnd/>
            <a:tailEnd/>
          </a:ln>
          <a:effectLst/>
        </p:spPr>
      </p:pic>
      <p:pic>
        <p:nvPicPr>
          <p:cNvPr id="33" name="Picture 32"/>
          <p:cNvPicPr>
            <a:picLocks noChangeAspect="1" noChangeArrowheads="1"/>
          </p:cNvPicPr>
          <p:nvPr/>
        </p:nvPicPr>
        <p:blipFill>
          <a:blip r:embed="rId4"/>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34" name="Group 33"/>
          <p:cNvGrpSpPr/>
          <p:nvPr/>
        </p:nvGrpSpPr>
        <p:grpSpPr>
          <a:xfrm>
            <a:off x="0" y="1600200"/>
            <a:ext cx="7696200" cy="5257800"/>
            <a:chOff x="0" y="1600200"/>
            <a:chExt cx="7696200" cy="5257800"/>
          </a:xfrm>
        </p:grpSpPr>
        <p:grpSp>
          <p:nvGrpSpPr>
            <p:cNvPr id="2" name="Group 16"/>
            <p:cNvGrpSpPr/>
            <p:nvPr/>
          </p:nvGrpSpPr>
          <p:grpSpPr>
            <a:xfrm>
              <a:off x="228600" y="5405735"/>
              <a:ext cx="2590800" cy="537865"/>
              <a:chOff x="6553200" y="4419600"/>
              <a:chExt cx="2590800" cy="537865"/>
            </a:xfrm>
          </p:grpSpPr>
          <p:sp>
            <p:nvSpPr>
              <p:cNvPr id="18" name="TextBox 17"/>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tx2">
                        <a:lumMod val="40000"/>
                        <a:lumOff val="60000"/>
                      </a:schemeClr>
                    </a:solidFill>
                    <a:effectLst>
                      <a:outerShdw dist="50800" dir="7200000" algn="ctr" rotWithShape="0">
                        <a:schemeClr val="tx1"/>
                      </a:outerShdw>
                    </a:effectLst>
                  </a:rPr>
                  <a:t>        North West Co</a:t>
                </a:r>
              </a:p>
            </p:txBody>
          </p:sp>
          <p:sp>
            <p:nvSpPr>
              <p:cNvPr id="19" name="5-Point Star 18"/>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3" name="Group 19"/>
            <p:cNvGrpSpPr/>
            <p:nvPr/>
          </p:nvGrpSpPr>
          <p:grpSpPr>
            <a:xfrm>
              <a:off x="228600" y="5862935"/>
              <a:ext cx="2590800" cy="537865"/>
              <a:chOff x="6553200" y="4419600"/>
              <a:chExt cx="2590800" cy="537865"/>
            </a:xfrm>
          </p:grpSpPr>
          <p:sp>
            <p:nvSpPr>
              <p:cNvPr id="21" name="TextBox 20"/>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75000"/>
                      </a:schemeClr>
                    </a:solidFill>
                    <a:effectLst>
                      <a:outerShdw dist="50800" dir="7200000" algn="ctr" rotWithShape="0">
                        <a:srgbClr val="FF0000"/>
                      </a:outerShdw>
                    </a:effectLst>
                  </a:rPr>
                  <a:t>        Pacific Fur Co</a:t>
                </a:r>
              </a:p>
            </p:txBody>
          </p:sp>
          <p:sp>
            <p:nvSpPr>
              <p:cNvPr id="22" name="5-Point Star 21"/>
              <p:cNvSpPr/>
              <p:nvPr/>
            </p:nvSpPr>
            <p:spPr>
              <a:xfrm>
                <a:off x="6629400" y="4419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4" name="Group 22"/>
            <p:cNvGrpSpPr/>
            <p:nvPr/>
          </p:nvGrpSpPr>
          <p:grpSpPr>
            <a:xfrm>
              <a:off x="228600" y="6320135"/>
              <a:ext cx="2590800" cy="537865"/>
              <a:chOff x="6553200" y="4419600"/>
              <a:chExt cx="2590800" cy="537865"/>
            </a:xfrm>
          </p:grpSpPr>
          <p:sp>
            <p:nvSpPr>
              <p:cNvPr id="24" name="TextBox 2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5" name="5-Point Star 24"/>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26" name="Rectangle 25"/>
            <p:cNvSpPr/>
            <p:nvPr/>
          </p:nvSpPr>
          <p:spPr>
            <a:xfrm>
              <a:off x="2286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Spokane</a:t>
              </a:r>
            </a:p>
            <a:p>
              <a:r>
                <a:rPr lang="en-US" sz="2400" b="1" dirty="0">
                  <a:solidFill>
                    <a:schemeClr val="tx2">
                      <a:lumMod val="40000"/>
                      <a:lumOff val="60000"/>
                    </a:schemeClr>
                  </a:solidFill>
                  <a:effectLst>
                    <a:outerShdw dist="63500" dir="7200000" algn="ctr" rotWithShape="0">
                      <a:schemeClr val="tx1"/>
                    </a:outerShdw>
                  </a:effectLst>
                </a:rPr>
                <a:t>House</a:t>
              </a:r>
            </a:p>
          </p:txBody>
        </p:sp>
        <p:sp>
          <p:nvSpPr>
            <p:cNvPr id="46" name="5-Point Star 45"/>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59" name="TextBox 58"/>
            <p:cNvSpPr txBox="1"/>
            <p:nvPr/>
          </p:nvSpPr>
          <p:spPr>
            <a:xfrm>
              <a:off x="2819400" y="5446693"/>
              <a:ext cx="4876800" cy="523220"/>
            </a:xfrm>
            <a:prstGeom prst="rect">
              <a:avLst/>
            </a:prstGeom>
            <a:solidFill>
              <a:srgbClr val="007FDE"/>
            </a:solidFill>
          </p:spPr>
          <p:txBody>
            <a:bodyPr wrap="square" rtlCol="0">
              <a:spAutoFit/>
            </a:bodyPr>
            <a:lstStyle/>
            <a:p>
              <a:r>
                <a:rPr lang="en-US" sz="2800" b="1" dirty="0">
                  <a:solidFill>
                    <a:schemeClr val="bg1"/>
                  </a:solidFill>
                  <a:effectLst>
                    <a:outerShdw dist="50800" dir="7200000" algn="ctr" rotWithShape="0">
                      <a:schemeClr val="tx1"/>
                    </a:outerShdw>
                  </a:effectLst>
                </a:rPr>
                <a:t>  - German-American merchant</a:t>
              </a:r>
            </a:p>
          </p:txBody>
        </p:sp>
        <p:sp>
          <p:nvSpPr>
            <p:cNvPr id="60" name="TextBox 59"/>
            <p:cNvSpPr txBox="1"/>
            <p:nvPr/>
          </p:nvSpPr>
          <p:spPr>
            <a:xfrm>
              <a:off x="2819400" y="5903893"/>
              <a:ext cx="4876800" cy="954107"/>
            </a:xfrm>
            <a:prstGeom prst="rect">
              <a:avLst/>
            </a:prstGeom>
            <a:solidFill>
              <a:srgbClr val="007FDE"/>
            </a:solidFill>
          </p:spPr>
          <p:txBody>
            <a:bodyPr wrap="square" rtlCol="0">
              <a:spAutoFit/>
            </a:bodyPr>
            <a:lstStyle/>
            <a:p>
              <a:r>
                <a:rPr lang="en-US" sz="2800" b="1" dirty="0">
                  <a:solidFill>
                    <a:schemeClr val="bg1"/>
                  </a:solidFill>
                  <a:effectLst>
                    <a:outerShdw dist="50800" dir="7200000" algn="ctr" rotWithShape="0">
                      <a:schemeClr val="tx1"/>
                    </a:outerShdw>
                  </a:effectLst>
                </a:rPr>
                <a:t>  - sends sea &amp; land expeditions </a:t>
              </a:r>
            </a:p>
            <a:p>
              <a:r>
                <a:rPr lang="en-US" sz="2800" b="1" dirty="0">
                  <a:solidFill>
                    <a:schemeClr val="bg1"/>
                  </a:solidFill>
                  <a:effectLst>
                    <a:outerShdw dist="50800" dir="7200000" algn="ctr" rotWithShape="0">
                      <a:schemeClr val="tx1"/>
                    </a:outerShdw>
                  </a:effectLst>
                </a:rPr>
                <a:t>     to Pacific coast</a:t>
              </a:r>
            </a:p>
          </p:txBody>
        </p:sp>
        <p:sp>
          <p:nvSpPr>
            <p:cNvPr id="16" name="Oval 15"/>
            <p:cNvSpPr/>
            <p:nvPr/>
          </p:nvSpPr>
          <p:spPr>
            <a:xfrm>
              <a:off x="0" y="5791200"/>
              <a:ext cx="3124200" cy="609600"/>
            </a:xfrm>
            <a:prstGeom prst="ellipse">
              <a:avLst/>
            </a:prstGeom>
            <a:noFill/>
            <a:ln w="76200">
              <a:solidFill>
                <a:srgbClr val="007FDE"/>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0" name="Rectangle 29"/>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556" name="AutoShape 4" descr="Image result for john jacob astor"/>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useBgFill="1">
        <p:nvSpPr>
          <p:cNvPr id="49" name="TextBox 48"/>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1810</a:t>
            </a:r>
          </a:p>
        </p:txBody>
      </p:sp>
      <p:sp>
        <p:nvSpPr>
          <p:cNvPr id="44" name="TextBox 43"/>
          <p:cNvSpPr txBox="1"/>
          <p:nvPr/>
        </p:nvSpPr>
        <p:spPr>
          <a:xfrm>
            <a:off x="0" y="838200"/>
            <a:ext cx="9144000" cy="707886"/>
          </a:xfrm>
          <a:prstGeom prst="rect">
            <a:avLst/>
          </a:prstGeom>
          <a:solidFill>
            <a:srgbClr val="007FDE"/>
          </a:solidFill>
        </p:spPr>
        <p:txBody>
          <a:bodyPr wrap="square" rtlCol="0">
            <a:spAutoFit/>
          </a:bodyPr>
          <a:lstStyle/>
          <a:p>
            <a:r>
              <a:rPr lang="en-US" sz="4000" b="1" dirty="0">
                <a:solidFill>
                  <a:schemeClr val="bg1"/>
                </a:solidFill>
                <a:effectLst>
                  <a:outerShdw dist="50800" dir="7200000" algn="ctr" rotWithShape="0">
                    <a:schemeClr val="tx1"/>
                  </a:outerShdw>
                </a:effectLst>
              </a:rPr>
              <a:t> John Jacob Astor (1763-1848)</a:t>
            </a:r>
          </a:p>
        </p:txBody>
      </p:sp>
      <p:pic>
        <p:nvPicPr>
          <p:cNvPr id="151561" name="Picture 9"/>
          <p:cNvPicPr>
            <a:picLocks noChangeAspect="1" noChangeArrowheads="1"/>
          </p:cNvPicPr>
          <p:nvPr/>
        </p:nvPicPr>
        <p:blipFill>
          <a:blip r:embed="rId5"/>
          <a:srcRect/>
          <a:stretch>
            <a:fillRect/>
          </a:stretch>
        </p:blipFill>
        <p:spPr bwMode="auto">
          <a:xfrm>
            <a:off x="6629400" y="914400"/>
            <a:ext cx="2451100" cy="2835275"/>
          </a:xfrm>
          <a:prstGeom prst="rect">
            <a:avLst/>
          </a:prstGeom>
          <a:noFill/>
          <a:ln w="76200">
            <a:solidFill>
              <a:srgbClr val="007FDE"/>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34"/>
                                        </p:tgtEl>
                                      </p:cBhvr>
                                    </p:animEffect>
                                    <p:set>
                                      <p:cBhvr>
                                        <p:cTn id="7" dur="1" fill="hold">
                                          <p:stCondLst>
                                            <p:cond delay="499"/>
                                          </p:stCondLst>
                                        </p:cTn>
                                        <p:tgtEl>
                                          <p:spTgt spid="34"/>
                                        </p:tgtEl>
                                        <p:attrNameLst>
                                          <p:attrName>style.visibility</p:attrName>
                                        </p:attrNameLst>
                                      </p:cBhvr>
                                      <p:to>
                                        <p:strVal val="hidden"/>
                                      </p:to>
                                    </p:set>
                                  </p:childTnLst>
                                </p:cTn>
                              </p:par>
                              <p:par>
                                <p:cTn id="8" presetID="53" presetClass="exit" presetSubtype="0" fill="hold" nodeType="withEffect">
                                  <p:stCondLst>
                                    <p:cond delay="0"/>
                                  </p:stCondLst>
                                  <p:childTnLst>
                                    <p:anim calcmode="lin" valueType="num">
                                      <p:cBhvr>
                                        <p:cTn id="9" dur="1000"/>
                                        <p:tgtEl>
                                          <p:spTgt spid="33"/>
                                        </p:tgtEl>
                                        <p:attrNameLst>
                                          <p:attrName>ppt_w</p:attrName>
                                        </p:attrNameLst>
                                      </p:cBhvr>
                                      <p:tavLst>
                                        <p:tav tm="0">
                                          <p:val>
                                            <p:strVal val="ppt_w"/>
                                          </p:val>
                                        </p:tav>
                                        <p:tav tm="100000">
                                          <p:val>
                                            <p:fltVal val="0"/>
                                          </p:val>
                                        </p:tav>
                                      </p:tavLst>
                                    </p:anim>
                                    <p:anim calcmode="lin" valueType="num">
                                      <p:cBhvr>
                                        <p:cTn id="10" dur="1000"/>
                                        <p:tgtEl>
                                          <p:spTgt spid="33"/>
                                        </p:tgtEl>
                                        <p:attrNameLst>
                                          <p:attrName>ppt_h</p:attrName>
                                        </p:attrNameLst>
                                      </p:cBhvr>
                                      <p:tavLst>
                                        <p:tav tm="0">
                                          <p:val>
                                            <p:strVal val="ppt_h"/>
                                          </p:val>
                                        </p:tav>
                                        <p:tav tm="100000">
                                          <p:val>
                                            <p:fltVal val="0"/>
                                          </p:val>
                                        </p:tav>
                                      </p:tavLst>
                                    </p:anim>
                                    <p:animEffect transition="out" filter="fade">
                                      <p:cBhvr>
                                        <p:cTn id="11" dur="1000"/>
                                        <p:tgtEl>
                                          <p:spTgt spid="33"/>
                                        </p:tgtEl>
                                      </p:cBhvr>
                                    </p:animEffect>
                                    <p:set>
                                      <p:cBhvr>
                                        <p:cTn id="12" dur="1" fill="hold">
                                          <p:stCondLst>
                                            <p:cond delay="999"/>
                                          </p:stCondLst>
                                        </p:cTn>
                                        <p:tgtEl>
                                          <p:spTgt spid="33"/>
                                        </p:tgtEl>
                                        <p:attrNameLst>
                                          <p:attrName>style.visibility</p:attrName>
                                        </p:attrNameLst>
                                      </p:cBhvr>
                                      <p:to>
                                        <p:strVal val="hidden"/>
                                      </p:to>
                                    </p:set>
                                  </p:childTnLst>
                                </p:cTn>
                              </p:par>
                              <p:par>
                                <p:cTn id="13" presetID="64" presetClass="path" presetSubtype="0" fill="hold" nodeType="withEffect">
                                  <p:stCondLst>
                                    <p:cond delay="0"/>
                                  </p:stCondLst>
                                  <p:childTnLst>
                                    <p:animMotion origin="layout" path="M 0 1.48148E-6 L -0.31667 -0.3081 " pathEditMode="relative" rAng="0" ptsTypes="AA">
                                      <p:cBhvr>
                                        <p:cTn id="14" dur="1000" fill="hold"/>
                                        <p:tgtEl>
                                          <p:spTgt spid="33"/>
                                        </p:tgtEl>
                                        <p:attrNameLst>
                                          <p:attrName>ppt_x</p:attrName>
                                          <p:attrName>ppt_y</p:attrName>
                                        </p:attrNameLst>
                                      </p:cBhvr>
                                      <p:rCtr x="-15800" y="-15400"/>
                                    </p:animMotion>
                                  </p:childTnLst>
                                </p:cTn>
                              </p:par>
                              <p:par>
                                <p:cTn id="15" presetID="10" presetClass="entr" presetSubtype="0" fill="hold" nodeType="withEffect">
                                  <p:stCondLst>
                                    <p:cond delay="50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1000"/>
                                        <p:tgtEl>
                                          <p:spTgt spid="37"/>
                                        </p:tgtEl>
                                      </p:cBhvr>
                                    </p:animEffect>
                                  </p:childTnLst>
                                </p:cTn>
                              </p:par>
                              <p:par>
                                <p:cTn id="18" presetID="10" presetClass="entr" presetSubtype="0" fill="hold" nodeType="withEffect">
                                  <p:stCondLst>
                                    <p:cond delay="50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1000"/>
                                        <p:tgtEl>
                                          <p:spTgt spid="35"/>
                                        </p:tgtEl>
                                      </p:cBhvr>
                                    </p:animEffect>
                                  </p:childTnLst>
                                </p:cTn>
                              </p:par>
                              <p:par>
                                <p:cTn id="21" presetID="10" presetClass="entr" presetSubtype="0" fill="hold" nodeType="withEffect">
                                  <p:stCondLst>
                                    <p:cond delay="50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0" y="0"/>
            <a:ext cx="9144000" cy="6858002"/>
            <a:chOff x="0" y="0"/>
            <a:chExt cx="9144000" cy="6858002"/>
          </a:xfrm>
        </p:grpSpPr>
        <p:pic>
          <p:nvPicPr>
            <p:cNvPr id="3" name="Picture 2" descr="Emigrants on the mountainous road to California, as depicted in 1850"/>
            <p:cNvPicPr>
              <a:picLocks noChangeAspect="1" noChangeArrowheads="1"/>
            </p:cNvPicPr>
            <p:nvPr/>
          </p:nvPicPr>
          <p:blipFill>
            <a:blip r:embed="rId2"/>
            <a:srcRect l="14224"/>
            <a:stretch>
              <a:fillRect/>
            </a:stretch>
          </p:blipFill>
          <p:spPr bwMode="auto">
            <a:xfrm>
              <a:off x="0" y="0"/>
              <a:ext cx="9106980" cy="6858002"/>
            </a:xfrm>
            <a:prstGeom prst="rect">
              <a:avLst/>
            </a:prstGeom>
            <a:noFill/>
          </p:spPr>
        </p:pic>
        <p:sp>
          <p:nvSpPr>
            <p:cNvPr id="4" name="Rectangle 3"/>
            <p:cNvSpPr/>
            <p:nvPr/>
          </p:nvSpPr>
          <p:spPr>
            <a:xfrm>
              <a:off x="0" y="0"/>
              <a:ext cx="9144000" cy="6858000"/>
            </a:xfrm>
            <a:prstGeom prst="rect">
              <a:avLst/>
            </a:prstGeom>
            <a:solidFill>
              <a:schemeClr val="bg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11"/>
          <p:cNvGrpSpPr/>
          <p:nvPr/>
        </p:nvGrpSpPr>
        <p:grpSpPr>
          <a:xfrm>
            <a:off x="5943600" y="1828800"/>
            <a:ext cx="3200400" cy="5029200"/>
            <a:chOff x="5943600" y="1828800"/>
            <a:chExt cx="3200400" cy="5029200"/>
          </a:xfrm>
        </p:grpSpPr>
        <p:pic>
          <p:nvPicPr>
            <p:cNvPr id="13" name="Picture 2" descr="Image result for first transcontinental railroad"/>
            <p:cNvPicPr>
              <a:picLocks noChangeAspect="1" noChangeArrowheads="1"/>
            </p:cNvPicPr>
            <p:nvPr/>
          </p:nvPicPr>
          <p:blipFill>
            <a:blip r:embed="rId3"/>
            <a:srcRect l="24399" t="10134" r="41442" b="56424"/>
            <a:stretch>
              <a:fillRect/>
            </a:stretch>
          </p:blipFill>
          <p:spPr bwMode="auto">
            <a:xfrm>
              <a:off x="5943600" y="1828800"/>
              <a:ext cx="3200400" cy="5029200"/>
            </a:xfrm>
            <a:prstGeom prst="rect">
              <a:avLst/>
            </a:prstGeom>
            <a:noFill/>
          </p:spPr>
        </p:pic>
        <p:pic>
          <p:nvPicPr>
            <p:cNvPr id="14" name="Picture 2" descr="Image result for first transcontinental railroad"/>
            <p:cNvPicPr>
              <a:picLocks noChangeAspect="1" noChangeArrowheads="1"/>
            </p:cNvPicPr>
            <p:nvPr/>
          </p:nvPicPr>
          <p:blipFill>
            <a:blip r:embed="rId3"/>
            <a:srcRect l="51238" t="19761" r="45509" b="78212"/>
            <a:stretch>
              <a:fillRect/>
            </a:stretch>
          </p:blipFill>
          <p:spPr bwMode="auto">
            <a:xfrm>
              <a:off x="8382000" y="2971800"/>
              <a:ext cx="304800" cy="304800"/>
            </a:xfrm>
            <a:prstGeom prst="rect">
              <a:avLst/>
            </a:prstGeom>
            <a:noFill/>
          </p:spPr>
        </p:pic>
      </p:grpSp>
      <p:sp>
        <p:nvSpPr>
          <p:cNvPr id="2" name="TextBox 3"/>
          <p:cNvSpPr txBox="1">
            <a:spLocks noChangeArrowheads="1"/>
          </p:cNvSpPr>
          <p:nvPr/>
        </p:nvSpPr>
        <p:spPr bwMode="auto">
          <a:xfrm>
            <a:off x="0" y="0"/>
            <a:ext cx="9144000" cy="830997"/>
          </a:xfrm>
          <a:prstGeom prst="rect">
            <a:avLst/>
          </a:prstGeom>
          <a:noFill/>
          <a:ln w="9525">
            <a:noFill/>
            <a:miter lim="800000"/>
            <a:headEnd/>
            <a:tailEnd/>
          </a:ln>
        </p:spPr>
        <p:txBody>
          <a:bodyPr wrap="square">
            <a:spAutoFit/>
          </a:bodyPr>
          <a:lstStyle/>
          <a:p>
            <a:pPr algn="ctr">
              <a:defRPr/>
            </a:pPr>
            <a:r>
              <a:rPr lang="en-US" sz="4800" b="1" dirty="0">
                <a:solidFill>
                  <a:srgbClr val="0070C0"/>
                </a:solidFill>
                <a:effectLst>
                  <a:outerShdw dist="50800" dir="5400000" algn="ctr" rotWithShape="0">
                    <a:schemeClr val="tx1"/>
                  </a:outerShdw>
                </a:effectLst>
                <a:latin typeface="Calibri" pitchFamily="34" charset="0"/>
              </a:rPr>
              <a:t>Session 1: Before the Trails</a:t>
            </a:r>
          </a:p>
        </p:txBody>
      </p:sp>
      <p:sp>
        <p:nvSpPr>
          <p:cNvPr id="6" name="Rectangle 5"/>
          <p:cNvSpPr/>
          <p:nvPr/>
        </p:nvSpPr>
        <p:spPr>
          <a:xfrm>
            <a:off x="152400" y="990600"/>
            <a:ext cx="8839200" cy="5755422"/>
          </a:xfrm>
          <a:prstGeom prst="rect">
            <a:avLst/>
          </a:prstGeom>
        </p:spPr>
        <p:txBody>
          <a:bodyPr wrap="square">
            <a:spAutoFit/>
          </a:bodyPr>
          <a:lstStyle/>
          <a:p>
            <a:pPr>
              <a:lnSpc>
                <a:spcPct val="150000"/>
              </a:lnSpc>
            </a:pPr>
            <a:r>
              <a:rPr lang="en-US" sz="3200" b="1" dirty="0">
                <a:latin typeface="Calibri" pitchFamily="34" charset="0"/>
                <a:ea typeface="Calibri" pitchFamily="34" charset="0"/>
                <a:cs typeface="Times New Roman" pitchFamily="18" charset="0"/>
              </a:rPr>
              <a:t>American Development   1763-1806</a:t>
            </a:r>
          </a:p>
          <a:p>
            <a:pPr lvl="0">
              <a:lnSpc>
                <a:spcPct val="150000"/>
              </a:lnSpc>
            </a:pPr>
            <a:r>
              <a:rPr lang="en-US" sz="3200" b="1" dirty="0">
                <a:latin typeface="Calibri" pitchFamily="34" charset="0"/>
                <a:ea typeface="Calibri" pitchFamily="34" charset="0"/>
                <a:cs typeface="Times New Roman" pitchFamily="18" charset="0"/>
              </a:rPr>
              <a:t>Native Americans of the West</a:t>
            </a:r>
          </a:p>
          <a:p>
            <a:pPr lvl="0">
              <a:lnSpc>
                <a:spcPct val="150000"/>
              </a:lnSpc>
            </a:pPr>
            <a:r>
              <a:rPr lang="en-US" sz="3200" b="1" dirty="0">
                <a:latin typeface="Calibri" pitchFamily="34" charset="0"/>
                <a:ea typeface="Calibri" pitchFamily="34" charset="0"/>
                <a:cs typeface="Times New Roman" pitchFamily="18" charset="0"/>
              </a:rPr>
              <a:t>Traders, Trappers, &amp; Forts: 1806-1836  </a:t>
            </a:r>
          </a:p>
          <a:p>
            <a:pPr lvl="0">
              <a:lnSpc>
                <a:spcPct val="150000"/>
              </a:lnSpc>
            </a:pPr>
            <a:r>
              <a:rPr lang="en-US" sz="3200" b="1" dirty="0">
                <a:latin typeface="Calibri" pitchFamily="34" charset="0"/>
                <a:ea typeface="Calibri" pitchFamily="34" charset="0"/>
                <a:cs typeface="Times New Roman" pitchFamily="18" charset="0"/>
              </a:rPr>
              <a:t>Our Guides on the Trails West . . . .</a:t>
            </a:r>
          </a:p>
          <a:p>
            <a:pPr lvl="0">
              <a:lnSpc>
                <a:spcPct val="150000"/>
              </a:lnSpc>
            </a:pPr>
            <a:r>
              <a:rPr lang="en-US" sz="3200" b="1" dirty="0">
                <a:latin typeface="Calibri" pitchFamily="34" charset="0"/>
                <a:ea typeface="Calibri" pitchFamily="34" charset="0"/>
                <a:cs typeface="Times New Roman" pitchFamily="18" charset="0"/>
              </a:rPr>
              <a:t>    	Oregon Trail . . . . 1836-1869</a:t>
            </a:r>
          </a:p>
          <a:p>
            <a:pPr lvl="0">
              <a:lnSpc>
                <a:spcPct val="150000"/>
              </a:lnSpc>
            </a:pPr>
            <a:r>
              <a:rPr lang="en-US" sz="3200" b="1" dirty="0">
                <a:latin typeface="Calibri" pitchFamily="34" charset="0"/>
                <a:ea typeface="Calibri" pitchFamily="34" charset="0"/>
                <a:cs typeface="Times New Roman" pitchFamily="18" charset="0"/>
              </a:rPr>
              <a:t>   	 Mormon Trail. . . 1846-1869</a:t>
            </a:r>
          </a:p>
          <a:p>
            <a:pPr lvl="0">
              <a:lnSpc>
                <a:spcPct val="150000"/>
              </a:lnSpc>
            </a:pPr>
            <a:r>
              <a:rPr lang="en-US" sz="3200" b="1" dirty="0">
                <a:latin typeface="Calibri" pitchFamily="34" charset="0"/>
                <a:ea typeface="Calibri" pitchFamily="34" charset="0"/>
                <a:cs typeface="Times New Roman" pitchFamily="18" charset="0"/>
              </a:rPr>
              <a:t>   	 California Trail</a:t>
            </a:r>
            <a:r>
              <a:rPr lang="en-US" sz="2000" b="1" dirty="0">
                <a:latin typeface="Calibri" pitchFamily="34" charset="0"/>
                <a:ea typeface="Calibri" pitchFamily="34" charset="0"/>
                <a:cs typeface="Times New Roman" pitchFamily="18" charset="0"/>
              </a:rPr>
              <a:t> </a:t>
            </a:r>
            <a:r>
              <a:rPr lang="en-US" sz="3200" b="1" dirty="0">
                <a:latin typeface="Calibri" pitchFamily="34" charset="0"/>
                <a:ea typeface="Calibri" pitchFamily="34" charset="0"/>
                <a:cs typeface="Times New Roman" pitchFamily="18" charset="0"/>
              </a:rPr>
              <a:t>. . 1843-1869</a:t>
            </a:r>
            <a:endParaRPr lang="en-US" sz="3200" b="1" dirty="0">
              <a:latin typeface="Calibri" pitchFamily="34" charset="0"/>
              <a:cs typeface="Times New Roman" pitchFamily="18" charset="0"/>
            </a:endParaRPr>
          </a:p>
          <a:p>
            <a:endParaRPr lang="en-US" sz="3200" b="1" dirty="0"/>
          </a:p>
        </p:txBody>
      </p:sp>
      <p:sp>
        <p:nvSpPr>
          <p:cNvPr id="7" name="Oval 6"/>
          <p:cNvSpPr/>
          <p:nvPr/>
        </p:nvSpPr>
        <p:spPr>
          <a:xfrm>
            <a:off x="3886200" y="3925098"/>
            <a:ext cx="1295400" cy="2323302"/>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rot="487992">
            <a:off x="5943599" y="3352800"/>
            <a:ext cx="612668" cy="1200329"/>
          </a:xfrm>
          <a:prstGeom prst="rect">
            <a:avLst/>
          </a:prstGeom>
          <a:noFill/>
        </p:spPr>
        <p:txBody>
          <a:bodyPr wrap="none" rtlCol="0">
            <a:spAutoFit/>
          </a:bodyPr>
          <a:lstStyle/>
          <a:p>
            <a:r>
              <a:rPr lang="en-US" sz="7200" b="1" dirty="0">
                <a:solidFill>
                  <a:srgbClr val="FF0000"/>
                </a:solidFill>
              </a:rPr>
              <a:t>?</a:t>
            </a:r>
          </a:p>
        </p:txBody>
      </p:sp>
      <p:cxnSp>
        <p:nvCxnSpPr>
          <p:cNvPr id="11" name="Straight Connector 10"/>
          <p:cNvCxnSpPr/>
          <p:nvPr/>
        </p:nvCxnSpPr>
        <p:spPr>
          <a:xfrm>
            <a:off x="228600" y="1676400"/>
            <a:ext cx="4114800" cy="1588"/>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pic>
        <p:nvPicPr>
          <p:cNvPr id="165890" name="Picture 2" descr="Image result for mormon hand cart"/>
          <p:cNvPicPr>
            <a:picLocks noChangeAspect="1" noChangeArrowheads="1"/>
          </p:cNvPicPr>
          <p:nvPr/>
        </p:nvPicPr>
        <p:blipFill>
          <a:blip r:embed="rId4"/>
          <a:srcRect l="19480" b="5155"/>
          <a:stretch>
            <a:fillRect/>
          </a:stretch>
        </p:blipFill>
        <p:spPr bwMode="auto">
          <a:xfrm flipH="1">
            <a:off x="6096000" y="4114800"/>
            <a:ext cx="2438400" cy="1809136"/>
          </a:xfrm>
          <a:prstGeom prst="rect">
            <a:avLst/>
          </a:prstGeom>
          <a:noFill/>
          <a:ln w="50800">
            <a:solidFill>
              <a:schemeClr val="bg2">
                <a:lumMod val="50000"/>
              </a:schemeClr>
            </a:solidFill>
          </a:ln>
        </p:spPr>
      </p:pic>
      <p:pic>
        <p:nvPicPr>
          <p:cNvPr id="165892" name="Picture 4" descr="Image result for prairie schooners"/>
          <p:cNvPicPr>
            <a:picLocks noChangeAspect="1" noChangeArrowheads="1"/>
          </p:cNvPicPr>
          <p:nvPr/>
        </p:nvPicPr>
        <p:blipFill>
          <a:blip r:embed="rId5" cstate="print"/>
          <a:srcRect l="4948" b="12438"/>
          <a:stretch>
            <a:fillRect/>
          </a:stretch>
        </p:blipFill>
        <p:spPr bwMode="auto">
          <a:xfrm>
            <a:off x="6172200" y="3581400"/>
            <a:ext cx="2438400" cy="2094197"/>
          </a:xfrm>
          <a:prstGeom prst="rect">
            <a:avLst/>
          </a:prstGeom>
          <a:noFill/>
          <a:ln w="50800">
            <a:solidFill>
              <a:schemeClr val="bg2">
                <a:lumMod val="50000"/>
              </a:schemeClr>
            </a:solidFill>
          </a:ln>
        </p:spPr>
      </p:pic>
      <p:pic>
        <p:nvPicPr>
          <p:cNvPr id="165894" name="Picture 6" descr="Picture"/>
          <p:cNvPicPr>
            <a:picLocks noChangeAspect="1" noChangeArrowheads="1"/>
          </p:cNvPicPr>
          <p:nvPr/>
        </p:nvPicPr>
        <p:blipFill>
          <a:blip r:embed="rId6"/>
          <a:srcRect t="36098" r="39394"/>
          <a:stretch>
            <a:fillRect/>
          </a:stretch>
        </p:blipFill>
        <p:spPr bwMode="auto">
          <a:xfrm>
            <a:off x="6172200" y="4876800"/>
            <a:ext cx="2362200" cy="1783080"/>
          </a:xfrm>
          <a:prstGeom prst="rect">
            <a:avLst/>
          </a:prstGeom>
          <a:noFill/>
          <a:ln w="50800">
            <a:solidFill>
              <a:schemeClr val="bg2">
                <a:lumMod val="50000"/>
              </a:schemeClr>
            </a:solidFill>
          </a:ln>
        </p:spPr>
      </p:pic>
      <p:pic>
        <p:nvPicPr>
          <p:cNvPr id="165896" name="Picture 8" descr="https://www.history.com/.image/t_share/MTU3ODc4NjAyOTkxMDg0ODcz/ask-betsy-ross-istock_000005269341large-2.jpg"/>
          <p:cNvPicPr>
            <a:picLocks noChangeAspect="1" noChangeArrowheads="1"/>
          </p:cNvPicPr>
          <p:nvPr/>
        </p:nvPicPr>
        <p:blipFill>
          <a:blip r:embed="rId7" cstate="print"/>
          <a:srcRect/>
          <a:stretch>
            <a:fillRect/>
          </a:stretch>
        </p:blipFill>
        <p:spPr bwMode="auto">
          <a:xfrm>
            <a:off x="6324600" y="762000"/>
            <a:ext cx="1905000" cy="1266825"/>
          </a:xfrm>
          <a:prstGeom prst="rect">
            <a:avLst/>
          </a:prstGeom>
          <a:noFill/>
        </p:spPr>
      </p:pic>
      <p:pic>
        <p:nvPicPr>
          <p:cNvPr id="165898" name="Picture 10" descr="Image result for early native americans"/>
          <p:cNvPicPr>
            <a:picLocks noChangeAspect="1" noChangeArrowheads="1"/>
          </p:cNvPicPr>
          <p:nvPr/>
        </p:nvPicPr>
        <p:blipFill>
          <a:blip r:embed="rId8" cstate="print"/>
          <a:srcRect l="3958" t="15513" r="7042" b="9314"/>
          <a:stretch>
            <a:fillRect/>
          </a:stretch>
        </p:blipFill>
        <p:spPr bwMode="auto">
          <a:xfrm>
            <a:off x="7424286" y="1219200"/>
            <a:ext cx="1567314" cy="1672976"/>
          </a:xfrm>
          <a:prstGeom prst="rect">
            <a:avLst/>
          </a:prstGeom>
          <a:noFill/>
        </p:spPr>
      </p:pic>
      <p:pic>
        <p:nvPicPr>
          <p:cNvPr id="165900" name="Picture 12" descr="Image result for trapper"/>
          <p:cNvPicPr>
            <a:picLocks noChangeAspect="1" noChangeArrowheads="1"/>
          </p:cNvPicPr>
          <p:nvPr/>
        </p:nvPicPr>
        <p:blipFill>
          <a:blip r:embed="rId9"/>
          <a:srcRect l="16514" t="9804" r="27383" b="3922"/>
          <a:stretch>
            <a:fillRect/>
          </a:stretch>
        </p:blipFill>
        <p:spPr bwMode="auto">
          <a:xfrm>
            <a:off x="6553200" y="3048000"/>
            <a:ext cx="1600200" cy="3352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5"/>
                                        </p:tgtEl>
                                      </p:cBhvr>
                                    </p:animEffect>
                                    <p:set>
                                      <p:cBhvr>
                                        <p:cTn id="7" dur="1" fill="hold">
                                          <p:stCondLst>
                                            <p:cond delay="999"/>
                                          </p:stCondLst>
                                        </p:cTn>
                                        <p:tgtEl>
                                          <p:spTgt spid="5"/>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1000"/>
                                        <p:tgtEl>
                                          <p:spTgt spid="6">
                                            <p:txEl>
                                              <p:pRg st="0" end="0"/>
                                            </p:txEl>
                                          </p:spTgt>
                                        </p:tgtEl>
                                      </p:cBhvr>
                                    </p:animEffect>
                                  </p:childTnLst>
                                </p:cTn>
                              </p:par>
                              <p:par>
                                <p:cTn id="12" presetID="42" presetClass="entr" presetSubtype="0" fill="hold" nodeType="withEffect">
                                  <p:stCondLst>
                                    <p:cond delay="500"/>
                                  </p:stCondLst>
                                  <p:childTnLst>
                                    <p:set>
                                      <p:cBhvr>
                                        <p:cTn id="13" dur="1" fill="hold">
                                          <p:stCondLst>
                                            <p:cond delay="0"/>
                                          </p:stCondLst>
                                        </p:cTn>
                                        <p:tgtEl>
                                          <p:spTgt spid="165896"/>
                                        </p:tgtEl>
                                        <p:attrNameLst>
                                          <p:attrName>style.visibility</p:attrName>
                                        </p:attrNameLst>
                                      </p:cBhvr>
                                      <p:to>
                                        <p:strVal val="visible"/>
                                      </p:to>
                                    </p:set>
                                    <p:animEffect transition="in" filter="fade">
                                      <p:cBhvr>
                                        <p:cTn id="14" dur="1000"/>
                                        <p:tgtEl>
                                          <p:spTgt spid="165896"/>
                                        </p:tgtEl>
                                      </p:cBhvr>
                                    </p:animEffect>
                                    <p:anim calcmode="lin" valueType="num">
                                      <p:cBhvr>
                                        <p:cTn id="15" dur="1000" fill="hold"/>
                                        <p:tgtEl>
                                          <p:spTgt spid="165896"/>
                                        </p:tgtEl>
                                        <p:attrNameLst>
                                          <p:attrName>ppt_x</p:attrName>
                                        </p:attrNameLst>
                                      </p:cBhvr>
                                      <p:tavLst>
                                        <p:tav tm="0">
                                          <p:val>
                                            <p:strVal val="#ppt_x"/>
                                          </p:val>
                                        </p:tav>
                                        <p:tav tm="100000">
                                          <p:val>
                                            <p:strVal val="#ppt_x"/>
                                          </p:val>
                                        </p:tav>
                                      </p:tavLst>
                                    </p:anim>
                                    <p:anim calcmode="lin" valueType="num">
                                      <p:cBhvr>
                                        <p:cTn id="16" dur="1000" fill="hold"/>
                                        <p:tgtEl>
                                          <p:spTgt spid="16589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fade">
                                      <p:cBhvr>
                                        <p:cTn id="21" dur="1000"/>
                                        <p:tgtEl>
                                          <p:spTgt spid="6">
                                            <p:txEl>
                                              <p:pRg st="1" end="1"/>
                                            </p:txEl>
                                          </p:spTgt>
                                        </p:tgtEl>
                                      </p:cBhvr>
                                    </p:animEffect>
                                  </p:childTnLst>
                                </p:cTn>
                              </p:par>
                              <p:par>
                                <p:cTn id="22" presetID="10" presetClass="entr" presetSubtype="0" fill="hold" nodeType="withEffect">
                                  <p:stCondLst>
                                    <p:cond delay="500"/>
                                  </p:stCondLst>
                                  <p:childTnLst>
                                    <p:set>
                                      <p:cBhvr>
                                        <p:cTn id="23" dur="1" fill="hold">
                                          <p:stCondLst>
                                            <p:cond delay="0"/>
                                          </p:stCondLst>
                                        </p:cTn>
                                        <p:tgtEl>
                                          <p:spTgt spid="165898"/>
                                        </p:tgtEl>
                                        <p:attrNameLst>
                                          <p:attrName>style.visibility</p:attrName>
                                        </p:attrNameLst>
                                      </p:cBhvr>
                                      <p:to>
                                        <p:strVal val="visible"/>
                                      </p:to>
                                    </p:set>
                                    <p:animEffect transition="in" filter="fade">
                                      <p:cBhvr>
                                        <p:cTn id="24" dur="1000"/>
                                        <p:tgtEl>
                                          <p:spTgt spid="16589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6">
                                            <p:txEl>
                                              <p:pRg st="2" end="2"/>
                                            </p:txEl>
                                          </p:spTgt>
                                        </p:tgtEl>
                                        <p:attrNameLst>
                                          <p:attrName>style.visibility</p:attrName>
                                        </p:attrNameLst>
                                      </p:cBhvr>
                                      <p:to>
                                        <p:strVal val="visible"/>
                                      </p:to>
                                    </p:set>
                                    <p:animEffect transition="in" filter="fade">
                                      <p:cBhvr>
                                        <p:cTn id="29" dur="1000"/>
                                        <p:tgtEl>
                                          <p:spTgt spid="6">
                                            <p:txEl>
                                              <p:pRg st="2" end="2"/>
                                            </p:txEl>
                                          </p:spTgt>
                                        </p:tgtEl>
                                      </p:cBhvr>
                                    </p:animEffect>
                                  </p:childTnLst>
                                </p:cTn>
                              </p:par>
                              <p:par>
                                <p:cTn id="30" presetID="10" presetClass="entr" presetSubtype="0" fill="hold" nodeType="withEffect">
                                  <p:stCondLst>
                                    <p:cond delay="500"/>
                                  </p:stCondLst>
                                  <p:childTnLst>
                                    <p:set>
                                      <p:cBhvr>
                                        <p:cTn id="31" dur="1" fill="hold">
                                          <p:stCondLst>
                                            <p:cond delay="0"/>
                                          </p:stCondLst>
                                        </p:cTn>
                                        <p:tgtEl>
                                          <p:spTgt spid="165900"/>
                                        </p:tgtEl>
                                        <p:attrNameLst>
                                          <p:attrName>style.visibility</p:attrName>
                                        </p:attrNameLst>
                                      </p:cBhvr>
                                      <p:to>
                                        <p:strVal val="visible"/>
                                      </p:to>
                                    </p:set>
                                    <p:animEffect transition="in" filter="fade">
                                      <p:cBhvr>
                                        <p:cTn id="32" dur="1000"/>
                                        <p:tgtEl>
                                          <p:spTgt spid="16590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6">
                                            <p:txEl>
                                              <p:pRg st="3" end="3"/>
                                            </p:txEl>
                                          </p:spTgt>
                                        </p:tgtEl>
                                        <p:attrNameLst>
                                          <p:attrName>style.visibility</p:attrName>
                                        </p:attrNameLst>
                                      </p:cBhvr>
                                      <p:to>
                                        <p:strVal val="visible"/>
                                      </p:to>
                                    </p:set>
                                    <p:animEffect transition="in" filter="fade">
                                      <p:cBhvr>
                                        <p:cTn id="37" dur="1000"/>
                                        <p:tgtEl>
                                          <p:spTgt spid="6">
                                            <p:txEl>
                                              <p:pRg st="3" end="3"/>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
                                            <p:txEl>
                                              <p:pRg st="4" end="4"/>
                                            </p:txEl>
                                          </p:spTgt>
                                        </p:tgtEl>
                                        <p:attrNameLst>
                                          <p:attrName>style.visibility</p:attrName>
                                        </p:attrNameLst>
                                      </p:cBhvr>
                                      <p:to>
                                        <p:strVal val="visible"/>
                                      </p:to>
                                    </p:set>
                                    <p:animEffect transition="in" filter="wipe(left)">
                                      <p:cBhvr>
                                        <p:cTn id="42" dur="1000"/>
                                        <p:tgtEl>
                                          <p:spTgt spid="6">
                                            <p:txEl>
                                              <p:pRg st="4" end="4"/>
                                            </p:txEl>
                                          </p:spTgt>
                                        </p:tgtEl>
                                      </p:cBhvr>
                                    </p:animEffect>
                                  </p:childTnLst>
                                </p:cTn>
                              </p:par>
                              <p:par>
                                <p:cTn id="43" presetID="10" presetClass="exit" presetSubtype="0" fill="hold" nodeType="withEffect">
                                  <p:stCondLst>
                                    <p:cond delay="0"/>
                                  </p:stCondLst>
                                  <p:childTnLst>
                                    <p:animEffect transition="out" filter="fade">
                                      <p:cBhvr>
                                        <p:cTn id="44" dur="1000"/>
                                        <p:tgtEl>
                                          <p:spTgt spid="165896"/>
                                        </p:tgtEl>
                                      </p:cBhvr>
                                    </p:animEffect>
                                    <p:set>
                                      <p:cBhvr>
                                        <p:cTn id="45" dur="1" fill="hold">
                                          <p:stCondLst>
                                            <p:cond delay="999"/>
                                          </p:stCondLst>
                                        </p:cTn>
                                        <p:tgtEl>
                                          <p:spTgt spid="165896"/>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1000"/>
                                        <p:tgtEl>
                                          <p:spTgt spid="165898"/>
                                        </p:tgtEl>
                                      </p:cBhvr>
                                    </p:animEffect>
                                    <p:set>
                                      <p:cBhvr>
                                        <p:cTn id="48" dur="1" fill="hold">
                                          <p:stCondLst>
                                            <p:cond delay="999"/>
                                          </p:stCondLst>
                                        </p:cTn>
                                        <p:tgtEl>
                                          <p:spTgt spid="165898"/>
                                        </p:tgtEl>
                                        <p:attrNameLst>
                                          <p:attrName>style.visibility</p:attrName>
                                        </p:attrNameLst>
                                      </p:cBhvr>
                                      <p:to>
                                        <p:strVal val="hidden"/>
                                      </p:to>
                                    </p:set>
                                  </p:childTnLst>
                                </p:cTn>
                              </p:par>
                              <p:par>
                                <p:cTn id="49" presetID="10" presetClass="exit" presetSubtype="0" fill="hold" nodeType="withEffect">
                                  <p:stCondLst>
                                    <p:cond delay="0"/>
                                  </p:stCondLst>
                                  <p:childTnLst>
                                    <p:animEffect transition="out" filter="fade">
                                      <p:cBhvr>
                                        <p:cTn id="50" dur="1000"/>
                                        <p:tgtEl>
                                          <p:spTgt spid="165900"/>
                                        </p:tgtEl>
                                      </p:cBhvr>
                                    </p:animEffect>
                                    <p:set>
                                      <p:cBhvr>
                                        <p:cTn id="51" dur="1" fill="hold">
                                          <p:stCondLst>
                                            <p:cond delay="999"/>
                                          </p:stCondLst>
                                        </p:cTn>
                                        <p:tgtEl>
                                          <p:spTgt spid="165900"/>
                                        </p:tgtEl>
                                        <p:attrNameLst>
                                          <p:attrName>style.visibility</p:attrName>
                                        </p:attrNameLst>
                                      </p:cBhvr>
                                      <p:to>
                                        <p:strVal val="hidden"/>
                                      </p:to>
                                    </p:set>
                                  </p:childTnLst>
                                </p:cTn>
                              </p:par>
                              <p:par>
                                <p:cTn id="52" presetID="10" presetClass="entr" presetSubtype="0" fill="hold" nodeType="withEffect">
                                  <p:stCondLst>
                                    <p:cond delay="500"/>
                                  </p:stCondLst>
                                  <p:childTnLst>
                                    <p:set>
                                      <p:cBhvr>
                                        <p:cTn id="53" dur="1" fill="hold">
                                          <p:stCondLst>
                                            <p:cond delay="0"/>
                                          </p:stCondLst>
                                        </p:cTn>
                                        <p:tgtEl>
                                          <p:spTgt spid="165892"/>
                                        </p:tgtEl>
                                        <p:attrNameLst>
                                          <p:attrName>style.visibility</p:attrName>
                                        </p:attrNameLst>
                                      </p:cBhvr>
                                      <p:to>
                                        <p:strVal val="visible"/>
                                      </p:to>
                                    </p:set>
                                    <p:animEffect transition="in" filter="fade">
                                      <p:cBhvr>
                                        <p:cTn id="54" dur="1000"/>
                                        <p:tgtEl>
                                          <p:spTgt spid="165892"/>
                                        </p:tgtEl>
                                      </p:cBhvr>
                                    </p:animEffect>
                                  </p:childTnLst>
                                </p:cTn>
                              </p:par>
                            </p:childTnLst>
                          </p:cTn>
                        </p:par>
                      </p:childTnLst>
                    </p:cTn>
                  </p:par>
                  <p:par>
                    <p:cTn id="55" fill="hold">
                      <p:stCondLst>
                        <p:cond delay="indefinite"/>
                      </p:stCondLst>
                      <p:childTnLst>
                        <p:par>
                          <p:cTn id="56" fill="hold">
                            <p:stCondLst>
                              <p:cond delay="0"/>
                            </p:stCondLst>
                            <p:childTnLst>
                              <p:par>
                                <p:cTn id="57" presetID="64" presetClass="path" presetSubtype="0" accel="50000" decel="50000" fill="hold" nodeType="clickEffect">
                                  <p:stCondLst>
                                    <p:cond delay="0"/>
                                  </p:stCondLst>
                                  <p:childTnLst>
                                    <p:animMotion origin="layout" path="M -3.33333E-6 -2.48555E-6 L 0.05 -0.39954 " pathEditMode="relative" rAng="0" ptsTypes="AA">
                                      <p:cBhvr>
                                        <p:cTn id="58" dur="1000" fill="hold"/>
                                        <p:tgtEl>
                                          <p:spTgt spid="165892"/>
                                        </p:tgtEl>
                                        <p:attrNameLst>
                                          <p:attrName>ppt_x</p:attrName>
                                          <p:attrName>ppt_y</p:attrName>
                                        </p:attrNameLst>
                                      </p:cBhvr>
                                      <p:rCtr x="2500" y="-20000"/>
                                    </p:animMotion>
                                  </p:childTnLst>
                                </p:cTn>
                              </p:par>
                            </p:childTnLst>
                          </p:cTn>
                        </p:par>
                        <p:par>
                          <p:cTn id="59" fill="hold">
                            <p:stCondLst>
                              <p:cond delay="1000"/>
                            </p:stCondLst>
                            <p:childTnLst>
                              <p:par>
                                <p:cTn id="60" presetID="22" presetClass="entr" presetSubtype="8" fill="hold" nodeType="afterEffect">
                                  <p:stCondLst>
                                    <p:cond delay="0"/>
                                  </p:stCondLst>
                                  <p:childTnLst>
                                    <p:set>
                                      <p:cBhvr>
                                        <p:cTn id="61" dur="1" fill="hold">
                                          <p:stCondLst>
                                            <p:cond delay="0"/>
                                          </p:stCondLst>
                                        </p:cTn>
                                        <p:tgtEl>
                                          <p:spTgt spid="6">
                                            <p:txEl>
                                              <p:pRg st="5" end="5"/>
                                            </p:txEl>
                                          </p:spTgt>
                                        </p:tgtEl>
                                        <p:attrNameLst>
                                          <p:attrName>style.visibility</p:attrName>
                                        </p:attrNameLst>
                                      </p:cBhvr>
                                      <p:to>
                                        <p:strVal val="visible"/>
                                      </p:to>
                                    </p:set>
                                    <p:animEffect transition="in" filter="wipe(left)">
                                      <p:cBhvr>
                                        <p:cTn id="62" dur="1000"/>
                                        <p:tgtEl>
                                          <p:spTgt spid="6">
                                            <p:txEl>
                                              <p:pRg st="5" end="5"/>
                                            </p:txEl>
                                          </p:spTgt>
                                        </p:tgtEl>
                                      </p:cBhvr>
                                    </p:animEffect>
                                  </p:childTnLst>
                                </p:cTn>
                              </p:par>
                              <p:par>
                                <p:cTn id="63" presetID="10" presetClass="entr" presetSubtype="0" fill="hold" nodeType="withEffect">
                                  <p:stCondLst>
                                    <p:cond delay="500"/>
                                  </p:stCondLst>
                                  <p:childTnLst>
                                    <p:set>
                                      <p:cBhvr>
                                        <p:cTn id="64" dur="1" fill="hold">
                                          <p:stCondLst>
                                            <p:cond delay="0"/>
                                          </p:stCondLst>
                                        </p:cTn>
                                        <p:tgtEl>
                                          <p:spTgt spid="165890"/>
                                        </p:tgtEl>
                                        <p:attrNameLst>
                                          <p:attrName>style.visibility</p:attrName>
                                        </p:attrNameLst>
                                      </p:cBhvr>
                                      <p:to>
                                        <p:strVal val="visible"/>
                                      </p:to>
                                    </p:set>
                                    <p:animEffect transition="in" filter="fade">
                                      <p:cBhvr>
                                        <p:cTn id="65" dur="1000"/>
                                        <p:tgtEl>
                                          <p:spTgt spid="165890"/>
                                        </p:tgtEl>
                                      </p:cBhvr>
                                    </p:animEffect>
                                  </p:childTnLst>
                                </p:cTn>
                              </p:par>
                            </p:childTnLst>
                          </p:cTn>
                        </p:par>
                      </p:childTnLst>
                    </p:cTn>
                  </p:par>
                  <p:par>
                    <p:cTn id="66" fill="hold">
                      <p:stCondLst>
                        <p:cond delay="indefinite"/>
                      </p:stCondLst>
                      <p:childTnLst>
                        <p:par>
                          <p:cTn id="67" fill="hold">
                            <p:stCondLst>
                              <p:cond delay="0"/>
                            </p:stCondLst>
                            <p:childTnLst>
                              <p:par>
                                <p:cTn id="68" presetID="64" presetClass="path" presetSubtype="0" accel="50000" decel="50000" fill="hold" nodeType="clickEffect">
                                  <p:stCondLst>
                                    <p:cond delay="0"/>
                                  </p:stCondLst>
                                  <p:childTnLst>
                                    <p:animMotion origin="layout" path="M 0.00833 -0.00971 L 0.05 -0.1526 " pathEditMode="relative" rAng="0" ptsTypes="AA">
                                      <p:cBhvr>
                                        <p:cTn id="69" dur="1000" fill="hold"/>
                                        <p:tgtEl>
                                          <p:spTgt spid="165890"/>
                                        </p:tgtEl>
                                        <p:attrNameLst>
                                          <p:attrName>ppt_x</p:attrName>
                                          <p:attrName>ppt_y</p:attrName>
                                        </p:attrNameLst>
                                      </p:cBhvr>
                                      <p:rCtr x="2100" y="-7100"/>
                                    </p:animMotion>
                                  </p:childTnLst>
                                </p:cTn>
                              </p:par>
                            </p:childTnLst>
                          </p:cTn>
                        </p:par>
                        <p:par>
                          <p:cTn id="70" fill="hold">
                            <p:stCondLst>
                              <p:cond delay="1000"/>
                            </p:stCondLst>
                            <p:childTnLst>
                              <p:par>
                                <p:cTn id="71" presetID="22" presetClass="entr" presetSubtype="8" fill="hold" nodeType="afterEffect">
                                  <p:stCondLst>
                                    <p:cond delay="0"/>
                                  </p:stCondLst>
                                  <p:childTnLst>
                                    <p:set>
                                      <p:cBhvr>
                                        <p:cTn id="72" dur="1" fill="hold">
                                          <p:stCondLst>
                                            <p:cond delay="0"/>
                                          </p:stCondLst>
                                        </p:cTn>
                                        <p:tgtEl>
                                          <p:spTgt spid="6">
                                            <p:txEl>
                                              <p:pRg st="6" end="6"/>
                                            </p:txEl>
                                          </p:spTgt>
                                        </p:tgtEl>
                                        <p:attrNameLst>
                                          <p:attrName>style.visibility</p:attrName>
                                        </p:attrNameLst>
                                      </p:cBhvr>
                                      <p:to>
                                        <p:strVal val="visible"/>
                                      </p:to>
                                    </p:set>
                                    <p:animEffect transition="in" filter="wipe(left)">
                                      <p:cBhvr>
                                        <p:cTn id="73" dur="1000"/>
                                        <p:tgtEl>
                                          <p:spTgt spid="6">
                                            <p:txEl>
                                              <p:pRg st="6" end="6"/>
                                            </p:txEl>
                                          </p:spTgt>
                                        </p:tgtEl>
                                      </p:cBhvr>
                                    </p:animEffect>
                                  </p:childTnLst>
                                </p:cTn>
                              </p:par>
                              <p:par>
                                <p:cTn id="74" presetID="10" presetClass="entr" presetSubtype="0" fill="hold" nodeType="withEffect">
                                  <p:stCondLst>
                                    <p:cond delay="500"/>
                                  </p:stCondLst>
                                  <p:childTnLst>
                                    <p:set>
                                      <p:cBhvr>
                                        <p:cTn id="75" dur="1" fill="hold">
                                          <p:stCondLst>
                                            <p:cond delay="0"/>
                                          </p:stCondLst>
                                        </p:cTn>
                                        <p:tgtEl>
                                          <p:spTgt spid="165894"/>
                                        </p:tgtEl>
                                        <p:attrNameLst>
                                          <p:attrName>style.visibility</p:attrName>
                                        </p:attrNameLst>
                                      </p:cBhvr>
                                      <p:to>
                                        <p:strVal val="visible"/>
                                      </p:to>
                                    </p:set>
                                    <p:animEffect transition="in" filter="fade">
                                      <p:cBhvr>
                                        <p:cTn id="76" dur="1000"/>
                                        <p:tgtEl>
                                          <p:spTgt spid="165894"/>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nodeType="clickEffect">
                                  <p:stCondLst>
                                    <p:cond delay="0"/>
                                  </p:stCondLst>
                                  <p:childTnLst>
                                    <p:animMotion origin="layout" path="M 0 5.78035E-8 L 0.04583 0.01457 " pathEditMode="relative" rAng="0" ptsTypes="AA">
                                      <p:cBhvr>
                                        <p:cTn id="80" dur="1000" fill="hold"/>
                                        <p:tgtEl>
                                          <p:spTgt spid="165894"/>
                                        </p:tgtEl>
                                        <p:attrNameLst>
                                          <p:attrName>ppt_x</p:attrName>
                                          <p:attrName>ppt_y</p:attrName>
                                        </p:attrNameLst>
                                      </p:cBhvr>
                                      <p:rCtr x="2300" y="700"/>
                                    </p:animMotion>
                                  </p:childTnLst>
                                </p:cTn>
                              </p:par>
                            </p:childTnLst>
                          </p:cTn>
                        </p:par>
                        <p:par>
                          <p:cTn id="81" fill="hold">
                            <p:stCondLst>
                              <p:cond delay="1000"/>
                            </p:stCondLst>
                            <p:childTnLst>
                              <p:par>
                                <p:cTn id="82" presetID="22" presetClass="entr" presetSubtype="1"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animEffect transition="in" filter="wipe(up)">
                                      <p:cBhvr>
                                        <p:cTn id="84" dur="1000"/>
                                        <p:tgtEl>
                                          <p:spTgt spid="7"/>
                                        </p:tgtEl>
                                      </p:cBhvr>
                                    </p:animEffect>
                                  </p:childTnLst>
                                </p:cTn>
                              </p:par>
                            </p:childTnLst>
                          </p:cTn>
                        </p:par>
                      </p:childTnLst>
                    </p:cTn>
                  </p:par>
                  <p:par>
                    <p:cTn id="85" fill="hold">
                      <p:stCondLst>
                        <p:cond delay="indefinite"/>
                      </p:stCondLst>
                      <p:childTnLst>
                        <p:par>
                          <p:cTn id="86" fill="hold">
                            <p:stCondLst>
                              <p:cond delay="0"/>
                            </p:stCondLst>
                            <p:childTnLst>
                              <p:par>
                                <p:cTn id="87" presetID="63" presetClass="path" presetSubtype="0" accel="50000" decel="50000" fill="hold" grpId="1" nodeType="clickEffect">
                                  <p:stCondLst>
                                    <p:cond delay="0"/>
                                  </p:stCondLst>
                                  <p:childTnLst>
                                    <p:animMotion origin="layout" path="M -3.33333E-6 7.51445E-7 L 0.10417 0.00277 " pathEditMode="relative" rAng="0" ptsTypes="AA">
                                      <p:cBhvr>
                                        <p:cTn id="88" dur="1000" fill="hold"/>
                                        <p:tgtEl>
                                          <p:spTgt spid="7"/>
                                        </p:tgtEl>
                                        <p:attrNameLst>
                                          <p:attrName>ppt_x</p:attrName>
                                          <p:attrName>ppt_y</p:attrName>
                                        </p:attrNameLst>
                                      </p:cBhvr>
                                      <p:rCtr x="5200" y="100"/>
                                    </p:animMotion>
                                  </p:childTnLst>
                                </p:cTn>
                              </p:par>
                            </p:childTnLst>
                          </p:cTn>
                        </p:par>
                        <p:par>
                          <p:cTn id="89" fill="hold">
                            <p:stCondLst>
                              <p:cond delay="1000"/>
                            </p:stCondLst>
                            <p:childTnLst>
                              <p:par>
                                <p:cTn id="90" presetID="53" presetClass="entr" presetSubtype="0"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p:cTn id="92" dur="1000" fill="hold"/>
                                        <p:tgtEl>
                                          <p:spTgt spid="8"/>
                                        </p:tgtEl>
                                        <p:attrNameLst>
                                          <p:attrName>ppt_w</p:attrName>
                                        </p:attrNameLst>
                                      </p:cBhvr>
                                      <p:tavLst>
                                        <p:tav tm="0">
                                          <p:val>
                                            <p:fltVal val="0"/>
                                          </p:val>
                                        </p:tav>
                                        <p:tav tm="100000">
                                          <p:val>
                                            <p:strVal val="#ppt_w"/>
                                          </p:val>
                                        </p:tav>
                                      </p:tavLst>
                                    </p:anim>
                                    <p:anim calcmode="lin" valueType="num">
                                      <p:cBhvr>
                                        <p:cTn id="93" dur="1000" fill="hold"/>
                                        <p:tgtEl>
                                          <p:spTgt spid="8"/>
                                        </p:tgtEl>
                                        <p:attrNameLst>
                                          <p:attrName>ppt_h</p:attrName>
                                        </p:attrNameLst>
                                      </p:cBhvr>
                                      <p:tavLst>
                                        <p:tav tm="0">
                                          <p:val>
                                            <p:fltVal val="0"/>
                                          </p:val>
                                        </p:tav>
                                        <p:tav tm="100000">
                                          <p:val>
                                            <p:strVal val="#ppt_h"/>
                                          </p:val>
                                        </p:tav>
                                      </p:tavLst>
                                    </p:anim>
                                    <p:animEffect transition="in" filter="fade">
                                      <p:cBhvr>
                                        <p:cTn id="94" dur="1000"/>
                                        <p:tgtEl>
                                          <p:spTgt spid="8"/>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nodeType="clickEffect">
                                  <p:stCondLst>
                                    <p:cond delay="0"/>
                                  </p:stCondLst>
                                  <p:childTnLst>
                                    <p:animEffect transition="out" filter="fade">
                                      <p:cBhvr>
                                        <p:cTn id="98" dur="1000"/>
                                        <p:tgtEl>
                                          <p:spTgt spid="165892"/>
                                        </p:tgtEl>
                                      </p:cBhvr>
                                    </p:animEffect>
                                    <p:set>
                                      <p:cBhvr>
                                        <p:cTn id="99" dur="1" fill="hold">
                                          <p:stCondLst>
                                            <p:cond delay="999"/>
                                          </p:stCondLst>
                                        </p:cTn>
                                        <p:tgtEl>
                                          <p:spTgt spid="165892"/>
                                        </p:tgtEl>
                                        <p:attrNameLst>
                                          <p:attrName>style.visibility</p:attrName>
                                        </p:attrNameLst>
                                      </p:cBhvr>
                                      <p:to>
                                        <p:strVal val="hidden"/>
                                      </p:to>
                                    </p:set>
                                  </p:childTnLst>
                                </p:cTn>
                              </p:par>
                              <p:par>
                                <p:cTn id="100" presetID="10" presetClass="exit" presetSubtype="0" fill="hold" nodeType="withEffect">
                                  <p:stCondLst>
                                    <p:cond delay="0"/>
                                  </p:stCondLst>
                                  <p:childTnLst>
                                    <p:animEffect transition="out" filter="fade">
                                      <p:cBhvr>
                                        <p:cTn id="101" dur="1000"/>
                                        <p:tgtEl>
                                          <p:spTgt spid="165890"/>
                                        </p:tgtEl>
                                      </p:cBhvr>
                                    </p:animEffect>
                                    <p:set>
                                      <p:cBhvr>
                                        <p:cTn id="102" dur="1" fill="hold">
                                          <p:stCondLst>
                                            <p:cond delay="999"/>
                                          </p:stCondLst>
                                        </p:cTn>
                                        <p:tgtEl>
                                          <p:spTgt spid="165890"/>
                                        </p:tgtEl>
                                        <p:attrNameLst>
                                          <p:attrName>style.visibility</p:attrName>
                                        </p:attrNameLst>
                                      </p:cBhvr>
                                      <p:to>
                                        <p:strVal val="hidden"/>
                                      </p:to>
                                    </p:set>
                                  </p:childTnLst>
                                </p:cTn>
                              </p:par>
                              <p:par>
                                <p:cTn id="103" presetID="10" presetClass="exit" presetSubtype="0" fill="hold" nodeType="withEffect">
                                  <p:stCondLst>
                                    <p:cond delay="0"/>
                                  </p:stCondLst>
                                  <p:childTnLst>
                                    <p:animEffect transition="out" filter="fade">
                                      <p:cBhvr>
                                        <p:cTn id="104" dur="1000"/>
                                        <p:tgtEl>
                                          <p:spTgt spid="165894"/>
                                        </p:tgtEl>
                                      </p:cBhvr>
                                    </p:animEffect>
                                    <p:set>
                                      <p:cBhvr>
                                        <p:cTn id="105" dur="1" fill="hold">
                                          <p:stCondLst>
                                            <p:cond delay="999"/>
                                          </p:stCondLst>
                                        </p:cTn>
                                        <p:tgtEl>
                                          <p:spTgt spid="165894"/>
                                        </p:tgtEl>
                                        <p:attrNameLst>
                                          <p:attrName>style.visibility</p:attrName>
                                        </p:attrNameLst>
                                      </p:cBhvr>
                                      <p:to>
                                        <p:strVal val="hidden"/>
                                      </p:to>
                                    </p:set>
                                  </p:childTnLst>
                                </p:cTn>
                              </p:par>
                              <p:par>
                                <p:cTn id="106" presetID="10" presetClass="exit" presetSubtype="0" fill="hold" grpId="2" nodeType="withEffect">
                                  <p:stCondLst>
                                    <p:cond delay="0"/>
                                  </p:stCondLst>
                                  <p:childTnLst>
                                    <p:animEffect transition="out" filter="fade">
                                      <p:cBhvr>
                                        <p:cTn id="107" dur="1000"/>
                                        <p:tgtEl>
                                          <p:spTgt spid="7"/>
                                        </p:tgtEl>
                                      </p:cBhvr>
                                    </p:animEffect>
                                    <p:set>
                                      <p:cBhvr>
                                        <p:cTn id="108" dur="1" fill="hold">
                                          <p:stCondLst>
                                            <p:cond delay="999"/>
                                          </p:stCondLst>
                                        </p:cTn>
                                        <p:tgtEl>
                                          <p:spTgt spid="7"/>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1000"/>
                                        <p:tgtEl>
                                          <p:spTgt spid="8"/>
                                        </p:tgtEl>
                                      </p:cBhvr>
                                    </p:animEffect>
                                    <p:set>
                                      <p:cBhvr>
                                        <p:cTn id="111" dur="1" fill="hold">
                                          <p:stCondLst>
                                            <p:cond delay="999"/>
                                          </p:stCondLst>
                                        </p:cTn>
                                        <p:tgtEl>
                                          <p:spTgt spid="8"/>
                                        </p:tgtEl>
                                        <p:attrNameLst>
                                          <p:attrName>style.visibility</p:attrName>
                                        </p:attrNameLst>
                                      </p:cBhvr>
                                      <p:to>
                                        <p:strVal val="hidden"/>
                                      </p:to>
                                    </p:set>
                                  </p:childTnLst>
                                </p:cTn>
                              </p:par>
                            </p:childTnLst>
                          </p:cTn>
                        </p:par>
                        <p:par>
                          <p:cTn id="112" fill="hold">
                            <p:stCondLst>
                              <p:cond delay="1000"/>
                            </p:stCondLst>
                            <p:childTnLst>
                              <p:par>
                                <p:cTn id="113" presetID="10" presetClass="entr" presetSubtype="0" fill="hold" nodeType="afterEffect">
                                  <p:stCondLst>
                                    <p:cond delay="0"/>
                                  </p:stCondLst>
                                  <p:childTnLst>
                                    <p:set>
                                      <p:cBhvr>
                                        <p:cTn id="114" dur="1" fill="hold">
                                          <p:stCondLst>
                                            <p:cond delay="0"/>
                                          </p:stCondLst>
                                        </p:cTn>
                                        <p:tgtEl>
                                          <p:spTgt spid="12"/>
                                        </p:tgtEl>
                                        <p:attrNameLst>
                                          <p:attrName>style.visibility</p:attrName>
                                        </p:attrNameLst>
                                      </p:cBhvr>
                                      <p:to>
                                        <p:strVal val="visible"/>
                                      </p:to>
                                    </p:set>
                                    <p:animEffect transition="in" filter="fade">
                                      <p:cBhvr>
                                        <p:cTn id="115" dur="5000"/>
                                        <p:tgtEl>
                                          <p:spTgt spid="12"/>
                                        </p:tgtEl>
                                      </p:cBhvr>
                                    </p:animEffect>
                                  </p:childTnLst>
                                </p:cTn>
                              </p:par>
                              <p:par>
                                <p:cTn id="116" presetID="9" presetClass="emph" presetSubtype="0" nodeType="withEffect">
                                  <p:stCondLst>
                                    <p:cond delay="0"/>
                                  </p:stCondLst>
                                  <p:childTnLst>
                                    <p:set>
                                      <p:cBhvr rctx="PPT">
                                        <p:cTn id="117" dur="indefinite"/>
                                        <p:tgtEl>
                                          <p:spTgt spid="12"/>
                                        </p:tgtEl>
                                        <p:attrNameLst>
                                          <p:attrName>style.opacity</p:attrName>
                                        </p:attrNameLst>
                                      </p:cBhvr>
                                      <p:to>
                                        <p:strVal val="0.25"/>
                                      </p:to>
                                    </p:set>
                                    <p:animEffect filter="image" prLst="opacity: 0.25">
                                      <p:cBhvr rctx="IE">
                                        <p:cTn id="118" dur="indefinite"/>
                                        <p:tgtEl>
                                          <p:spTgt spid="12"/>
                                        </p:tgtEl>
                                      </p:cBhvr>
                                    </p:animEffect>
                                  </p:childTnLst>
                                </p:cTn>
                              </p:par>
                              <p:par>
                                <p:cTn id="119" presetID="0" presetClass="path" presetSubtype="0" fill="hold" nodeType="withEffect">
                                  <p:stCondLst>
                                    <p:cond delay="0"/>
                                  </p:stCondLst>
                                  <p:childTnLst>
                                    <p:animMotion origin="layout" path="M 0 -1.15607E-6 C -0.00937 0.02335 -0.01007 0.01503 -0.02187 0.02636 C -0.03003 0.03376 -0.03819 0.04301 -0.04601 0.05226 C -0.05226 0.07515 -0.0566 0.07399 -0.06771 0.07885 C -0.075 0.09734 -0.07899 0.0985 -0.08941 0.1052 C -0.09618 0.11653 -0.10208 0.11815 -0.10903 0.12624 C -0.1125 0.13064 -0.12187 0.1489 -0.12431 0.15283 C -0.13056 0.18312 -0.14045 0.19769 -0.15 0.22197 " pathEditMode="relative" rAng="0" ptsTypes="fffffffA">
                                      <p:cBhvr>
                                        <p:cTn id="120" dur="5000" fill="hold"/>
                                        <p:tgtEl>
                                          <p:spTgt spid="12"/>
                                        </p:tgtEl>
                                        <p:attrNameLst>
                                          <p:attrName>ppt_x</p:attrName>
                                          <p:attrName>ppt_y</p:attrName>
                                        </p:attrNameLst>
                                      </p:cBhvr>
                                      <p:rCtr x="-7500" y="11100"/>
                                    </p:animMotion>
                                  </p:childTnLst>
                                </p:cTn>
                              </p:par>
                              <p:par>
                                <p:cTn id="121" presetID="6" presetClass="emph" presetSubtype="0" fill="hold" nodeType="withEffect">
                                  <p:stCondLst>
                                    <p:cond delay="0"/>
                                  </p:stCondLst>
                                  <p:childTnLst>
                                    <p:animScale>
                                      <p:cBhvr>
                                        <p:cTn id="122" dur="5000" fill="hold"/>
                                        <p:tgtEl>
                                          <p:spTgt spid="12"/>
                                        </p:tgtEl>
                                      </p:cBhvr>
                                      <p:by x="200000" y="200000"/>
                                    </p:animScale>
                                  </p:childTnLst>
                                </p:cTn>
                              </p:par>
                              <p:par>
                                <p:cTn id="123" presetID="9" presetClass="emph" presetSubtype="0" nodeType="withEffect">
                                  <p:stCondLst>
                                    <p:cond delay="3000"/>
                                  </p:stCondLst>
                                  <p:childTnLst>
                                    <p:set>
                                      <p:cBhvr rctx="PPT">
                                        <p:cTn id="124" dur="indefinite"/>
                                        <p:tgtEl>
                                          <p:spTgt spid="12"/>
                                        </p:tgtEl>
                                        <p:attrNameLst>
                                          <p:attrName>style.opacity</p:attrName>
                                        </p:attrNameLst>
                                      </p:cBhvr>
                                      <p:to>
                                        <p:strVal val="1"/>
                                      </p:to>
                                    </p:set>
                                    <p:animEffect filter="image" prLst="opacity: 1">
                                      <p:cBhvr rctx="IE">
                                        <p:cTn id="125" dur="indefinite"/>
                                        <p:tgtEl>
                                          <p:spTgt spid="12"/>
                                        </p:tgtEl>
                                      </p:cBhvr>
                                    </p:animEffect>
                                  </p:childTnLst>
                                </p:cTn>
                              </p:par>
                            </p:childTnLst>
                          </p:cTn>
                        </p:par>
                      </p:childTnLst>
                    </p:cTn>
                  </p:par>
                  <p:par>
                    <p:cTn id="126" fill="hold">
                      <p:stCondLst>
                        <p:cond delay="indefinite"/>
                      </p:stCondLst>
                      <p:childTnLst>
                        <p:par>
                          <p:cTn id="127" fill="hold">
                            <p:stCondLst>
                              <p:cond delay="0"/>
                            </p:stCondLst>
                            <p:childTnLst>
                              <p:par>
                                <p:cTn id="128" presetID="10" presetClass="exit" presetSubtype="0" fill="hold" nodeType="clickEffect">
                                  <p:stCondLst>
                                    <p:cond delay="0"/>
                                  </p:stCondLst>
                                  <p:childTnLst>
                                    <p:animEffect transition="out" filter="fade">
                                      <p:cBhvr>
                                        <p:cTn id="129" dur="1000"/>
                                        <p:tgtEl>
                                          <p:spTgt spid="12"/>
                                        </p:tgtEl>
                                      </p:cBhvr>
                                    </p:animEffect>
                                    <p:set>
                                      <p:cBhvr>
                                        <p:cTn id="130" dur="1" fill="hold">
                                          <p:stCondLst>
                                            <p:cond delay="999"/>
                                          </p:stCondLst>
                                        </p:cTn>
                                        <p:tgtEl>
                                          <p:spTgt spid="12"/>
                                        </p:tgtEl>
                                        <p:attrNameLst>
                                          <p:attrName>style.visibility</p:attrName>
                                        </p:attrNameLst>
                                      </p:cBhvr>
                                      <p:to>
                                        <p:strVal val="hidden"/>
                                      </p:to>
                                    </p:set>
                                  </p:childTnLst>
                                </p:cTn>
                              </p:par>
                            </p:childTnLst>
                          </p:cTn>
                        </p:par>
                        <p:par>
                          <p:cTn id="131" fill="hold">
                            <p:stCondLst>
                              <p:cond delay="1000"/>
                            </p:stCondLst>
                            <p:childTnLst>
                              <p:par>
                                <p:cTn id="132" presetID="22" presetClass="entr" presetSubtype="8" fill="hold" nodeType="afterEffect">
                                  <p:stCondLst>
                                    <p:cond delay="0"/>
                                  </p:stCondLst>
                                  <p:childTnLst>
                                    <p:set>
                                      <p:cBhvr>
                                        <p:cTn id="133" dur="1" fill="hold">
                                          <p:stCondLst>
                                            <p:cond delay="0"/>
                                          </p:stCondLst>
                                        </p:cTn>
                                        <p:tgtEl>
                                          <p:spTgt spid="11"/>
                                        </p:tgtEl>
                                        <p:attrNameLst>
                                          <p:attrName>style.visibility</p:attrName>
                                        </p:attrNameLst>
                                      </p:cBhvr>
                                      <p:to>
                                        <p:strVal val="visible"/>
                                      </p:to>
                                    </p:set>
                                    <p:animEffect transition="in" filter="wipe(left)">
                                      <p:cBhvr>
                                        <p:cTn id="13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p:bldP spid="8" grpId="1"/>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5604272"/>
          </a:xfrm>
          <a:prstGeom prst="rect">
            <a:avLst/>
          </a:prstGeom>
        </p:spPr>
        <p:txBody>
          <a:bodyPr wrap="square">
            <a:spAutoFit/>
          </a:bodyPr>
          <a:lstStyle/>
          <a:p>
            <a:r>
              <a:rPr lang="en-US" dirty="0">
                <a:hlinkClick r:id="rId2"/>
              </a:rPr>
              <a:t>https://oregonencyclopedia.org/articles/astor_expedition_1810_1812/#.XDyc_VxKiyI</a:t>
            </a:r>
            <a:endParaRPr lang="en-US" dirty="0"/>
          </a:p>
          <a:p>
            <a:r>
              <a:rPr lang="en-US" dirty="0"/>
              <a:t>	The Astor Expedition was a grand, two-pronged mission, involving scores of men, that attempted to establish a worldwide trading network centered at present-day Astoria. Although the ambitious enterprise was ultimately doomed by the War of 1812, it left a lasting impact on Oregon history. Fort Astoria, the trading post constructed near the mouth of the Columbia River, was the first permanent United States settlement on the Pacific Coast, and a small band of expedition members forged what would later become the Oregon Trail.</a:t>
            </a:r>
          </a:p>
          <a:p>
            <a:r>
              <a:rPr lang="en-US" dirty="0"/>
              <a:t>	Confident that he could make huge profits in a New York–London–China trading grid, entrepreneur John Jacob Astor organized the Pacific Fur Company in June 1810. While he managed the business in New York, he sent two groups of his employees west—one by sea to carry supplies and initiate coastal trading, and one by land to found a string of fur posts across North America. Between them, the two groups of </a:t>
            </a:r>
            <a:r>
              <a:rPr lang="en-US" dirty="0" err="1"/>
              <a:t>Astorians</a:t>
            </a:r>
            <a:r>
              <a:rPr lang="en-US" dirty="0"/>
              <a:t> established a terminal fort on the Pacific Coast from which to trade with China.</a:t>
            </a:r>
          </a:p>
          <a:p>
            <a:r>
              <a:rPr lang="en-US" dirty="0"/>
              <a:t>	In September 1810, Pacific Fur Company partners Duncan McDougall, Alexander McKay, David Stuart, and Robert Stuart sailed from New York on the </a:t>
            </a:r>
            <a:r>
              <a:rPr lang="en-US" i="1" dirty="0" err="1"/>
              <a:t>Tonquin</a:t>
            </a:r>
            <a:r>
              <a:rPr lang="en-US" dirty="0"/>
              <a:t>. The trip was not a smooth one. At the Falkland Islands, Robert Stuart threatened ship captain Jonathan Thorn at gunpoint in order to save the lives of several fur company men whom Thorn had intentionally left behind. The following March, conflict erupted again at the mouth of the river on the Columbia River bar when Thorn, over the partners’ protests, ordered his men to launch two longboats in turbulent seas to find safe passage to the estuary. Eight men drowned. When the remaining men finally reached shore at present-day Astoria, they began clearing land for a fort and trading post.</a:t>
            </a:r>
          </a:p>
          <a:p>
            <a:r>
              <a:rPr lang="en-US" dirty="0"/>
              <a:t>	The second party, known as the Overland </a:t>
            </a:r>
            <a:r>
              <a:rPr lang="en-US" dirty="0" err="1"/>
              <a:t>Astorians</a:t>
            </a:r>
            <a:r>
              <a:rPr lang="en-US" dirty="0"/>
              <a:t>, added men to their expedition in Canada and St. Louis in the fall of 1810 before making winter camp at the mouth of the Nodaway River. They headed up the Missouri River in the spring of 1811. Among the sixty-five people who left the </a:t>
            </a:r>
            <a:r>
              <a:rPr lang="en-US" dirty="0" err="1"/>
              <a:t>Arikara</a:t>
            </a:r>
            <a:r>
              <a:rPr lang="en-US" dirty="0"/>
              <a:t> villages in present-day South Dakota on horseback in July were Pacific Fur Company partners Donald McKenzie, Ramsay Crooks, Robert McClellan, and Joseph Miller.</a:t>
            </a:r>
          </a:p>
          <a:p>
            <a:r>
              <a:rPr lang="en-US" dirty="0"/>
              <a:t>Astor had chosen partner Wilson Price Hunt, who had no experience in wilderness travel, to lead the overland group because of his business expertise. Also accompanying them were Pierre </a:t>
            </a:r>
            <a:r>
              <a:rPr lang="en-US" dirty="0" err="1"/>
              <a:t>Dorion</a:t>
            </a:r>
            <a:r>
              <a:rPr lang="en-US" dirty="0"/>
              <a:t> Jr., his Iowa Indian wife Marie, and their two young sons. Their guides were John </a:t>
            </a:r>
            <a:r>
              <a:rPr lang="en-US" dirty="0" err="1"/>
              <a:t>Hoback</a:t>
            </a:r>
            <a:r>
              <a:rPr lang="en-US" dirty="0"/>
              <a:t>, Jacob </a:t>
            </a:r>
            <a:r>
              <a:rPr lang="en-US" dirty="0" err="1"/>
              <a:t>Reznor</a:t>
            </a:r>
            <a:r>
              <a:rPr lang="en-US" dirty="0"/>
              <a:t>, and Edward Robinson, three trappers who had spent the winter in present-day Idaho with fur trader Andrew Henry.</a:t>
            </a:r>
          </a:p>
          <a:p>
            <a:r>
              <a:rPr lang="en-US" dirty="0"/>
              <a:t>	The company descended the Snake River in canoes in October, but they soon lost one man and several boatloads of goods in the raging water. With winter coming on in late October, the men decided to abandon the river just east of present-day Twin Falls, Idaho, and continue on foot. On the verge of starvation, they split and reunited into various groups (partly by design and partly by accident), with eleven men making their way into present-day northern Idaho and enduring the brutal winter with help from Nez Perce Indians, who fed them and sold them canoes. That group arrived at Astoria by way of the Snake and Columbia Rivers in January 1812. In February, Hunt and thirty-three others reached Fort Astoria after taking a route north of present-day Ontario. Two others arrived in May and seven more in the fall.</a:t>
            </a:r>
          </a:p>
          <a:p>
            <a:r>
              <a:rPr lang="en-US" dirty="0"/>
              <a:t>	Astor’s grand venture was plagued by mismanagement and conflicts with Native people but most of all by the War of 1812 and the partners’ fear of attacks by British ships. In October 1813, some seventy-five traders from the powerful Montreal-based North West Company came down the Columbia and shocked the partners by offering to buy the Pacific Fur Company and all of its holdings. By the summer of 1813, the partners at Astoria had decided to abandon the post</a:t>
            </a:r>
            <a:r>
              <a:rPr lang="en-US" i="1" dirty="0"/>
              <a:t>. </a:t>
            </a:r>
            <a:r>
              <a:rPr lang="en-US" dirty="0"/>
              <a:t>Hunt certainly would have objected, but he was away from the post on a trading mission. McDougall and the others agreed to the sale, ending Astor’s dream of a lucrative international fur trade. More than sixty men had died in the effort.</a:t>
            </a:r>
          </a:p>
          <a:p>
            <a:r>
              <a:rPr lang="en-US" dirty="0"/>
              <a:t>	The Astor expedition left a lasting legacy in the route that </a:t>
            </a:r>
            <a:r>
              <a:rPr lang="en-US" dirty="0" err="1"/>
              <a:t>Astorian</a:t>
            </a:r>
            <a:r>
              <a:rPr lang="en-US" dirty="0"/>
              <a:t> Robert Stuart discovered on his return trip from Astoria to St. Louis—an easy and low passage over the Rocky Mountains at South Pass. That key section of what became the Oregon Trail would greatly benefit tens of thousands of pioneers headed for Oregon, Utah, or California.</a:t>
            </a:r>
          </a:p>
          <a:p>
            <a:endParaRPr lang="en-US" dirty="0"/>
          </a:p>
          <a:p>
            <a:endParaRPr lang="en-US" dirty="0"/>
          </a:p>
        </p:txBody>
      </p:sp>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3" name="Rectangle 22"/>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39" name="Picture 3"/>
          <p:cNvPicPr>
            <a:picLocks noChangeAspect="1" noChangeArrowheads="1"/>
          </p:cNvPicPr>
          <p:nvPr/>
        </p:nvPicPr>
        <p:blipFill>
          <a:blip r:embed="rId2"/>
          <a:srcRect l="61480" t="76454" r="2140" b="1939"/>
          <a:stretch>
            <a:fillRect/>
          </a:stretch>
        </p:blipFill>
        <p:spPr bwMode="auto">
          <a:xfrm>
            <a:off x="-23446" y="1447800"/>
            <a:ext cx="9167446" cy="5410200"/>
          </a:xfrm>
          <a:prstGeom prst="rect">
            <a:avLst/>
          </a:prstGeom>
          <a:noFill/>
          <a:ln w="9525">
            <a:noFill/>
            <a:miter lim="800000"/>
            <a:headEnd/>
            <a:tailEnd/>
          </a:ln>
          <a:effectLst/>
        </p:spPr>
      </p:pic>
      <p:pic>
        <p:nvPicPr>
          <p:cNvPr id="35" name="Picture 3"/>
          <p:cNvPicPr>
            <a:picLocks noChangeAspect="1" noChangeArrowheads="1"/>
          </p:cNvPicPr>
          <p:nvPr/>
        </p:nvPicPr>
        <p:blipFill>
          <a:blip r:embed="rId2"/>
          <a:srcRect/>
          <a:stretch>
            <a:fillRect/>
          </a:stretch>
        </p:blipFill>
        <p:spPr bwMode="auto">
          <a:xfrm>
            <a:off x="-34925" y="1524000"/>
            <a:ext cx="7121525" cy="4584700"/>
          </a:xfrm>
          <a:prstGeom prst="rect">
            <a:avLst/>
          </a:prstGeom>
          <a:noFill/>
          <a:ln w="9525">
            <a:noFill/>
            <a:miter lim="800000"/>
            <a:headEnd/>
            <a:tailEnd/>
          </a:ln>
          <a:effectLst/>
        </p:spPr>
      </p:pic>
      <p:sp useBgFill="1">
        <p:nvSpPr>
          <p:cNvPr id="30" name="Rectangle 29"/>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556" name="AutoShape 4" descr="Image result for john jacob astor"/>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useBgFill="1">
        <p:nvSpPr>
          <p:cNvPr id="49" name="TextBox 48"/>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1810</a:t>
            </a:r>
          </a:p>
        </p:txBody>
      </p:sp>
      <p:sp>
        <p:nvSpPr>
          <p:cNvPr id="44" name="TextBox 43"/>
          <p:cNvSpPr txBox="1"/>
          <p:nvPr/>
        </p:nvSpPr>
        <p:spPr>
          <a:xfrm>
            <a:off x="0" y="838200"/>
            <a:ext cx="9144000" cy="707886"/>
          </a:xfrm>
          <a:prstGeom prst="rect">
            <a:avLst/>
          </a:prstGeom>
          <a:solidFill>
            <a:srgbClr val="007FDE"/>
          </a:solidFill>
        </p:spPr>
        <p:txBody>
          <a:bodyPr wrap="square" rtlCol="0">
            <a:spAutoFit/>
          </a:bodyPr>
          <a:lstStyle/>
          <a:p>
            <a:r>
              <a:rPr lang="en-US" sz="4000" b="1" dirty="0">
                <a:solidFill>
                  <a:schemeClr val="bg1"/>
                </a:solidFill>
                <a:effectLst>
                  <a:outerShdw dist="50800" dir="7200000" algn="ctr" rotWithShape="0">
                    <a:schemeClr val="tx1"/>
                  </a:outerShdw>
                </a:effectLst>
              </a:rPr>
              <a:t> John Jacob Astor (1763-1848)</a:t>
            </a:r>
          </a:p>
        </p:txBody>
      </p:sp>
      <p:sp>
        <p:nvSpPr>
          <p:cNvPr id="36" name="Freeform 35"/>
          <p:cNvSpPr/>
          <p:nvPr/>
        </p:nvSpPr>
        <p:spPr>
          <a:xfrm>
            <a:off x="558346" y="1863271"/>
            <a:ext cx="4705350" cy="4256315"/>
          </a:xfrm>
          <a:custGeom>
            <a:avLst/>
            <a:gdLst>
              <a:gd name="connsiteX0" fmla="*/ 2770415 w 4705350"/>
              <a:gd name="connsiteY0" fmla="*/ 391886 h 4256315"/>
              <a:gd name="connsiteX1" fmla="*/ 3978729 w 4705350"/>
              <a:gd name="connsiteY1" fmla="*/ 702129 h 4256315"/>
              <a:gd name="connsiteX2" fmla="*/ 4517572 w 4705350"/>
              <a:gd name="connsiteY2" fmla="*/ 1110343 h 4256315"/>
              <a:gd name="connsiteX3" fmla="*/ 4631872 w 4705350"/>
              <a:gd name="connsiteY3" fmla="*/ 1469572 h 4256315"/>
              <a:gd name="connsiteX4" fmla="*/ 4697186 w 4705350"/>
              <a:gd name="connsiteY4" fmla="*/ 1714500 h 4256315"/>
              <a:gd name="connsiteX5" fmla="*/ 4582886 w 4705350"/>
              <a:gd name="connsiteY5" fmla="*/ 2155372 h 4256315"/>
              <a:gd name="connsiteX6" fmla="*/ 4158343 w 4705350"/>
              <a:gd name="connsiteY6" fmla="*/ 2808515 h 4256315"/>
              <a:gd name="connsiteX7" fmla="*/ 3815443 w 4705350"/>
              <a:gd name="connsiteY7" fmla="*/ 3347358 h 4256315"/>
              <a:gd name="connsiteX8" fmla="*/ 3505200 w 4705350"/>
              <a:gd name="connsiteY8" fmla="*/ 3951515 h 4256315"/>
              <a:gd name="connsiteX9" fmla="*/ 3276600 w 4705350"/>
              <a:gd name="connsiteY9" fmla="*/ 4114800 h 4256315"/>
              <a:gd name="connsiteX10" fmla="*/ 3113315 w 4705350"/>
              <a:gd name="connsiteY10" fmla="*/ 4245429 h 4256315"/>
              <a:gd name="connsiteX11" fmla="*/ 2509158 w 4705350"/>
              <a:gd name="connsiteY11" fmla="*/ 4049486 h 4256315"/>
              <a:gd name="connsiteX12" fmla="*/ 2313215 w 4705350"/>
              <a:gd name="connsiteY12" fmla="*/ 3543300 h 4256315"/>
              <a:gd name="connsiteX13" fmla="*/ 2100943 w 4705350"/>
              <a:gd name="connsiteY13" fmla="*/ 2906486 h 4256315"/>
              <a:gd name="connsiteX14" fmla="*/ 1268186 w 4705350"/>
              <a:gd name="connsiteY14" fmla="*/ 2302329 h 4256315"/>
              <a:gd name="connsiteX15" fmla="*/ 255815 w 4705350"/>
              <a:gd name="connsiteY15" fmla="*/ 1649186 h 4256315"/>
              <a:gd name="connsiteX16" fmla="*/ 10886 w 4705350"/>
              <a:gd name="connsiteY16" fmla="*/ 1240972 h 4256315"/>
              <a:gd name="connsiteX17" fmla="*/ 190500 w 4705350"/>
              <a:gd name="connsiteY17" fmla="*/ 734786 h 4256315"/>
              <a:gd name="connsiteX18" fmla="*/ 582386 w 4705350"/>
              <a:gd name="connsiteY18" fmla="*/ 212272 h 4256315"/>
              <a:gd name="connsiteX19" fmla="*/ 1006929 w 4705350"/>
              <a:gd name="connsiteY19" fmla="*/ 0 h 425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05350" h="4256315">
                <a:moveTo>
                  <a:pt x="2770415" y="391886"/>
                </a:moveTo>
                <a:cubicBezTo>
                  <a:pt x="3228975" y="487136"/>
                  <a:pt x="3687536" y="582386"/>
                  <a:pt x="3978729" y="702129"/>
                </a:cubicBezTo>
                <a:cubicBezTo>
                  <a:pt x="4269922" y="821872"/>
                  <a:pt x="4408715" y="982436"/>
                  <a:pt x="4517572" y="1110343"/>
                </a:cubicBezTo>
                <a:cubicBezTo>
                  <a:pt x="4626429" y="1238250"/>
                  <a:pt x="4601936" y="1368879"/>
                  <a:pt x="4631872" y="1469572"/>
                </a:cubicBezTo>
                <a:cubicBezTo>
                  <a:pt x="4661808" y="1570265"/>
                  <a:pt x="4705350" y="1600200"/>
                  <a:pt x="4697186" y="1714500"/>
                </a:cubicBezTo>
                <a:cubicBezTo>
                  <a:pt x="4689022" y="1828800"/>
                  <a:pt x="4672693" y="1973036"/>
                  <a:pt x="4582886" y="2155372"/>
                </a:cubicBezTo>
                <a:cubicBezTo>
                  <a:pt x="4493079" y="2337708"/>
                  <a:pt x="4286250" y="2609851"/>
                  <a:pt x="4158343" y="2808515"/>
                </a:cubicBezTo>
                <a:cubicBezTo>
                  <a:pt x="4030436" y="3007179"/>
                  <a:pt x="3924300" y="3156858"/>
                  <a:pt x="3815443" y="3347358"/>
                </a:cubicBezTo>
                <a:cubicBezTo>
                  <a:pt x="3706586" y="3537858"/>
                  <a:pt x="3595007" y="3823608"/>
                  <a:pt x="3505200" y="3951515"/>
                </a:cubicBezTo>
                <a:cubicBezTo>
                  <a:pt x="3415393" y="4079422"/>
                  <a:pt x="3341914" y="4065814"/>
                  <a:pt x="3276600" y="4114800"/>
                </a:cubicBezTo>
                <a:cubicBezTo>
                  <a:pt x="3211286" y="4163786"/>
                  <a:pt x="3241222" y="4256315"/>
                  <a:pt x="3113315" y="4245429"/>
                </a:cubicBezTo>
                <a:cubicBezTo>
                  <a:pt x="2985408" y="4234543"/>
                  <a:pt x="2642508" y="4166507"/>
                  <a:pt x="2509158" y="4049486"/>
                </a:cubicBezTo>
                <a:cubicBezTo>
                  <a:pt x="2375808" y="3932465"/>
                  <a:pt x="2381251" y="3733800"/>
                  <a:pt x="2313215" y="3543300"/>
                </a:cubicBezTo>
                <a:cubicBezTo>
                  <a:pt x="2245179" y="3352800"/>
                  <a:pt x="2275115" y="3113315"/>
                  <a:pt x="2100943" y="2906486"/>
                </a:cubicBezTo>
                <a:cubicBezTo>
                  <a:pt x="1926772" y="2699658"/>
                  <a:pt x="1575707" y="2511879"/>
                  <a:pt x="1268186" y="2302329"/>
                </a:cubicBezTo>
                <a:cubicBezTo>
                  <a:pt x="960665" y="2092779"/>
                  <a:pt x="465365" y="1826079"/>
                  <a:pt x="255815" y="1649186"/>
                </a:cubicBezTo>
                <a:cubicBezTo>
                  <a:pt x="46265" y="1472293"/>
                  <a:pt x="21772" y="1393372"/>
                  <a:pt x="10886" y="1240972"/>
                </a:cubicBezTo>
                <a:cubicBezTo>
                  <a:pt x="0" y="1088572"/>
                  <a:pt x="95250" y="906236"/>
                  <a:pt x="190500" y="734786"/>
                </a:cubicBezTo>
                <a:cubicBezTo>
                  <a:pt x="285750" y="563336"/>
                  <a:pt x="446315" y="334736"/>
                  <a:pt x="582386" y="212272"/>
                </a:cubicBezTo>
                <a:cubicBezTo>
                  <a:pt x="718457" y="89808"/>
                  <a:pt x="862693" y="44904"/>
                  <a:pt x="1006929" y="0"/>
                </a:cubicBezTo>
              </a:path>
            </a:pathLst>
          </a:custGeom>
          <a:ln w="76200">
            <a:prstDash val="sysDot"/>
            <a:tailEnd type="triangle" w="lg" len="lg"/>
          </a:ln>
          <a:effectLst>
            <a:outerShdw dist="508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37" name="Picture 36"/>
          <p:cNvPicPr>
            <a:picLocks noChangeAspect="1" noChangeArrowheads="1"/>
          </p:cNvPicPr>
          <p:nvPr/>
        </p:nvPicPr>
        <p:blipFill>
          <a:blip r:embed="rId3" cstate="print"/>
          <a:srcRect l="3307" r="755"/>
          <a:stretch>
            <a:fillRect/>
          </a:stretch>
        </p:blipFill>
        <p:spPr bwMode="auto">
          <a:xfrm>
            <a:off x="1565275" y="1770738"/>
            <a:ext cx="1066800" cy="680362"/>
          </a:xfrm>
          <a:prstGeom prst="rect">
            <a:avLst/>
          </a:prstGeom>
          <a:noFill/>
          <a:ln w="9525">
            <a:noFill/>
            <a:miter lim="800000"/>
            <a:headEnd/>
            <a:tailEnd/>
          </a:ln>
          <a:effectLst/>
        </p:spPr>
      </p:pic>
      <p:pic>
        <p:nvPicPr>
          <p:cNvPr id="151561" name="Picture 9"/>
          <p:cNvPicPr>
            <a:picLocks noChangeAspect="1" noChangeArrowheads="1"/>
          </p:cNvPicPr>
          <p:nvPr/>
        </p:nvPicPr>
        <p:blipFill>
          <a:blip r:embed="rId4"/>
          <a:srcRect/>
          <a:stretch>
            <a:fillRect/>
          </a:stretch>
        </p:blipFill>
        <p:spPr bwMode="auto">
          <a:xfrm>
            <a:off x="6629400" y="914400"/>
            <a:ext cx="2451100" cy="2835275"/>
          </a:xfrm>
          <a:prstGeom prst="rect">
            <a:avLst/>
          </a:prstGeom>
          <a:noFill/>
          <a:ln w="76200">
            <a:solidFill>
              <a:srgbClr val="007FDE"/>
            </a:solidFill>
            <a:miter lim="800000"/>
            <a:headEnd/>
            <a:tailEnd/>
          </a:ln>
          <a:effectLst/>
        </p:spPr>
      </p:pic>
      <p:sp>
        <p:nvSpPr>
          <p:cNvPr id="40" name="TextBox 39"/>
          <p:cNvSpPr txBox="1"/>
          <p:nvPr/>
        </p:nvSpPr>
        <p:spPr>
          <a:xfrm>
            <a:off x="5033964" y="4953000"/>
            <a:ext cx="4110036" cy="1077218"/>
          </a:xfrm>
          <a:prstGeom prst="rect">
            <a:avLst/>
          </a:prstGeom>
          <a:noFill/>
        </p:spPr>
        <p:txBody>
          <a:bodyPr wrap="none" rtlCol="0">
            <a:spAutoFit/>
          </a:bodyPr>
          <a:lstStyle/>
          <a:p>
            <a:r>
              <a:rPr lang="en-US" sz="3200" b="1" dirty="0"/>
              <a:t> Sea route – 6 months</a:t>
            </a:r>
          </a:p>
          <a:p>
            <a:r>
              <a:rPr lang="en-US" sz="3200" b="1" dirty="0"/>
              <a:t>   </a:t>
            </a:r>
            <a:r>
              <a:rPr lang="en-US" sz="2800" b="1" dirty="0"/>
              <a:t>Sept 1810 - March 1811</a:t>
            </a:r>
          </a:p>
        </p:txBody>
      </p:sp>
      <p:grpSp>
        <p:nvGrpSpPr>
          <p:cNvPr id="6" name="Group 42"/>
          <p:cNvGrpSpPr/>
          <p:nvPr/>
        </p:nvGrpSpPr>
        <p:grpSpPr>
          <a:xfrm>
            <a:off x="4708654" y="1841269"/>
            <a:ext cx="932948" cy="1206731"/>
            <a:chOff x="4708654" y="1841269"/>
            <a:chExt cx="932948" cy="1206731"/>
          </a:xfrm>
        </p:grpSpPr>
        <p:sp>
          <p:nvSpPr>
            <p:cNvPr id="41" name="TextBox 40"/>
            <p:cNvSpPr txBox="1"/>
            <p:nvPr/>
          </p:nvSpPr>
          <p:spPr>
            <a:xfrm rot="20004301">
              <a:off x="4708654" y="1841269"/>
              <a:ext cx="932948" cy="830997"/>
            </a:xfrm>
            <a:prstGeom prst="rect">
              <a:avLst/>
            </a:prstGeom>
            <a:noFill/>
          </p:spPr>
          <p:txBody>
            <a:bodyPr wrap="none" rtlCol="0">
              <a:spAutoFit/>
            </a:bodyPr>
            <a:lstStyle/>
            <a:p>
              <a:r>
                <a:rPr lang="en-US" sz="2400" b="1" dirty="0"/>
                <a:t>Cape </a:t>
              </a:r>
            </a:p>
            <a:p>
              <a:r>
                <a:rPr lang="en-US" sz="2400" b="1" dirty="0"/>
                <a:t>Verde</a:t>
              </a:r>
            </a:p>
          </p:txBody>
        </p:sp>
        <p:sp>
          <p:nvSpPr>
            <p:cNvPr id="42" name="Oval 41"/>
            <p:cNvSpPr/>
            <p:nvPr/>
          </p:nvSpPr>
          <p:spPr>
            <a:xfrm>
              <a:off x="4953000" y="2819400"/>
              <a:ext cx="228600" cy="2286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44"/>
          <p:cNvGrpSpPr/>
          <p:nvPr/>
        </p:nvGrpSpPr>
        <p:grpSpPr>
          <a:xfrm>
            <a:off x="3701267" y="5715000"/>
            <a:ext cx="1250279" cy="983299"/>
            <a:chOff x="4904721" y="2831869"/>
            <a:chExt cx="1250279" cy="983299"/>
          </a:xfrm>
        </p:grpSpPr>
        <p:sp>
          <p:nvSpPr>
            <p:cNvPr id="48" name="TextBox 47"/>
            <p:cNvSpPr txBox="1"/>
            <p:nvPr/>
          </p:nvSpPr>
          <p:spPr>
            <a:xfrm rot="20004301">
              <a:off x="4904721" y="2984171"/>
              <a:ext cx="1250279" cy="830997"/>
            </a:xfrm>
            <a:prstGeom prst="rect">
              <a:avLst/>
            </a:prstGeom>
            <a:noFill/>
          </p:spPr>
          <p:txBody>
            <a:bodyPr wrap="none" rtlCol="0">
              <a:spAutoFit/>
            </a:bodyPr>
            <a:lstStyle/>
            <a:p>
              <a:r>
                <a:rPr lang="en-US" sz="2400" b="1" dirty="0"/>
                <a:t>Falkland</a:t>
              </a:r>
              <a:br>
                <a:rPr lang="en-US" sz="2400" b="1" dirty="0"/>
              </a:br>
              <a:r>
                <a:rPr lang="en-US" sz="2400" b="1" dirty="0"/>
                <a:t>Islands</a:t>
              </a:r>
            </a:p>
          </p:txBody>
        </p:sp>
        <p:sp>
          <p:nvSpPr>
            <p:cNvPr id="50" name="Oval 49"/>
            <p:cNvSpPr/>
            <p:nvPr/>
          </p:nvSpPr>
          <p:spPr>
            <a:xfrm>
              <a:off x="5089654" y="2831869"/>
              <a:ext cx="228600" cy="2286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50"/>
          <p:cNvGrpSpPr/>
          <p:nvPr/>
        </p:nvGrpSpPr>
        <p:grpSpPr>
          <a:xfrm>
            <a:off x="457200" y="2726852"/>
            <a:ext cx="1257143" cy="473548"/>
            <a:chOff x="4327654" y="1748721"/>
            <a:chExt cx="1257143" cy="473548"/>
          </a:xfrm>
        </p:grpSpPr>
        <p:sp>
          <p:nvSpPr>
            <p:cNvPr id="52" name="TextBox 51"/>
            <p:cNvSpPr txBox="1"/>
            <p:nvPr/>
          </p:nvSpPr>
          <p:spPr>
            <a:xfrm rot="20004301">
              <a:off x="4527456" y="1748721"/>
              <a:ext cx="1057341" cy="461665"/>
            </a:xfrm>
            <a:prstGeom prst="rect">
              <a:avLst/>
            </a:prstGeom>
            <a:noFill/>
          </p:spPr>
          <p:txBody>
            <a:bodyPr wrap="none" rtlCol="0">
              <a:spAutoFit/>
            </a:bodyPr>
            <a:lstStyle/>
            <a:p>
              <a:r>
                <a:rPr lang="en-US" sz="2400" b="1" dirty="0"/>
                <a:t>Hawaii</a:t>
              </a:r>
            </a:p>
          </p:txBody>
        </p:sp>
        <p:sp>
          <p:nvSpPr>
            <p:cNvPr id="53" name="Oval 52"/>
            <p:cNvSpPr/>
            <p:nvPr/>
          </p:nvSpPr>
          <p:spPr>
            <a:xfrm>
              <a:off x="4327654" y="1993669"/>
              <a:ext cx="228600" cy="2286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45" name="TextBox 44"/>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fade">
                                      <p:cBhvr>
                                        <p:cTn id="7" dur="1000"/>
                                        <p:tgtEl>
                                          <p:spTgt spid="40">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40">
                                            <p:txEl>
                                              <p:pRg st="1" end="1"/>
                                            </p:txEl>
                                          </p:spTgt>
                                        </p:tgtEl>
                                        <p:attrNameLst>
                                          <p:attrName>style.visibility</p:attrName>
                                        </p:attrNameLst>
                                      </p:cBhvr>
                                      <p:to>
                                        <p:strVal val="visible"/>
                                      </p:to>
                                    </p:set>
                                    <p:animEffect transition="in" filter="fade">
                                      <p:cBhvr>
                                        <p:cTn id="10" dur="1000"/>
                                        <p:tgtEl>
                                          <p:spTgt spid="4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heel(1)">
                                      <p:cBhvr>
                                        <p:cTn id="15" dur="8000"/>
                                        <p:tgtEl>
                                          <p:spTgt spid="36"/>
                                        </p:tgtEl>
                                      </p:cBhvr>
                                    </p:animEffect>
                                  </p:childTnLst>
                                </p:cTn>
                              </p:par>
                              <p:par>
                                <p:cTn id="16" presetID="53" presetClass="entr" presetSubtype="0" fill="hold" nodeType="withEffect">
                                  <p:stCondLst>
                                    <p:cond delay="1000"/>
                                  </p:stCondLst>
                                  <p:childTnLst>
                                    <p:set>
                                      <p:cBhvr>
                                        <p:cTn id="17" dur="1" fill="hold">
                                          <p:stCondLst>
                                            <p:cond delay="0"/>
                                          </p:stCondLst>
                                        </p:cTn>
                                        <p:tgtEl>
                                          <p:spTgt spid="6"/>
                                        </p:tgtEl>
                                        <p:attrNameLst>
                                          <p:attrName>style.visibility</p:attrName>
                                        </p:attrNameLst>
                                      </p:cBhvr>
                                      <p:to>
                                        <p:strVal val="visible"/>
                                      </p:to>
                                    </p:set>
                                    <p:anim calcmode="lin" valueType="num">
                                      <p:cBhvr>
                                        <p:cTn id="18" dur="1000" fill="hold"/>
                                        <p:tgtEl>
                                          <p:spTgt spid="6"/>
                                        </p:tgtEl>
                                        <p:attrNameLst>
                                          <p:attrName>ppt_w</p:attrName>
                                        </p:attrNameLst>
                                      </p:cBhvr>
                                      <p:tavLst>
                                        <p:tav tm="0">
                                          <p:val>
                                            <p:fltVal val="0"/>
                                          </p:val>
                                        </p:tav>
                                        <p:tav tm="100000">
                                          <p:val>
                                            <p:strVal val="#ppt_w"/>
                                          </p:val>
                                        </p:tav>
                                      </p:tavLst>
                                    </p:anim>
                                    <p:anim calcmode="lin" valueType="num">
                                      <p:cBhvr>
                                        <p:cTn id="19" dur="1000" fill="hold"/>
                                        <p:tgtEl>
                                          <p:spTgt spid="6"/>
                                        </p:tgtEl>
                                        <p:attrNameLst>
                                          <p:attrName>ppt_h</p:attrName>
                                        </p:attrNameLst>
                                      </p:cBhvr>
                                      <p:tavLst>
                                        <p:tav tm="0">
                                          <p:val>
                                            <p:fltVal val="0"/>
                                          </p:val>
                                        </p:tav>
                                        <p:tav tm="100000">
                                          <p:val>
                                            <p:strVal val="#ppt_h"/>
                                          </p:val>
                                        </p:tav>
                                      </p:tavLst>
                                    </p:anim>
                                    <p:animEffect transition="in" filter="fade">
                                      <p:cBhvr>
                                        <p:cTn id="20" dur="1000"/>
                                        <p:tgtEl>
                                          <p:spTgt spid="6"/>
                                        </p:tgtEl>
                                      </p:cBhvr>
                                    </p:animEffect>
                                  </p:childTnLst>
                                </p:cTn>
                              </p:par>
                              <p:par>
                                <p:cTn id="21" presetID="53" presetClass="entr" presetSubtype="0" fill="hold" nodeType="withEffect">
                                  <p:stCondLst>
                                    <p:cond delay="3000"/>
                                  </p:stCondLst>
                                  <p:childTnLst>
                                    <p:set>
                                      <p:cBhvr>
                                        <p:cTn id="22" dur="1" fill="hold">
                                          <p:stCondLst>
                                            <p:cond delay="0"/>
                                          </p:stCondLst>
                                        </p:cTn>
                                        <p:tgtEl>
                                          <p:spTgt spid="7"/>
                                        </p:tgtEl>
                                        <p:attrNameLst>
                                          <p:attrName>style.visibility</p:attrName>
                                        </p:attrNameLst>
                                      </p:cBhvr>
                                      <p:to>
                                        <p:strVal val="visible"/>
                                      </p:to>
                                    </p:set>
                                    <p:anim calcmode="lin" valueType="num">
                                      <p:cBhvr>
                                        <p:cTn id="23" dur="1000" fill="hold"/>
                                        <p:tgtEl>
                                          <p:spTgt spid="7"/>
                                        </p:tgtEl>
                                        <p:attrNameLst>
                                          <p:attrName>ppt_w</p:attrName>
                                        </p:attrNameLst>
                                      </p:cBhvr>
                                      <p:tavLst>
                                        <p:tav tm="0">
                                          <p:val>
                                            <p:fltVal val="0"/>
                                          </p:val>
                                        </p:tav>
                                        <p:tav tm="100000">
                                          <p:val>
                                            <p:strVal val="#ppt_w"/>
                                          </p:val>
                                        </p:tav>
                                      </p:tavLst>
                                    </p:anim>
                                    <p:anim calcmode="lin" valueType="num">
                                      <p:cBhvr>
                                        <p:cTn id="24" dur="1000" fill="hold"/>
                                        <p:tgtEl>
                                          <p:spTgt spid="7"/>
                                        </p:tgtEl>
                                        <p:attrNameLst>
                                          <p:attrName>ppt_h</p:attrName>
                                        </p:attrNameLst>
                                      </p:cBhvr>
                                      <p:tavLst>
                                        <p:tav tm="0">
                                          <p:val>
                                            <p:fltVal val="0"/>
                                          </p:val>
                                        </p:tav>
                                        <p:tav tm="100000">
                                          <p:val>
                                            <p:strVal val="#ppt_h"/>
                                          </p:val>
                                        </p:tav>
                                      </p:tavLst>
                                    </p:anim>
                                    <p:animEffect transition="in" filter="fade">
                                      <p:cBhvr>
                                        <p:cTn id="25" dur="1000"/>
                                        <p:tgtEl>
                                          <p:spTgt spid="7"/>
                                        </p:tgtEl>
                                      </p:cBhvr>
                                    </p:animEffect>
                                  </p:childTnLst>
                                </p:cTn>
                              </p:par>
                              <p:par>
                                <p:cTn id="26" presetID="53" presetClass="entr" presetSubtype="0" fill="hold" nodeType="withEffect">
                                  <p:stCondLst>
                                    <p:cond delay="6000"/>
                                  </p:stCondLst>
                                  <p:childTnLst>
                                    <p:set>
                                      <p:cBhvr>
                                        <p:cTn id="27" dur="1" fill="hold">
                                          <p:stCondLst>
                                            <p:cond delay="0"/>
                                          </p:stCondLst>
                                        </p:cTn>
                                        <p:tgtEl>
                                          <p:spTgt spid="8"/>
                                        </p:tgtEl>
                                        <p:attrNameLst>
                                          <p:attrName>style.visibility</p:attrName>
                                        </p:attrNameLst>
                                      </p:cBhvr>
                                      <p:to>
                                        <p:strVal val="visible"/>
                                      </p:to>
                                    </p:set>
                                    <p:anim calcmode="lin" valueType="num">
                                      <p:cBhvr>
                                        <p:cTn id="28" dur="1000" fill="hold"/>
                                        <p:tgtEl>
                                          <p:spTgt spid="8"/>
                                        </p:tgtEl>
                                        <p:attrNameLst>
                                          <p:attrName>ppt_w</p:attrName>
                                        </p:attrNameLst>
                                      </p:cBhvr>
                                      <p:tavLst>
                                        <p:tav tm="0">
                                          <p:val>
                                            <p:fltVal val="0"/>
                                          </p:val>
                                        </p:tav>
                                        <p:tav tm="100000">
                                          <p:val>
                                            <p:strVal val="#ppt_w"/>
                                          </p:val>
                                        </p:tav>
                                      </p:tavLst>
                                    </p:anim>
                                    <p:anim calcmode="lin" valueType="num">
                                      <p:cBhvr>
                                        <p:cTn id="29" dur="1000" fill="hold"/>
                                        <p:tgtEl>
                                          <p:spTgt spid="8"/>
                                        </p:tgtEl>
                                        <p:attrNameLst>
                                          <p:attrName>ppt_h</p:attrName>
                                        </p:attrNameLst>
                                      </p:cBhvr>
                                      <p:tavLst>
                                        <p:tav tm="0">
                                          <p:val>
                                            <p:fltVal val="0"/>
                                          </p:val>
                                        </p:tav>
                                        <p:tav tm="100000">
                                          <p:val>
                                            <p:strVal val="#ppt_h"/>
                                          </p:val>
                                        </p:tav>
                                      </p:tavLst>
                                    </p:anim>
                                    <p:animEffect transition="in" filter="fade">
                                      <p:cBhvr>
                                        <p:cTn id="30" dur="10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xit" presetSubtype="0" fill="hold" grpId="0" nodeType="clickEffect">
                                  <p:stCondLst>
                                    <p:cond delay="0"/>
                                  </p:stCondLst>
                                  <p:childTnLst>
                                    <p:animEffect transition="out" filter="fade">
                                      <p:cBhvr>
                                        <p:cTn id="34" dur="1000"/>
                                        <p:tgtEl>
                                          <p:spTgt spid="49"/>
                                        </p:tgtEl>
                                      </p:cBhvr>
                                    </p:animEffect>
                                    <p:set>
                                      <p:cBhvr>
                                        <p:cTn id="35" dur="1" fill="hold">
                                          <p:stCondLst>
                                            <p:cond delay="999"/>
                                          </p:stCondLst>
                                        </p:cTn>
                                        <p:tgtEl>
                                          <p:spTgt spid="49"/>
                                        </p:tgtEl>
                                        <p:attrNameLst>
                                          <p:attrName>style.visibility</p:attrName>
                                        </p:attrNameLst>
                                      </p:cBhvr>
                                      <p:to>
                                        <p:strVal val="hidden"/>
                                      </p:to>
                                    </p:set>
                                  </p:childTnLst>
                                </p:cTn>
                              </p:par>
                              <p:par>
                                <p:cTn id="36" presetID="49" presetClass="entr" presetSubtype="0" decel="100000" fill="hold" grpId="0" nodeType="withEffect">
                                  <p:stCondLst>
                                    <p:cond delay="0"/>
                                  </p:stCondLst>
                                  <p:childTnLst>
                                    <p:set>
                                      <p:cBhvr>
                                        <p:cTn id="37" dur="1" fill="hold">
                                          <p:stCondLst>
                                            <p:cond delay="0"/>
                                          </p:stCondLst>
                                        </p:cTn>
                                        <p:tgtEl>
                                          <p:spTgt spid="45"/>
                                        </p:tgtEl>
                                        <p:attrNameLst>
                                          <p:attrName>style.visibility</p:attrName>
                                        </p:attrNameLst>
                                      </p:cBhvr>
                                      <p:to>
                                        <p:strVal val="visible"/>
                                      </p:to>
                                    </p:set>
                                    <p:anim calcmode="lin" valueType="num">
                                      <p:cBhvr>
                                        <p:cTn id="38" dur="1000" fill="hold"/>
                                        <p:tgtEl>
                                          <p:spTgt spid="45"/>
                                        </p:tgtEl>
                                        <p:attrNameLst>
                                          <p:attrName>ppt_w</p:attrName>
                                        </p:attrNameLst>
                                      </p:cBhvr>
                                      <p:tavLst>
                                        <p:tav tm="0">
                                          <p:val>
                                            <p:fltVal val="0"/>
                                          </p:val>
                                        </p:tav>
                                        <p:tav tm="100000">
                                          <p:val>
                                            <p:strVal val="#ppt_w"/>
                                          </p:val>
                                        </p:tav>
                                      </p:tavLst>
                                    </p:anim>
                                    <p:anim calcmode="lin" valueType="num">
                                      <p:cBhvr>
                                        <p:cTn id="39" dur="1000" fill="hold"/>
                                        <p:tgtEl>
                                          <p:spTgt spid="45"/>
                                        </p:tgtEl>
                                        <p:attrNameLst>
                                          <p:attrName>ppt_h</p:attrName>
                                        </p:attrNameLst>
                                      </p:cBhvr>
                                      <p:tavLst>
                                        <p:tav tm="0">
                                          <p:val>
                                            <p:fltVal val="0"/>
                                          </p:val>
                                        </p:tav>
                                        <p:tav tm="100000">
                                          <p:val>
                                            <p:strVal val="#ppt_h"/>
                                          </p:val>
                                        </p:tav>
                                      </p:tavLst>
                                    </p:anim>
                                    <p:anim calcmode="lin" valueType="num">
                                      <p:cBhvr>
                                        <p:cTn id="40" dur="1000" fill="hold"/>
                                        <p:tgtEl>
                                          <p:spTgt spid="45"/>
                                        </p:tgtEl>
                                        <p:attrNameLst>
                                          <p:attrName>style.rotation</p:attrName>
                                        </p:attrNameLst>
                                      </p:cBhvr>
                                      <p:tavLst>
                                        <p:tav tm="0">
                                          <p:val>
                                            <p:fltVal val="360"/>
                                          </p:val>
                                        </p:tav>
                                        <p:tav tm="100000">
                                          <p:val>
                                            <p:fltVal val="0"/>
                                          </p:val>
                                        </p:tav>
                                      </p:tavLst>
                                    </p:anim>
                                    <p:animEffect transition="in" filter="fade">
                                      <p:cBhvr>
                                        <p:cTn id="41" dur="1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36" grpId="0" animBg="1"/>
      <p:bldP spid="45" grpId="0" animBg="1"/>
    </p:bldLst>
  </p:timing>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7792224"/>
          </a:xfrm>
          <a:prstGeom prst="rect">
            <a:avLst/>
          </a:prstGeom>
        </p:spPr>
        <p:txBody>
          <a:bodyPr wrap="square">
            <a:spAutoFit/>
          </a:bodyPr>
          <a:lstStyle/>
          <a:p>
            <a:r>
              <a:rPr lang="en-US" dirty="0">
                <a:hlinkClick r:id="rId2"/>
              </a:rPr>
              <a:t>https://en.wikipedia.org/wiki/Tonquin_(1807)</a:t>
            </a:r>
            <a:endParaRPr lang="en-US" dirty="0"/>
          </a:p>
          <a:p>
            <a:r>
              <a:rPr lang="en-US" dirty="0"/>
              <a:t>	The </a:t>
            </a:r>
            <a:r>
              <a:rPr lang="en-US" i="1" dirty="0" err="1"/>
              <a:t>Tonquin</a:t>
            </a:r>
            <a:r>
              <a:rPr lang="en-US" dirty="0"/>
              <a:t> was sold for $37,860 (equivalent to $606,000 in 2018) to German-American businessman John Jacob Astor on 23 August 1810. Astor purchased the vessel to spearhead his plans for gaining a foothold in the ongoing maritime fur trade on the Pacific Northwest Coast of North America. The </a:t>
            </a:r>
            <a:r>
              <a:rPr lang="en-US" i="1" dirty="0" err="1"/>
              <a:t>Tonquin</a:t>
            </a:r>
            <a:r>
              <a:rPr lang="en-US" dirty="0"/>
              <a:t> was assigned to the Pacific Fur Company (PFC) to accomplish this major commercial goal. The PFC was a subsidiary venture funded largely by the American Fur Company, the original fur enterprise founded by Astor in 1808. Astor was able to gain the services of United States Navy lieutenant Jonathan Thorn and put him in command of the 10-gun merchant vessel.</a:t>
            </a:r>
          </a:p>
          <a:p>
            <a:r>
              <a:rPr lang="en-US" dirty="0"/>
              <a:t>	On 8 September 1810, the </a:t>
            </a:r>
            <a:r>
              <a:rPr lang="en-US" i="1" dirty="0" err="1"/>
              <a:t>Tonquin</a:t>
            </a:r>
            <a:r>
              <a:rPr lang="en-US" dirty="0"/>
              <a:t> departed New York harbor bound for the Columbia River in the Pacific Northwest. Cargo on board included fur trade goods, seeds, building material for a trading post, tools, and the frame of a schooner to be used in the coastal trade.</a:t>
            </a:r>
            <a:r>
              <a:rPr lang="en-US" baseline="30000" dirty="0"/>
              <a:t>[</a:t>
            </a:r>
            <a:r>
              <a:rPr lang="en-US" dirty="0"/>
              <a:t>The crew consisted of 34 people including the captain, 30 of whom were British subjects.</a:t>
            </a:r>
            <a:r>
              <a:rPr lang="en-US" baseline="30000" dirty="0"/>
              <a:t>[</a:t>
            </a:r>
            <a:r>
              <a:rPr lang="en-US" dirty="0"/>
              <a:t> Four partners of the company were on board: Duncan McDougall, David and Robert Stuart, and Alexander McKay. Additionally there were 12 clerks and 13 Canadian voyageurs, plus four tradesmen: Augustus </a:t>
            </a:r>
            <a:r>
              <a:rPr lang="en-US" dirty="0" err="1"/>
              <a:t>Roussel</a:t>
            </a:r>
            <a:r>
              <a:rPr lang="en-US" dirty="0"/>
              <a:t>, a blacksmith; Johann </a:t>
            </a:r>
            <a:r>
              <a:rPr lang="en-US" dirty="0" err="1"/>
              <a:t>Koaster</a:t>
            </a:r>
            <a:r>
              <a:rPr lang="en-US" dirty="0"/>
              <a:t>, a carpenter; Job </a:t>
            </a:r>
            <a:r>
              <a:rPr lang="en-US" dirty="0" err="1"/>
              <a:t>Aitkem</a:t>
            </a:r>
            <a:r>
              <a:rPr lang="en-US" dirty="0"/>
              <a:t>, a boat builder; and George Bell, a cooper.</a:t>
            </a:r>
          </a:p>
          <a:p>
            <a:r>
              <a:rPr lang="en-US" dirty="0"/>
              <a:t>	After leaving the national waters of the United States, the </a:t>
            </a:r>
            <a:r>
              <a:rPr lang="en-US" i="1" dirty="0" err="1"/>
              <a:t>Tonquin</a:t>
            </a:r>
            <a:r>
              <a:rPr lang="en-US" dirty="0"/>
              <a:t> sailed southeast into the Atlantic. On 5 October, the ship came within sight of Boa Vista in the Cape Verde Islands. The enforced policy of </a:t>
            </a:r>
            <a:r>
              <a:rPr lang="en-US" dirty="0" err="1"/>
              <a:t>impressment</a:t>
            </a:r>
            <a:r>
              <a:rPr lang="en-US" dirty="0"/>
              <a:t> by the United Kingdom made Thorn wary of passing British vessels. Consequently, he decided against staying at the holdings of the Kingdom of Portugal and avoided the Cape Verde Islands. After sailing down the coast of West Africa, the </a:t>
            </a:r>
            <a:r>
              <a:rPr lang="en-US" i="1" dirty="0" err="1"/>
              <a:t>Tonquin</a:t>
            </a:r>
            <a:r>
              <a:rPr lang="en-US" dirty="0"/>
              <a:t> made way for South America. Off the coast of Argentina an extreme storm struck, ruining many of the sails and adding two additional leaks in the hull. As the voyage continued on, the freshwater supplies dwindled to three gills a day per sailing member.</a:t>
            </a:r>
          </a:p>
          <a:p>
            <a:r>
              <a:rPr lang="en-US" dirty="0"/>
              <a:t>	The vessel landed at the Falkland Islands on 4 December to make repairs and take on water supplies, with a suitable source of freshwater located at Port Egmont. Captain Thorn set sail on 11 December without eight of the men, including partner David Stuart, Gabriel </a:t>
            </a:r>
            <a:r>
              <a:rPr lang="en-US" dirty="0" err="1"/>
              <a:t>Franchère</a:t>
            </a:r>
            <a:r>
              <a:rPr lang="en-US" dirty="0"/>
              <a:t> and Alexander Ross. Having only a rowboat, the eight men spent over six hours rowing before they caught up with the </a:t>
            </a:r>
            <a:r>
              <a:rPr lang="en-US" i="1" dirty="0" err="1"/>
              <a:t>Tonquin</a:t>
            </a:r>
            <a:r>
              <a:rPr lang="en-US" dirty="0"/>
              <a:t>. Robert Stuart quickly threatened Thorn to stop the ship, saying if he refused then "You are a dead man this instant."This display made Thorn order the </a:t>
            </a:r>
            <a:r>
              <a:rPr lang="en-US" i="1" dirty="0" err="1"/>
              <a:t>Tonquin</a:t>
            </a:r>
            <a:r>
              <a:rPr lang="en-US" dirty="0"/>
              <a:t> crew to sail back and pick up the stranded crew. Thorn's actions led to increasing tensions between him and the employees of the Pacific Fur Company. 	Communication between company workers was no longer held in English to keep the captain excluded from discussions. Company partners held talks in their ancestral Scottish Gaelic and hired PFC workers used Canadian French. The atmosphere of "their jokes and chanting their outlandish songs" greatly frustrated Thorn. On 25 December, the </a:t>
            </a:r>
            <a:r>
              <a:rPr lang="en-US" i="1" dirty="0" err="1"/>
              <a:t>Tonquin</a:t>
            </a:r>
            <a:r>
              <a:rPr lang="en-US" dirty="0"/>
              <a:t> safely traversed around Cape Horn and sailed north into the Pacific Ocean.</a:t>
            </a:r>
            <a:endParaRPr lang="en-US" b="1" dirty="0"/>
          </a:p>
          <a:p>
            <a:r>
              <a:rPr lang="en-US" dirty="0"/>
              <a:t>	The </a:t>
            </a:r>
            <a:r>
              <a:rPr lang="en-US" i="1" dirty="0" err="1"/>
              <a:t>Tonquin</a:t>
            </a:r>
            <a:r>
              <a:rPr lang="en-US" dirty="0"/>
              <a:t> reached the Kingdom of Hawaii on 12 February 1811, dropping anchor at Kealakekua Bay.</a:t>
            </a:r>
            <a:r>
              <a:rPr lang="en-US" baseline="30000" dirty="0"/>
              <a:t> </a:t>
            </a:r>
            <a:r>
              <a:rPr lang="en-US" dirty="0"/>
              <a:t>The possibility of men deserting the ship in favor of the islands became a major threat. Thorn had no choice but to make amends with the PFC partners to police the crew.</a:t>
            </a:r>
            <a:r>
              <a:rPr lang="en-US" baseline="30000" dirty="0">
                <a:hlinkClick r:id="rId2"/>
              </a:rPr>
              <a:t>[25]</a:t>
            </a:r>
            <a:r>
              <a:rPr lang="en-US" dirty="0"/>
              <a:t> Several men abandoned ship but the cooperation of the nearby Native Hawaiians saw their return. One man was flogged, another put in chains. Thorn assembled all of the crew and PFC employees and harassed the men to remain on the ship. Commercial transactions eventually began with the Hawaiians; the crew purchased cabbage, sugar cane, purple yams, taro, coconuts, watermelon, breadfruit, hogs, goats, two sheep, and poultry for "glass beads, iron rings, needles, cotton cloth". A courier from government agent John Young ordered the </a:t>
            </a:r>
            <a:r>
              <a:rPr lang="en-US" i="1" dirty="0" err="1"/>
              <a:t>Tonquin</a:t>
            </a:r>
            <a:r>
              <a:rPr lang="en-US" dirty="0"/>
              <a:t> to visit him for meat supplies and then to have an audience with King </a:t>
            </a:r>
            <a:r>
              <a:rPr lang="en-US" dirty="0" err="1"/>
              <a:t>Kamehameha</a:t>
            </a:r>
            <a:r>
              <a:rPr lang="en-US" dirty="0"/>
              <a:t> who resided on </a:t>
            </a:r>
            <a:r>
              <a:rPr lang="en-US" dirty="0" err="1"/>
              <a:t>Oʻahu</a:t>
            </a:r>
            <a:r>
              <a:rPr lang="en-US" dirty="0"/>
              <a:t>.</a:t>
            </a:r>
          </a:p>
          <a:p>
            <a:r>
              <a:rPr lang="en-US" dirty="0"/>
              <a:t>Upon entering Honolulu, the crew was greeted by Francisco de Paula </a:t>
            </a:r>
            <a:r>
              <a:rPr lang="en-US" dirty="0" err="1"/>
              <a:t>Marín</a:t>
            </a:r>
            <a:r>
              <a:rPr lang="en-US" dirty="0"/>
              <a:t> and Isaac Davis. </a:t>
            </a:r>
            <a:r>
              <a:rPr lang="en-US" dirty="0" err="1"/>
              <a:t>Marín</a:t>
            </a:r>
            <a:r>
              <a:rPr lang="en-US" dirty="0"/>
              <a:t> acted as an interpreter in negotiations with </a:t>
            </a:r>
            <a:r>
              <a:rPr lang="en-US" dirty="0" err="1"/>
              <a:t>Kamehameha</a:t>
            </a:r>
            <a:r>
              <a:rPr lang="en-US" dirty="0"/>
              <a:t> I and </a:t>
            </a:r>
            <a:r>
              <a:rPr lang="en-US" dirty="0" err="1"/>
              <a:t>Kalanimoku</a:t>
            </a:r>
            <a:r>
              <a:rPr lang="en-US" dirty="0"/>
              <a:t>, a prominent Hawaiian government official. Besides his work in discussion between the Hawaiian Monarch and the PFC officers, </a:t>
            </a:r>
            <a:r>
              <a:rPr lang="en-US" dirty="0" err="1"/>
              <a:t>Marín</a:t>
            </a:r>
            <a:r>
              <a:rPr lang="en-US" dirty="0"/>
              <a:t> also acted as the pilot to guide the ship into port, for which he received five Spanish </a:t>
            </a:r>
            <a:r>
              <a:rPr lang="en-US" dirty="0" err="1"/>
              <a:t>dollars.Twenty</a:t>
            </a:r>
            <a:r>
              <a:rPr lang="en-US" dirty="0"/>
              <a:t>-four </a:t>
            </a:r>
            <a:r>
              <a:rPr lang="en-US" u="sng" dirty="0"/>
              <a:t>Hawaiian kanakas</a:t>
            </a:r>
            <a:r>
              <a:rPr lang="en-US" dirty="0"/>
              <a:t> were recruited for three years service, half in the fur venture and the other half as laborers on the </a:t>
            </a:r>
            <a:r>
              <a:rPr lang="en-US" i="1" dirty="0" err="1"/>
              <a:t>Tonquin</a:t>
            </a:r>
            <a:r>
              <a:rPr lang="en-US" dirty="0"/>
              <a:t>.</a:t>
            </a:r>
            <a:r>
              <a:rPr lang="en-US" baseline="30000" dirty="0">
                <a:hlinkClick r:id="rId2"/>
              </a:rPr>
              <a:t>[30]</a:t>
            </a:r>
            <a:r>
              <a:rPr lang="en-US" dirty="0"/>
              <a:t> One of the Hawaiians, </a:t>
            </a:r>
            <a:r>
              <a:rPr lang="en-US" dirty="0" err="1"/>
              <a:t>Naukane</a:t>
            </a:r>
            <a:r>
              <a:rPr lang="en-US" dirty="0"/>
              <a:t>, was appointed by </a:t>
            </a:r>
            <a:r>
              <a:rPr lang="en-US" dirty="0" err="1"/>
              <a:t>Kamehameha</a:t>
            </a:r>
            <a:r>
              <a:rPr lang="en-US" dirty="0"/>
              <a:t> I to oversee the interests of these laborers. </a:t>
            </a:r>
            <a:r>
              <a:rPr lang="en-US" dirty="0" err="1"/>
              <a:t>Naukane</a:t>
            </a:r>
            <a:r>
              <a:rPr lang="en-US" dirty="0"/>
              <a:t> was given the name John </a:t>
            </a:r>
            <a:r>
              <a:rPr lang="en-US" dirty="0" err="1"/>
              <a:t>Coxe</a:t>
            </a:r>
            <a:r>
              <a:rPr lang="en-US" dirty="0"/>
              <a:t> while on the </a:t>
            </a:r>
            <a:r>
              <a:rPr lang="en-US" i="1" dirty="0" err="1"/>
              <a:t>Tonquin</a:t>
            </a:r>
            <a:r>
              <a:rPr lang="en-US" dirty="0"/>
              <a:t> and later joined the North West Company. The </a:t>
            </a:r>
            <a:r>
              <a:rPr lang="en-US" i="1" dirty="0" err="1"/>
              <a:t>Tonquin</a:t>
            </a:r>
            <a:r>
              <a:rPr lang="en-US" dirty="0"/>
              <a:t> and its crew left the Hawaiian Kingdom on 1 March 1811.</a:t>
            </a:r>
          </a:p>
          <a:p>
            <a:r>
              <a:rPr lang="en-US" dirty="0"/>
              <a:t>The Columbia River was reached on 22 March 1811, but its dangerous bar posed a major problem. Thorn sent five men in a boat to attempt to locate the channel, but the rough surf capsized the vessel and its crew was lost. Two days later another attempt by an additional small boat also sank. Of the five crew members, which included two Hawaiian Kanakas, only an American and a Hawaiian survived. In total eight men died attempting to find a safe route past the Columbia Bar. Finally, on March 24, the </a:t>
            </a:r>
            <a:r>
              <a:rPr lang="en-US" i="1" dirty="0" err="1"/>
              <a:t>Tonquin</a:t>
            </a:r>
            <a:r>
              <a:rPr lang="en-US" dirty="0"/>
              <a:t> crossed into the Columbia’s estuary and laid anchor in Baker’s Bay. The personnel then proceeded fifteen miles up the river to present-day Astoria, Oregon, where they spent two months laboring to establish Fort Astoria. Some trade goods and other materials that composed the cargo were transferred to the new trading post.</a:t>
            </a:r>
            <a:r>
              <a:rPr lang="en-US" baseline="30000" dirty="0">
                <a:hlinkClick r:id="rId2"/>
              </a:rPr>
              <a:t>[35]</a:t>
            </a:r>
            <a:r>
              <a:rPr lang="en-US" dirty="0"/>
              <a:t> During this work, small transactions with curious </a:t>
            </a:r>
            <a:r>
              <a:rPr lang="en-US" dirty="0" err="1"/>
              <a:t>Chinookan</a:t>
            </a:r>
            <a:r>
              <a:rPr lang="en-US" dirty="0"/>
              <a:t> Clatsop people occurred. On 5 June 1811, the </a:t>
            </a:r>
            <a:r>
              <a:rPr lang="en-US" i="1" dirty="0" err="1"/>
              <a:t>Tonquin</a:t>
            </a:r>
            <a:r>
              <a:rPr lang="en-US" dirty="0"/>
              <a:t> left Baker’s Bay with a crew of 24 and sailed north for Vancouver Island to trade with various </a:t>
            </a:r>
            <a:r>
              <a:rPr lang="en-US" dirty="0" err="1"/>
              <a:t>Nuu-chah-nulth</a:t>
            </a:r>
            <a:r>
              <a:rPr lang="en-US" dirty="0"/>
              <a:t> peoples living on the island's west coast.</a:t>
            </a:r>
            <a:r>
              <a:rPr lang="en-US" baseline="30000" dirty="0"/>
              <a:t>[</a:t>
            </a:r>
            <a:r>
              <a:rPr lang="en-US" dirty="0"/>
              <a:t>Alexander McKay was aboard the ship as supercargo and James Lewis as clerk.</a:t>
            </a:r>
            <a:r>
              <a:rPr lang="en-US" baseline="30000" dirty="0"/>
              <a:t> </a:t>
            </a:r>
            <a:r>
              <a:rPr lang="en-US" dirty="0"/>
              <a:t>Near Destruction Island, a member of the Quinault nation, </a:t>
            </a:r>
            <a:r>
              <a:rPr lang="en-US" dirty="0" err="1"/>
              <a:t>Joseachal</a:t>
            </a:r>
            <a:r>
              <a:rPr lang="en-US" dirty="0"/>
              <a:t>, was recruited by Thorn to act as an interpreter, being recorded as "</a:t>
            </a:r>
            <a:r>
              <a:rPr lang="en-US" dirty="0" err="1"/>
              <a:t>Joseachal</a:t>
            </a:r>
            <a:r>
              <a:rPr lang="en-US" dirty="0"/>
              <a:t>" by McDougall in company records. He had a sister married to a </a:t>
            </a:r>
            <a:r>
              <a:rPr lang="en-US" dirty="0" err="1"/>
              <a:t>Tla</a:t>
            </a:r>
            <a:r>
              <a:rPr lang="en-US" dirty="0"/>
              <a:t>-o-qui-</a:t>
            </a:r>
            <a:r>
              <a:rPr lang="en-US" dirty="0" err="1"/>
              <a:t>aht</a:t>
            </a:r>
            <a:r>
              <a:rPr lang="en-US" dirty="0"/>
              <a:t> man, a factor that has been attributed to his later survival on Vancouver Island.</a:t>
            </a:r>
          </a:p>
          <a:p>
            <a:r>
              <a:rPr lang="en-US" dirty="0"/>
              <a:t>	While anchored at </a:t>
            </a:r>
            <a:r>
              <a:rPr lang="en-US" dirty="0" err="1"/>
              <a:t>Clayoquot</a:t>
            </a:r>
            <a:r>
              <a:rPr lang="en-US" dirty="0"/>
              <a:t> Sound the </a:t>
            </a:r>
            <a:r>
              <a:rPr lang="en-US" i="1" dirty="0" err="1"/>
              <a:t>Tonquin</a:t>
            </a:r>
            <a:r>
              <a:rPr lang="en-US" dirty="0"/>
              <a:t> crew engaged in fur trading activities with the natives. Members of the neighboring </a:t>
            </a:r>
            <a:r>
              <a:rPr lang="en-US" dirty="0" err="1"/>
              <a:t>Tla</a:t>
            </a:r>
            <a:r>
              <a:rPr lang="en-US" dirty="0"/>
              <a:t>-o-qui-</a:t>
            </a:r>
            <a:r>
              <a:rPr lang="en-US" dirty="0" err="1"/>
              <a:t>aht</a:t>
            </a:r>
            <a:r>
              <a:rPr lang="en-US" dirty="0"/>
              <a:t> nation boarded the ship in large numbers to trade. Commercial dealings were negotiated between an experienced elder, </a:t>
            </a:r>
            <a:r>
              <a:rPr lang="en-US" dirty="0" err="1"/>
              <a:t>Nookamis</a:t>
            </a:r>
            <a:r>
              <a:rPr lang="en-US" dirty="0"/>
              <a:t>, and Thorn. Thorn offered an exchange rate found to be unsatisfactory by the elder, who wanted five blankets for every fur skin sold. These discussions continued on throughout the day and Thorn increasingly became frustrated at the indigenous intransigence to accept his terms. The interpreter later informed McDougall that Thorn "got in a passion with </a:t>
            </a:r>
            <a:r>
              <a:rPr lang="en-US" dirty="0" err="1"/>
              <a:t>Nookamis</a:t>
            </a:r>
            <a:r>
              <a:rPr lang="en-US" dirty="0"/>
              <a:t>", taking one of </a:t>
            </a:r>
            <a:r>
              <a:rPr lang="en-US" dirty="0" err="1"/>
              <a:t>Nookamis</a:t>
            </a:r>
            <a:r>
              <a:rPr lang="en-US" dirty="0"/>
              <a:t>' fur skins and hitting him on the face with it</a:t>
            </a:r>
            <a:r>
              <a:rPr lang="en-US" baseline="30000" dirty="0">
                <a:hlinkClick r:id="rId2"/>
              </a:rPr>
              <a:t>]</a:t>
            </a:r>
            <a:r>
              <a:rPr lang="en-US" dirty="0"/>
              <a:t>After this outburst, Thorn ordered the ship prepare to depart, with the </a:t>
            </a:r>
            <a:r>
              <a:rPr lang="en-US" dirty="0" err="1"/>
              <a:t>Tla</a:t>
            </a:r>
            <a:r>
              <a:rPr lang="en-US" dirty="0"/>
              <a:t>-o-qui-</a:t>
            </a:r>
            <a:r>
              <a:rPr lang="en-US" dirty="0" err="1"/>
              <a:t>aht</a:t>
            </a:r>
            <a:r>
              <a:rPr lang="en-US" dirty="0"/>
              <a:t> still on board.</a:t>
            </a:r>
          </a:p>
          <a:p>
            <a:r>
              <a:rPr lang="en-US" dirty="0"/>
              <a:t>	The </a:t>
            </a:r>
            <a:r>
              <a:rPr lang="en-US" dirty="0" err="1"/>
              <a:t>Tla</a:t>
            </a:r>
            <a:r>
              <a:rPr lang="en-US" dirty="0"/>
              <a:t>-o-qui-</a:t>
            </a:r>
            <a:r>
              <a:rPr lang="en-US" dirty="0" err="1"/>
              <a:t>aht</a:t>
            </a:r>
            <a:r>
              <a:rPr lang="en-US" dirty="0"/>
              <a:t> consulted among themselves and on 15 June, as the </a:t>
            </a:r>
            <a:r>
              <a:rPr lang="en-US" i="1" dirty="0" err="1"/>
              <a:t>Tonquin</a:t>
            </a:r>
            <a:r>
              <a:rPr lang="en-US" dirty="0"/>
              <a:t> was close to leaving the area, offered to trade their fur stockpiles again. They proposed that in return for a skin, the PFC officers sell three blankets and a knife. McDougall recounted that "A brisk trade was carried on </a:t>
            </a:r>
            <a:r>
              <a:rPr lang="en-US" dirty="0" err="1"/>
              <a:t>untill</a:t>
            </a:r>
            <a:r>
              <a:rPr lang="en-US" dirty="0"/>
              <a:t> all the Indians setting round on the decks of the Ship were supplied with a knife a piece." Violence immediately erupted as warriors led by </a:t>
            </a:r>
            <a:r>
              <a:rPr lang="en-US" dirty="0" err="1"/>
              <a:t>Wickaninnish</a:t>
            </a:r>
            <a:r>
              <a:rPr lang="en-US" dirty="0"/>
              <a:t> attacked the crew on board, killing all but four of the men. Three crew members escaped in a rowboat during the confusion, and one badly wounded man, James Lewis, was left aboard the ship. The following day, 16 June, Lewis allegedly scuttled the </a:t>
            </a:r>
            <a:r>
              <a:rPr lang="en-US" i="1" dirty="0" err="1"/>
              <a:t>Tonquin</a:t>
            </a:r>
            <a:r>
              <a:rPr lang="en-US" dirty="0"/>
              <a:t> by lighting a fuse that detonated the ship's powder magazine when the </a:t>
            </a:r>
            <a:r>
              <a:rPr lang="en-US" dirty="0" err="1"/>
              <a:t>Tla</a:t>
            </a:r>
            <a:r>
              <a:rPr lang="en-US" dirty="0"/>
              <a:t>-o-qui-</a:t>
            </a:r>
            <a:r>
              <a:rPr lang="en-US" dirty="0" err="1"/>
              <a:t>aht</a:t>
            </a:r>
            <a:r>
              <a:rPr lang="en-US" dirty="0"/>
              <a:t> returned to loot the ship; the explosion may have killed more than 100 natives. The crew members who had escaped during the initial massacre were allegedly captured and tortured to death by the </a:t>
            </a:r>
            <a:r>
              <a:rPr lang="en-US" dirty="0" err="1"/>
              <a:t>Tla</a:t>
            </a:r>
            <a:r>
              <a:rPr lang="en-US" dirty="0"/>
              <a:t>-o-qui-</a:t>
            </a:r>
            <a:r>
              <a:rPr lang="en-US" dirty="0" err="1"/>
              <a:t>aht</a:t>
            </a:r>
            <a:r>
              <a:rPr lang="en-US" dirty="0"/>
              <a:t> following the explosion. The only known survivor of the crew was </a:t>
            </a:r>
            <a:r>
              <a:rPr lang="en-US" dirty="0" err="1"/>
              <a:t>Joseachal</a:t>
            </a:r>
            <a:r>
              <a:rPr lang="en-US" dirty="0"/>
              <a:t>, who arrived back at Fort Astoria with the assistance of prominent Lower </a:t>
            </a:r>
            <a:r>
              <a:rPr lang="en-US" dirty="0" err="1"/>
              <a:t>Chinookan</a:t>
            </a:r>
            <a:r>
              <a:rPr lang="en-US" dirty="0"/>
              <a:t> noble </a:t>
            </a:r>
            <a:r>
              <a:rPr lang="en-US" dirty="0" err="1"/>
              <a:t>Comcomly</a:t>
            </a:r>
            <a:r>
              <a:rPr lang="en-US" dirty="0"/>
              <a:t>. His account is the only one detailing the fate of the </a:t>
            </a:r>
            <a:r>
              <a:rPr lang="en-US" i="1" dirty="0" err="1"/>
              <a:t>Tonquin</a:t>
            </a:r>
            <a:r>
              <a:rPr lang="en-US" dirty="0"/>
              <a:t>.</a:t>
            </a:r>
          </a:p>
          <a:p>
            <a:endParaRPr lang="en-US" dirty="0"/>
          </a:p>
        </p:txBody>
      </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2" name="Rectangle 51"/>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grpSp>
        <p:nvGrpSpPr>
          <p:cNvPr id="55" name="Group 54"/>
          <p:cNvGrpSpPr/>
          <p:nvPr/>
        </p:nvGrpSpPr>
        <p:grpSpPr>
          <a:xfrm>
            <a:off x="-34925" y="1447800"/>
            <a:ext cx="9202371" cy="5410200"/>
            <a:chOff x="-34925" y="1447800"/>
            <a:chExt cx="9202371" cy="5410200"/>
          </a:xfrm>
        </p:grpSpPr>
        <p:pic>
          <p:nvPicPr>
            <p:cNvPr id="39" name="Picture 3"/>
            <p:cNvPicPr>
              <a:picLocks noChangeAspect="1" noChangeArrowheads="1"/>
            </p:cNvPicPr>
            <p:nvPr/>
          </p:nvPicPr>
          <p:blipFill>
            <a:blip r:embed="rId2"/>
            <a:srcRect l="61480" t="76454" r="2140" b="1939"/>
            <a:stretch>
              <a:fillRect/>
            </a:stretch>
          </p:blipFill>
          <p:spPr bwMode="auto">
            <a:xfrm>
              <a:off x="0" y="1447800"/>
              <a:ext cx="9167446" cy="5410200"/>
            </a:xfrm>
            <a:prstGeom prst="rect">
              <a:avLst/>
            </a:prstGeom>
            <a:noFill/>
            <a:ln w="9525">
              <a:noFill/>
              <a:miter lim="800000"/>
              <a:headEnd/>
              <a:tailEnd/>
            </a:ln>
            <a:effectLst/>
          </p:spPr>
        </p:pic>
        <p:pic>
          <p:nvPicPr>
            <p:cNvPr id="35" name="Picture 3"/>
            <p:cNvPicPr>
              <a:picLocks noChangeAspect="1" noChangeArrowheads="1"/>
            </p:cNvPicPr>
            <p:nvPr/>
          </p:nvPicPr>
          <p:blipFill>
            <a:blip r:embed="rId2"/>
            <a:srcRect/>
            <a:stretch>
              <a:fillRect/>
            </a:stretch>
          </p:blipFill>
          <p:spPr bwMode="auto">
            <a:xfrm>
              <a:off x="-34925" y="1524000"/>
              <a:ext cx="7121525" cy="4584700"/>
            </a:xfrm>
            <a:prstGeom prst="rect">
              <a:avLst/>
            </a:prstGeom>
            <a:noFill/>
            <a:ln w="9525">
              <a:noFill/>
              <a:miter lim="800000"/>
              <a:headEnd/>
              <a:tailEnd/>
            </a:ln>
            <a:effectLst/>
          </p:spPr>
        </p:pic>
      </p:grpSp>
      <p:grpSp>
        <p:nvGrpSpPr>
          <p:cNvPr id="54" name="Group 53"/>
          <p:cNvGrpSpPr/>
          <p:nvPr/>
        </p:nvGrpSpPr>
        <p:grpSpPr>
          <a:xfrm>
            <a:off x="457200" y="1841269"/>
            <a:ext cx="8686800" cy="4857030"/>
            <a:chOff x="457200" y="1841269"/>
            <a:chExt cx="8686800" cy="4857030"/>
          </a:xfrm>
        </p:grpSpPr>
        <p:sp>
          <p:nvSpPr>
            <p:cNvPr id="38" name="Oval 37"/>
            <p:cNvSpPr/>
            <p:nvPr/>
          </p:nvSpPr>
          <p:spPr>
            <a:xfrm>
              <a:off x="4953000" y="2819400"/>
              <a:ext cx="228600" cy="2286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3886200" y="5715000"/>
              <a:ext cx="228600" cy="2286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558346" y="1863271"/>
              <a:ext cx="4705350" cy="4256315"/>
            </a:xfrm>
            <a:custGeom>
              <a:avLst/>
              <a:gdLst>
                <a:gd name="connsiteX0" fmla="*/ 2770415 w 4705350"/>
                <a:gd name="connsiteY0" fmla="*/ 391886 h 4256315"/>
                <a:gd name="connsiteX1" fmla="*/ 3978729 w 4705350"/>
                <a:gd name="connsiteY1" fmla="*/ 702129 h 4256315"/>
                <a:gd name="connsiteX2" fmla="*/ 4517572 w 4705350"/>
                <a:gd name="connsiteY2" fmla="*/ 1110343 h 4256315"/>
                <a:gd name="connsiteX3" fmla="*/ 4631872 w 4705350"/>
                <a:gd name="connsiteY3" fmla="*/ 1469572 h 4256315"/>
                <a:gd name="connsiteX4" fmla="*/ 4697186 w 4705350"/>
                <a:gd name="connsiteY4" fmla="*/ 1714500 h 4256315"/>
                <a:gd name="connsiteX5" fmla="*/ 4582886 w 4705350"/>
                <a:gd name="connsiteY5" fmla="*/ 2155372 h 4256315"/>
                <a:gd name="connsiteX6" fmla="*/ 4158343 w 4705350"/>
                <a:gd name="connsiteY6" fmla="*/ 2808515 h 4256315"/>
                <a:gd name="connsiteX7" fmla="*/ 3815443 w 4705350"/>
                <a:gd name="connsiteY7" fmla="*/ 3347358 h 4256315"/>
                <a:gd name="connsiteX8" fmla="*/ 3505200 w 4705350"/>
                <a:gd name="connsiteY8" fmla="*/ 3951515 h 4256315"/>
                <a:gd name="connsiteX9" fmla="*/ 3276600 w 4705350"/>
                <a:gd name="connsiteY9" fmla="*/ 4114800 h 4256315"/>
                <a:gd name="connsiteX10" fmla="*/ 3113315 w 4705350"/>
                <a:gd name="connsiteY10" fmla="*/ 4245429 h 4256315"/>
                <a:gd name="connsiteX11" fmla="*/ 2509158 w 4705350"/>
                <a:gd name="connsiteY11" fmla="*/ 4049486 h 4256315"/>
                <a:gd name="connsiteX12" fmla="*/ 2313215 w 4705350"/>
                <a:gd name="connsiteY12" fmla="*/ 3543300 h 4256315"/>
                <a:gd name="connsiteX13" fmla="*/ 2100943 w 4705350"/>
                <a:gd name="connsiteY13" fmla="*/ 2906486 h 4256315"/>
                <a:gd name="connsiteX14" fmla="*/ 1268186 w 4705350"/>
                <a:gd name="connsiteY14" fmla="*/ 2302329 h 4256315"/>
                <a:gd name="connsiteX15" fmla="*/ 255815 w 4705350"/>
                <a:gd name="connsiteY15" fmla="*/ 1649186 h 4256315"/>
                <a:gd name="connsiteX16" fmla="*/ 10886 w 4705350"/>
                <a:gd name="connsiteY16" fmla="*/ 1240972 h 4256315"/>
                <a:gd name="connsiteX17" fmla="*/ 190500 w 4705350"/>
                <a:gd name="connsiteY17" fmla="*/ 734786 h 4256315"/>
                <a:gd name="connsiteX18" fmla="*/ 582386 w 4705350"/>
                <a:gd name="connsiteY18" fmla="*/ 212272 h 4256315"/>
                <a:gd name="connsiteX19" fmla="*/ 1006929 w 4705350"/>
                <a:gd name="connsiteY19" fmla="*/ 0 h 425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05350" h="4256315">
                  <a:moveTo>
                    <a:pt x="2770415" y="391886"/>
                  </a:moveTo>
                  <a:cubicBezTo>
                    <a:pt x="3228975" y="487136"/>
                    <a:pt x="3687536" y="582386"/>
                    <a:pt x="3978729" y="702129"/>
                  </a:cubicBezTo>
                  <a:cubicBezTo>
                    <a:pt x="4269922" y="821872"/>
                    <a:pt x="4408715" y="982436"/>
                    <a:pt x="4517572" y="1110343"/>
                  </a:cubicBezTo>
                  <a:cubicBezTo>
                    <a:pt x="4626429" y="1238250"/>
                    <a:pt x="4601936" y="1368879"/>
                    <a:pt x="4631872" y="1469572"/>
                  </a:cubicBezTo>
                  <a:cubicBezTo>
                    <a:pt x="4661808" y="1570265"/>
                    <a:pt x="4705350" y="1600200"/>
                    <a:pt x="4697186" y="1714500"/>
                  </a:cubicBezTo>
                  <a:cubicBezTo>
                    <a:pt x="4689022" y="1828800"/>
                    <a:pt x="4672693" y="1973036"/>
                    <a:pt x="4582886" y="2155372"/>
                  </a:cubicBezTo>
                  <a:cubicBezTo>
                    <a:pt x="4493079" y="2337708"/>
                    <a:pt x="4286250" y="2609851"/>
                    <a:pt x="4158343" y="2808515"/>
                  </a:cubicBezTo>
                  <a:cubicBezTo>
                    <a:pt x="4030436" y="3007179"/>
                    <a:pt x="3924300" y="3156858"/>
                    <a:pt x="3815443" y="3347358"/>
                  </a:cubicBezTo>
                  <a:cubicBezTo>
                    <a:pt x="3706586" y="3537858"/>
                    <a:pt x="3595007" y="3823608"/>
                    <a:pt x="3505200" y="3951515"/>
                  </a:cubicBezTo>
                  <a:cubicBezTo>
                    <a:pt x="3415393" y="4079422"/>
                    <a:pt x="3341914" y="4065814"/>
                    <a:pt x="3276600" y="4114800"/>
                  </a:cubicBezTo>
                  <a:cubicBezTo>
                    <a:pt x="3211286" y="4163786"/>
                    <a:pt x="3241222" y="4256315"/>
                    <a:pt x="3113315" y="4245429"/>
                  </a:cubicBezTo>
                  <a:cubicBezTo>
                    <a:pt x="2985408" y="4234543"/>
                    <a:pt x="2642508" y="4166507"/>
                    <a:pt x="2509158" y="4049486"/>
                  </a:cubicBezTo>
                  <a:cubicBezTo>
                    <a:pt x="2375808" y="3932465"/>
                    <a:pt x="2381251" y="3733800"/>
                    <a:pt x="2313215" y="3543300"/>
                  </a:cubicBezTo>
                  <a:cubicBezTo>
                    <a:pt x="2245179" y="3352800"/>
                    <a:pt x="2275115" y="3113315"/>
                    <a:pt x="2100943" y="2906486"/>
                  </a:cubicBezTo>
                  <a:cubicBezTo>
                    <a:pt x="1926772" y="2699658"/>
                    <a:pt x="1575707" y="2511879"/>
                    <a:pt x="1268186" y="2302329"/>
                  </a:cubicBezTo>
                  <a:cubicBezTo>
                    <a:pt x="960665" y="2092779"/>
                    <a:pt x="465365" y="1826079"/>
                    <a:pt x="255815" y="1649186"/>
                  </a:cubicBezTo>
                  <a:cubicBezTo>
                    <a:pt x="46265" y="1472293"/>
                    <a:pt x="21772" y="1393372"/>
                    <a:pt x="10886" y="1240972"/>
                  </a:cubicBezTo>
                  <a:cubicBezTo>
                    <a:pt x="0" y="1088572"/>
                    <a:pt x="95250" y="906236"/>
                    <a:pt x="190500" y="734786"/>
                  </a:cubicBezTo>
                  <a:cubicBezTo>
                    <a:pt x="285750" y="563336"/>
                    <a:pt x="446315" y="334736"/>
                    <a:pt x="582386" y="212272"/>
                  </a:cubicBezTo>
                  <a:cubicBezTo>
                    <a:pt x="718457" y="89808"/>
                    <a:pt x="862693" y="44904"/>
                    <a:pt x="1006929" y="0"/>
                  </a:cubicBezTo>
                </a:path>
              </a:pathLst>
            </a:custGeom>
            <a:ln w="76200">
              <a:prstDash val="sysDot"/>
              <a:tailEnd type="triangle" w="lg" len="lg"/>
            </a:ln>
            <a:effectLst>
              <a:outerShdw dist="508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TextBox 39"/>
            <p:cNvSpPr txBox="1"/>
            <p:nvPr/>
          </p:nvSpPr>
          <p:spPr>
            <a:xfrm>
              <a:off x="5033964" y="4953000"/>
              <a:ext cx="4110036" cy="1077218"/>
            </a:xfrm>
            <a:prstGeom prst="rect">
              <a:avLst/>
            </a:prstGeom>
            <a:noFill/>
          </p:spPr>
          <p:txBody>
            <a:bodyPr wrap="none" rtlCol="0">
              <a:spAutoFit/>
            </a:bodyPr>
            <a:lstStyle/>
            <a:p>
              <a:r>
                <a:rPr lang="en-US" sz="3200" b="1" dirty="0"/>
                <a:t> Sea route – 6 months</a:t>
              </a:r>
            </a:p>
            <a:p>
              <a:r>
                <a:rPr lang="en-US" sz="3200" b="1" dirty="0"/>
                <a:t>   </a:t>
              </a:r>
              <a:r>
                <a:rPr lang="en-US" sz="2800" b="1" dirty="0"/>
                <a:t>Sept 1810 - March 1811</a:t>
              </a:r>
            </a:p>
          </p:txBody>
        </p:sp>
        <p:sp>
          <p:nvSpPr>
            <p:cNvPr id="34" name="TextBox 33"/>
            <p:cNvSpPr txBox="1"/>
            <p:nvPr/>
          </p:nvSpPr>
          <p:spPr>
            <a:xfrm rot="20004301">
              <a:off x="4708654" y="1841269"/>
              <a:ext cx="932948" cy="830997"/>
            </a:xfrm>
            <a:prstGeom prst="rect">
              <a:avLst/>
            </a:prstGeom>
            <a:noFill/>
          </p:spPr>
          <p:txBody>
            <a:bodyPr wrap="none" rtlCol="0">
              <a:spAutoFit/>
            </a:bodyPr>
            <a:lstStyle/>
            <a:p>
              <a:r>
                <a:rPr lang="en-US" sz="2400" b="1" dirty="0"/>
                <a:t>Cape </a:t>
              </a:r>
            </a:p>
            <a:p>
              <a:r>
                <a:rPr lang="en-US" sz="2400" b="1" dirty="0"/>
                <a:t>Verde</a:t>
              </a:r>
            </a:p>
          </p:txBody>
        </p:sp>
        <p:sp>
          <p:nvSpPr>
            <p:cNvPr id="42" name="TextBox 41"/>
            <p:cNvSpPr txBox="1"/>
            <p:nvPr/>
          </p:nvSpPr>
          <p:spPr>
            <a:xfrm rot="20004301">
              <a:off x="3701267" y="5867302"/>
              <a:ext cx="1250279" cy="830997"/>
            </a:xfrm>
            <a:prstGeom prst="rect">
              <a:avLst/>
            </a:prstGeom>
            <a:noFill/>
          </p:spPr>
          <p:txBody>
            <a:bodyPr wrap="none" rtlCol="0">
              <a:spAutoFit/>
            </a:bodyPr>
            <a:lstStyle/>
            <a:p>
              <a:r>
                <a:rPr lang="en-US" sz="2400" b="1" dirty="0"/>
                <a:t>Falkland</a:t>
              </a:r>
              <a:br>
                <a:rPr lang="en-US" sz="2400" b="1" dirty="0"/>
              </a:br>
              <a:r>
                <a:rPr lang="en-US" sz="2400" b="1" dirty="0"/>
                <a:t>Islands</a:t>
              </a:r>
            </a:p>
          </p:txBody>
        </p:sp>
        <p:sp>
          <p:nvSpPr>
            <p:cNvPr id="48" name="TextBox 47"/>
            <p:cNvSpPr txBox="1"/>
            <p:nvPr/>
          </p:nvSpPr>
          <p:spPr>
            <a:xfrm rot="20004301">
              <a:off x="657002" y="2726852"/>
              <a:ext cx="1057341" cy="461665"/>
            </a:xfrm>
            <a:prstGeom prst="rect">
              <a:avLst/>
            </a:prstGeom>
            <a:noFill/>
          </p:spPr>
          <p:txBody>
            <a:bodyPr wrap="none" rtlCol="0">
              <a:spAutoFit/>
            </a:bodyPr>
            <a:lstStyle/>
            <a:p>
              <a:r>
                <a:rPr lang="en-US" sz="2400" b="1" dirty="0"/>
                <a:t>Hawaii</a:t>
              </a:r>
            </a:p>
          </p:txBody>
        </p:sp>
        <p:sp>
          <p:nvSpPr>
            <p:cNvPr id="50" name="Oval 49"/>
            <p:cNvSpPr/>
            <p:nvPr/>
          </p:nvSpPr>
          <p:spPr>
            <a:xfrm>
              <a:off x="457200" y="2971800"/>
              <a:ext cx="228600" cy="2286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 name="Picture 36"/>
          <p:cNvPicPr>
            <a:picLocks noChangeAspect="1" noChangeArrowheads="1"/>
          </p:cNvPicPr>
          <p:nvPr/>
        </p:nvPicPr>
        <p:blipFill>
          <a:blip r:embed="rId3" cstate="print"/>
          <a:srcRect l="3307" r="755"/>
          <a:stretch>
            <a:fillRect/>
          </a:stretch>
        </p:blipFill>
        <p:spPr bwMode="auto">
          <a:xfrm>
            <a:off x="1565275" y="1770738"/>
            <a:ext cx="1066800" cy="680362"/>
          </a:xfrm>
          <a:prstGeom prst="rect">
            <a:avLst/>
          </a:prstGeom>
          <a:noFill/>
          <a:ln w="9525">
            <a:noFill/>
            <a:miter lim="800000"/>
            <a:headEnd/>
            <a:tailEnd/>
          </a:ln>
          <a:effectLst/>
        </p:spPr>
      </p:pic>
      <p:pic>
        <p:nvPicPr>
          <p:cNvPr id="33" name="Picture 32"/>
          <p:cNvPicPr>
            <a:picLocks noChangeAspect="1" noChangeArrowheads="1"/>
          </p:cNvPicPr>
          <p:nvPr/>
        </p:nvPicPr>
        <p:blipFill>
          <a:blip r:embed="rId4"/>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2" name="Group 33"/>
          <p:cNvGrpSpPr/>
          <p:nvPr/>
        </p:nvGrpSpPr>
        <p:grpSpPr>
          <a:xfrm>
            <a:off x="0" y="1600200"/>
            <a:ext cx="3124200" cy="5257800"/>
            <a:chOff x="0" y="1600200"/>
            <a:chExt cx="3124200" cy="5257800"/>
          </a:xfrm>
        </p:grpSpPr>
        <p:grpSp>
          <p:nvGrpSpPr>
            <p:cNvPr id="3" name="Group 16"/>
            <p:cNvGrpSpPr/>
            <p:nvPr/>
          </p:nvGrpSpPr>
          <p:grpSpPr>
            <a:xfrm>
              <a:off x="228600" y="5405735"/>
              <a:ext cx="2590800" cy="537865"/>
              <a:chOff x="6553200" y="4419600"/>
              <a:chExt cx="2590800" cy="537865"/>
            </a:xfrm>
          </p:grpSpPr>
          <p:sp>
            <p:nvSpPr>
              <p:cNvPr id="18" name="TextBox 17"/>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40000"/>
                        <a:lumOff val="60000"/>
                      </a:schemeClr>
                    </a:solidFill>
                    <a:effectLst>
                      <a:outerShdw dist="50800" dir="7200000" algn="ctr" rotWithShape="0">
                        <a:schemeClr val="tx1"/>
                      </a:outerShdw>
                    </a:effectLst>
                  </a:rPr>
                  <a:t>        North West Co</a:t>
                </a:r>
              </a:p>
            </p:txBody>
          </p:sp>
          <p:sp>
            <p:nvSpPr>
              <p:cNvPr id="19" name="5-Point Star 18"/>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4" name="Group 19"/>
            <p:cNvGrpSpPr/>
            <p:nvPr/>
          </p:nvGrpSpPr>
          <p:grpSpPr>
            <a:xfrm>
              <a:off x="228600" y="5862935"/>
              <a:ext cx="2590800" cy="537865"/>
              <a:chOff x="6553200" y="4419600"/>
              <a:chExt cx="2590800" cy="537865"/>
            </a:xfrm>
          </p:grpSpPr>
          <p:sp>
            <p:nvSpPr>
              <p:cNvPr id="21" name="TextBox 20"/>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tx2">
                        <a:lumMod val="60000"/>
                        <a:lumOff val="40000"/>
                      </a:schemeClr>
                    </a:solidFill>
                    <a:effectLst>
                      <a:outerShdw dist="50800" dir="7200000" algn="ctr" rotWithShape="0">
                        <a:srgbClr val="FF0000"/>
                      </a:outerShdw>
                    </a:effectLst>
                  </a:rPr>
                  <a:t>        Pacific Fur Co</a:t>
                </a:r>
              </a:p>
            </p:txBody>
          </p:sp>
          <p:sp>
            <p:nvSpPr>
              <p:cNvPr id="22" name="5-Point Star 21"/>
              <p:cNvSpPr/>
              <p:nvPr/>
            </p:nvSpPr>
            <p:spPr>
              <a:xfrm>
                <a:off x="6629400" y="4419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5" name="Group 22"/>
            <p:cNvGrpSpPr/>
            <p:nvPr/>
          </p:nvGrpSpPr>
          <p:grpSpPr>
            <a:xfrm>
              <a:off x="228600" y="6320135"/>
              <a:ext cx="2590800" cy="537865"/>
              <a:chOff x="6553200" y="4419600"/>
              <a:chExt cx="2590800" cy="537865"/>
            </a:xfrm>
          </p:grpSpPr>
          <p:sp>
            <p:nvSpPr>
              <p:cNvPr id="24" name="TextBox 2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5" name="5-Point Star 24"/>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26" name="Rectangle 25"/>
            <p:cNvSpPr/>
            <p:nvPr/>
          </p:nvSpPr>
          <p:spPr>
            <a:xfrm>
              <a:off x="2286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Spokane</a:t>
              </a:r>
            </a:p>
            <a:p>
              <a:r>
                <a:rPr lang="en-US" sz="2400" b="1" dirty="0">
                  <a:solidFill>
                    <a:srgbClr val="B8D0EE"/>
                  </a:solidFill>
                  <a:effectLst>
                    <a:outerShdw dist="63500" dir="7200000" algn="ctr" rotWithShape="0">
                      <a:schemeClr val="tx1"/>
                    </a:outerShdw>
                  </a:effectLst>
                </a:rPr>
                <a:t>House</a:t>
              </a:r>
            </a:p>
          </p:txBody>
        </p:sp>
        <p:sp>
          <p:nvSpPr>
            <p:cNvPr id="46" name="5-Point Star 45"/>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16" name="Oval 15"/>
            <p:cNvSpPr/>
            <p:nvPr/>
          </p:nvSpPr>
          <p:spPr>
            <a:xfrm>
              <a:off x="0" y="5791200"/>
              <a:ext cx="3124200" cy="609600"/>
            </a:xfrm>
            <a:prstGeom prst="ellipse">
              <a:avLst/>
            </a:prstGeom>
            <a:noFill/>
            <a:ln w="76200">
              <a:solidFill>
                <a:srgbClr val="007FDE"/>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0" name="Rectangle 29"/>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556" name="AutoShape 4" descr="Image result for john jacob astor"/>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useBgFill="1">
        <p:nvSpPr>
          <p:cNvPr id="49" name="TextBox 48"/>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1811</a:t>
            </a:r>
          </a:p>
        </p:txBody>
      </p:sp>
      <p:sp>
        <p:nvSpPr>
          <p:cNvPr id="44" name="TextBox 43"/>
          <p:cNvSpPr txBox="1"/>
          <p:nvPr/>
        </p:nvSpPr>
        <p:spPr>
          <a:xfrm>
            <a:off x="0" y="838200"/>
            <a:ext cx="9144000" cy="707886"/>
          </a:xfrm>
          <a:prstGeom prst="rect">
            <a:avLst/>
          </a:prstGeom>
          <a:solidFill>
            <a:srgbClr val="007FDE"/>
          </a:solidFill>
        </p:spPr>
        <p:txBody>
          <a:bodyPr wrap="square" rtlCol="0">
            <a:spAutoFit/>
          </a:bodyPr>
          <a:lstStyle/>
          <a:p>
            <a:r>
              <a:rPr lang="en-US" sz="4000" b="1" dirty="0">
                <a:solidFill>
                  <a:schemeClr val="bg1"/>
                </a:solidFill>
                <a:effectLst>
                  <a:outerShdw dist="50800" dir="7200000" algn="ctr" rotWithShape="0">
                    <a:schemeClr val="tx1"/>
                  </a:outerShdw>
                </a:effectLst>
              </a:rPr>
              <a:t> John Jacob Astor (1763-1848)</a:t>
            </a:r>
          </a:p>
        </p:txBody>
      </p:sp>
      <p:sp>
        <p:nvSpPr>
          <p:cNvPr id="62" name="TextBox 61"/>
          <p:cNvSpPr txBox="1"/>
          <p:nvPr/>
        </p:nvSpPr>
        <p:spPr>
          <a:xfrm>
            <a:off x="304800" y="4191000"/>
            <a:ext cx="6521978" cy="584775"/>
          </a:xfrm>
          <a:prstGeom prst="rect">
            <a:avLst/>
          </a:prstGeom>
          <a:solidFill>
            <a:srgbClr val="FF0000"/>
          </a:solidFill>
        </p:spPr>
        <p:txBody>
          <a:bodyPr wrap="none" rtlCol="0">
            <a:spAutoFit/>
          </a:bodyPr>
          <a:lstStyle/>
          <a:p>
            <a:r>
              <a:rPr lang="en-US" sz="3200" b="1" dirty="0">
                <a:solidFill>
                  <a:schemeClr val="bg1"/>
                </a:solidFill>
              </a:rPr>
              <a:t>Where’s the OVERLAND expedition??</a:t>
            </a:r>
          </a:p>
        </p:txBody>
      </p:sp>
      <p:sp>
        <p:nvSpPr>
          <p:cNvPr id="63" name="TextBox 62"/>
          <p:cNvSpPr txBox="1"/>
          <p:nvPr/>
        </p:nvSpPr>
        <p:spPr>
          <a:xfrm>
            <a:off x="3657600" y="5562600"/>
            <a:ext cx="4998933" cy="1015663"/>
          </a:xfrm>
          <a:prstGeom prst="rect">
            <a:avLst/>
          </a:prstGeom>
          <a:solidFill>
            <a:schemeClr val="bg1"/>
          </a:solidFill>
        </p:spPr>
        <p:txBody>
          <a:bodyPr wrap="none" rtlCol="0">
            <a:spAutoFit/>
          </a:bodyPr>
          <a:lstStyle/>
          <a:p>
            <a:pPr algn="ctr"/>
            <a:r>
              <a:rPr lang="en-US" sz="3200" b="1" dirty="0"/>
              <a:t> overland route – 14 months</a:t>
            </a:r>
          </a:p>
          <a:p>
            <a:pPr algn="ctr"/>
            <a:r>
              <a:rPr lang="en-US" sz="2800" b="1" dirty="0"/>
              <a:t>Sept 1810 - Jan 1812</a:t>
            </a:r>
          </a:p>
        </p:txBody>
      </p:sp>
      <p:sp useBgFill="1">
        <p:nvSpPr>
          <p:cNvPr id="65" name="TextBox 64"/>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1812</a:t>
            </a:r>
          </a:p>
        </p:txBody>
      </p:sp>
      <p:sp>
        <p:nvSpPr>
          <p:cNvPr id="57" name="TextBox 56"/>
          <p:cNvSpPr txBox="1"/>
          <p:nvPr/>
        </p:nvSpPr>
        <p:spPr>
          <a:xfrm rot="1476153">
            <a:off x="400642" y="3171057"/>
            <a:ext cx="1684435" cy="461665"/>
          </a:xfrm>
          <a:prstGeom prst="rect">
            <a:avLst/>
          </a:prstGeom>
          <a:solidFill>
            <a:schemeClr val="bg1"/>
          </a:solidFill>
        </p:spPr>
        <p:txBody>
          <a:bodyPr wrap="none" rtlCol="0">
            <a:spAutoFit/>
          </a:bodyPr>
          <a:lstStyle/>
          <a:p>
            <a:r>
              <a:rPr lang="en-US" sz="2400" b="1" dirty="0">
                <a:solidFill>
                  <a:srgbClr val="0070C0"/>
                </a:solidFill>
                <a:effectLst>
                  <a:outerShdw dist="63500" dir="7200000" algn="ctr" rotWithShape="0">
                    <a:srgbClr val="FF0000"/>
                  </a:outerShdw>
                </a:effectLst>
              </a:rPr>
              <a:t>Fort Astoria</a:t>
            </a:r>
          </a:p>
        </p:txBody>
      </p:sp>
      <p:sp>
        <p:nvSpPr>
          <p:cNvPr id="56" name="5-Point Star 55"/>
          <p:cNvSpPr/>
          <p:nvPr/>
        </p:nvSpPr>
        <p:spPr>
          <a:xfrm>
            <a:off x="304800" y="24384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157700" name="AutoShape 4" descr="Image result for fort okanoga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57702" name="AutoShape 6" descr="Image result for fort okanoga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57704" name="AutoShape 8" descr="Image result for fort okanoga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57706" name="AutoShape 10" descr="Image result for fort okanoga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57708" name="AutoShape 12" descr="Image result for fort okanoga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58" name="TextBox 57"/>
          <p:cNvSpPr txBox="1"/>
          <p:nvPr/>
        </p:nvSpPr>
        <p:spPr>
          <a:xfrm rot="1476153">
            <a:off x="1297667" y="2862774"/>
            <a:ext cx="2067233" cy="461665"/>
          </a:xfrm>
          <a:prstGeom prst="rect">
            <a:avLst/>
          </a:prstGeom>
          <a:solidFill>
            <a:schemeClr val="bg1"/>
          </a:solidFill>
        </p:spPr>
        <p:txBody>
          <a:bodyPr wrap="none" rtlCol="0">
            <a:spAutoFit/>
          </a:bodyPr>
          <a:lstStyle/>
          <a:p>
            <a:r>
              <a:rPr lang="en-US" sz="2400" b="1" dirty="0">
                <a:solidFill>
                  <a:srgbClr val="0070C0"/>
                </a:solidFill>
                <a:effectLst>
                  <a:outerShdw dist="63500" dir="7200000" algn="ctr" rotWithShape="0">
                    <a:srgbClr val="FF0000"/>
                  </a:outerShdw>
                </a:effectLst>
              </a:rPr>
              <a:t>Fort </a:t>
            </a:r>
            <a:r>
              <a:rPr lang="en-US" sz="2400" b="1" dirty="0" err="1">
                <a:solidFill>
                  <a:srgbClr val="0070C0"/>
                </a:solidFill>
                <a:effectLst>
                  <a:outerShdw dist="63500" dir="7200000" algn="ctr" rotWithShape="0">
                    <a:srgbClr val="FF0000"/>
                  </a:outerShdw>
                </a:effectLst>
              </a:rPr>
              <a:t>Okanagon</a:t>
            </a:r>
            <a:endParaRPr lang="en-US" sz="2400" b="1" dirty="0">
              <a:solidFill>
                <a:srgbClr val="0070C0"/>
              </a:solidFill>
              <a:effectLst>
                <a:outerShdw dist="63500" dir="7200000" algn="ctr" rotWithShape="0">
                  <a:srgbClr val="FF0000"/>
                </a:outerShdw>
              </a:effectLst>
            </a:endParaRPr>
          </a:p>
        </p:txBody>
      </p:sp>
      <p:sp>
        <p:nvSpPr>
          <p:cNvPr id="61" name="5-Point Star 60"/>
          <p:cNvSpPr/>
          <p:nvPr/>
        </p:nvSpPr>
        <p:spPr>
          <a:xfrm>
            <a:off x="1295400" y="2133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64" name="Freeform 63"/>
          <p:cNvSpPr/>
          <p:nvPr/>
        </p:nvSpPr>
        <p:spPr>
          <a:xfrm rot="21448148">
            <a:off x="724390" y="2378702"/>
            <a:ext cx="8088086" cy="3380015"/>
          </a:xfrm>
          <a:custGeom>
            <a:avLst/>
            <a:gdLst>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396843 w 8572500"/>
              <a:gd name="connsiteY5" fmla="*/ 3363685 h 3510643"/>
              <a:gd name="connsiteX6" fmla="*/ 7233557 w 8572500"/>
              <a:gd name="connsiteY6" fmla="*/ 3086100 h 3510643"/>
              <a:gd name="connsiteX7" fmla="*/ 7200900 w 8572500"/>
              <a:gd name="connsiteY7" fmla="*/ 3037114 h 3510643"/>
              <a:gd name="connsiteX8" fmla="*/ 6955972 w 8572500"/>
              <a:gd name="connsiteY8" fmla="*/ 2792185 h 3510643"/>
              <a:gd name="connsiteX9" fmla="*/ 6841672 w 8572500"/>
              <a:gd name="connsiteY9" fmla="*/ 2237014 h 3510643"/>
              <a:gd name="connsiteX10" fmla="*/ 6727372 w 8572500"/>
              <a:gd name="connsiteY10" fmla="*/ 2139042 h 3510643"/>
              <a:gd name="connsiteX11" fmla="*/ 6596743 w 8572500"/>
              <a:gd name="connsiteY11" fmla="*/ 2090057 h 3510643"/>
              <a:gd name="connsiteX12" fmla="*/ 6335486 w 8572500"/>
              <a:gd name="connsiteY12" fmla="*/ 2073728 h 3510643"/>
              <a:gd name="connsiteX13" fmla="*/ 6041572 w 8572500"/>
              <a:gd name="connsiteY13" fmla="*/ 1877785 h 3510643"/>
              <a:gd name="connsiteX14" fmla="*/ 6025243 w 8572500"/>
              <a:gd name="connsiteY14" fmla="*/ 1632857 h 3510643"/>
              <a:gd name="connsiteX15" fmla="*/ 5715000 w 8572500"/>
              <a:gd name="connsiteY15" fmla="*/ 1600200 h 3510643"/>
              <a:gd name="connsiteX16" fmla="*/ 5715000 w 8572500"/>
              <a:gd name="connsiteY16" fmla="*/ 1534885 h 3510643"/>
              <a:gd name="connsiteX17" fmla="*/ 5780315 w 8572500"/>
              <a:gd name="connsiteY17" fmla="*/ 1306285 h 3510643"/>
              <a:gd name="connsiteX18" fmla="*/ 5698672 w 8572500"/>
              <a:gd name="connsiteY18" fmla="*/ 1077685 h 3510643"/>
              <a:gd name="connsiteX19" fmla="*/ 5682343 w 8572500"/>
              <a:gd name="connsiteY19" fmla="*/ 1045028 h 3510643"/>
              <a:gd name="connsiteX20" fmla="*/ 5159829 w 8572500"/>
              <a:gd name="connsiteY20" fmla="*/ 1077685 h 3510643"/>
              <a:gd name="connsiteX21" fmla="*/ 4653643 w 8572500"/>
              <a:gd name="connsiteY21" fmla="*/ 1110342 h 3510643"/>
              <a:gd name="connsiteX22" fmla="*/ 4604657 w 8572500"/>
              <a:gd name="connsiteY22" fmla="*/ 1338942 h 3510643"/>
              <a:gd name="connsiteX23" fmla="*/ 4376057 w 8572500"/>
              <a:gd name="connsiteY23" fmla="*/ 1306285 h 3510643"/>
              <a:gd name="connsiteX24" fmla="*/ 4261757 w 8572500"/>
              <a:gd name="connsiteY24" fmla="*/ 1485900 h 3510643"/>
              <a:gd name="connsiteX25" fmla="*/ 4229100 w 8572500"/>
              <a:gd name="connsiteY25" fmla="*/ 1600200 h 3510643"/>
              <a:gd name="connsiteX26" fmla="*/ 3886200 w 8572500"/>
              <a:gd name="connsiteY26" fmla="*/ 1600200 h 3510643"/>
              <a:gd name="connsiteX27" fmla="*/ 3869872 w 8572500"/>
              <a:gd name="connsiteY27" fmla="*/ 1747157 h 3510643"/>
              <a:gd name="connsiteX28" fmla="*/ 3869872 w 8572500"/>
              <a:gd name="connsiteY28" fmla="*/ 1812471 h 3510643"/>
              <a:gd name="connsiteX29" fmla="*/ 3804557 w 8572500"/>
              <a:gd name="connsiteY29" fmla="*/ 1894114 h 3510643"/>
              <a:gd name="connsiteX30" fmla="*/ 3412672 w 8572500"/>
              <a:gd name="connsiteY30" fmla="*/ 1730828 h 3510643"/>
              <a:gd name="connsiteX31" fmla="*/ 3265715 w 8572500"/>
              <a:gd name="connsiteY31" fmla="*/ 1796142 h 3510643"/>
              <a:gd name="connsiteX32" fmla="*/ 3216729 w 8572500"/>
              <a:gd name="connsiteY32" fmla="*/ 1779814 h 3510643"/>
              <a:gd name="connsiteX33" fmla="*/ 3004457 w 8572500"/>
              <a:gd name="connsiteY33" fmla="*/ 1551214 h 3510643"/>
              <a:gd name="connsiteX34" fmla="*/ 2841172 w 8572500"/>
              <a:gd name="connsiteY34" fmla="*/ 1436914 h 3510643"/>
              <a:gd name="connsiteX35" fmla="*/ 2759529 w 8572500"/>
              <a:gd name="connsiteY35" fmla="*/ 1485900 h 3510643"/>
              <a:gd name="connsiteX36" fmla="*/ 2579915 w 8572500"/>
              <a:gd name="connsiteY36" fmla="*/ 1779814 h 3510643"/>
              <a:gd name="connsiteX37" fmla="*/ 2416629 w 8572500"/>
              <a:gd name="connsiteY37" fmla="*/ 1861457 h 3510643"/>
              <a:gd name="connsiteX38" fmla="*/ 2188029 w 8572500"/>
              <a:gd name="connsiteY38" fmla="*/ 1894114 h 3510643"/>
              <a:gd name="connsiteX39" fmla="*/ 1975757 w 8572500"/>
              <a:gd name="connsiteY39" fmla="*/ 1796142 h 3510643"/>
              <a:gd name="connsiteX40" fmla="*/ 1861457 w 8572500"/>
              <a:gd name="connsiteY40" fmla="*/ 1714500 h 3510643"/>
              <a:gd name="connsiteX41" fmla="*/ 1551215 w 8572500"/>
              <a:gd name="connsiteY41" fmla="*/ 1502228 h 3510643"/>
              <a:gd name="connsiteX42" fmla="*/ 1502229 w 8572500"/>
              <a:gd name="connsiteY42" fmla="*/ 1322614 h 3510643"/>
              <a:gd name="connsiteX43" fmla="*/ 1551215 w 8572500"/>
              <a:gd name="connsiteY43" fmla="*/ 1208314 h 3510643"/>
              <a:gd name="connsiteX44" fmla="*/ 1453243 w 8572500"/>
              <a:gd name="connsiteY44" fmla="*/ 1012371 h 3510643"/>
              <a:gd name="connsiteX45" fmla="*/ 1436915 w 8572500"/>
              <a:gd name="connsiteY45" fmla="*/ 751114 h 3510643"/>
              <a:gd name="connsiteX46" fmla="*/ 1338943 w 8572500"/>
              <a:gd name="connsiteY46" fmla="*/ 604157 h 3510643"/>
              <a:gd name="connsiteX47" fmla="*/ 1273629 w 8572500"/>
              <a:gd name="connsiteY47" fmla="*/ 489857 h 3510643"/>
              <a:gd name="connsiteX48" fmla="*/ 1159329 w 8572500"/>
              <a:gd name="connsiteY48" fmla="*/ 391885 h 3510643"/>
              <a:gd name="connsiteX49" fmla="*/ 1028700 w 8572500"/>
              <a:gd name="connsiteY49" fmla="*/ 391885 h 3510643"/>
              <a:gd name="connsiteX50" fmla="*/ 702129 w 8572500"/>
              <a:gd name="connsiteY50" fmla="*/ 375557 h 3510643"/>
              <a:gd name="connsiteX51" fmla="*/ 473529 w 8572500"/>
              <a:gd name="connsiteY51" fmla="*/ 293914 h 3510643"/>
              <a:gd name="connsiteX52" fmla="*/ 342900 w 8572500"/>
              <a:gd name="connsiteY52" fmla="*/ 342900 h 3510643"/>
              <a:gd name="connsiteX53" fmla="*/ 342900 w 8572500"/>
              <a:gd name="connsiteY53" fmla="*/ 130628 h 3510643"/>
              <a:gd name="connsiteX54" fmla="*/ 0 w 8572500"/>
              <a:gd name="connsiteY54"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396843 w 8572500"/>
              <a:gd name="connsiteY5" fmla="*/ 3363685 h 3510643"/>
              <a:gd name="connsiteX6" fmla="*/ 7233557 w 8572500"/>
              <a:gd name="connsiteY6" fmla="*/ 3086100 h 3510643"/>
              <a:gd name="connsiteX7" fmla="*/ 7200900 w 8572500"/>
              <a:gd name="connsiteY7" fmla="*/ 3037114 h 3510643"/>
              <a:gd name="connsiteX8" fmla="*/ 6955972 w 8572500"/>
              <a:gd name="connsiteY8" fmla="*/ 2792185 h 3510643"/>
              <a:gd name="connsiteX9" fmla="*/ 6841672 w 8572500"/>
              <a:gd name="connsiteY9" fmla="*/ 2237014 h 3510643"/>
              <a:gd name="connsiteX10" fmla="*/ 6727372 w 8572500"/>
              <a:gd name="connsiteY10" fmla="*/ 2139042 h 3510643"/>
              <a:gd name="connsiteX11" fmla="*/ 6596743 w 8572500"/>
              <a:gd name="connsiteY11" fmla="*/ 2090057 h 3510643"/>
              <a:gd name="connsiteX12" fmla="*/ 6335486 w 8572500"/>
              <a:gd name="connsiteY12" fmla="*/ 2073728 h 3510643"/>
              <a:gd name="connsiteX13" fmla="*/ 6041572 w 8572500"/>
              <a:gd name="connsiteY13" fmla="*/ 1877785 h 3510643"/>
              <a:gd name="connsiteX14" fmla="*/ 6025243 w 8572500"/>
              <a:gd name="connsiteY14" fmla="*/ 1632857 h 3510643"/>
              <a:gd name="connsiteX15" fmla="*/ 5715000 w 8572500"/>
              <a:gd name="connsiteY15" fmla="*/ 1600200 h 3510643"/>
              <a:gd name="connsiteX16" fmla="*/ 5715000 w 8572500"/>
              <a:gd name="connsiteY16" fmla="*/ 1534885 h 3510643"/>
              <a:gd name="connsiteX17" fmla="*/ 5780315 w 8572500"/>
              <a:gd name="connsiteY17" fmla="*/ 1306285 h 3510643"/>
              <a:gd name="connsiteX18" fmla="*/ 5698672 w 8572500"/>
              <a:gd name="connsiteY18" fmla="*/ 1077685 h 3510643"/>
              <a:gd name="connsiteX19" fmla="*/ 5476197 w 8572500"/>
              <a:gd name="connsiteY19" fmla="*/ 1054590 h 3510643"/>
              <a:gd name="connsiteX20" fmla="*/ 5159829 w 8572500"/>
              <a:gd name="connsiteY20" fmla="*/ 1077685 h 3510643"/>
              <a:gd name="connsiteX21" fmla="*/ 4653643 w 8572500"/>
              <a:gd name="connsiteY21" fmla="*/ 1110342 h 3510643"/>
              <a:gd name="connsiteX22" fmla="*/ 4604657 w 8572500"/>
              <a:gd name="connsiteY22" fmla="*/ 1338942 h 3510643"/>
              <a:gd name="connsiteX23" fmla="*/ 4376057 w 8572500"/>
              <a:gd name="connsiteY23" fmla="*/ 1306285 h 3510643"/>
              <a:gd name="connsiteX24" fmla="*/ 4261757 w 8572500"/>
              <a:gd name="connsiteY24" fmla="*/ 1485900 h 3510643"/>
              <a:gd name="connsiteX25" fmla="*/ 4229100 w 8572500"/>
              <a:gd name="connsiteY25" fmla="*/ 1600200 h 3510643"/>
              <a:gd name="connsiteX26" fmla="*/ 3886200 w 8572500"/>
              <a:gd name="connsiteY26" fmla="*/ 1600200 h 3510643"/>
              <a:gd name="connsiteX27" fmla="*/ 3869872 w 8572500"/>
              <a:gd name="connsiteY27" fmla="*/ 1747157 h 3510643"/>
              <a:gd name="connsiteX28" fmla="*/ 3869872 w 8572500"/>
              <a:gd name="connsiteY28" fmla="*/ 1812471 h 3510643"/>
              <a:gd name="connsiteX29" fmla="*/ 3804557 w 8572500"/>
              <a:gd name="connsiteY29" fmla="*/ 1894114 h 3510643"/>
              <a:gd name="connsiteX30" fmla="*/ 3412672 w 8572500"/>
              <a:gd name="connsiteY30" fmla="*/ 1730828 h 3510643"/>
              <a:gd name="connsiteX31" fmla="*/ 3265715 w 8572500"/>
              <a:gd name="connsiteY31" fmla="*/ 1796142 h 3510643"/>
              <a:gd name="connsiteX32" fmla="*/ 3216729 w 8572500"/>
              <a:gd name="connsiteY32" fmla="*/ 1779814 h 3510643"/>
              <a:gd name="connsiteX33" fmla="*/ 3004457 w 8572500"/>
              <a:gd name="connsiteY33" fmla="*/ 1551214 h 3510643"/>
              <a:gd name="connsiteX34" fmla="*/ 2841172 w 8572500"/>
              <a:gd name="connsiteY34" fmla="*/ 1436914 h 3510643"/>
              <a:gd name="connsiteX35" fmla="*/ 2759529 w 8572500"/>
              <a:gd name="connsiteY35" fmla="*/ 1485900 h 3510643"/>
              <a:gd name="connsiteX36" fmla="*/ 2579915 w 8572500"/>
              <a:gd name="connsiteY36" fmla="*/ 1779814 h 3510643"/>
              <a:gd name="connsiteX37" fmla="*/ 2416629 w 8572500"/>
              <a:gd name="connsiteY37" fmla="*/ 1861457 h 3510643"/>
              <a:gd name="connsiteX38" fmla="*/ 2188029 w 8572500"/>
              <a:gd name="connsiteY38" fmla="*/ 1894114 h 3510643"/>
              <a:gd name="connsiteX39" fmla="*/ 1975757 w 8572500"/>
              <a:gd name="connsiteY39" fmla="*/ 1796142 h 3510643"/>
              <a:gd name="connsiteX40" fmla="*/ 1861457 w 8572500"/>
              <a:gd name="connsiteY40" fmla="*/ 1714500 h 3510643"/>
              <a:gd name="connsiteX41" fmla="*/ 1551215 w 8572500"/>
              <a:gd name="connsiteY41" fmla="*/ 1502228 h 3510643"/>
              <a:gd name="connsiteX42" fmla="*/ 1502229 w 8572500"/>
              <a:gd name="connsiteY42" fmla="*/ 1322614 h 3510643"/>
              <a:gd name="connsiteX43" fmla="*/ 1551215 w 8572500"/>
              <a:gd name="connsiteY43" fmla="*/ 1208314 h 3510643"/>
              <a:gd name="connsiteX44" fmla="*/ 1453243 w 8572500"/>
              <a:gd name="connsiteY44" fmla="*/ 1012371 h 3510643"/>
              <a:gd name="connsiteX45" fmla="*/ 1436915 w 8572500"/>
              <a:gd name="connsiteY45" fmla="*/ 751114 h 3510643"/>
              <a:gd name="connsiteX46" fmla="*/ 1338943 w 8572500"/>
              <a:gd name="connsiteY46" fmla="*/ 604157 h 3510643"/>
              <a:gd name="connsiteX47" fmla="*/ 1273629 w 8572500"/>
              <a:gd name="connsiteY47" fmla="*/ 489857 h 3510643"/>
              <a:gd name="connsiteX48" fmla="*/ 1159329 w 8572500"/>
              <a:gd name="connsiteY48" fmla="*/ 391885 h 3510643"/>
              <a:gd name="connsiteX49" fmla="*/ 1028700 w 8572500"/>
              <a:gd name="connsiteY49" fmla="*/ 391885 h 3510643"/>
              <a:gd name="connsiteX50" fmla="*/ 702129 w 8572500"/>
              <a:gd name="connsiteY50" fmla="*/ 375557 h 3510643"/>
              <a:gd name="connsiteX51" fmla="*/ 473529 w 8572500"/>
              <a:gd name="connsiteY51" fmla="*/ 293914 h 3510643"/>
              <a:gd name="connsiteX52" fmla="*/ 342900 w 8572500"/>
              <a:gd name="connsiteY52" fmla="*/ 342900 h 3510643"/>
              <a:gd name="connsiteX53" fmla="*/ 342900 w 8572500"/>
              <a:gd name="connsiteY53" fmla="*/ 130628 h 3510643"/>
              <a:gd name="connsiteX54" fmla="*/ 0 w 8572500"/>
              <a:gd name="connsiteY54"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396843 w 8572500"/>
              <a:gd name="connsiteY5" fmla="*/ 3363685 h 3510643"/>
              <a:gd name="connsiteX6" fmla="*/ 7233557 w 8572500"/>
              <a:gd name="connsiteY6" fmla="*/ 3086100 h 3510643"/>
              <a:gd name="connsiteX7" fmla="*/ 7200900 w 8572500"/>
              <a:gd name="connsiteY7" fmla="*/ 3037114 h 3510643"/>
              <a:gd name="connsiteX8" fmla="*/ 6955972 w 8572500"/>
              <a:gd name="connsiteY8" fmla="*/ 2792185 h 3510643"/>
              <a:gd name="connsiteX9" fmla="*/ 6841672 w 8572500"/>
              <a:gd name="connsiteY9" fmla="*/ 2237014 h 3510643"/>
              <a:gd name="connsiteX10" fmla="*/ 6727372 w 8572500"/>
              <a:gd name="connsiteY10" fmla="*/ 2139042 h 3510643"/>
              <a:gd name="connsiteX11" fmla="*/ 6596743 w 8572500"/>
              <a:gd name="connsiteY11" fmla="*/ 2090057 h 3510643"/>
              <a:gd name="connsiteX12" fmla="*/ 6335486 w 8572500"/>
              <a:gd name="connsiteY12" fmla="*/ 2073728 h 3510643"/>
              <a:gd name="connsiteX13" fmla="*/ 6041572 w 8572500"/>
              <a:gd name="connsiteY13" fmla="*/ 1877785 h 3510643"/>
              <a:gd name="connsiteX14" fmla="*/ 6025243 w 8572500"/>
              <a:gd name="connsiteY14" fmla="*/ 1632857 h 3510643"/>
              <a:gd name="connsiteX15" fmla="*/ 5715000 w 8572500"/>
              <a:gd name="connsiteY15" fmla="*/ 1600200 h 3510643"/>
              <a:gd name="connsiteX16" fmla="*/ 5715000 w 8572500"/>
              <a:gd name="connsiteY16" fmla="*/ 1534885 h 3510643"/>
              <a:gd name="connsiteX17" fmla="*/ 5780315 w 8572500"/>
              <a:gd name="connsiteY17" fmla="*/ 1306285 h 3510643"/>
              <a:gd name="connsiteX18" fmla="*/ 5476197 w 8572500"/>
              <a:gd name="connsiteY18" fmla="*/ 1054590 h 3510643"/>
              <a:gd name="connsiteX19" fmla="*/ 5159829 w 8572500"/>
              <a:gd name="connsiteY19" fmla="*/ 1077685 h 3510643"/>
              <a:gd name="connsiteX20" fmla="*/ 4653643 w 8572500"/>
              <a:gd name="connsiteY20" fmla="*/ 1110342 h 3510643"/>
              <a:gd name="connsiteX21" fmla="*/ 4604657 w 8572500"/>
              <a:gd name="connsiteY21" fmla="*/ 1338942 h 3510643"/>
              <a:gd name="connsiteX22" fmla="*/ 4376057 w 8572500"/>
              <a:gd name="connsiteY22" fmla="*/ 1306285 h 3510643"/>
              <a:gd name="connsiteX23" fmla="*/ 4261757 w 8572500"/>
              <a:gd name="connsiteY23" fmla="*/ 1485900 h 3510643"/>
              <a:gd name="connsiteX24" fmla="*/ 4229100 w 8572500"/>
              <a:gd name="connsiteY24" fmla="*/ 1600200 h 3510643"/>
              <a:gd name="connsiteX25" fmla="*/ 3886200 w 8572500"/>
              <a:gd name="connsiteY25" fmla="*/ 1600200 h 3510643"/>
              <a:gd name="connsiteX26" fmla="*/ 3869872 w 8572500"/>
              <a:gd name="connsiteY26" fmla="*/ 1747157 h 3510643"/>
              <a:gd name="connsiteX27" fmla="*/ 3869872 w 8572500"/>
              <a:gd name="connsiteY27" fmla="*/ 1812471 h 3510643"/>
              <a:gd name="connsiteX28" fmla="*/ 3804557 w 8572500"/>
              <a:gd name="connsiteY28" fmla="*/ 1894114 h 3510643"/>
              <a:gd name="connsiteX29" fmla="*/ 3412672 w 8572500"/>
              <a:gd name="connsiteY29" fmla="*/ 1730828 h 3510643"/>
              <a:gd name="connsiteX30" fmla="*/ 3265715 w 8572500"/>
              <a:gd name="connsiteY30" fmla="*/ 1796142 h 3510643"/>
              <a:gd name="connsiteX31" fmla="*/ 3216729 w 8572500"/>
              <a:gd name="connsiteY31" fmla="*/ 1779814 h 3510643"/>
              <a:gd name="connsiteX32" fmla="*/ 3004457 w 8572500"/>
              <a:gd name="connsiteY32" fmla="*/ 1551214 h 3510643"/>
              <a:gd name="connsiteX33" fmla="*/ 2841172 w 8572500"/>
              <a:gd name="connsiteY33" fmla="*/ 1436914 h 3510643"/>
              <a:gd name="connsiteX34" fmla="*/ 2759529 w 8572500"/>
              <a:gd name="connsiteY34" fmla="*/ 1485900 h 3510643"/>
              <a:gd name="connsiteX35" fmla="*/ 2579915 w 8572500"/>
              <a:gd name="connsiteY35" fmla="*/ 1779814 h 3510643"/>
              <a:gd name="connsiteX36" fmla="*/ 2416629 w 8572500"/>
              <a:gd name="connsiteY36" fmla="*/ 1861457 h 3510643"/>
              <a:gd name="connsiteX37" fmla="*/ 2188029 w 8572500"/>
              <a:gd name="connsiteY37" fmla="*/ 1894114 h 3510643"/>
              <a:gd name="connsiteX38" fmla="*/ 1975757 w 8572500"/>
              <a:gd name="connsiteY38" fmla="*/ 1796142 h 3510643"/>
              <a:gd name="connsiteX39" fmla="*/ 1861457 w 8572500"/>
              <a:gd name="connsiteY39" fmla="*/ 1714500 h 3510643"/>
              <a:gd name="connsiteX40" fmla="*/ 1551215 w 8572500"/>
              <a:gd name="connsiteY40" fmla="*/ 1502228 h 3510643"/>
              <a:gd name="connsiteX41" fmla="*/ 1502229 w 8572500"/>
              <a:gd name="connsiteY41" fmla="*/ 1322614 h 3510643"/>
              <a:gd name="connsiteX42" fmla="*/ 1551215 w 8572500"/>
              <a:gd name="connsiteY42" fmla="*/ 1208314 h 3510643"/>
              <a:gd name="connsiteX43" fmla="*/ 1453243 w 8572500"/>
              <a:gd name="connsiteY43" fmla="*/ 1012371 h 3510643"/>
              <a:gd name="connsiteX44" fmla="*/ 1436915 w 8572500"/>
              <a:gd name="connsiteY44" fmla="*/ 751114 h 3510643"/>
              <a:gd name="connsiteX45" fmla="*/ 1338943 w 8572500"/>
              <a:gd name="connsiteY45" fmla="*/ 604157 h 3510643"/>
              <a:gd name="connsiteX46" fmla="*/ 1273629 w 8572500"/>
              <a:gd name="connsiteY46" fmla="*/ 489857 h 3510643"/>
              <a:gd name="connsiteX47" fmla="*/ 1159329 w 8572500"/>
              <a:gd name="connsiteY47" fmla="*/ 391885 h 3510643"/>
              <a:gd name="connsiteX48" fmla="*/ 1028700 w 8572500"/>
              <a:gd name="connsiteY48" fmla="*/ 391885 h 3510643"/>
              <a:gd name="connsiteX49" fmla="*/ 702129 w 8572500"/>
              <a:gd name="connsiteY49" fmla="*/ 375557 h 3510643"/>
              <a:gd name="connsiteX50" fmla="*/ 473529 w 8572500"/>
              <a:gd name="connsiteY50" fmla="*/ 293914 h 3510643"/>
              <a:gd name="connsiteX51" fmla="*/ 342900 w 8572500"/>
              <a:gd name="connsiteY51" fmla="*/ 342900 h 3510643"/>
              <a:gd name="connsiteX52" fmla="*/ 342900 w 8572500"/>
              <a:gd name="connsiteY52" fmla="*/ 130628 h 3510643"/>
              <a:gd name="connsiteX53" fmla="*/ 0 w 8572500"/>
              <a:gd name="connsiteY53"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396843 w 8572500"/>
              <a:gd name="connsiteY5" fmla="*/ 3363685 h 3510643"/>
              <a:gd name="connsiteX6" fmla="*/ 7233557 w 8572500"/>
              <a:gd name="connsiteY6" fmla="*/ 3086100 h 3510643"/>
              <a:gd name="connsiteX7" fmla="*/ 7200900 w 8572500"/>
              <a:gd name="connsiteY7" fmla="*/ 3037114 h 3510643"/>
              <a:gd name="connsiteX8" fmla="*/ 6955972 w 8572500"/>
              <a:gd name="connsiteY8" fmla="*/ 2792185 h 3510643"/>
              <a:gd name="connsiteX9" fmla="*/ 6841672 w 8572500"/>
              <a:gd name="connsiteY9" fmla="*/ 2237014 h 3510643"/>
              <a:gd name="connsiteX10" fmla="*/ 6727372 w 8572500"/>
              <a:gd name="connsiteY10" fmla="*/ 2139042 h 3510643"/>
              <a:gd name="connsiteX11" fmla="*/ 6596743 w 8572500"/>
              <a:gd name="connsiteY11" fmla="*/ 2090057 h 3510643"/>
              <a:gd name="connsiteX12" fmla="*/ 6526792 w 8572500"/>
              <a:gd name="connsiteY12" fmla="*/ 1719486 h 3510643"/>
              <a:gd name="connsiteX13" fmla="*/ 6041572 w 8572500"/>
              <a:gd name="connsiteY13" fmla="*/ 1877785 h 3510643"/>
              <a:gd name="connsiteX14" fmla="*/ 6025243 w 8572500"/>
              <a:gd name="connsiteY14" fmla="*/ 1632857 h 3510643"/>
              <a:gd name="connsiteX15" fmla="*/ 5715000 w 8572500"/>
              <a:gd name="connsiteY15" fmla="*/ 1600200 h 3510643"/>
              <a:gd name="connsiteX16" fmla="*/ 5715000 w 8572500"/>
              <a:gd name="connsiteY16" fmla="*/ 1534885 h 3510643"/>
              <a:gd name="connsiteX17" fmla="*/ 5780315 w 8572500"/>
              <a:gd name="connsiteY17" fmla="*/ 1306285 h 3510643"/>
              <a:gd name="connsiteX18" fmla="*/ 5476197 w 8572500"/>
              <a:gd name="connsiteY18" fmla="*/ 1054590 h 3510643"/>
              <a:gd name="connsiteX19" fmla="*/ 5159829 w 8572500"/>
              <a:gd name="connsiteY19" fmla="*/ 1077685 h 3510643"/>
              <a:gd name="connsiteX20" fmla="*/ 4653643 w 8572500"/>
              <a:gd name="connsiteY20" fmla="*/ 1110342 h 3510643"/>
              <a:gd name="connsiteX21" fmla="*/ 4604657 w 8572500"/>
              <a:gd name="connsiteY21" fmla="*/ 1338942 h 3510643"/>
              <a:gd name="connsiteX22" fmla="*/ 4376057 w 8572500"/>
              <a:gd name="connsiteY22" fmla="*/ 1306285 h 3510643"/>
              <a:gd name="connsiteX23" fmla="*/ 4261757 w 8572500"/>
              <a:gd name="connsiteY23" fmla="*/ 1485900 h 3510643"/>
              <a:gd name="connsiteX24" fmla="*/ 4229100 w 8572500"/>
              <a:gd name="connsiteY24" fmla="*/ 1600200 h 3510643"/>
              <a:gd name="connsiteX25" fmla="*/ 3886200 w 8572500"/>
              <a:gd name="connsiteY25" fmla="*/ 1600200 h 3510643"/>
              <a:gd name="connsiteX26" fmla="*/ 3869872 w 8572500"/>
              <a:gd name="connsiteY26" fmla="*/ 1747157 h 3510643"/>
              <a:gd name="connsiteX27" fmla="*/ 3869872 w 8572500"/>
              <a:gd name="connsiteY27" fmla="*/ 1812471 h 3510643"/>
              <a:gd name="connsiteX28" fmla="*/ 3804557 w 8572500"/>
              <a:gd name="connsiteY28" fmla="*/ 1894114 h 3510643"/>
              <a:gd name="connsiteX29" fmla="*/ 3412672 w 8572500"/>
              <a:gd name="connsiteY29" fmla="*/ 1730828 h 3510643"/>
              <a:gd name="connsiteX30" fmla="*/ 3265715 w 8572500"/>
              <a:gd name="connsiteY30" fmla="*/ 1796142 h 3510643"/>
              <a:gd name="connsiteX31" fmla="*/ 3216729 w 8572500"/>
              <a:gd name="connsiteY31" fmla="*/ 1779814 h 3510643"/>
              <a:gd name="connsiteX32" fmla="*/ 3004457 w 8572500"/>
              <a:gd name="connsiteY32" fmla="*/ 1551214 h 3510643"/>
              <a:gd name="connsiteX33" fmla="*/ 2841172 w 8572500"/>
              <a:gd name="connsiteY33" fmla="*/ 1436914 h 3510643"/>
              <a:gd name="connsiteX34" fmla="*/ 2759529 w 8572500"/>
              <a:gd name="connsiteY34" fmla="*/ 1485900 h 3510643"/>
              <a:gd name="connsiteX35" fmla="*/ 2579915 w 8572500"/>
              <a:gd name="connsiteY35" fmla="*/ 1779814 h 3510643"/>
              <a:gd name="connsiteX36" fmla="*/ 2416629 w 8572500"/>
              <a:gd name="connsiteY36" fmla="*/ 1861457 h 3510643"/>
              <a:gd name="connsiteX37" fmla="*/ 2188029 w 8572500"/>
              <a:gd name="connsiteY37" fmla="*/ 1894114 h 3510643"/>
              <a:gd name="connsiteX38" fmla="*/ 1975757 w 8572500"/>
              <a:gd name="connsiteY38" fmla="*/ 1796142 h 3510643"/>
              <a:gd name="connsiteX39" fmla="*/ 1861457 w 8572500"/>
              <a:gd name="connsiteY39" fmla="*/ 1714500 h 3510643"/>
              <a:gd name="connsiteX40" fmla="*/ 1551215 w 8572500"/>
              <a:gd name="connsiteY40" fmla="*/ 1502228 h 3510643"/>
              <a:gd name="connsiteX41" fmla="*/ 1502229 w 8572500"/>
              <a:gd name="connsiteY41" fmla="*/ 1322614 h 3510643"/>
              <a:gd name="connsiteX42" fmla="*/ 1551215 w 8572500"/>
              <a:gd name="connsiteY42" fmla="*/ 1208314 h 3510643"/>
              <a:gd name="connsiteX43" fmla="*/ 1453243 w 8572500"/>
              <a:gd name="connsiteY43" fmla="*/ 1012371 h 3510643"/>
              <a:gd name="connsiteX44" fmla="*/ 1436915 w 8572500"/>
              <a:gd name="connsiteY44" fmla="*/ 751114 h 3510643"/>
              <a:gd name="connsiteX45" fmla="*/ 1338943 w 8572500"/>
              <a:gd name="connsiteY45" fmla="*/ 604157 h 3510643"/>
              <a:gd name="connsiteX46" fmla="*/ 1273629 w 8572500"/>
              <a:gd name="connsiteY46" fmla="*/ 489857 h 3510643"/>
              <a:gd name="connsiteX47" fmla="*/ 1159329 w 8572500"/>
              <a:gd name="connsiteY47" fmla="*/ 391885 h 3510643"/>
              <a:gd name="connsiteX48" fmla="*/ 1028700 w 8572500"/>
              <a:gd name="connsiteY48" fmla="*/ 391885 h 3510643"/>
              <a:gd name="connsiteX49" fmla="*/ 702129 w 8572500"/>
              <a:gd name="connsiteY49" fmla="*/ 375557 h 3510643"/>
              <a:gd name="connsiteX50" fmla="*/ 473529 w 8572500"/>
              <a:gd name="connsiteY50" fmla="*/ 293914 h 3510643"/>
              <a:gd name="connsiteX51" fmla="*/ 342900 w 8572500"/>
              <a:gd name="connsiteY51" fmla="*/ 342900 h 3510643"/>
              <a:gd name="connsiteX52" fmla="*/ 342900 w 8572500"/>
              <a:gd name="connsiteY52" fmla="*/ 130628 h 3510643"/>
              <a:gd name="connsiteX53" fmla="*/ 0 w 8572500"/>
              <a:gd name="connsiteY53"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396843 w 8572500"/>
              <a:gd name="connsiteY5" fmla="*/ 3363685 h 3510643"/>
              <a:gd name="connsiteX6" fmla="*/ 7233557 w 8572500"/>
              <a:gd name="connsiteY6" fmla="*/ 3086100 h 3510643"/>
              <a:gd name="connsiteX7" fmla="*/ 7200900 w 8572500"/>
              <a:gd name="connsiteY7" fmla="*/ 3037114 h 3510643"/>
              <a:gd name="connsiteX8" fmla="*/ 6955972 w 8572500"/>
              <a:gd name="connsiteY8" fmla="*/ 2792185 h 3510643"/>
              <a:gd name="connsiteX9" fmla="*/ 6841672 w 8572500"/>
              <a:gd name="connsiteY9" fmla="*/ 2237014 h 3510643"/>
              <a:gd name="connsiteX10" fmla="*/ 6727372 w 8572500"/>
              <a:gd name="connsiteY10" fmla="*/ 2139042 h 3510643"/>
              <a:gd name="connsiteX11" fmla="*/ 6596743 w 8572500"/>
              <a:gd name="connsiteY11" fmla="*/ 2090057 h 3510643"/>
              <a:gd name="connsiteX12" fmla="*/ 6526792 w 8572500"/>
              <a:gd name="connsiteY12" fmla="*/ 1719486 h 3510643"/>
              <a:gd name="connsiteX13" fmla="*/ 6025243 w 8572500"/>
              <a:gd name="connsiteY13" fmla="*/ 1632857 h 3510643"/>
              <a:gd name="connsiteX14" fmla="*/ 5715000 w 8572500"/>
              <a:gd name="connsiteY14" fmla="*/ 1600200 h 3510643"/>
              <a:gd name="connsiteX15" fmla="*/ 5715000 w 8572500"/>
              <a:gd name="connsiteY15" fmla="*/ 1534885 h 3510643"/>
              <a:gd name="connsiteX16" fmla="*/ 5780315 w 8572500"/>
              <a:gd name="connsiteY16" fmla="*/ 1306285 h 3510643"/>
              <a:gd name="connsiteX17" fmla="*/ 5476197 w 8572500"/>
              <a:gd name="connsiteY17" fmla="*/ 1054590 h 3510643"/>
              <a:gd name="connsiteX18" fmla="*/ 5159829 w 8572500"/>
              <a:gd name="connsiteY18" fmla="*/ 1077685 h 3510643"/>
              <a:gd name="connsiteX19" fmla="*/ 4653643 w 8572500"/>
              <a:gd name="connsiteY19" fmla="*/ 1110342 h 3510643"/>
              <a:gd name="connsiteX20" fmla="*/ 4604657 w 8572500"/>
              <a:gd name="connsiteY20" fmla="*/ 1338942 h 3510643"/>
              <a:gd name="connsiteX21" fmla="*/ 4376057 w 8572500"/>
              <a:gd name="connsiteY21" fmla="*/ 1306285 h 3510643"/>
              <a:gd name="connsiteX22" fmla="*/ 4261757 w 8572500"/>
              <a:gd name="connsiteY22" fmla="*/ 1485900 h 3510643"/>
              <a:gd name="connsiteX23" fmla="*/ 4229100 w 8572500"/>
              <a:gd name="connsiteY23" fmla="*/ 1600200 h 3510643"/>
              <a:gd name="connsiteX24" fmla="*/ 3886200 w 8572500"/>
              <a:gd name="connsiteY24" fmla="*/ 1600200 h 3510643"/>
              <a:gd name="connsiteX25" fmla="*/ 3869872 w 8572500"/>
              <a:gd name="connsiteY25" fmla="*/ 1747157 h 3510643"/>
              <a:gd name="connsiteX26" fmla="*/ 3869872 w 8572500"/>
              <a:gd name="connsiteY26" fmla="*/ 1812471 h 3510643"/>
              <a:gd name="connsiteX27" fmla="*/ 3804557 w 8572500"/>
              <a:gd name="connsiteY27" fmla="*/ 1894114 h 3510643"/>
              <a:gd name="connsiteX28" fmla="*/ 3412672 w 8572500"/>
              <a:gd name="connsiteY28" fmla="*/ 1730828 h 3510643"/>
              <a:gd name="connsiteX29" fmla="*/ 3265715 w 8572500"/>
              <a:gd name="connsiteY29" fmla="*/ 1796142 h 3510643"/>
              <a:gd name="connsiteX30" fmla="*/ 3216729 w 8572500"/>
              <a:gd name="connsiteY30" fmla="*/ 1779814 h 3510643"/>
              <a:gd name="connsiteX31" fmla="*/ 3004457 w 8572500"/>
              <a:gd name="connsiteY31" fmla="*/ 1551214 h 3510643"/>
              <a:gd name="connsiteX32" fmla="*/ 2841172 w 8572500"/>
              <a:gd name="connsiteY32" fmla="*/ 1436914 h 3510643"/>
              <a:gd name="connsiteX33" fmla="*/ 2759529 w 8572500"/>
              <a:gd name="connsiteY33" fmla="*/ 1485900 h 3510643"/>
              <a:gd name="connsiteX34" fmla="*/ 2579915 w 8572500"/>
              <a:gd name="connsiteY34" fmla="*/ 1779814 h 3510643"/>
              <a:gd name="connsiteX35" fmla="*/ 2416629 w 8572500"/>
              <a:gd name="connsiteY35" fmla="*/ 1861457 h 3510643"/>
              <a:gd name="connsiteX36" fmla="*/ 2188029 w 8572500"/>
              <a:gd name="connsiteY36" fmla="*/ 1894114 h 3510643"/>
              <a:gd name="connsiteX37" fmla="*/ 1975757 w 8572500"/>
              <a:gd name="connsiteY37" fmla="*/ 1796142 h 3510643"/>
              <a:gd name="connsiteX38" fmla="*/ 1861457 w 8572500"/>
              <a:gd name="connsiteY38" fmla="*/ 1714500 h 3510643"/>
              <a:gd name="connsiteX39" fmla="*/ 1551215 w 8572500"/>
              <a:gd name="connsiteY39" fmla="*/ 1502228 h 3510643"/>
              <a:gd name="connsiteX40" fmla="*/ 1502229 w 8572500"/>
              <a:gd name="connsiteY40" fmla="*/ 1322614 h 3510643"/>
              <a:gd name="connsiteX41" fmla="*/ 1551215 w 8572500"/>
              <a:gd name="connsiteY41" fmla="*/ 1208314 h 3510643"/>
              <a:gd name="connsiteX42" fmla="*/ 1453243 w 8572500"/>
              <a:gd name="connsiteY42" fmla="*/ 1012371 h 3510643"/>
              <a:gd name="connsiteX43" fmla="*/ 1436915 w 8572500"/>
              <a:gd name="connsiteY43" fmla="*/ 751114 h 3510643"/>
              <a:gd name="connsiteX44" fmla="*/ 1338943 w 8572500"/>
              <a:gd name="connsiteY44" fmla="*/ 604157 h 3510643"/>
              <a:gd name="connsiteX45" fmla="*/ 1273629 w 8572500"/>
              <a:gd name="connsiteY45" fmla="*/ 489857 h 3510643"/>
              <a:gd name="connsiteX46" fmla="*/ 1159329 w 8572500"/>
              <a:gd name="connsiteY46" fmla="*/ 391885 h 3510643"/>
              <a:gd name="connsiteX47" fmla="*/ 1028700 w 8572500"/>
              <a:gd name="connsiteY47" fmla="*/ 391885 h 3510643"/>
              <a:gd name="connsiteX48" fmla="*/ 702129 w 8572500"/>
              <a:gd name="connsiteY48" fmla="*/ 375557 h 3510643"/>
              <a:gd name="connsiteX49" fmla="*/ 473529 w 8572500"/>
              <a:gd name="connsiteY49" fmla="*/ 293914 h 3510643"/>
              <a:gd name="connsiteX50" fmla="*/ 342900 w 8572500"/>
              <a:gd name="connsiteY50" fmla="*/ 342900 h 3510643"/>
              <a:gd name="connsiteX51" fmla="*/ 342900 w 8572500"/>
              <a:gd name="connsiteY51" fmla="*/ 130628 h 3510643"/>
              <a:gd name="connsiteX52" fmla="*/ 0 w 8572500"/>
              <a:gd name="connsiteY52"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396843 w 8572500"/>
              <a:gd name="connsiteY5" fmla="*/ 3363685 h 3510643"/>
              <a:gd name="connsiteX6" fmla="*/ 7233557 w 8572500"/>
              <a:gd name="connsiteY6" fmla="*/ 3086100 h 3510643"/>
              <a:gd name="connsiteX7" fmla="*/ 7200900 w 8572500"/>
              <a:gd name="connsiteY7" fmla="*/ 3037114 h 3510643"/>
              <a:gd name="connsiteX8" fmla="*/ 6955972 w 8572500"/>
              <a:gd name="connsiteY8" fmla="*/ 2792185 h 3510643"/>
              <a:gd name="connsiteX9" fmla="*/ 6841672 w 8572500"/>
              <a:gd name="connsiteY9" fmla="*/ 2237014 h 3510643"/>
              <a:gd name="connsiteX10" fmla="*/ 6727372 w 8572500"/>
              <a:gd name="connsiteY10" fmla="*/ 2139042 h 3510643"/>
              <a:gd name="connsiteX11" fmla="*/ 6596743 w 8572500"/>
              <a:gd name="connsiteY11" fmla="*/ 2090057 h 3510643"/>
              <a:gd name="connsiteX12" fmla="*/ 6526792 w 8572500"/>
              <a:gd name="connsiteY12" fmla="*/ 1719486 h 3510643"/>
              <a:gd name="connsiteX13" fmla="*/ 6025243 w 8572500"/>
              <a:gd name="connsiteY13" fmla="*/ 1632857 h 3510643"/>
              <a:gd name="connsiteX14" fmla="*/ 5715000 w 8572500"/>
              <a:gd name="connsiteY14" fmla="*/ 1534885 h 3510643"/>
              <a:gd name="connsiteX15" fmla="*/ 5780315 w 8572500"/>
              <a:gd name="connsiteY15" fmla="*/ 1306285 h 3510643"/>
              <a:gd name="connsiteX16" fmla="*/ 5476197 w 8572500"/>
              <a:gd name="connsiteY16" fmla="*/ 1054590 h 3510643"/>
              <a:gd name="connsiteX17" fmla="*/ 5159829 w 8572500"/>
              <a:gd name="connsiteY17" fmla="*/ 1077685 h 3510643"/>
              <a:gd name="connsiteX18" fmla="*/ 4653643 w 8572500"/>
              <a:gd name="connsiteY18" fmla="*/ 1110342 h 3510643"/>
              <a:gd name="connsiteX19" fmla="*/ 4604657 w 8572500"/>
              <a:gd name="connsiteY19" fmla="*/ 1338942 h 3510643"/>
              <a:gd name="connsiteX20" fmla="*/ 4376057 w 8572500"/>
              <a:gd name="connsiteY20" fmla="*/ 1306285 h 3510643"/>
              <a:gd name="connsiteX21" fmla="*/ 4261757 w 8572500"/>
              <a:gd name="connsiteY21" fmla="*/ 1485900 h 3510643"/>
              <a:gd name="connsiteX22" fmla="*/ 4229100 w 8572500"/>
              <a:gd name="connsiteY22" fmla="*/ 1600200 h 3510643"/>
              <a:gd name="connsiteX23" fmla="*/ 3886200 w 8572500"/>
              <a:gd name="connsiteY23" fmla="*/ 1600200 h 3510643"/>
              <a:gd name="connsiteX24" fmla="*/ 3869872 w 8572500"/>
              <a:gd name="connsiteY24" fmla="*/ 1747157 h 3510643"/>
              <a:gd name="connsiteX25" fmla="*/ 3869872 w 8572500"/>
              <a:gd name="connsiteY25" fmla="*/ 1812471 h 3510643"/>
              <a:gd name="connsiteX26" fmla="*/ 3804557 w 8572500"/>
              <a:gd name="connsiteY26" fmla="*/ 1894114 h 3510643"/>
              <a:gd name="connsiteX27" fmla="*/ 3412672 w 8572500"/>
              <a:gd name="connsiteY27" fmla="*/ 1730828 h 3510643"/>
              <a:gd name="connsiteX28" fmla="*/ 3265715 w 8572500"/>
              <a:gd name="connsiteY28" fmla="*/ 1796142 h 3510643"/>
              <a:gd name="connsiteX29" fmla="*/ 3216729 w 8572500"/>
              <a:gd name="connsiteY29" fmla="*/ 1779814 h 3510643"/>
              <a:gd name="connsiteX30" fmla="*/ 3004457 w 8572500"/>
              <a:gd name="connsiteY30" fmla="*/ 1551214 h 3510643"/>
              <a:gd name="connsiteX31" fmla="*/ 2841172 w 8572500"/>
              <a:gd name="connsiteY31" fmla="*/ 1436914 h 3510643"/>
              <a:gd name="connsiteX32" fmla="*/ 2759529 w 8572500"/>
              <a:gd name="connsiteY32" fmla="*/ 1485900 h 3510643"/>
              <a:gd name="connsiteX33" fmla="*/ 2579915 w 8572500"/>
              <a:gd name="connsiteY33" fmla="*/ 1779814 h 3510643"/>
              <a:gd name="connsiteX34" fmla="*/ 2416629 w 8572500"/>
              <a:gd name="connsiteY34" fmla="*/ 1861457 h 3510643"/>
              <a:gd name="connsiteX35" fmla="*/ 2188029 w 8572500"/>
              <a:gd name="connsiteY35" fmla="*/ 1894114 h 3510643"/>
              <a:gd name="connsiteX36" fmla="*/ 1975757 w 8572500"/>
              <a:gd name="connsiteY36" fmla="*/ 1796142 h 3510643"/>
              <a:gd name="connsiteX37" fmla="*/ 1861457 w 8572500"/>
              <a:gd name="connsiteY37" fmla="*/ 1714500 h 3510643"/>
              <a:gd name="connsiteX38" fmla="*/ 1551215 w 8572500"/>
              <a:gd name="connsiteY38" fmla="*/ 1502228 h 3510643"/>
              <a:gd name="connsiteX39" fmla="*/ 1502229 w 8572500"/>
              <a:gd name="connsiteY39" fmla="*/ 1322614 h 3510643"/>
              <a:gd name="connsiteX40" fmla="*/ 1551215 w 8572500"/>
              <a:gd name="connsiteY40" fmla="*/ 1208314 h 3510643"/>
              <a:gd name="connsiteX41" fmla="*/ 1453243 w 8572500"/>
              <a:gd name="connsiteY41" fmla="*/ 1012371 h 3510643"/>
              <a:gd name="connsiteX42" fmla="*/ 1436915 w 8572500"/>
              <a:gd name="connsiteY42" fmla="*/ 751114 h 3510643"/>
              <a:gd name="connsiteX43" fmla="*/ 1338943 w 8572500"/>
              <a:gd name="connsiteY43" fmla="*/ 604157 h 3510643"/>
              <a:gd name="connsiteX44" fmla="*/ 1273629 w 8572500"/>
              <a:gd name="connsiteY44" fmla="*/ 489857 h 3510643"/>
              <a:gd name="connsiteX45" fmla="*/ 1159329 w 8572500"/>
              <a:gd name="connsiteY45" fmla="*/ 391885 h 3510643"/>
              <a:gd name="connsiteX46" fmla="*/ 1028700 w 8572500"/>
              <a:gd name="connsiteY46" fmla="*/ 391885 h 3510643"/>
              <a:gd name="connsiteX47" fmla="*/ 702129 w 8572500"/>
              <a:gd name="connsiteY47" fmla="*/ 375557 h 3510643"/>
              <a:gd name="connsiteX48" fmla="*/ 473529 w 8572500"/>
              <a:gd name="connsiteY48" fmla="*/ 293914 h 3510643"/>
              <a:gd name="connsiteX49" fmla="*/ 342900 w 8572500"/>
              <a:gd name="connsiteY49" fmla="*/ 342900 h 3510643"/>
              <a:gd name="connsiteX50" fmla="*/ 342900 w 8572500"/>
              <a:gd name="connsiteY50" fmla="*/ 130628 h 3510643"/>
              <a:gd name="connsiteX51" fmla="*/ 0 w 8572500"/>
              <a:gd name="connsiteY51"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396843 w 8572500"/>
              <a:gd name="connsiteY5" fmla="*/ 3363685 h 3510643"/>
              <a:gd name="connsiteX6" fmla="*/ 7233557 w 8572500"/>
              <a:gd name="connsiteY6" fmla="*/ 3086100 h 3510643"/>
              <a:gd name="connsiteX7" fmla="*/ 7200900 w 8572500"/>
              <a:gd name="connsiteY7" fmla="*/ 3037114 h 3510643"/>
              <a:gd name="connsiteX8" fmla="*/ 6955972 w 8572500"/>
              <a:gd name="connsiteY8" fmla="*/ 2792185 h 3510643"/>
              <a:gd name="connsiteX9" fmla="*/ 6841672 w 8572500"/>
              <a:gd name="connsiteY9" fmla="*/ 2237014 h 3510643"/>
              <a:gd name="connsiteX10" fmla="*/ 6727372 w 8572500"/>
              <a:gd name="connsiteY10" fmla="*/ 2139042 h 3510643"/>
              <a:gd name="connsiteX11" fmla="*/ 6596743 w 8572500"/>
              <a:gd name="connsiteY11" fmla="*/ 2090057 h 3510643"/>
              <a:gd name="connsiteX12" fmla="*/ 6526792 w 8572500"/>
              <a:gd name="connsiteY12" fmla="*/ 1719486 h 3510643"/>
              <a:gd name="connsiteX13" fmla="*/ 6025243 w 8572500"/>
              <a:gd name="connsiteY13" fmla="*/ 1632857 h 3510643"/>
              <a:gd name="connsiteX14" fmla="*/ 5780315 w 8572500"/>
              <a:gd name="connsiteY14" fmla="*/ 1306285 h 3510643"/>
              <a:gd name="connsiteX15" fmla="*/ 5476197 w 8572500"/>
              <a:gd name="connsiteY15" fmla="*/ 1054590 h 3510643"/>
              <a:gd name="connsiteX16" fmla="*/ 5159829 w 8572500"/>
              <a:gd name="connsiteY16" fmla="*/ 1077685 h 3510643"/>
              <a:gd name="connsiteX17" fmla="*/ 4653643 w 8572500"/>
              <a:gd name="connsiteY17" fmla="*/ 1110342 h 3510643"/>
              <a:gd name="connsiteX18" fmla="*/ 4604657 w 8572500"/>
              <a:gd name="connsiteY18" fmla="*/ 1338942 h 3510643"/>
              <a:gd name="connsiteX19" fmla="*/ 4376057 w 8572500"/>
              <a:gd name="connsiteY19" fmla="*/ 1306285 h 3510643"/>
              <a:gd name="connsiteX20" fmla="*/ 4261757 w 8572500"/>
              <a:gd name="connsiteY20" fmla="*/ 1485900 h 3510643"/>
              <a:gd name="connsiteX21" fmla="*/ 4229100 w 8572500"/>
              <a:gd name="connsiteY21" fmla="*/ 1600200 h 3510643"/>
              <a:gd name="connsiteX22" fmla="*/ 3886200 w 8572500"/>
              <a:gd name="connsiteY22" fmla="*/ 1600200 h 3510643"/>
              <a:gd name="connsiteX23" fmla="*/ 3869872 w 8572500"/>
              <a:gd name="connsiteY23" fmla="*/ 1747157 h 3510643"/>
              <a:gd name="connsiteX24" fmla="*/ 3869872 w 8572500"/>
              <a:gd name="connsiteY24" fmla="*/ 1812471 h 3510643"/>
              <a:gd name="connsiteX25" fmla="*/ 3804557 w 8572500"/>
              <a:gd name="connsiteY25" fmla="*/ 1894114 h 3510643"/>
              <a:gd name="connsiteX26" fmla="*/ 3412672 w 8572500"/>
              <a:gd name="connsiteY26" fmla="*/ 1730828 h 3510643"/>
              <a:gd name="connsiteX27" fmla="*/ 3265715 w 8572500"/>
              <a:gd name="connsiteY27" fmla="*/ 1796142 h 3510643"/>
              <a:gd name="connsiteX28" fmla="*/ 3216729 w 8572500"/>
              <a:gd name="connsiteY28" fmla="*/ 1779814 h 3510643"/>
              <a:gd name="connsiteX29" fmla="*/ 3004457 w 8572500"/>
              <a:gd name="connsiteY29" fmla="*/ 1551214 h 3510643"/>
              <a:gd name="connsiteX30" fmla="*/ 2841172 w 8572500"/>
              <a:gd name="connsiteY30" fmla="*/ 1436914 h 3510643"/>
              <a:gd name="connsiteX31" fmla="*/ 2759529 w 8572500"/>
              <a:gd name="connsiteY31" fmla="*/ 1485900 h 3510643"/>
              <a:gd name="connsiteX32" fmla="*/ 2579915 w 8572500"/>
              <a:gd name="connsiteY32" fmla="*/ 1779814 h 3510643"/>
              <a:gd name="connsiteX33" fmla="*/ 2416629 w 8572500"/>
              <a:gd name="connsiteY33" fmla="*/ 1861457 h 3510643"/>
              <a:gd name="connsiteX34" fmla="*/ 2188029 w 8572500"/>
              <a:gd name="connsiteY34" fmla="*/ 1894114 h 3510643"/>
              <a:gd name="connsiteX35" fmla="*/ 1975757 w 8572500"/>
              <a:gd name="connsiteY35" fmla="*/ 1796142 h 3510643"/>
              <a:gd name="connsiteX36" fmla="*/ 1861457 w 8572500"/>
              <a:gd name="connsiteY36" fmla="*/ 1714500 h 3510643"/>
              <a:gd name="connsiteX37" fmla="*/ 1551215 w 8572500"/>
              <a:gd name="connsiteY37" fmla="*/ 1502228 h 3510643"/>
              <a:gd name="connsiteX38" fmla="*/ 1502229 w 8572500"/>
              <a:gd name="connsiteY38" fmla="*/ 1322614 h 3510643"/>
              <a:gd name="connsiteX39" fmla="*/ 1551215 w 8572500"/>
              <a:gd name="connsiteY39" fmla="*/ 1208314 h 3510643"/>
              <a:gd name="connsiteX40" fmla="*/ 1453243 w 8572500"/>
              <a:gd name="connsiteY40" fmla="*/ 1012371 h 3510643"/>
              <a:gd name="connsiteX41" fmla="*/ 1436915 w 8572500"/>
              <a:gd name="connsiteY41" fmla="*/ 751114 h 3510643"/>
              <a:gd name="connsiteX42" fmla="*/ 1338943 w 8572500"/>
              <a:gd name="connsiteY42" fmla="*/ 604157 h 3510643"/>
              <a:gd name="connsiteX43" fmla="*/ 1273629 w 8572500"/>
              <a:gd name="connsiteY43" fmla="*/ 489857 h 3510643"/>
              <a:gd name="connsiteX44" fmla="*/ 1159329 w 8572500"/>
              <a:gd name="connsiteY44" fmla="*/ 391885 h 3510643"/>
              <a:gd name="connsiteX45" fmla="*/ 1028700 w 8572500"/>
              <a:gd name="connsiteY45" fmla="*/ 391885 h 3510643"/>
              <a:gd name="connsiteX46" fmla="*/ 702129 w 8572500"/>
              <a:gd name="connsiteY46" fmla="*/ 375557 h 3510643"/>
              <a:gd name="connsiteX47" fmla="*/ 473529 w 8572500"/>
              <a:gd name="connsiteY47" fmla="*/ 293914 h 3510643"/>
              <a:gd name="connsiteX48" fmla="*/ 342900 w 8572500"/>
              <a:gd name="connsiteY48" fmla="*/ 342900 h 3510643"/>
              <a:gd name="connsiteX49" fmla="*/ 342900 w 8572500"/>
              <a:gd name="connsiteY49" fmla="*/ 130628 h 3510643"/>
              <a:gd name="connsiteX50" fmla="*/ 0 w 8572500"/>
              <a:gd name="connsiteY50"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435898 w 8572500"/>
              <a:gd name="connsiteY5" fmla="*/ 3002713 h 3510643"/>
              <a:gd name="connsiteX6" fmla="*/ 7233557 w 8572500"/>
              <a:gd name="connsiteY6" fmla="*/ 3086100 h 3510643"/>
              <a:gd name="connsiteX7" fmla="*/ 7200900 w 8572500"/>
              <a:gd name="connsiteY7" fmla="*/ 3037114 h 3510643"/>
              <a:gd name="connsiteX8" fmla="*/ 6955972 w 8572500"/>
              <a:gd name="connsiteY8" fmla="*/ 2792185 h 3510643"/>
              <a:gd name="connsiteX9" fmla="*/ 6841672 w 8572500"/>
              <a:gd name="connsiteY9" fmla="*/ 2237014 h 3510643"/>
              <a:gd name="connsiteX10" fmla="*/ 6727372 w 8572500"/>
              <a:gd name="connsiteY10" fmla="*/ 2139042 h 3510643"/>
              <a:gd name="connsiteX11" fmla="*/ 6596743 w 8572500"/>
              <a:gd name="connsiteY11" fmla="*/ 2090057 h 3510643"/>
              <a:gd name="connsiteX12" fmla="*/ 6526792 w 8572500"/>
              <a:gd name="connsiteY12" fmla="*/ 1719486 h 3510643"/>
              <a:gd name="connsiteX13" fmla="*/ 6025243 w 8572500"/>
              <a:gd name="connsiteY13" fmla="*/ 1632857 h 3510643"/>
              <a:gd name="connsiteX14" fmla="*/ 5780315 w 8572500"/>
              <a:gd name="connsiteY14" fmla="*/ 1306285 h 3510643"/>
              <a:gd name="connsiteX15" fmla="*/ 5476197 w 8572500"/>
              <a:gd name="connsiteY15" fmla="*/ 1054590 h 3510643"/>
              <a:gd name="connsiteX16" fmla="*/ 5159829 w 8572500"/>
              <a:gd name="connsiteY16" fmla="*/ 1077685 h 3510643"/>
              <a:gd name="connsiteX17" fmla="*/ 4653643 w 8572500"/>
              <a:gd name="connsiteY17" fmla="*/ 1110342 h 3510643"/>
              <a:gd name="connsiteX18" fmla="*/ 4604657 w 8572500"/>
              <a:gd name="connsiteY18" fmla="*/ 1338942 h 3510643"/>
              <a:gd name="connsiteX19" fmla="*/ 4376057 w 8572500"/>
              <a:gd name="connsiteY19" fmla="*/ 1306285 h 3510643"/>
              <a:gd name="connsiteX20" fmla="*/ 4261757 w 8572500"/>
              <a:gd name="connsiteY20" fmla="*/ 1485900 h 3510643"/>
              <a:gd name="connsiteX21" fmla="*/ 4229100 w 8572500"/>
              <a:gd name="connsiteY21" fmla="*/ 1600200 h 3510643"/>
              <a:gd name="connsiteX22" fmla="*/ 3886200 w 8572500"/>
              <a:gd name="connsiteY22" fmla="*/ 1600200 h 3510643"/>
              <a:gd name="connsiteX23" fmla="*/ 3869872 w 8572500"/>
              <a:gd name="connsiteY23" fmla="*/ 1747157 h 3510643"/>
              <a:gd name="connsiteX24" fmla="*/ 3869872 w 8572500"/>
              <a:gd name="connsiteY24" fmla="*/ 1812471 h 3510643"/>
              <a:gd name="connsiteX25" fmla="*/ 3804557 w 8572500"/>
              <a:gd name="connsiteY25" fmla="*/ 1894114 h 3510643"/>
              <a:gd name="connsiteX26" fmla="*/ 3412672 w 8572500"/>
              <a:gd name="connsiteY26" fmla="*/ 1730828 h 3510643"/>
              <a:gd name="connsiteX27" fmla="*/ 3265715 w 8572500"/>
              <a:gd name="connsiteY27" fmla="*/ 1796142 h 3510643"/>
              <a:gd name="connsiteX28" fmla="*/ 3216729 w 8572500"/>
              <a:gd name="connsiteY28" fmla="*/ 1779814 h 3510643"/>
              <a:gd name="connsiteX29" fmla="*/ 3004457 w 8572500"/>
              <a:gd name="connsiteY29" fmla="*/ 1551214 h 3510643"/>
              <a:gd name="connsiteX30" fmla="*/ 2841172 w 8572500"/>
              <a:gd name="connsiteY30" fmla="*/ 1436914 h 3510643"/>
              <a:gd name="connsiteX31" fmla="*/ 2759529 w 8572500"/>
              <a:gd name="connsiteY31" fmla="*/ 1485900 h 3510643"/>
              <a:gd name="connsiteX32" fmla="*/ 2579915 w 8572500"/>
              <a:gd name="connsiteY32" fmla="*/ 1779814 h 3510643"/>
              <a:gd name="connsiteX33" fmla="*/ 2416629 w 8572500"/>
              <a:gd name="connsiteY33" fmla="*/ 1861457 h 3510643"/>
              <a:gd name="connsiteX34" fmla="*/ 2188029 w 8572500"/>
              <a:gd name="connsiteY34" fmla="*/ 1894114 h 3510643"/>
              <a:gd name="connsiteX35" fmla="*/ 1975757 w 8572500"/>
              <a:gd name="connsiteY35" fmla="*/ 1796142 h 3510643"/>
              <a:gd name="connsiteX36" fmla="*/ 1861457 w 8572500"/>
              <a:gd name="connsiteY36" fmla="*/ 1714500 h 3510643"/>
              <a:gd name="connsiteX37" fmla="*/ 1551215 w 8572500"/>
              <a:gd name="connsiteY37" fmla="*/ 1502228 h 3510643"/>
              <a:gd name="connsiteX38" fmla="*/ 1502229 w 8572500"/>
              <a:gd name="connsiteY38" fmla="*/ 1322614 h 3510643"/>
              <a:gd name="connsiteX39" fmla="*/ 1551215 w 8572500"/>
              <a:gd name="connsiteY39" fmla="*/ 1208314 h 3510643"/>
              <a:gd name="connsiteX40" fmla="*/ 1453243 w 8572500"/>
              <a:gd name="connsiteY40" fmla="*/ 1012371 h 3510643"/>
              <a:gd name="connsiteX41" fmla="*/ 1436915 w 8572500"/>
              <a:gd name="connsiteY41" fmla="*/ 751114 h 3510643"/>
              <a:gd name="connsiteX42" fmla="*/ 1338943 w 8572500"/>
              <a:gd name="connsiteY42" fmla="*/ 604157 h 3510643"/>
              <a:gd name="connsiteX43" fmla="*/ 1273629 w 8572500"/>
              <a:gd name="connsiteY43" fmla="*/ 489857 h 3510643"/>
              <a:gd name="connsiteX44" fmla="*/ 1159329 w 8572500"/>
              <a:gd name="connsiteY44" fmla="*/ 391885 h 3510643"/>
              <a:gd name="connsiteX45" fmla="*/ 1028700 w 8572500"/>
              <a:gd name="connsiteY45" fmla="*/ 391885 h 3510643"/>
              <a:gd name="connsiteX46" fmla="*/ 702129 w 8572500"/>
              <a:gd name="connsiteY46" fmla="*/ 375557 h 3510643"/>
              <a:gd name="connsiteX47" fmla="*/ 473529 w 8572500"/>
              <a:gd name="connsiteY47" fmla="*/ 293914 h 3510643"/>
              <a:gd name="connsiteX48" fmla="*/ 342900 w 8572500"/>
              <a:gd name="connsiteY48" fmla="*/ 342900 h 3510643"/>
              <a:gd name="connsiteX49" fmla="*/ 342900 w 8572500"/>
              <a:gd name="connsiteY49" fmla="*/ 130628 h 3510643"/>
              <a:gd name="connsiteX50" fmla="*/ 0 w 8572500"/>
              <a:gd name="connsiteY50"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435898 w 8572500"/>
              <a:gd name="connsiteY5" fmla="*/ 3002713 h 3510643"/>
              <a:gd name="connsiteX6" fmla="*/ 7200900 w 8572500"/>
              <a:gd name="connsiteY6" fmla="*/ 3037114 h 3510643"/>
              <a:gd name="connsiteX7" fmla="*/ 6955972 w 8572500"/>
              <a:gd name="connsiteY7" fmla="*/ 2792185 h 3510643"/>
              <a:gd name="connsiteX8" fmla="*/ 6841672 w 8572500"/>
              <a:gd name="connsiteY8" fmla="*/ 2237014 h 3510643"/>
              <a:gd name="connsiteX9" fmla="*/ 6727372 w 8572500"/>
              <a:gd name="connsiteY9" fmla="*/ 2139042 h 3510643"/>
              <a:gd name="connsiteX10" fmla="*/ 6596743 w 8572500"/>
              <a:gd name="connsiteY10" fmla="*/ 2090057 h 3510643"/>
              <a:gd name="connsiteX11" fmla="*/ 6526792 w 8572500"/>
              <a:gd name="connsiteY11" fmla="*/ 1719486 h 3510643"/>
              <a:gd name="connsiteX12" fmla="*/ 6025243 w 8572500"/>
              <a:gd name="connsiteY12" fmla="*/ 1632857 h 3510643"/>
              <a:gd name="connsiteX13" fmla="*/ 5780315 w 8572500"/>
              <a:gd name="connsiteY13" fmla="*/ 1306285 h 3510643"/>
              <a:gd name="connsiteX14" fmla="*/ 5476197 w 8572500"/>
              <a:gd name="connsiteY14" fmla="*/ 1054590 h 3510643"/>
              <a:gd name="connsiteX15" fmla="*/ 5159829 w 8572500"/>
              <a:gd name="connsiteY15" fmla="*/ 1077685 h 3510643"/>
              <a:gd name="connsiteX16" fmla="*/ 4653643 w 8572500"/>
              <a:gd name="connsiteY16" fmla="*/ 1110342 h 3510643"/>
              <a:gd name="connsiteX17" fmla="*/ 4604657 w 8572500"/>
              <a:gd name="connsiteY17" fmla="*/ 1338942 h 3510643"/>
              <a:gd name="connsiteX18" fmla="*/ 4376057 w 8572500"/>
              <a:gd name="connsiteY18" fmla="*/ 1306285 h 3510643"/>
              <a:gd name="connsiteX19" fmla="*/ 4261757 w 8572500"/>
              <a:gd name="connsiteY19" fmla="*/ 1485900 h 3510643"/>
              <a:gd name="connsiteX20" fmla="*/ 4229100 w 8572500"/>
              <a:gd name="connsiteY20" fmla="*/ 1600200 h 3510643"/>
              <a:gd name="connsiteX21" fmla="*/ 3886200 w 8572500"/>
              <a:gd name="connsiteY21" fmla="*/ 1600200 h 3510643"/>
              <a:gd name="connsiteX22" fmla="*/ 3869872 w 8572500"/>
              <a:gd name="connsiteY22" fmla="*/ 1747157 h 3510643"/>
              <a:gd name="connsiteX23" fmla="*/ 3869872 w 8572500"/>
              <a:gd name="connsiteY23" fmla="*/ 1812471 h 3510643"/>
              <a:gd name="connsiteX24" fmla="*/ 3804557 w 8572500"/>
              <a:gd name="connsiteY24" fmla="*/ 1894114 h 3510643"/>
              <a:gd name="connsiteX25" fmla="*/ 3412672 w 8572500"/>
              <a:gd name="connsiteY25" fmla="*/ 1730828 h 3510643"/>
              <a:gd name="connsiteX26" fmla="*/ 3265715 w 8572500"/>
              <a:gd name="connsiteY26" fmla="*/ 1796142 h 3510643"/>
              <a:gd name="connsiteX27" fmla="*/ 3216729 w 8572500"/>
              <a:gd name="connsiteY27" fmla="*/ 1779814 h 3510643"/>
              <a:gd name="connsiteX28" fmla="*/ 3004457 w 8572500"/>
              <a:gd name="connsiteY28" fmla="*/ 1551214 h 3510643"/>
              <a:gd name="connsiteX29" fmla="*/ 2841172 w 8572500"/>
              <a:gd name="connsiteY29" fmla="*/ 1436914 h 3510643"/>
              <a:gd name="connsiteX30" fmla="*/ 2759529 w 8572500"/>
              <a:gd name="connsiteY30" fmla="*/ 1485900 h 3510643"/>
              <a:gd name="connsiteX31" fmla="*/ 2579915 w 8572500"/>
              <a:gd name="connsiteY31" fmla="*/ 1779814 h 3510643"/>
              <a:gd name="connsiteX32" fmla="*/ 2416629 w 8572500"/>
              <a:gd name="connsiteY32" fmla="*/ 1861457 h 3510643"/>
              <a:gd name="connsiteX33" fmla="*/ 2188029 w 8572500"/>
              <a:gd name="connsiteY33" fmla="*/ 1894114 h 3510643"/>
              <a:gd name="connsiteX34" fmla="*/ 1975757 w 8572500"/>
              <a:gd name="connsiteY34" fmla="*/ 1796142 h 3510643"/>
              <a:gd name="connsiteX35" fmla="*/ 1861457 w 8572500"/>
              <a:gd name="connsiteY35" fmla="*/ 1714500 h 3510643"/>
              <a:gd name="connsiteX36" fmla="*/ 1551215 w 8572500"/>
              <a:gd name="connsiteY36" fmla="*/ 1502228 h 3510643"/>
              <a:gd name="connsiteX37" fmla="*/ 1502229 w 8572500"/>
              <a:gd name="connsiteY37" fmla="*/ 1322614 h 3510643"/>
              <a:gd name="connsiteX38" fmla="*/ 1551215 w 8572500"/>
              <a:gd name="connsiteY38" fmla="*/ 1208314 h 3510643"/>
              <a:gd name="connsiteX39" fmla="*/ 1453243 w 8572500"/>
              <a:gd name="connsiteY39" fmla="*/ 1012371 h 3510643"/>
              <a:gd name="connsiteX40" fmla="*/ 1436915 w 8572500"/>
              <a:gd name="connsiteY40" fmla="*/ 751114 h 3510643"/>
              <a:gd name="connsiteX41" fmla="*/ 1338943 w 8572500"/>
              <a:gd name="connsiteY41" fmla="*/ 604157 h 3510643"/>
              <a:gd name="connsiteX42" fmla="*/ 1273629 w 8572500"/>
              <a:gd name="connsiteY42" fmla="*/ 489857 h 3510643"/>
              <a:gd name="connsiteX43" fmla="*/ 1159329 w 8572500"/>
              <a:gd name="connsiteY43" fmla="*/ 391885 h 3510643"/>
              <a:gd name="connsiteX44" fmla="*/ 1028700 w 8572500"/>
              <a:gd name="connsiteY44" fmla="*/ 391885 h 3510643"/>
              <a:gd name="connsiteX45" fmla="*/ 702129 w 8572500"/>
              <a:gd name="connsiteY45" fmla="*/ 375557 h 3510643"/>
              <a:gd name="connsiteX46" fmla="*/ 473529 w 8572500"/>
              <a:gd name="connsiteY46" fmla="*/ 293914 h 3510643"/>
              <a:gd name="connsiteX47" fmla="*/ 342900 w 8572500"/>
              <a:gd name="connsiteY47" fmla="*/ 342900 h 3510643"/>
              <a:gd name="connsiteX48" fmla="*/ 342900 w 8572500"/>
              <a:gd name="connsiteY48" fmla="*/ 130628 h 3510643"/>
              <a:gd name="connsiteX49" fmla="*/ 0 w 8572500"/>
              <a:gd name="connsiteY49"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435898 w 8572500"/>
              <a:gd name="connsiteY5" fmla="*/ 3002713 h 3510643"/>
              <a:gd name="connsiteX6" fmla="*/ 7200900 w 8572500"/>
              <a:gd name="connsiteY6" fmla="*/ 3037114 h 3510643"/>
              <a:gd name="connsiteX7" fmla="*/ 6955972 w 8572500"/>
              <a:gd name="connsiteY7" fmla="*/ 2792185 h 3510643"/>
              <a:gd name="connsiteX8" fmla="*/ 6770953 w 8572500"/>
              <a:gd name="connsiteY8" fmla="*/ 2633934 h 3510643"/>
              <a:gd name="connsiteX9" fmla="*/ 6727372 w 8572500"/>
              <a:gd name="connsiteY9" fmla="*/ 2139042 h 3510643"/>
              <a:gd name="connsiteX10" fmla="*/ 6596743 w 8572500"/>
              <a:gd name="connsiteY10" fmla="*/ 2090057 h 3510643"/>
              <a:gd name="connsiteX11" fmla="*/ 6526792 w 8572500"/>
              <a:gd name="connsiteY11" fmla="*/ 1719486 h 3510643"/>
              <a:gd name="connsiteX12" fmla="*/ 6025243 w 8572500"/>
              <a:gd name="connsiteY12" fmla="*/ 1632857 h 3510643"/>
              <a:gd name="connsiteX13" fmla="*/ 5780315 w 8572500"/>
              <a:gd name="connsiteY13" fmla="*/ 1306285 h 3510643"/>
              <a:gd name="connsiteX14" fmla="*/ 5476197 w 8572500"/>
              <a:gd name="connsiteY14" fmla="*/ 1054590 h 3510643"/>
              <a:gd name="connsiteX15" fmla="*/ 5159829 w 8572500"/>
              <a:gd name="connsiteY15" fmla="*/ 1077685 h 3510643"/>
              <a:gd name="connsiteX16" fmla="*/ 4653643 w 8572500"/>
              <a:gd name="connsiteY16" fmla="*/ 1110342 h 3510643"/>
              <a:gd name="connsiteX17" fmla="*/ 4604657 w 8572500"/>
              <a:gd name="connsiteY17" fmla="*/ 1338942 h 3510643"/>
              <a:gd name="connsiteX18" fmla="*/ 4376057 w 8572500"/>
              <a:gd name="connsiteY18" fmla="*/ 1306285 h 3510643"/>
              <a:gd name="connsiteX19" fmla="*/ 4261757 w 8572500"/>
              <a:gd name="connsiteY19" fmla="*/ 1485900 h 3510643"/>
              <a:gd name="connsiteX20" fmla="*/ 4229100 w 8572500"/>
              <a:gd name="connsiteY20" fmla="*/ 1600200 h 3510643"/>
              <a:gd name="connsiteX21" fmla="*/ 3886200 w 8572500"/>
              <a:gd name="connsiteY21" fmla="*/ 1600200 h 3510643"/>
              <a:gd name="connsiteX22" fmla="*/ 3869872 w 8572500"/>
              <a:gd name="connsiteY22" fmla="*/ 1747157 h 3510643"/>
              <a:gd name="connsiteX23" fmla="*/ 3869872 w 8572500"/>
              <a:gd name="connsiteY23" fmla="*/ 1812471 h 3510643"/>
              <a:gd name="connsiteX24" fmla="*/ 3804557 w 8572500"/>
              <a:gd name="connsiteY24" fmla="*/ 1894114 h 3510643"/>
              <a:gd name="connsiteX25" fmla="*/ 3412672 w 8572500"/>
              <a:gd name="connsiteY25" fmla="*/ 1730828 h 3510643"/>
              <a:gd name="connsiteX26" fmla="*/ 3265715 w 8572500"/>
              <a:gd name="connsiteY26" fmla="*/ 1796142 h 3510643"/>
              <a:gd name="connsiteX27" fmla="*/ 3216729 w 8572500"/>
              <a:gd name="connsiteY27" fmla="*/ 1779814 h 3510643"/>
              <a:gd name="connsiteX28" fmla="*/ 3004457 w 8572500"/>
              <a:gd name="connsiteY28" fmla="*/ 1551214 h 3510643"/>
              <a:gd name="connsiteX29" fmla="*/ 2841172 w 8572500"/>
              <a:gd name="connsiteY29" fmla="*/ 1436914 h 3510643"/>
              <a:gd name="connsiteX30" fmla="*/ 2759529 w 8572500"/>
              <a:gd name="connsiteY30" fmla="*/ 1485900 h 3510643"/>
              <a:gd name="connsiteX31" fmla="*/ 2579915 w 8572500"/>
              <a:gd name="connsiteY31" fmla="*/ 1779814 h 3510643"/>
              <a:gd name="connsiteX32" fmla="*/ 2416629 w 8572500"/>
              <a:gd name="connsiteY32" fmla="*/ 1861457 h 3510643"/>
              <a:gd name="connsiteX33" fmla="*/ 2188029 w 8572500"/>
              <a:gd name="connsiteY33" fmla="*/ 1894114 h 3510643"/>
              <a:gd name="connsiteX34" fmla="*/ 1975757 w 8572500"/>
              <a:gd name="connsiteY34" fmla="*/ 1796142 h 3510643"/>
              <a:gd name="connsiteX35" fmla="*/ 1861457 w 8572500"/>
              <a:gd name="connsiteY35" fmla="*/ 1714500 h 3510643"/>
              <a:gd name="connsiteX36" fmla="*/ 1551215 w 8572500"/>
              <a:gd name="connsiteY36" fmla="*/ 1502228 h 3510643"/>
              <a:gd name="connsiteX37" fmla="*/ 1502229 w 8572500"/>
              <a:gd name="connsiteY37" fmla="*/ 1322614 h 3510643"/>
              <a:gd name="connsiteX38" fmla="*/ 1551215 w 8572500"/>
              <a:gd name="connsiteY38" fmla="*/ 1208314 h 3510643"/>
              <a:gd name="connsiteX39" fmla="*/ 1453243 w 8572500"/>
              <a:gd name="connsiteY39" fmla="*/ 1012371 h 3510643"/>
              <a:gd name="connsiteX40" fmla="*/ 1436915 w 8572500"/>
              <a:gd name="connsiteY40" fmla="*/ 751114 h 3510643"/>
              <a:gd name="connsiteX41" fmla="*/ 1338943 w 8572500"/>
              <a:gd name="connsiteY41" fmla="*/ 604157 h 3510643"/>
              <a:gd name="connsiteX42" fmla="*/ 1273629 w 8572500"/>
              <a:gd name="connsiteY42" fmla="*/ 489857 h 3510643"/>
              <a:gd name="connsiteX43" fmla="*/ 1159329 w 8572500"/>
              <a:gd name="connsiteY43" fmla="*/ 391885 h 3510643"/>
              <a:gd name="connsiteX44" fmla="*/ 1028700 w 8572500"/>
              <a:gd name="connsiteY44" fmla="*/ 391885 h 3510643"/>
              <a:gd name="connsiteX45" fmla="*/ 702129 w 8572500"/>
              <a:gd name="connsiteY45" fmla="*/ 375557 h 3510643"/>
              <a:gd name="connsiteX46" fmla="*/ 473529 w 8572500"/>
              <a:gd name="connsiteY46" fmla="*/ 293914 h 3510643"/>
              <a:gd name="connsiteX47" fmla="*/ 342900 w 8572500"/>
              <a:gd name="connsiteY47" fmla="*/ 342900 h 3510643"/>
              <a:gd name="connsiteX48" fmla="*/ 342900 w 8572500"/>
              <a:gd name="connsiteY48" fmla="*/ 130628 h 3510643"/>
              <a:gd name="connsiteX49" fmla="*/ 0 w 8572500"/>
              <a:gd name="connsiteY49"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435898 w 8572500"/>
              <a:gd name="connsiteY5" fmla="*/ 3002713 h 3510643"/>
              <a:gd name="connsiteX6" fmla="*/ 7200900 w 8572500"/>
              <a:gd name="connsiteY6" fmla="*/ 3037114 h 3510643"/>
              <a:gd name="connsiteX7" fmla="*/ 6955972 w 8572500"/>
              <a:gd name="connsiteY7" fmla="*/ 2792185 h 3510643"/>
              <a:gd name="connsiteX8" fmla="*/ 6770953 w 8572500"/>
              <a:gd name="connsiteY8" fmla="*/ 2633934 h 3510643"/>
              <a:gd name="connsiteX9" fmla="*/ 6596743 w 8572500"/>
              <a:gd name="connsiteY9" fmla="*/ 2090057 h 3510643"/>
              <a:gd name="connsiteX10" fmla="*/ 6526792 w 8572500"/>
              <a:gd name="connsiteY10" fmla="*/ 1719486 h 3510643"/>
              <a:gd name="connsiteX11" fmla="*/ 6025243 w 8572500"/>
              <a:gd name="connsiteY11" fmla="*/ 1632857 h 3510643"/>
              <a:gd name="connsiteX12" fmla="*/ 5780315 w 8572500"/>
              <a:gd name="connsiteY12" fmla="*/ 1306285 h 3510643"/>
              <a:gd name="connsiteX13" fmla="*/ 5476197 w 8572500"/>
              <a:gd name="connsiteY13" fmla="*/ 1054590 h 3510643"/>
              <a:gd name="connsiteX14" fmla="*/ 5159829 w 8572500"/>
              <a:gd name="connsiteY14" fmla="*/ 1077685 h 3510643"/>
              <a:gd name="connsiteX15" fmla="*/ 4653643 w 8572500"/>
              <a:gd name="connsiteY15" fmla="*/ 1110342 h 3510643"/>
              <a:gd name="connsiteX16" fmla="*/ 4604657 w 8572500"/>
              <a:gd name="connsiteY16" fmla="*/ 1338942 h 3510643"/>
              <a:gd name="connsiteX17" fmla="*/ 4376057 w 8572500"/>
              <a:gd name="connsiteY17" fmla="*/ 1306285 h 3510643"/>
              <a:gd name="connsiteX18" fmla="*/ 4261757 w 8572500"/>
              <a:gd name="connsiteY18" fmla="*/ 1485900 h 3510643"/>
              <a:gd name="connsiteX19" fmla="*/ 4229100 w 8572500"/>
              <a:gd name="connsiteY19" fmla="*/ 1600200 h 3510643"/>
              <a:gd name="connsiteX20" fmla="*/ 3886200 w 8572500"/>
              <a:gd name="connsiteY20" fmla="*/ 1600200 h 3510643"/>
              <a:gd name="connsiteX21" fmla="*/ 3869872 w 8572500"/>
              <a:gd name="connsiteY21" fmla="*/ 1747157 h 3510643"/>
              <a:gd name="connsiteX22" fmla="*/ 3869872 w 8572500"/>
              <a:gd name="connsiteY22" fmla="*/ 1812471 h 3510643"/>
              <a:gd name="connsiteX23" fmla="*/ 3804557 w 8572500"/>
              <a:gd name="connsiteY23" fmla="*/ 1894114 h 3510643"/>
              <a:gd name="connsiteX24" fmla="*/ 3412672 w 8572500"/>
              <a:gd name="connsiteY24" fmla="*/ 1730828 h 3510643"/>
              <a:gd name="connsiteX25" fmla="*/ 3265715 w 8572500"/>
              <a:gd name="connsiteY25" fmla="*/ 1796142 h 3510643"/>
              <a:gd name="connsiteX26" fmla="*/ 3216729 w 8572500"/>
              <a:gd name="connsiteY26" fmla="*/ 1779814 h 3510643"/>
              <a:gd name="connsiteX27" fmla="*/ 3004457 w 8572500"/>
              <a:gd name="connsiteY27" fmla="*/ 1551214 h 3510643"/>
              <a:gd name="connsiteX28" fmla="*/ 2841172 w 8572500"/>
              <a:gd name="connsiteY28" fmla="*/ 1436914 h 3510643"/>
              <a:gd name="connsiteX29" fmla="*/ 2759529 w 8572500"/>
              <a:gd name="connsiteY29" fmla="*/ 1485900 h 3510643"/>
              <a:gd name="connsiteX30" fmla="*/ 2579915 w 8572500"/>
              <a:gd name="connsiteY30" fmla="*/ 1779814 h 3510643"/>
              <a:gd name="connsiteX31" fmla="*/ 2416629 w 8572500"/>
              <a:gd name="connsiteY31" fmla="*/ 1861457 h 3510643"/>
              <a:gd name="connsiteX32" fmla="*/ 2188029 w 8572500"/>
              <a:gd name="connsiteY32" fmla="*/ 1894114 h 3510643"/>
              <a:gd name="connsiteX33" fmla="*/ 1975757 w 8572500"/>
              <a:gd name="connsiteY33" fmla="*/ 1796142 h 3510643"/>
              <a:gd name="connsiteX34" fmla="*/ 1861457 w 8572500"/>
              <a:gd name="connsiteY34" fmla="*/ 1714500 h 3510643"/>
              <a:gd name="connsiteX35" fmla="*/ 1551215 w 8572500"/>
              <a:gd name="connsiteY35" fmla="*/ 1502228 h 3510643"/>
              <a:gd name="connsiteX36" fmla="*/ 1502229 w 8572500"/>
              <a:gd name="connsiteY36" fmla="*/ 1322614 h 3510643"/>
              <a:gd name="connsiteX37" fmla="*/ 1551215 w 8572500"/>
              <a:gd name="connsiteY37" fmla="*/ 1208314 h 3510643"/>
              <a:gd name="connsiteX38" fmla="*/ 1453243 w 8572500"/>
              <a:gd name="connsiteY38" fmla="*/ 1012371 h 3510643"/>
              <a:gd name="connsiteX39" fmla="*/ 1436915 w 8572500"/>
              <a:gd name="connsiteY39" fmla="*/ 751114 h 3510643"/>
              <a:gd name="connsiteX40" fmla="*/ 1338943 w 8572500"/>
              <a:gd name="connsiteY40" fmla="*/ 604157 h 3510643"/>
              <a:gd name="connsiteX41" fmla="*/ 1273629 w 8572500"/>
              <a:gd name="connsiteY41" fmla="*/ 489857 h 3510643"/>
              <a:gd name="connsiteX42" fmla="*/ 1159329 w 8572500"/>
              <a:gd name="connsiteY42" fmla="*/ 391885 h 3510643"/>
              <a:gd name="connsiteX43" fmla="*/ 1028700 w 8572500"/>
              <a:gd name="connsiteY43" fmla="*/ 391885 h 3510643"/>
              <a:gd name="connsiteX44" fmla="*/ 702129 w 8572500"/>
              <a:gd name="connsiteY44" fmla="*/ 375557 h 3510643"/>
              <a:gd name="connsiteX45" fmla="*/ 473529 w 8572500"/>
              <a:gd name="connsiteY45" fmla="*/ 293914 h 3510643"/>
              <a:gd name="connsiteX46" fmla="*/ 342900 w 8572500"/>
              <a:gd name="connsiteY46" fmla="*/ 342900 h 3510643"/>
              <a:gd name="connsiteX47" fmla="*/ 342900 w 8572500"/>
              <a:gd name="connsiteY47" fmla="*/ 130628 h 3510643"/>
              <a:gd name="connsiteX48" fmla="*/ 0 w 8572500"/>
              <a:gd name="connsiteY48"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435898 w 8572500"/>
              <a:gd name="connsiteY5" fmla="*/ 3002713 h 3510643"/>
              <a:gd name="connsiteX6" fmla="*/ 7140276 w 8572500"/>
              <a:gd name="connsiteY6" fmla="*/ 3205657 h 3510643"/>
              <a:gd name="connsiteX7" fmla="*/ 6955972 w 8572500"/>
              <a:gd name="connsiteY7" fmla="*/ 2792185 h 3510643"/>
              <a:gd name="connsiteX8" fmla="*/ 6770953 w 8572500"/>
              <a:gd name="connsiteY8" fmla="*/ 2633934 h 3510643"/>
              <a:gd name="connsiteX9" fmla="*/ 6596743 w 8572500"/>
              <a:gd name="connsiteY9" fmla="*/ 2090057 h 3510643"/>
              <a:gd name="connsiteX10" fmla="*/ 6526792 w 8572500"/>
              <a:gd name="connsiteY10" fmla="*/ 1719486 h 3510643"/>
              <a:gd name="connsiteX11" fmla="*/ 6025243 w 8572500"/>
              <a:gd name="connsiteY11" fmla="*/ 1632857 h 3510643"/>
              <a:gd name="connsiteX12" fmla="*/ 5780315 w 8572500"/>
              <a:gd name="connsiteY12" fmla="*/ 1306285 h 3510643"/>
              <a:gd name="connsiteX13" fmla="*/ 5476197 w 8572500"/>
              <a:gd name="connsiteY13" fmla="*/ 1054590 h 3510643"/>
              <a:gd name="connsiteX14" fmla="*/ 5159829 w 8572500"/>
              <a:gd name="connsiteY14" fmla="*/ 1077685 h 3510643"/>
              <a:gd name="connsiteX15" fmla="*/ 4653643 w 8572500"/>
              <a:gd name="connsiteY15" fmla="*/ 1110342 h 3510643"/>
              <a:gd name="connsiteX16" fmla="*/ 4604657 w 8572500"/>
              <a:gd name="connsiteY16" fmla="*/ 1338942 h 3510643"/>
              <a:gd name="connsiteX17" fmla="*/ 4376057 w 8572500"/>
              <a:gd name="connsiteY17" fmla="*/ 1306285 h 3510643"/>
              <a:gd name="connsiteX18" fmla="*/ 4261757 w 8572500"/>
              <a:gd name="connsiteY18" fmla="*/ 1485900 h 3510643"/>
              <a:gd name="connsiteX19" fmla="*/ 4229100 w 8572500"/>
              <a:gd name="connsiteY19" fmla="*/ 1600200 h 3510643"/>
              <a:gd name="connsiteX20" fmla="*/ 3886200 w 8572500"/>
              <a:gd name="connsiteY20" fmla="*/ 1600200 h 3510643"/>
              <a:gd name="connsiteX21" fmla="*/ 3869872 w 8572500"/>
              <a:gd name="connsiteY21" fmla="*/ 1747157 h 3510643"/>
              <a:gd name="connsiteX22" fmla="*/ 3869872 w 8572500"/>
              <a:gd name="connsiteY22" fmla="*/ 1812471 h 3510643"/>
              <a:gd name="connsiteX23" fmla="*/ 3804557 w 8572500"/>
              <a:gd name="connsiteY23" fmla="*/ 1894114 h 3510643"/>
              <a:gd name="connsiteX24" fmla="*/ 3412672 w 8572500"/>
              <a:gd name="connsiteY24" fmla="*/ 1730828 h 3510643"/>
              <a:gd name="connsiteX25" fmla="*/ 3265715 w 8572500"/>
              <a:gd name="connsiteY25" fmla="*/ 1796142 h 3510643"/>
              <a:gd name="connsiteX26" fmla="*/ 3216729 w 8572500"/>
              <a:gd name="connsiteY26" fmla="*/ 1779814 h 3510643"/>
              <a:gd name="connsiteX27" fmla="*/ 3004457 w 8572500"/>
              <a:gd name="connsiteY27" fmla="*/ 1551214 h 3510643"/>
              <a:gd name="connsiteX28" fmla="*/ 2841172 w 8572500"/>
              <a:gd name="connsiteY28" fmla="*/ 1436914 h 3510643"/>
              <a:gd name="connsiteX29" fmla="*/ 2759529 w 8572500"/>
              <a:gd name="connsiteY29" fmla="*/ 1485900 h 3510643"/>
              <a:gd name="connsiteX30" fmla="*/ 2579915 w 8572500"/>
              <a:gd name="connsiteY30" fmla="*/ 1779814 h 3510643"/>
              <a:gd name="connsiteX31" fmla="*/ 2416629 w 8572500"/>
              <a:gd name="connsiteY31" fmla="*/ 1861457 h 3510643"/>
              <a:gd name="connsiteX32" fmla="*/ 2188029 w 8572500"/>
              <a:gd name="connsiteY32" fmla="*/ 1894114 h 3510643"/>
              <a:gd name="connsiteX33" fmla="*/ 1975757 w 8572500"/>
              <a:gd name="connsiteY33" fmla="*/ 1796142 h 3510643"/>
              <a:gd name="connsiteX34" fmla="*/ 1861457 w 8572500"/>
              <a:gd name="connsiteY34" fmla="*/ 1714500 h 3510643"/>
              <a:gd name="connsiteX35" fmla="*/ 1551215 w 8572500"/>
              <a:gd name="connsiteY35" fmla="*/ 1502228 h 3510643"/>
              <a:gd name="connsiteX36" fmla="*/ 1502229 w 8572500"/>
              <a:gd name="connsiteY36" fmla="*/ 1322614 h 3510643"/>
              <a:gd name="connsiteX37" fmla="*/ 1551215 w 8572500"/>
              <a:gd name="connsiteY37" fmla="*/ 1208314 h 3510643"/>
              <a:gd name="connsiteX38" fmla="*/ 1453243 w 8572500"/>
              <a:gd name="connsiteY38" fmla="*/ 1012371 h 3510643"/>
              <a:gd name="connsiteX39" fmla="*/ 1436915 w 8572500"/>
              <a:gd name="connsiteY39" fmla="*/ 751114 h 3510643"/>
              <a:gd name="connsiteX40" fmla="*/ 1338943 w 8572500"/>
              <a:gd name="connsiteY40" fmla="*/ 604157 h 3510643"/>
              <a:gd name="connsiteX41" fmla="*/ 1273629 w 8572500"/>
              <a:gd name="connsiteY41" fmla="*/ 489857 h 3510643"/>
              <a:gd name="connsiteX42" fmla="*/ 1159329 w 8572500"/>
              <a:gd name="connsiteY42" fmla="*/ 391885 h 3510643"/>
              <a:gd name="connsiteX43" fmla="*/ 1028700 w 8572500"/>
              <a:gd name="connsiteY43" fmla="*/ 391885 h 3510643"/>
              <a:gd name="connsiteX44" fmla="*/ 702129 w 8572500"/>
              <a:gd name="connsiteY44" fmla="*/ 375557 h 3510643"/>
              <a:gd name="connsiteX45" fmla="*/ 473529 w 8572500"/>
              <a:gd name="connsiteY45" fmla="*/ 293914 h 3510643"/>
              <a:gd name="connsiteX46" fmla="*/ 342900 w 8572500"/>
              <a:gd name="connsiteY46" fmla="*/ 342900 h 3510643"/>
              <a:gd name="connsiteX47" fmla="*/ 342900 w 8572500"/>
              <a:gd name="connsiteY47" fmla="*/ 130628 h 3510643"/>
              <a:gd name="connsiteX48" fmla="*/ 0 w 8572500"/>
              <a:gd name="connsiteY48"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435898 w 8572500"/>
              <a:gd name="connsiteY5" fmla="*/ 3002713 h 3510643"/>
              <a:gd name="connsiteX6" fmla="*/ 7428104 w 8572500"/>
              <a:gd name="connsiteY6" fmla="*/ 3088977 h 3510643"/>
              <a:gd name="connsiteX7" fmla="*/ 7140276 w 8572500"/>
              <a:gd name="connsiteY7" fmla="*/ 3205657 h 3510643"/>
              <a:gd name="connsiteX8" fmla="*/ 6955972 w 8572500"/>
              <a:gd name="connsiteY8" fmla="*/ 2792185 h 3510643"/>
              <a:gd name="connsiteX9" fmla="*/ 6770953 w 8572500"/>
              <a:gd name="connsiteY9" fmla="*/ 2633934 h 3510643"/>
              <a:gd name="connsiteX10" fmla="*/ 6596743 w 8572500"/>
              <a:gd name="connsiteY10" fmla="*/ 2090057 h 3510643"/>
              <a:gd name="connsiteX11" fmla="*/ 6526792 w 8572500"/>
              <a:gd name="connsiteY11" fmla="*/ 1719486 h 3510643"/>
              <a:gd name="connsiteX12" fmla="*/ 6025243 w 8572500"/>
              <a:gd name="connsiteY12" fmla="*/ 1632857 h 3510643"/>
              <a:gd name="connsiteX13" fmla="*/ 5780315 w 8572500"/>
              <a:gd name="connsiteY13" fmla="*/ 1306285 h 3510643"/>
              <a:gd name="connsiteX14" fmla="*/ 5476197 w 8572500"/>
              <a:gd name="connsiteY14" fmla="*/ 1054590 h 3510643"/>
              <a:gd name="connsiteX15" fmla="*/ 5159829 w 8572500"/>
              <a:gd name="connsiteY15" fmla="*/ 1077685 h 3510643"/>
              <a:gd name="connsiteX16" fmla="*/ 4653643 w 8572500"/>
              <a:gd name="connsiteY16" fmla="*/ 1110342 h 3510643"/>
              <a:gd name="connsiteX17" fmla="*/ 4604657 w 8572500"/>
              <a:gd name="connsiteY17" fmla="*/ 1338942 h 3510643"/>
              <a:gd name="connsiteX18" fmla="*/ 4376057 w 8572500"/>
              <a:gd name="connsiteY18" fmla="*/ 1306285 h 3510643"/>
              <a:gd name="connsiteX19" fmla="*/ 4261757 w 8572500"/>
              <a:gd name="connsiteY19" fmla="*/ 1485900 h 3510643"/>
              <a:gd name="connsiteX20" fmla="*/ 4229100 w 8572500"/>
              <a:gd name="connsiteY20" fmla="*/ 1600200 h 3510643"/>
              <a:gd name="connsiteX21" fmla="*/ 3886200 w 8572500"/>
              <a:gd name="connsiteY21" fmla="*/ 1600200 h 3510643"/>
              <a:gd name="connsiteX22" fmla="*/ 3869872 w 8572500"/>
              <a:gd name="connsiteY22" fmla="*/ 1747157 h 3510643"/>
              <a:gd name="connsiteX23" fmla="*/ 3869872 w 8572500"/>
              <a:gd name="connsiteY23" fmla="*/ 1812471 h 3510643"/>
              <a:gd name="connsiteX24" fmla="*/ 3804557 w 8572500"/>
              <a:gd name="connsiteY24" fmla="*/ 1894114 h 3510643"/>
              <a:gd name="connsiteX25" fmla="*/ 3412672 w 8572500"/>
              <a:gd name="connsiteY25" fmla="*/ 1730828 h 3510643"/>
              <a:gd name="connsiteX26" fmla="*/ 3265715 w 8572500"/>
              <a:gd name="connsiteY26" fmla="*/ 1796142 h 3510643"/>
              <a:gd name="connsiteX27" fmla="*/ 3216729 w 8572500"/>
              <a:gd name="connsiteY27" fmla="*/ 1779814 h 3510643"/>
              <a:gd name="connsiteX28" fmla="*/ 3004457 w 8572500"/>
              <a:gd name="connsiteY28" fmla="*/ 1551214 h 3510643"/>
              <a:gd name="connsiteX29" fmla="*/ 2841172 w 8572500"/>
              <a:gd name="connsiteY29" fmla="*/ 1436914 h 3510643"/>
              <a:gd name="connsiteX30" fmla="*/ 2759529 w 8572500"/>
              <a:gd name="connsiteY30" fmla="*/ 1485900 h 3510643"/>
              <a:gd name="connsiteX31" fmla="*/ 2579915 w 8572500"/>
              <a:gd name="connsiteY31" fmla="*/ 1779814 h 3510643"/>
              <a:gd name="connsiteX32" fmla="*/ 2416629 w 8572500"/>
              <a:gd name="connsiteY32" fmla="*/ 1861457 h 3510643"/>
              <a:gd name="connsiteX33" fmla="*/ 2188029 w 8572500"/>
              <a:gd name="connsiteY33" fmla="*/ 1894114 h 3510643"/>
              <a:gd name="connsiteX34" fmla="*/ 1975757 w 8572500"/>
              <a:gd name="connsiteY34" fmla="*/ 1796142 h 3510643"/>
              <a:gd name="connsiteX35" fmla="*/ 1861457 w 8572500"/>
              <a:gd name="connsiteY35" fmla="*/ 1714500 h 3510643"/>
              <a:gd name="connsiteX36" fmla="*/ 1551215 w 8572500"/>
              <a:gd name="connsiteY36" fmla="*/ 1502228 h 3510643"/>
              <a:gd name="connsiteX37" fmla="*/ 1502229 w 8572500"/>
              <a:gd name="connsiteY37" fmla="*/ 1322614 h 3510643"/>
              <a:gd name="connsiteX38" fmla="*/ 1551215 w 8572500"/>
              <a:gd name="connsiteY38" fmla="*/ 1208314 h 3510643"/>
              <a:gd name="connsiteX39" fmla="*/ 1453243 w 8572500"/>
              <a:gd name="connsiteY39" fmla="*/ 1012371 h 3510643"/>
              <a:gd name="connsiteX40" fmla="*/ 1436915 w 8572500"/>
              <a:gd name="connsiteY40" fmla="*/ 751114 h 3510643"/>
              <a:gd name="connsiteX41" fmla="*/ 1338943 w 8572500"/>
              <a:gd name="connsiteY41" fmla="*/ 604157 h 3510643"/>
              <a:gd name="connsiteX42" fmla="*/ 1273629 w 8572500"/>
              <a:gd name="connsiteY42" fmla="*/ 489857 h 3510643"/>
              <a:gd name="connsiteX43" fmla="*/ 1159329 w 8572500"/>
              <a:gd name="connsiteY43" fmla="*/ 391885 h 3510643"/>
              <a:gd name="connsiteX44" fmla="*/ 1028700 w 8572500"/>
              <a:gd name="connsiteY44" fmla="*/ 391885 h 3510643"/>
              <a:gd name="connsiteX45" fmla="*/ 702129 w 8572500"/>
              <a:gd name="connsiteY45" fmla="*/ 375557 h 3510643"/>
              <a:gd name="connsiteX46" fmla="*/ 473529 w 8572500"/>
              <a:gd name="connsiteY46" fmla="*/ 293914 h 3510643"/>
              <a:gd name="connsiteX47" fmla="*/ 342900 w 8572500"/>
              <a:gd name="connsiteY47" fmla="*/ 342900 h 3510643"/>
              <a:gd name="connsiteX48" fmla="*/ 342900 w 8572500"/>
              <a:gd name="connsiteY48" fmla="*/ 130628 h 3510643"/>
              <a:gd name="connsiteX49" fmla="*/ 0 w 8572500"/>
              <a:gd name="connsiteY49" fmla="*/ 0 h 3510643"/>
              <a:gd name="connsiteX0" fmla="*/ 8572500 w 8572500"/>
              <a:gd name="connsiteY0" fmla="*/ 3461657 h 3510643"/>
              <a:gd name="connsiteX1" fmla="*/ 8409215 w 8572500"/>
              <a:gd name="connsiteY1" fmla="*/ 3494314 h 3510643"/>
              <a:gd name="connsiteX2" fmla="*/ 8180615 w 8572500"/>
              <a:gd name="connsiteY2" fmla="*/ 3494314 h 3510643"/>
              <a:gd name="connsiteX3" fmla="*/ 7952015 w 8572500"/>
              <a:gd name="connsiteY3" fmla="*/ 3396342 h 3510643"/>
              <a:gd name="connsiteX4" fmla="*/ 7658100 w 8572500"/>
              <a:gd name="connsiteY4" fmla="*/ 3216728 h 3510643"/>
              <a:gd name="connsiteX5" fmla="*/ 7428104 w 8572500"/>
              <a:gd name="connsiteY5" fmla="*/ 3088977 h 3510643"/>
              <a:gd name="connsiteX6" fmla="*/ 7140276 w 8572500"/>
              <a:gd name="connsiteY6" fmla="*/ 3205657 h 3510643"/>
              <a:gd name="connsiteX7" fmla="*/ 6955972 w 8572500"/>
              <a:gd name="connsiteY7" fmla="*/ 2792185 h 3510643"/>
              <a:gd name="connsiteX8" fmla="*/ 6770953 w 8572500"/>
              <a:gd name="connsiteY8" fmla="*/ 2633934 h 3510643"/>
              <a:gd name="connsiteX9" fmla="*/ 6596743 w 8572500"/>
              <a:gd name="connsiteY9" fmla="*/ 2090057 h 3510643"/>
              <a:gd name="connsiteX10" fmla="*/ 6526792 w 8572500"/>
              <a:gd name="connsiteY10" fmla="*/ 1719486 h 3510643"/>
              <a:gd name="connsiteX11" fmla="*/ 6025243 w 8572500"/>
              <a:gd name="connsiteY11" fmla="*/ 1632857 h 3510643"/>
              <a:gd name="connsiteX12" fmla="*/ 5780315 w 8572500"/>
              <a:gd name="connsiteY12" fmla="*/ 1306285 h 3510643"/>
              <a:gd name="connsiteX13" fmla="*/ 5476197 w 8572500"/>
              <a:gd name="connsiteY13" fmla="*/ 1054590 h 3510643"/>
              <a:gd name="connsiteX14" fmla="*/ 5159829 w 8572500"/>
              <a:gd name="connsiteY14" fmla="*/ 1077685 h 3510643"/>
              <a:gd name="connsiteX15" fmla="*/ 4653643 w 8572500"/>
              <a:gd name="connsiteY15" fmla="*/ 1110342 h 3510643"/>
              <a:gd name="connsiteX16" fmla="*/ 4604657 w 8572500"/>
              <a:gd name="connsiteY16" fmla="*/ 1338942 h 3510643"/>
              <a:gd name="connsiteX17" fmla="*/ 4376057 w 8572500"/>
              <a:gd name="connsiteY17" fmla="*/ 1306285 h 3510643"/>
              <a:gd name="connsiteX18" fmla="*/ 4261757 w 8572500"/>
              <a:gd name="connsiteY18" fmla="*/ 1485900 h 3510643"/>
              <a:gd name="connsiteX19" fmla="*/ 4229100 w 8572500"/>
              <a:gd name="connsiteY19" fmla="*/ 1600200 h 3510643"/>
              <a:gd name="connsiteX20" fmla="*/ 3886200 w 8572500"/>
              <a:gd name="connsiteY20" fmla="*/ 1600200 h 3510643"/>
              <a:gd name="connsiteX21" fmla="*/ 3869872 w 8572500"/>
              <a:gd name="connsiteY21" fmla="*/ 1747157 h 3510643"/>
              <a:gd name="connsiteX22" fmla="*/ 3869872 w 8572500"/>
              <a:gd name="connsiteY22" fmla="*/ 1812471 h 3510643"/>
              <a:gd name="connsiteX23" fmla="*/ 3804557 w 8572500"/>
              <a:gd name="connsiteY23" fmla="*/ 1894114 h 3510643"/>
              <a:gd name="connsiteX24" fmla="*/ 3412672 w 8572500"/>
              <a:gd name="connsiteY24" fmla="*/ 1730828 h 3510643"/>
              <a:gd name="connsiteX25" fmla="*/ 3265715 w 8572500"/>
              <a:gd name="connsiteY25" fmla="*/ 1796142 h 3510643"/>
              <a:gd name="connsiteX26" fmla="*/ 3216729 w 8572500"/>
              <a:gd name="connsiteY26" fmla="*/ 1779814 h 3510643"/>
              <a:gd name="connsiteX27" fmla="*/ 3004457 w 8572500"/>
              <a:gd name="connsiteY27" fmla="*/ 1551214 h 3510643"/>
              <a:gd name="connsiteX28" fmla="*/ 2841172 w 8572500"/>
              <a:gd name="connsiteY28" fmla="*/ 1436914 h 3510643"/>
              <a:gd name="connsiteX29" fmla="*/ 2759529 w 8572500"/>
              <a:gd name="connsiteY29" fmla="*/ 1485900 h 3510643"/>
              <a:gd name="connsiteX30" fmla="*/ 2579915 w 8572500"/>
              <a:gd name="connsiteY30" fmla="*/ 1779814 h 3510643"/>
              <a:gd name="connsiteX31" fmla="*/ 2416629 w 8572500"/>
              <a:gd name="connsiteY31" fmla="*/ 1861457 h 3510643"/>
              <a:gd name="connsiteX32" fmla="*/ 2188029 w 8572500"/>
              <a:gd name="connsiteY32" fmla="*/ 1894114 h 3510643"/>
              <a:gd name="connsiteX33" fmla="*/ 1975757 w 8572500"/>
              <a:gd name="connsiteY33" fmla="*/ 1796142 h 3510643"/>
              <a:gd name="connsiteX34" fmla="*/ 1861457 w 8572500"/>
              <a:gd name="connsiteY34" fmla="*/ 1714500 h 3510643"/>
              <a:gd name="connsiteX35" fmla="*/ 1551215 w 8572500"/>
              <a:gd name="connsiteY35" fmla="*/ 1502228 h 3510643"/>
              <a:gd name="connsiteX36" fmla="*/ 1502229 w 8572500"/>
              <a:gd name="connsiteY36" fmla="*/ 1322614 h 3510643"/>
              <a:gd name="connsiteX37" fmla="*/ 1551215 w 8572500"/>
              <a:gd name="connsiteY37" fmla="*/ 1208314 h 3510643"/>
              <a:gd name="connsiteX38" fmla="*/ 1453243 w 8572500"/>
              <a:gd name="connsiteY38" fmla="*/ 1012371 h 3510643"/>
              <a:gd name="connsiteX39" fmla="*/ 1436915 w 8572500"/>
              <a:gd name="connsiteY39" fmla="*/ 751114 h 3510643"/>
              <a:gd name="connsiteX40" fmla="*/ 1338943 w 8572500"/>
              <a:gd name="connsiteY40" fmla="*/ 604157 h 3510643"/>
              <a:gd name="connsiteX41" fmla="*/ 1273629 w 8572500"/>
              <a:gd name="connsiteY41" fmla="*/ 489857 h 3510643"/>
              <a:gd name="connsiteX42" fmla="*/ 1159329 w 8572500"/>
              <a:gd name="connsiteY42" fmla="*/ 391885 h 3510643"/>
              <a:gd name="connsiteX43" fmla="*/ 1028700 w 8572500"/>
              <a:gd name="connsiteY43" fmla="*/ 391885 h 3510643"/>
              <a:gd name="connsiteX44" fmla="*/ 702129 w 8572500"/>
              <a:gd name="connsiteY44" fmla="*/ 375557 h 3510643"/>
              <a:gd name="connsiteX45" fmla="*/ 473529 w 8572500"/>
              <a:gd name="connsiteY45" fmla="*/ 293914 h 3510643"/>
              <a:gd name="connsiteX46" fmla="*/ 342900 w 8572500"/>
              <a:gd name="connsiteY46" fmla="*/ 342900 h 3510643"/>
              <a:gd name="connsiteX47" fmla="*/ 342900 w 8572500"/>
              <a:gd name="connsiteY47" fmla="*/ 130628 h 3510643"/>
              <a:gd name="connsiteX48" fmla="*/ 0 w 8572500"/>
              <a:gd name="connsiteY48" fmla="*/ 0 h 3510643"/>
              <a:gd name="connsiteX0" fmla="*/ 8723429 w 8723429"/>
              <a:gd name="connsiteY0" fmla="*/ 4020923 h 4034530"/>
              <a:gd name="connsiteX1" fmla="*/ 8409215 w 8723429"/>
              <a:gd name="connsiteY1" fmla="*/ 3494314 h 4034530"/>
              <a:gd name="connsiteX2" fmla="*/ 8180615 w 8723429"/>
              <a:gd name="connsiteY2" fmla="*/ 3494314 h 4034530"/>
              <a:gd name="connsiteX3" fmla="*/ 7952015 w 8723429"/>
              <a:gd name="connsiteY3" fmla="*/ 3396342 h 4034530"/>
              <a:gd name="connsiteX4" fmla="*/ 7658100 w 8723429"/>
              <a:gd name="connsiteY4" fmla="*/ 3216728 h 4034530"/>
              <a:gd name="connsiteX5" fmla="*/ 7428104 w 8723429"/>
              <a:gd name="connsiteY5" fmla="*/ 3088977 h 4034530"/>
              <a:gd name="connsiteX6" fmla="*/ 7140276 w 8723429"/>
              <a:gd name="connsiteY6" fmla="*/ 3205657 h 4034530"/>
              <a:gd name="connsiteX7" fmla="*/ 6955972 w 8723429"/>
              <a:gd name="connsiteY7" fmla="*/ 2792185 h 4034530"/>
              <a:gd name="connsiteX8" fmla="*/ 6770953 w 8723429"/>
              <a:gd name="connsiteY8" fmla="*/ 2633934 h 4034530"/>
              <a:gd name="connsiteX9" fmla="*/ 6596743 w 8723429"/>
              <a:gd name="connsiteY9" fmla="*/ 2090057 h 4034530"/>
              <a:gd name="connsiteX10" fmla="*/ 6526792 w 8723429"/>
              <a:gd name="connsiteY10" fmla="*/ 1719486 h 4034530"/>
              <a:gd name="connsiteX11" fmla="*/ 6025243 w 8723429"/>
              <a:gd name="connsiteY11" fmla="*/ 1632857 h 4034530"/>
              <a:gd name="connsiteX12" fmla="*/ 5780315 w 8723429"/>
              <a:gd name="connsiteY12" fmla="*/ 1306285 h 4034530"/>
              <a:gd name="connsiteX13" fmla="*/ 5476197 w 8723429"/>
              <a:gd name="connsiteY13" fmla="*/ 1054590 h 4034530"/>
              <a:gd name="connsiteX14" fmla="*/ 5159829 w 8723429"/>
              <a:gd name="connsiteY14" fmla="*/ 1077685 h 4034530"/>
              <a:gd name="connsiteX15" fmla="*/ 4653643 w 8723429"/>
              <a:gd name="connsiteY15" fmla="*/ 1110342 h 4034530"/>
              <a:gd name="connsiteX16" fmla="*/ 4604657 w 8723429"/>
              <a:gd name="connsiteY16" fmla="*/ 1338942 h 4034530"/>
              <a:gd name="connsiteX17" fmla="*/ 4376057 w 8723429"/>
              <a:gd name="connsiteY17" fmla="*/ 1306285 h 4034530"/>
              <a:gd name="connsiteX18" fmla="*/ 4261757 w 8723429"/>
              <a:gd name="connsiteY18" fmla="*/ 1485900 h 4034530"/>
              <a:gd name="connsiteX19" fmla="*/ 4229100 w 8723429"/>
              <a:gd name="connsiteY19" fmla="*/ 1600200 h 4034530"/>
              <a:gd name="connsiteX20" fmla="*/ 3886200 w 8723429"/>
              <a:gd name="connsiteY20" fmla="*/ 1600200 h 4034530"/>
              <a:gd name="connsiteX21" fmla="*/ 3869872 w 8723429"/>
              <a:gd name="connsiteY21" fmla="*/ 1747157 h 4034530"/>
              <a:gd name="connsiteX22" fmla="*/ 3869872 w 8723429"/>
              <a:gd name="connsiteY22" fmla="*/ 1812471 h 4034530"/>
              <a:gd name="connsiteX23" fmla="*/ 3804557 w 8723429"/>
              <a:gd name="connsiteY23" fmla="*/ 1894114 h 4034530"/>
              <a:gd name="connsiteX24" fmla="*/ 3412672 w 8723429"/>
              <a:gd name="connsiteY24" fmla="*/ 1730828 h 4034530"/>
              <a:gd name="connsiteX25" fmla="*/ 3265715 w 8723429"/>
              <a:gd name="connsiteY25" fmla="*/ 1796142 h 4034530"/>
              <a:gd name="connsiteX26" fmla="*/ 3216729 w 8723429"/>
              <a:gd name="connsiteY26" fmla="*/ 1779814 h 4034530"/>
              <a:gd name="connsiteX27" fmla="*/ 3004457 w 8723429"/>
              <a:gd name="connsiteY27" fmla="*/ 1551214 h 4034530"/>
              <a:gd name="connsiteX28" fmla="*/ 2841172 w 8723429"/>
              <a:gd name="connsiteY28" fmla="*/ 1436914 h 4034530"/>
              <a:gd name="connsiteX29" fmla="*/ 2759529 w 8723429"/>
              <a:gd name="connsiteY29" fmla="*/ 1485900 h 4034530"/>
              <a:gd name="connsiteX30" fmla="*/ 2579915 w 8723429"/>
              <a:gd name="connsiteY30" fmla="*/ 1779814 h 4034530"/>
              <a:gd name="connsiteX31" fmla="*/ 2416629 w 8723429"/>
              <a:gd name="connsiteY31" fmla="*/ 1861457 h 4034530"/>
              <a:gd name="connsiteX32" fmla="*/ 2188029 w 8723429"/>
              <a:gd name="connsiteY32" fmla="*/ 1894114 h 4034530"/>
              <a:gd name="connsiteX33" fmla="*/ 1975757 w 8723429"/>
              <a:gd name="connsiteY33" fmla="*/ 1796142 h 4034530"/>
              <a:gd name="connsiteX34" fmla="*/ 1861457 w 8723429"/>
              <a:gd name="connsiteY34" fmla="*/ 1714500 h 4034530"/>
              <a:gd name="connsiteX35" fmla="*/ 1551215 w 8723429"/>
              <a:gd name="connsiteY35" fmla="*/ 1502228 h 4034530"/>
              <a:gd name="connsiteX36" fmla="*/ 1502229 w 8723429"/>
              <a:gd name="connsiteY36" fmla="*/ 1322614 h 4034530"/>
              <a:gd name="connsiteX37" fmla="*/ 1551215 w 8723429"/>
              <a:gd name="connsiteY37" fmla="*/ 1208314 h 4034530"/>
              <a:gd name="connsiteX38" fmla="*/ 1453243 w 8723429"/>
              <a:gd name="connsiteY38" fmla="*/ 1012371 h 4034530"/>
              <a:gd name="connsiteX39" fmla="*/ 1436915 w 8723429"/>
              <a:gd name="connsiteY39" fmla="*/ 751114 h 4034530"/>
              <a:gd name="connsiteX40" fmla="*/ 1338943 w 8723429"/>
              <a:gd name="connsiteY40" fmla="*/ 604157 h 4034530"/>
              <a:gd name="connsiteX41" fmla="*/ 1273629 w 8723429"/>
              <a:gd name="connsiteY41" fmla="*/ 489857 h 4034530"/>
              <a:gd name="connsiteX42" fmla="*/ 1159329 w 8723429"/>
              <a:gd name="connsiteY42" fmla="*/ 391885 h 4034530"/>
              <a:gd name="connsiteX43" fmla="*/ 1028700 w 8723429"/>
              <a:gd name="connsiteY43" fmla="*/ 391885 h 4034530"/>
              <a:gd name="connsiteX44" fmla="*/ 702129 w 8723429"/>
              <a:gd name="connsiteY44" fmla="*/ 375557 h 4034530"/>
              <a:gd name="connsiteX45" fmla="*/ 473529 w 8723429"/>
              <a:gd name="connsiteY45" fmla="*/ 293914 h 4034530"/>
              <a:gd name="connsiteX46" fmla="*/ 342900 w 8723429"/>
              <a:gd name="connsiteY46" fmla="*/ 342900 h 4034530"/>
              <a:gd name="connsiteX47" fmla="*/ 342900 w 8723429"/>
              <a:gd name="connsiteY47" fmla="*/ 130628 h 4034530"/>
              <a:gd name="connsiteX48" fmla="*/ 0 w 8723429"/>
              <a:gd name="connsiteY48" fmla="*/ 0 h 4034530"/>
              <a:gd name="connsiteX0" fmla="*/ 8402300 w 8402300"/>
              <a:gd name="connsiteY0" fmla="*/ 3890295 h 3903902"/>
              <a:gd name="connsiteX1" fmla="*/ 8088086 w 8402300"/>
              <a:gd name="connsiteY1" fmla="*/ 3363686 h 3903902"/>
              <a:gd name="connsiteX2" fmla="*/ 7859486 w 8402300"/>
              <a:gd name="connsiteY2" fmla="*/ 3363686 h 3903902"/>
              <a:gd name="connsiteX3" fmla="*/ 7630886 w 8402300"/>
              <a:gd name="connsiteY3" fmla="*/ 3265714 h 3903902"/>
              <a:gd name="connsiteX4" fmla="*/ 7336971 w 8402300"/>
              <a:gd name="connsiteY4" fmla="*/ 3086100 h 3903902"/>
              <a:gd name="connsiteX5" fmla="*/ 7106975 w 8402300"/>
              <a:gd name="connsiteY5" fmla="*/ 2958349 h 3903902"/>
              <a:gd name="connsiteX6" fmla="*/ 6819147 w 8402300"/>
              <a:gd name="connsiteY6" fmla="*/ 3075029 h 3903902"/>
              <a:gd name="connsiteX7" fmla="*/ 6634843 w 8402300"/>
              <a:gd name="connsiteY7" fmla="*/ 2661557 h 3903902"/>
              <a:gd name="connsiteX8" fmla="*/ 6449824 w 8402300"/>
              <a:gd name="connsiteY8" fmla="*/ 2503306 h 3903902"/>
              <a:gd name="connsiteX9" fmla="*/ 6275614 w 8402300"/>
              <a:gd name="connsiteY9" fmla="*/ 1959429 h 3903902"/>
              <a:gd name="connsiteX10" fmla="*/ 6205663 w 8402300"/>
              <a:gd name="connsiteY10" fmla="*/ 1588858 h 3903902"/>
              <a:gd name="connsiteX11" fmla="*/ 5704114 w 8402300"/>
              <a:gd name="connsiteY11" fmla="*/ 1502229 h 3903902"/>
              <a:gd name="connsiteX12" fmla="*/ 5459186 w 8402300"/>
              <a:gd name="connsiteY12" fmla="*/ 1175657 h 3903902"/>
              <a:gd name="connsiteX13" fmla="*/ 5155068 w 8402300"/>
              <a:gd name="connsiteY13" fmla="*/ 923962 h 3903902"/>
              <a:gd name="connsiteX14" fmla="*/ 4838700 w 8402300"/>
              <a:gd name="connsiteY14" fmla="*/ 947057 h 3903902"/>
              <a:gd name="connsiteX15" fmla="*/ 4332514 w 8402300"/>
              <a:gd name="connsiteY15" fmla="*/ 979714 h 3903902"/>
              <a:gd name="connsiteX16" fmla="*/ 4283528 w 8402300"/>
              <a:gd name="connsiteY16" fmla="*/ 1208314 h 3903902"/>
              <a:gd name="connsiteX17" fmla="*/ 4054928 w 8402300"/>
              <a:gd name="connsiteY17" fmla="*/ 1175657 h 3903902"/>
              <a:gd name="connsiteX18" fmla="*/ 3940628 w 8402300"/>
              <a:gd name="connsiteY18" fmla="*/ 1355272 h 3903902"/>
              <a:gd name="connsiteX19" fmla="*/ 3907971 w 8402300"/>
              <a:gd name="connsiteY19" fmla="*/ 1469572 h 3903902"/>
              <a:gd name="connsiteX20" fmla="*/ 3565071 w 8402300"/>
              <a:gd name="connsiteY20" fmla="*/ 1469572 h 3903902"/>
              <a:gd name="connsiteX21" fmla="*/ 3548743 w 8402300"/>
              <a:gd name="connsiteY21" fmla="*/ 1616529 h 3903902"/>
              <a:gd name="connsiteX22" fmla="*/ 3548743 w 8402300"/>
              <a:gd name="connsiteY22" fmla="*/ 1681843 h 3903902"/>
              <a:gd name="connsiteX23" fmla="*/ 3483428 w 8402300"/>
              <a:gd name="connsiteY23" fmla="*/ 1763486 h 3903902"/>
              <a:gd name="connsiteX24" fmla="*/ 3091543 w 8402300"/>
              <a:gd name="connsiteY24" fmla="*/ 1600200 h 3903902"/>
              <a:gd name="connsiteX25" fmla="*/ 2944586 w 8402300"/>
              <a:gd name="connsiteY25" fmla="*/ 1665514 h 3903902"/>
              <a:gd name="connsiteX26" fmla="*/ 2895600 w 8402300"/>
              <a:gd name="connsiteY26" fmla="*/ 1649186 h 3903902"/>
              <a:gd name="connsiteX27" fmla="*/ 2683328 w 8402300"/>
              <a:gd name="connsiteY27" fmla="*/ 1420586 h 3903902"/>
              <a:gd name="connsiteX28" fmla="*/ 2520043 w 8402300"/>
              <a:gd name="connsiteY28" fmla="*/ 1306286 h 3903902"/>
              <a:gd name="connsiteX29" fmla="*/ 2438400 w 8402300"/>
              <a:gd name="connsiteY29" fmla="*/ 1355272 h 3903902"/>
              <a:gd name="connsiteX30" fmla="*/ 2258786 w 8402300"/>
              <a:gd name="connsiteY30" fmla="*/ 1649186 h 3903902"/>
              <a:gd name="connsiteX31" fmla="*/ 2095500 w 8402300"/>
              <a:gd name="connsiteY31" fmla="*/ 1730829 h 3903902"/>
              <a:gd name="connsiteX32" fmla="*/ 1866900 w 8402300"/>
              <a:gd name="connsiteY32" fmla="*/ 1763486 h 3903902"/>
              <a:gd name="connsiteX33" fmla="*/ 1654628 w 8402300"/>
              <a:gd name="connsiteY33" fmla="*/ 1665514 h 3903902"/>
              <a:gd name="connsiteX34" fmla="*/ 1540328 w 8402300"/>
              <a:gd name="connsiteY34" fmla="*/ 1583872 h 3903902"/>
              <a:gd name="connsiteX35" fmla="*/ 1230086 w 8402300"/>
              <a:gd name="connsiteY35" fmla="*/ 1371600 h 3903902"/>
              <a:gd name="connsiteX36" fmla="*/ 1181100 w 8402300"/>
              <a:gd name="connsiteY36" fmla="*/ 1191986 h 3903902"/>
              <a:gd name="connsiteX37" fmla="*/ 1230086 w 8402300"/>
              <a:gd name="connsiteY37" fmla="*/ 1077686 h 3903902"/>
              <a:gd name="connsiteX38" fmla="*/ 1132114 w 8402300"/>
              <a:gd name="connsiteY38" fmla="*/ 881743 h 3903902"/>
              <a:gd name="connsiteX39" fmla="*/ 1115786 w 8402300"/>
              <a:gd name="connsiteY39" fmla="*/ 620486 h 3903902"/>
              <a:gd name="connsiteX40" fmla="*/ 1017814 w 8402300"/>
              <a:gd name="connsiteY40" fmla="*/ 473529 h 3903902"/>
              <a:gd name="connsiteX41" fmla="*/ 952500 w 8402300"/>
              <a:gd name="connsiteY41" fmla="*/ 359229 h 3903902"/>
              <a:gd name="connsiteX42" fmla="*/ 838200 w 8402300"/>
              <a:gd name="connsiteY42" fmla="*/ 261257 h 3903902"/>
              <a:gd name="connsiteX43" fmla="*/ 707571 w 8402300"/>
              <a:gd name="connsiteY43" fmla="*/ 261257 h 3903902"/>
              <a:gd name="connsiteX44" fmla="*/ 381000 w 8402300"/>
              <a:gd name="connsiteY44" fmla="*/ 244929 h 3903902"/>
              <a:gd name="connsiteX45" fmla="*/ 152400 w 8402300"/>
              <a:gd name="connsiteY45" fmla="*/ 163286 h 3903902"/>
              <a:gd name="connsiteX46" fmla="*/ 21771 w 8402300"/>
              <a:gd name="connsiteY46" fmla="*/ 212272 h 3903902"/>
              <a:gd name="connsiteX47" fmla="*/ 21771 w 8402300"/>
              <a:gd name="connsiteY47" fmla="*/ 0 h 3903902"/>
              <a:gd name="connsiteX0" fmla="*/ 8402300 w 8402300"/>
              <a:gd name="connsiteY0" fmla="*/ 3890295 h 3903902"/>
              <a:gd name="connsiteX1" fmla="*/ 8088086 w 8402300"/>
              <a:gd name="connsiteY1" fmla="*/ 3363686 h 3903902"/>
              <a:gd name="connsiteX2" fmla="*/ 7859486 w 8402300"/>
              <a:gd name="connsiteY2" fmla="*/ 3363686 h 3903902"/>
              <a:gd name="connsiteX3" fmla="*/ 7630886 w 8402300"/>
              <a:gd name="connsiteY3" fmla="*/ 3265714 h 3903902"/>
              <a:gd name="connsiteX4" fmla="*/ 7336971 w 8402300"/>
              <a:gd name="connsiteY4" fmla="*/ 3086100 h 3903902"/>
              <a:gd name="connsiteX5" fmla="*/ 7106975 w 8402300"/>
              <a:gd name="connsiteY5" fmla="*/ 2958349 h 3903902"/>
              <a:gd name="connsiteX6" fmla="*/ 6819147 w 8402300"/>
              <a:gd name="connsiteY6" fmla="*/ 3075029 h 3903902"/>
              <a:gd name="connsiteX7" fmla="*/ 6634843 w 8402300"/>
              <a:gd name="connsiteY7" fmla="*/ 2661557 h 3903902"/>
              <a:gd name="connsiteX8" fmla="*/ 6449824 w 8402300"/>
              <a:gd name="connsiteY8" fmla="*/ 2503306 h 3903902"/>
              <a:gd name="connsiteX9" fmla="*/ 6275614 w 8402300"/>
              <a:gd name="connsiteY9" fmla="*/ 1959429 h 3903902"/>
              <a:gd name="connsiteX10" fmla="*/ 6205663 w 8402300"/>
              <a:gd name="connsiteY10" fmla="*/ 1588858 h 3903902"/>
              <a:gd name="connsiteX11" fmla="*/ 5704114 w 8402300"/>
              <a:gd name="connsiteY11" fmla="*/ 1502229 h 3903902"/>
              <a:gd name="connsiteX12" fmla="*/ 5459186 w 8402300"/>
              <a:gd name="connsiteY12" fmla="*/ 1175657 h 3903902"/>
              <a:gd name="connsiteX13" fmla="*/ 5155068 w 8402300"/>
              <a:gd name="connsiteY13" fmla="*/ 923962 h 3903902"/>
              <a:gd name="connsiteX14" fmla="*/ 4838700 w 8402300"/>
              <a:gd name="connsiteY14" fmla="*/ 947057 h 3903902"/>
              <a:gd name="connsiteX15" fmla="*/ 4332514 w 8402300"/>
              <a:gd name="connsiteY15" fmla="*/ 979714 h 3903902"/>
              <a:gd name="connsiteX16" fmla="*/ 4283528 w 8402300"/>
              <a:gd name="connsiteY16" fmla="*/ 1208314 h 3903902"/>
              <a:gd name="connsiteX17" fmla="*/ 4054928 w 8402300"/>
              <a:gd name="connsiteY17" fmla="*/ 1175657 h 3903902"/>
              <a:gd name="connsiteX18" fmla="*/ 3940628 w 8402300"/>
              <a:gd name="connsiteY18" fmla="*/ 1355272 h 3903902"/>
              <a:gd name="connsiteX19" fmla="*/ 3907971 w 8402300"/>
              <a:gd name="connsiteY19" fmla="*/ 1469572 h 3903902"/>
              <a:gd name="connsiteX20" fmla="*/ 3565071 w 8402300"/>
              <a:gd name="connsiteY20" fmla="*/ 1469572 h 3903902"/>
              <a:gd name="connsiteX21" fmla="*/ 3548743 w 8402300"/>
              <a:gd name="connsiteY21" fmla="*/ 1616529 h 3903902"/>
              <a:gd name="connsiteX22" fmla="*/ 3548743 w 8402300"/>
              <a:gd name="connsiteY22" fmla="*/ 1681843 h 3903902"/>
              <a:gd name="connsiteX23" fmla="*/ 3091543 w 8402300"/>
              <a:gd name="connsiteY23" fmla="*/ 1600200 h 3903902"/>
              <a:gd name="connsiteX24" fmla="*/ 2944586 w 8402300"/>
              <a:gd name="connsiteY24" fmla="*/ 1665514 h 3903902"/>
              <a:gd name="connsiteX25" fmla="*/ 2895600 w 8402300"/>
              <a:gd name="connsiteY25" fmla="*/ 1649186 h 3903902"/>
              <a:gd name="connsiteX26" fmla="*/ 2683328 w 8402300"/>
              <a:gd name="connsiteY26" fmla="*/ 1420586 h 3903902"/>
              <a:gd name="connsiteX27" fmla="*/ 2520043 w 8402300"/>
              <a:gd name="connsiteY27" fmla="*/ 1306286 h 3903902"/>
              <a:gd name="connsiteX28" fmla="*/ 2438400 w 8402300"/>
              <a:gd name="connsiteY28" fmla="*/ 1355272 h 3903902"/>
              <a:gd name="connsiteX29" fmla="*/ 2258786 w 8402300"/>
              <a:gd name="connsiteY29" fmla="*/ 1649186 h 3903902"/>
              <a:gd name="connsiteX30" fmla="*/ 2095500 w 8402300"/>
              <a:gd name="connsiteY30" fmla="*/ 1730829 h 3903902"/>
              <a:gd name="connsiteX31" fmla="*/ 1866900 w 8402300"/>
              <a:gd name="connsiteY31" fmla="*/ 1763486 h 3903902"/>
              <a:gd name="connsiteX32" fmla="*/ 1654628 w 8402300"/>
              <a:gd name="connsiteY32" fmla="*/ 1665514 h 3903902"/>
              <a:gd name="connsiteX33" fmla="*/ 1540328 w 8402300"/>
              <a:gd name="connsiteY33" fmla="*/ 1583872 h 3903902"/>
              <a:gd name="connsiteX34" fmla="*/ 1230086 w 8402300"/>
              <a:gd name="connsiteY34" fmla="*/ 1371600 h 3903902"/>
              <a:gd name="connsiteX35" fmla="*/ 1181100 w 8402300"/>
              <a:gd name="connsiteY35" fmla="*/ 1191986 h 3903902"/>
              <a:gd name="connsiteX36" fmla="*/ 1230086 w 8402300"/>
              <a:gd name="connsiteY36" fmla="*/ 1077686 h 3903902"/>
              <a:gd name="connsiteX37" fmla="*/ 1132114 w 8402300"/>
              <a:gd name="connsiteY37" fmla="*/ 881743 h 3903902"/>
              <a:gd name="connsiteX38" fmla="*/ 1115786 w 8402300"/>
              <a:gd name="connsiteY38" fmla="*/ 620486 h 3903902"/>
              <a:gd name="connsiteX39" fmla="*/ 1017814 w 8402300"/>
              <a:gd name="connsiteY39" fmla="*/ 473529 h 3903902"/>
              <a:gd name="connsiteX40" fmla="*/ 952500 w 8402300"/>
              <a:gd name="connsiteY40" fmla="*/ 359229 h 3903902"/>
              <a:gd name="connsiteX41" fmla="*/ 838200 w 8402300"/>
              <a:gd name="connsiteY41" fmla="*/ 261257 h 3903902"/>
              <a:gd name="connsiteX42" fmla="*/ 707571 w 8402300"/>
              <a:gd name="connsiteY42" fmla="*/ 261257 h 3903902"/>
              <a:gd name="connsiteX43" fmla="*/ 381000 w 8402300"/>
              <a:gd name="connsiteY43" fmla="*/ 244929 h 3903902"/>
              <a:gd name="connsiteX44" fmla="*/ 152400 w 8402300"/>
              <a:gd name="connsiteY44" fmla="*/ 163286 h 3903902"/>
              <a:gd name="connsiteX45" fmla="*/ 21771 w 8402300"/>
              <a:gd name="connsiteY45" fmla="*/ 212272 h 3903902"/>
              <a:gd name="connsiteX46" fmla="*/ 21771 w 8402300"/>
              <a:gd name="connsiteY46" fmla="*/ 0 h 3903902"/>
              <a:gd name="connsiteX0" fmla="*/ 8402300 w 8402300"/>
              <a:gd name="connsiteY0" fmla="*/ 3890295 h 3903902"/>
              <a:gd name="connsiteX1" fmla="*/ 8088086 w 8402300"/>
              <a:gd name="connsiteY1" fmla="*/ 3363686 h 3903902"/>
              <a:gd name="connsiteX2" fmla="*/ 7859486 w 8402300"/>
              <a:gd name="connsiteY2" fmla="*/ 3363686 h 3903902"/>
              <a:gd name="connsiteX3" fmla="*/ 7630886 w 8402300"/>
              <a:gd name="connsiteY3" fmla="*/ 3265714 h 3903902"/>
              <a:gd name="connsiteX4" fmla="*/ 7336971 w 8402300"/>
              <a:gd name="connsiteY4" fmla="*/ 3086100 h 3903902"/>
              <a:gd name="connsiteX5" fmla="*/ 7106975 w 8402300"/>
              <a:gd name="connsiteY5" fmla="*/ 2958349 h 3903902"/>
              <a:gd name="connsiteX6" fmla="*/ 6819147 w 8402300"/>
              <a:gd name="connsiteY6" fmla="*/ 3075029 h 3903902"/>
              <a:gd name="connsiteX7" fmla="*/ 6634843 w 8402300"/>
              <a:gd name="connsiteY7" fmla="*/ 2661557 h 3903902"/>
              <a:gd name="connsiteX8" fmla="*/ 6449824 w 8402300"/>
              <a:gd name="connsiteY8" fmla="*/ 2503306 h 3903902"/>
              <a:gd name="connsiteX9" fmla="*/ 6275614 w 8402300"/>
              <a:gd name="connsiteY9" fmla="*/ 1959429 h 3903902"/>
              <a:gd name="connsiteX10" fmla="*/ 6205663 w 8402300"/>
              <a:gd name="connsiteY10" fmla="*/ 1588858 h 3903902"/>
              <a:gd name="connsiteX11" fmla="*/ 5704114 w 8402300"/>
              <a:gd name="connsiteY11" fmla="*/ 1502229 h 3903902"/>
              <a:gd name="connsiteX12" fmla="*/ 5459186 w 8402300"/>
              <a:gd name="connsiteY12" fmla="*/ 1175657 h 3903902"/>
              <a:gd name="connsiteX13" fmla="*/ 5155068 w 8402300"/>
              <a:gd name="connsiteY13" fmla="*/ 923962 h 3903902"/>
              <a:gd name="connsiteX14" fmla="*/ 4838700 w 8402300"/>
              <a:gd name="connsiteY14" fmla="*/ 947057 h 3903902"/>
              <a:gd name="connsiteX15" fmla="*/ 4332514 w 8402300"/>
              <a:gd name="connsiteY15" fmla="*/ 979714 h 3903902"/>
              <a:gd name="connsiteX16" fmla="*/ 4283528 w 8402300"/>
              <a:gd name="connsiteY16" fmla="*/ 1208314 h 3903902"/>
              <a:gd name="connsiteX17" fmla="*/ 4054928 w 8402300"/>
              <a:gd name="connsiteY17" fmla="*/ 1175657 h 3903902"/>
              <a:gd name="connsiteX18" fmla="*/ 3940628 w 8402300"/>
              <a:gd name="connsiteY18" fmla="*/ 1355272 h 3903902"/>
              <a:gd name="connsiteX19" fmla="*/ 3907971 w 8402300"/>
              <a:gd name="connsiteY19" fmla="*/ 1469572 h 3903902"/>
              <a:gd name="connsiteX20" fmla="*/ 3565071 w 8402300"/>
              <a:gd name="connsiteY20" fmla="*/ 1469572 h 3903902"/>
              <a:gd name="connsiteX21" fmla="*/ 3548743 w 8402300"/>
              <a:gd name="connsiteY21" fmla="*/ 1616529 h 3903902"/>
              <a:gd name="connsiteX22" fmla="*/ 3091543 w 8402300"/>
              <a:gd name="connsiteY22" fmla="*/ 1600200 h 3903902"/>
              <a:gd name="connsiteX23" fmla="*/ 2944586 w 8402300"/>
              <a:gd name="connsiteY23" fmla="*/ 1665514 h 3903902"/>
              <a:gd name="connsiteX24" fmla="*/ 2895600 w 8402300"/>
              <a:gd name="connsiteY24" fmla="*/ 1649186 h 3903902"/>
              <a:gd name="connsiteX25" fmla="*/ 2683328 w 8402300"/>
              <a:gd name="connsiteY25" fmla="*/ 1420586 h 3903902"/>
              <a:gd name="connsiteX26" fmla="*/ 2520043 w 8402300"/>
              <a:gd name="connsiteY26" fmla="*/ 1306286 h 3903902"/>
              <a:gd name="connsiteX27" fmla="*/ 2438400 w 8402300"/>
              <a:gd name="connsiteY27" fmla="*/ 1355272 h 3903902"/>
              <a:gd name="connsiteX28" fmla="*/ 2258786 w 8402300"/>
              <a:gd name="connsiteY28" fmla="*/ 1649186 h 3903902"/>
              <a:gd name="connsiteX29" fmla="*/ 2095500 w 8402300"/>
              <a:gd name="connsiteY29" fmla="*/ 1730829 h 3903902"/>
              <a:gd name="connsiteX30" fmla="*/ 1866900 w 8402300"/>
              <a:gd name="connsiteY30" fmla="*/ 1763486 h 3903902"/>
              <a:gd name="connsiteX31" fmla="*/ 1654628 w 8402300"/>
              <a:gd name="connsiteY31" fmla="*/ 1665514 h 3903902"/>
              <a:gd name="connsiteX32" fmla="*/ 1540328 w 8402300"/>
              <a:gd name="connsiteY32" fmla="*/ 1583872 h 3903902"/>
              <a:gd name="connsiteX33" fmla="*/ 1230086 w 8402300"/>
              <a:gd name="connsiteY33" fmla="*/ 1371600 h 3903902"/>
              <a:gd name="connsiteX34" fmla="*/ 1181100 w 8402300"/>
              <a:gd name="connsiteY34" fmla="*/ 1191986 h 3903902"/>
              <a:gd name="connsiteX35" fmla="*/ 1230086 w 8402300"/>
              <a:gd name="connsiteY35" fmla="*/ 1077686 h 3903902"/>
              <a:gd name="connsiteX36" fmla="*/ 1132114 w 8402300"/>
              <a:gd name="connsiteY36" fmla="*/ 881743 h 3903902"/>
              <a:gd name="connsiteX37" fmla="*/ 1115786 w 8402300"/>
              <a:gd name="connsiteY37" fmla="*/ 620486 h 3903902"/>
              <a:gd name="connsiteX38" fmla="*/ 1017814 w 8402300"/>
              <a:gd name="connsiteY38" fmla="*/ 473529 h 3903902"/>
              <a:gd name="connsiteX39" fmla="*/ 952500 w 8402300"/>
              <a:gd name="connsiteY39" fmla="*/ 359229 h 3903902"/>
              <a:gd name="connsiteX40" fmla="*/ 838200 w 8402300"/>
              <a:gd name="connsiteY40" fmla="*/ 261257 h 3903902"/>
              <a:gd name="connsiteX41" fmla="*/ 707571 w 8402300"/>
              <a:gd name="connsiteY41" fmla="*/ 261257 h 3903902"/>
              <a:gd name="connsiteX42" fmla="*/ 381000 w 8402300"/>
              <a:gd name="connsiteY42" fmla="*/ 244929 h 3903902"/>
              <a:gd name="connsiteX43" fmla="*/ 152400 w 8402300"/>
              <a:gd name="connsiteY43" fmla="*/ 163286 h 3903902"/>
              <a:gd name="connsiteX44" fmla="*/ 21771 w 8402300"/>
              <a:gd name="connsiteY44" fmla="*/ 212272 h 3903902"/>
              <a:gd name="connsiteX45" fmla="*/ 21771 w 8402300"/>
              <a:gd name="connsiteY45" fmla="*/ 0 h 3903902"/>
              <a:gd name="connsiteX0" fmla="*/ 8088086 w 8088086"/>
              <a:gd name="connsiteY0" fmla="*/ 3363686 h 3380015"/>
              <a:gd name="connsiteX1" fmla="*/ 7859486 w 8088086"/>
              <a:gd name="connsiteY1" fmla="*/ 3363686 h 3380015"/>
              <a:gd name="connsiteX2" fmla="*/ 7630886 w 8088086"/>
              <a:gd name="connsiteY2" fmla="*/ 3265714 h 3380015"/>
              <a:gd name="connsiteX3" fmla="*/ 7336971 w 8088086"/>
              <a:gd name="connsiteY3" fmla="*/ 3086100 h 3380015"/>
              <a:gd name="connsiteX4" fmla="*/ 7106975 w 8088086"/>
              <a:gd name="connsiteY4" fmla="*/ 2958349 h 3380015"/>
              <a:gd name="connsiteX5" fmla="*/ 6819147 w 8088086"/>
              <a:gd name="connsiteY5" fmla="*/ 3075029 h 3380015"/>
              <a:gd name="connsiteX6" fmla="*/ 6634843 w 8088086"/>
              <a:gd name="connsiteY6" fmla="*/ 2661557 h 3380015"/>
              <a:gd name="connsiteX7" fmla="*/ 6449824 w 8088086"/>
              <a:gd name="connsiteY7" fmla="*/ 2503306 h 3380015"/>
              <a:gd name="connsiteX8" fmla="*/ 6275614 w 8088086"/>
              <a:gd name="connsiteY8" fmla="*/ 1959429 h 3380015"/>
              <a:gd name="connsiteX9" fmla="*/ 6205663 w 8088086"/>
              <a:gd name="connsiteY9" fmla="*/ 1588858 h 3380015"/>
              <a:gd name="connsiteX10" fmla="*/ 5704114 w 8088086"/>
              <a:gd name="connsiteY10" fmla="*/ 1502229 h 3380015"/>
              <a:gd name="connsiteX11" fmla="*/ 5459186 w 8088086"/>
              <a:gd name="connsiteY11" fmla="*/ 1175657 h 3380015"/>
              <a:gd name="connsiteX12" fmla="*/ 5155068 w 8088086"/>
              <a:gd name="connsiteY12" fmla="*/ 923962 h 3380015"/>
              <a:gd name="connsiteX13" fmla="*/ 4838700 w 8088086"/>
              <a:gd name="connsiteY13" fmla="*/ 947057 h 3380015"/>
              <a:gd name="connsiteX14" fmla="*/ 4332514 w 8088086"/>
              <a:gd name="connsiteY14" fmla="*/ 979714 h 3380015"/>
              <a:gd name="connsiteX15" fmla="*/ 4283528 w 8088086"/>
              <a:gd name="connsiteY15" fmla="*/ 1208314 h 3380015"/>
              <a:gd name="connsiteX16" fmla="*/ 4054928 w 8088086"/>
              <a:gd name="connsiteY16" fmla="*/ 1175657 h 3380015"/>
              <a:gd name="connsiteX17" fmla="*/ 3940628 w 8088086"/>
              <a:gd name="connsiteY17" fmla="*/ 1355272 h 3380015"/>
              <a:gd name="connsiteX18" fmla="*/ 3907971 w 8088086"/>
              <a:gd name="connsiteY18" fmla="*/ 1469572 h 3380015"/>
              <a:gd name="connsiteX19" fmla="*/ 3565071 w 8088086"/>
              <a:gd name="connsiteY19" fmla="*/ 1469572 h 3380015"/>
              <a:gd name="connsiteX20" fmla="*/ 3548743 w 8088086"/>
              <a:gd name="connsiteY20" fmla="*/ 1616529 h 3380015"/>
              <a:gd name="connsiteX21" fmla="*/ 3091543 w 8088086"/>
              <a:gd name="connsiteY21" fmla="*/ 1600200 h 3380015"/>
              <a:gd name="connsiteX22" fmla="*/ 2944586 w 8088086"/>
              <a:gd name="connsiteY22" fmla="*/ 1665514 h 3380015"/>
              <a:gd name="connsiteX23" fmla="*/ 2895600 w 8088086"/>
              <a:gd name="connsiteY23" fmla="*/ 1649186 h 3380015"/>
              <a:gd name="connsiteX24" fmla="*/ 2683328 w 8088086"/>
              <a:gd name="connsiteY24" fmla="*/ 1420586 h 3380015"/>
              <a:gd name="connsiteX25" fmla="*/ 2520043 w 8088086"/>
              <a:gd name="connsiteY25" fmla="*/ 1306286 h 3380015"/>
              <a:gd name="connsiteX26" fmla="*/ 2438400 w 8088086"/>
              <a:gd name="connsiteY26" fmla="*/ 1355272 h 3380015"/>
              <a:gd name="connsiteX27" fmla="*/ 2258786 w 8088086"/>
              <a:gd name="connsiteY27" fmla="*/ 1649186 h 3380015"/>
              <a:gd name="connsiteX28" fmla="*/ 2095500 w 8088086"/>
              <a:gd name="connsiteY28" fmla="*/ 1730829 h 3380015"/>
              <a:gd name="connsiteX29" fmla="*/ 1866900 w 8088086"/>
              <a:gd name="connsiteY29" fmla="*/ 1763486 h 3380015"/>
              <a:gd name="connsiteX30" fmla="*/ 1654628 w 8088086"/>
              <a:gd name="connsiteY30" fmla="*/ 1665514 h 3380015"/>
              <a:gd name="connsiteX31" fmla="*/ 1540328 w 8088086"/>
              <a:gd name="connsiteY31" fmla="*/ 1583872 h 3380015"/>
              <a:gd name="connsiteX32" fmla="*/ 1230086 w 8088086"/>
              <a:gd name="connsiteY32" fmla="*/ 1371600 h 3380015"/>
              <a:gd name="connsiteX33" fmla="*/ 1181100 w 8088086"/>
              <a:gd name="connsiteY33" fmla="*/ 1191986 h 3380015"/>
              <a:gd name="connsiteX34" fmla="*/ 1230086 w 8088086"/>
              <a:gd name="connsiteY34" fmla="*/ 1077686 h 3380015"/>
              <a:gd name="connsiteX35" fmla="*/ 1132114 w 8088086"/>
              <a:gd name="connsiteY35" fmla="*/ 881743 h 3380015"/>
              <a:gd name="connsiteX36" fmla="*/ 1115786 w 8088086"/>
              <a:gd name="connsiteY36" fmla="*/ 620486 h 3380015"/>
              <a:gd name="connsiteX37" fmla="*/ 1017814 w 8088086"/>
              <a:gd name="connsiteY37" fmla="*/ 473529 h 3380015"/>
              <a:gd name="connsiteX38" fmla="*/ 952500 w 8088086"/>
              <a:gd name="connsiteY38" fmla="*/ 359229 h 3380015"/>
              <a:gd name="connsiteX39" fmla="*/ 838200 w 8088086"/>
              <a:gd name="connsiteY39" fmla="*/ 261257 h 3380015"/>
              <a:gd name="connsiteX40" fmla="*/ 707571 w 8088086"/>
              <a:gd name="connsiteY40" fmla="*/ 261257 h 3380015"/>
              <a:gd name="connsiteX41" fmla="*/ 381000 w 8088086"/>
              <a:gd name="connsiteY41" fmla="*/ 244929 h 3380015"/>
              <a:gd name="connsiteX42" fmla="*/ 152400 w 8088086"/>
              <a:gd name="connsiteY42" fmla="*/ 163286 h 3380015"/>
              <a:gd name="connsiteX43" fmla="*/ 21771 w 8088086"/>
              <a:gd name="connsiteY43" fmla="*/ 212272 h 3380015"/>
              <a:gd name="connsiteX44" fmla="*/ 21771 w 8088086"/>
              <a:gd name="connsiteY44" fmla="*/ 0 h 338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88086" h="3380015">
                <a:moveTo>
                  <a:pt x="8088086" y="3363686"/>
                </a:moveTo>
                <a:cubicBezTo>
                  <a:pt x="7997617" y="3275918"/>
                  <a:pt x="7935686" y="3380015"/>
                  <a:pt x="7859486" y="3363686"/>
                </a:cubicBezTo>
                <a:cubicBezTo>
                  <a:pt x="7783286" y="3347357"/>
                  <a:pt x="7717972" y="3311978"/>
                  <a:pt x="7630886" y="3265714"/>
                </a:cubicBezTo>
                <a:cubicBezTo>
                  <a:pt x="7543800" y="3219450"/>
                  <a:pt x="7424289" y="3137327"/>
                  <a:pt x="7336971" y="3086100"/>
                </a:cubicBezTo>
                <a:cubicBezTo>
                  <a:pt x="7249653" y="3034873"/>
                  <a:pt x="7193279" y="2960194"/>
                  <a:pt x="7106975" y="2958349"/>
                </a:cubicBezTo>
                <a:cubicBezTo>
                  <a:pt x="7020671" y="2956504"/>
                  <a:pt x="6897836" y="3124494"/>
                  <a:pt x="6819147" y="3075029"/>
                </a:cubicBezTo>
                <a:cubicBezTo>
                  <a:pt x="6740458" y="3025564"/>
                  <a:pt x="6696397" y="2756844"/>
                  <a:pt x="6634843" y="2661557"/>
                </a:cubicBezTo>
                <a:cubicBezTo>
                  <a:pt x="6573289" y="2566270"/>
                  <a:pt x="6509696" y="2620327"/>
                  <a:pt x="6449824" y="2503306"/>
                </a:cubicBezTo>
                <a:cubicBezTo>
                  <a:pt x="6389953" y="2386285"/>
                  <a:pt x="6316308" y="2111837"/>
                  <a:pt x="6275614" y="1959429"/>
                </a:cubicBezTo>
                <a:cubicBezTo>
                  <a:pt x="6234921" y="1807021"/>
                  <a:pt x="6300913" y="1665058"/>
                  <a:pt x="6205663" y="1588858"/>
                </a:cubicBezTo>
                <a:cubicBezTo>
                  <a:pt x="6110413" y="1512658"/>
                  <a:pt x="5828527" y="1571096"/>
                  <a:pt x="5704114" y="1502229"/>
                </a:cubicBezTo>
                <a:cubicBezTo>
                  <a:pt x="5579701" y="1433362"/>
                  <a:pt x="5550694" y="1272035"/>
                  <a:pt x="5459186" y="1175657"/>
                </a:cubicBezTo>
                <a:cubicBezTo>
                  <a:pt x="5419385" y="1095608"/>
                  <a:pt x="5258482" y="962062"/>
                  <a:pt x="5155068" y="923962"/>
                </a:cubicBezTo>
                <a:cubicBezTo>
                  <a:pt x="5065261" y="923962"/>
                  <a:pt x="4838700" y="947057"/>
                  <a:pt x="4838700" y="947057"/>
                </a:cubicBezTo>
                <a:cubicBezTo>
                  <a:pt x="4667250" y="957943"/>
                  <a:pt x="4425043" y="936171"/>
                  <a:pt x="4332514" y="979714"/>
                </a:cubicBezTo>
                <a:cubicBezTo>
                  <a:pt x="4239985" y="1023257"/>
                  <a:pt x="4329792" y="1175657"/>
                  <a:pt x="4283528" y="1208314"/>
                </a:cubicBezTo>
                <a:cubicBezTo>
                  <a:pt x="4237264" y="1240971"/>
                  <a:pt x="4112078" y="1151164"/>
                  <a:pt x="4054928" y="1175657"/>
                </a:cubicBezTo>
                <a:cubicBezTo>
                  <a:pt x="3997778" y="1200150"/>
                  <a:pt x="3965121" y="1306286"/>
                  <a:pt x="3940628" y="1355272"/>
                </a:cubicBezTo>
                <a:cubicBezTo>
                  <a:pt x="3916135" y="1404258"/>
                  <a:pt x="3970564" y="1450522"/>
                  <a:pt x="3907971" y="1469572"/>
                </a:cubicBezTo>
                <a:cubicBezTo>
                  <a:pt x="3845378" y="1488622"/>
                  <a:pt x="3624942" y="1445079"/>
                  <a:pt x="3565071" y="1469572"/>
                </a:cubicBezTo>
                <a:cubicBezTo>
                  <a:pt x="3505200" y="1494065"/>
                  <a:pt x="3627664" y="1594758"/>
                  <a:pt x="3548743" y="1616529"/>
                </a:cubicBezTo>
                <a:cubicBezTo>
                  <a:pt x="3469822" y="1638300"/>
                  <a:pt x="3192236" y="1592036"/>
                  <a:pt x="3091543" y="1600200"/>
                </a:cubicBezTo>
                <a:cubicBezTo>
                  <a:pt x="2990850" y="1608364"/>
                  <a:pt x="2977243" y="1657350"/>
                  <a:pt x="2944586" y="1665514"/>
                </a:cubicBezTo>
                <a:cubicBezTo>
                  <a:pt x="2911929" y="1673678"/>
                  <a:pt x="2939143" y="1690007"/>
                  <a:pt x="2895600" y="1649186"/>
                </a:cubicBezTo>
                <a:cubicBezTo>
                  <a:pt x="2852057" y="1608365"/>
                  <a:pt x="2745921" y="1477736"/>
                  <a:pt x="2683328" y="1420586"/>
                </a:cubicBezTo>
                <a:cubicBezTo>
                  <a:pt x="2620735" y="1363436"/>
                  <a:pt x="2560864" y="1317172"/>
                  <a:pt x="2520043" y="1306286"/>
                </a:cubicBezTo>
                <a:cubicBezTo>
                  <a:pt x="2479222" y="1295400"/>
                  <a:pt x="2481943" y="1298122"/>
                  <a:pt x="2438400" y="1355272"/>
                </a:cubicBezTo>
                <a:cubicBezTo>
                  <a:pt x="2394857" y="1412422"/>
                  <a:pt x="2315936" y="1586593"/>
                  <a:pt x="2258786" y="1649186"/>
                </a:cubicBezTo>
                <a:cubicBezTo>
                  <a:pt x="2201636" y="1711779"/>
                  <a:pt x="2160814" y="1711779"/>
                  <a:pt x="2095500" y="1730829"/>
                </a:cubicBezTo>
                <a:cubicBezTo>
                  <a:pt x="2030186" y="1749879"/>
                  <a:pt x="1940379" y="1774372"/>
                  <a:pt x="1866900" y="1763486"/>
                </a:cubicBezTo>
                <a:cubicBezTo>
                  <a:pt x="1793421" y="1752600"/>
                  <a:pt x="1709057" y="1695450"/>
                  <a:pt x="1654628" y="1665514"/>
                </a:cubicBezTo>
                <a:cubicBezTo>
                  <a:pt x="1600199" y="1635578"/>
                  <a:pt x="1540328" y="1583872"/>
                  <a:pt x="1540328" y="1583872"/>
                </a:cubicBezTo>
                <a:cubicBezTo>
                  <a:pt x="1469571" y="1534886"/>
                  <a:pt x="1289957" y="1436914"/>
                  <a:pt x="1230086" y="1371600"/>
                </a:cubicBezTo>
                <a:cubicBezTo>
                  <a:pt x="1170215" y="1306286"/>
                  <a:pt x="1181100" y="1240972"/>
                  <a:pt x="1181100" y="1191986"/>
                </a:cubicBezTo>
                <a:cubicBezTo>
                  <a:pt x="1181100" y="1143000"/>
                  <a:pt x="1238250" y="1129393"/>
                  <a:pt x="1230086" y="1077686"/>
                </a:cubicBezTo>
                <a:cubicBezTo>
                  <a:pt x="1221922" y="1025979"/>
                  <a:pt x="1151164" y="957943"/>
                  <a:pt x="1132114" y="881743"/>
                </a:cubicBezTo>
                <a:cubicBezTo>
                  <a:pt x="1113064" y="805543"/>
                  <a:pt x="1134836" y="688522"/>
                  <a:pt x="1115786" y="620486"/>
                </a:cubicBezTo>
                <a:cubicBezTo>
                  <a:pt x="1096736" y="552450"/>
                  <a:pt x="1045028" y="517072"/>
                  <a:pt x="1017814" y="473529"/>
                </a:cubicBezTo>
                <a:cubicBezTo>
                  <a:pt x="990600" y="429986"/>
                  <a:pt x="982436" y="394608"/>
                  <a:pt x="952500" y="359229"/>
                </a:cubicBezTo>
                <a:cubicBezTo>
                  <a:pt x="922564" y="323850"/>
                  <a:pt x="879021" y="277586"/>
                  <a:pt x="838200" y="261257"/>
                </a:cubicBezTo>
                <a:cubicBezTo>
                  <a:pt x="797379" y="244928"/>
                  <a:pt x="783771" y="263978"/>
                  <a:pt x="707571" y="261257"/>
                </a:cubicBezTo>
                <a:cubicBezTo>
                  <a:pt x="631371" y="258536"/>
                  <a:pt x="473529" y="261258"/>
                  <a:pt x="381000" y="244929"/>
                </a:cubicBezTo>
                <a:cubicBezTo>
                  <a:pt x="288472" y="228601"/>
                  <a:pt x="212272" y="168729"/>
                  <a:pt x="152400" y="163286"/>
                </a:cubicBezTo>
                <a:cubicBezTo>
                  <a:pt x="92528" y="157843"/>
                  <a:pt x="43542" y="239486"/>
                  <a:pt x="21771" y="212272"/>
                </a:cubicBezTo>
                <a:cubicBezTo>
                  <a:pt x="0" y="185058"/>
                  <a:pt x="78921" y="57150"/>
                  <a:pt x="21771" y="0"/>
                </a:cubicBezTo>
              </a:path>
            </a:pathLst>
          </a:custGeom>
          <a:ln w="101600">
            <a:solidFill>
              <a:srgbClr val="0070C0"/>
            </a:solidFill>
            <a:prstDash val="sysDot"/>
          </a:ln>
          <a:effectLst>
            <a:outerShdw dist="63500" dir="9600000" algn="ctr" rotWithShape="0">
              <a:srgbClr val="FF0000"/>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pic>
        <p:nvPicPr>
          <p:cNvPr id="151561" name="Picture 9"/>
          <p:cNvPicPr>
            <a:picLocks noChangeAspect="1" noChangeArrowheads="1"/>
          </p:cNvPicPr>
          <p:nvPr/>
        </p:nvPicPr>
        <p:blipFill>
          <a:blip r:embed="rId5"/>
          <a:srcRect/>
          <a:stretch>
            <a:fillRect/>
          </a:stretch>
        </p:blipFill>
        <p:spPr bwMode="auto">
          <a:xfrm>
            <a:off x="6629400" y="914400"/>
            <a:ext cx="2451100" cy="2835275"/>
          </a:xfrm>
          <a:prstGeom prst="rect">
            <a:avLst/>
          </a:prstGeom>
          <a:noFill/>
          <a:ln w="76200">
            <a:solidFill>
              <a:srgbClr val="007FDE"/>
            </a:solidFill>
            <a:miter lim="800000"/>
            <a:headEnd/>
            <a:tailEnd/>
          </a:ln>
          <a:effectLst/>
        </p:spPr>
      </p:pic>
      <p:sp>
        <p:nvSpPr>
          <p:cNvPr id="51" name="Oval 50"/>
          <p:cNvSpPr/>
          <p:nvPr/>
        </p:nvSpPr>
        <p:spPr>
          <a:xfrm>
            <a:off x="8534400" y="5410200"/>
            <a:ext cx="381000" cy="381000"/>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3276600" y="3657600"/>
            <a:ext cx="5791200" cy="3200400"/>
            <a:chOff x="0" y="3276600"/>
            <a:chExt cx="6571826" cy="3581400"/>
          </a:xfrm>
        </p:grpSpPr>
        <p:pic>
          <p:nvPicPr>
            <p:cNvPr id="157698" name="Picture 2"/>
            <p:cNvPicPr>
              <a:picLocks noChangeAspect="1" noChangeArrowheads="1"/>
            </p:cNvPicPr>
            <p:nvPr/>
          </p:nvPicPr>
          <p:blipFill>
            <a:blip r:embed="rId6"/>
            <a:srcRect/>
            <a:stretch>
              <a:fillRect/>
            </a:stretch>
          </p:blipFill>
          <p:spPr bwMode="auto">
            <a:xfrm>
              <a:off x="0" y="3276600"/>
              <a:ext cx="6571826" cy="3581400"/>
            </a:xfrm>
            <a:prstGeom prst="rect">
              <a:avLst/>
            </a:prstGeom>
            <a:noFill/>
            <a:ln w="76200">
              <a:solidFill>
                <a:srgbClr val="0070C0"/>
              </a:solidFill>
              <a:miter lim="800000"/>
              <a:headEnd/>
              <a:tailEnd/>
            </a:ln>
            <a:effectLst/>
          </p:spPr>
        </p:pic>
        <p:sp>
          <p:nvSpPr>
            <p:cNvPr id="53" name="TextBox 52"/>
            <p:cNvSpPr txBox="1"/>
            <p:nvPr/>
          </p:nvSpPr>
          <p:spPr>
            <a:xfrm>
              <a:off x="304800" y="3276600"/>
              <a:ext cx="1684435" cy="461665"/>
            </a:xfrm>
            <a:prstGeom prst="rect">
              <a:avLst/>
            </a:prstGeom>
            <a:noFill/>
          </p:spPr>
          <p:txBody>
            <a:bodyPr wrap="none" rtlCol="0">
              <a:spAutoFit/>
            </a:bodyPr>
            <a:lstStyle/>
            <a:p>
              <a:r>
                <a:rPr lang="en-US" sz="2400" dirty="0"/>
                <a:t>Fort Astoria</a:t>
              </a:r>
            </a:p>
          </p:txBody>
        </p:sp>
      </p:grpSp>
      <p:grpSp>
        <p:nvGrpSpPr>
          <p:cNvPr id="66" name="Group 65"/>
          <p:cNvGrpSpPr/>
          <p:nvPr/>
        </p:nvGrpSpPr>
        <p:grpSpPr>
          <a:xfrm>
            <a:off x="76200" y="3733800"/>
            <a:ext cx="6400800" cy="3124200"/>
            <a:chOff x="0" y="3886200"/>
            <a:chExt cx="6553200" cy="3238500"/>
          </a:xfrm>
        </p:grpSpPr>
        <p:pic>
          <p:nvPicPr>
            <p:cNvPr id="157709" name="Picture 13"/>
            <p:cNvPicPr>
              <a:picLocks noChangeAspect="1" noChangeArrowheads="1"/>
            </p:cNvPicPr>
            <p:nvPr/>
          </p:nvPicPr>
          <p:blipFill>
            <a:blip r:embed="rId7"/>
            <a:srcRect t="8602" r="121"/>
            <a:stretch>
              <a:fillRect/>
            </a:stretch>
          </p:blipFill>
          <p:spPr bwMode="auto">
            <a:xfrm>
              <a:off x="0" y="3886200"/>
              <a:ext cx="6553200" cy="3238500"/>
            </a:xfrm>
            <a:prstGeom prst="rect">
              <a:avLst/>
            </a:prstGeom>
            <a:noFill/>
            <a:ln w="76200">
              <a:solidFill>
                <a:srgbClr val="0070C0"/>
              </a:solidFill>
              <a:miter lim="800000"/>
              <a:headEnd/>
              <a:tailEnd/>
            </a:ln>
            <a:effectLst/>
          </p:spPr>
        </p:pic>
        <p:sp>
          <p:nvSpPr>
            <p:cNvPr id="60" name="TextBox 59"/>
            <p:cNvSpPr txBox="1"/>
            <p:nvPr/>
          </p:nvSpPr>
          <p:spPr>
            <a:xfrm>
              <a:off x="4343400" y="3886200"/>
              <a:ext cx="2022926" cy="461665"/>
            </a:xfrm>
            <a:prstGeom prst="rect">
              <a:avLst/>
            </a:prstGeom>
            <a:noFill/>
          </p:spPr>
          <p:txBody>
            <a:bodyPr wrap="none" rtlCol="0">
              <a:spAutoFit/>
            </a:bodyPr>
            <a:lstStyle/>
            <a:p>
              <a:r>
                <a:rPr lang="en-US" sz="2400" dirty="0"/>
                <a:t>Fort </a:t>
              </a:r>
              <a:r>
                <a:rPr lang="en-US" sz="2400" dirty="0" err="1"/>
                <a:t>Okanagon</a:t>
              </a:r>
              <a:endParaRPr lang="en-US" sz="2400"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54"/>
                                        </p:tgtEl>
                                      </p:cBhvr>
                                    </p:animEffect>
                                    <p:set>
                                      <p:cBhvr>
                                        <p:cTn id="7" dur="1" fill="hold">
                                          <p:stCondLst>
                                            <p:cond delay="999"/>
                                          </p:stCondLst>
                                        </p:cTn>
                                        <p:tgtEl>
                                          <p:spTgt spid="54"/>
                                        </p:tgtEl>
                                        <p:attrNameLst>
                                          <p:attrName>style.visibility</p:attrName>
                                        </p:attrNameLst>
                                      </p:cBhvr>
                                      <p:to>
                                        <p:strVal val="hidden"/>
                                      </p:to>
                                    </p:set>
                                  </p:childTnLst>
                                </p:cTn>
                              </p:par>
                              <p:par>
                                <p:cTn id="8" presetID="6" presetClass="emph" presetSubtype="0" fill="hold" nodeType="withEffect">
                                  <p:stCondLst>
                                    <p:cond delay="0"/>
                                  </p:stCondLst>
                                  <p:childTnLst>
                                    <p:animScale>
                                      <p:cBhvr>
                                        <p:cTn id="9" dur="1000" fill="hold"/>
                                        <p:tgtEl>
                                          <p:spTgt spid="37"/>
                                        </p:tgtEl>
                                      </p:cBhvr>
                                      <p:by x="600000" y="600000"/>
                                    </p:animScale>
                                  </p:childTnLst>
                                </p:cTn>
                              </p:par>
                              <p:par>
                                <p:cTn id="10" presetID="42" presetClass="path" presetSubtype="0" fill="hold" nodeType="withEffect">
                                  <p:stCondLst>
                                    <p:cond delay="0"/>
                                  </p:stCondLst>
                                  <p:childTnLst>
                                    <p:animMotion origin="layout" path="M -3.88889E-6 1.11111E-6 L 0.27882 0.28125 " pathEditMode="relative" rAng="0" ptsTypes="AA">
                                      <p:cBhvr>
                                        <p:cTn id="11" dur="1000" fill="hold"/>
                                        <p:tgtEl>
                                          <p:spTgt spid="37"/>
                                        </p:tgtEl>
                                        <p:attrNameLst>
                                          <p:attrName>ppt_x</p:attrName>
                                          <p:attrName>ppt_y</p:attrName>
                                        </p:attrNameLst>
                                      </p:cBhvr>
                                      <p:rCtr x="13900" y="14100"/>
                                    </p:animMotion>
                                  </p:childTnLst>
                                </p:cTn>
                              </p:par>
                              <p:par>
                                <p:cTn id="12" presetID="10" presetClass="exit" presetSubtype="0" fill="hold" nodeType="withEffect">
                                  <p:stCondLst>
                                    <p:cond delay="1000"/>
                                  </p:stCondLst>
                                  <p:childTnLst>
                                    <p:animEffect transition="out" filter="fade">
                                      <p:cBhvr>
                                        <p:cTn id="13" dur="1000"/>
                                        <p:tgtEl>
                                          <p:spTgt spid="37"/>
                                        </p:tgtEl>
                                      </p:cBhvr>
                                    </p:animEffect>
                                    <p:set>
                                      <p:cBhvr>
                                        <p:cTn id="14" dur="1" fill="hold">
                                          <p:stCondLst>
                                            <p:cond delay="999"/>
                                          </p:stCondLst>
                                        </p:cTn>
                                        <p:tgtEl>
                                          <p:spTgt spid="37"/>
                                        </p:tgtEl>
                                        <p:attrNameLst>
                                          <p:attrName>style.visibility</p:attrName>
                                        </p:attrNameLst>
                                      </p:cBhvr>
                                      <p:to>
                                        <p:strVal val="hidden"/>
                                      </p:to>
                                    </p:set>
                                  </p:childTnLst>
                                </p:cTn>
                              </p:par>
                              <p:par>
                                <p:cTn id="15" presetID="10" presetClass="exit" presetSubtype="0" fill="hold" nodeType="withEffect">
                                  <p:stCondLst>
                                    <p:cond delay="1000"/>
                                  </p:stCondLst>
                                  <p:childTnLst>
                                    <p:animEffect transition="out" filter="fade">
                                      <p:cBhvr>
                                        <p:cTn id="16" dur="1000"/>
                                        <p:tgtEl>
                                          <p:spTgt spid="55"/>
                                        </p:tgtEl>
                                      </p:cBhvr>
                                    </p:animEffect>
                                    <p:set>
                                      <p:cBhvr>
                                        <p:cTn id="17" dur="1" fill="hold">
                                          <p:stCondLst>
                                            <p:cond delay="999"/>
                                          </p:stCondLst>
                                        </p:cTn>
                                        <p:tgtEl>
                                          <p:spTgt spid="55"/>
                                        </p:tgtEl>
                                        <p:attrNameLst>
                                          <p:attrName>style.visibility</p:attrName>
                                        </p:attrNameLst>
                                      </p:cBhvr>
                                      <p:to>
                                        <p:strVal val="hidden"/>
                                      </p:to>
                                    </p:set>
                                  </p:childTnLst>
                                </p:cTn>
                              </p:par>
                              <p:par>
                                <p:cTn id="18" presetID="10" presetClass="entr" presetSubtype="0" fill="hold" nodeType="withEffect">
                                  <p:stCondLst>
                                    <p:cond delay="10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childTnLst>
                                </p:cTn>
                              </p:par>
                              <p:par>
                                <p:cTn id="21" presetID="10" presetClass="entr" presetSubtype="0" fill="hold" nodeType="withEffect">
                                  <p:stCondLst>
                                    <p:cond delay="100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1000"/>
                                        <p:tgtEl>
                                          <p:spTgt spid="33"/>
                                        </p:tgtEl>
                                      </p:cBhvr>
                                    </p:animEffect>
                                  </p:childTnLst>
                                </p:cTn>
                              </p:par>
                            </p:childTnLst>
                          </p:cTn>
                        </p:par>
                      </p:childTnLst>
                    </p:cTn>
                  </p:par>
                  <p:par>
                    <p:cTn id="24" fill="hold">
                      <p:stCondLst>
                        <p:cond delay="indefinite"/>
                      </p:stCondLst>
                      <p:childTnLst>
                        <p:par>
                          <p:cTn id="25" fill="hold">
                            <p:stCondLst>
                              <p:cond delay="0"/>
                            </p:stCondLst>
                            <p:childTnLst>
                              <p:par>
                                <p:cTn id="26" presetID="8" presetClass="emph" presetSubtype="0" fill="hold" grpId="0" nodeType="clickEffect">
                                  <p:stCondLst>
                                    <p:cond delay="0"/>
                                  </p:stCondLst>
                                  <p:childTnLst>
                                    <p:animRot by="21600000">
                                      <p:cBhvr>
                                        <p:cTn id="27" dur="1000" fill="hold"/>
                                        <p:tgtEl>
                                          <p:spTgt spid="49"/>
                                        </p:tgtEl>
                                        <p:attrNameLst>
                                          <p:attrName>r</p:attrName>
                                        </p:attrNameLst>
                                      </p:cBhvr>
                                    </p:animRot>
                                  </p:childTnLst>
                                </p:cTn>
                              </p:par>
                            </p:childTnLst>
                          </p:cTn>
                        </p:par>
                        <p:par>
                          <p:cTn id="28" fill="hold">
                            <p:stCondLst>
                              <p:cond delay="1000"/>
                            </p:stCondLst>
                            <p:childTnLst>
                              <p:par>
                                <p:cTn id="29" presetID="49" presetClass="entr" presetSubtype="0" decel="100000"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1000" fill="hold"/>
                                        <p:tgtEl>
                                          <p:spTgt spid="56"/>
                                        </p:tgtEl>
                                        <p:attrNameLst>
                                          <p:attrName>ppt_w</p:attrName>
                                        </p:attrNameLst>
                                      </p:cBhvr>
                                      <p:tavLst>
                                        <p:tav tm="0">
                                          <p:val>
                                            <p:fltVal val="0"/>
                                          </p:val>
                                        </p:tav>
                                        <p:tav tm="100000">
                                          <p:val>
                                            <p:strVal val="#ppt_w"/>
                                          </p:val>
                                        </p:tav>
                                      </p:tavLst>
                                    </p:anim>
                                    <p:anim calcmode="lin" valueType="num">
                                      <p:cBhvr>
                                        <p:cTn id="32" dur="1000" fill="hold"/>
                                        <p:tgtEl>
                                          <p:spTgt spid="56"/>
                                        </p:tgtEl>
                                        <p:attrNameLst>
                                          <p:attrName>ppt_h</p:attrName>
                                        </p:attrNameLst>
                                      </p:cBhvr>
                                      <p:tavLst>
                                        <p:tav tm="0">
                                          <p:val>
                                            <p:fltVal val="0"/>
                                          </p:val>
                                        </p:tav>
                                        <p:tav tm="100000">
                                          <p:val>
                                            <p:strVal val="#ppt_h"/>
                                          </p:val>
                                        </p:tav>
                                      </p:tavLst>
                                    </p:anim>
                                    <p:anim calcmode="lin" valueType="num">
                                      <p:cBhvr>
                                        <p:cTn id="33" dur="1000" fill="hold"/>
                                        <p:tgtEl>
                                          <p:spTgt spid="56"/>
                                        </p:tgtEl>
                                        <p:attrNameLst>
                                          <p:attrName>style.rotation</p:attrName>
                                        </p:attrNameLst>
                                      </p:cBhvr>
                                      <p:tavLst>
                                        <p:tav tm="0">
                                          <p:val>
                                            <p:fltVal val="360"/>
                                          </p:val>
                                        </p:tav>
                                        <p:tav tm="100000">
                                          <p:val>
                                            <p:fltVal val="0"/>
                                          </p:val>
                                        </p:tav>
                                      </p:tavLst>
                                    </p:anim>
                                    <p:animEffect transition="in" filter="fade">
                                      <p:cBhvr>
                                        <p:cTn id="34" dur="1000"/>
                                        <p:tgtEl>
                                          <p:spTgt spid="56"/>
                                        </p:tgtEl>
                                      </p:cBhvr>
                                    </p:animEffect>
                                  </p:childTnLst>
                                </p:cTn>
                              </p:par>
                              <p:par>
                                <p:cTn id="35" presetID="53" presetClass="entr" presetSubtype="0" fill="hold" grpId="0" nodeType="withEffect">
                                  <p:stCondLst>
                                    <p:cond delay="0"/>
                                  </p:stCondLst>
                                  <p:childTnLst>
                                    <p:set>
                                      <p:cBhvr>
                                        <p:cTn id="36" dur="1" fill="hold">
                                          <p:stCondLst>
                                            <p:cond delay="0"/>
                                          </p:stCondLst>
                                        </p:cTn>
                                        <p:tgtEl>
                                          <p:spTgt spid="57"/>
                                        </p:tgtEl>
                                        <p:attrNameLst>
                                          <p:attrName>style.visibility</p:attrName>
                                        </p:attrNameLst>
                                      </p:cBhvr>
                                      <p:to>
                                        <p:strVal val="visible"/>
                                      </p:to>
                                    </p:set>
                                    <p:anim calcmode="lin" valueType="num">
                                      <p:cBhvr>
                                        <p:cTn id="37" dur="1000" fill="hold"/>
                                        <p:tgtEl>
                                          <p:spTgt spid="57"/>
                                        </p:tgtEl>
                                        <p:attrNameLst>
                                          <p:attrName>ppt_w</p:attrName>
                                        </p:attrNameLst>
                                      </p:cBhvr>
                                      <p:tavLst>
                                        <p:tav tm="0">
                                          <p:val>
                                            <p:fltVal val="0"/>
                                          </p:val>
                                        </p:tav>
                                        <p:tav tm="100000">
                                          <p:val>
                                            <p:strVal val="#ppt_w"/>
                                          </p:val>
                                        </p:tav>
                                      </p:tavLst>
                                    </p:anim>
                                    <p:anim calcmode="lin" valueType="num">
                                      <p:cBhvr>
                                        <p:cTn id="38" dur="1000" fill="hold"/>
                                        <p:tgtEl>
                                          <p:spTgt spid="57"/>
                                        </p:tgtEl>
                                        <p:attrNameLst>
                                          <p:attrName>ppt_h</p:attrName>
                                        </p:attrNameLst>
                                      </p:cBhvr>
                                      <p:tavLst>
                                        <p:tav tm="0">
                                          <p:val>
                                            <p:fltVal val="0"/>
                                          </p:val>
                                        </p:tav>
                                        <p:tav tm="100000">
                                          <p:val>
                                            <p:strVal val="#ppt_h"/>
                                          </p:val>
                                        </p:tav>
                                      </p:tavLst>
                                    </p:anim>
                                    <p:animEffect transition="in" filter="fade">
                                      <p:cBhvr>
                                        <p:cTn id="39" dur="1000"/>
                                        <p:tgtEl>
                                          <p:spTgt spid="57"/>
                                        </p:tgtEl>
                                      </p:cBhvr>
                                    </p:animEffect>
                                  </p:childTnLst>
                                </p:cTn>
                              </p:par>
                              <p:par>
                                <p:cTn id="40" presetID="10" presetClass="entr" presetSubtype="0" fill="hold" nodeType="with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1000"/>
                                        <p:tgtEl>
                                          <p:spTgt spid="5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nodeType="clickEffect">
                                  <p:stCondLst>
                                    <p:cond delay="0"/>
                                  </p:stCondLst>
                                  <p:childTnLst>
                                    <p:animEffect transition="out" filter="fade">
                                      <p:cBhvr>
                                        <p:cTn id="46" dur="1000"/>
                                        <p:tgtEl>
                                          <p:spTgt spid="59"/>
                                        </p:tgtEl>
                                      </p:cBhvr>
                                    </p:animEffect>
                                    <p:set>
                                      <p:cBhvr>
                                        <p:cTn id="47" dur="1" fill="hold">
                                          <p:stCondLst>
                                            <p:cond delay="999"/>
                                          </p:stCondLst>
                                        </p:cTn>
                                        <p:tgtEl>
                                          <p:spTgt spid="59"/>
                                        </p:tgtEl>
                                        <p:attrNameLst>
                                          <p:attrName>style.visibility</p:attrName>
                                        </p:attrNameLst>
                                      </p:cBhvr>
                                      <p:to>
                                        <p:strVal val="hidden"/>
                                      </p:to>
                                    </p:set>
                                  </p:childTnLst>
                                </p:cTn>
                              </p:par>
                            </p:childTnLst>
                          </p:cTn>
                        </p:par>
                        <p:par>
                          <p:cTn id="48" fill="hold">
                            <p:stCondLst>
                              <p:cond delay="1000"/>
                            </p:stCondLst>
                            <p:childTnLst>
                              <p:par>
                                <p:cTn id="49" presetID="49" presetClass="entr" presetSubtype="0" decel="100000"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 calcmode="lin" valueType="num">
                                      <p:cBhvr>
                                        <p:cTn id="51" dur="1000" fill="hold"/>
                                        <p:tgtEl>
                                          <p:spTgt spid="61"/>
                                        </p:tgtEl>
                                        <p:attrNameLst>
                                          <p:attrName>ppt_w</p:attrName>
                                        </p:attrNameLst>
                                      </p:cBhvr>
                                      <p:tavLst>
                                        <p:tav tm="0">
                                          <p:val>
                                            <p:fltVal val="0"/>
                                          </p:val>
                                        </p:tav>
                                        <p:tav tm="100000">
                                          <p:val>
                                            <p:strVal val="#ppt_w"/>
                                          </p:val>
                                        </p:tav>
                                      </p:tavLst>
                                    </p:anim>
                                    <p:anim calcmode="lin" valueType="num">
                                      <p:cBhvr>
                                        <p:cTn id="52" dur="1000" fill="hold"/>
                                        <p:tgtEl>
                                          <p:spTgt spid="61"/>
                                        </p:tgtEl>
                                        <p:attrNameLst>
                                          <p:attrName>ppt_h</p:attrName>
                                        </p:attrNameLst>
                                      </p:cBhvr>
                                      <p:tavLst>
                                        <p:tav tm="0">
                                          <p:val>
                                            <p:fltVal val="0"/>
                                          </p:val>
                                        </p:tav>
                                        <p:tav tm="100000">
                                          <p:val>
                                            <p:strVal val="#ppt_h"/>
                                          </p:val>
                                        </p:tav>
                                      </p:tavLst>
                                    </p:anim>
                                    <p:anim calcmode="lin" valueType="num">
                                      <p:cBhvr>
                                        <p:cTn id="53" dur="1000" fill="hold"/>
                                        <p:tgtEl>
                                          <p:spTgt spid="61"/>
                                        </p:tgtEl>
                                        <p:attrNameLst>
                                          <p:attrName>style.rotation</p:attrName>
                                        </p:attrNameLst>
                                      </p:cBhvr>
                                      <p:tavLst>
                                        <p:tav tm="0">
                                          <p:val>
                                            <p:fltVal val="360"/>
                                          </p:val>
                                        </p:tav>
                                        <p:tav tm="100000">
                                          <p:val>
                                            <p:fltVal val="0"/>
                                          </p:val>
                                        </p:tav>
                                      </p:tavLst>
                                    </p:anim>
                                    <p:animEffect transition="in" filter="fade">
                                      <p:cBhvr>
                                        <p:cTn id="54" dur="1000"/>
                                        <p:tgtEl>
                                          <p:spTgt spid="61"/>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58"/>
                                        </p:tgtEl>
                                        <p:attrNameLst>
                                          <p:attrName>style.visibility</p:attrName>
                                        </p:attrNameLst>
                                      </p:cBhvr>
                                      <p:to>
                                        <p:strVal val="visible"/>
                                      </p:to>
                                    </p:set>
                                    <p:anim calcmode="lin" valueType="num">
                                      <p:cBhvr>
                                        <p:cTn id="57" dur="1000" fill="hold"/>
                                        <p:tgtEl>
                                          <p:spTgt spid="58"/>
                                        </p:tgtEl>
                                        <p:attrNameLst>
                                          <p:attrName>ppt_w</p:attrName>
                                        </p:attrNameLst>
                                      </p:cBhvr>
                                      <p:tavLst>
                                        <p:tav tm="0">
                                          <p:val>
                                            <p:fltVal val="0"/>
                                          </p:val>
                                        </p:tav>
                                        <p:tav tm="100000">
                                          <p:val>
                                            <p:strVal val="#ppt_w"/>
                                          </p:val>
                                        </p:tav>
                                      </p:tavLst>
                                    </p:anim>
                                    <p:anim calcmode="lin" valueType="num">
                                      <p:cBhvr>
                                        <p:cTn id="58" dur="1000" fill="hold"/>
                                        <p:tgtEl>
                                          <p:spTgt spid="58"/>
                                        </p:tgtEl>
                                        <p:attrNameLst>
                                          <p:attrName>ppt_h</p:attrName>
                                        </p:attrNameLst>
                                      </p:cBhvr>
                                      <p:tavLst>
                                        <p:tav tm="0">
                                          <p:val>
                                            <p:fltVal val="0"/>
                                          </p:val>
                                        </p:tav>
                                        <p:tav tm="100000">
                                          <p:val>
                                            <p:strVal val="#ppt_h"/>
                                          </p:val>
                                        </p:tav>
                                      </p:tavLst>
                                    </p:anim>
                                    <p:animEffect transition="in" filter="fade">
                                      <p:cBhvr>
                                        <p:cTn id="59" dur="1000"/>
                                        <p:tgtEl>
                                          <p:spTgt spid="58"/>
                                        </p:tgtEl>
                                      </p:cBhvr>
                                    </p:animEffect>
                                  </p:childTnLst>
                                </p:cTn>
                              </p:par>
                              <p:par>
                                <p:cTn id="60" presetID="10" presetClass="entr" presetSubtype="0" fill="hold" nodeType="withEffect">
                                  <p:stCondLst>
                                    <p:cond delay="0"/>
                                  </p:stCondLst>
                                  <p:childTnLst>
                                    <p:set>
                                      <p:cBhvr>
                                        <p:cTn id="61" dur="1" fill="hold">
                                          <p:stCondLst>
                                            <p:cond delay="0"/>
                                          </p:stCondLst>
                                        </p:cTn>
                                        <p:tgtEl>
                                          <p:spTgt spid="66"/>
                                        </p:tgtEl>
                                        <p:attrNameLst>
                                          <p:attrName>style.visibility</p:attrName>
                                        </p:attrNameLst>
                                      </p:cBhvr>
                                      <p:to>
                                        <p:strVal val="visible"/>
                                      </p:to>
                                    </p:set>
                                    <p:animEffect transition="in" filter="fade">
                                      <p:cBhvr>
                                        <p:cTn id="62" dur="1000"/>
                                        <p:tgtEl>
                                          <p:spTgt spid="66"/>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xit" presetSubtype="0" fill="hold" nodeType="clickEffect">
                                  <p:stCondLst>
                                    <p:cond delay="0"/>
                                  </p:stCondLst>
                                  <p:childTnLst>
                                    <p:animEffect transition="out" filter="fade">
                                      <p:cBhvr>
                                        <p:cTn id="66" dur="1000"/>
                                        <p:tgtEl>
                                          <p:spTgt spid="66"/>
                                        </p:tgtEl>
                                      </p:cBhvr>
                                    </p:animEffect>
                                    <p:set>
                                      <p:cBhvr>
                                        <p:cTn id="67" dur="1" fill="hold">
                                          <p:stCondLst>
                                            <p:cond delay="999"/>
                                          </p:stCondLst>
                                        </p:cTn>
                                        <p:tgtEl>
                                          <p:spTgt spid="66"/>
                                        </p:tgtEl>
                                        <p:attrNameLst>
                                          <p:attrName>style.visibility</p:attrName>
                                        </p:attrNameLst>
                                      </p:cBhvr>
                                      <p:to>
                                        <p:strVal val="hidden"/>
                                      </p:to>
                                    </p:set>
                                  </p:childTnLst>
                                </p:cTn>
                              </p:par>
                            </p:childTnLst>
                          </p:cTn>
                        </p:par>
                        <p:par>
                          <p:cTn id="68" fill="hold">
                            <p:stCondLst>
                              <p:cond delay="1000"/>
                            </p:stCondLst>
                            <p:childTnLst>
                              <p:par>
                                <p:cTn id="69" presetID="53" presetClass="entr" presetSubtype="0" fill="hold" grpId="0"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1000" fill="hold"/>
                                        <p:tgtEl>
                                          <p:spTgt spid="62"/>
                                        </p:tgtEl>
                                        <p:attrNameLst>
                                          <p:attrName>ppt_w</p:attrName>
                                        </p:attrNameLst>
                                      </p:cBhvr>
                                      <p:tavLst>
                                        <p:tav tm="0">
                                          <p:val>
                                            <p:fltVal val="0"/>
                                          </p:val>
                                        </p:tav>
                                        <p:tav tm="100000">
                                          <p:val>
                                            <p:strVal val="#ppt_w"/>
                                          </p:val>
                                        </p:tav>
                                      </p:tavLst>
                                    </p:anim>
                                    <p:anim calcmode="lin" valueType="num">
                                      <p:cBhvr>
                                        <p:cTn id="72" dur="1000" fill="hold"/>
                                        <p:tgtEl>
                                          <p:spTgt spid="62"/>
                                        </p:tgtEl>
                                        <p:attrNameLst>
                                          <p:attrName>ppt_h</p:attrName>
                                        </p:attrNameLst>
                                      </p:cBhvr>
                                      <p:tavLst>
                                        <p:tav tm="0">
                                          <p:val>
                                            <p:fltVal val="0"/>
                                          </p:val>
                                        </p:tav>
                                        <p:tav tm="100000">
                                          <p:val>
                                            <p:strVal val="#ppt_h"/>
                                          </p:val>
                                        </p:tav>
                                      </p:tavLst>
                                    </p:anim>
                                    <p:animEffect transition="in" filter="fade">
                                      <p:cBhvr>
                                        <p:cTn id="73" dur="1000"/>
                                        <p:tgtEl>
                                          <p:spTgt spid="62"/>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childTnLst>
                                </p:cTn>
                              </p:par>
                              <p:par>
                                <p:cTn id="79" presetID="10" presetClass="exit" presetSubtype="0" fill="hold" grpId="1" nodeType="withEffect">
                                  <p:stCondLst>
                                    <p:cond delay="0"/>
                                  </p:stCondLst>
                                  <p:childTnLst>
                                    <p:animEffect transition="out" filter="fade">
                                      <p:cBhvr>
                                        <p:cTn id="80" dur="1000"/>
                                        <p:tgtEl>
                                          <p:spTgt spid="62"/>
                                        </p:tgtEl>
                                      </p:cBhvr>
                                    </p:animEffect>
                                    <p:set>
                                      <p:cBhvr>
                                        <p:cTn id="81" dur="1" fill="hold">
                                          <p:stCondLst>
                                            <p:cond delay="999"/>
                                          </p:stCondLst>
                                        </p:cTn>
                                        <p:tgtEl>
                                          <p:spTgt spid="62"/>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51"/>
                                        </p:tgtEl>
                                        <p:attrNameLst>
                                          <p:attrName>style.visibility</p:attrName>
                                        </p:attrNameLst>
                                      </p:cBhvr>
                                      <p:to>
                                        <p:strVal val="visible"/>
                                      </p:to>
                                    </p:set>
                                    <p:animEffect transition="in" filter="fade">
                                      <p:cBhvr>
                                        <p:cTn id="86" dur="1000"/>
                                        <p:tgtEl>
                                          <p:spTgt spid="51"/>
                                        </p:tgtEl>
                                      </p:cBhvr>
                                    </p:animEffect>
                                  </p:childTnLst>
                                </p:cTn>
                              </p:par>
                            </p:childTnLst>
                          </p:cTn>
                        </p:par>
                        <p:par>
                          <p:cTn id="87" fill="hold">
                            <p:stCondLst>
                              <p:cond delay="1000"/>
                            </p:stCondLst>
                            <p:childTnLst>
                              <p:par>
                                <p:cTn id="88" presetID="22" presetClass="entr" presetSubtype="2"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wipe(right)">
                                      <p:cBhvr>
                                        <p:cTn id="90" dur="3000"/>
                                        <p:tgtEl>
                                          <p:spTgt spid="64"/>
                                        </p:tgtEl>
                                      </p:cBhvr>
                                    </p:animEffect>
                                  </p:childTnLst>
                                </p:cTn>
                              </p:par>
                            </p:childTnLst>
                          </p:cTn>
                        </p:par>
                        <p:par>
                          <p:cTn id="91" fill="hold">
                            <p:stCondLst>
                              <p:cond delay="4000"/>
                            </p:stCondLst>
                            <p:childTnLst>
                              <p:par>
                                <p:cTn id="92" presetID="10" presetClass="exit" presetSubtype="0" fill="hold" grpId="1" nodeType="afterEffect">
                                  <p:stCondLst>
                                    <p:cond delay="0"/>
                                  </p:stCondLst>
                                  <p:childTnLst>
                                    <p:animEffect transition="out" filter="fade">
                                      <p:cBhvr>
                                        <p:cTn id="93" dur="1000"/>
                                        <p:tgtEl>
                                          <p:spTgt spid="49"/>
                                        </p:tgtEl>
                                      </p:cBhvr>
                                    </p:animEffect>
                                    <p:set>
                                      <p:cBhvr>
                                        <p:cTn id="94" dur="1" fill="hold">
                                          <p:stCondLst>
                                            <p:cond delay="999"/>
                                          </p:stCondLst>
                                        </p:cTn>
                                        <p:tgtEl>
                                          <p:spTgt spid="49"/>
                                        </p:tgtEl>
                                        <p:attrNameLst>
                                          <p:attrName>style.visibility</p:attrName>
                                        </p:attrNameLst>
                                      </p:cBhvr>
                                      <p:to>
                                        <p:strVal val="hidden"/>
                                      </p:to>
                                    </p:set>
                                  </p:childTnLst>
                                </p:cTn>
                              </p:par>
                              <p:par>
                                <p:cTn id="95" presetID="49" presetClass="entr" presetSubtype="0" decel="100000" fill="hold" grpId="0" nodeType="withEffect">
                                  <p:stCondLst>
                                    <p:cond delay="0"/>
                                  </p:stCondLst>
                                  <p:childTnLst>
                                    <p:set>
                                      <p:cBhvr>
                                        <p:cTn id="96" dur="1" fill="hold">
                                          <p:stCondLst>
                                            <p:cond delay="0"/>
                                          </p:stCondLst>
                                        </p:cTn>
                                        <p:tgtEl>
                                          <p:spTgt spid="65"/>
                                        </p:tgtEl>
                                        <p:attrNameLst>
                                          <p:attrName>style.visibility</p:attrName>
                                        </p:attrNameLst>
                                      </p:cBhvr>
                                      <p:to>
                                        <p:strVal val="visible"/>
                                      </p:to>
                                    </p:set>
                                    <p:anim calcmode="lin" valueType="num">
                                      <p:cBhvr>
                                        <p:cTn id="97" dur="1000" fill="hold"/>
                                        <p:tgtEl>
                                          <p:spTgt spid="65"/>
                                        </p:tgtEl>
                                        <p:attrNameLst>
                                          <p:attrName>ppt_w</p:attrName>
                                        </p:attrNameLst>
                                      </p:cBhvr>
                                      <p:tavLst>
                                        <p:tav tm="0">
                                          <p:val>
                                            <p:fltVal val="0"/>
                                          </p:val>
                                        </p:tav>
                                        <p:tav tm="100000">
                                          <p:val>
                                            <p:strVal val="#ppt_w"/>
                                          </p:val>
                                        </p:tav>
                                      </p:tavLst>
                                    </p:anim>
                                    <p:anim calcmode="lin" valueType="num">
                                      <p:cBhvr>
                                        <p:cTn id="98" dur="1000" fill="hold"/>
                                        <p:tgtEl>
                                          <p:spTgt spid="65"/>
                                        </p:tgtEl>
                                        <p:attrNameLst>
                                          <p:attrName>ppt_h</p:attrName>
                                        </p:attrNameLst>
                                      </p:cBhvr>
                                      <p:tavLst>
                                        <p:tav tm="0">
                                          <p:val>
                                            <p:fltVal val="0"/>
                                          </p:val>
                                        </p:tav>
                                        <p:tav tm="100000">
                                          <p:val>
                                            <p:strVal val="#ppt_h"/>
                                          </p:val>
                                        </p:tav>
                                      </p:tavLst>
                                    </p:anim>
                                    <p:anim calcmode="lin" valueType="num">
                                      <p:cBhvr>
                                        <p:cTn id="99" dur="1000" fill="hold"/>
                                        <p:tgtEl>
                                          <p:spTgt spid="65"/>
                                        </p:tgtEl>
                                        <p:attrNameLst>
                                          <p:attrName>style.rotation</p:attrName>
                                        </p:attrNameLst>
                                      </p:cBhvr>
                                      <p:tavLst>
                                        <p:tav tm="0">
                                          <p:val>
                                            <p:fltVal val="360"/>
                                          </p:val>
                                        </p:tav>
                                        <p:tav tm="100000">
                                          <p:val>
                                            <p:fltVal val="0"/>
                                          </p:val>
                                        </p:tav>
                                      </p:tavLst>
                                    </p:anim>
                                    <p:animEffect transition="in" filter="fade">
                                      <p:cBhvr>
                                        <p:cTn id="100" dur="1000"/>
                                        <p:tgtEl>
                                          <p:spTgt spid="65"/>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xit" presetSubtype="0" fill="hold" nodeType="clickEffect">
                                  <p:stCondLst>
                                    <p:cond delay="0"/>
                                  </p:stCondLst>
                                  <p:childTnLst>
                                    <p:animEffect transition="out" filter="fade">
                                      <p:cBhvr>
                                        <p:cTn id="104" dur="1000"/>
                                        <p:tgtEl>
                                          <p:spTgt spid="151561"/>
                                        </p:tgtEl>
                                      </p:cBhvr>
                                    </p:animEffect>
                                    <p:set>
                                      <p:cBhvr>
                                        <p:cTn id="105" dur="1" fill="hold">
                                          <p:stCondLst>
                                            <p:cond delay="999"/>
                                          </p:stCondLst>
                                        </p:cTn>
                                        <p:tgtEl>
                                          <p:spTgt spid="151561"/>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1000"/>
                                        <p:tgtEl>
                                          <p:spTgt spid="44"/>
                                        </p:tgtEl>
                                      </p:cBhvr>
                                    </p:animEffect>
                                    <p:set>
                                      <p:cBhvr>
                                        <p:cTn id="108" dur="1" fill="hold">
                                          <p:stCondLst>
                                            <p:cond delay="999"/>
                                          </p:stCondLst>
                                        </p:cTn>
                                        <p:tgtEl>
                                          <p:spTgt spid="44"/>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1000"/>
                                        <p:tgtEl>
                                          <p:spTgt spid="63"/>
                                        </p:tgtEl>
                                      </p:cBhvr>
                                    </p:animEffect>
                                    <p:set>
                                      <p:cBhvr>
                                        <p:cTn id="111" dur="1" fill="hold">
                                          <p:stCondLst>
                                            <p:cond delay="999"/>
                                          </p:stCondLst>
                                        </p:cTn>
                                        <p:tgtEl>
                                          <p:spTgt spid="63"/>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1000"/>
                                        <p:tgtEl>
                                          <p:spTgt spid="64"/>
                                        </p:tgtEl>
                                      </p:cBhvr>
                                    </p:animEffect>
                                    <p:set>
                                      <p:cBhvr>
                                        <p:cTn id="114" dur="1" fill="hold">
                                          <p:stCondLst>
                                            <p:cond delay="999"/>
                                          </p:stCondLst>
                                        </p:cTn>
                                        <p:tgtEl>
                                          <p:spTgt spid="64"/>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1000"/>
                                        <p:tgtEl>
                                          <p:spTgt spid="51"/>
                                        </p:tgtEl>
                                      </p:cBhvr>
                                    </p:animEffect>
                                    <p:set>
                                      <p:cBhvr>
                                        <p:cTn id="117" dur="1" fill="hold">
                                          <p:stCondLst>
                                            <p:cond delay="999"/>
                                          </p:stCondLst>
                                        </p:cTn>
                                        <p:tgtEl>
                                          <p:spTgt spid="51"/>
                                        </p:tgtEl>
                                        <p:attrNameLst>
                                          <p:attrName>style.visibility</p:attrName>
                                        </p:attrNameLst>
                                      </p:cBhvr>
                                      <p:to>
                                        <p:strVal val="hidden"/>
                                      </p:to>
                                    </p:set>
                                  </p:childTnLst>
                                </p:cTn>
                              </p:par>
                            </p:childTnLst>
                          </p:cTn>
                        </p:par>
                        <p:par>
                          <p:cTn id="118" fill="hold">
                            <p:stCondLst>
                              <p:cond delay="1000"/>
                            </p:stCondLst>
                            <p:childTnLst>
                              <p:par>
                                <p:cTn id="119" presetID="8" presetClass="emph" presetSubtype="0" fill="hold" grpId="1" nodeType="afterEffect">
                                  <p:stCondLst>
                                    <p:cond delay="0"/>
                                  </p:stCondLst>
                                  <p:childTnLst>
                                    <p:animRot by="21600000">
                                      <p:cBhvr>
                                        <p:cTn id="120" dur="1000" fill="hold"/>
                                        <p:tgtEl>
                                          <p:spTgt spid="6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49" grpId="1" animBg="1"/>
      <p:bldP spid="44" grpId="0" animBg="1"/>
      <p:bldP spid="62" grpId="0" animBg="1"/>
      <p:bldP spid="62" grpId="1" animBg="1"/>
      <p:bldP spid="63" grpId="0" animBg="1"/>
      <p:bldP spid="63" grpId="1" animBg="1"/>
      <p:bldP spid="65" grpId="0" animBg="1"/>
      <p:bldP spid="65" grpId="1" animBg="1"/>
      <p:bldP spid="57" grpId="0" animBg="1"/>
      <p:bldP spid="56" grpId="0" animBg="1"/>
      <p:bldP spid="58" grpId="0" animBg="1"/>
      <p:bldP spid="61" grpId="0" animBg="1"/>
      <p:bldP spid="64" grpId="0" animBg="1"/>
      <p:bldP spid="64" grpId="1" animBg="1"/>
      <p:bldP spid="51" grpId="0" animBg="1"/>
      <p:bldP spid="51" grpId="1"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4" name="Rectangle 3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33" name="Picture 32"/>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3" name="Group 16"/>
          <p:cNvGrpSpPr/>
          <p:nvPr/>
        </p:nvGrpSpPr>
        <p:grpSpPr>
          <a:xfrm>
            <a:off x="228600" y="5405735"/>
            <a:ext cx="2590800" cy="537865"/>
            <a:chOff x="6553200" y="4419600"/>
            <a:chExt cx="2590800" cy="537865"/>
          </a:xfrm>
        </p:grpSpPr>
        <p:sp>
          <p:nvSpPr>
            <p:cNvPr id="18" name="TextBox 17"/>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tx2">
                      <a:lumMod val="40000"/>
                      <a:lumOff val="60000"/>
                    </a:schemeClr>
                  </a:solidFill>
                  <a:effectLst>
                    <a:outerShdw dist="50800" dir="7200000" algn="ctr" rotWithShape="0">
                      <a:schemeClr val="tx1"/>
                    </a:outerShdw>
                  </a:effectLst>
                </a:rPr>
                <a:t>        North West Co</a:t>
              </a:r>
            </a:p>
          </p:txBody>
        </p:sp>
        <p:sp>
          <p:nvSpPr>
            <p:cNvPr id="19" name="5-Point Star 18"/>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4" name="Group 19"/>
          <p:cNvGrpSpPr/>
          <p:nvPr/>
        </p:nvGrpSpPr>
        <p:grpSpPr>
          <a:xfrm>
            <a:off x="228600" y="5862935"/>
            <a:ext cx="2590800" cy="537865"/>
            <a:chOff x="6553200" y="4419600"/>
            <a:chExt cx="2590800" cy="537865"/>
          </a:xfrm>
        </p:grpSpPr>
        <p:sp>
          <p:nvSpPr>
            <p:cNvPr id="21" name="TextBox 20"/>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75000"/>
                    </a:schemeClr>
                  </a:solidFill>
                  <a:effectLst>
                    <a:outerShdw dist="50800" dir="7200000" algn="ctr" rotWithShape="0">
                      <a:srgbClr val="FF0000"/>
                    </a:outerShdw>
                  </a:effectLst>
                </a:rPr>
                <a:t>        Pacific Fur Co</a:t>
              </a:r>
            </a:p>
          </p:txBody>
        </p:sp>
        <p:sp>
          <p:nvSpPr>
            <p:cNvPr id="22" name="5-Point Star 21"/>
            <p:cNvSpPr/>
            <p:nvPr/>
          </p:nvSpPr>
          <p:spPr>
            <a:xfrm>
              <a:off x="6629400" y="4419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5" name="Group 22"/>
          <p:cNvGrpSpPr/>
          <p:nvPr/>
        </p:nvGrpSpPr>
        <p:grpSpPr>
          <a:xfrm>
            <a:off x="228600" y="6320135"/>
            <a:ext cx="2590800" cy="537865"/>
            <a:chOff x="6553200" y="4419600"/>
            <a:chExt cx="2590800" cy="537865"/>
          </a:xfrm>
        </p:grpSpPr>
        <p:sp>
          <p:nvSpPr>
            <p:cNvPr id="24" name="TextBox 2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5" name="5-Point Star 24"/>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26" name="Rectangle 25"/>
          <p:cNvSpPr/>
          <p:nvPr/>
        </p:nvSpPr>
        <p:spPr>
          <a:xfrm>
            <a:off x="2286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Spokane</a:t>
            </a:r>
          </a:p>
          <a:p>
            <a:r>
              <a:rPr lang="en-US" sz="2400" b="1" dirty="0">
                <a:solidFill>
                  <a:srgbClr val="B8D0EE"/>
                </a:solidFill>
                <a:effectLst>
                  <a:outerShdw dist="63500" dir="7200000" algn="ctr" rotWithShape="0">
                    <a:schemeClr val="tx1"/>
                  </a:outerShdw>
                </a:effectLst>
              </a:rPr>
              <a:t>House</a:t>
            </a:r>
          </a:p>
        </p:txBody>
      </p:sp>
      <p:sp>
        <p:nvSpPr>
          <p:cNvPr id="46" name="5-Point Star 45"/>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30" name="Rectangle 29"/>
          <p:cNvSpPr/>
          <p:nvPr/>
        </p:nvSpPr>
        <p:spPr>
          <a:xfrm>
            <a:off x="67056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rot="1476153">
            <a:off x="1297667" y="2862774"/>
            <a:ext cx="2067233" cy="461665"/>
          </a:xfrm>
          <a:prstGeom prst="rect">
            <a:avLst/>
          </a:prstGeom>
          <a:solidFill>
            <a:schemeClr val="bg1"/>
          </a:solidFill>
        </p:spPr>
        <p:txBody>
          <a:bodyPr wrap="none" rtlCol="0">
            <a:spAutoFit/>
          </a:bodyPr>
          <a:lstStyle/>
          <a:p>
            <a:r>
              <a:rPr lang="en-US" sz="2400" b="1" dirty="0">
                <a:solidFill>
                  <a:srgbClr val="0070C0"/>
                </a:solidFill>
                <a:effectLst>
                  <a:outerShdw dist="63500" dir="7200000" algn="ctr" rotWithShape="0">
                    <a:srgbClr val="FF0000"/>
                  </a:outerShdw>
                </a:effectLst>
              </a:rPr>
              <a:t>Fort </a:t>
            </a:r>
            <a:r>
              <a:rPr lang="en-US" sz="2400" b="1" dirty="0" err="1">
                <a:solidFill>
                  <a:srgbClr val="0070C0"/>
                </a:solidFill>
                <a:effectLst>
                  <a:outerShdw dist="63500" dir="7200000" algn="ctr" rotWithShape="0">
                    <a:srgbClr val="FF0000"/>
                  </a:outerShdw>
                </a:effectLst>
              </a:rPr>
              <a:t>Okanagon</a:t>
            </a:r>
            <a:endParaRPr lang="en-US" sz="2400" b="1" dirty="0">
              <a:solidFill>
                <a:srgbClr val="0070C0"/>
              </a:solidFill>
              <a:effectLst>
                <a:outerShdw dist="63500" dir="7200000" algn="ctr" rotWithShape="0">
                  <a:srgbClr val="FF0000"/>
                </a:outerShdw>
              </a:effectLst>
            </a:endParaRPr>
          </a:p>
        </p:txBody>
      </p:sp>
      <p:sp>
        <p:nvSpPr>
          <p:cNvPr id="41" name="5-Point Star 40"/>
          <p:cNvSpPr/>
          <p:nvPr/>
        </p:nvSpPr>
        <p:spPr>
          <a:xfrm>
            <a:off x="1295400" y="2133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42" name="TextBox 41"/>
          <p:cNvSpPr txBox="1"/>
          <p:nvPr/>
        </p:nvSpPr>
        <p:spPr>
          <a:xfrm rot="1476153">
            <a:off x="400642" y="3171057"/>
            <a:ext cx="1684435" cy="461665"/>
          </a:xfrm>
          <a:prstGeom prst="rect">
            <a:avLst/>
          </a:prstGeom>
          <a:solidFill>
            <a:schemeClr val="bg1"/>
          </a:solidFill>
        </p:spPr>
        <p:txBody>
          <a:bodyPr wrap="none" rtlCol="0">
            <a:spAutoFit/>
          </a:bodyPr>
          <a:lstStyle/>
          <a:p>
            <a:r>
              <a:rPr lang="en-US" sz="2400" b="1" dirty="0">
                <a:solidFill>
                  <a:srgbClr val="0070C0"/>
                </a:solidFill>
                <a:effectLst>
                  <a:outerShdw dist="63500" dir="7200000" algn="ctr" rotWithShape="0">
                    <a:srgbClr val="FF0000"/>
                  </a:outerShdw>
                </a:effectLst>
              </a:rPr>
              <a:t>Fort Astoria</a:t>
            </a:r>
          </a:p>
        </p:txBody>
      </p:sp>
      <p:sp>
        <p:nvSpPr>
          <p:cNvPr id="54" name="Oval 53"/>
          <p:cNvSpPr/>
          <p:nvPr/>
        </p:nvSpPr>
        <p:spPr>
          <a:xfrm>
            <a:off x="0" y="5791200"/>
            <a:ext cx="3124200" cy="609600"/>
          </a:xfrm>
          <a:prstGeom prst="ellipse">
            <a:avLst/>
          </a:prstGeom>
          <a:noFill/>
          <a:ln w="76200">
            <a:solidFill>
              <a:srgbClr val="007FDE"/>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2" name="TextBox 31"/>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1812</a:t>
            </a:r>
          </a:p>
        </p:txBody>
      </p:sp>
      <p:sp>
        <p:nvSpPr>
          <p:cNvPr id="72" name="TextBox 71"/>
          <p:cNvSpPr txBox="1"/>
          <p:nvPr/>
        </p:nvSpPr>
        <p:spPr>
          <a:xfrm>
            <a:off x="990600" y="838200"/>
            <a:ext cx="5715000" cy="892552"/>
          </a:xfrm>
          <a:prstGeom prst="rect">
            <a:avLst/>
          </a:prstGeom>
          <a:solidFill>
            <a:srgbClr val="007FDE"/>
          </a:solidFill>
        </p:spPr>
        <p:txBody>
          <a:bodyPr wrap="square" rtlCol="0">
            <a:spAutoFit/>
          </a:bodyPr>
          <a:lstStyle/>
          <a:p>
            <a:r>
              <a:rPr lang="en-US" sz="2600" b="1" dirty="0">
                <a:solidFill>
                  <a:schemeClr val="bg1"/>
                </a:solidFill>
                <a:effectLst>
                  <a:outerShdw dist="50800" dir="7200000" algn="ctr" rotWithShape="0">
                    <a:schemeClr val="tx1"/>
                  </a:outerShdw>
                </a:effectLst>
              </a:rPr>
              <a:t>  -  Robert Stuart leads a PFC group from </a:t>
            </a:r>
          </a:p>
          <a:p>
            <a:r>
              <a:rPr lang="en-US" sz="2600" b="1" dirty="0">
                <a:solidFill>
                  <a:schemeClr val="bg1"/>
                </a:solidFill>
                <a:effectLst>
                  <a:outerShdw dist="50800" dir="7200000" algn="ctr" rotWithShape="0">
                    <a:schemeClr val="tx1"/>
                  </a:outerShdw>
                </a:effectLst>
              </a:rPr>
              <a:t>      Fort Astoria back to St Louis</a:t>
            </a:r>
          </a:p>
        </p:txBody>
      </p:sp>
      <p:sp>
        <p:nvSpPr>
          <p:cNvPr id="73" name="TextBox 72"/>
          <p:cNvSpPr txBox="1"/>
          <p:nvPr/>
        </p:nvSpPr>
        <p:spPr>
          <a:xfrm>
            <a:off x="990600" y="1676400"/>
            <a:ext cx="5715000" cy="892552"/>
          </a:xfrm>
          <a:prstGeom prst="rect">
            <a:avLst/>
          </a:prstGeom>
          <a:solidFill>
            <a:srgbClr val="007FDE"/>
          </a:solidFill>
        </p:spPr>
        <p:txBody>
          <a:bodyPr wrap="square" rtlCol="0">
            <a:spAutoFit/>
          </a:bodyPr>
          <a:lstStyle/>
          <a:p>
            <a:r>
              <a:rPr lang="en-US" sz="2600" b="1" dirty="0">
                <a:solidFill>
                  <a:schemeClr val="bg1"/>
                </a:solidFill>
                <a:effectLst>
                  <a:outerShdw dist="50800" dir="7200000" algn="ctr" rotWithShape="0">
                    <a:schemeClr val="tx1"/>
                  </a:outerShdw>
                </a:effectLst>
              </a:rPr>
              <a:t>  -  Along the way, a Shoshone points to</a:t>
            </a:r>
          </a:p>
          <a:p>
            <a:r>
              <a:rPr lang="en-US" sz="2600" b="1" dirty="0">
                <a:solidFill>
                  <a:schemeClr val="bg1"/>
                </a:solidFill>
                <a:effectLst>
                  <a:outerShdw dist="50800" dir="7200000" algn="ctr" rotWithShape="0">
                    <a:schemeClr val="tx1"/>
                  </a:outerShdw>
                </a:effectLst>
              </a:rPr>
              <a:t>      a ‘shorter’ route across the Rockies</a:t>
            </a:r>
          </a:p>
        </p:txBody>
      </p:sp>
      <p:sp>
        <p:nvSpPr>
          <p:cNvPr id="74" name="TextBox 73"/>
          <p:cNvSpPr txBox="1"/>
          <p:nvPr/>
        </p:nvSpPr>
        <p:spPr>
          <a:xfrm>
            <a:off x="2895600" y="6273225"/>
            <a:ext cx="6248400" cy="584775"/>
          </a:xfrm>
          <a:prstGeom prst="rect">
            <a:avLst/>
          </a:prstGeom>
          <a:solidFill>
            <a:srgbClr val="007FDE"/>
          </a:solidFill>
        </p:spPr>
        <p:txBody>
          <a:bodyPr wrap="square" rtlCol="0">
            <a:spAutoFit/>
          </a:bodyPr>
          <a:lstStyle/>
          <a:p>
            <a:r>
              <a:rPr lang="en-US" sz="3200" b="1" dirty="0">
                <a:solidFill>
                  <a:schemeClr val="bg1"/>
                </a:solidFill>
                <a:effectLst>
                  <a:outerShdw dist="50800" dir="7200000" algn="ctr" rotWithShape="0">
                    <a:schemeClr val="tx1"/>
                  </a:outerShdw>
                </a:effectLst>
              </a:rPr>
              <a:t>Robert Stuart discovers </a:t>
            </a:r>
            <a:r>
              <a:rPr lang="en-US" sz="3200" b="1" dirty="0">
                <a:solidFill>
                  <a:srgbClr val="FF0000"/>
                </a:solidFill>
                <a:effectLst>
                  <a:outerShdw dist="50800" dir="7200000" algn="ctr" rotWithShape="0">
                    <a:schemeClr val="bg1"/>
                  </a:outerShdw>
                </a:effectLst>
              </a:rPr>
              <a:t>South Pass</a:t>
            </a:r>
          </a:p>
        </p:txBody>
      </p:sp>
      <p:sp>
        <p:nvSpPr>
          <p:cNvPr id="75" name="Freeform 74"/>
          <p:cNvSpPr/>
          <p:nvPr/>
        </p:nvSpPr>
        <p:spPr>
          <a:xfrm>
            <a:off x="359229" y="2481943"/>
            <a:ext cx="8403771" cy="3118757"/>
          </a:xfrm>
          <a:custGeom>
            <a:avLst/>
            <a:gdLst>
              <a:gd name="connsiteX0" fmla="*/ 0 w 8403771"/>
              <a:gd name="connsiteY0" fmla="*/ 0 h 3118757"/>
              <a:gd name="connsiteX1" fmla="*/ 244928 w 8403771"/>
              <a:gd name="connsiteY1" fmla="*/ 179614 h 3118757"/>
              <a:gd name="connsiteX2" fmla="*/ 669471 w 8403771"/>
              <a:gd name="connsiteY2" fmla="*/ 310243 h 3118757"/>
              <a:gd name="connsiteX3" fmla="*/ 1110342 w 8403771"/>
              <a:gd name="connsiteY3" fmla="*/ 326571 h 3118757"/>
              <a:gd name="connsiteX4" fmla="*/ 1404257 w 8403771"/>
              <a:gd name="connsiteY4" fmla="*/ 947057 h 3118757"/>
              <a:gd name="connsiteX5" fmla="*/ 1534885 w 8403771"/>
              <a:gd name="connsiteY5" fmla="*/ 1502228 h 3118757"/>
              <a:gd name="connsiteX6" fmla="*/ 1992085 w 8403771"/>
              <a:gd name="connsiteY6" fmla="*/ 1763486 h 3118757"/>
              <a:gd name="connsiteX7" fmla="*/ 2465614 w 8403771"/>
              <a:gd name="connsiteY7" fmla="*/ 1845128 h 3118757"/>
              <a:gd name="connsiteX8" fmla="*/ 2710542 w 8403771"/>
              <a:gd name="connsiteY8" fmla="*/ 1779814 h 3118757"/>
              <a:gd name="connsiteX9" fmla="*/ 3020785 w 8403771"/>
              <a:gd name="connsiteY9" fmla="*/ 1796143 h 3118757"/>
              <a:gd name="connsiteX10" fmla="*/ 3396342 w 8403771"/>
              <a:gd name="connsiteY10" fmla="*/ 1926771 h 3118757"/>
              <a:gd name="connsiteX11" fmla="*/ 3771900 w 8403771"/>
              <a:gd name="connsiteY11" fmla="*/ 1845128 h 3118757"/>
              <a:gd name="connsiteX12" fmla="*/ 3967842 w 8403771"/>
              <a:gd name="connsiteY12" fmla="*/ 1812471 h 3118757"/>
              <a:gd name="connsiteX13" fmla="*/ 4163785 w 8403771"/>
              <a:gd name="connsiteY13" fmla="*/ 1665514 h 3118757"/>
              <a:gd name="connsiteX14" fmla="*/ 4555671 w 8403771"/>
              <a:gd name="connsiteY14" fmla="*/ 1779814 h 3118757"/>
              <a:gd name="connsiteX15" fmla="*/ 4931228 w 8403771"/>
              <a:gd name="connsiteY15" fmla="*/ 2106386 h 3118757"/>
              <a:gd name="connsiteX16" fmla="*/ 5290457 w 8403771"/>
              <a:gd name="connsiteY16" fmla="*/ 2204357 h 3118757"/>
              <a:gd name="connsiteX17" fmla="*/ 5535385 w 8403771"/>
              <a:gd name="connsiteY17" fmla="*/ 2204357 h 3118757"/>
              <a:gd name="connsiteX18" fmla="*/ 5747657 w 8403771"/>
              <a:gd name="connsiteY18" fmla="*/ 2367643 h 3118757"/>
              <a:gd name="connsiteX19" fmla="*/ 5959928 w 8403771"/>
              <a:gd name="connsiteY19" fmla="*/ 2383971 h 3118757"/>
              <a:gd name="connsiteX20" fmla="*/ 6139542 w 8403771"/>
              <a:gd name="connsiteY20" fmla="*/ 2237014 h 3118757"/>
              <a:gd name="connsiteX21" fmla="*/ 6302828 w 8403771"/>
              <a:gd name="connsiteY21" fmla="*/ 2106386 h 3118757"/>
              <a:gd name="connsiteX22" fmla="*/ 6498771 w 8403771"/>
              <a:gd name="connsiteY22" fmla="*/ 1992086 h 3118757"/>
              <a:gd name="connsiteX23" fmla="*/ 6727371 w 8403771"/>
              <a:gd name="connsiteY23" fmla="*/ 1975757 h 3118757"/>
              <a:gd name="connsiteX24" fmla="*/ 6906985 w 8403771"/>
              <a:gd name="connsiteY24" fmla="*/ 2334986 h 3118757"/>
              <a:gd name="connsiteX25" fmla="*/ 7119257 w 8403771"/>
              <a:gd name="connsiteY25" fmla="*/ 2710543 h 3118757"/>
              <a:gd name="connsiteX26" fmla="*/ 7217228 w 8403771"/>
              <a:gd name="connsiteY26" fmla="*/ 2857500 h 3118757"/>
              <a:gd name="connsiteX27" fmla="*/ 7527471 w 8403771"/>
              <a:gd name="connsiteY27" fmla="*/ 2743200 h 3118757"/>
              <a:gd name="connsiteX28" fmla="*/ 7756071 w 8403771"/>
              <a:gd name="connsiteY28" fmla="*/ 2890157 h 3118757"/>
              <a:gd name="connsiteX29" fmla="*/ 8066314 w 8403771"/>
              <a:gd name="connsiteY29" fmla="*/ 3053443 h 3118757"/>
              <a:gd name="connsiteX30" fmla="*/ 8327571 w 8403771"/>
              <a:gd name="connsiteY30" fmla="*/ 3053443 h 3118757"/>
              <a:gd name="connsiteX31" fmla="*/ 8392885 w 8403771"/>
              <a:gd name="connsiteY31" fmla="*/ 3037114 h 311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03771" h="3118757">
                <a:moveTo>
                  <a:pt x="0" y="0"/>
                </a:moveTo>
                <a:cubicBezTo>
                  <a:pt x="66675" y="63953"/>
                  <a:pt x="133350" y="127907"/>
                  <a:pt x="244928" y="179614"/>
                </a:cubicBezTo>
                <a:cubicBezTo>
                  <a:pt x="356506" y="231321"/>
                  <a:pt x="525235" y="285750"/>
                  <a:pt x="669471" y="310243"/>
                </a:cubicBezTo>
                <a:cubicBezTo>
                  <a:pt x="813707" y="334736"/>
                  <a:pt x="987878" y="220435"/>
                  <a:pt x="1110342" y="326571"/>
                </a:cubicBezTo>
                <a:cubicBezTo>
                  <a:pt x="1232806" y="432707"/>
                  <a:pt x="1333500" y="751114"/>
                  <a:pt x="1404257" y="947057"/>
                </a:cubicBezTo>
                <a:cubicBezTo>
                  <a:pt x="1475014" y="1143000"/>
                  <a:pt x="1436914" y="1366157"/>
                  <a:pt x="1534885" y="1502228"/>
                </a:cubicBezTo>
                <a:cubicBezTo>
                  <a:pt x="1632856" y="1638299"/>
                  <a:pt x="1836964" y="1706336"/>
                  <a:pt x="1992085" y="1763486"/>
                </a:cubicBezTo>
                <a:cubicBezTo>
                  <a:pt x="2147207" y="1820636"/>
                  <a:pt x="2345871" y="1842407"/>
                  <a:pt x="2465614" y="1845128"/>
                </a:cubicBezTo>
                <a:cubicBezTo>
                  <a:pt x="2585357" y="1847849"/>
                  <a:pt x="2618014" y="1787978"/>
                  <a:pt x="2710542" y="1779814"/>
                </a:cubicBezTo>
                <a:cubicBezTo>
                  <a:pt x="2803070" y="1771650"/>
                  <a:pt x="2906485" y="1771650"/>
                  <a:pt x="3020785" y="1796143"/>
                </a:cubicBezTo>
                <a:cubicBezTo>
                  <a:pt x="3135085" y="1820636"/>
                  <a:pt x="3271156" y="1918607"/>
                  <a:pt x="3396342" y="1926771"/>
                </a:cubicBezTo>
                <a:cubicBezTo>
                  <a:pt x="3521528" y="1934935"/>
                  <a:pt x="3676650" y="1864178"/>
                  <a:pt x="3771900" y="1845128"/>
                </a:cubicBezTo>
                <a:cubicBezTo>
                  <a:pt x="3867150" y="1826078"/>
                  <a:pt x="3902528" y="1842407"/>
                  <a:pt x="3967842" y="1812471"/>
                </a:cubicBezTo>
                <a:cubicBezTo>
                  <a:pt x="4033156" y="1782535"/>
                  <a:pt x="4065814" y="1670957"/>
                  <a:pt x="4163785" y="1665514"/>
                </a:cubicBezTo>
                <a:cubicBezTo>
                  <a:pt x="4261756" y="1660071"/>
                  <a:pt x="4427764" y="1706335"/>
                  <a:pt x="4555671" y="1779814"/>
                </a:cubicBezTo>
                <a:cubicBezTo>
                  <a:pt x="4683578" y="1853293"/>
                  <a:pt x="4808764" y="2035629"/>
                  <a:pt x="4931228" y="2106386"/>
                </a:cubicBezTo>
                <a:cubicBezTo>
                  <a:pt x="5053692" y="2177143"/>
                  <a:pt x="5189764" y="2188029"/>
                  <a:pt x="5290457" y="2204357"/>
                </a:cubicBezTo>
                <a:cubicBezTo>
                  <a:pt x="5391150" y="2220685"/>
                  <a:pt x="5459185" y="2177143"/>
                  <a:pt x="5535385" y="2204357"/>
                </a:cubicBezTo>
                <a:cubicBezTo>
                  <a:pt x="5611585" y="2231571"/>
                  <a:pt x="5676900" y="2337707"/>
                  <a:pt x="5747657" y="2367643"/>
                </a:cubicBezTo>
                <a:cubicBezTo>
                  <a:pt x="5818414" y="2397579"/>
                  <a:pt x="5894614" y="2405743"/>
                  <a:pt x="5959928" y="2383971"/>
                </a:cubicBezTo>
                <a:cubicBezTo>
                  <a:pt x="6025242" y="2362200"/>
                  <a:pt x="6139542" y="2237014"/>
                  <a:pt x="6139542" y="2237014"/>
                </a:cubicBezTo>
                <a:cubicBezTo>
                  <a:pt x="6196692" y="2190750"/>
                  <a:pt x="6242957" y="2147207"/>
                  <a:pt x="6302828" y="2106386"/>
                </a:cubicBezTo>
                <a:cubicBezTo>
                  <a:pt x="6362699" y="2065565"/>
                  <a:pt x="6428014" y="2013857"/>
                  <a:pt x="6498771" y="1992086"/>
                </a:cubicBezTo>
                <a:cubicBezTo>
                  <a:pt x="6569528" y="1970315"/>
                  <a:pt x="6659335" y="1918607"/>
                  <a:pt x="6727371" y="1975757"/>
                </a:cubicBezTo>
                <a:cubicBezTo>
                  <a:pt x="6795407" y="2032907"/>
                  <a:pt x="6841671" y="2212522"/>
                  <a:pt x="6906985" y="2334986"/>
                </a:cubicBezTo>
                <a:cubicBezTo>
                  <a:pt x="6972299" y="2457450"/>
                  <a:pt x="7067550" y="2623457"/>
                  <a:pt x="7119257" y="2710543"/>
                </a:cubicBezTo>
                <a:cubicBezTo>
                  <a:pt x="7170964" y="2797629"/>
                  <a:pt x="7149192" y="2852057"/>
                  <a:pt x="7217228" y="2857500"/>
                </a:cubicBezTo>
                <a:cubicBezTo>
                  <a:pt x="7285264" y="2862943"/>
                  <a:pt x="7437664" y="2737757"/>
                  <a:pt x="7527471" y="2743200"/>
                </a:cubicBezTo>
                <a:cubicBezTo>
                  <a:pt x="7617278" y="2748643"/>
                  <a:pt x="7666264" y="2838450"/>
                  <a:pt x="7756071" y="2890157"/>
                </a:cubicBezTo>
                <a:cubicBezTo>
                  <a:pt x="7845878" y="2941864"/>
                  <a:pt x="7971064" y="3026229"/>
                  <a:pt x="8066314" y="3053443"/>
                </a:cubicBezTo>
                <a:cubicBezTo>
                  <a:pt x="8161564" y="3080657"/>
                  <a:pt x="8273143" y="3056164"/>
                  <a:pt x="8327571" y="3053443"/>
                </a:cubicBezTo>
                <a:cubicBezTo>
                  <a:pt x="8381999" y="3050722"/>
                  <a:pt x="8403771" y="3118757"/>
                  <a:pt x="8392885" y="3037114"/>
                </a:cubicBezTo>
              </a:path>
            </a:pathLst>
          </a:custGeom>
          <a:ln w="1016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5-Point Star 42"/>
          <p:cNvSpPr/>
          <p:nvPr/>
        </p:nvSpPr>
        <p:spPr>
          <a:xfrm>
            <a:off x="304800" y="24384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nvGrpSpPr>
          <p:cNvPr id="85" name="Group 84"/>
          <p:cNvGrpSpPr/>
          <p:nvPr/>
        </p:nvGrpSpPr>
        <p:grpSpPr>
          <a:xfrm>
            <a:off x="3657600" y="4191000"/>
            <a:ext cx="475488" cy="326136"/>
            <a:chOff x="3657600" y="4191000"/>
            <a:chExt cx="475488" cy="326136"/>
          </a:xfrm>
        </p:grpSpPr>
        <p:cxnSp>
          <p:nvCxnSpPr>
            <p:cNvPr id="77" name="Straight Connector 76"/>
            <p:cNvCxnSpPr/>
            <p:nvPr/>
          </p:nvCxnSpPr>
          <p:spPr>
            <a:xfrm flipV="1">
              <a:off x="3657600" y="4191000"/>
              <a:ext cx="457200" cy="76200"/>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V="1">
              <a:off x="3675888" y="4443984"/>
              <a:ext cx="457200" cy="73152"/>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p:nvSpPr>
          <p:cNvPr id="86" name="TextBox 85"/>
          <p:cNvSpPr txBox="1"/>
          <p:nvPr/>
        </p:nvSpPr>
        <p:spPr>
          <a:xfrm>
            <a:off x="831850" y="2082225"/>
            <a:ext cx="5416550" cy="584775"/>
          </a:xfrm>
          <a:prstGeom prst="rect">
            <a:avLst/>
          </a:prstGeom>
          <a:solidFill>
            <a:schemeClr val="bg1"/>
          </a:solidFill>
        </p:spPr>
        <p:txBody>
          <a:bodyPr wrap="square" rtlCol="0">
            <a:spAutoFit/>
          </a:bodyPr>
          <a:lstStyle/>
          <a:p>
            <a:r>
              <a:rPr lang="en-US" sz="3200" b="1" dirty="0">
                <a:effectLst>
                  <a:outerShdw dist="50800" dir="7200000" algn="ctr" rotWithShape="0">
                    <a:srgbClr val="FF0000"/>
                  </a:outerShdw>
                </a:effectLst>
              </a:rPr>
              <a:t>South Pass crossing will make</a:t>
            </a:r>
          </a:p>
        </p:txBody>
      </p:sp>
      <p:sp>
        <p:nvSpPr>
          <p:cNvPr id="87" name="TextBox 86"/>
          <p:cNvSpPr txBox="1"/>
          <p:nvPr/>
        </p:nvSpPr>
        <p:spPr>
          <a:xfrm>
            <a:off x="2736850" y="2844225"/>
            <a:ext cx="3968750" cy="584775"/>
          </a:xfrm>
          <a:prstGeom prst="rect">
            <a:avLst/>
          </a:prstGeom>
          <a:solidFill>
            <a:schemeClr val="bg1"/>
          </a:solidFill>
        </p:spPr>
        <p:txBody>
          <a:bodyPr wrap="square" rtlCol="0">
            <a:spAutoFit/>
          </a:bodyPr>
          <a:lstStyle/>
          <a:p>
            <a:r>
              <a:rPr lang="en-US" sz="3200" b="1" u="sng" dirty="0">
                <a:effectLst>
                  <a:outerShdw dist="50800" dir="7200000" algn="ctr" rotWithShape="0">
                    <a:srgbClr val="FF0000"/>
                  </a:outerShdw>
                </a:effectLst>
              </a:rPr>
              <a:t>wagon</a:t>
            </a:r>
            <a:r>
              <a:rPr lang="en-US" sz="3200" b="1" dirty="0">
                <a:effectLst>
                  <a:outerShdw dist="50800" dir="7200000" algn="ctr" rotWithShape="0">
                    <a:srgbClr val="FF0000"/>
                  </a:outerShdw>
                </a:effectLst>
              </a:rPr>
              <a:t> travel possible</a:t>
            </a:r>
          </a:p>
        </p:txBody>
      </p:sp>
      <p:sp>
        <p:nvSpPr>
          <p:cNvPr id="88" name="TextBox 87"/>
          <p:cNvSpPr txBox="1"/>
          <p:nvPr/>
        </p:nvSpPr>
        <p:spPr>
          <a:xfrm>
            <a:off x="4191000" y="3505200"/>
            <a:ext cx="4953000" cy="584775"/>
          </a:xfrm>
          <a:prstGeom prst="rect">
            <a:avLst/>
          </a:prstGeom>
          <a:solidFill>
            <a:schemeClr val="bg1"/>
          </a:solidFill>
        </p:spPr>
        <p:txBody>
          <a:bodyPr wrap="square" rtlCol="0">
            <a:spAutoFit/>
          </a:bodyPr>
          <a:lstStyle/>
          <a:p>
            <a:r>
              <a:rPr lang="en-US" sz="3200" b="1" dirty="0">
                <a:effectLst>
                  <a:outerShdw dist="50800" dir="7200000" algn="ctr" rotWithShape="0">
                    <a:srgbClr val="FF0000"/>
                  </a:outerShdw>
                </a:effectLst>
              </a:rPr>
              <a:t>over the Continental Divide</a:t>
            </a:r>
          </a:p>
        </p:txBody>
      </p:sp>
      <p:pic>
        <p:nvPicPr>
          <p:cNvPr id="70" name="Picture 4" descr="http://thefurtrapper.com/wp-content/uploads/2015/11/R.jpg"/>
          <p:cNvPicPr>
            <a:picLocks noChangeAspect="1" noChangeArrowheads="1"/>
          </p:cNvPicPr>
          <p:nvPr/>
        </p:nvPicPr>
        <p:blipFill>
          <a:blip r:embed="rId3"/>
          <a:srcRect l="8000" t="8191" r="16000" b="34471"/>
          <a:stretch>
            <a:fillRect/>
          </a:stretch>
        </p:blipFill>
        <p:spPr bwMode="auto">
          <a:xfrm>
            <a:off x="6723743" y="914400"/>
            <a:ext cx="2344057" cy="2590800"/>
          </a:xfrm>
          <a:prstGeom prst="rect">
            <a:avLst/>
          </a:prstGeom>
          <a:noFill/>
          <a:ln w="76200">
            <a:solidFill>
              <a:srgbClr val="0070C0"/>
            </a:solid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fade">
                                      <p:cBhvr>
                                        <p:cTn id="12" dur="1000"/>
                                        <p:tgtEl>
                                          <p:spTgt spid="7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wipe(left)">
                                      <p:cBhvr>
                                        <p:cTn id="16" dur="5000"/>
                                        <p:tgtEl>
                                          <p:spTgt spid="7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3"/>
                                        </p:tgtEl>
                                        <p:attrNameLst>
                                          <p:attrName>style.visibility</p:attrName>
                                        </p:attrNameLst>
                                      </p:cBhvr>
                                      <p:to>
                                        <p:strVal val="visible"/>
                                      </p:to>
                                    </p:set>
                                    <p:animEffect transition="in" filter="fade">
                                      <p:cBhvr>
                                        <p:cTn id="21" dur="1000"/>
                                        <p:tgtEl>
                                          <p:spTgt spid="73"/>
                                        </p:tgtEl>
                                      </p:cBhvr>
                                    </p:animEffect>
                                  </p:childTnLst>
                                </p:cTn>
                              </p:par>
                            </p:childTnLst>
                          </p:cTn>
                        </p:par>
                        <p:par>
                          <p:cTn id="22" fill="hold">
                            <p:stCondLst>
                              <p:cond delay="1000"/>
                            </p:stCondLst>
                            <p:childTnLst>
                              <p:par>
                                <p:cTn id="23" presetID="30" presetClass="entr" presetSubtype="0" fill="hold" nodeType="afterEffect">
                                  <p:stCondLst>
                                    <p:cond delay="0"/>
                                  </p:stCondLst>
                                  <p:childTnLst>
                                    <p:set>
                                      <p:cBhvr>
                                        <p:cTn id="24" dur="1" fill="hold">
                                          <p:stCondLst>
                                            <p:cond delay="0"/>
                                          </p:stCondLst>
                                        </p:cTn>
                                        <p:tgtEl>
                                          <p:spTgt spid="85"/>
                                        </p:tgtEl>
                                        <p:attrNameLst>
                                          <p:attrName>style.visibility</p:attrName>
                                        </p:attrNameLst>
                                      </p:cBhvr>
                                      <p:to>
                                        <p:strVal val="visible"/>
                                      </p:to>
                                    </p:set>
                                    <p:animEffect transition="in" filter="fade">
                                      <p:cBhvr>
                                        <p:cTn id="25" dur="800" decel="100000"/>
                                        <p:tgtEl>
                                          <p:spTgt spid="85"/>
                                        </p:tgtEl>
                                      </p:cBhvr>
                                    </p:animEffect>
                                    <p:anim calcmode="lin" valueType="num">
                                      <p:cBhvr>
                                        <p:cTn id="26" dur="800" decel="100000" fill="hold"/>
                                        <p:tgtEl>
                                          <p:spTgt spid="85"/>
                                        </p:tgtEl>
                                        <p:attrNameLst>
                                          <p:attrName>style.rotation</p:attrName>
                                        </p:attrNameLst>
                                      </p:cBhvr>
                                      <p:tavLst>
                                        <p:tav tm="0">
                                          <p:val>
                                            <p:fltVal val="-90"/>
                                          </p:val>
                                        </p:tav>
                                        <p:tav tm="100000">
                                          <p:val>
                                            <p:fltVal val="0"/>
                                          </p:val>
                                        </p:tav>
                                      </p:tavLst>
                                    </p:anim>
                                    <p:anim calcmode="lin" valueType="num">
                                      <p:cBhvr>
                                        <p:cTn id="27" dur="800" decel="100000" fill="hold"/>
                                        <p:tgtEl>
                                          <p:spTgt spid="85"/>
                                        </p:tgtEl>
                                        <p:attrNameLst>
                                          <p:attrName>ppt_x</p:attrName>
                                        </p:attrNameLst>
                                      </p:cBhvr>
                                      <p:tavLst>
                                        <p:tav tm="0">
                                          <p:val>
                                            <p:strVal val="#ppt_x+0.4"/>
                                          </p:val>
                                        </p:tav>
                                        <p:tav tm="100000">
                                          <p:val>
                                            <p:strVal val="#ppt_x-0.05"/>
                                          </p:val>
                                        </p:tav>
                                      </p:tavLst>
                                    </p:anim>
                                    <p:anim calcmode="lin" valueType="num">
                                      <p:cBhvr>
                                        <p:cTn id="28" dur="800" decel="100000" fill="hold"/>
                                        <p:tgtEl>
                                          <p:spTgt spid="85"/>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85"/>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85"/>
                                        </p:tgtEl>
                                        <p:attrNameLst>
                                          <p:attrName>ppt_y</p:attrName>
                                        </p:attrNameLst>
                                      </p:cBhvr>
                                      <p:tavLst>
                                        <p:tav tm="0">
                                          <p:val>
                                            <p:strVal val="#ppt_y+0.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53" presetClass="entr" presetSubtype="0" fill="hold" grpId="0" nodeType="clickEffect">
                                  <p:stCondLst>
                                    <p:cond delay="0"/>
                                  </p:stCondLst>
                                  <p:childTnLst>
                                    <p:set>
                                      <p:cBhvr>
                                        <p:cTn id="34" dur="1" fill="hold">
                                          <p:stCondLst>
                                            <p:cond delay="0"/>
                                          </p:stCondLst>
                                        </p:cTn>
                                        <p:tgtEl>
                                          <p:spTgt spid="74"/>
                                        </p:tgtEl>
                                        <p:attrNameLst>
                                          <p:attrName>style.visibility</p:attrName>
                                        </p:attrNameLst>
                                      </p:cBhvr>
                                      <p:to>
                                        <p:strVal val="visible"/>
                                      </p:to>
                                    </p:set>
                                    <p:anim calcmode="lin" valueType="num">
                                      <p:cBhvr>
                                        <p:cTn id="35" dur="1000" fill="hold"/>
                                        <p:tgtEl>
                                          <p:spTgt spid="74"/>
                                        </p:tgtEl>
                                        <p:attrNameLst>
                                          <p:attrName>ppt_w</p:attrName>
                                        </p:attrNameLst>
                                      </p:cBhvr>
                                      <p:tavLst>
                                        <p:tav tm="0">
                                          <p:val>
                                            <p:fltVal val="0"/>
                                          </p:val>
                                        </p:tav>
                                        <p:tav tm="100000">
                                          <p:val>
                                            <p:strVal val="#ppt_w"/>
                                          </p:val>
                                        </p:tav>
                                      </p:tavLst>
                                    </p:anim>
                                    <p:anim calcmode="lin" valueType="num">
                                      <p:cBhvr>
                                        <p:cTn id="36" dur="1000" fill="hold"/>
                                        <p:tgtEl>
                                          <p:spTgt spid="74"/>
                                        </p:tgtEl>
                                        <p:attrNameLst>
                                          <p:attrName>ppt_h</p:attrName>
                                        </p:attrNameLst>
                                      </p:cBhvr>
                                      <p:tavLst>
                                        <p:tav tm="0">
                                          <p:val>
                                            <p:fltVal val="0"/>
                                          </p:val>
                                        </p:tav>
                                        <p:tav tm="100000">
                                          <p:val>
                                            <p:strVal val="#ppt_h"/>
                                          </p:val>
                                        </p:tav>
                                      </p:tavLst>
                                    </p:anim>
                                    <p:animEffect transition="in" filter="fade">
                                      <p:cBhvr>
                                        <p:cTn id="37" dur="1000"/>
                                        <p:tgtEl>
                                          <p:spTgt spid="7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grpId="1" nodeType="clickEffect">
                                  <p:stCondLst>
                                    <p:cond delay="0"/>
                                  </p:stCondLst>
                                  <p:childTnLst>
                                    <p:animEffect transition="out" filter="fade">
                                      <p:cBhvr>
                                        <p:cTn id="41" dur="2000"/>
                                        <p:tgtEl>
                                          <p:spTgt spid="72"/>
                                        </p:tgtEl>
                                      </p:cBhvr>
                                    </p:animEffect>
                                    <p:set>
                                      <p:cBhvr>
                                        <p:cTn id="42" dur="1" fill="hold">
                                          <p:stCondLst>
                                            <p:cond delay="1999"/>
                                          </p:stCondLst>
                                        </p:cTn>
                                        <p:tgtEl>
                                          <p:spTgt spid="72"/>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2000"/>
                                        <p:tgtEl>
                                          <p:spTgt spid="73"/>
                                        </p:tgtEl>
                                      </p:cBhvr>
                                    </p:animEffect>
                                    <p:set>
                                      <p:cBhvr>
                                        <p:cTn id="45" dur="1" fill="hold">
                                          <p:stCondLst>
                                            <p:cond delay="1999"/>
                                          </p:stCondLst>
                                        </p:cTn>
                                        <p:tgtEl>
                                          <p:spTgt spid="73"/>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2000"/>
                                        <p:tgtEl>
                                          <p:spTgt spid="74"/>
                                        </p:tgtEl>
                                      </p:cBhvr>
                                    </p:animEffect>
                                    <p:set>
                                      <p:cBhvr>
                                        <p:cTn id="48" dur="1" fill="hold">
                                          <p:stCondLst>
                                            <p:cond delay="1999"/>
                                          </p:stCondLst>
                                        </p:cTn>
                                        <p:tgtEl>
                                          <p:spTgt spid="74"/>
                                        </p:tgtEl>
                                        <p:attrNameLst>
                                          <p:attrName>style.visibility</p:attrName>
                                        </p:attrNameLst>
                                      </p:cBhvr>
                                      <p:to>
                                        <p:strVal val="hidden"/>
                                      </p:to>
                                    </p:set>
                                  </p:childTnLst>
                                </p:cTn>
                              </p:par>
                            </p:childTnLst>
                          </p:cTn>
                        </p:par>
                        <p:par>
                          <p:cTn id="49" fill="hold">
                            <p:stCondLst>
                              <p:cond delay="2000"/>
                            </p:stCondLst>
                            <p:childTnLst>
                              <p:par>
                                <p:cTn id="50" presetID="22" presetClass="entr" presetSubtype="8" fill="hold" grpId="0" nodeType="afterEffect">
                                  <p:stCondLst>
                                    <p:cond delay="0"/>
                                  </p:stCondLst>
                                  <p:childTnLst>
                                    <p:set>
                                      <p:cBhvr>
                                        <p:cTn id="51" dur="1" fill="hold">
                                          <p:stCondLst>
                                            <p:cond delay="0"/>
                                          </p:stCondLst>
                                        </p:cTn>
                                        <p:tgtEl>
                                          <p:spTgt spid="86"/>
                                        </p:tgtEl>
                                        <p:attrNameLst>
                                          <p:attrName>style.visibility</p:attrName>
                                        </p:attrNameLst>
                                      </p:cBhvr>
                                      <p:to>
                                        <p:strVal val="visible"/>
                                      </p:to>
                                    </p:set>
                                    <p:animEffect transition="in" filter="wipe(left)">
                                      <p:cBhvr>
                                        <p:cTn id="52" dur="1000"/>
                                        <p:tgtEl>
                                          <p:spTgt spid="86"/>
                                        </p:tgtEl>
                                      </p:cBhvr>
                                    </p:animEffect>
                                  </p:childTnLst>
                                </p:cTn>
                              </p:par>
                            </p:childTnLst>
                          </p:cTn>
                        </p:par>
                        <p:par>
                          <p:cTn id="53" fill="hold">
                            <p:stCondLst>
                              <p:cond delay="3000"/>
                            </p:stCondLst>
                            <p:childTnLst>
                              <p:par>
                                <p:cTn id="54" presetID="22" presetClass="entr" presetSubtype="8" fill="hold" grpId="0" nodeType="afterEffect">
                                  <p:stCondLst>
                                    <p:cond delay="0"/>
                                  </p:stCondLst>
                                  <p:childTnLst>
                                    <p:set>
                                      <p:cBhvr>
                                        <p:cTn id="55" dur="1" fill="hold">
                                          <p:stCondLst>
                                            <p:cond delay="0"/>
                                          </p:stCondLst>
                                        </p:cTn>
                                        <p:tgtEl>
                                          <p:spTgt spid="87"/>
                                        </p:tgtEl>
                                        <p:attrNameLst>
                                          <p:attrName>style.visibility</p:attrName>
                                        </p:attrNameLst>
                                      </p:cBhvr>
                                      <p:to>
                                        <p:strVal val="visible"/>
                                      </p:to>
                                    </p:set>
                                    <p:animEffect transition="in" filter="wipe(left)">
                                      <p:cBhvr>
                                        <p:cTn id="56" dur="1000"/>
                                        <p:tgtEl>
                                          <p:spTgt spid="87"/>
                                        </p:tgtEl>
                                      </p:cBhvr>
                                    </p:animEffect>
                                  </p:childTnLst>
                                </p:cTn>
                              </p:par>
                            </p:childTnLst>
                          </p:cTn>
                        </p:par>
                        <p:par>
                          <p:cTn id="57" fill="hold">
                            <p:stCondLst>
                              <p:cond delay="4000"/>
                            </p:stCondLst>
                            <p:childTnLst>
                              <p:par>
                                <p:cTn id="58" presetID="22" presetClass="entr" presetSubtype="8" fill="hold" grpId="0" nodeType="afterEffect">
                                  <p:stCondLst>
                                    <p:cond delay="0"/>
                                  </p:stCondLst>
                                  <p:childTnLst>
                                    <p:set>
                                      <p:cBhvr>
                                        <p:cTn id="59" dur="1" fill="hold">
                                          <p:stCondLst>
                                            <p:cond delay="0"/>
                                          </p:stCondLst>
                                        </p:cTn>
                                        <p:tgtEl>
                                          <p:spTgt spid="88"/>
                                        </p:tgtEl>
                                        <p:attrNameLst>
                                          <p:attrName>style.visibility</p:attrName>
                                        </p:attrNameLst>
                                      </p:cBhvr>
                                      <p:to>
                                        <p:strVal val="visible"/>
                                      </p:to>
                                    </p:set>
                                    <p:animEffect transition="in" filter="wipe(left)">
                                      <p:cBhvr>
                                        <p:cTn id="60" dur="10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2" grpId="1" animBg="1"/>
      <p:bldP spid="73" grpId="0" animBg="1"/>
      <p:bldP spid="73" grpId="1" animBg="1"/>
      <p:bldP spid="74" grpId="0" animBg="1"/>
      <p:bldP spid="74" grpId="1" animBg="1"/>
      <p:bldP spid="75" grpId="0" animBg="1"/>
      <p:bldP spid="86" grpId="0" animBg="1"/>
      <p:bldP spid="87" grpId="0" animBg="1"/>
      <p:bldP spid="88" grpId="0" animBg="1"/>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457200" y="457200"/>
            <a:ext cx="4571764" cy="646331"/>
          </a:xfrm>
          <a:prstGeom prst="rect">
            <a:avLst/>
          </a:prstGeom>
        </p:spPr>
        <p:txBody>
          <a:bodyPr wrap="none">
            <a:spAutoFit/>
          </a:bodyPr>
          <a:lstStyle/>
          <a:p>
            <a:r>
              <a:rPr lang="en-US" dirty="0">
                <a:hlinkClick r:id="rId3"/>
              </a:rPr>
              <a:t>http://thefurtrapper.com/home/robert-stuart/</a:t>
            </a:r>
            <a:endParaRPr lang="en-US" dirty="0"/>
          </a:p>
          <a:p>
            <a:endParaRPr lang="en-US" dirty="0"/>
          </a:p>
        </p:txBody>
      </p:sp>
      <p:pic>
        <p:nvPicPr>
          <p:cNvPr id="1026" name="Picture 2"/>
          <p:cNvPicPr>
            <a:picLocks noChangeAspect="1" noChangeArrowheads="1"/>
          </p:cNvPicPr>
          <p:nvPr/>
        </p:nvPicPr>
        <p:blipFill>
          <a:blip r:embed="rId4"/>
          <a:srcRect/>
          <a:stretch>
            <a:fillRect/>
          </a:stretch>
        </p:blipFill>
        <p:spPr bwMode="auto">
          <a:xfrm>
            <a:off x="152400" y="2057400"/>
            <a:ext cx="8839200" cy="4648531"/>
          </a:xfrm>
          <a:prstGeom prst="rect">
            <a:avLst/>
          </a:prstGeom>
          <a:noFill/>
          <a:ln w="9525">
            <a:noFill/>
            <a:miter lim="800000"/>
            <a:headEnd/>
            <a:tailEnd/>
          </a:ln>
          <a:effectLst/>
        </p:spPr>
      </p:pic>
      <p:pic>
        <p:nvPicPr>
          <p:cNvPr id="57348" name="Picture 4" descr="http://thefurtrapper.com/wp-content/uploads/2015/11/R.jpg"/>
          <p:cNvPicPr>
            <a:picLocks noChangeAspect="1" noChangeArrowheads="1"/>
          </p:cNvPicPr>
          <p:nvPr/>
        </p:nvPicPr>
        <p:blipFill>
          <a:blip r:embed="rId5"/>
          <a:srcRect l="8000" t="8191" r="16000" b="34471"/>
          <a:stretch>
            <a:fillRect/>
          </a:stretch>
        </p:blipFill>
        <p:spPr bwMode="auto">
          <a:xfrm>
            <a:off x="6705600" y="533400"/>
            <a:ext cx="2344057" cy="2590800"/>
          </a:xfrm>
          <a:prstGeom prst="rect">
            <a:avLst/>
          </a:prstGeom>
          <a:noFill/>
          <a:ln w="76200">
            <a:solidFill>
              <a:srgbClr val="0070C0"/>
            </a:solidFill>
          </a:ln>
        </p:spPr>
      </p:pic>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5755422"/>
          </a:xfrm>
          <a:prstGeom prst="rect">
            <a:avLst/>
          </a:prstGeom>
        </p:spPr>
        <p:txBody>
          <a:bodyPr wrap="square">
            <a:spAutoFit/>
          </a:bodyPr>
          <a:lstStyle/>
          <a:p>
            <a:r>
              <a:rPr lang="en-US" sz="1600" dirty="0">
                <a:hlinkClick r:id="rId2"/>
              </a:rPr>
              <a:t>https://en.wikipedia.org/wiki/Robert_Stuart_(explorer)</a:t>
            </a:r>
            <a:endParaRPr lang="en-US" sz="1600" dirty="0"/>
          </a:p>
          <a:p>
            <a:r>
              <a:rPr lang="en-US" sz="1600" dirty="0"/>
              <a:t>	</a:t>
            </a:r>
            <a:r>
              <a:rPr lang="en-US" sz="1600" b="1" dirty="0"/>
              <a:t>Robert Stuart</a:t>
            </a:r>
            <a:r>
              <a:rPr lang="en-US" sz="1600" dirty="0"/>
              <a:t> (February 19, 1785 – October 28, 1848) was a Scottish-born American fur trader best known as a member of the first European-American party to cross South Pass during an overland expedition from Fort Astoria to Saint Louis in 1811. He was a member of the North West Company (NWC) until recruited by John Jacob Astor to develop the new Pacific Fur Company, which was based at Fort Astoria, on the coast of present-day Oregon. Astor intended the venture to develop a continent-wide commercial empire in fur trading.</a:t>
            </a:r>
          </a:p>
          <a:p>
            <a:r>
              <a:rPr lang="en-US" sz="1600" dirty="0"/>
              <a:t>	Stuart was age 25 when he sailed aboard a Pacific Fur Company ship, the </a:t>
            </a:r>
            <a:r>
              <a:rPr lang="en-US" sz="1600" dirty="0" err="1"/>
              <a:t>Tonquin</a:t>
            </a:r>
            <a:r>
              <a:rPr lang="en-US" sz="1600" dirty="0"/>
              <a:t>, on its voyage to the Columbia River.   In 1812 Stuart accompanied an overland expedition of seven men returning from Fort Astoria to St. Louis.</a:t>
            </a:r>
          </a:p>
          <a:p>
            <a:r>
              <a:rPr lang="en-US" sz="1600" dirty="0"/>
              <a:t>	The </a:t>
            </a:r>
            <a:r>
              <a:rPr lang="en-US" sz="1600" dirty="0" err="1"/>
              <a:t>Astorians</a:t>
            </a:r>
            <a:r>
              <a:rPr lang="en-US" sz="1600" dirty="0"/>
              <a:t> met a Shoshone who told them that there was a shorter trace to the South than that by which the out-going </a:t>
            </a:r>
            <a:r>
              <a:rPr lang="en-US" sz="1600" dirty="0" err="1"/>
              <a:t>Astonia</a:t>
            </a:r>
            <a:r>
              <a:rPr lang="en-US" sz="1600" dirty="0"/>
              <a:t> overland expedition had traversed through the Rocky Mountains.  This appears to have been the first hint of the existence of South Pass in the annals of the American West. French and American fur traders wandered the northern Rockies even before the return of the Lewis and Clark expedition, and Indian nations such as the Shoshone, Arapaho, and Absaroka had used the corridor for centuries, but no one of European extraction appears to have so much as heard a rumor of its existence before that fateful day in August 1812.</a:t>
            </a:r>
            <a:br>
              <a:rPr lang="en-US" sz="1600" dirty="0"/>
            </a:br>
            <a:r>
              <a:rPr lang="en-US" sz="1600" dirty="0"/>
              <a:t>	The group managed to find this new ‘South Pass’.  Stuart's path blazed almost the entire segment of the Oregon Trail between the Columbia and the Missouri River. However his journal of the trip did not make the location of the South Pass widely known.  In 1824, U.S. trappers </a:t>
            </a:r>
            <a:r>
              <a:rPr lang="en-US" sz="1600" dirty="0" err="1"/>
              <a:t>Jedediah</a:t>
            </a:r>
            <a:r>
              <a:rPr lang="en-US" sz="1600" dirty="0"/>
              <a:t> Smith and Thomas Fitzpatrick rediscovered the South Pass route across the Rockies.</a:t>
            </a:r>
          </a:p>
          <a:p>
            <a:r>
              <a:rPr lang="en-US" sz="1600" dirty="0"/>
              <a:t>	The Pacific Fur Company collapsed due to the War of 1812, with Fort Astoria being sold to the North West Company in 1813. </a:t>
            </a:r>
          </a:p>
        </p:txBody>
      </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7" name="Rectangle 76"/>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33" name="Picture 32"/>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2" name="Group 16"/>
          <p:cNvGrpSpPr/>
          <p:nvPr/>
        </p:nvGrpSpPr>
        <p:grpSpPr>
          <a:xfrm>
            <a:off x="228600" y="5405735"/>
            <a:ext cx="2590800" cy="537865"/>
            <a:chOff x="6553200" y="4419600"/>
            <a:chExt cx="2590800" cy="537865"/>
          </a:xfrm>
        </p:grpSpPr>
        <p:sp>
          <p:nvSpPr>
            <p:cNvPr id="18" name="TextBox 17"/>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tx2">
                      <a:lumMod val="40000"/>
                      <a:lumOff val="60000"/>
                    </a:schemeClr>
                  </a:solidFill>
                  <a:effectLst>
                    <a:outerShdw dist="50800" dir="7200000" algn="ctr" rotWithShape="0">
                      <a:schemeClr val="tx1"/>
                    </a:outerShdw>
                  </a:effectLst>
                </a:rPr>
                <a:t>        North West Co</a:t>
              </a:r>
            </a:p>
          </p:txBody>
        </p:sp>
        <p:sp>
          <p:nvSpPr>
            <p:cNvPr id="19" name="5-Point Star 18"/>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3" name="Group 19"/>
          <p:cNvGrpSpPr/>
          <p:nvPr/>
        </p:nvGrpSpPr>
        <p:grpSpPr>
          <a:xfrm>
            <a:off x="228600" y="5862935"/>
            <a:ext cx="2590800" cy="537865"/>
            <a:chOff x="6553200" y="4419600"/>
            <a:chExt cx="2590800" cy="537865"/>
          </a:xfrm>
        </p:grpSpPr>
        <p:sp>
          <p:nvSpPr>
            <p:cNvPr id="21" name="TextBox 20"/>
            <p:cNvSpPr txBox="1"/>
            <p:nvPr/>
          </p:nvSpPr>
          <p:spPr>
            <a:xfrm>
              <a:off x="6553200" y="4495800"/>
              <a:ext cx="2590800" cy="461665"/>
            </a:xfrm>
            <a:prstGeom prst="rect">
              <a:avLst/>
            </a:prstGeom>
            <a:solidFill>
              <a:schemeClr val="bg1"/>
            </a:solidFill>
            <a:ln>
              <a:noFill/>
            </a:ln>
          </p:spPr>
          <p:txBody>
            <a:bodyPr wrap="square" rtlCol="0">
              <a:spAutoFit/>
            </a:bodyPr>
            <a:lstStyle/>
            <a:p>
              <a:r>
                <a:rPr lang="en-US" sz="2400" b="1" dirty="0">
                  <a:solidFill>
                    <a:schemeClr val="accent1">
                      <a:lumMod val="75000"/>
                    </a:schemeClr>
                  </a:solidFill>
                  <a:effectLst>
                    <a:outerShdw dist="50800" dir="7200000" algn="ctr" rotWithShape="0">
                      <a:srgbClr val="FF0000"/>
                    </a:outerShdw>
                  </a:effectLst>
                </a:rPr>
                <a:t>        Pacific Fur Co</a:t>
              </a:r>
            </a:p>
          </p:txBody>
        </p:sp>
        <p:sp>
          <p:nvSpPr>
            <p:cNvPr id="22" name="5-Point Star 21"/>
            <p:cNvSpPr/>
            <p:nvPr/>
          </p:nvSpPr>
          <p:spPr>
            <a:xfrm>
              <a:off x="6629400" y="4419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4" name="Group 22"/>
          <p:cNvGrpSpPr/>
          <p:nvPr/>
        </p:nvGrpSpPr>
        <p:grpSpPr>
          <a:xfrm>
            <a:off x="228600" y="6320135"/>
            <a:ext cx="2590800" cy="537865"/>
            <a:chOff x="6553200" y="4419600"/>
            <a:chExt cx="2590800" cy="537865"/>
          </a:xfrm>
        </p:grpSpPr>
        <p:sp>
          <p:nvSpPr>
            <p:cNvPr id="24" name="TextBox 2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5" name="5-Point Star 24"/>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26" name="Rectangle 25"/>
          <p:cNvSpPr/>
          <p:nvPr/>
        </p:nvSpPr>
        <p:spPr>
          <a:xfrm>
            <a:off x="2286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Spokane</a:t>
            </a:r>
          </a:p>
          <a:p>
            <a:r>
              <a:rPr lang="en-US" sz="2400" b="1" dirty="0">
                <a:solidFill>
                  <a:schemeClr val="tx2">
                    <a:lumMod val="40000"/>
                    <a:lumOff val="60000"/>
                  </a:schemeClr>
                </a:solidFill>
                <a:effectLst>
                  <a:outerShdw dist="63500" dir="7200000" algn="ctr" rotWithShape="0">
                    <a:schemeClr val="tx1"/>
                  </a:outerShdw>
                </a:effectLst>
              </a:rPr>
              <a:t>House</a:t>
            </a:r>
          </a:p>
        </p:txBody>
      </p:sp>
      <p:sp>
        <p:nvSpPr>
          <p:cNvPr id="46" name="5-Point Star 45"/>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30" name="Rectangle 29"/>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2" name="TextBox 31"/>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1812</a:t>
            </a:r>
          </a:p>
        </p:txBody>
      </p:sp>
      <p:sp>
        <p:nvSpPr>
          <p:cNvPr id="31" name="TextBox 30"/>
          <p:cNvSpPr txBox="1"/>
          <p:nvPr/>
        </p:nvSpPr>
        <p:spPr>
          <a:xfrm rot="1476153">
            <a:off x="1297667" y="2862774"/>
            <a:ext cx="2067233" cy="461665"/>
          </a:xfrm>
          <a:prstGeom prst="rect">
            <a:avLst/>
          </a:prstGeom>
          <a:solidFill>
            <a:schemeClr val="bg1"/>
          </a:solidFill>
        </p:spPr>
        <p:txBody>
          <a:bodyPr wrap="none" rtlCol="0">
            <a:spAutoFit/>
          </a:bodyPr>
          <a:lstStyle/>
          <a:p>
            <a:r>
              <a:rPr lang="en-US" sz="2400" b="1" dirty="0">
                <a:solidFill>
                  <a:srgbClr val="0070C0"/>
                </a:solidFill>
                <a:effectLst>
                  <a:outerShdw dist="63500" dir="7200000" algn="ctr" rotWithShape="0">
                    <a:srgbClr val="FF0000"/>
                  </a:outerShdw>
                </a:effectLst>
              </a:rPr>
              <a:t>Fort </a:t>
            </a:r>
            <a:r>
              <a:rPr lang="en-US" sz="2400" b="1" dirty="0" err="1">
                <a:solidFill>
                  <a:srgbClr val="0070C0"/>
                </a:solidFill>
                <a:effectLst>
                  <a:outerShdw dist="63500" dir="7200000" algn="ctr" rotWithShape="0">
                    <a:srgbClr val="FF0000"/>
                  </a:outerShdw>
                </a:effectLst>
              </a:rPr>
              <a:t>Okanagon</a:t>
            </a:r>
            <a:endParaRPr lang="en-US" sz="2400" b="1" dirty="0">
              <a:solidFill>
                <a:srgbClr val="0070C0"/>
              </a:solidFill>
              <a:effectLst>
                <a:outerShdw dist="63500" dir="7200000" algn="ctr" rotWithShape="0">
                  <a:srgbClr val="FF0000"/>
                </a:outerShdw>
              </a:effectLst>
            </a:endParaRPr>
          </a:p>
        </p:txBody>
      </p:sp>
      <p:sp>
        <p:nvSpPr>
          <p:cNvPr id="41" name="5-Point Star 40"/>
          <p:cNvSpPr/>
          <p:nvPr/>
        </p:nvSpPr>
        <p:spPr>
          <a:xfrm>
            <a:off x="1295400" y="2133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42" name="TextBox 41"/>
          <p:cNvSpPr txBox="1"/>
          <p:nvPr/>
        </p:nvSpPr>
        <p:spPr>
          <a:xfrm rot="1476153">
            <a:off x="400642" y="3171057"/>
            <a:ext cx="1684435" cy="461665"/>
          </a:xfrm>
          <a:prstGeom prst="rect">
            <a:avLst/>
          </a:prstGeom>
          <a:solidFill>
            <a:schemeClr val="bg1"/>
          </a:solidFill>
        </p:spPr>
        <p:txBody>
          <a:bodyPr wrap="none" rtlCol="0">
            <a:spAutoFit/>
          </a:bodyPr>
          <a:lstStyle/>
          <a:p>
            <a:r>
              <a:rPr lang="en-US" sz="2400" b="1" dirty="0">
                <a:solidFill>
                  <a:srgbClr val="0070C0"/>
                </a:solidFill>
                <a:effectLst>
                  <a:outerShdw dist="63500" dir="7200000" algn="ctr" rotWithShape="0">
                    <a:srgbClr val="FF0000"/>
                  </a:outerShdw>
                </a:effectLst>
              </a:rPr>
              <a:t>Fort Astoria</a:t>
            </a:r>
          </a:p>
        </p:txBody>
      </p:sp>
      <p:sp>
        <p:nvSpPr>
          <p:cNvPr id="43" name="5-Point Star 42"/>
          <p:cNvSpPr/>
          <p:nvPr/>
        </p:nvSpPr>
        <p:spPr>
          <a:xfrm>
            <a:off x="304800" y="24384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nvGrpSpPr>
          <p:cNvPr id="5" name="Group 54"/>
          <p:cNvGrpSpPr/>
          <p:nvPr/>
        </p:nvGrpSpPr>
        <p:grpSpPr>
          <a:xfrm>
            <a:off x="3002515" y="1621761"/>
            <a:ext cx="6122805" cy="4169439"/>
            <a:chOff x="3002515" y="1621761"/>
            <a:chExt cx="6122805" cy="4169439"/>
          </a:xfrm>
        </p:grpSpPr>
        <p:sp>
          <p:nvSpPr>
            <p:cNvPr id="44" name="TextBox 43"/>
            <p:cNvSpPr txBox="1"/>
            <p:nvPr/>
          </p:nvSpPr>
          <p:spPr>
            <a:xfrm rot="1554595">
              <a:off x="3002515" y="1923592"/>
              <a:ext cx="1395767"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Raymond</a:t>
              </a:r>
            </a:p>
          </p:txBody>
        </p:sp>
        <p:sp>
          <p:nvSpPr>
            <p:cNvPr id="45" name="TextBox 44"/>
            <p:cNvSpPr txBox="1"/>
            <p:nvPr/>
          </p:nvSpPr>
          <p:spPr>
            <a:xfrm rot="19136910">
              <a:off x="5636246" y="1621761"/>
              <a:ext cx="1253869" cy="461665"/>
            </a:xfrm>
            <a:prstGeom prst="rect">
              <a:avLst/>
            </a:prstGeom>
            <a:solidFill>
              <a:schemeClr val="bg1"/>
            </a:solidFill>
          </p:spPr>
          <p:txBody>
            <a:bodyPr wrap="none" rtlCol="0">
              <a:spAutoFit/>
            </a:bodyPr>
            <a:lstStyle/>
            <a:p>
              <a:r>
                <a:rPr lang="en-US" sz="2300" b="1" dirty="0">
                  <a:solidFill>
                    <a:schemeClr val="accent3">
                      <a:lumMod val="75000"/>
                    </a:schemeClr>
                  </a:solidFill>
                  <a:effectLst>
                    <a:outerShdw dist="63500" dir="7200000" algn="ctr" rotWithShape="0">
                      <a:schemeClr val="tx1"/>
                    </a:outerShdw>
                  </a:effectLst>
                </a:rPr>
                <a:t>Mandan</a:t>
              </a:r>
            </a:p>
          </p:txBody>
        </p:sp>
        <p:sp>
          <p:nvSpPr>
            <p:cNvPr id="49" name="TextBox 48"/>
            <p:cNvSpPr txBox="1"/>
            <p:nvPr/>
          </p:nvSpPr>
          <p:spPr>
            <a:xfrm rot="19245349">
              <a:off x="4609501" y="2907973"/>
              <a:ext cx="1167307"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Manuel</a:t>
              </a:r>
            </a:p>
          </p:txBody>
        </p:sp>
        <p:sp>
          <p:nvSpPr>
            <p:cNvPr id="50" name="TextBox 49"/>
            <p:cNvSpPr txBox="1"/>
            <p:nvPr/>
          </p:nvSpPr>
          <p:spPr>
            <a:xfrm rot="19644325">
              <a:off x="5406996" y="3618818"/>
              <a:ext cx="947695" cy="830997"/>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Cedar</a:t>
              </a:r>
            </a:p>
            <a:p>
              <a:r>
                <a:rPr lang="en-US" sz="2400" b="1" dirty="0">
                  <a:solidFill>
                    <a:schemeClr val="accent3">
                      <a:lumMod val="75000"/>
                    </a:schemeClr>
                  </a:solidFill>
                  <a:effectLst>
                    <a:outerShdw dist="63500" dir="7200000" algn="ctr" rotWithShape="0">
                      <a:schemeClr val="tx1"/>
                    </a:outerShdw>
                  </a:effectLst>
                </a:rPr>
                <a:t>Island</a:t>
              </a:r>
            </a:p>
          </p:txBody>
        </p:sp>
        <p:sp>
          <p:nvSpPr>
            <p:cNvPr id="51" name="TextBox 50"/>
            <p:cNvSpPr txBox="1"/>
            <p:nvPr/>
          </p:nvSpPr>
          <p:spPr>
            <a:xfrm rot="19879460">
              <a:off x="7581589" y="3672443"/>
              <a:ext cx="1300356"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Madison</a:t>
              </a:r>
            </a:p>
          </p:txBody>
        </p:sp>
        <p:sp>
          <p:nvSpPr>
            <p:cNvPr id="52" name="TextBox 51"/>
            <p:cNvSpPr txBox="1"/>
            <p:nvPr/>
          </p:nvSpPr>
          <p:spPr>
            <a:xfrm rot="19927447">
              <a:off x="7823425" y="4894399"/>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53" name="TextBox 52"/>
            <p:cNvSpPr txBox="1"/>
            <p:nvPr/>
          </p:nvSpPr>
          <p:spPr>
            <a:xfrm rot="19879460">
              <a:off x="6750997" y="4550877"/>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grpSp>
          <p:nvGrpSpPr>
            <p:cNvPr id="6" name="Group 40"/>
            <p:cNvGrpSpPr/>
            <p:nvPr/>
          </p:nvGrpSpPr>
          <p:grpSpPr>
            <a:xfrm>
              <a:off x="4191000" y="2091950"/>
              <a:ext cx="4724400" cy="3699250"/>
              <a:chOff x="4191000" y="2091950"/>
              <a:chExt cx="4724400" cy="3699250"/>
            </a:xfrm>
          </p:grpSpPr>
          <p:sp>
            <p:nvSpPr>
              <p:cNvPr id="34" name="5-Point Star 33"/>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5-Point Star 34"/>
              <p:cNvSpPr/>
              <p:nvPr/>
            </p:nvSpPr>
            <p:spPr>
              <a:xfrm>
                <a:off x="7924800" y="41910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5-Point Star 35"/>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5-Point Star 36"/>
              <p:cNvSpPr/>
              <p:nvPr/>
            </p:nvSpPr>
            <p:spPr>
              <a:xfrm rot="20045405">
                <a:off x="6172200" y="35052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5-Point Star 37"/>
              <p:cNvSpPr/>
              <p:nvPr/>
            </p:nvSpPr>
            <p:spPr>
              <a:xfrm>
                <a:off x="5571125" y="2472951"/>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5-Point Star 38"/>
              <p:cNvSpPr/>
              <p:nvPr/>
            </p:nvSpPr>
            <p:spPr>
              <a:xfrm>
                <a:off x="5486398" y="209195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5-Point Star 39"/>
              <p:cNvSpPr/>
              <p:nvPr/>
            </p:nvSpPr>
            <p:spPr>
              <a:xfrm>
                <a:off x="4191000" y="22860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 name="Group 55"/>
          <p:cNvGrpSpPr/>
          <p:nvPr/>
        </p:nvGrpSpPr>
        <p:grpSpPr>
          <a:xfrm>
            <a:off x="4191000" y="4948535"/>
            <a:ext cx="4724400" cy="1909465"/>
            <a:chOff x="4191000" y="4948535"/>
            <a:chExt cx="4724400" cy="1909465"/>
          </a:xfrm>
        </p:grpSpPr>
        <p:sp>
          <p:nvSpPr>
            <p:cNvPr id="57" name="TextBox 56"/>
            <p:cNvSpPr txBox="1"/>
            <p:nvPr/>
          </p:nvSpPr>
          <p:spPr>
            <a:xfrm>
              <a:off x="4191000" y="5024735"/>
              <a:ext cx="2590800" cy="461665"/>
            </a:xfrm>
            <a:prstGeom prst="rect">
              <a:avLst/>
            </a:prstGeom>
            <a:solidFill>
              <a:schemeClr val="bg1"/>
            </a:solidFill>
          </p:spPr>
          <p:txBody>
            <a:bodyPr wrap="square" rtlCol="0">
              <a:spAutoFit/>
            </a:bodyPr>
            <a:lstStyle/>
            <a:p>
              <a:r>
                <a:rPr lang="en-US" sz="2400" b="1" dirty="0"/>
                <a:t>        Missouri Fur</a:t>
              </a:r>
            </a:p>
          </p:txBody>
        </p:sp>
        <p:sp>
          <p:nvSpPr>
            <p:cNvPr id="58" name="5-Point Star 57"/>
            <p:cNvSpPr/>
            <p:nvPr/>
          </p:nvSpPr>
          <p:spPr>
            <a:xfrm>
              <a:off x="4267200" y="4948535"/>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41910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60" name="5-Point Star 59"/>
            <p:cNvSpPr/>
            <p:nvPr/>
          </p:nvSpPr>
          <p:spPr>
            <a:xfrm>
              <a:off x="42672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41910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62" name="5-Point Star 61"/>
            <p:cNvSpPr/>
            <p:nvPr/>
          </p:nvSpPr>
          <p:spPr>
            <a:xfrm>
              <a:off x="4267200" y="5862935"/>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p:cNvSpPr txBox="1"/>
            <p:nvPr/>
          </p:nvSpPr>
          <p:spPr>
            <a:xfrm>
              <a:off x="41910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64" name="5-Point Star 63"/>
            <p:cNvSpPr/>
            <p:nvPr/>
          </p:nvSpPr>
          <p:spPr>
            <a:xfrm>
              <a:off x="42672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p:nvPr/>
          </p:nvSpPr>
          <p:spPr>
            <a:xfrm>
              <a:off x="4191000" y="5029200"/>
              <a:ext cx="2590800" cy="18288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67" name="5-Point Star 66"/>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p:cNvGrpSpPr/>
          <p:nvPr/>
        </p:nvGrpSpPr>
        <p:grpSpPr>
          <a:xfrm>
            <a:off x="0" y="914400"/>
            <a:ext cx="9144000" cy="5486400"/>
            <a:chOff x="0" y="914400"/>
            <a:chExt cx="9144000" cy="5486400"/>
          </a:xfrm>
        </p:grpSpPr>
        <p:grpSp>
          <p:nvGrpSpPr>
            <p:cNvPr id="73" name="Group 72"/>
            <p:cNvGrpSpPr/>
            <p:nvPr/>
          </p:nvGrpSpPr>
          <p:grpSpPr>
            <a:xfrm>
              <a:off x="359229" y="914400"/>
              <a:ext cx="8784771" cy="4686300"/>
              <a:chOff x="359229" y="914400"/>
              <a:chExt cx="8784771" cy="4686300"/>
            </a:xfrm>
          </p:grpSpPr>
          <p:sp>
            <p:nvSpPr>
              <p:cNvPr id="54" name="Freeform 53"/>
              <p:cNvSpPr/>
              <p:nvPr/>
            </p:nvSpPr>
            <p:spPr>
              <a:xfrm>
                <a:off x="359229" y="2481943"/>
                <a:ext cx="8403771" cy="3118757"/>
              </a:xfrm>
              <a:custGeom>
                <a:avLst/>
                <a:gdLst>
                  <a:gd name="connsiteX0" fmla="*/ 0 w 8403771"/>
                  <a:gd name="connsiteY0" fmla="*/ 0 h 3118757"/>
                  <a:gd name="connsiteX1" fmla="*/ 244928 w 8403771"/>
                  <a:gd name="connsiteY1" fmla="*/ 179614 h 3118757"/>
                  <a:gd name="connsiteX2" fmla="*/ 669471 w 8403771"/>
                  <a:gd name="connsiteY2" fmla="*/ 310243 h 3118757"/>
                  <a:gd name="connsiteX3" fmla="*/ 1110342 w 8403771"/>
                  <a:gd name="connsiteY3" fmla="*/ 326571 h 3118757"/>
                  <a:gd name="connsiteX4" fmla="*/ 1404257 w 8403771"/>
                  <a:gd name="connsiteY4" fmla="*/ 947057 h 3118757"/>
                  <a:gd name="connsiteX5" fmla="*/ 1534885 w 8403771"/>
                  <a:gd name="connsiteY5" fmla="*/ 1502228 h 3118757"/>
                  <a:gd name="connsiteX6" fmla="*/ 1992085 w 8403771"/>
                  <a:gd name="connsiteY6" fmla="*/ 1763486 h 3118757"/>
                  <a:gd name="connsiteX7" fmla="*/ 2465614 w 8403771"/>
                  <a:gd name="connsiteY7" fmla="*/ 1845128 h 3118757"/>
                  <a:gd name="connsiteX8" fmla="*/ 2710542 w 8403771"/>
                  <a:gd name="connsiteY8" fmla="*/ 1779814 h 3118757"/>
                  <a:gd name="connsiteX9" fmla="*/ 3020785 w 8403771"/>
                  <a:gd name="connsiteY9" fmla="*/ 1796143 h 3118757"/>
                  <a:gd name="connsiteX10" fmla="*/ 3396342 w 8403771"/>
                  <a:gd name="connsiteY10" fmla="*/ 1926771 h 3118757"/>
                  <a:gd name="connsiteX11" fmla="*/ 3771900 w 8403771"/>
                  <a:gd name="connsiteY11" fmla="*/ 1845128 h 3118757"/>
                  <a:gd name="connsiteX12" fmla="*/ 3967842 w 8403771"/>
                  <a:gd name="connsiteY12" fmla="*/ 1812471 h 3118757"/>
                  <a:gd name="connsiteX13" fmla="*/ 4163785 w 8403771"/>
                  <a:gd name="connsiteY13" fmla="*/ 1665514 h 3118757"/>
                  <a:gd name="connsiteX14" fmla="*/ 4555671 w 8403771"/>
                  <a:gd name="connsiteY14" fmla="*/ 1779814 h 3118757"/>
                  <a:gd name="connsiteX15" fmla="*/ 4931228 w 8403771"/>
                  <a:gd name="connsiteY15" fmla="*/ 2106386 h 3118757"/>
                  <a:gd name="connsiteX16" fmla="*/ 5290457 w 8403771"/>
                  <a:gd name="connsiteY16" fmla="*/ 2204357 h 3118757"/>
                  <a:gd name="connsiteX17" fmla="*/ 5535385 w 8403771"/>
                  <a:gd name="connsiteY17" fmla="*/ 2204357 h 3118757"/>
                  <a:gd name="connsiteX18" fmla="*/ 5747657 w 8403771"/>
                  <a:gd name="connsiteY18" fmla="*/ 2367643 h 3118757"/>
                  <a:gd name="connsiteX19" fmla="*/ 5959928 w 8403771"/>
                  <a:gd name="connsiteY19" fmla="*/ 2383971 h 3118757"/>
                  <a:gd name="connsiteX20" fmla="*/ 6139542 w 8403771"/>
                  <a:gd name="connsiteY20" fmla="*/ 2237014 h 3118757"/>
                  <a:gd name="connsiteX21" fmla="*/ 6302828 w 8403771"/>
                  <a:gd name="connsiteY21" fmla="*/ 2106386 h 3118757"/>
                  <a:gd name="connsiteX22" fmla="*/ 6498771 w 8403771"/>
                  <a:gd name="connsiteY22" fmla="*/ 1992086 h 3118757"/>
                  <a:gd name="connsiteX23" fmla="*/ 6727371 w 8403771"/>
                  <a:gd name="connsiteY23" fmla="*/ 1975757 h 3118757"/>
                  <a:gd name="connsiteX24" fmla="*/ 6906985 w 8403771"/>
                  <a:gd name="connsiteY24" fmla="*/ 2334986 h 3118757"/>
                  <a:gd name="connsiteX25" fmla="*/ 7119257 w 8403771"/>
                  <a:gd name="connsiteY25" fmla="*/ 2710543 h 3118757"/>
                  <a:gd name="connsiteX26" fmla="*/ 7217228 w 8403771"/>
                  <a:gd name="connsiteY26" fmla="*/ 2857500 h 3118757"/>
                  <a:gd name="connsiteX27" fmla="*/ 7527471 w 8403771"/>
                  <a:gd name="connsiteY27" fmla="*/ 2743200 h 3118757"/>
                  <a:gd name="connsiteX28" fmla="*/ 7756071 w 8403771"/>
                  <a:gd name="connsiteY28" fmla="*/ 2890157 h 3118757"/>
                  <a:gd name="connsiteX29" fmla="*/ 8066314 w 8403771"/>
                  <a:gd name="connsiteY29" fmla="*/ 3053443 h 3118757"/>
                  <a:gd name="connsiteX30" fmla="*/ 8327571 w 8403771"/>
                  <a:gd name="connsiteY30" fmla="*/ 3053443 h 3118757"/>
                  <a:gd name="connsiteX31" fmla="*/ 8392885 w 8403771"/>
                  <a:gd name="connsiteY31" fmla="*/ 3037114 h 311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03771" h="3118757">
                    <a:moveTo>
                      <a:pt x="0" y="0"/>
                    </a:moveTo>
                    <a:cubicBezTo>
                      <a:pt x="66675" y="63953"/>
                      <a:pt x="133350" y="127907"/>
                      <a:pt x="244928" y="179614"/>
                    </a:cubicBezTo>
                    <a:cubicBezTo>
                      <a:pt x="356506" y="231321"/>
                      <a:pt x="525235" y="285750"/>
                      <a:pt x="669471" y="310243"/>
                    </a:cubicBezTo>
                    <a:cubicBezTo>
                      <a:pt x="813707" y="334736"/>
                      <a:pt x="987878" y="220435"/>
                      <a:pt x="1110342" y="326571"/>
                    </a:cubicBezTo>
                    <a:cubicBezTo>
                      <a:pt x="1232806" y="432707"/>
                      <a:pt x="1333500" y="751114"/>
                      <a:pt x="1404257" y="947057"/>
                    </a:cubicBezTo>
                    <a:cubicBezTo>
                      <a:pt x="1475014" y="1143000"/>
                      <a:pt x="1436914" y="1366157"/>
                      <a:pt x="1534885" y="1502228"/>
                    </a:cubicBezTo>
                    <a:cubicBezTo>
                      <a:pt x="1632856" y="1638299"/>
                      <a:pt x="1836964" y="1706336"/>
                      <a:pt x="1992085" y="1763486"/>
                    </a:cubicBezTo>
                    <a:cubicBezTo>
                      <a:pt x="2147207" y="1820636"/>
                      <a:pt x="2345871" y="1842407"/>
                      <a:pt x="2465614" y="1845128"/>
                    </a:cubicBezTo>
                    <a:cubicBezTo>
                      <a:pt x="2585357" y="1847849"/>
                      <a:pt x="2618014" y="1787978"/>
                      <a:pt x="2710542" y="1779814"/>
                    </a:cubicBezTo>
                    <a:cubicBezTo>
                      <a:pt x="2803070" y="1771650"/>
                      <a:pt x="2906485" y="1771650"/>
                      <a:pt x="3020785" y="1796143"/>
                    </a:cubicBezTo>
                    <a:cubicBezTo>
                      <a:pt x="3135085" y="1820636"/>
                      <a:pt x="3271156" y="1918607"/>
                      <a:pt x="3396342" y="1926771"/>
                    </a:cubicBezTo>
                    <a:cubicBezTo>
                      <a:pt x="3521528" y="1934935"/>
                      <a:pt x="3676650" y="1864178"/>
                      <a:pt x="3771900" y="1845128"/>
                    </a:cubicBezTo>
                    <a:cubicBezTo>
                      <a:pt x="3867150" y="1826078"/>
                      <a:pt x="3902528" y="1842407"/>
                      <a:pt x="3967842" y="1812471"/>
                    </a:cubicBezTo>
                    <a:cubicBezTo>
                      <a:pt x="4033156" y="1782535"/>
                      <a:pt x="4065814" y="1670957"/>
                      <a:pt x="4163785" y="1665514"/>
                    </a:cubicBezTo>
                    <a:cubicBezTo>
                      <a:pt x="4261756" y="1660071"/>
                      <a:pt x="4427764" y="1706335"/>
                      <a:pt x="4555671" y="1779814"/>
                    </a:cubicBezTo>
                    <a:cubicBezTo>
                      <a:pt x="4683578" y="1853293"/>
                      <a:pt x="4808764" y="2035629"/>
                      <a:pt x="4931228" y="2106386"/>
                    </a:cubicBezTo>
                    <a:cubicBezTo>
                      <a:pt x="5053692" y="2177143"/>
                      <a:pt x="5189764" y="2188029"/>
                      <a:pt x="5290457" y="2204357"/>
                    </a:cubicBezTo>
                    <a:cubicBezTo>
                      <a:pt x="5391150" y="2220685"/>
                      <a:pt x="5459185" y="2177143"/>
                      <a:pt x="5535385" y="2204357"/>
                    </a:cubicBezTo>
                    <a:cubicBezTo>
                      <a:pt x="5611585" y="2231571"/>
                      <a:pt x="5676900" y="2337707"/>
                      <a:pt x="5747657" y="2367643"/>
                    </a:cubicBezTo>
                    <a:cubicBezTo>
                      <a:pt x="5818414" y="2397579"/>
                      <a:pt x="5894614" y="2405743"/>
                      <a:pt x="5959928" y="2383971"/>
                    </a:cubicBezTo>
                    <a:cubicBezTo>
                      <a:pt x="6025242" y="2362200"/>
                      <a:pt x="6139542" y="2237014"/>
                      <a:pt x="6139542" y="2237014"/>
                    </a:cubicBezTo>
                    <a:cubicBezTo>
                      <a:pt x="6196692" y="2190750"/>
                      <a:pt x="6242957" y="2147207"/>
                      <a:pt x="6302828" y="2106386"/>
                    </a:cubicBezTo>
                    <a:cubicBezTo>
                      <a:pt x="6362699" y="2065565"/>
                      <a:pt x="6428014" y="2013857"/>
                      <a:pt x="6498771" y="1992086"/>
                    </a:cubicBezTo>
                    <a:cubicBezTo>
                      <a:pt x="6569528" y="1970315"/>
                      <a:pt x="6659335" y="1918607"/>
                      <a:pt x="6727371" y="1975757"/>
                    </a:cubicBezTo>
                    <a:cubicBezTo>
                      <a:pt x="6795407" y="2032907"/>
                      <a:pt x="6841671" y="2212522"/>
                      <a:pt x="6906985" y="2334986"/>
                    </a:cubicBezTo>
                    <a:cubicBezTo>
                      <a:pt x="6972299" y="2457450"/>
                      <a:pt x="7067550" y="2623457"/>
                      <a:pt x="7119257" y="2710543"/>
                    </a:cubicBezTo>
                    <a:cubicBezTo>
                      <a:pt x="7170964" y="2797629"/>
                      <a:pt x="7149192" y="2852057"/>
                      <a:pt x="7217228" y="2857500"/>
                    </a:cubicBezTo>
                    <a:cubicBezTo>
                      <a:pt x="7285264" y="2862943"/>
                      <a:pt x="7437664" y="2737757"/>
                      <a:pt x="7527471" y="2743200"/>
                    </a:cubicBezTo>
                    <a:cubicBezTo>
                      <a:pt x="7617278" y="2748643"/>
                      <a:pt x="7666264" y="2838450"/>
                      <a:pt x="7756071" y="2890157"/>
                    </a:cubicBezTo>
                    <a:cubicBezTo>
                      <a:pt x="7845878" y="2941864"/>
                      <a:pt x="7971064" y="3026229"/>
                      <a:pt x="8066314" y="3053443"/>
                    </a:cubicBezTo>
                    <a:cubicBezTo>
                      <a:pt x="8161564" y="3080657"/>
                      <a:pt x="8273143" y="3056164"/>
                      <a:pt x="8327571" y="3053443"/>
                    </a:cubicBezTo>
                    <a:cubicBezTo>
                      <a:pt x="8381999" y="3050722"/>
                      <a:pt x="8403771" y="3118757"/>
                      <a:pt x="8392885" y="3037114"/>
                    </a:cubicBezTo>
                  </a:path>
                </a:pathLst>
              </a:custGeom>
              <a:ln w="1016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5" name="Group 54"/>
              <p:cNvGrpSpPr/>
              <p:nvPr/>
            </p:nvGrpSpPr>
            <p:grpSpPr>
              <a:xfrm>
                <a:off x="3657600" y="4191000"/>
                <a:ext cx="475488" cy="326136"/>
                <a:chOff x="3657600" y="4191000"/>
                <a:chExt cx="475488" cy="326136"/>
              </a:xfrm>
            </p:grpSpPr>
            <p:cxnSp>
              <p:nvCxnSpPr>
                <p:cNvPr id="56" name="Straight Connector 55"/>
                <p:cNvCxnSpPr/>
                <p:nvPr/>
              </p:nvCxnSpPr>
              <p:spPr>
                <a:xfrm flipV="1">
                  <a:off x="3657600" y="4191000"/>
                  <a:ext cx="457200" cy="76200"/>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V="1">
                  <a:off x="3675888" y="4443984"/>
                  <a:ext cx="457200" cy="73152"/>
                </a:xfrm>
                <a:prstGeom prst="line">
                  <a:avLst/>
                </a:prstGeom>
                <a:ln w="635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p:nvSpPr>
              <p:cNvPr id="69" name="TextBox 68"/>
              <p:cNvSpPr txBox="1"/>
              <p:nvPr/>
            </p:nvSpPr>
            <p:spPr>
              <a:xfrm>
                <a:off x="831850" y="2082225"/>
                <a:ext cx="5416550" cy="584775"/>
              </a:xfrm>
              <a:prstGeom prst="rect">
                <a:avLst/>
              </a:prstGeom>
              <a:solidFill>
                <a:schemeClr val="bg1"/>
              </a:solidFill>
            </p:spPr>
            <p:txBody>
              <a:bodyPr wrap="square" rtlCol="0">
                <a:spAutoFit/>
              </a:bodyPr>
              <a:lstStyle/>
              <a:p>
                <a:r>
                  <a:rPr lang="en-US" sz="3200" b="1" dirty="0">
                    <a:effectLst>
                      <a:outerShdw dist="50800" dir="7200000" algn="ctr" rotWithShape="0">
                        <a:srgbClr val="FF0000"/>
                      </a:outerShdw>
                    </a:effectLst>
                  </a:rPr>
                  <a:t>South Pass crossing will make</a:t>
                </a:r>
              </a:p>
            </p:txBody>
          </p:sp>
          <p:sp>
            <p:nvSpPr>
              <p:cNvPr id="70" name="TextBox 69"/>
              <p:cNvSpPr txBox="1"/>
              <p:nvPr/>
            </p:nvSpPr>
            <p:spPr>
              <a:xfrm>
                <a:off x="2736850" y="2844225"/>
                <a:ext cx="3968750" cy="584775"/>
              </a:xfrm>
              <a:prstGeom prst="rect">
                <a:avLst/>
              </a:prstGeom>
              <a:solidFill>
                <a:schemeClr val="bg1"/>
              </a:solidFill>
            </p:spPr>
            <p:txBody>
              <a:bodyPr wrap="square" rtlCol="0">
                <a:spAutoFit/>
              </a:bodyPr>
              <a:lstStyle/>
              <a:p>
                <a:r>
                  <a:rPr lang="en-US" sz="3200" b="1" u="sng" dirty="0">
                    <a:effectLst>
                      <a:outerShdw dist="50800" dir="7200000" algn="ctr" rotWithShape="0">
                        <a:srgbClr val="FF0000"/>
                      </a:outerShdw>
                    </a:effectLst>
                  </a:rPr>
                  <a:t>wagon</a:t>
                </a:r>
                <a:r>
                  <a:rPr lang="en-US" sz="3200" b="1" dirty="0">
                    <a:effectLst>
                      <a:outerShdw dist="50800" dir="7200000" algn="ctr" rotWithShape="0">
                        <a:srgbClr val="FF0000"/>
                      </a:outerShdw>
                    </a:effectLst>
                  </a:rPr>
                  <a:t> travel possible</a:t>
                </a:r>
              </a:p>
            </p:txBody>
          </p:sp>
          <p:sp>
            <p:nvSpPr>
              <p:cNvPr id="71" name="TextBox 70"/>
              <p:cNvSpPr txBox="1"/>
              <p:nvPr/>
            </p:nvSpPr>
            <p:spPr>
              <a:xfrm>
                <a:off x="4191000" y="3505200"/>
                <a:ext cx="4953000" cy="584775"/>
              </a:xfrm>
              <a:prstGeom prst="rect">
                <a:avLst/>
              </a:prstGeom>
              <a:solidFill>
                <a:schemeClr val="bg1"/>
              </a:solidFill>
            </p:spPr>
            <p:txBody>
              <a:bodyPr wrap="square" rtlCol="0">
                <a:spAutoFit/>
              </a:bodyPr>
              <a:lstStyle/>
              <a:p>
                <a:r>
                  <a:rPr lang="en-US" sz="3200" b="1" dirty="0">
                    <a:effectLst>
                      <a:outerShdw dist="50800" dir="7200000" algn="ctr" rotWithShape="0">
                        <a:srgbClr val="FF0000"/>
                      </a:outerShdw>
                    </a:effectLst>
                  </a:rPr>
                  <a:t>over the Continental Divide</a:t>
                </a:r>
              </a:p>
            </p:txBody>
          </p:sp>
          <p:pic>
            <p:nvPicPr>
              <p:cNvPr id="72" name="Picture 4" descr="http://thefurtrapper.com/wp-content/uploads/2015/11/R.jpg"/>
              <p:cNvPicPr>
                <a:picLocks noChangeAspect="1" noChangeArrowheads="1"/>
              </p:cNvPicPr>
              <p:nvPr/>
            </p:nvPicPr>
            <p:blipFill>
              <a:blip r:embed="rId3"/>
              <a:srcRect l="8000" t="8191" r="16000" b="34471"/>
              <a:stretch>
                <a:fillRect/>
              </a:stretch>
            </p:blipFill>
            <p:spPr bwMode="auto">
              <a:xfrm>
                <a:off x="6723743" y="914400"/>
                <a:ext cx="2344057" cy="2590800"/>
              </a:xfrm>
              <a:prstGeom prst="rect">
                <a:avLst/>
              </a:prstGeom>
              <a:noFill/>
              <a:ln w="76200">
                <a:solidFill>
                  <a:srgbClr val="0070C0"/>
                </a:solidFill>
              </a:ln>
            </p:spPr>
          </p:pic>
        </p:grpSp>
        <p:sp>
          <p:nvSpPr>
            <p:cNvPr id="74" name="Oval 73"/>
            <p:cNvSpPr/>
            <p:nvPr/>
          </p:nvSpPr>
          <p:spPr>
            <a:xfrm>
              <a:off x="0" y="5791200"/>
              <a:ext cx="3124200" cy="609600"/>
            </a:xfrm>
            <a:prstGeom prst="ellipse">
              <a:avLst/>
            </a:prstGeom>
            <a:noFill/>
            <a:ln w="76200">
              <a:solidFill>
                <a:srgbClr val="007FDE"/>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6" name="TextBox 75"/>
          <p:cNvSpPr txBox="1"/>
          <p:nvPr/>
        </p:nvSpPr>
        <p:spPr>
          <a:xfrm>
            <a:off x="2743200" y="685800"/>
            <a:ext cx="3886200" cy="830997"/>
          </a:xfrm>
          <a:prstGeom prst="rect">
            <a:avLst/>
          </a:prstGeom>
          <a:solidFill>
            <a:schemeClr val="tx1"/>
          </a:solidFill>
        </p:spPr>
        <p:txBody>
          <a:bodyPr wrap="square" rtlCol="0">
            <a:spAutoFit/>
          </a:bodyPr>
          <a:lstStyle/>
          <a:p>
            <a:pPr algn="ctr"/>
            <a:r>
              <a:rPr lang="en-US" sz="4800" b="1" dirty="0">
                <a:solidFill>
                  <a:srgbClr val="FF0000"/>
                </a:solidFill>
                <a:effectLst>
                  <a:outerShdw dist="63500" dir="7200000" algn="ctr" rotWithShape="0">
                    <a:schemeClr val="bg1"/>
                  </a:outerShdw>
                </a:effectLst>
              </a:rPr>
              <a:t>War of 1812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75"/>
                                        </p:tgtEl>
                                      </p:cBhvr>
                                    </p:animEffect>
                                    <p:set>
                                      <p:cBhvr>
                                        <p:cTn id="7" dur="1" fill="hold">
                                          <p:stCondLst>
                                            <p:cond delay="999"/>
                                          </p:stCondLst>
                                        </p:cTn>
                                        <p:tgtEl>
                                          <p:spTgt spid="75"/>
                                        </p:tgtEl>
                                        <p:attrNameLst>
                                          <p:attrName>style.visibility</p:attrName>
                                        </p:attrNameLst>
                                      </p:cBhvr>
                                      <p:to>
                                        <p:strVal val="hidden"/>
                                      </p:to>
                                    </p:set>
                                  </p:childTnLst>
                                </p:cTn>
                              </p:par>
                            </p:childTnLst>
                          </p:cTn>
                        </p:par>
                        <p:par>
                          <p:cTn id="8" fill="hold">
                            <p:stCondLst>
                              <p:cond delay="1000"/>
                            </p:stCondLst>
                            <p:childTnLst>
                              <p:par>
                                <p:cTn id="9" presetID="8" presetClass="emph" presetSubtype="0" fill="hold" grpId="0" nodeType="afterEffect">
                                  <p:stCondLst>
                                    <p:cond delay="0"/>
                                  </p:stCondLst>
                                  <p:childTnLst>
                                    <p:animRot by="21600000">
                                      <p:cBhvr>
                                        <p:cTn id="10" dur="1000" fill="hold"/>
                                        <p:tgtEl>
                                          <p:spTgt spid="32">
                                            <p:txEl>
                                              <p:charRg st="4294967295" end="4294967295"/>
                                            </p:txEl>
                                          </p:spTgt>
                                        </p:tgtEl>
                                        <p:attrNameLst>
                                          <p:attrName>r</p:attrName>
                                        </p:attrNameLst>
                                      </p:cBhvr>
                                    </p:animRot>
                                  </p:childTnLst>
                                </p:cTn>
                              </p:par>
                            </p:childTnLst>
                          </p:cTn>
                        </p:par>
                        <p:par>
                          <p:cTn id="11" fill="hold">
                            <p:stCondLst>
                              <p:cond delay="20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childTnLst>
                                </p:cTn>
                              </p:par>
                              <p:par>
                                <p:cTn id="15" presetID="10"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35" presetClass="path" presetSubtype="0" fill="hold" grpId="2" nodeType="clickEffect">
                                  <p:stCondLst>
                                    <p:cond delay="0"/>
                                  </p:stCondLst>
                                  <p:childTnLst>
                                    <p:animMotion origin="layout" path="M -2.22222E-6 4.44444E-6 L -0.2368 0.11736 " pathEditMode="relative" rAng="0" ptsTypes="AA">
                                      <p:cBhvr>
                                        <p:cTn id="21" dur="1000" fill="hold"/>
                                        <p:tgtEl>
                                          <p:spTgt spid="32"/>
                                        </p:tgtEl>
                                        <p:attrNameLst>
                                          <p:attrName>ppt_x</p:attrName>
                                          <p:attrName>ppt_y</p:attrName>
                                        </p:attrNameLst>
                                      </p:cBhvr>
                                      <p:rCtr x="-11800" y="5900"/>
                                    </p:animMotion>
                                  </p:childTnLst>
                                </p:cTn>
                              </p:par>
                              <p:par>
                                <p:cTn id="22" presetID="1" presetClass="emph" presetSubtype="2" fill="hold" nodeType="withEffect">
                                  <p:stCondLst>
                                    <p:cond delay="0"/>
                                  </p:stCondLst>
                                  <p:childTnLst>
                                    <p:animClr clrSpc="rgb" dir="cw">
                                      <p:cBhvr>
                                        <p:cTn id="23" dur="1000" fill="hold"/>
                                        <p:tgtEl>
                                          <p:spTgt spid="32"/>
                                        </p:tgtEl>
                                        <p:attrNameLst>
                                          <p:attrName>fillcolor</p:attrName>
                                        </p:attrNameLst>
                                      </p:cBhvr>
                                      <p:to>
                                        <a:schemeClr val="tx1"/>
                                      </p:to>
                                    </p:animClr>
                                    <p:set>
                                      <p:cBhvr>
                                        <p:cTn id="24" dur="1000" fill="hold"/>
                                        <p:tgtEl>
                                          <p:spTgt spid="32"/>
                                        </p:tgtEl>
                                        <p:attrNameLst>
                                          <p:attrName>fill.type</p:attrName>
                                        </p:attrNameLst>
                                      </p:cBhvr>
                                      <p:to>
                                        <p:strVal val="solid"/>
                                      </p:to>
                                    </p:set>
                                    <p:set>
                                      <p:cBhvr>
                                        <p:cTn id="25" dur="1000" fill="hold"/>
                                        <p:tgtEl>
                                          <p:spTgt spid="32"/>
                                        </p:tgtEl>
                                        <p:attrNameLst>
                                          <p:attrName>fill.on</p:attrName>
                                        </p:attrNameLst>
                                      </p:cBhvr>
                                      <p:to>
                                        <p:strVal val="true"/>
                                      </p:to>
                                    </p:set>
                                  </p:childTnLst>
                                </p:cTn>
                              </p:par>
                              <p:par>
                                <p:cTn id="26" presetID="10" presetClass="entr" presetSubtype="0" fill="hold" nodeType="withEffect">
                                  <p:stCondLst>
                                    <p:cond delay="500"/>
                                  </p:stCondLst>
                                  <p:childTnLst>
                                    <p:set>
                                      <p:cBhvr>
                                        <p:cTn id="27" dur="1" fill="hold">
                                          <p:stCondLst>
                                            <p:cond delay="0"/>
                                          </p:stCondLst>
                                        </p:cTn>
                                        <p:tgtEl>
                                          <p:spTgt spid="76"/>
                                        </p:tgtEl>
                                        <p:attrNameLst>
                                          <p:attrName>style.visibility</p:attrName>
                                        </p:attrNameLst>
                                      </p:cBhvr>
                                      <p:to>
                                        <p:strVal val="visible"/>
                                      </p:to>
                                    </p:set>
                                    <p:animEffect transition="in" filter="fade">
                                      <p:cBhvr>
                                        <p:cTn id="28" dur="1000"/>
                                        <p:tgtEl>
                                          <p:spTgt spid="76"/>
                                        </p:tgtEl>
                                      </p:cBhvr>
                                    </p:animEffect>
                                  </p:childTnLst>
                                </p:cTn>
                              </p:par>
                              <p:par>
                                <p:cTn id="29" presetID="10" presetClass="exit" presetSubtype="0" fill="hold" grpId="1" nodeType="withEffect">
                                  <p:stCondLst>
                                    <p:cond delay="500"/>
                                  </p:stCondLst>
                                  <p:childTnLst>
                                    <p:animEffect transition="out" filter="fade">
                                      <p:cBhvr>
                                        <p:cTn id="30" dur="1000"/>
                                        <p:tgtEl>
                                          <p:spTgt spid="32"/>
                                        </p:tgtEl>
                                      </p:cBhvr>
                                    </p:animEffect>
                                    <p:set>
                                      <p:cBhvr>
                                        <p:cTn id="31" dur="1" fill="hold">
                                          <p:stCondLst>
                                            <p:cond delay="9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2" grpId="1" animBg="1"/>
      <p:bldP spid="32" grpId="2"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2" name="Group 16"/>
          <p:cNvGrpSpPr/>
          <p:nvPr/>
        </p:nvGrpSpPr>
        <p:grpSpPr>
          <a:xfrm>
            <a:off x="228600" y="5405735"/>
            <a:ext cx="2590800" cy="537865"/>
            <a:chOff x="6553200" y="4419600"/>
            <a:chExt cx="2590800" cy="537865"/>
          </a:xfrm>
        </p:grpSpPr>
        <p:sp>
          <p:nvSpPr>
            <p:cNvPr id="18" name="TextBox 17"/>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40000"/>
                      <a:lumOff val="60000"/>
                    </a:schemeClr>
                  </a:solidFill>
                  <a:effectLst>
                    <a:outerShdw dist="50800" dir="7200000" algn="ctr" rotWithShape="0">
                      <a:schemeClr val="tx1"/>
                    </a:outerShdw>
                  </a:effectLst>
                </a:rPr>
                <a:t>        North West Co</a:t>
              </a:r>
            </a:p>
          </p:txBody>
        </p:sp>
        <p:sp>
          <p:nvSpPr>
            <p:cNvPr id="19" name="5-Point Star 18"/>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21" name="TextBox 20"/>
          <p:cNvSpPr txBox="1"/>
          <p:nvPr/>
        </p:nvSpPr>
        <p:spPr>
          <a:xfrm>
            <a:off x="228600" y="5939135"/>
            <a:ext cx="2590800" cy="461665"/>
          </a:xfrm>
          <a:prstGeom prst="rect">
            <a:avLst/>
          </a:prstGeom>
          <a:solidFill>
            <a:schemeClr val="bg1"/>
          </a:solidFill>
        </p:spPr>
        <p:txBody>
          <a:bodyPr wrap="square" rtlCol="0">
            <a:spAutoFit/>
          </a:bodyPr>
          <a:lstStyle/>
          <a:p>
            <a:r>
              <a:rPr lang="en-US" sz="2400" b="1" dirty="0">
                <a:solidFill>
                  <a:schemeClr val="tx2">
                    <a:lumMod val="60000"/>
                    <a:lumOff val="40000"/>
                  </a:schemeClr>
                </a:solidFill>
                <a:effectLst>
                  <a:outerShdw dist="50800" dir="7200000" algn="ctr" rotWithShape="0">
                    <a:srgbClr val="FF0000"/>
                  </a:outerShdw>
                </a:effectLst>
              </a:rPr>
              <a:t>        Pacific  Fur Co</a:t>
            </a:r>
          </a:p>
        </p:txBody>
      </p:sp>
      <p:sp>
        <p:nvSpPr>
          <p:cNvPr id="22" name="5-Point Star 21"/>
          <p:cNvSpPr/>
          <p:nvPr/>
        </p:nvSpPr>
        <p:spPr>
          <a:xfrm>
            <a:off x="304800" y="5862935"/>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nvGrpSpPr>
          <p:cNvPr id="4" name="Group 22"/>
          <p:cNvGrpSpPr/>
          <p:nvPr/>
        </p:nvGrpSpPr>
        <p:grpSpPr>
          <a:xfrm>
            <a:off x="228600" y="6320135"/>
            <a:ext cx="2590800" cy="537865"/>
            <a:chOff x="6553200" y="4419600"/>
            <a:chExt cx="2590800" cy="537865"/>
          </a:xfrm>
        </p:grpSpPr>
        <p:sp>
          <p:nvSpPr>
            <p:cNvPr id="24" name="TextBox 2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5" name="5-Point Star 24"/>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26" name="Rectangle 25"/>
          <p:cNvSpPr/>
          <p:nvPr/>
        </p:nvSpPr>
        <p:spPr>
          <a:xfrm>
            <a:off x="2286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Spokane</a:t>
            </a:r>
          </a:p>
          <a:p>
            <a:r>
              <a:rPr lang="en-US" sz="2400" b="1" dirty="0">
                <a:solidFill>
                  <a:srgbClr val="B8D0EE"/>
                </a:solidFill>
                <a:effectLst>
                  <a:outerShdw dist="63500" dir="7200000" algn="ctr" rotWithShape="0">
                    <a:schemeClr val="tx1"/>
                  </a:outerShdw>
                </a:effectLst>
              </a:rPr>
              <a:t>House</a:t>
            </a:r>
          </a:p>
        </p:txBody>
      </p:sp>
      <p:sp>
        <p:nvSpPr>
          <p:cNvPr id="46" name="5-Point Star 45"/>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nvGrpSpPr>
          <p:cNvPr id="69" name="Group 68"/>
          <p:cNvGrpSpPr/>
          <p:nvPr/>
        </p:nvGrpSpPr>
        <p:grpSpPr>
          <a:xfrm>
            <a:off x="0" y="0"/>
            <a:ext cx="9144000" cy="707886"/>
            <a:chOff x="0" y="0"/>
            <a:chExt cx="9144000" cy="707886"/>
          </a:xfrm>
        </p:grpSpPr>
        <p:sp useBgFill="1">
          <p:nvSpPr>
            <p:cNvPr id="68" name="Rectangle 67"/>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 useBgFill="1">
          <p:nvSpPr>
            <p:cNvPr id="30" name="Rectangle 29"/>
            <p:cNvSpPr/>
            <p:nvPr/>
          </p:nvSpPr>
          <p:spPr>
            <a:xfrm>
              <a:off x="64770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p:cNvSpPr txBox="1"/>
          <p:nvPr/>
        </p:nvSpPr>
        <p:spPr>
          <a:xfrm rot="1476153">
            <a:off x="1297667" y="2862774"/>
            <a:ext cx="2067233" cy="461665"/>
          </a:xfrm>
          <a:prstGeom prst="rect">
            <a:avLst/>
          </a:prstGeom>
          <a:solidFill>
            <a:schemeClr val="bg1"/>
          </a:solidFill>
        </p:spPr>
        <p:txBody>
          <a:bodyPr wrap="none" rtlCol="0">
            <a:spAutoFit/>
          </a:bodyPr>
          <a:lstStyle/>
          <a:p>
            <a:r>
              <a:rPr lang="en-US" sz="2400" b="1" dirty="0">
                <a:solidFill>
                  <a:srgbClr val="0070C0"/>
                </a:solidFill>
                <a:effectLst>
                  <a:outerShdw dist="63500" dir="7200000" algn="ctr" rotWithShape="0">
                    <a:srgbClr val="FF0000"/>
                  </a:outerShdw>
                </a:effectLst>
              </a:rPr>
              <a:t>Fort </a:t>
            </a:r>
            <a:r>
              <a:rPr lang="en-US" sz="2400" b="1" dirty="0" err="1">
                <a:solidFill>
                  <a:srgbClr val="0070C0"/>
                </a:solidFill>
                <a:effectLst>
                  <a:outerShdw dist="63500" dir="7200000" algn="ctr" rotWithShape="0">
                    <a:srgbClr val="FF0000"/>
                  </a:outerShdw>
                </a:effectLst>
              </a:rPr>
              <a:t>Okanagon</a:t>
            </a:r>
            <a:endParaRPr lang="en-US" sz="2400" b="1" dirty="0">
              <a:solidFill>
                <a:srgbClr val="0070C0"/>
              </a:solidFill>
              <a:effectLst>
                <a:outerShdw dist="63500" dir="7200000" algn="ctr" rotWithShape="0">
                  <a:srgbClr val="FF0000"/>
                </a:outerShdw>
              </a:effectLst>
            </a:endParaRPr>
          </a:p>
        </p:txBody>
      </p:sp>
      <p:sp>
        <p:nvSpPr>
          <p:cNvPr id="42" name="TextBox 41"/>
          <p:cNvSpPr txBox="1"/>
          <p:nvPr/>
        </p:nvSpPr>
        <p:spPr>
          <a:xfrm rot="1476153">
            <a:off x="400642" y="3171057"/>
            <a:ext cx="1684435" cy="461665"/>
          </a:xfrm>
          <a:prstGeom prst="rect">
            <a:avLst/>
          </a:prstGeom>
          <a:solidFill>
            <a:schemeClr val="bg1"/>
          </a:solidFill>
        </p:spPr>
        <p:txBody>
          <a:bodyPr wrap="none" rtlCol="0">
            <a:spAutoFit/>
          </a:bodyPr>
          <a:lstStyle/>
          <a:p>
            <a:r>
              <a:rPr lang="en-US" sz="2400" b="1" dirty="0">
                <a:solidFill>
                  <a:srgbClr val="0070C0"/>
                </a:solidFill>
                <a:effectLst>
                  <a:outerShdw dist="63500" dir="7200000" algn="ctr" rotWithShape="0">
                    <a:srgbClr val="FF0000"/>
                  </a:outerShdw>
                </a:effectLst>
              </a:rPr>
              <a:t>Fort Astoria</a:t>
            </a:r>
          </a:p>
        </p:txBody>
      </p:sp>
      <p:sp>
        <p:nvSpPr>
          <p:cNvPr id="52" name="TextBox 51"/>
          <p:cNvSpPr txBox="1"/>
          <p:nvPr/>
        </p:nvSpPr>
        <p:spPr>
          <a:xfrm rot="19927447">
            <a:off x="7823425" y="4894399"/>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53" name="TextBox 52"/>
          <p:cNvSpPr txBox="1"/>
          <p:nvPr/>
        </p:nvSpPr>
        <p:spPr>
          <a:xfrm rot="19879460">
            <a:off x="6750997" y="4550877"/>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sp>
        <p:nvSpPr>
          <p:cNvPr id="34" name="5-Point Star 33"/>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6" name="Group 85"/>
          <p:cNvGrpSpPr/>
          <p:nvPr/>
        </p:nvGrpSpPr>
        <p:grpSpPr>
          <a:xfrm>
            <a:off x="7581589" y="3672443"/>
            <a:ext cx="1300356" cy="1051957"/>
            <a:chOff x="7581589" y="3672443"/>
            <a:chExt cx="1300356" cy="1051957"/>
          </a:xfrm>
        </p:grpSpPr>
        <p:sp>
          <p:nvSpPr>
            <p:cNvPr id="51" name="TextBox 50"/>
            <p:cNvSpPr txBox="1"/>
            <p:nvPr/>
          </p:nvSpPr>
          <p:spPr>
            <a:xfrm rot="19879460">
              <a:off x="7581589" y="3672443"/>
              <a:ext cx="1300356"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Madison</a:t>
              </a:r>
            </a:p>
          </p:txBody>
        </p:sp>
        <p:sp>
          <p:nvSpPr>
            <p:cNvPr id="35" name="5-Point Star 34"/>
            <p:cNvSpPr/>
            <p:nvPr/>
          </p:nvSpPr>
          <p:spPr>
            <a:xfrm>
              <a:off x="7924800" y="41910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5-Point Star 35"/>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5" name="Group 84"/>
          <p:cNvGrpSpPr/>
          <p:nvPr/>
        </p:nvGrpSpPr>
        <p:grpSpPr>
          <a:xfrm>
            <a:off x="5406996" y="3505200"/>
            <a:ext cx="1222404" cy="944615"/>
            <a:chOff x="5406996" y="3505200"/>
            <a:chExt cx="1222404" cy="944615"/>
          </a:xfrm>
        </p:grpSpPr>
        <p:sp>
          <p:nvSpPr>
            <p:cNvPr id="50" name="TextBox 49"/>
            <p:cNvSpPr txBox="1"/>
            <p:nvPr/>
          </p:nvSpPr>
          <p:spPr>
            <a:xfrm rot="19644325">
              <a:off x="5406996" y="3618818"/>
              <a:ext cx="947695" cy="830997"/>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Cedar</a:t>
              </a:r>
            </a:p>
            <a:p>
              <a:r>
                <a:rPr lang="en-US" sz="2400" b="1" dirty="0">
                  <a:solidFill>
                    <a:schemeClr val="accent3">
                      <a:lumMod val="75000"/>
                    </a:schemeClr>
                  </a:solidFill>
                  <a:effectLst>
                    <a:outerShdw dist="63500" dir="7200000" algn="ctr" rotWithShape="0">
                      <a:schemeClr val="tx1"/>
                    </a:outerShdw>
                  </a:effectLst>
                </a:rPr>
                <a:t>Island</a:t>
              </a:r>
            </a:p>
          </p:txBody>
        </p:sp>
        <p:sp>
          <p:nvSpPr>
            <p:cNvPr id="37" name="5-Point Star 36"/>
            <p:cNvSpPr/>
            <p:nvPr/>
          </p:nvSpPr>
          <p:spPr>
            <a:xfrm rot="20045405">
              <a:off x="6172200" y="35052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p:cNvGrpSpPr/>
          <p:nvPr/>
        </p:nvGrpSpPr>
        <p:grpSpPr>
          <a:xfrm>
            <a:off x="4609501" y="2472951"/>
            <a:ext cx="1418824" cy="896687"/>
            <a:chOff x="4609501" y="2472951"/>
            <a:chExt cx="1418824" cy="896687"/>
          </a:xfrm>
        </p:grpSpPr>
        <p:sp>
          <p:nvSpPr>
            <p:cNvPr id="49" name="TextBox 48"/>
            <p:cNvSpPr txBox="1"/>
            <p:nvPr/>
          </p:nvSpPr>
          <p:spPr>
            <a:xfrm rot="19245349">
              <a:off x="4609501" y="2907973"/>
              <a:ext cx="1167307"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Manuel</a:t>
              </a:r>
            </a:p>
          </p:txBody>
        </p:sp>
        <p:sp>
          <p:nvSpPr>
            <p:cNvPr id="38" name="5-Point Star 37"/>
            <p:cNvSpPr/>
            <p:nvPr/>
          </p:nvSpPr>
          <p:spPr>
            <a:xfrm>
              <a:off x="5571125" y="2472951"/>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82"/>
          <p:cNvGrpSpPr/>
          <p:nvPr/>
        </p:nvGrpSpPr>
        <p:grpSpPr>
          <a:xfrm>
            <a:off x="5486398" y="1621761"/>
            <a:ext cx="1403717" cy="1003589"/>
            <a:chOff x="5486398" y="1621761"/>
            <a:chExt cx="1403717" cy="1003589"/>
          </a:xfrm>
        </p:grpSpPr>
        <p:sp>
          <p:nvSpPr>
            <p:cNvPr id="45" name="TextBox 44"/>
            <p:cNvSpPr txBox="1"/>
            <p:nvPr/>
          </p:nvSpPr>
          <p:spPr>
            <a:xfrm rot="19136910">
              <a:off x="5636246" y="1621761"/>
              <a:ext cx="1253869" cy="461665"/>
            </a:xfrm>
            <a:prstGeom prst="rect">
              <a:avLst/>
            </a:prstGeom>
            <a:solidFill>
              <a:schemeClr val="bg1"/>
            </a:solidFill>
          </p:spPr>
          <p:txBody>
            <a:bodyPr wrap="none" rtlCol="0">
              <a:spAutoFit/>
            </a:bodyPr>
            <a:lstStyle/>
            <a:p>
              <a:r>
                <a:rPr lang="en-US" sz="2300" b="1" dirty="0">
                  <a:solidFill>
                    <a:schemeClr val="accent3">
                      <a:lumMod val="75000"/>
                    </a:schemeClr>
                  </a:solidFill>
                  <a:effectLst>
                    <a:outerShdw dist="63500" dir="7200000" algn="ctr" rotWithShape="0">
                      <a:schemeClr val="tx1"/>
                    </a:outerShdw>
                  </a:effectLst>
                </a:rPr>
                <a:t>Mandan</a:t>
              </a:r>
            </a:p>
          </p:txBody>
        </p:sp>
        <p:sp>
          <p:nvSpPr>
            <p:cNvPr id="39" name="5-Point Star 38"/>
            <p:cNvSpPr/>
            <p:nvPr/>
          </p:nvSpPr>
          <p:spPr>
            <a:xfrm>
              <a:off x="5486398" y="209195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p:cNvGrpSpPr/>
          <p:nvPr/>
        </p:nvGrpSpPr>
        <p:grpSpPr>
          <a:xfrm>
            <a:off x="3002515" y="1923592"/>
            <a:ext cx="1645685" cy="895808"/>
            <a:chOff x="3002515" y="1923592"/>
            <a:chExt cx="1645685" cy="895808"/>
          </a:xfrm>
        </p:grpSpPr>
        <p:sp>
          <p:nvSpPr>
            <p:cNvPr id="44" name="TextBox 43"/>
            <p:cNvSpPr txBox="1"/>
            <p:nvPr/>
          </p:nvSpPr>
          <p:spPr>
            <a:xfrm rot="1554595">
              <a:off x="3002515" y="1923592"/>
              <a:ext cx="1395767" cy="461665"/>
            </a:xfrm>
            <a:prstGeom prst="rect">
              <a:avLst/>
            </a:prstGeom>
            <a:solidFill>
              <a:schemeClr val="bg1"/>
            </a:solidFill>
          </p:spPr>
          <p:txBody>
            <a:bodyPr wrap="none" rtlCol="0">
              <a:spAutoFit/>
            </a:bodyPr>
            <a:lstStyle/>
            <a:p>
              <a:r>
                <a:rPr lang="en-US" sz="2400" b="1" dirty="0">
                  <a:solidFill>
                    <a:schemeClr val="accent3">
                      <a:lumMod val="75000"/>
                    </a:schemeClr>
                  </a:solidFill>
                  <a:effectLst>
                    <a:outerShdw dist="63500" dir="7200000" algn="ctr" rotWithShape="0">
                      <a:schemeClr val="tx1"/>
                    </a:outerShdw>
                  </a:effectLst>
                </a:rPr>
                <a:t>Raymond</a:t>
              </a:r>
            </a:p>
          </p:txBody>
        </p:sp>
        <p:sp>
          <p:nvSpPr>
            <p:cNvPr id="40" name="5-Point Star 39"/>
            <p:cNvSpPr/>
            <p:nvPr/>
          </p:nvSpPr>
          <p:spPr>
            <a:xfrm>
              <a:off x="4191000" y="2286000"/>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p:cNvSpPr txBox="1"/>
          <p:nvPr/>
        </p:nvSpPr>
        <p:spPr>
          <a:xfrm>
            <a:off x="4191000" y="5024735"/>
            <a:ext cx="2590800" cy="461665"/>
          </a:xfrm>
          <a:prstGeom prst="rect">
            <a:avLst/>
          </a:prstGeom>
          <a:solidFill>
            <a:schemeClr val="bg1"/>
          </a:solidFill>
        </p:spPr>
        <p:txBody>
          <a:bodyPr wrap="square" rtlCol="0">
            <a:spAutoFit/>
          </a:bodyPr>
          <a:lstStyle/>
          <a:p>
            <a:r>
              <a:rPr lang="en-US" sz="2400" b="1" dirty="0"/>
              <a:t>        Missouri Fur</a:t>
            </a:r>
          </a:p>
        </p:txBody>
      </p:sp>
      <p:sp>
        <p:nvSpPr>
          <p:cNvPr id="58" name="5-Point Star 57"/>
          <p:cNvSpPr/>
          <p:nvPr/>
        </p:nvSpPr>
        <p:spPr>
          <a:xfrm>
            <a:off x="4267200" y="4948535"/>
            <a:ext cx="457200" cy="533400"/>
          </a:xfrm>
          <a:prstGeom prst="star5">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41910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60" name="5-Point Star 59"/>
          <p:cNvSpPr/>
          <p:nvPr/>
        </p:nvSpPr>
        <p:spPr>
          <a:xfrm>
            <a:off x="42672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41910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62" name="5-Point Star 61"/>
          <p:cNvSpPr/>
          <p:nvPr/>
        </p:nvSpPr>
        <p:spPr>
          <a:xfrm>
            <a:off x="4267200" y="5862935"/>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p:cNvSpPr txBox="1"/>
          <p:nvPr/>
        </p:nvSpPr>
        <p:spPr>
          <a:xfrm>
            <a:off x="41910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64" name="5-Point Star 63"/>
          <p:cNvSpPr/>
          <p:nvPr/>
        </p:nvSpPr>
        <p:spPr>
          <a:xfrm>
            <a:off x="42672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p:nvPr/>
        </p:nvSpPr>
        <p:spPr>
          <a:xfrm>
            <a:off x="4191000" y="5029200"/>
            <a:ext cx="2590800" cy="18288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67" name="5-Point Star 66"/>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p:cNvSpPr txBox="1"/>
          <p:nvPr/>
        </p:nvSpPr>
        <p:spPr>
          <a:xfrm rot="1476153">
            <a:off x="1359500" y="2847761"/>
            <a:ext cx="2067233" cy="461665"/>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Fort </a:t>
            </a:r>
            <a:r>
              <a:rPr lang="en-US" sz="2400" b="1" dirty="0" err="1">
                <a:solidFill>
                  <a:srgbClr val="B8D0EE"/>
                </a:solidFill>
                <a:effectLst>
                  <a:outerShdw dist="63500" dir="7200000" algn="ctr" rotWithShape="0">
                    <a:schemeClr val="tx1"/>
                  </a:outerShdw>
                </a:effectLst>
              </a:rPr>
              <a:t>Okanagon</a:t>
            </a:r>
            <a:endParaRPr lang="en-US" sz="2400" b="1" dirty="0">
              <a:solidFill>
                <a:srgbClr val="B8D0EE"/>
              </a:solidFill>
              <a:effectLst>
                <a:outerShdw dist="63500" dir="7200000" algn="ctr" rotWithShape="0">
                  <a:schemeClr val="tx1"/>
                </a:outerShdw>
              </a:effectLst>
            </a:endParaRPr>
          </a:p>
        </p:txBody>
      </p:sp>
      <p:sp>
        <p:nvSpPr>
          <p:cNvPr id="76" name="TextBox 75"/>
          <p:cNvSpPr txBox="1"/>
          <p:nvPr/>
        </p:nvSpPr>
        <p:spPr>
          <a:xfrm rot="1476153">
            <a:off x="458693" y="3156044"/>
            <a:ext cx="1692002" cy="461665"/>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Fort George</a:t>
            </a:r>
          </a:p>
        </p:txBody>
      </p:sp>
      <p:sp>
        <p:nvSpPr>
          <p:cNvPr id="41" name="5-Point Star 40"/>
          <p:cNvSpPr/>
          <p:nvPr/>
        </p:nvSpPr>
        <p:spPr>
          <a:xfrm>
            <a:off x="1295400" y="21336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43" name="5-Point Star 42"/>
          <p:cNvSpPr/>
          <p:nvPr/>
        </p:nvSpPr>
        <p:spPr>
          <a:xfrm>
            <a:off x="304800" y="2438400"/>
            <a:ext cx="457200" cy="533400"/>
          </a:xfrm>
          <a:prstGeom prst="star5">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77" name="TextBox 76"/>
          <p:cNvSpPr txBox="1"/>
          <p:nvPr/>
        </p:nvSpPr>
        <p:spPr>
          <a:xfrm>
            <a:off x="2743200" y="685800"/>
            <a:ext cx="3886200" cy="830997"/>
          </a:xfrm>
          <a:prstGeom prst="rect">
            <a:avLst/>
          </a:prstGeom>
          <a:solidFill>
            <a:schemeClr val="tx1"/>
          </a:solidFill>
        </p:spPr>
        <p:txBody>
          <a:bodyPr wrap="square" rtlCol="0">
            <a:spAutoFit/>
          </a:bodyPr>
          <a:lstStyle/>
          <a:p>
            <a:pPr algn="ctr"/>
            <a:r>
              <a:rPr lang="en-US" sz="4800" b="1" dirty="0">
                <a:solidFill>
                  <a:srgbClr val="FF0000"/>
                </a:solidFill>
                <a:effectLst>
                  <a:outerShdw dist="63500" dir="7200000" algn="ctr" rotWithShape="0">
                    <a:schemeClr val="bg1"/>
                  </a:outerShdw>
                </a:effectLst>
              </a:rPr>
              <a:t>War of 1812</a:t>
            </a:r>
          </a:p>
        </p:txBody>
      </p:sp>
      <p:sp>
        <p:nvSpPr>
          <p:cNvPr id="80" name="Oval 79"/>
          <p:cNvSpPr/>
          <p:nvPr/>
        </p:nvSpPr>
        <p:spPr>
          <a:xfrm>
            <a:off x="4038600" y="4876800"/>
            <a:ext cx="2895600" cy="609600"/>
          </a:xfrm>
          <a:prstGeom prst="ellipse">
            <a:avLst/>
          </a:prstGeom>
          <a:noFill/>
          <a:ln w="76200">
            <a:solidFill>
              <a:schemeClr val="accent3">
                <a:lumMod val="75000"/>
              </a:schemeClr>
            </a:solidFill>
          </a:ln>
          <a:effectLst>
            <a:outerShdw blurRad="50800" dist="50800" dir="78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1" name="Picture 3" descr="C:\Users\Sandra\AppData\Local\Microsoft\Windows\INetCache\IE\51KKD49H\X-black-white-border.svg[1].png"/>
          <p:cNvPicPr>
            <a:picLocks noChangeAspect="1" noChangeArrowheads="1"/>
          </p:cNvPicPr>
          <p:nvPr/>
        </p:nvPicPr>
        <p:blipFill>
          <a:blip r:embed="rId3" cstate="print"/>
          <a:srcRect/>
          <a:stretch>
            <a:fillRect/>
          </a:stretch>
        </p:blipFill>
        <p:spPr bwMode="auto">
          <a:xfrm rot="5400000">
            <a:off x="5121550" y="4327250"/>
            <a:ext cx="843087" cy="1942187"/>
          </a:xfrm>
          <a:prstGeom prst="rect">
            <a:avLst/>
          </a:prstGeom>
          <a:noFill/>
        </p:spPr>
      </p:pic>
      <p:sp>
        <p:nvSpPr>
          <p:cNvPr id="87" name="Oval 86"/>
          <p:cNvSpPr/>
          <p:nvPr/>
        </p:nvSpPr>
        <p:spPr>
          <a:xfrm>
            <a:off x="6248400" y="6248400"/>
            <a:ext cx="2895600" cy="609600"/>
          </a:xfrm>
          <a:prstGeom prst="ellipse">
            <a:avLst/>
          </a:prstGeom>
          <a:noFill/>
          <a:ln w="76200">
            <a:solidFill>
              <a:srgbClr val="FF0000"/>
            </a:solidFill>
          </a:ln>
          <a:effectLst>
            <a:outerShdw blurRad="50800" dist="50800" dir="78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0" name="Picture 9"/>
          <p:cNvPicPr>
            <a:picLocks noChangeAspect="1" noChangeArrowheads="1"/>
          </p:cNvPicPr>
          <p:nvPr/>
        </p:nvPicPr>
        <p:blipFill>
          <a:blip r:embed="rId4" cstate="print"/>
          <a:srcRect/>
          <a:stretch>
            <a:fillRect/>
          </a:stretch>
        </p:blipFill>
        <p:spPr bwMode="auto">
          <a:xfrm>
            <a:off x="108726" y="3886200"/>
            <a:ext cx="1273200" cy="1472756"/>
          </a:xfrm>
          <a:prstGeom prst="rect">
            <a:avLst/>
          </a:prstGeom>
          <a:noFill/>
          <a:ln w="76200">
            <a:solidFill>
              <a:schemeClr val="tx2">
                <a:lumMod val="60000"/>
                <a:lumOff val="40000"/>
              </a:schemeClr>
            </a:solidFill>
            <a:miter lim="800000"/>
            <a:headEnd/>
            <a:tailEnd/>
          </a:ln>
          <a:effectLst/>
        </p:spPr>
      </p:pic>
      <p:pic>
        <p:nvPicPr>
          <p:cNvPr id="72" name="Picture 2" descr="Image result for manuel lisa fur trader"/>
          <p:cNvPicPr>
            <a:picLocks noChangeAspect="1" noChangeArrowheads="1"/>
          </p:cNvPicPr>
          <p:nvPr/>
        </p:nvPicPr>
        <p:blipFill>
          <a:blip r:embed="rId5"/>
          <a:srcRect l="18750" t="1895" r="12500"/>
          <a:stretch>
            <a:fillRect/>
          </a:stretch>
        </p:blipFill>
        <p:spPr bwMode="auto">
          <a:xfrm>
            <a:off x="3886200" y="3505200"/>
            <a:ext cx="1314509" cy="1443470"/>
          </a:xfrm>
          <a:prstGeom prst="rect">
            <a:avLst/>
          </a:prstGeom>
          <a:solidFill>
            <a:schemeClr val="accent3">
              <a:lumMod val="75000"/>
            </a:schemeClr>
          </a:solidFill>
          <a:ln w="76200">
            <a:solidFill>
              <a:schemeClr val="accent3">
                <a:lumMod val="75000"/>
              </a:schemeClr>
            </a:solidFill>
          </a:ln>
        </p:spPr>
      </p:pic>
      <p:pic>
        <p:nvPicPr>
          <p:cNvPr id="2051" name="Picture 3" descr="C:\Users\Sandra\AppData\Local\Microsoft\Windows\INetCache\IE\51KKD49H\X-black-white-border.svg[1].png"/>
          <p:cNvPicPr>
            <a:picLocks noChangeAspect="1" noChangeArrowheads="1"/>
          </p:cNvPicPr>
          <p:nvPr/>
        </p:nvPicPr>
        <p:blipFill>
          <a:blip r:embed="rId3" cstate="print"/>
          <a:srcRect/>
          <a:stretch>
            <a:fillRect/>
          </a:stretch>
        </p:blipFill>
        <p:spPr bwMode="auto">
          <a:xfrm rot="5400000">
            <a:off x="1292956" y="5179160"/>
            <a:ext cx="843087" cy="2057400"/>
          </a:xfrm>
          <a:prstGeom prst="rect">
            <a:avLst/>
          </a:prstGeom>
          <a:noFill/>
        </p:spPr>
      </p:pic>
      <p:sp>
        <p:nvSpPr>
          <p:cNvPr id="78" name="Oval 77"/>
          <p:cNvSpPr/>
          <p:nvPr/>
        </p:nvSpPr>
        <p:spPr>
          <a:xfrm>
            <a:off x="0" y="5334000"/>
            <a:ext cx="3124200" cy="609600"/>
          </a:xfrm>
          <a:prstGeom prst="ellipse">
            <a:avLst/>
          </a:prstGeom>
          <a:noFill/>
          <a:ln w="76200">
            <a:solidFill>
              <a:srgbClr val="B8D0EE"/>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p:nvPr/>
        </p:nvSpPr>
        <p:spPr>
          <a:xfrm>
            <a:off x="0" y="5867400"/>
            <a:ext cx="3124200" cy="609600"/>
          </a:xfrm>
          <a:prstGeom prst="ellipse">
            <a:avLst/>
          </a:prstGeom>
          <a:noFill/>
          <a:ln w="76200">
            <a:solidFill>
              <a:schemeClr val="accent1">
                <a:lumMod val="60000"/>
                <a:lumOff val="40000"/>
              </a:schemeClr>
            </a:solidFill>
          </a:ln>
          <a:effectLst>
            <a:outerShdw dist="63500" dir="7200000" algn="ctr" rotWithShape="0">
              <a:srgbClr val="FF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1000" fill="hold"/>
                                        <p:tgtEl>
                                          <p:spTgt spid="73"/>
                                        </p:tgtEl>
                                        <p:attrNameLst>
                                          <p:attrName>ppt_w</p:attrName>
                                        </p:attrNameLst>
                                      </p:cBhvr>
                                      <p:tavLst>
                                        <p:tav tm="0">
                                          <p:val>
                                            <p:fltVal val="0"/>
                                          </p:val>
                                        </p:tav>
                                        <p:tav tm="100000">
                                          <p:val>
                                            <p:strVal val="#ppt_w"/>
                                          </p:val>
                                        </p:tav>
                                      </p:tavLst>
                                    </p:anim>
                                    <p:anim calcmode="lin" valueType="num">
                                      <p:cBhvr>
                                        <p:cTn id="8" dur="1000" fill="hold"/>
                                        <p:tgtEl>
                                          <p:spTgt spid="73"/>
                                        </p:tgtEl>
                                        <p:attrNameLst>
                                          <p:attrName>ppt_h</p:attrName>
                                        </p:attrNameLst>
                                      </p:cBhvr>
                                      <p:tavLst>
                                        <p:tav tm="0">
                                          <p:val>
                                            <p:fltVal val="0"/>
                                          </p:val>
                                        </p:tav>
                                        <p:tav tm="100000">
                                          <p:val>
                                            <p:strVal val="#ppt_h"/>
                                          </p:val>
                                        </p:tav>
                                      </p:tavLst>
                                    </p:anim>
                                    <p:anim calcmode="lin" valueType="num">
                                      <p:cBhvr>
                                        <p:cTn id="9" dur="1000" fill="hold"/>
                                        <p:tgtEl>
                                          <p:spTgt spid="73"/>
                                        </p:tgtEl>
                                        <p:attrNameLst>
                                          <p:attrName>style.rotation</p:attrName>
                                        </p:attrNameLst>
                                      </p:cBhvr>
                                      <p:tavLst>
                                        <p:tav tm="0">
                                          <p:val>
                                            <p:fltVal val="360"/>
                                          </p:val>
                                        </p:tav>
                                        <p:tav tm="100000">
                                          <p:val>
                                            <p:fltVal val="0"/>
                                          </p:val>
                                        </p:tav>
                                      </p:tavLst>
                                    </p:anim>
                                    <p:animEffect transition="in" filter="fade">
                                      <p:cBhvr>
                                        <p:cTn id="10" dur="1000"/>
                                        <p:tgtEl>
                                          <p:spTgt spid="73"/>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1000"/>
                                        <p:tgtEl>
                                          <p:spTgt spid="70"/>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051"/>
                                        </p:tgtEl>
                                        <p:attrNameLst>
                                          <p:attrName>style.visibility</p:attrName>
                                        </p:attrNameLst>
                                      </p:cBhvr>
                                      <p:to>
                                        <p:strVal val="visible"/>
                                      </p:to>
                                    </p:set>
                                    <p:animEffect transition="in" filter="wipe(up)">
                                      <p:cBhvr>
                                        <p:cTn id="19" dur="1000"/>
                                        <p:tgtEl>
                                          <p:spTgt spid="2051"/>
                                        </p:tgtEl>
                                      </p:cBhvr>
                                    </p:animEffect>
                                  </p:childTnLst>
                                </p:cTn>
                              </p:par>
                            </p:childTnLst>
                          </p:cTn>
                        </p:par>
                        <p:par>
                          <p:cTn id="20" fill="hold">
                            <p:stCondLst>
                              <p:cond delay="1000"/>
                            </p:stCondLst>
                            <p:childTnLst>
                              <p:par>
                                <p:cTn id="21" presetID="53" presetClass="exit" presetSubtype="0" fill="hold" grpId="0" nodeType="afterEffect">
                                  <p:stCondLst>
                                    <p:cond delay="0"/>
                                  </p:stCondLst>
                                  <p:childTnLst>
                                    <p:anim calcmode="lin" valueType="num">
                                      <p:cBhvr>
                                        <p:cTn id="22" dur="1000"/>
                                        <p:tgtEl>
                                          <p:spTgt spid="22"/>
                                        </p:tgtEl>
                                        <p:attrNameLst>
                                          <p:attrName>ppt_w</p:attrName>
                                        </p:attrNameLst>
                                      </p:cBhvr>
                                      <p:tavLst>
                                        <p:tav tm="0">
                                          <p:val>
                                            <p:strVal val="ppt_w"/>
                                          </p:val>
                                        </p:tav>
                                        <p:tav tm="100000">
                                          <p:val>
                                            <p:fltVal val="0"/>
                                          </p:val>
                                        </p:tav>
                                      </p:tavLst>
                                    </p:anim>
                                    <p:anim calcmode="lin" valueType="num">
                                      <p:cBhvr>
                                        <p:cTn id="23" dur="1000"/>
                                        <p:tgtEl>
                                          <p:spTgt spid="22"/>
                                        </p:tgtEl>
                                        <p:attrNameLst>
                                          <p:attrName>ppt_h</p:attrName>
                                        </p:attrNameLst>
                                      </p:cBhvr>
                                      <p:tavLst>
                                        <p:tav tm="0">
                                          <p:val>
                                            <p:strVal val="ppt_h"/>
                                          </p:val>
                                        </p:tav>
                                        <p:tav tm="100000">
                                          <p:val>
                                            <p:fltVal val="0"/>
                                          </p:val>
                                        </p:tav>
                                      </p:tavLst>
                                    </p:anim>
                                    <p:animEffect transition="out" filter="fade">
                                      <p:cBhvr>
                                        <p:cTn id="24" dur="1000"/>
                                        <p:tgtEl>
                                          <p:spTgt spid="22"/>
                                        </p:tgtEl>
                                      </p:cBhvr>
                                    </p:animEffect>
                                    <p:set>
                                      <p:cBhvr>
                                        <p:cTn id="25" dur="1" fill="hold">
                                          <p:stCondLst>
                                            <p:cond delay="999"/>
                                          </p:stCondLst>
                                        </p:cTn>
                                        <p:tgtEl>
                                          <p:spTgt spid="22"/>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30" presetClass="exit" presetSubtype="0" fill="hold" nodeType="clickEffect">
                                  <p:stCondLst>
                                    <p:cond delay="0"/>
                                  </p:stCondLst>
                                  <p:childTnLst>
                                    <p:animEffect transition="out" filter="fade">
                                      <p:cBhvr>
                                        <p:cTn id="29" dur="800" accel="100000">
                                          <p:stCondLst>
                                            <p:cond delay="200"/>
                                          </p:stCondLst>
                                        </p:cTn>
                                        <p:tgtEl>
                                          <p:spTgt spid="70"/>
                                        </p:tgtEl>
                                      </p:cBhvr>
                                    </p:animEffect>
                                    <p:anim calcmode="lin" valueType="num">
                                      <p:cBhvr>
                                        <p:cTn id="30" dur="800" accel="100000">
                                          <p:stCondLst>
                                            <p:cond delay="200"/>
                                          </p:stCondLst>
                                        </p:cTn>
                                        <p:tgtEl>
                                          <p:spTgt spid="70"/>
                                        </p:tgtEl>
                                        <p:attrNameLst>
                                          <p:attrName>style.rotation</p:attrName>
                                        </p:attrNameLst>
                                      </p:cBhvr>
                                      <p:tavLst>
                                        <p:tav tm="0">
                                          <p:val>
                                            <p:fltVal val="0"/>
                                          </p:val>
                                        </p:tav>
                                        <p:tav tm="100000">
                                          <p:val>
                                            <p:fltVal val="-90"/>
                                          </p:val>
                                        </p:tav>
                                      </p:tavLst>
                                    </p:anim>
                                    <p:anim calcmode="lin" valueType="num">
                                      <p:cBhvr>
                                        <p:cTn id="31" dur="200" decel="100000"/>
                                        <p:tgtEl>
                                          <p:spTgt spid="70"/>
                                        </p:tgtEl>
                                        <p:attrNameLst>
                                          <p:attrName>ppt_x</p:attrName>
                                        </p:attrNameLst>
                                      </p:cBhvr>
                                      <p:tavLst>
                                        <p:tav tm="0">
                                          <p:val>
                                            <p:strVal val="ppt_x"/>
                                          </p:val>
                                        </p:tav>
                                        <p:tav tm="100000">
                                          <p:val>
                                            <p:strVal val="ppt_x-0.05"/>
                                          </p:val>
                                        </p:tav>
                                      </p:tavLst>
                                    </p:anim>
                                    <p:anim calcmode="lin" valueType="num">
                                      <p:cBhvr>
                                        <p:cTn id="32" dur="200" decel="100000"/>
                                        <p:tgtEl>
                                          <p:spTgt spid="70"/>
                                        </p:tgtEl>
                                        <p:attrNameLst>
                                          <p:attrName>ppt_y</p:attrName>
                                        </p:attrNameLst>
                                      </p:cBhvr>
                                      <p:tavLst>
                                        <p:tav tm="0">
                                          <p:val>
                                            <p:strVal val="ppt_y"/>
                                          </p:val>
                                        </p:tav>
                                        <p:tav tm="100000">
                                          <p:val>
                                            <p:strVal val="ppt_y+0.1"/>
                                          </p:val>
                                        </p:tav>
                                      </p:tavLst>
                                    </p:anim>
                                    <p:anim calcmode="lin" valueType="num">
                                      <p:cBhvr>
                                        <p:cTn id="33" dur="800" accel="100000">
                                          <p:stCondLst>
                                            <p:cond delay="200"/>
                                          </p:stCondLst>
                                        </p:cTn>
                                        <p:tgtEl>
                                          <p:spTgt spid="70"/>
                                        </p:tgtEl>
                                        <p:attrNameLst>
                                          <p:attrName>ppt_x</p:attrName>
                                        </p:attrNameLst>
                                      </p:cBhvr>
                                      <p:tavLst>
                                        <p:tav tm="0">
                                          <p:val>
                                            <p:strVal val="ppt_x"/>
                                          </p:val>
                                        </p:tav>
                                        <p:tav tm="100000">
                                          <p:val>
                                            <p:strVal val="ppt_x+0.4+0.05"/>
                                          </p:val>
                                        </p:tav>
                                      </p:tavLst>
                                    </p:anim>
                                    <p:anim calcmode="lin" valueType="num">
                                      <p:cBhvr>
                                        <p:cTn id="34" dur="800" accel="100000">
                                          <p:stCondLst>
                                            <p:cond delay="200"/>
                                          </p:stCondLst>
                                        </p:cTn>
                                        <p:tgtEl>
                                          <p:spTgt spid="70"/>
                                        </p:tgtEl>
                                        <p:attrNameLst>
                                          <p:attrName>ppt_y</p:attrName>
                                        </p:attrNameLst>
                                      </p:cBhvr>
                                      <p:tavLst>
                                        <p:tav tm="0">
                                          <p:val>
                                            <p:strVal val="ppt_y"/>
                                          </p:val>
                                        </p:tav>
                                        <p:tav tm="100000">
                                          <p:val>
                                            <p:strVal val="ppt_y-0.4-0.1"/>
                                          </p:val>
                                        </p:tav>
                                      </p:tavLst>
                                    </p:anim>
                                    <p:set>
                                      <p:cBhvr>
                                        <p:cTn id="35" dur="1" fill="hold">
                                          <p:stCondLst>
                                            <p:cond delay="999"/>
                                          </p:stCondLst>
                                        </p:cTn>
                                        <p:tgtEl>
                                          <p:spTgt spid="70"/>
                                        </p:tgtEl>
                                        <p:attrNameLst>
                                          <p:attrName>style.visibility</p:attrName>
                                        </p:attrNameLst>
                                      </p:cBhvr>
                                      <p:to>
                                        <p:strVal val="hidden"/>
                                      </p:to>
                                    </p:set>
                                  </p:childTnLst>
                                </p:cTn>
                              </p:par>
                              <p:par>
                                <p:cTn id="36" presetID="53" presetClass="exit" presetSubtype="0" fill="hold" grpId="1" nodeType="withEffect">
                                  <p:stCondLst>
                                    <p:cond delay="0"/>
                                  </p:stCondLst>
                                  <p:childTnLst>
                                    <p:anim calcmode="lin" valueType="num">
                                      <p:cBhvr>
                                        <p:cTn id="37" dur="1000"/>
                                        <p:tgtEl>
                                          <p:spTgt spid="73"/>
                                        </p:tgtEl>
                                        <p:attrNameLst>
                                          <p:attrName>ppt_w</p:attrName>
                                        </p:attrNameLst>
                                      </p:cBhvr>
                                      <p:tavLst>
                                        <p:tav tm="0">
                                          <p:val>
                                            <p:strVal val="ppt_w"/>
                                          </p:val>
                                        </p:tav>
                                        <p:tav tm="100000">
                                          <p:val>
                                            <p:fltVal val="0"/>
                                          </p:val>
                                        </p:tav>
                                      </p:tavLst>
                                    </p:anim>
                                    <p:anim calcmode="lin" valueType="num">
                                      <p:cBhvr>
                                        <p:cTn id="38" dur="1000"/>
                                        <p:tgtEl>
                                          <p:spTgt spid="73"/>
                                        </p:tgtEl>
                                        <p:attrNameLst>
                                          <p:attrName>ppt_h</p:attrName>
                                        </p:attrNameLst>
                                      </p:cBhvr>
                                      <p:tavLst>
                                        <p:tav tm="0">
                                          <p:val>
                                            <p:strVal val="ppt_h"/>
                                          </p:val>
                                        </p:tav>
                                        <p:tav tm="100000">
                                          <p:val>
                                            <p:fltVal val="0"/>
                                          </p:val>
                                        </p:tav>
                                      </p:tavLst>
                                    </p:anim>
                                    <p:animEffect transition="out" filter="fade">
                                      <p:cBhvr>
                                        <p:cTn id="39" dur="1000"/>
                                        <p:tgtEl>
                                          <p:spTgt spid="73"/>
                                        </p:tgtEl>
                                      </p:cBhvr>
                                    </p:animEffect>
                                    <p:set>
                                      <p:cBhvr>
                                        <p:cTn id="40" dur="1" fill="hold">
                                          <p:stCondLst>
                                            <p:cond delay="999"/>
                                          </p:stCondLst>
                                        </p:cTn>
                                        <p:tgtEl>
                                          <p:spTgt spid="73"/>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49" presetClass="entr" presetSubtype="0" decel="100000" fill="hold" grpId="0" nodeType="clickEffect">
                                  <p:stCondLst>
                                    <p:cond delay="0"/>
                                  </p:stCondLst>
                                  <p:childTnLst>
                                    <p:set>
                                      <p:cBhvr>
                                        <p:cTn id="44" dur="1" fill="hold">
                                          <p:stCondLst>
                                            <p:cond delay="0"/>
                                          </p:stCondLst>
                                        </p:cTn>
                                        <p:tgtEl>
                                          <p:spTgt spid="78"/>
                                        </p:tgtEl>
                                        <p:attrNameLst>
                                          <p:attrName>style.visibility</p:attrName>
                                        </p:attrNameLst>
                                      </p:cBhvr>
                                      <p:to>
                                        <p:strVal val="visible"/>
                                      </p:to>
                                    </p:set>
                                    <p:anim calcmode="lin" valueType="num">
                                      <p:cBhvr>
                                        <p:cTn id="45" dur="1000" fill="hold"/>
                                        <p:tgtEl>
                                          <p:spTgt spid="78"/>
                                        </p:tgtEl>
                                        <p:attrNameLst>
                                          <p:attrName>ppt_w</p:attrName>
                                        </p:attrNameLst>
                                      </p:cBhvr>
                                      <p:tavLst>
                                        <p:tav tm="0">
                                          <p:val>
                                            <p:fltVal val="0"/>
                                          </p:val>
                                        </p:tav>
                                        <p:tav tm="100000">
                                          <p:val>
                                            <p:strVal val="#ppt_w"/>
                                          </p:val>
                                        </p:tav>
                                      </p:tavLst>
                                    </p:anim>
                                    <p:anim calcmode="lin" valueType="num">
                                      <p:cBhvr>
                                        <p:cTn id="46" dur="1000" fill="hold"/>
                                        <p:tgtEl>
                                          <p:spTgt spid="78"/>
                                        </p:tgtEl>
                                        <p:attrNameLst>
                                          <p:attrName>ppt_h</p:attrName>
                                        </p:attrNameLst>
                                      </p:cBhvr>
                                      <p:tavLst>
                                        <p:tav tm="0">
                                          <p:val>
                                            <p:fltVal val="0"/>
                                          </p:val>
                                        </p:tav>
                                        <p:tav tm="100000">
                                          <p:val>
                                            <p:strVal val="#ppt_h"/>
                                          </p:val>
                                        </p:tav>
                                      </p:tavLst>
                                    </p:anim>
                                    <p:anim calcmode="lin" valueType="num">
                                      <p:cBhvr>
                                        <p:cTn id="47" dur="1000" fill="hold"/>
                                        <p:tgtEl>
                                          <p:spTgt spid="78"/>
                                        </p:tgtEl>
                                        <p:attrNameLst>
                                          <p:attrName>style.rotation</p:attrName>
                                        </p:attrNameLst>
                                      </p:cBhvr>
                                      <p:tavLst>
                                        <p:tav tm="0">
                                          <p:val>
                                            <p:fltVal val="360"/>
                                          </p:val>
                                        </p:tav>
                                        <p:tav tm="100000">
                                          <p:val>
                                            <p:fltVal val="0"/>
                                          </p:val>
                                        </p:tav>
                                      </p:tavLst>
                                    </p:anim>
                                    <p:animEffect transition="in" filter="fade">
                                      <p:cBhvr>
                                        <p:cTn id="48" dur="1000"/>
                                        <p:tgtEl>
                                          <p:spTgt spid="78"/>
                                        </p:tgtEl>
                                      </p:cBhvr>
                                    </p:animEffect>
                                  </p:childTnLst>
                                </p:cTn>
                              </p:par>
                            </p:childTnLst>
                          </p:cTn>
                        </p:par>
                      </p:childTnLst>
                    </p:cTn>
                  </p:par>
                  <p:par>
                    <p:cTn id="49" fill="hold">
                      <p:stCondLst>
                        <p:cond delay="indefinite"/>
                      </p:stCondLst>
                      <p:childTnLst>
                        <p:par>
                          <p:cTn id="50" fill="hold">
                            <p:stCondLst>
                              <p:cond delay="0"/>
                            </p:stCondLst>
                            <p:childTnLst>
                              <p:par>
                                <p:cTn id="51" presetID="8" presetClass="emph" presetSubtype="0" fill="hold" grpId="0" nodeType="clickEffect">
                                  <p:stCondLst>
                                    <p:cond delay="0"/>
                                  </p:stCondLst>
                                  <p:childTnLst>
                                    <p:animRot by="21600000">
                                      <p:cBhvr>
                                        <p:cTn id="52" dur="2000" fill="hold"/>
                                        <p:tgtEl>
                                          <p:spTgt spid="41"/>
                                        </p:tgtEl>
                                        <p:attrNameLst>
                                          <p:attrName>r</p:attrName>
                                        </p:attrNameLst>
                                      </p:cBhvr>
                                    </p:animRot>
                                  </p:childTnLst>
                                </p:cTn>
                              </p:par>
                              <p:par>
                                <p:cTn id="53" presetID="8" presetClass="emph" presetSubtype="0" fill="hold" grpId="0" nodeType="withEffect">
                                  <p:stCondLst>
                                    <p:cond delay="0"/>
                                  </p:stCondLst>
                                  <p:childTnLst>
                                    <p:animRot by="21600000">
                                      <p:cBhvr>
                                        <p:cTn id="54" dur="2000" fill="hold"/>
                                        <p:tgtEl>
                                          <p:spTgt spid="43"/>
                                        </p:tgtEl>
                                        <p:attrNameLst>
                                          <p:attrName>r</p:attrName>
                                        </p:attrNameLst>
                                      </p:cBhvr>
                                    </p:animRot>
                                  </p:childTnLst>
                                </p:cTn>
                              </p:par>
                              <p:par>
                                <p:cTn id="55" presetID="1" presetClass="emph" presetSubtype="2" fill="hold" nodeType="withEffect">
                                  <p:stCondLst>
                                    <p:cond delay="0"/>
                                  </p:stCondLst>
                                  <p:childTnLst>
                                    <p:animClr clrSpc="rgb" dir="cw">
                                      <p:cBhvr>
                                        <p:cTn id="56" dur="2000" fill="hold"/>
                                        <p:tgtEl>
                                          <p:spTgt spid="41"/>
                                        </p:tgtEl>
                                        <p:attrNameLst>
                                          <p:attrName>fillcolor</p:attrName>
                                        </p:attrNameLst>
                                      </p:cBhvr>
                                      <p:to>
                                        <a:srgbClr val="B3C5FF"/>
                                      </p:to>
                                    </p:animClr>
                                    <p:set>
                                      <p:cBhvr>
                                        <p:cTn id="57" dur="2000" fill="hold"/>
                                        <p:tgtEl>
                                          <p:spTgt spid="41"/>
                                        </p:tgtEl>
                                        <p:attrNameLst>
                                          <p:attrName>fill.type</p:attrName>
                                        </p:attrNameLst>
                                      </p:cBhvr>
                                      <p:to>
                                        <p:strVal val="solid"/>
                                      </p:to>
                                    </p:set>
                                    <p:set>
                                      <p:cBhvr>
                                        <p:cTn id="58" dur="2000" fill="hold"/>
                                        <p:tgtEl>
                                          <p:spTgt spid="41"/>
                                        </p:tgtEl>
                                        <p:attrNameLst>
                                          <p:attrName>fill.on</p:attrName>
                                        </p:attrNameLst>
                                      </p:cBhvr>
                                      <p:to>
                                        <p:strVal val="true"/>
                                      </p:to>
                                    </p:set>
                                  </p:childTnLst>
                                </p:cTn>
                              </p:par>
                              <p:par>
                                <p:cTn id="59" presetID="1" presetClass="emph" presetSubtype="2" fill="hold" nodeType="withEffect">
                                  <p:stCondLst>
                                    <p:cond delay="0"/>
                                  </p:stCondLst>
                                  <p:childTnLst>
                                    <p:animClr clrSpc="rgb" dir="cw">
                                      <p:cBhvr>
                                        <p:cTn id="60" dur="2000" fill="hold"/>
                                        <p:tgtEl>
                                          <p:spTgt spid="43"/>
                                        </p:tgtEl>
                                        <p:attrNameLst>
                                          <p:attrName>fillcolor</p:attrName>
                                        </p:attrNameLst>
                                      </p:cBhvr>
                                      <p:to>
                                        <a:srgbClr val="B3C5FF"/>
                                      </p:to>
                                    </p:animClr>
                                    <p:set>
                                      <p:cBhvr>
                                        <p:cTn id="61" dur="2000" fill="hold"/>
                                        <p:tgtEl>
                                          <p:spTgt spid="43"/>
                                        </p:tgtEl>
                                        <p:attrNameLst>
                                          <p:attrName>fill.type</p:attrName>
                                        </p:attrNameLst>
                                      </p:cBhvr>
                                      <p:to>
                                        <p:strVal val="solid"/>
                                      </p:to>
                                    </p:set>
                                    <p:set>
                                      <p:cBhvr>
                                        <p:cTn id="62" dur="2000" fill="hold"/>
                                        <p:tgtEl>
                                          <p:spTgt spid="43"/>
                                        </p:tgtEl>
                                        <p:attrNameLst>
                                          <p:attrName>fill.on</p:attrName>
                                        </p:attrNameLst>
                                      </p:cBhvr>
                                      <p:to>
                                        <p:strVal val="true"/>
                                      </p:to>
                                    </p:set>
                                  </p:childTnLst>
                                </p:cTn>
                              </p:par>
                              <p:par>
                                <p:cTn id="63" presetID="49" presetClass="exit" presetSubtype="0" accel="100000" fill="hold" grpId="0" nodeType="withEffect">
                                  <p:stCondLst>
                                    <p:cond delay="0"/>
                                  </p:stCondLst>
                                  <p:childTnLst>
                                    <p:anim calcmode="lin" valueType="num">
                                      <p:cBhvr>
                                        <p:cTn id="64" dur="1000"/>
                                        <p:tgtEl>
                                          <p:spTgt spid="31"/>
                                        </p:tgtEl>
                                        <p:attrNameLst>
                                          <p:attrName>ppt_w</p:attrName>
                                        </p:attrNameLst>
                                      </p:cBhvr>
                                      <p:tavLst>
                                        <p:tav tm="0">
                                          <p:val>
                                            <p:strVal val="ppt_w"/>
                                          </p:val>
                                        </p:tav>
                                        <p:tav tm="100000">
                                          <p:val>
                                            <p:fltVal val="0"/>
                                          </p:val>
                                        </p:tav>
                                      </p:tavLst>
                                    </p:anim>
                                    <p:anim calcmode="lin" valueType="num">
                                      <p:cBhvr>
                                        <p:cTn id="65" dur="1000"/>
                                        <p:tgtEl>
                                          <p:spTgt spid="31"/>
                                        </p:tgtEl>
                                        <p:attrNameLst>
                                          <p:attrName>ppt_h</p:attrName>
                                        </p:attrNameLst>
                                      </p:cBhvr>
                                      <p:tavLst>
                                        <p:tav tm="0">
                                          <p:val>
                                            <p:strVal val="ppt_h"/>
                                          </p:val>
                                        </p:tav>
                                        <p:tav tm="100000">
                                          <p:val>
                                            <p:fltVal val="0"/>
                                          </p:val>
                                        </p:tav>
                                      </p:tavLst>
                                    </p:anim>
                                    <p:anim calcmode="lin" valueType="num">
                                      <p:cBhvr>
                                        <p:cTn id="66" dur="1000"/>
                                        <p:tgtEl>
                                          <p:spTgt spid="31"/>
                                        </p:tgtEl>
                                        <p:attrNameLst>
                                          <p:attrName>style.rotation</p:attrName>
                                        </p:attrNameLst>
                                      </p:cBhvr>
                                      <p:tavLst>
                                        <p:tav tm="0">
                                          <p:val>
                                            <p:fltVal val="0"/>
                                          </p:val>
                                        </p:tav>
                                        <p:tav tm="100000">
                                          <p:val>
                                            <p:fltVal val="360"/>
                                          </p:val>
                                        </p:tav>
                                      </p:tavLst>
                                    </p:anim>
                                    <p:animEffect transition="out" filter="fade">
                                      <p:cBhvr>
                                        <p:cTn id="67" dur="1000"/>
                                        <p:tgtEl>
                                          <p:spTgt spid="31"/>
                                        </p:tgtEl>
                                      </p:cBhvr>
                                    </p:animEffect>
                                    <p:set>
                                      <p:cBhvr>
                                        <p:cTn id="68" dur="1" fill="hold">
                                          <p:stCondLst>
                                            <p:cond delay="999"/>
                                          </p:stCondLst>
                                        </p:cTn>
                                        <p:tgtEl>
                                          <p:spTgt spid="31"/>
                                        </p:tgtEl>
                                        <p:attrNameLst>
                                          <p:attrName>style.visibility</p:attrName>
                                        </p:attrNameLst>
                                      </p:cBhvr>
                                      <p:to>
                                        <p:strVal val="hidden"/>
                                      </p:to>
                                    </p:set>
                                  </p:childTnLst>
                                </p:cTn>
                              </p:par>
                              <p:par>
                                <p:cTn id="69" presetID="49" presetClass="exit" presetSubtype="0" accel="100000" fill="hold" grpId="0" nodeType="withEffect">
                                  <p:stCondLst>
                                    <p:cond delay="0"/>
                                  </p:stCondLst>
                                  <p:childTnLst>
                                    <p:anim calcmode="lin" valueType="num">
                                      <p:cBhvr>
                                        <p:cTn id="70" dur="1000"/>
                                        <p:tgtEl>
                                          <p:spTgt spid="42"/>
                                        </p:tgtEl>
                                        <p:attrNameLst>
                                          <p:attrName>ppt_w</p:attrName>
                                        </p:attrNameLst>
                                      </p:cBhvr>
                                      <p:tavLst>
                                        <p:tav tm="0">
                                          <p:val>
                                            <p:strVal val="ppt_w"/>
                                          </p:val>
                                        </p:tav>
                                        <p:tav tm="100000">
                                          <p:val>
                                            <p:fltVal val="0"/>
                                          </p:val>
                                        </p:tav>
                                      </p:tavLst>
                                    </p:anim>
                                    <p:anim calcmode="lin" valueType="num">
                                      <p:cBhvr>
                                        <p:cTn id="71" dur="1000"/>
                                        <p:tgtEl>
                                          <p:spTgt spid="42"/>
                                        </p:tgtEl>
                                        <p:attrNameLst>
                                          <p:attrName>ppt_h</p:attrName>
                                        </p:attrNameLst>
                                      </p:cBhvr>
                                      <p:tavLst>
                                        <p:tav tm="0">
                                          <p:val>
                                            <p:strVal val="ppt_h"/>
                                          </p:val>
                                        </p:tav>
                                        <p:tav tm="100000">
                                          <p:val>
                                            <p:fltVal val="0"/>
                                          </p:val>
                                        </p:tav>
                                      </p:tavLst>
                                    </p:anim>
                                    <p:anim calcmode="lin" valueType="num">
                                      <p:cBhvr>
                                        <p:cTn id="72" dur="1000"/>
                                        <p:tgtEl>
                                          <p:spTgt spid="42"/>
                                        </p:tgtEl>
                                        <p:attrNameLst>
                                          <p:attrName>style.rotation</p:attrName>
                                        </p:attrNameLst>
                                      </p:cBhvr>
                                      <p:tavLst>
                                        <p:tav tm="0">
                                          <p:val>
                                            <p:fltVal val="0"/>
                                          </p:val>
                                        </p:tav>
                                        <p:tav tm="100000">
                                          <p:val>
                                            <p:fltVal val="360"/>
                                          </p:val>
                                        </p:tav>
                                      </p:tavLst>
                                    </p:anim>
                                    <p:animEffect transition="out" filter="fade">
                                      <p:cBhvr>
                                        <p:cTn id="73" dur="1000"/>
                                        <p:tgtEl>
                                          <p:spTgt spid="42"/>
                                        </p:tgtEl>
                                      </p:cBhvr>
                                    </p:animEffect>
                                    <p:set>
                                      <p:cBhvr>
                                        <p:cTn id="74" dur="1" fill="hold">
                                          <p:stCondLst>
                                            <p:cond delay="999"/>
                                          </p:stCondLst>
                                        </p:cTn>
                                        <p:tgtEl>
                                          <p:spTgt spid="42"/>
                                        </p:tgtEl>
                                        <p:attrNameLst>
                                          <p:attrName>style.visibility</p:attrName>
                                        </p:attrNameLst>
                                      </p:cBhvr>
                                      <p:to>
                                        <p:strVal val="hidden"/>
                                      </p:to>
                                    </p:set>
                                  </p:childTnLst>
                                </p:cTn>
                              </p:par>
                              <p:par>
                                <p:cTn id="75" presetID="49" presetClass="entr" presetSubtype="0" repeatCount="2000" decel="100000" fill="hold" grpId="0" nodeType="withEffect">
                                  <p:stCondLst>
                                    <p:cond delay="0"/>
                                  </p:stCondLst>
                                  <p:childTnLst>
                                    <p:set>
                                      <p:cBhvr>
                                        <p:cTn id="76" dur="1" fill="hold">
                                          <p:stCondLst>
                                            <p:cond delay="0"/>
                                          </p:stCondLst>
                                        </p:cTn>
                                        <p:tgtEl>
                                          <p:spTgt spid="75"/>
                                        </p:tgtEl>
                                        <p:attrNameLst>
                                          <p:attrName>style.visibility</p:attrName>
                                        </p:attrNameLst>
                                      </p:cBhvr>
                                      <p:to>
                                        <p:strVal val="visible"/>
                                      </p:to>
                                    </p:set>
                                    <p:anim calcmode="lin" valueType="num">
                                      <p:cBhvr>
                                        <p:cTn id="77" dur="1000" fill="hold"/>
                                        <p:tgtEl>
                                          <p:spTgt spid="75"/>
                                        </p:tgtEl>
                                        <p:attrNameLst>
                                          <p:attrName>ppt_w</p:attrName>
                                        </p:attrNameLst>
                                      </p:cBhvr>
                                      <p:tavLst>
                                        <p:tav tm="0">
                                          <p:val>
                                            <p:fltVal val="0"/>
                                          </p:val>
                                        </p:tav>
                                        <p:tav tm="100000">
                                          <p:val>
                                            <p:strVal val="#ppt_w"/>
                                          </p:val>
                                        </p:tav>
                                      </p:tavLst>
                                    </p:anim>
                                    <p:anim calcmode="lin" valueType="num">
                                      <p:cBhvr>
                                        <p:cTn id="78" dur="1000" fill="hold"/>
                                        <p:tgtEl>
                                          <p:spTgt spid="75"/>
                                        </p:tgtEl>
                                        <p:attrNameLst>
                                          <p:attrName>ppt_h</p:attrName>
                                        </p:attrNameLst>
                                      </p:cBhvr>
                                      <p:tavLst>
                                        <p:tav tm="0">
                                          <p:val>
                                            <p:fltVal val="0"/>
                                          </p:val>
                                        </p:tav>
                                        <p:tav tm="100000">
                                          <p:val>
                                            <p:strVal val="#ppt_h"/>
                                          </p:val>
                                        </p:tav>
                                      </p:tavLst>
                                    </p:anim>
                                    <p:anim calcmode="lin" valueType="num">
                                      <p:cBhvr>
                                        <p:cTn id="79" dur="1000" fill="hold"/>
                                        <p:tgtEl>
                                          <p:spTgt spid="75"/>
                                        </p:tgtEl>
                                        <p:attrNameLst>
                                          <p:attrName>style.rotation</p:attrName>
                                        </p:attrNameLst>
                                      </p:cBhvr>
                                      <p:tavLst>
                                        <p:tav tm="0">
                                          <p:val>
                                            <p:fltVal val="360"/>
                                          </p:val>
                                        </p:tav>
                                        <p:tav tm="100000">
                                          <p:val>
                                            <p:fltVal val="0"/>
                                          </p:val>
                                        </p:tav>
                                      </p:tavLst>
                                    </p:anim>
                                    <p:animEffect transition="in" filter="fade">
                                      <p:cBhvr>
                                        <p:cTn id="80" dur="1000"/>
                                        <p:tgtEl>
                                          <p:spTgt spid="75"/>
                                        </p:tgtEl>
                                      </p:cBhvr>
                                    </p:animEffect>
                                  </p:childTnLst>
                                </p:cTn>
                              </p:par>
                              <p:par>
                                <p:cTn id="81" presetID="49" presetClass="entr" presetSubtype="0" repeatCount="2000" decel="100000" fill="hold" grpId="0" nodeType="withEffect">
                                  <p:stCondLst>
                                    <p:cond delay="0"/>
                                  </p:stCondLst>
                                  <p:childTnLst>
                                    <p:set>
                                      <p:cBhvr>
                                        <p:cTn id="82" dur="1" fill="hold">
                                          <p:stCondLst>
                                            <p:cond delay="0"/>
                                          </p:stCondLst>
                                        </p:cTn>
                                        <p:tgtEl>
                                          <p:spTgt spid="76"/>
                                        </p:tgtEl>
                                        <p:attrNameLst>
                                          <p:attrName>style.visibility</p:attrName>
                                        </p:attrNameLst>
                                      </p:cBhvr>
                                      <p:to>
                                        <p:strVal val="visible"/>
                                      </p:to>
                                    </p:set>
                                    <p:anim calcmode="lin" valueType="num">
                                      <p:cBhvr>
                                        <p:cTn id="83" dur="1000" fill="hold"/>
                                        <p:tgtEl>
                                          <p:spTgt spid="76"/>
                                        </p:tgtEl>
                                        <p:attrNameLst>
                                          <p:attrName>ppt_w</p:attrName>
                                        </p:attrNameLst>
                                      </p:cBhvr>
                                      <p:tavLst>
                                        <p:tav tm="0">
                                          <p:val>
                                            <p:fltVal val="0"/>
                                          </p:val>
                                        </p:tav>
                                        <p:tav tm="100000">
                                          <p:val>
                                            <p:strVal val="#ppt_w"/>
                                          </p:val>
                                        </p:tav>
                                      </p:tavLst>
                                    </p:anim>
                                    <p:anim calcmode="lin" valueType="num">
                                      <p:cBhvr>
                                        <p:cTn id="84" dur="1000" fill="hold"/>
                                        <p:tgtEl>
                                          <p:spTgt spid="76"/>
                                        </p:tgtEl>
                                        <p:attrNameLst>
                                          <p:attrName>ppt_h</p:attrName>
                                        </p:attrNameLst>
                                      </p:cBhvr>
                                      <p:tavLst>
                                        <p:tav tm="0">
                                          <p:val>
                                            <p:fltVal val="0"/>
                                          </p:val>
                                        </p:tav>
                                        <p:tav tm="100000">
                                          <p:val>
                                            <p:strVal val="#ppt_h"/>
                                          </p:val>
                                        </p:tav>
                                      </p:tavLst>
                                    </p:anim>
                                    <p:anim calcmode="lin" valueType="num">
                                      <p:cBhvr>
                                        <p:cTn id="85" dur="1000" fill="hold"/>
                                        <p:tgtEl>
                                          <p:spTgt spid="76"/>
                                        </p:tgtEl>
                                        <p:attrNameLst>
                                          <p:attrName>style.rotation</p:attrName>
                                        </p:attrNameLst>
                                      </p:cBhvr>
                                      <p:tavLst>
                                        <p:tav tm="0">
                                          <p:val>
                                            <p:fltVal val="360"/>
                                          </p:val>
                                        </p:tav>
                                        <p:tav tm="100000">
                                          <p:val>
                                            <p:fltVal val="0"/>
                                          </p:val>
                                        </p:tav>
                                      </p:tavLst>
                                    </p:anim>
                                    <p:animEffect transition="in" filter="fade">
                                      <p:cBhvr>
                                        <p:cTn id="86" dur="1000"/>
                                        <p:tgtEl>
                                          <p:spTgt spid="76"/>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xit" presetSubtype="0" fill="hold" grpId="1" nodeType="clickEffect">
                                  <p:stCondLst>
                                    <p:cond delay="0"/>
                                  </p:stCondLst>
                                  <p:childTnLst>
                                    <p:animEffect transition="out" filter="fade">
                                      <p:cBhvr>
                                        <p:cTn id="90" dur="1000"/>
                                        <p:tgtEl>
                                          <p:spTgt spid="78"/>
                                        </p:tgtEl>
                                      </p:cBhvr>
                                    </p:animEffect>
                                    <p:set>
                                      <p:cBhvr>
                                        <p:cTn id="91" dur="1" fill="hold">
                                          <p:stCondLst>
                                            <p:cond delay="999"/>
                                          </p:stCondLst>
                                        </p:cTn>
                                        <p:tgtEl>
                                          <p:spTgt spid="78"/>
                                        </p:tgtEl>
                                        <p:attrNameLst>
                                          <p:attrName>style.visibility</p:attrName>
                                        </p:attrNameLst>
                                      </p:cBhvr>
                                      <p:to>
                                        <p:strVal val="hidden"/>
                                      </p:to>
                                    </p:set>
                                  </p:childTnLst>
                                </p:cTn>
                              </p:par>
                            </p:childTnLst>
                          </p:cTn>
                        </p:par>
                      </p:childTnLst>
                    </p:cTn>
                  </p:par>
                  <p:par>
                    <p:cTn id="92" fill="hold">
                      <p:stCondLst>
                        <p:cond delay="indefinite"/>
                      </p:stCondLst>
                      <p:childTnLst>
                        <p:par>
                          <p:cTn id="93" fill="hold">
                            <p:stCondLst>
                              <p:cond delay="0"/>
                            </p:stCondLst>
                            <p:childTnLst>
                              <p:par>
                                <p:cTn id="94" presetID="49" presetClass="entr" presetSubtype="0" decel="100000" fill="hold" grpId="0" nodeType="clickEffect">
                                  <p:stCondLst>
                                    <p:cond delay="0"/>
                                  </p:stCondLst>
                                  <p:childTnLst>
                                    <p:set>
                                      <p:cBhvr>
                                        <p:cTn id="95" dur="1" fill="hold">
                                          <p:stCondLst>
                                            <p:cond delay="0"/>
                                          </p:stCondLst>
                                        </p:cTn>
                                        <p:tgtEl>
                                          <p:spTgt spid="80"/>
                                        </p:tgtEl>
                                        <p:attrNameLst>
                                          <p:attrName>style.visibility</p:attrName>
                                        </p:attrNameLst>
                                      </p:cBhvr>
                                      <p:to>
                                        <p:strVal val="visible"/>
                                      </p:to>
                                    </p:set>
                                    <p:anim calcmode="lin" valueType="num">
                                      <p:cBhvr>
                                        <p:cTn id="96" dur="500" fill="hold"/>
                                        <p:tgtEl>
                                          <p:spTgt spid="80"/>
                                        </p:tgtEl>
                                        <p:attrNameLst>
                                          <p:attrName>ppt_w</p:attrName>
                                        </p:attrNameLst>
                                      </p:cBhvr>
                                      <p:tavLst>
                                        <p:tav tm="0">
                                          <p:val>
                                            <p:fltVal val="0"/>
                                          </p:val>
                                        </p:tav>
                                        <p:tav tm="100000">
                                          <p:val>
                                            <p:strVal val="#ppt_w"/>
                                          </p:val>
                                        </p:tav>
                                      </p:tavLst>
                                    </p:anim>
                                    <p:anim calcmode="lin" valueType="num">
                                      <p:cBhvr>
                                        <p:cTn id="97" dur="500" fill="hold"/>
                                        <p:tgtEl>
                                          <p:spTgt spid="80"/>
                                        </p:tgtEl>
                                        <p:attrNameLst>
                                          <p:attrName>ppt_h</p:attrName>
                                        </p:attrNameLst>
                                      </p:cBhvr>
                                      <p:tavLst>
                                        <p:tav tm="0">
                                          <p:val>
                                            <p:fltVal val="0"/>
                                          </p:val>
                                        </p:tav>
                                        <p:tav tm="100000">
                                          <p:val>
                                            <p:strVal val="#ppt_h"/>
                                          </p:val>
                                        </p:tav>
                                      </p:tavLst>
                                    </p:anim>
                                    <p:anim calcmode="lin" valueType="num">
                                      <p:cBhvr>
                                        <p:cTn id="98" dur="500" fill="hold"/>
                                        <p:tgtEl>
                                          <p:spTgt spid="80"/>
                                        </p:tgtEl>
                                        <p:attrNameLst>
                                          <p:attrName>style.rotation</p:attrName>
                                        </p:attrNameLst>
                                      </p:cBhvr>
                                      <p:tavLst>
                                        <p:tav tm="0">
                                          <p:val>
                                            <p:fltVal val="360"/>
                                          </p:val>
                                        </p:tav>
                                        <p:tav tm="100000">
                                          <p:val>
                                            <p:fltVal val="0"/>
                                          </p:val>
                                        </p:tav>
                                      </p:tavLst>
                                    </p:anim>
                                    <p:animEffect transition="in" filter="fade">
                                      <p:cBhvr>
                                        <p:cTn id="99" dur="500"/>
                                        <p:tgtEl>
                                          <p:spTgt spid="80"/>
                                        </p:tgtEl>
                                      </p:cBhvr>
                                    </p:animEffect>
                                  </p:childTnLst>
                                </p:cTn>
                              </p:par>
                            </p:childTnLst>
                          </p:cTn>
                        </p:par>
                        <p:par>
                          <p:cTn id="100" fill="hold">
                            <p:stCondLst>
                              <p:cond delay="500"/>
                            </p:stCondLst>
                            <p:childTnLst>
                              <p:par>
                                <p:cTn id="101" presetID="10" presetClass="entr" presetSubtype="0" fill="hold" nodeType="afterEffect">
                                  <p:stCondLst>
                                    <p:cond delay="0"/>
                                  </p:stCondLst>
                                  <p:childTnLst>
                                    <p:set>
                                      <p:cBhvr>
                                        <p:cTn id="102" dur="1" fill="hold">
                                          <p:stCondLst>
                                            <p:cond delay="0"/>
                                          </p:stCondLst>
                                        </p:cTn>
                                        <p:tgtEl>
                                          <p:spTgt spid="72"/>
                                        </p:tgtEl>
                                        <p:attrNameLst>
                                          <p:attrName>style.visibility</p:attrName>
                                        </p:attrNameLst>
                                      </p:cBhvr>
                                      <p:to>
                                        <p:strVal val="visible"/>
                                      </p:to>
                                    </p:set>
                                    <p:animEffect transition="in" filter="fade">
                                      <p:cBhvr>
                                        <p:cTn id="103" dur="1000"/>
                                        <p:tgtEl>
                                          <p:spTgt spid="72"/>
                                        </p:tgtEl>
                                      </p:cBhvr>
                                    </p:animEffect>
                                  </p:childTnLst>
                                </p:cTn>
                              </p:par>
                            </p:childTnLst>
                          </p:cTn>
                        </p:par>
                        <p:par>
                          <p:cTn id="104" fill="hold">
                            <p:stCondLst>
                              <p:cond delay="1500"/>
                            </p:stCondLst>
                            <p:childTnLst>
                              <p:par>
                                <p:cTn id="105" presetID="22" presetClass="entr" presetSubtype="8" fill="hold" nodeType="afterEffect">
                                  <p:stCondLst>
                                    <p:cond delay="0"/>
                                  </p:stCondLst>
                                  <p:childTnLst>
                                    <p:set>
                                      <p:cBhvr>
                                        <p:cTn id="106" dur="1" fill="hold">
                                          <p:stCondLst>
                                            <p:cond delay="0"/>
                                          </p:stCondLst>
                                        </p:cTn>
                                        <p:tgtEl>
                                          <p:spTgt spid="81"/>
                                        </p:tgtEl>
                                        <p:attrNameLst>
                                          <p:attrName>style.visibility</p:attrName>
                                        </p:attrNameLst>
                                      </p:cBhvr>
                                      <p:to>
                                        <p:strVal val="visible"/>
                                      </p:to>
                                    </p:set>
                                    <p:animEffect transition="in" filter="wipe(left)">
                                      <p:cBhvr>
                                        <p:cTn id="107" dur="1000"/>
                                        <p:tgtEl>
                                          <p:spTgt spid="81"/>
                                        </p:tgtEl>
                                      </p:cBhvr>
                                    </p:animEffect>
                                  </p:childTnLst>
                                </p:cTn>
                              </p:par>
                              <p:par>
                                <p:cTn id="108" presetID="53" presetClass="exit" presetSubtype="0" fill="hold" grpId="1" nodeType="withEffect">
                                  <p:stCondLst>
                                    <p:cond delay="0"/>
                                  </p:stCondLst>
                                  <p:childTnLst>
                                    <p:anim calcmode="lin" valueType="num">
                                      <p:cBhvr>
                                        <p:cTn id="109" dur="1000"/>
                                        <p:tgtEl>
                                          <p:spTgt spid="80"/>
                                        </p:tgtEl>
                                        <p:attrNameLst>
                                          <p:attrName>ppt_w</p:attrName>
                                        </p:attrNameLst>
                                      </p:cBhvr>
                                      <p:tavLst>
                                        <p:tav tm="0">
                                          <p:val>
                                            <p:strVal val="ppt_w"/>
                                          </p:val>
                                        </p:tav>
                                        <p:tav tm="100000">
                                          <p:val>
                                            <p:fltVal val="0"/>
                                          </p:val>
                                        </p:tav>
                                      </p:tavLst>
                                    </p:anim>
                                    <p:anim calcmode="lin" valueType="num">
                                      <p:cBhvr>
                                        <p:cTn id="110" dur="1000"/>
                                        <p:tgtEl>
                                          <p:spTgt spid="80"/>
                                        </p:tgtEl>
                                        <p:attrNameLst>
                                          <p:attrName>ppt_h</p:attrName>
                                        </p:attrNameLst>
                                      </p:cBhvr>
                                      <p:tavLst>
                                        <p:tav tm="0">
                                          <p:val>
                                            <p:strVal val="ppt_h"/>
                                          </p:val>
                                        </p:tav>
                                        <p:tav tm="100000">
                                          <p:val>
                                            <p:fltVal val="0"/>
                                          </p:val>
                                        </p:tav>
                                      </p:tavLst>
                                    </p:anim>
                                    <p:animEffect transition="out" filter="fade">
                                      <p:cBhvr>
                                        <p:cTn id="111" dur="1000"/>
                                        <p:tgtEl>
                                          <p:spTgt spid="80"/>
                                        </p:tgtEl>
                                      </p:cBhvr>
                                    </p:animEffect>
                                    <p:set>
                                      <p:cBhvr>
                                        <p:cTn id="112" dur="1" fill="hold">
                                          <p:stCondLst>
                                            <p:cond delay="999"/>
                                          </p:stCondLst>
                                        </p:cTn>
                                        <p:tgtEl>
                                          <p:spTgt spid="80"/>
                                        </p:tgtEl>
                                        <p:attrNameLst>
                                          <p:attrName>style.visibility</p:attrName>
                                        </p:attrNameLst>
                                      </p:cBhvr>
                                      <p:to>
                                        <p:strVal val="hidden"/>
                                      </p:to>
                                    </p:set>
                                  </p:childTnLst>
                                </p:cTn>
                              </p:par>
                            </p:childTnLst>
                          </p:cTn>
                        </p:par>
                        <p:par>
                          <p:cTn id="113" fill="hold">
                            <p:stCondLst>
                              <p:cond delay="2500"/>
                            </p:stCondLst>
                            <p:childTnLst>
                              <p:par>
                                <p:cTn id="114" presetID="30" presetClass="exit" presetSubtype="0" fill="hold" nodeType="afterEffect">
                                  <p:stCondLst>
                                    <p:cond delay="0"/>
                                  </p:stCondLst>
                                  <p:childTnLst>
                                    <p:animEffect transition="out" filter="fade">
                                      <p:cBhvr>
                                        <p:cTn id="115" dur="800" accel="100000">
                                          <p:stCondLst>
                                            <p:cond delay="200"/>
                                          </p:stCondLst>
                                        </p:cTn>
                                        <p:tgtEl>
                                          <p:spTgt spid="72"/>
                                        </p:tgtEl>
                                      </p:cBhvr>
                                    </p:animEffect>
                                    <p:anim calcmode="lin" valueType="num">
                                      <p:cBhvr>
                                        <p:cTn id="116" dur="800" accel="100000">
                                          <p:stCondLst>
                                            <p:cond delay="200"/>
                                          </p:stCondLst>
                                        </p:cTn>
                                        <p:tgtEl>
                                          <p:spTgt spid="72"/>
                                        </p:tgtEl>
                                        <p:attrNameLst>
                                          <p:attrName>style.rotation</p:attrName>
                                        </p:attrNameLst>
                                      </p:cBhvr>
                                      <p:tavLst>
                                        <p:tav tm="0">
                                          <p:val>
                                            <p:fltVal val="0"/>
                                          </p:val>
                                        </p:tav>
                                        <p:tav tm="100000">
                                          <p:val>
                                            <p:fltVal val="-90"/>
                                          </p:val>
                                        </p:tav>
                                      </p:tavLst>
                                    </p:anim>
                                    <p:anim calcmode="lin" valueType="num">
                                      <p:cBhvr>
                                        <p:cTn id="117" dur="200" decel="100000"/>
                                        <p:tgtEl>
                                          <p:spTgt spid="72"/>
                                        </p:tgtEl>
                                        <p:attrNameLst>
                                          <p:attrName>ppt_x</p:attrName>
                                        </p:attrNameLst>
                                      </p:cBhvr>
                                      <p:tavLst>
                                        <p:tav tm="0">
                                          <p:val>
                                            <p:strVal val="ppt_x"/>
                                          </p:val>
                                        </p:tav>
                                        <p:tav tm="100000">
                                          <p:val>
                                            <p:strVal val="ppt_x-0.05"/>
                                          </p:val>
                                        </p:tav>
                                      </p:tavLst>
                                    </p:anim>
                                    <p:anim calcmode="lin" valueType="num">
                                      <p:cBhvr>
                                        <p:cTn id="118" dur="200" decel="100000"/>
                                        <p:tgtEl>
                                          <p:spTgt spid="72"/>
                                        </p:tgtEl>
                                        <p:attrNameLst>
                                          <p:attrName>ppt_y</p:attrName>
                                        </p:attrNameLst>
                                      </p:cBhvr>
                                      <p:tavLst>
                                        <p:tav tm="0">
                                          <p:val>
                                            <p:strVal val="ppt_y"/>
                                          </p:val>
                                        </p:tav>
                                        <p:tav tm="100000">
                                          <p:val>
                                            <p:strVal val="ppt_y+0.1"/>
                                          </p:val>
                                        </p:tav>
                                      </p:tavLst>
                                    </p:anim>
                                    <p:anim calcmode="lin" valueType="num">
                                      <p:cBhvr>
                                        <p:cTn id="119" dur="800" accel="100000">
                                          <p:stCondLst>
                                            <p:cond delay="200"/>
                                          </p:stCondLst>
                                        </p:cTn>
                                        <p:tgtEl>
                                          <p:spTgt spid="72"/>
                                        </p:tgtEl>
                                        <p:attrNameLst>
                                          <p:attrName>ppt_x</p:attrName>
                                        </p:attrNameLst>
                                      </p:cBhvr>
                                      <p:tavLst>
                                        <p:tav tm="0">
                                          <p:val>
                                            <p:strVal val="ppt_x"/>
                                          </p:val>
                                        </p:tav>
                                        <p:tav tm="100000">
                                          <p:val>
                                            <p:strVal val="ppt_x+0.4+0.05"/>
                                          </p:val>
                                        </p:tav>
                                      </p:tavLst>
                                    </p:anim>
                                    <p:anim calcmode="lin" valueType="num">
                                      <p:cBhvr>
                                        <p:cTn id="120" dur="800" accel="100000">
                                          <p:stCondLst>
                                            <p:cond delay="200"/>
                                          </p:stCondLst>
                                        </p:cTn>
                                        <p:tgtEl>
                                          <p:spTgt spid="72"/>
                                        </p:tgtEl>
                                        <p:attrNameLst>
                                          <p:attrName>ppt_y</p:attrName>
                                        </p:attrNameLst>
                                      </p:cBhvr>
                                      <p:tavLst>
                                        <p:tav tm="0">
                                          <p:val>
                                            <p:strVal val="ppt_y"/>
                                          </p:val>
                                        </p:tav>
                                        <p:tav tm="100000">
                                          <p:val>
                                            <p:strVal val="ppt_y-0.4-0.1"/>
                                          </p:val>
                                        </p:tav>
                                      </p:tavLst>
                                    </p:anim>
                                    <p:set>
                                      <p:cBhvr>
                                        <p:cTn id="121" dur="1" fill="hold">
                                          <p:stCondLst>
                                            <p:cond delay="999"/>
                                          </p:stCondLst>
                                        </p:cTn>
                                        <p:tgtEl>
                                          <p:spTgt spid="72"/>
                                        </p:tgtEl>
                                        <p:attrNameLst>
                                          <p:attrName>style.visibility</p:attrName>
                                        </p:attrNameLst>
                                      </p:cBhvr>
                                      <p:to>
                                        <p:strVal val="hidden"/>
                                      </p:to>
                                    </p:set>
                                  </p:childTnLst>
                                </p:cTn>
                              </p:par>
                              <p:par>
                                <p:cTn id="122" presetID="10" presetClass="exit" presetSubtype="0" fill="hold" grpId="0" nodeType="withEffect">
                                  <p:stCondLst>
                                    <p:cond delay="0"/>
                                  </p:stCondLst>
                                  <p:childTnLst>
                                    <p:animEffect transition="out" filter="fade">
                                      <p:cBhvr>
                                        <p:cTn id="123" dur="1000"/>
                                        <p:tgtEl>
                                          <p:spTgt spid="58"/>
                                        </p:tgtEl>
                                      </p:cBhvr>
                                    </p:animEffect>
                                    <p:set>
                                      <p:cBhvr>
                                        <p:cTn id="124" dur="1" fill="hold">
                                          <p:stCondLst>
                                            <p:cond delay="999"/>
                                          </p:stCondLst>
                                        </p:cTn>
                                        <p:tgtEl>
                                          <p:spTgt spid="58"/>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30" presetClass="exit" presetSubtype="0" fill="hold" nodeType="clickEffect">
                                  <p:stCondLst>
                                    <p:cond delay="0"/>
                                  </p:stCondLst>
                                  <p:childTnLst>
                                    <p:animEffect transition="out" filter="fade">
                                      <p:cBhvr>
                                        <p:cTn id="128" dur="800" accel="100000">
                                          <p:stCondLst>
                                            <p:cond delay="200"/>
                                          </p:stCondLst>
                                        </p:cTn>
                                        <p:tgtEl>
                                          <p:spTgt spid="82"/>
                                        </p:tgtEl>
                                      </p:cBhvr>
                                    </p:animEffect>
                                    <p:anim calcmode="lin" valueType="num">
                                      <p:cBhvr>
                                        <p:cTn id="129" dur="800" accel="100000">
                                          <p:stCondLst>
                                            <p:cond delay="200"/>
                                          </p:stCondLst>
                                        </p:cTn>
                                        <p:tgtEl>
                                          <p:spTgt spid="82"/>
                                        </p:tgtEl>
                                        <p:attrNameLst>
                                          <p:attrName>style.rotation</p:attrName>
                                        </p:attrNameLst>
                                      </p:cBhvr>
                                      <p:tavLst>
                                        <p:tav tm="0">
                                          <p:val>
                                            <p:fltVal val="0"/>
                                          </p:val>
                                        </p:tav>
                                        <p:tav tm="100000">
                                          <p:val>
                                            <p:fltVal val="-90"/>
                                          </p:val>
                                        </p:tav>
                                      </p:tavLst>
                                    </p:anim>
                                    <p:anim calcmode="lin" valueType="num">
                                      <p:cBhvr>
                                        <p:cTn id="130" dur="200" decel="100000"/>
                                        <p:tgtEl>
                                          <p:spTgt spid="82"/>
                                        </p:tgtEl>
                                        <p:attrNameLst>
                                          <p:attrName>ppt_x</p:attrName>
                                        </p:attrNameLst>
                                      </p:cBhvr>
                                      <p:tavLst>
                                        <p:tav tm="0">
                                          <p:val>
                                            <p:strVal val="ppt_x"/>
                                          </p:val>
                                        </p:tav>
                                        <p:tav tm="100000">
                                          <p:val>
                                            <p:strVal val="ppt_x-0.05"/>
                                          </p:val>
                                        </p:tav>
                                      </p:tavLst>
                                    </p:anim>
                                    <p:anim calcmode="lin" valueType="num">
                                      <p:cBhvr>
                                        <p:cTn id="131" dur="200" decel="100000"/>
                                        <p:tgtEl>
                                          <p:spTgt spid="82"/>
                                        </p:tgtEl>
                                        <p:attrNameLst>
                                          <p:attrName>ppt_y</p:attrName>
                                        </p:attrNameLst>
                                      </p:cBhvr>
                                      <p:tavLst>
                                        <p:tav tm="0">
                                          <p:val>
                                            <p:strVal val="ppt_y"/>
                                          </p:val>
                                        </p:tav>
                                        <p:tav tm="100000">
                                          <p:val>
                                            <p:strVal val="ppt_y+0.1"/>
                                          </p:val>
                                        </p:tav>
                                      </p:tavLst>
                                    </p:anim>
                                    <p:anim calcmode="lin" valueType="num">
                                      <p:cBhvr>
                                        <p:cTn id="132" dur="800" accel="100000">
                                          <p:stCondLst>
                                            <p:cond delay="200"/>
                                          </p:stCondLst>
                                        </p:cTn>
                                        <p:tgtEl>
                                          <p:spTgt spid="82"/>
                                        </p:tgtEl>
                                        <p:attrNameLst>
                                          <p:attrName>ppt_x</p:attrName>
                                        </p:attrNameLst>
                                      </p:cBhvr>
                                      <p:tavLst>
                                        <p:tav tm="0">
                                          <p:val>
                                            <p:strVal val="ppt_x"/>
                                          </p:val>
                                        </p:tav>
                                        <p:tav tm="100000">
                                          <p:val>
                                            <p:strVal val="ppt_x+0.4+0.05"/>
                                          </p:val>
                                        </p:tav>
                                      </p:tavLst>
                                    </p:anim>
                                    <p:anim calcmode="lin" valueType="num">
                                      <p:cBhvr>
                                        <p:cTn id="133" dur="800" accel="100000">
                                          <p:stCondLst>
                                            <p:cond delay="200"/>
                                          </p:stCondLst>
                                        </p:cTn>
                                        <p:tgtEl>
                                          <p:spTgt spid="82"/>
                                        </p:tgtEl>
                                        <p:attrNameLst>
                                          <p:attrName>ppt_y</p:attrName>
                                        </p:attrNameLst>
                                      </p:cBhvr>
                                      <p:tavLst>
                                        <p:tav tm="0">
                                          <p:val>
                                            <p:strVal val="ppt_y"/>
                                          </p:val>
                                        </p:tav>
                                        <p:tav tm="100000">
                                          <p:val>
                                            <p:strVal val="ppt_y-0.4-0.1"/>
                                          </p:val>
                                        </p:tav>
                                      </p:tavLst>
                                    </p:anim>
                                    <p:set>
                                      <p:cBhvr>
                                        <p:cTn id="134" dur="1" fill="hold">
                                          <p:stCondLst>
                                            <p:cond delay="999"/>
                                          </p:stCondLst>
                                        </p:cTn>
                                        <p:tgtEl>
                                          <p:spTgt spid="82"/>
                                        </p:tgtEl>
                                        <p:attrNameLst>
                                          <p:attrName>style.visibility</p:attrName>
                                        </p:attrNameLst>
                                      </p:cBhvr>
                                      <p:to>
                                        <p:strVal val="hidden"/>
                                      </p:to>
                                    </p:set>
                                  </p:childTnLst>
                                </p:cTn>
                              </p:par>
                              <p:par>
                                <p:cTn id="135" presetID="30" presetClass="exit" presetSubtype="0" fill="hold" nodeType="withEffect">
                                  <p:stCondLst>
                                    <p:cond delay="1000"/>
                                  </p:stCondLst>
                                  <p:childTnLst>
                                    <p:animEffect transition="out" filter="fade">
                                      <p:cBhvr>
                                        <p:cTn id="136" dur="800" accel="100000">
                                          <p:stCondLst>
                                            <p:cond delay="200"/>
                                          </p:stCondLst>
                                        </p:cTn>
                                        <p:tgtEl>
                                          <p:spTgt spid="83"/>
                                        </p:tgtEl>
                                      </p:cBhvr>
                                    </p:animEffect>
                                    <p:anim calcmode="lin" valueType="num">
                                      <p:cBhvr>
                                        <p:cTn id="137" dur="800" accel="100000">
                                          <p:stCondLst>
                                            <p:cond delay="200"/>
                                          </p:stCondLst>
                                        </p:cTn>
                                        <p:tgtEl>
                                          <p:spTgt spid="83"/>
                                        </p:tgtEl>
                                        <p:attrNameLst>
                                          <p:attrName>style.rotation</p:attrName>
                                        </p:attrNameLst>
                                      </p:cBhvr>
                                      <p:tavLst>
                                        <p:tav tm="0">
                                          <p:val>
                                            <p:fltVal val="0"/>
                                          </p:val>
                                        </p:tav>
                                        <p:tav tm="100000">
                                          <p:val>
                                            <p:fltVal val="-90"/>
                                          </p:val>
                                        </p:tav>
                                      </p:tavLst>
                                    </p:anim>
                                    <p:anim calcmode="lin" valueType="num">
                                      <p:cBhvr>
                                        <p:cTn id="138" dur="200" decel="100000"/>
                                        <p:tgtEl>
                                          <p:spTgt spid="83"/>
                                        </p:tgtEl>
                                        <p:attrNameLst>
                                          <p:attrName>ppt_x</p:attrName>
                                        </p:attrNameLst>
                                      </p:cBhvr>
                                      <p:tavLst>
                                        <p:tav tm="0">
                                          <p:val>
                                            <p:strVal val="ppt_x"/>
                                          </p:val>
                                        </p:tav>
                                        <p:tav tm="100000">
                                          <p:val>
                                            <p:strVal val="ppt_x-0.05"/>
                                          </p:val>
                                        </p:tav>
                                      </p:tavLst>
                                    </p:anim>
                                    <p:anim calcmode="lin" valueType="num">
                                      <p:cBhvr>
                                        <p:cTn id="139" dur="200" decel="100000"/>
                                        <p:tgtEl>
                                          <p:spTgt spid="83"/>
                                        </p:tgtEl>
                                        <p:attrNameLst>
                                          <p:attrName>ppt_y</p:attrName>
                                        </p:attrNameLst>
                                      </p:cBhvr>
                                      <p:tavLst>
                                        <p:tav tm="0">
                                          <p:val>
                                            <p:strVal val="ppt_y"/>
                                          </p:val>
                                        </p:tav>
                                        <p:tav tm="100000">
                                          <p:val>
                                            <p:strVal val="ppt_y+0.1"/>
                                          </p:val>
                                        </p:tav>
                                      </p:tavLst>
                                    </p:anim>
                                    <p:anim calcmode="lin" valueType="num">
                                      <p:cBhvr>
                                        <p:cTn id="140" dur="800" accel="100000">
                                          <p:stCondLst>
                                            <p:cond delay="200"/>
                                          </p:stCondLst>
                                        </p:cTn>
                                        <p:tgtEl>
                                          <p:spTgt spid="83"/>
                                        </p:tgtEl>
                                        <p:attrNameLst>
                                          <p:attrName>ppt_x</p:attrName>
                                        </p:attrNameLst>
                                      </p:cBhvr>
                                      <p:tavLst>
                                        <p:tav tm="0">
                                          <p:val>
                                            <p:strVal val="ppt_x"/>
                                          </p:val>
                                        </p:tav>
                                        <p:tav tm="100000">
                                          <p:val>
                                            <p:strVal val="ppt_x+0.4+0.05"/>
                                          </p:val>
                                        </p:tav>
                                      </p:tavLst>
                                    </p:anim>
                                    <p:anim calcmode="lin" valueType="num">
                                      <p:cBhvr>
                                        <p:cTn id="141" dur="800" accel="100000">
                                          <p:stCondLst>
                                            <p:cond delay="200"/>
                                          </p:stCondLst>
                                        </p:cTn>
                                        <p:tgtEl>
                                          <p:spTgt spid="83"/>
                                        </p:tgtEl>
                                        <p:attrNameLst>
                                          <p:attrName>ppt_y</p:attrName>
                                        </p:attrNameLst>
                                      </p:cBhvr>
                                      <p:tavLst>
                                        <p:tav tm="0">
                                          <p:val>
                                            <p:strVal val="ppt_y"/>
                                          </p:val>
                                        </p:tav>
                                        <p:tav tm="100000">
                                          <p:val>
                                            <p:strVal val="ppt_y-0.4-0.1"/>
                                          </p:val>
                                        </p:tav>
                                      </p:tavLst>
                                    </p:anim>
                                    <p:set>
                                      <p:cBhvr>
                                        <p:cTn id="142" dur="1" fill="hold">
                                          <p:stCondLst>
                                            <p:cond delay="999"/>
                                          </p:stCondLst>
                                        </p:cTn>
                                        <p:tgtEl>
                                          <p:spTgt spid="83"/>
                                        </p:tgtEl>
                                        <p:attrNameLst>
                                          <p:attrName>style.visibility</p:attrName>
                                        </p:attrNameLst>
                                      </p:cBhvr>
                                      <p:to>
                                        <p:strVal val="hidden"/>
                                      </p:to>
                                    </p:set>
                                  </p:childTnLst>
                                </p:cTn>
                              </p:par>
                              <p:par>
                                <p:cTn id="143" presetID="30" presetClass="exit" presetSubtype="0" fill="hold" nodeType="withEffect">
                                  <p:stCondLst>
                                    <p:cond delay="1500"/>
                                  </p:stCondLst>
                                  <p:childTnLst>
                                    <p:animEffect transition="out" filter="fade">
                                      <p:cBhvr>
                                        <p:cTn id="144" dur="800" accel="100000">
                                          <p:stCondLst>
                                            <p:cond delay="200"/>
                                          </p:stCondLst>
                                        </p:cTn>
                                        <p:tgtEl>
                                          <p:spTgt spid="84"/>
                                        </p:tgtEl>
                                      </p:cBhvr>
                                    </p:animEffect>
                                    <p:anim calcmode="lin" valueType="num">
                                      <p:cBhvr>
                                        <p:cTn id="145" dur="800" accel="100000">
                                          <p:stCondLst>
                                            <p:cond delay="200"/>
                                          </p:stCondLst>
                                        </p:cTn>
                                        <p:tgtEl>
                                          <p:spTgt spid="84"/>
                                        </p:tgtEl>
                                        <p:attrNameLst>
                                          <p:attrName>style.rotation</p:attrName>
                                        </p:attrNameLst>
                                      </p:cBhvr>
                                      <p:tavLst>
                                        <p:tav tm="0">
                                          <p:val>
                                            <p:fltVal val="0"/>
                                          </p:val>
                                        </p:tav>
                                        <p:tav tm="100000">
                                          <p:val>
                                            <p:fltVal val="-90"/>
                                          </p:val>
                                        </p:tav>
                                      </p:tavLst>
                                    </p:anim>
                                    <p:anim calcmode="lin" valueType="num">
                                      <p:cBhvr>
                                        <p:cTn id="146" dur="200" decel="100000"/>
                                        <p:tgtEl>
                                          <p:spTgt spid="84"/>
                                        </p:tgtEl>
                                        <p:attrNameLst>
                                          <p:attrName>ppt_x</p:attrName>
                                        </p:attrNameLst>
                                      </p:cBhvr>
                                      <p:tavLst>
                                        <p:tav tm="0">
                                          <p:val>
                                            <p:strVal val="ppt_x"/>
                                          </p:val>
                                        </p:tav>
                                        <p:tav tm="100000">
                                          <p:val>
                                            <p:strVal val="ppt_x-0.05"/>
                                          </p:val>
                                        </p:tav>
                                      </p:tavLst>
                                    </p:anim>
                                    <p:anim calcmode="lin" valueType="num">
                                      <p:cBhvr>
                                        <p:cTn id="147" dur="200" decel="100000"/>
                                        <p:tgtEl>
                                          <p:spTgt spid="84"/>
                                        </p:tgtEl>
                                        <p:attrNameLst>
                                          <p:attrName>ppt_y</p:attrName>
                                        </p:attrNameLst>
                                      </p:cBhvr>
                                      <p:tavLst>
                                        <p:tav tm="0">
                                          <p:val>
                                            <p:strVal val="ppt_y"/>
                                          </p:val>
                                        </p:tav>
                                        <p:tav tm="100000">
                                          <p:val>
                                            <p:strVal val="ppt_y+0.1"/>
                                          </p:val>
                                        </p:tav>
                                      </p:tavLst>
                                    </p:anim>
                                    <p:anim calcmode="lin" valueType="num">
                                      <p:cBhvr>
                                        <p:cTn id="148" dur="800" accel="100000">
                                          <p:stCondLst>
                                            <p:cond delay="200"/>
                                          </p:stCondLst>
                                        </p:cTn>
                                        <p:tgtEl>
                                          <p:spTgt spid="84"/>
                                        </p:tgtEl>
                                        <p:attrNameLst>
                                          <p:attrName>ppt_x</p:attrName>
                                        </p:attrNameLst>
                                      </p:cBhvr>
                                      <p:tavLst>
                                        <p:tav tm="0">
                                          <p:val>
                                            <p:strVal val="ppt_x"/>
                                          </p:val>
                                        </p:tav>
                                        <p:tav tm="100000">
                                          <p:val>
                                            <p:strVal val="ppt_x+0.4+0.05"/>
                                          </p:val>
                                        </p:tav>
                                      </p:tavLst>
                                    </p:anim>
                                    <p:anim calcmode="lin" valueType="num">
                                      <p:cBhvr>
                                        <p:cTn id="149" dur="800" accel="100000">
                                          <p:stCondLst>
                                            <p:cond delay="200"/>
                                          </p:stCondLst>
                                        </p:cTn>
                                        <p:tgtEl>
                                          <p:spTgt spid="84"/>
                                        </p:tgtEl>
                                        <p:attrNameLst>
                                          <p:attrName>ppt_y</p:attrName>
                                        </p:attrNameLst>
                                      </p:cBhvr>
                                      <p:tavLst>
                                        <p:tav tm="0">
                                          <p:val>
                                            <p:strVal val="ppt_y"/>
                                          </p:val>
                                        </p:tav>
                                        <p:tav tm="100000">
                                          <p:val>
                                            <p:strVal val="ppt_y-0.4-0.1"/>
                                          </p:val>
                                        </p:tav>
                                      </p:tavLst>
                                    </p:anim>
                                    <p:set>
                                      <p:cBhvr>
                                        <p:cTn id="150" dur="1" fill="hold">
                                          <p:stCondLst>
                                            <p:cond delay="999"/>
                                          </p:stCondLst>
                                        </p:cTn>
                                        <p:tgtEl>
                                          <p:spTgt spid="84"/>
                                        </p:tgtEl>
                                        <p:attrNameLst>
                                          <p:attrName>style.visibility</p:attrName>
                                        </p:attrNameLst>
                                      </p:cBhvr>
                                      <p:to>
                                        <p:strVal val="hidden"/>
                                      </p:to>
                                    </p:set>
                                  </p:childTnLst>
                                </p:cTn>
                              </p:par>
                              <p:par>
                                <p:cTn id="151" presetID="30" presetClass="exit" presetSubtype="0" fill="hold" nodeType="withEffect">
                                  <p:stCondLst>
                                    <p:cond delay="2000"/>
                                  </p:stCondLst>
                                  <p:childTnLst>
                                    <p:animEffect transition="out" filter="fade">
                                      <p:cBhvr>
                                        <p:cTn id="152" dur="800" accel="100000">
                                          <p:stCondLst>
                                            <p:cond delay="200"/>
                                          </p:stCondLst>
                                        </p:cTn>
                                        <p:tgtEl>
                                          <p:spTgt spid="85"/>
                                        </p:tgtEl>
                                      </p:cBhvr>
                                    </p:animEffect>
                                    <p:anim calcmode="lin" valueType="num">
                                      <p:cBhvr>
                                        <p:cTn id="153" dur="800" accel="100000">
                                          <p:stCondLst>
                                            <p:cond delay="200"/>
                                          </p:stCondLst>
                                        </p:cTn>
                                        <p:tgtEl>
                                          <p:spTgt spid="85"/>
                                        </p:tgtEl>
                                        <p:attrNameLst>
                                          <p:attrName>style.rotation</p:attrName>
                                        </p:attrNameLst>
                                      </p:cBhvr>
                                      <p:tavLst>
                                        <p:tav tm="0">
                                          <p:val>
                                            <p:fltVal val="0"/>
                                          </p:val>
                                        </p:tav>
                                        <p:tav tm="100000">
                                          <p:val>
                                            <p:fltVal val="-90"/>
                                          </p:val>
                                        </p:tav>
                                      </p:tavLst>
                                    </p:anim>
                                    <p:anim calcmode="lin" valueType="num">
                                      <p:cBhvr>
                                        <p:cTn id="154" dur="200" decel="100000"/>
                                        <p:tgtEl>
                                          <p:spTgt spid="85"/>
                                        </p:tgtEl>
                                        <p:attrNameLst>
                                          <p:attrName>ppt_x</p:attrName>
                                        </p:attrNameLst>
                                      </p:cBhvr>
                                      <p:tavLst>
                                        <p:tav tm="0">
                                          <p:val>
                                            <p:strVal val="ppt_x"/>
                                          </p:val>
                                        </p:tav>
                                        <p:tav tm="100000">
                                          <p:val>
                                            <p:strVal val="ppt_x-0.05"/>
                                          </p:val>
                                        </p:tav>
                                      </p:tavLst>
                                    </p:anim>
                                    <p:anim calcmode="lin" valueType="num">
                                      <p:cBhvr>
                                        <p:cTn id="155" dur="200" decel="100000"/>
                                        <p:tgtEl>
                                          <p:spTgt spid="85"/>
                                        </p:tgtEl>
                                        <p:attrNameLst>
                                          <p:attrName>ppt_y</p:attrName>
                                        </p:attrNameLst>
                                      </p:cBhvr>
                                      <p:tavLst>
                                        <p:tav tm="0">
                                          <p:val>
                                            <p:strVal val="ppt_y"/>
                                          </p:val>
                                        </p:tav>
                                        <p:tav tm="100000">
                                          <p:val>
                                            <p:strVal val="ppt_y+0.1"/>
                                          </p:val>
                                        </p:tav>
                                      </p:tavLst>
                                    </p:anim>
                                    <p:anim calcmode="lin" valueType="num">
                                      <p:cBhvr>
                                        <p:cTn id="156" dur="800" accel="100000">
                                          <p:stCondLst>
                                            <p:cond delay="200"/>
                                          </p:stCondLst>
                                        </p:cTn>
                                        <p:tgtEl>
                                          <p:spTgt spid="85"/>
                                        </p:tgtEl>
                                        <p:attrNameLst>
                                          <p:attrName>ppt_x</p:attrName>
                                        </p:attrNameLst>
                                      </p:cBhvr>
                                      <p:tavLst>
                                        <p:tav tm="0">
                                          <p:val>
                                            <p:strVal val="ppt_x"/>
                                          </p:val>
                                        </p:tav>
                                        <p:tav tm="100000">
                                          <p:val>
                                            <p:strVal val="ppt_x+0.4+0.05"/>
                                          </p:val>
                                        </p:tav>
                                      </p:tavLst>
                                    </p:anim>
                                    <p:anim calcmode="lin" valueType="num">
                                      <p:cBhvr>
                                        <p:cTn id="157" dur="800" accel="100000">
                                          <p:stCondLst>
                                            <p:cond delay="200"/>
                                          </p:stCondLst>
                                        </p:cTn>
                                        <p:tgtEl>
                                          <p:spTgt spid="85"/>
                                        </p:tgtEl>
                                        <p:attrNameLst>
                                          <p:attrName>ppt_y</p:attrName>
                                        </p:attrNameLst>
                                      </p:cBhvr>
                                      <p:tavLst>
                                        <p:tav tm="0">
                                          <p:val>
                                            <p:strVal val="ppt_y"/>
                                          </p:val>
                                        </p:tav>
                                        <p:tav tm="100000">
                                          <p:val>
                                            <p:strVal val="ppt_y-0.4-0.1"/>
                                          </p:val>
                                        </p:tav>
                                      </p:tavLst>
                                    </p:anim>
                                    <p:set>
                                      <p:cBhvr>
                                        <p:cTn id="158" dur="1" fill="hold">
                                          <p:stCondLst>
                                            <p:cond delay="999"/>
                                          </p:stCondLst>
                                        </p:cTn>
                                        <p:tgtEl>
                                          <p:spTgt spid="85"/>
                                        </p:tgtEl>
                                        <p:attrNameLst>
                                          <p:attrName>style.visibility</p:attrName>
                                        </p:attrNameLst>
                                      </p:cBhvr>
                                      <p:to>
                                        <p:strVal val="hidden"/>
                                      </p:to>
                                    </p:set>
                                  </p:childTnLst>
                                </p:cTn>
                              </p:par>
                            </p:childTnLst>
                          </p:cTn>
                        </p:par>
                      </p:childTnLst>
                    </p:cTn>
                  </p:par>
                  <p:par>
                    <p:cTn id="159" fill="hold">
                      <p:stCondLst>
                        <p:cond delay="indefinite"/>
                      </p:stCondLst>
                      <p:childTnLst>
                        <p:par>
                          <p:cTn id="160" fill="hold">
                            <p:stCondLst>
                              <p:cond delay="0"/>
                            </p:stCondLst>
                            <p:childTnLst>
                              <p:par>
                                <p:cTn id="161" presetID="49" presetClass="entr" presetSubtype="0" decel="100000" fill="hold" grpId="0" nodeType="clickEffect">
                                  <p:stCondLst>
                                    <p:cond delay="0"/>
                                  </p:stCondLst>
                                  <p:childTnLst>
                                    <p:set>
                                      <p:cBhvr>
                                        <p:cTn id="162" dur="1" fill="hold">
                                          <p:stCondLst>
                                            <p:cond delay="0"/>
                                          </p:stCondLst>
                                        </p:cTn>
                                        <p:tgtEl>
                                          <p:spTgt spid="87"/>
                                        </p:tgtEl>
                                        <p:attrNameLst>
                                          <p:attrName>style.visibility</p:attrName>
                                        </p:attrNameLst>
                                      </p:cBhvr>
                                      <p:to>
                                        <p:strVal val="visible"/>
                                      </p:to>
                                    </p:set>
                                    <p:anim calcmode="lin" valueType="num">
                                      <p:cBhvr>
                                        <p:cTn id="163" dur="500" fill="hold"/>
                                        <p:tgtEl>
                                          <p:spTgt spid="87"/>
                                        </p:tgtEl>
                                        <p:attrNameLst>
                                          <p:attrName>ppt_w</p:attrName>
                                        </p:attrNameLst>
                                      </p:cBhvr>
                                      <p:tavLst>
                                        <p:tav tm="0">
                                          <p:val>
                                            <p:fltVal val="0"/>
                                          </p:val>
                                        </p:tav>
                                        <p:tav tm="100000">
                                          <p:val>
                                            <p:strVal val="#ppt_w"/>
                                          </p:val>
                                        </p:tav>
                                      </p:tavLst>
                                    </p:anim>
                                    <p:anim calcmode="lin" valueType="num">
                                      <p:cBhvr>
                                        <p:cTn id="164" dur="500" fill="hold"/>
                                        <p:tgtEl>
                                          <p:spTgt spid="87"/>
                                        </p:tgtEl>
                                        <p:attrNameLst>
                                          <p:attrName>ppt_h</p:attrName>
                                        </p:attrNameLst>
                                      </p:cBhvr>
                                      <p:tavLst>
                                        <p:tav tm="0">
                                          <p:val>
                                            <p:fltVal val="0"/>
                                          </p:val>
                                        </p:tav>
                                        <p:tav tm="100000">
                                          <p:val>
                                            <p:strVal val="#ppt_h"/>
                                          </p:val>
                                        </p:tav>
                                      </p:tavLst>
                                    </p:anim>
                                    <p:anim calcmode="lin" valueType="num">
                                      <p:cBhvr>
                                        <p:cTn id="165" dur="500" fill="hold"/>
                                        <p:tgtEl>
                                          <p:spTgt spid="87"/>
                                        </p:tgtEl>
                                        <p:attrNameLst>
                                          <p:attrName>style.rotation</p:attrName>
                                        </p:attrNameLst>
                                      </p:cBhvr>
                                      <p:tavLst>
                                        <p:tav tm="0">
                                          <p:val>
                                            <p:fltVal val="360"/>
                                          </p:val>
                                        </p:tav>
                                        <p:tav tm="100000">
                                          <p:val>
                                            <p:fltVal val="0"/>
                                          </p:val>
                                        </p:tav>
                                      </p:tavLst>
                                    </p:anim>
                                    <p:animEffect transition="in" filter="fade">
                                      <p:cBhvr>
                                        <p:cTn id="166" dur="500"/>
                                        <p:tgtEl>
                                          <p:spTgt spid="87"/>
                                        </p:tgtEl>
                                      </p:cBhvr>
                                    </p:animEffect>
                                  </p:childTnLst>
                                </p:cTn>
                              </p:par>
                            </p:childTnLst>
                          </p:cTn>
                        </p:par>
                        <p:par>
                          <p:cTn id="167" fill="hold">
                            <p:stCondLst>
                              <p:cond delay="500"/>
                            </p:stCondLst>
                            <p:childTnLst>
                              <p:par>
                                <p:cTn id="168" presetID="30" presetClass="exit" presetSubtype="0" fill="hold" nodeType="afterEffect">
                                  <p:stCondLst>
                                    <p:cond delay="0"/>
                                  </p:stCondLst>
                                  <p:childTnLst>
                                    <p:animEffect transition="out" filter="fade">
                                      <p:cBhvr>
                                        <p:cTn id="169" dur="800" accel="100000">
                                          <p:stCondLst>
                                            <p:cond delay="200"/>
                                          </p:stCondLst>
                                        </p:cTn>
                                        <p:tgtEl>
                                          <p:spTgt spid="86"/>
                                        </p:tgtEl>
                                      </p:cBhvr>
                                    </p:animEffect>
                                    <p:anim calcmode="lin" valueType="num">
                                      <p:cBhvr>
                                        <p:cTn id="170" dur="800" accel="100000">
                                          <p:stCondLst>
                                            <p:cond delay="200"/>
                                          </p:stCondLst>
                                        </p:cTn>
                                        <p:tgtEl>
                                          <p:spTgt spid="86"/>
                                        </p:tgtEl>
                                        <p:attrNameLst>
                                          <p:attrName>style.rotation</p:attrName>
                                        </p:attrNameLst>
                                      </p:cBhvr>
                                      <p:tavLst>
                                        <p:tav tm="0">
                                          <p:val>
                                            <p:fltVal val="0"/>
                                          </p:val>
                                        </p:tav>
                                        <p:tav tm="100000">
                                          <p:val>
                                            <p:fltVal val="-90"/>
                                          </p:val>
                                        </p:tav>
                                      </p:tavLst>
                                    </p:anim>
                                    <p:anim calcmode="lin" valueType="num">
                                      <p:cBhvr>
                                        <p:cTn id="171" dur="200" decel="100000"/>
                                        <p:tgtEl>
                                          <p:spTgt spid="86"/>
                                        </p:tgtEl>
                                        <p:attrNameLst>
                                          <p:attrName>ppt_x</p:attrName>
                                        </p:attrNameLst>
                                      </p:cBhvr>
                                      <p:tavLst>
                                        <p:tav tm="0">
                                          <p:val>
                                            <p:strVal val="ppt_x"/>
                                          </p:val>
                                        </p:tav>
                                        <p:tav tm="100000">
                                          <p:val>
                                            <p:strVal val="ppt_x-0.05"/>
                                          </p:val>
                                        </p:tav>
                                      </p:tavLst>
                                    </p:anim>
                                    <p:anim calcmode="lin" valueType="num">
                                      <p:cBhvr>
                                        <p:cTn id="172" dur="200" decel="100000"/>
                                        <p:tgtEl>
                                          <p:spTgt spid="86"/>
                                        </p:tgtEl>
                                        <p:attrNameLst>
                                          <p:attrName>ppt_y</p:attrName>
                                        </p:attrNameLst>
                                      </p:cBhvr>
                                      <p:tavLst>
                                        <p:tav tm="0">
                                          <p:val>
                                            <p:strVal val="ppt_y"/>
                                          </p:val>
                                        </p:tav>
                                        <p:tav tm="100000">
                                          <p:val>
                                            <p:strVal val="ppt_y+0.1"/>
                                          </p:val>
                                        </p:tav>
                                      </p:tavLst>
                                    </p:anim>
                                    <p:anim calcmode="lin" valueType="num">
                                      <p:cBhvr>
                                        <p:cTn id="173" dur="800" accel="100000">
                                          <p:stCondLst>
                                            <p:cond delay="200"/>
                                          </p:stCondLst>
                                        </p:cTn>
                                        <p:tgtEl>
                                          <p:spTgt spid="86"/>
                                        </p:tgtEl>
                                        <p:attrNameLst>
                                          <p:attrName>ppt_x</p:attrName>
                                        </p:attrNameLst>
                                      </p:cBhvr>
                                      <p:tavLst>
                                        <p:tav tm="0">
                                          <p:val>
                                            <p:strVal val="ppt_x"/>
                                          </p:val>
                                        </p:tav>
                                        <p:tav tm="100000">
                                          <p:val>
                                            <p:strVal val="ppt_x+0.4+0.05"/>
                                          </p:val>
                                        </p:tav>
                                      </p:tavLst>
                                    </p:anim>
                                    <p:anim calcmode="lin" valueType="num">
                                      <p:cBhvr>
                                        <p:cTn id="174" dur="800" accel="100000">
                                          <p:stCondLst>
                                            <p:cond delay="200"/>
                                          </p:stCondLst>
                                        </p:cTn>
                                        <p:tgtEl>
                                          <p:spTgt spid="86"/>
                                        </p:tgtEl>
                                        <p:attrNameLst>
                                          <p:attrName>ppt_y</p:attrName>
                                        </p:attrNameLst>
                                      </p:cBhvr>
                                      <p:tavLst>
                                        <p:tav tm="0">
                                          <p:val>
                                            <p:strVal val="ppt_y"/>
                                          </p:val>
                                        </p:tav>
                                        <p:tav tm="100000">
                                          <p:val>
                                            <p:strVal val="ppt_y-0.4-0.1"/>
                                          </p:val>
                                        </p:tav>
                                      </p:tavLst>
                                    </p:anim>
                                    <p:set>
                                      <p:cBhvr>
                                        <p:cTn id="175" dur="1" fill="hold">
                                          <p:stCondLst>
                                            <p:cond delay="999"/>
                                          </p:stCondLst>
                                        </p:cTn>
                                        <p:tgtEl>
                                          <p:spTgt spid="86"/>
                                        </p:tgtEl>
                                        <p:attrNameLst>
                                          <p:attrName>style.visibility</p:attrName>
                                        </p:attrNameLst>
                                      </p:cBhvr>
                                      <p:to>
                                        <p:strVal val="hidden"/>
                                      </p:to>
                                    </p:set>
                                  </p:childTnLst>
                                </p:cTn>
                              </p:par>
                              <p:par>
                                <p:cTn id="176" presetID="10" presetClass="exit" presetSubtype="0" fill="hold" grpId="1" nodeType="withEffect">
                                  <p:stCondLst>
                                    <p:cond delay="500"/>
                                  </p:stCondLst>
                                  <p:childTnLst>
                                    <p:animEffect transition="out" filter="fade">
                                      <p:cBhvr>
                                        <p:cTn id="177" dur="1000"/>
                                        <p:tgtEl>
                                          <p:spTgt spid="87"/>
                                        </p:tgtEl>
                                      </p:cBhvr>
                                    </p:animEffect>
                                    <p:set>
                                      <p:cBhvr>
                                        <p:cTn id="178" dur="1" fill="hold">
                                          <p:stCondLst>
                                            <p:cond delay="999"/>
                                          </p:stCondLst>
                                        </p:cTn>
                                        <p:tgtEl>
                                          <p:spTgt spid="8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1" grpId="0" animBg="1"/>
      <p:bldP spid="42" grpId="0" animBg="1"/>
      <p:bldP spid="58" grpId="0" animBg="1"/>
      <p:bldP spid="75" grpId="0" animBg="1"/>
      <p:bldP spid="76" grpId="0" animBg="1"/>
      <p:bldP spid="41" grpId="0" animBg="1"/>
      <p:bldP spid="43" grpId="0" animBg="1"/>
      <p:bldP spid="80" grpId="0" animBg="1"/>
      <p:bldP spid="80" grpId="1" animBg="1"/>
      <p:bldP spid="87" grpId="0" animBg="1"/>
      <p:bldP spid="87" grpId="1" animBg="1"/>
      <p:bldP spid="78" grpId="0" animBg="1"/>
      <p:bldP spid="78" grpId="1" animBg="1"/>
      <p:bldP spid="73" grpId="0" animBg="1"/>
      <p:bldP spid="73" grpId="1"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p:cNvGrpSpPr/>
          <p:nvPr/>
        </p:nvGrpSpPr>
        <p:grpSpPr>
          <a:xfrm>
            <a:off x="0" y="0"/>
            <a:ext cx="9144000" cy="707886"/>
            <a:chOff x="0" y="0"/>
            <a:chExt cx="9144000" cy="707886"/>
          </a:xfrm>
        </p:grpSpPr>
        <p:sp useBgFill="1">
          <p:nvSpPr>
            <p:cNvPr id="73" name="Rectangle 72"/>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 useBgFill="1">
          <p:nvSpPr>
            <p:cNvPr id="74" name="Rectangle 73"/>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51" name="Picture 50"/>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p:nvSpPr>
          <p:cNvPr id="52" name="TextBox 51"/>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Spokane</a:t>
            </a:r>
          </a:p>
          <a:p>
            <a:r>
              <a:rPr lang="en-US" sz="2400" b="1" dirty="0">
                <a:solidFill>
                  <a:schemeClr val="tx2">
                    <a:lumMod val="40000"/>
                    <a:lumOff val="60000"/>
                  </a:schemeClr>
                </a:solidFill>
                <a:effectLst>
                  <a:outerShdw dist="63500" dir="7200000" algn="ctr" rotWithShape="0">
                    <a:schemeClr val="tx1"/>
                  </a:outerShdw>
                </a:effectLst>
              </a:rPr>
              <a:t>House</a:t>
            </a:r>
          </a:p>
        </p:txBody>
      </p:sp>
      <p:sp>
        <p:nvSpPr>
          <p:cNvPr id="53" name="5-Point Star 52"/>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55" name="TextBox 54"/>
          <p:cNvSpPr txBox="1"/>
          <p:nvPr/>
        </p:nvSpPr>
        <p:spPr>
          <a:xfrm rot="19927447">
            <a:off x="7823425" y="4894399"/>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56" name="TextBox 55"/>
          <p:cNvSpPr txBox="1"/>
          <p:nvPr/>
        </p:nvSpPr>
        <p:spPr>
          <a:xfrm rot="19879460">
            <a:off x="6750997" y="4550877"/>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sp>
        <p:nvSpPr>
          <p:cNvPr id="57" name="5-Point Star 56"/>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5-Point Star 57"/>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60" name="5-Point Star 59"/>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rot="1476153">
            <a:off x="1359500" y="2847761"/>
            <a:ext cx="2067233" cy="461665"/>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Fort </a:t>
            </a:r>
            <a:r>
              <a:rPr lang="en-US" sz="2400" b="1" dirty="0" err="1">
                <a:solidFill>
                  <a:schemeClr val="tx2">
                    <a:lumMod val="40000"/>
                    <a:lumOff val="60000"/>
                  </a:schemeClr>
                </a:solidFill>
                <a:effectLst>
                  <a:outerShdw dist="63500" dir="7200000" algn="ctr" rotWithShape="0">
                    <a:schemeClr val="tx1"/>
                  </a:outerShdw>
                </a:effectLst>
              </a:rPr>
              <a:t>Okanagon</a:t>
            </a:r>
            <a:endParaRPr lang="en-US" sz="2400" b="1" dirty="0">
              <a:solidFill>
                <a:schemeClr val="tx2">
                  <a:lumMod val="40000"/>
                  <a:lumOff val="60000"/>
                </a:schemeClr>
              </a:solidFill>
              <a:effectLst>
                <a:outerShdw dist="63500" dir="7200000" algn="ctr" rotWithShape="0">
                  <a:schemeClr val="tx1"/>
                </a:outerShdw>
              </a:effectLst>
            </a:endParaRPr>
          </a:p>
        </p:txBody>
      </p:sp>
      <p:sp>
        <p:nvSpPr>
          <p:cNvPr id="62" name="TextBox 61"/>
          <p:cNvSpPr txBox="1"/>
          <p:nvPr/>
        </p:nvSpPr>
        <p:spPr>
          <a:xfrm rot="1476153">
            <a:off x="458693" y="3156044"/>
            <a:ext cx="1692002" cy="461665"/>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Fort George</a:t>
            </a:r>
          </a:p>
        </p:txBody>
      </p:sp>
      <p:sp>
        <p:nvSpPr>
          <p:cNvPr id="63" name="5-Point Star 62"/>
          <p:cNvSpPr/>
          <p:nvPr/>
        </p:nvSpPr>
        <p:spPr>
          <a:xfrm>
            <a:off x="1295400" y="2133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64" name="5-Point Star 63"/>
          <p:cNvSpPr/>
          <p:nvPr/>
        </p:nvSpPr>
        <p:spPr>
          <a:xfrm>
            <a:off x="304800" y="24384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65" name="TextBox 64"/>
          <p:cNvSpPr txBox="1"/>
          <p:nvPr/>
        </p:nvSpPr>
        <p:spPr>
          <a:xfrm>
            <a:off x="2743200" y="685800"/>
            <a:ext cx="3886200" cy="830997"/>
          </a:xfrm>
          <a:prstGeom prst="rect">
            <a:avLst/>
          </a:prstGeom>
          <a:solidFill>
            <a:schemeClr val="tx1"/>
          </a:solidFill>
        </p:spPr>
        <p:txBody>
          <a:bodyPr wrap="square" rtlCol="0">
            <a:spAutoFit/>
          </a:bodyPr>
          <a:lstStyle/>
          <a:p>
            <a:pPr algn="ctr"/>
            <a:r>
              <a:rPr lang="en-US" sz="4800" b="1" dirty="0">
                <a:solidFill>
                  <a:srgbClr val="FF0000"/>
                </a:solidFill>
                <a:effectLst>
                  <a:outerShdw dist="63500" dir="7200000" algn="ctr" rotWithShape="0">
                    <a:schemeClr val="bg1"/>
                  </a:outerShdw>
                </a:effectLst>
              </a:rPr>
              <a:t>War of 1812</a:t>
            </a:r>
          </a:p>
        </p:txBody>
      </p:sp>
      <p:grpSp>
        <p:nvGrpSpPr>
          <p:cNvPr id="14" name="Group 13"/>
          <p:cNvGrpSpPr/>
          <p:nvPr/>
        </p:nvGrpSpPr>
        <p:grpSpPr>
          <a:xfrm>
            <a:off x="228600" y="5405735"/>
            <a:ext cx="2590800" cy="1452265"/>
            <a:chOff x="228600" y="5405735"/>
            <a:chExt cx="2590800" cy="1452265"/>
          </a:xfrm>
        </p:grpSpPr>
        <p:grpSp>
          <p:nvGrpSpPr>
            <p:cNvPr id="3" name="Group 16"/>
            <p:cNvGrpSpPr/>
            <p:nvPr/>
          </p:nvGrpSpPr>
          <p:grpSpPr>
            <a:xfrm>
              <a:off x="228600" y="5405735"/>
              <a:ext cx="2590800" cy="537865"/>
              <a:chOff x="6553200" y="4419600"/>
              <a:chExt cx="2590800" cy="537865"/>
            </a:xfrm>
          </p:grpSpPr>
          <p:sp>
            <p:nvSpPr>
              <p:cNvPr id="4" name="TextBox 3"/>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tx2">
                        <a:lumMod val="40000"/>
                        <a:lumOff val="60000"/>
                      </a:schemeClr>
                    </a:solidFill>
                    <a:effectLst>
                      <a:outerShdw dist="50800" dir="7200000" algn="ctr" rotWithShape="0">
                        <a:schemeClr val="tx1"/>
                      </a:outerShdw>
                    </a:effectLst>
                  </a:rPr>
                  <a:t>        North West Co</a:t>
                </a:r>
              </a:p>
            </p:txBody>
          </p:sp>
          <p:sp>
            <p:nvSpPr>
              <p:cNvPr id="5" name="5-Point Star 4"/>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6" name="TextBox 5"/>
            <p:cNvSpPr txBox="1"/>
            <p:nvPr/>
          </p:nvSpPr>
          <p:spPr>
            <a:xfrm>
              <a:off x="228600" y="5939135"/>
              <a:ext cx="2590800" cy="461665"/>
            </a:xfrm>
            <a:prstGeom prst="rect">
              <a:avLst/>
            </a:prstGeom>
            <a:solidFill>
              <a:schemeClr val="bg1"/>
            </a:solidFill>
          </p:spPr>
          <p:txBody>
            <a:bodyPr wrap="square" rtlCol="0">
              <a:spAutoFit/>
            </a:bodyPr>
            <a:lstStyle/>
            <a:p>
              <a:r>
                <a:rPr lang="en-US" sz="2400" b="1" dirty="0">
                  <a:solidFill>
                    <a:schemeClr val="tx2">
                      <a:lumMod val="60000"/>
                      <a:lumOff val="40000"/>
                    </a:schemeClr>
                  </a:solidFill>
                  <a:effectLst>
                    <a:outerShdw dist="50800" dir="7200000" algn="ctr" rotWithShape="0">
                      <a:srgbClr val="FF0000"/>
                    </a:outerShdw>
                  </a:effectLst>
                </a:rPr>
                <a:t>        Pacific  Fur Co</a:t>
              </a:r>
            </a:p>
          </p:txBody>
        </p:sp>
        <p:grpSp>
          <p:nvGrpSpPr>
            <p:cNvPr id="8" name="Group 22"/>
            <p:cNvGrpSpPr/>
            <p:nvPr/>
          </p:nvGrpSpPr>
          <p:grpSpPr>
            <a:xfrm>
              <a:off x="228600" y="6320135"/>
              <a:ext cx="2590800" cy="537865"/>
              <a:chOff x="6553200" y="4419600"/>
              <a:chExt cx="2590800" cy="537865"/>
            </a:xfrm>
          </p:grpSpPr>
          <p:sp>
            <p:nvSpPr>
              <p:cNvPr id="9" name="TextBox 8"/>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10" name="5-Point Star 9"/>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11" name="Rectangle 10"/>
            <p:cNvSpPr/>
            <p:nvPr/>
          </p:nvSpPr>
          <p:spPr>
            <a:xfrm>
              <a:off x="2286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3" descr="C:\Users\Sandra\AppData\Local\Microsoft\Windows\INetCache\IE\51KKD49H\X-black-white-border.svg[1].png"/>
            <p:cNvPicPr>
              <a:picLocks noChangeAspect="1" noChangeArrowheads="1"/>
            </p:cNvPicPr>
            <p:nvPr/>
          </p:nvPicPr>
          <p:blipFill>
            <a:blip r:embed="rId3" cstate="print"/>
            <a:srcRect/>
            <a:stretch>
              <a:fillRect/>
            </a:stretch>
          </p:blipFill>
          <p:spPr bwMode="auto">
            <a:xfrm rot="5400000">
              <a:off x="1262434" y="5241650"/>
              <a:ext cx="843087" cy="1942187"/>
            </a:xfrm>
            <a:prstGeom prst="rect">
              <a:avLst/>
            </a:prstGeom>
            <a:noFill/>
          </p:spPr>
        </p:pic>
      </p:grpSp>
      <p:grpSp>
        <p:nvGrpSpPr>
          <p:cNvPr id="26" name="Group 25"/>
          <p:cNvGrpSpPr/>
          <p:nvPr/>
        </p:nvGrpSpPr>
        <p:grpSpPr>
          <a:xfrm>
            <a:off x="228600" y="5862935"/>
            <a:ext cx="2590800" cy="995065"/>
            <a:chOff x="3352800" y="5862935"/>
            <a:chExt cx="2590800" cy="995065"/>
          </a:xfrm>
        </p:grpSpPr>
        <p:grpSp>
          <p:nvGrpSpPr>
            <p:cNvPr id="15" name="Group 16"/>
            <p:cNvGrpSpPr/>
            <p:nvPr/>
          </p:nvGrpSpPr>
          <p:grpSpPr>
            <a:xfrm>
              <a:off x="3352800" y="5862935"/>
              <a:ext cx="2590800" cy="537865"/>
              <a:chOff x="6553200" y="4419600"/>
              <a:chExt cx="2590800" cy="537865"/>
            </a:xfrm>
          </p:grpSpPr>
          <p:sp>
            <p:nvSpPr>
              <p:cNvPr id="16" name="TextBox 15"/>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tx2">
                        <a:lumMod val="40000"/>
                        <a:lumOff val="60000"/>
                      </a:schemeClr>
                    </a:solidFill>
                    <a:effectLst>
                      <a:outerShdw dist="50800" dir="7200000" algn="ctr" rotWithShape="0">
                        <a:schemeClr val="tx1"/>
                      </a:outerShdw>
                    </a:effectLst>
                  </a:rPr>
                  <a:t>        North West Co</a:t>
                </a:r>
              </a:p>
            </p:txBody>
          </p:sp>
          <p:sp>
            <p:nvSpPr>
              <p:cNvPr id="17" name="5-Point Star 16"/>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20" name="Group 22"/>
            <p:cNvGrpSpPr/>
            <p:nvPr/>
          </p:nvGrpSpPr>
          <p:grpSpPr>
            <a:xfrm>
              <a:off x="3352800" y="6320135"/>
              <a:ext cx="2590800" cy="537865"/>
              <a:chOff x="6553200" y="4419600"/>
              <a:chExt cx="2590800" cy="537865"/>
            </a:xfrm>
          </p:grpSpPr>
          <p:sp>
            <p:nvSpPr>
              <p:cNvPr id="21" name="TextBox 20"/>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2" name="5-Point Star 21"/>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23" name="Rectangle 22"/>
            <p:cNvSpPr/>
            <p:nvPr/>
          </p:nvSpPr>
          <p:spPr>
            <a:xfrm>
              <a:off x="3352800" y="5943600"/>
              <a:ext cx="2590800" cy="9144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p:cNvGrpSpPr/>
          <p:nvPr/>
        </p:nvGrpSpPr>
        <p:grpSpPr>
          <a:xfrm>
            <a:off x="4191000" y="4876800"/>
            <a:ext cx="2590800" cy="1981200"/>
            <a:chOff x="4191000" y="4876800"/>
            <a:chExt cx="2590800" cy="1981200"/>
          </a:xfrm>
        </p:grpSpPr>
        <p:sp>
          <p:nvSpPr>
            <p:cNvPr id="27" name="TextBox 26"/>
            <p:cNvSpPr txBox="1"/>
            <p:nvPr/>
          </p:nvSpPr>
          <p:spPr>
            <a:xfrm>
              <a:off x="4191000" y="5024735"/>
              <a:ext cx="2590800" cy="461665"/>
            </a:xfrm>
            <a:prstGeom prst="rect">
              <a:avLst/>
            </a:prstGeom>
            <a:solidFill>
              <a:schemeClr val="bg1"/>
            </a:solidFill>
          </p:spPr>
          <p:txBody>
            <a:bodyPr wrap="square" rtlCol="0">
              <a:spAutoFit/>
            </a:bodyPr>
            <a:lstStyle/>
            <a:p>
              <a:r>
                <a:rPr lang="en-US" sz="2400" b="1" dirty="0"/>
                <a:t>        Missouri Fur</a:t>
              </a:r>
            </a:p>
          </p:txBody>
        </p:sp>
        <p:sp>
          <p:nvSpPr>
            <p:cNvPr id="29" name="TextBox 28"/>
            <p:cNvSpPr txBox="1"/>
            <p:nvPr/>
          </p:nvSpPr>
          <p:spPr>
            <a:xfrm>
              <a:off x="41910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30" name="5-Point Star 29"/>
            <p:cNvSpPr/>
            <p:nvPr/>
          </p:nvSpPr>
          <p:spPr>
            <a:xfrm>
              <a:off x="42672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41910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32" name="5-Point Star 31"/>
            <p:cNvSpPr/>
            <p:nvPr/>
          </p:nvSpPr>
          <p:spPr>
            <a:xfrm>
              <a:off x="4267200" y="5862935"/>
              <a:ext cx="457200" cy="533400"/>
            </a:xfrm>
            <a:prstGeom prst="star5">
              <a:avLst/>
            </a:prstGeom>
            <a:solidFill>
              <a:srgbClr val="CC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41910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34" name="5-Point Star 33"/>
            <p:cNvSpPr/>
            <p:nvPr/>
          </p:nvSpPr>
          <p:spPr>
            <a:xfrm>
              <a:off x="42672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4191000" y="5029200"/>
              <a:ext cx="2590800" cy="18288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7" name="Picture 3" descr="C:\Users\Sandra\AppData\Local\Microsoft\Windows\INetCache\IE\51KKD49H\X-black-white-border.svg[1].png"/>
            <p:cNvPicPr>
              <a:picLocks noChangeAspect="1" noChangeArrowheads="1"/>
            </p:cNvPicPr>
            <p:nvPr/>
          </p:nvPicPr>
          <p:blipFill>
            <a:blip r:embed="rId3" cstate="print"/>
            <a:srcRect/>
            <a:stretch>
              <a:fillRect/>
            </a:stretch>
          </p:blipFill>
          <p:spPr bwMode="auto">
            <a:xfrm rot="5400000">
              <a:off x="5121550" y="4327250"/>
              <a:ext cx="843087" cy="1942187"/>
            </a:xfrm>
            <a:prstGeom prst="rect">
              <a:avLst/>
            </a:prstGeom>
            <a:noFill/>
          </p:spPr>
        </p:pic>
      </p:grpSp>
      <p:grpSp>
        <p:nvGrpSpPr>
          <p:cNvPr id="50" name="Group 49"/>
          <p:cNvGrpSpPr/>
          <p:nvPr/>
        </p:nvGrpSpPr>
        <p:grpSpPr>
          <a:xfrm>
            <a:off x="4191000" y="5405735"/>
            <a:ext cx="2590800" cy="1452265"/>
            <a:chOff x="6934200" y="5405735"/>
            <a:chExt cx="2590800" cy="1452265"/>
          </a:xfrm>
        </p:grpSpPr>
        <p:sp>
          <p:nvSpPr>
            <p:cNvPr id="41" name="TextBox 40"/>
            <p:cNvSpPr txBox="1"/>
            <p:nvPr/>
          </p:nvSpPr>
          <p:spPr>
            <a:xfrm>
              <a:off x="69342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42" name="5-Point Star 41"/>
            <p:cNvSpPr/>
            <p:nvPr/>
          </p:nvSpPr>
          <p:spPr>
            <a:xfrm>
              <a:off x="70104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69342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44" name="5-Point Star 43"/>
            <p:cNvSpPr/>
            <p:nvPr/>
          </p:nvSpPr>
          <p:spPr>
            <a:xfrm>
              <a:off x="7010400" y="5862935"/>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46" name="5-Point Star 45"/>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69342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66" name="Rectangle 65"/>
          <p:cNvSpPr/>
          <p:nvPr/>
        </p:nvSpPr>
        <p:spPr>
          <a:xfrm>
            <a:off x="67056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67" name="TextBox 66"/>
          <p:cNvSpPr txBox="1"/>
          <p:nvPr/>
        </p:nvSpPr>
        <p:spPr>
          <a:xfrm>
            <a:off x="70993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1812</a:t>
            </a:r>
          </a:p>
        </p:txBody>
      </p:sp>
      <p:sp useBgFill="1">
        <p:nvSpPr>
          <p:cNvPr id="68" name="TextBox 67"/>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1813</a:t>
            </a:r>
          </a:p>
        </p:txBody>
      </p:sp>
      <p:sp useBgFill="1">
        <p:nvSpPr>
          <p:cNvPr id="69" name="TextBox 68"/>
          <p:cNvSpPr txBox="1"/>
          <p:nvPr/>
        </p:nvSpPr>
        <p:spPr>
          <a:xfrm>
            <a:off x="70993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1814</a:t>
            </a:r>
          </a:p>
        </p:txBody>
      </p:sp>
      <p:sp useBgFill="1">
        <p:nvSpPr>
          <p:cNvPr id="70" name="TextBox 69"/>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1815</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2" nodeType="with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p:cTn id="7" dur="1000" fill="hold"/>
                                        <p:tgtEl>
                                          <p:spTgt spid="67"/>
                                        </p:tgtEl>
                                        <p:attrNameLst>
                                          <p:attrName>ppt_w</p:attrName>
                                        </p:attrNameLst>
                                      </p:cBhvr>
                                      <p:tavLst>
                                        <p:tav tm="0">
                                          <p:val>
                                            <p:fltVal val="0"/>
                                          </p:val>
                                        </p:tav>
                                        <p:tav tm="100000">
                                          <p:val>
                                            <p:strVal val="#ppt_w"/>
                                          </p:val>
                                        </p:tav>
                                      </p:tavLst>
                                    </p:anim>
                                    <p:anim calcmode="lin" valueType="num">
                                      <p:cBhvr>
                                        <p:cTn id="8" dur="1000" fill="hold"/>
                                        <p:tgtEl>
                                          <p:spTgt spid="67"/>
                                        </p:tgtEl>
                                        <p:attrNameLst>
                                          <p:attrName>ppt_h</p:attrName>
                                        </p:attrNameLst>
                                      </p:cBhvr>
                                      <p:tavLst>
                                        <p:tav tm="0">
                                          <p:val>
                                            <p:fltVal val="0"/>
                                          </p:val>
                                        </p:tav>
                                        <p:tav tm="100000">
                                          <p:val>
                                            <p:strVal val="#ppt_h"/>
                                          </p:val>
                                        </p:tav>
                                      </p:tavLst>
                                    </p:anim>
                                    <p:anim calcmode="lin" valueType="num">
                                      <p:cBhvr>
                                        <p:cTn id="9" dur="1000" fill="hold"/>
                                        <p:tgtEl>
                                          <p:spTgt spid="67"/>
                                        </p:tgtEl>
                                        <p:attrNameLst>
                                          <p:attrName>style.rotation</p:attrName>
                                        </p:attrNameLst>
                                      </p:cBhvr>
                                      <p:tavLst>
                                        <p:tav tm="0">
                                          <p:val>
                                            <p:fltVal val="360"/>
                                          </p:val>
                                        </p:tav>
                                        <p:tav tm="100000">
                                          <p:val>
                                            <p:fltVal val="0"/>
                                          </p:val>
                                        </p:tav>
                                      </p:tavLst>
                                    </p:anim>
                                    <p:animEffect transition="in" filter="fade">
                                      <p:cBhvr>
                                        <p:cTn id="10" dur="1000"/>
                                        <p:tgtEl>
                                          <p:spTgt spid="67"/>
                                        </p:tgtEl>
                                      </p:cBhvr>
                                    </p:animEffect>
                                  </p:childTnLst>
                                </p:cTn>
                              </p:par>
                            </p:childTnLst>
                          </p:cTn>
                        </p:par>
                        <p:par>
                          <p:cTn id="11" fill="hold">
                            <p:stCondLst>
                              <p:cond delay="1000"/>
                            </p:stCondLst>
                            <p:childTnLst>
                              <p:par>
                                <p:cTn id="12" presetID="49" presetClass="exit" presetSubtype="0" accel="100000" fill="hold" grpId="1" nodeType="afterEffect">
                                  <p:stCondLst>
                                    <p:cond delay="0"/>
                                  </p:stCondLst>
                                  <p:childTnLst>
                                    <p:anim calcmode="lin" valueType="num">
                                      <p:cBhvr>
                                        <p:cTn id="13" dur="1000"/>
                                        <p:tgtEl>
                                          <p:spTgt spid="67"/>
                                        </p:tgtEl>
                                        <p:attrNameLst>
                                          <p:attrName>ppt_w</p:attrName>
                                        </p:attrNameLst>
                                      </p:cBhvr>
                                      <p:tavLst>
                                        <p:tav tm="0">
                                          <p:val>
                                            <p:strVal val="ppt_w"/>
                                          </p:val>
                                        </p:tav>
                                        <p:tav tm="100000">
                                          <p:val>
                                            <p:fltVal val="0"/>
                                          </p:val>
                                        </p:tav>
                                      </p:tavLst>
                                    </p:anim>
                                    <p:anim calcmode="lin" valueType="num">
                                      <p:cBhvr>
                                        <p:cTn id="14" dur="1000"/>
                                        <p:tgtEl>
                                          <p:spTgt spid="67"/>
                                        </p:tgtEl>
                                        <p:attrNameLst>
                                          <p:attrName>ppt_h</p:attrName>
                                        </p:attrNameLst>
                                      </p:cBhvr>
                                      <p:tavLst>
                                        <p:tav tm="0">
                                          <p:val>
                                            <p:strVal val="ppt_h"/>
                                          </p:val>
                                        </p:tav>
                                        <p:tav tm="100000">
                                          <p:val>
                                            <p:fltVal val="0"/>
                                          </p:val>
                                        </p:tav>
                                      </p:tavLst>
                                    </p:anim>
                                    <p:anim calcmode="lin" valueType="num">
                                      <p:cBhvr>
                                        <p:cTn id="15" dur="1000"/>
                                        <p:tgtEl>
                                          <p:spTgt spid="67"/>
                                        </p:tgtEl>
                                        <p:attrNameLst>
                                          <p:attrName>style.rotation</p:attrName>
                                        </p:attrNameLst>
                                      </p:cBhvr>
                                      <p:tavLst>
                                        <p:tav tm="0">
                                          <p:val>
                                            <p:fltVal val="0"/>
                                          </p:val>
                                        </p:tav>
                                        <p:tav tm="100000">
                                          <p:val>
                                            <p:fltVal val="360"/>
                                          </p:val>
                                        </p:tav>
                                      </p:tavLst>
                                    </p:anim>
                                    <p:animEffect transition="out" filter="fade">
                                      <p:cBhvr>
                                        <p:cTn id="16" dur="1000"/>
                                        <p:tgtEl>
                                          <p:spTgt spid="67"/>
                                        </p:tgtEl>
                                      </p:cBhvr>
                                    </p:animEffect>
                                    <p:set>
                                      <p:cBhvr>
                                        <p:cTn id="17" dur="1" fill="hold">
                                          <p:stCondLst>
                                            <p:cond delay="999"/>
                                          </p:stCondLst>
                                        </p:cTn>
                                        <p:tgtEl>
                                          <p:spTgt spid="67"/>
                                        </p:tgtEl>
                                        <p:attrNameLst>
                                          <p:attrName>style.visibility</p:attrName>
                                        </p:attrNameLst>
                                      </p:cBhvr>
                                      <p:to>
                                        <p:strVal val="hidden"/>
                                      </p:to>
                                    </p:set>
                                  </p:childTnLst>
                                </p:cTn>
                              </p:par>
                              <p:par>
                                <p:cTn id="18" presetID="49" presetClass="entr" presetSubtype="0" decel="100000" fill="hold" grpId="0" nodeType="withEffect">
                                  <p:stCondLst>
                                    <p:cond delay="0"/>
                                  </p:stCondLst>
                                  <p:childTnLst>
                                    <p:set>
                                      <p:cBhvr>
                                        <p:cTn id="19" dur="1" fill="hold">
                                          <p:stCondLst>
                                            <p:cond delay="0"/>
                                          </p:stCondLst>
                                        </p:cTn>
                                        <p:tgtEl>
                                          <p:spTgt spid="68"/>
                                        </p:tgtEl>
                                        <p:attrNameLst>
                                          <p:attrName>style.visibility</p:attrName>
                                        </p:attrNameLst>
                                      </p:cBhvr>
                                      <p:to>
                                        <p:strVal val="visible"/>
                                      </p:to>
                                    </p:set>
                                    <p:anim calcmode="lin" valueType="num">
                                      <p:cBhvr>
                                        <p:cTn id="20" dur="1000" fill="hold"/>
                                        <p:tgtEl>
                                          <p:spTgt spid="68"/>
                                        </p:tgtEl>
                                        <p:attrNameLst>
                                          <p:attrName>ppt_w</p:attrName>
                                        </p:attrNameLst>
                                      </p:cBhvr>
                                      <p:tavLst>
                                        <p:tav tm="0">
                                          <p:val>
                                            <p:fltVal val="0"/>
                                          </p:val>
                                        </p:tav>
                                        <p:tav tm="100000">
                                          <p:val>
                                            <p:strVal val="#ppt_w"/>
                                          </p:val>
                                        </p:tav>
                                      </p:tavLst>
                                    </p:anim>
                                    <p:anim calcmode="lin" valueType="num">
                                      <p:cBhvr>
                                        <p:cTn id="21" dur="1000" fill="hold"/>
                                        <p:tgtEl>
                                          <p:spTgt spid="68"/>
                                        </p:tgtEl>
                                        <p:attrNameLst>
                                          <p:attrName>ppt_h</p:attrName>
                                        </p:attrNameLst>
                                      </p:cBhvr>
                                      <p:tavLst>
                                        <p:tav tm="0">
                                          <p:val>
                                            <p:fltVal val="0"/>
                                          </p:val>
                                        </p:tav>
                                        <p:tav tm="100000">
                                          <p:val>
                                            <p:strVal val="#ppt_h"/>
                                          </p:val>
                                        </p:tav>
                                      </p:tavLst>
                                    </p:anim>
                                    <p:anim calcmode="lin" valueType="num">
                                      <p:cBhvr>
                                        <p:cTn id="22" dur="1000" fill="hold"/>
                                        <p:tgtEl>
                                          <p:spTgt spid="68"/>
                                        </p:tgtEl>
                                        <p:attrNameLst>
                                          <p:attrName>style.rotation</p:attrName>
                                        </p:attrNameLst>
                                      </p:cBhvr>
                                      <p:tavLst>
                                        <p:tav tm="0">
                                          <p:val>
                                            <p:fltVal val="360"/>
                                          </p:val>
                                        </p:tav>
                                        <p:tav tm="100000">
                                          <p:val>
                                            <p:fltVal val="0"/>
                                          </p:val>
                                        </p:tav>
                                      </p:tavLst>
                                    </p:anim>
                                    <p:animEffect transition="in" filter="fade">
                                      <p:cBhvr>
                                        <p:cTn id="23" dur="1000"/>
                                        <p:tgtEl>
                                          <p:spTgt spid="68"/>
                                        </p:tgtEl>
                                      </p:cBhvr>
                                    </p:animEffect>
                                  </p:childTnLst>
                                </p:cTn>
                              </p:par>
                            </p:childTnLst>
                          </p:cTn>
                        </p:par>
                        <p:par>
                          <p:cTn id="24" fill="hold">
                            <p:stCondLst>
                              <p:cond delay="2000"/>
                            </p:stCondLst>
                            <p:childTnLst>
                              <p:par>
                                <p:cTn id="25" presetID="49" presetClass="exit" presetSubtype="0" accel="100000" fill="hold" grpId="1" nodeType="afterEffect">
                                  <p:stCondLst>
                                    <p:cond delay="0"/>
                                  </p:stCondLst>
                                  <p:childTnLst>
                                    <p:anim calcmode="lin" valueType="num">
                                      <p:cBhvr>
                                        <p:cTn id="26" dur="1000"/>
                                        <p:tgtEl>
                                          <p:spTgt spid="68"/>
                                        </p:tgtEl>
                                        <p:attrNameLst>
                                          <p:attrName>ppt_w</p:attrName>
                                        </p:attrNameLst>
                                      </p:cBhvr>
                                      <p:tavLst>
                                        <p:tav tm="0">
                                          <p:val>
                                            <p:strVal val="ppt_w"/>
                                          </p:val>
                                        </p:tav>
                                        <p:tav tm="100000">
                                          <p:val>
                                            <p:fltVal val="0"/>
                                          </p:val>
                                        </p:tav>
                                      </p:tavLst>
                                    </p:anim>
                                    <p:anim calcmode="lin" valueType="num">
                                      <p:cBhvr>
                                        <p:cTn id="27" dur="1000"/>
                                        <p:tgtEl>
                                          <p:spTgt spid="68"/>
                                        </p:tgtEl>
                                        <p:attrNameLst>
                                          <p:attrName>ppt_h</p:attrName>
                                        </p:attrNameLst>
                                      </p:cBhvr>
                                      <p:tavLst>
                                        <p:tav tm="0">
                                          <p:val>
                                            <p:strVal val="ppt_h"/>
                                          </p:val>
                                        </p:tav>
                                        <p:tav tm="100000">
                                          <p:val>
                                            <p:fltVal val="0"/>
                                          </p:val>
                                        </p:tav>
                                      </p:tavLst>
                                    </p:anim>
                                    <p:anim calcmode="lin" valueType="num">
                                      <p:cBhvr>
                                        <p:cTn id="28" dur="1000"/>
                                        <p:tgtEl>
                                          <p:spTgt spid="68"/>
                                        </p:tgtEl>
                                        <p:attrNameLst>
                                          <p:attrName>style.rotation</p:attrName>
                                        </p:attrNameLst>
                                      </p:cBhvr>
                                      <p:tavLst>
                                        <p:tav tm="0">
                                          <p:val>
                                            <p:fltVal val="0"/>
                                          </p:val>
                                        </p:tav>
                                        <p:tav tm="100000">
                                          <p:val>
                                            <p:fltVal val="360"/>
                                          </p:val>
                                        </p:tav>
                                      </p:tavLst>
                                    </p:anim>
                                    <p:animEffect transition="out" filter="fade">
                                      <p:cBhvr>
                                        <p:cTn id="29" dur="1000"/>
                                        <p:tgtEl>
                                          <p:spTgt spid="68"/>
                                        </p:tgtEl>
                                      </p:cBhvr>
                                    </p:animEffect>
                                    <p:set>
                                      <p:cBhvr>
                                        <p:cTn id="30" dur="1" fill="hold">
                                          <p:stCondLst>
                                            <p:cond delay="999"/>
                                          </p:stCondLst>
                                        </p:cTn>
                                        <p:tgtEl>
                                          <p:spTgt spid="68"/>
                                        </p:tgtEl>
                                        <p:attrNameLst>
                                          <p:attrName>style.visibility</p:attrName>
                                        </p:attrNameLst>
                                      </p:cBhvr>
                                      <p:to>
                                        <p:strVal val="hidden"/>
                                      </p:to>
                                    </p:set>
                                  </p:childTnLst>
                                </p:cTn>
                              </p:par>
                              <p:par>
                                <p:cTn id="31" presetID="49" presetClass="entr" presetSubtype="0" decel="100000" fill="hold" grpId="0" nodeType="withEffect">
                                  <p:stCondLst>
                                    <p:cond delay="0"/>
                                  </p:stCondLst>
                                  <p:childTnLst>
                                    <p:set>
                                      <p:cBhvr>
                                        <p:cTn id="32" dur="1" fill="hold">
                                          <p:stCondLst>
                                            <p:cond delay="0"/>
                                          </p:stCondLst>
                                        </p:cTn>
                                        <p:tgtEl>
                                          <p:spTgt spid="69"/>
                                        </p:tgtEl>
                                        <p:attrNameLst>
                                          <p:attrName>style.visibility</p:attrName>
                                        </p:attrNameLst>
                                      </p:cBhvr>
                                      <p:to>
                                        <p:strVal val="visible"/>
                                      </p:to>
                                    </p:set>
                                    <p:anim calcmode="lin" valueType="num">
                                      <p:cBhvr>
                                        <p:cTn id="33" dur="1000" fill="hold"/>
                                        <p:tgtEl>
                                          <p:spTgt spid="69"/>
                                        </p:tgtEl>
                                        <p:attrNameLst>
                                          <p:attrName>ppt_w</p:attrName>
                                        </p:attrNameLst>
                                      </p:cBhvr>
                                      <p:tavLst>
                                        <p:tav tm="0">
                                          <p:val>
                                            <p:fltVal val="0"/>
                                          </p:val>
                                        </p:tav>
                                        <p:tav tm="100000">
                                          <p:val>
                                            <p:strVal val="#ppt_w"/>
                                          </p:val>
                                        </p:tav>
                                      </p:tavLst>
                                    </p:anim>
                                    <p:anim calcmode="lin" valueType="num">
                                      <p:cBhvr>
                                        <p:cTn id="34" dur="1000" fill="hold"/>
                                        <p:tgtEl>
                                          <p:spTgt spid="69"/>
                                        </p:tgtEl>
                                        <p:attrNameLst>
                                          <p:attrName>ppt_h</p:attrName>
                                        </p:attrNameLst>
                                      </p:cBhvr>
                                      <p:tavLst>
                                        <p:tav tm="0">
                                          <p:val>
                                            <p:fltVal val="0"/>
                                          </p:val>
                                        </p:tav>
                                        <p:tav tm="100000">
                                          <p:val>
                                            <p:strVal val="#ppt_h"/>
                                          </p:val>
                                        </p:tav>
                                      </p:tavLst>
                                    </p:anim>
                                    <p:anim calcmode="lin" valueType="num">
                                      <p:cBhvr>
                                        <p:cTn id="35" dur="1000" fill="hold"/>
                                        <p:tgtEl>
                                          <p:spTgt spid="69"/>
                                        </p:tgtEl>
                                        <p:attrNameLst>
                                          <p:attrName>style.rotation</p:attrName>
                                        </p:attrNameLst>
                                      </p:cBhvr>
                                      <p:tavLst>
                                        <p:tav tm="0">
                                          <p:val>
                                            <p:fltVal val="360"/>
                                          </p:val>
                                        </p:tav>
                                        <p:tav tm="100000">
                                          <p:val>
                                            <p:fltVal val="0"/>
                                          </p:val>
                                        </p:tav>
                                      </p:tavLst>
                                    </p:anim>
                                    <p:animEffect transition="in" filter="fade">
                                      <p:cBhvr>
                                        <p:cTn id="36" dur="1000"/>
                                        <p:tgtEl>
                                          <p:spTgt spid="69"/>
                                        </p:tgtEl>
                                      </p:cBhvr>
                                    </p:animEffect>
                                  </p:childTnLst>
                                </p:cTn>
                              </p:par>
                            </p:childTnLst>
                          </p:cTn>
                        </p:par>
                        <p:par>
                          <p:cTn id="37" fill="hold">
                            <p:stCondLst>
                              <p:cond delay="3000"/>
                            </p:stCondLst>
                            <p:childTnLst>
                              <p:par>
                                <p:cTn id="38" presetID="49" presetClass="exit" presetSubtype="0" accel="100000" fill="hold" grpId="1" nodeType="afterEffect">
                                  <p:stCondLst>
                                    <p:cond delay="0"/>
                                  </p:stCondLst>
                                  <p:childTnLst>
                                    <p:anim calcmode="lin" valueType="num">
                                      <p:cBhvr>
                                        <p:cTn id="39" dur="1000"/>
                                        <p:tgtEl>
                                          <p:spTgt spid="69"/>
                                        </p:tgtEl>
                                        <p:attrNameLst>
                                          <p:attrName>ppt_w</p:attrName>
                                        </p:attrNameLst>
                                      </p:cBhvr>
                                      <p:tavLst>
                                        <p:tav tm="0">
                                          <p:val>
                                            <p:strVal val="ppt_w"/>
                                          </p:val>
                                        </p:tav>
                                        <p:tav tm="100000">
                                          <p:val>
                                            <p:fltVal val="0"/>
                                          </p:val>
                                        </p:tav>
                                      </p:tavLst>
                                    </p:anim>
                                    <p:anim calcmode="lin" valueType="num">
                                      <p:cBhvr>
                                        <p:cTn id="40" dur="1000"/>
                                        <p:tgtEl>
                                          <p:spTgt spid="69"/>
                                        </p:tgtEl>
                                        <p:attrNameLst>
                                          <p:attrName>ppt_h</p:attrName>
                                        </p:attrNameLst>
                                      </p:cBhvr>
                                      <p:tavLst>
                                        <p:tav tm="0">
                                          <p:val>
                                            <p:strVal val="ppt_h"/>
                                          </p:val>
                                        </p:tav>
                                        <p:tav tm="100000">
                                          <p:val>
                                            <p:fltVal val="0"/>
                                          </p:val>
                                        </p:tav>
                                      </p:tavLst>
                                    </p:anim>
                                    <p:anim calcmode="lin" valueType="num">
                                      <p:cBhvr>
                                        <p:cTn id="41" dur="1000"/>
                                        <p:tgtEl>
                                          <p:spTgt spid="69"/>
                                        </p:tgtEl>
                                        <p:attrNameLst>
                                          <p:attrName>style.rotation</p:attrName>
                                        </p:attrNameLst>
                                      </p:cBhvr>
                                      <p:tavLst>
                                        <p:tav tm="0">
                                          <p:val>
                                            <p:fltVal val="0"/>
                                          </p:val>
                                        </p:tav>
                                        <p:tav tm="100000">
                                          <p:val>
                                            <p:fltVal val="360"/>
                                          </p:val>
                                        </p:tav>
                                      </p:tavLst>
                                    </p:anim>
                                    <p:animEffect transition="out" filter="fade">
                                      <p:cBhvr>
                                        <p:cTn id="42" dur="1000"/>
                                        <p:tgtEl>
                                          <p:spTgt spid="69"/>
                                        </p:tgtEl>
                                      </p:cBhvr>
                                    </p:animEffect>
                                    <p:set>
                                      <p:cBhvr>
                                        <p:cTn id="43" dur="1" fill="hold">
                                          <p:stCondLst>
                                            <p:cond delay="999"/>
                                          </p:stCondLst>
                                        </p:cTn>
                                        <p:tgtEl>
                                          <p:spTgt spid="69"/>
                                        </p:tgtEl>
                                        <p:attrNameLst>
                                          <p:attrName>style.visibility</p:attrName>
                                        </p:attrNameLst>
                                      </p:cBhvr>
                                      <p:to>
                                        <p:strVal val="hidden"/>
                                      </p:to>
                                    </p:set>
                                  </p:childTnLst>
                                </p:cTn>
                              </p:par>
                              <p:par>
                                <p:cTn id="44" presetID="49" presetClass="entr" presetSubtype="0" decel="100000" fill="hold" grpId="0" nodeType="with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1000" fill="hold"/>
                                        <p:tgtEl>
                                          <p:spTgt spid="70"/>
                                        </p:tgtEl>
                                        <p:attrNameLst>
                                          <p:attrName>ppt_w</p:attrName>
                                        </p:attrNameLst>
                                      </p:cBhvr>
                                      <p:tavLst>
                                        <p:tav tm="0">
                                          <p:val>
                                            <p:fltVal val="0"/>
                                          </p:val>
                                        </p:tav>
                                        <p:tav tm="100000">
                                          <p:val>
                                            <p:strVal val="#ppt_w"/>
                                          </p:val>
                                        </p:tav>
                                      </p:tavLst>
                                    </p:anim>
                                    <p:anim calcmode="lin" valueType="num">
                                      <p:cBhvr>
                                        <p:cTn id="47" dur="1000" fill="hold"/>
                                        <p:tgtEl>
                                          <p:spTgt spid="70"/>
                                        </p:tgtEl>
                                        <p:attrNameLst>
                                          <p:attrName>ppt_h</p:attrName>
                                        </p:attrNameLst>
                                      </p:cBhvr>
                                      <p:tavLst>
                                        <p:tav tm="0">
                                          <p:val>
                                            <p:fltVal val="0"/>
                                          </p:val>
                                        </p:tav>
                                        <p:tav tm="100000">
                                          <p:val>
                                            <p:strVal val="#ppt_h"/>
                                          </p:val>
                                        </p:tav>
                                      </p:tavLst>
                                    </p:anim>
                                    <p:anim calcmode="lin" valueType="num">
                                      <p:cBhvr>
                                        <p:cTn id="48" dur="1000" fill="hold"/>
                                        <p:tgtEl>
                                          <p:spTgt spid="70"/>
                                        </p:tgtEl>
                                        <p:attrNameLst>
                                          <p:attrName>style.rotation</p:attrName>
                                        </p:attrNameLst>
                                      </p:cBhvr>
                                      <p:tavLst>
                                        <p:tav tm="0">
                                          <p:val>
                                            <p:fltVal val="360"/>
                                          </p:val>
                                        </p:tav>
                                        <p:tav tm="100000">
                                          <p:val>
                                            <p:fltVal val="0"/>
                                          </p:val>
                                        </p:tav>
                                      </p:tavLst>
                                    </p:anim>
                                    <p:animEffect transition="in" filter="fade">
                                      <p:cBhvr>
                                        <p:cTn id="49" dur="1000"/>
                                        <p:tgtEl>
                                          <p:spTgt spid="70"/>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xit" presetSubtype="0" fill="hold" grpId="0" nodeType="clickEffect">
                                  <p:stCondLst>
                                    <p:cond delay="0"/>
                                  </p:stCondLst>
                                  <p:childTnLst>
                                    <p:anim calcmode="lin" valueType="num">
                                      <p:cBhvr>
                                        <p:cTn id="53" dur="1000"/>
                                        <p:tgtEl>
                                          <p:spTgt spid="65"/>
                                        </p:tgtEl>
                                        <p:attrNameLst>
                                          <p:attrName>ppt_w</p:attrName>
                                        </p:attrNameLst>
                                      </p:cBhvr>
                                      <p:tavLst>
                                        <p:tav tm="0">
                                          <p:val>
                                            <p:strVal val="ppt_w"/>
                                          </p:val>
                                        </p:tav>
                                        <p:tav tm="100000">
                                          <p:val>
                                            <p:fltVal val="0"/>
                                          </p:val>
                                        </p:tav>
                                      </p:tavLst>
                                    </p:anim>
                                    <p:anim calcmode="lin" valueType="num">
                                      <p:cBhvr>
                                        <p:cTn id="54" dur="1000"/>
                                        <p:tgtEl>
                                          <p:spTgt spid="65"/>
                                        </p:tgtEl>
                                        <p:attrNameLst>
                                          <p:attrName>ppt_h</p:attrName>
                                        </p:attrNameLst>
                                      </p:cBhvr>
                                      <p:tavLst>
                                        <p:tav tm="0">
                                          <p:val>
                                            <p:strVal val="ppt_h"/>
                                          </p:val>
                                        </p:tav>
                                        <p:tav tm="100000">
                                          <p:val>
                                            <p:fltVal val="0"/>
                                          </p:val>
                                        </p:tav>
                                      </p:tavLst>
                                    </p:anim>
                                    <p:animEffect transition="out" filter="fade">
                                      <p:cBhvr>
                                        <p:cTn id="55" dur="1000"/>
                                        <p:tgtEl>
                                          <p:spTgt spid="65"/>
                                        </p:tgtEl>
                                      </p:cBhvr>
                                    </p:animEffect>
                                    <p:set>
                                      <p:cBhvr>
                                        <p:cTn id="56" dur="1" fill="hold">
                                          <p:stCondLst>
                                            <p:cond delay="999"/>
                                          </p:stCondLst>
                                        </p:cTn>
                                        <p:tgtEl>
                                          <p:spTgt spid="65"/>
                                        </p:tgtEl>
                                        <p:attrNameLst>
                                          <p:attrName>style.visibility</p:attrName>
                                        </p:attrNameLst>
                                      </p:cBhvr>
                                      <p:to>
                                        <p:strVal val="hidden"/>
                                      </p:to>
                                    </p:set>
                                  </p:childTnLst>
                                </p:cTn>
                              </p:par>
                            </p:childTnLst>
                          </p:cTn>
                        </p:par>
                        <p:par>
                          <p:cTn id="57" fill="hold">
                            <p:stCondLst>
                              <p:cond delay="1000"/>
                            </p:stCondLst>
                            <p:childTnLst>
                              <p:par>
                                <p:cTn id="58" presetID="42" presetClass="exit" presetSubtype="0" fill="hold" nodeType="afterEffect">
                                  <p:stCondLst>
                                    <p:cond delay="0"/>
                                  </p:stCondLst>
                                  <p:childTnLst>
                                    <p:animEffect transition="out" filter="fade">
                                      <p:cBhvr>
                                        <p:cTn id="59" dur="1000"/>
                                        <p:tgtEl>
                                          <p:spTgt spid="14"/>
                                        </p:tgtEl>
                                      </p:cBhvr>
                                    </p:animEffect>
                                    <p:anim calcmode="lin" valueType="num">
                                      <p:cBhvr>
                                        <p:cTn id="60" dur="1000"/>
                                        <p:tgtEl>
                                          <p:spTgt spid="14"/>
                                        </p:tgtEl>
                                        <p:attrNameLst>
                                          <p:attrName>ppt_x</p:attrName>
                                        </p:attrNameLst>
                                      </p:cBhvr>
                                      <p:tavLst>
                                        <p:tav tm="0">
                                          <p:val>
                                            <p:strVal val="ppt_x"/>
                                          </p:val>
                                        </p:tav>
                                        <p:tav tm="100000">
                                          <p:val>
                                            <p:strVal val="ppt_x"/>
                                          </p:val>
                                        </p:tav>
                                      </p:tavLst>
                                    </p:anim>
                                    <p:anim calcmode="lin" valueType="num">
                                      <p:cBhvr>
                                        <p:cTn id="61" dur="1000"/>
                                        <p:tgtEl>
                                          <p:spTgt spid="14"/>
                                        </p:tgtEl>
                                        <p:attrNameLst>
                                          <p:attrName>ppt_y</p:attrName>
                                        </p:attrNameLst>
                                      </p:cBhvr>
                                      <p:tavLst>
                                        <p:tav tm="0">
                                          <p:val>
                                            <p:strVal val="ppt_y"/>
                                          </p:val>
                                        </p:tav>
                                        <p:tav tm="100000">
                                          <p:val>
                                            <p:strVal val="ppt_y+.1"/>
                                          </p:val>
                                        </p:tav>
                                      </p:tavLst>
                                    </p:anim>
                                    <p:set>
                                      <p:cBhvr>
                                        <p:cTn id="62" dur="1" fill="hold">
                                          <p:stCondLst>
                                            <p:cond delay="999"/>
                                          </p:stCondLst>
                                        </p:cTn>
                                        <p:tgtEl>
                                          <p:spTgt spid="14"/>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26"/>
                                        </p:tgtEl>
                                        <p:attrNameLst>
                                          <p:attrName>style.visibility</p:attrName>
                                        </p:attrNameLst>
                                      </p:cBhvr>
                                      <p:to>
                                        <p:strVal val="visible"/>
                                      </p:to>
                                    </p:set>
                                    <p:animEffect transition="in" filter="fade">
                                      <p:cBhvr>
                                        <p:cTn id="65" dur="1000"/>
                                        <p:tgtEl>
                                          <p:spTgt spid="26"/>
                                        </p:tgtEl>
                                      </p:cBhvr>
                                    </p:animEffect>
                                  </p:childTnLst>
                                </p:cTn>
                              </p:par>
                              <p:par>
                                <p:cTn id="66" presetID="42" presetClass="exit" presetSubtype="0" fill="hold" nodeType="withEffect">
                                  <p:stCondLst>
                                    <p:cond delay="0"/>
                                  </p:stCondLst>
                                  <p:childTnLst>
                                    <p:animEffect transition="out" filter="fade">
                                      <p:cBhvr>
                                        <p:cTn id="67" dur="1000"/>
                                        <p:tgtEl>
                                          <p:spTgt spid="38"/>
                                        </p:tgtEl>
                                      </p:cBhvr>
                                    </p:animEffect>
                                    <p:anim calcmode="lin" valueType="num">
                                      <p:cBhvr>
                                        <p:cTn id="68" dur="1000"/>
                                        <p:tgtEl>
                                          <p:spTgt spid="38"/>
                                        </p:tgtEl>
                                        <p:attrNameLst>
                                          <p:attrName>ppt_x</p:attrName>
                                        </p:attrNameLst>
                                      </p:cBhvr>
                                      <p:tavLst>
                                        <p:tav tm="0">
                                          <p:val>
                                            <p:strVal val="ppt_x"/>
                                          </p:val>
                                        </p:tav>
                                        <p:tav tm="100000">
                                          <p:val>
                                            <p:strVal val="ppt_x"/>
                                          </p:val>
                                        </p:tav>
                                      </p:tavLst>
                                    </p:anim>
                                    <p:anim calcmode="lin" valueType="num">
                                      <p:cBhvr>
                                        <p:cTn id="69" dur="1000"/>
                                        <p:tgtEl>
                                          <p:spTgt spid="38"/>
                                        </p:tgtEl>
                                        <p:attrNameLst>
                                          <p:attrName>ppt_y</p:attrName>
                                        </p:attrNameLst>
                                      </p:cBhvr>
                                      <p:tavLst>
                                        <p:tav tm="0">
                                          <p:val>
                                            <p:strVal val="ppt_y"/>
                                          </p:val>
                                        </p:tav>
                                        <p:tav tm="100000">
                                          <p:val>
                                            <p:strVal val="ppt_y+.1"/>
                                          </p:val>
                                        </p:tav>
                                      </p:tavLst>
                                    </p:anim>
                                    <p:set>
                                      <p:cBhvr>
                                        <p:cTn id="70" dur="1" fill="hold">
                                          <p:stCondLst>
                                            <p:cond delay="999"/>
                                          </p:stCondLst>
                                        </p:cTn>
                                        <p:tgtEl>
                                          <p:spTgt spid="38"/>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50"/>
                                        </p:tgtEl>
                                        <p:attrNameLst>
                                          <p:attrName>style.visibility</p:attrName>
                                        </p:attrNameLst>
                                      </p:cBhvr>
                                      <p:to>
                                        <p:strVal val="visible"/>
                                      </p:to>
                                    </p:set>
                                    <p:animEffect transition="in" filter="fade">
                                      <p:cBhvr>
                                        <p:cTn id="73" dur="10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7" grpId="1" animBg="1"/>
      <p:bldP spid="67" grpId="2" animBg="1"/>
      <p:bldP spid="68" grpId="0" animBg="1"/>
      <p:bldP spid="68" grpId="1" animBg="1"/>
      <p:bldP spid="69" grpId="0" animBg="1"/>
      <p:bldP spid="69" grpId="1" animBg="1"/>
      <p:bldP spid="7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55448" y="990600"/>
            <a:ext cx="8839200" cy="5755422"/>
          </a:xfrm>
          <a:prstGeom prst="rect">
            <a:avLst/>
          </a:prstGeom>
        </p:spPr>
        <p:txBody>
          <a:bodyPr wrap="square">
            <a:spAutoFit/>
          </a:bodyPr>
          <a:lstStyle/>
          <a:p>
            <a:pPr>
              <a:lnSpc>
                <a:spcPct val="150000"/>
              </a:lnSpc>
            </a:pPr>
            <a:r>
              <a:rPr lang="en-US" sz="3200" b="1" dirty="0">
                <a:latin typeface="Calibri" pitchFamily="34" charset="0"/>
                <a:ea typeface="Calibri" pitchFamily="34" charset="0"/>
                <a:cs typeface="Times New Roman" pitchFamily="18" charset="0"/>
              </a:rPr>
              <a:t>American Development   1763-1806</a:t>
            </a:r>
          </a:p>
          <a:p>
            <a:pPr lvl="0">
              <a:lnSpc>
                <a:spcPct val="150000"/>
              </a:lnSpc>
            </a:pPr>
            <a:r>
              <a:rPr lang="en-US" sz="3200" b="1" dirty="0">
                <a:latin typeface="Calibri" pitchFamily="34" charset="0"/>
                <a:ea typeface="Calibri" pitchFamily="34" charset="0"/>
                <a:cs typeface="Times New Roman" pitchFamily="18" charset="0"/>
              </a:rPr>
              <a:t>Native Americans of the West</a:t>
            </a:r>
          </a:p>
          <a:p>
            <a:pPr lvl="0">
              <a:lnSpc>
                <a:spcPct val="150000"/>
              </a:lnSpc>
            </a:pPr>
            <a:r>
              <a:rPr lang="en-US" sz="3200" b="1" dirty="0">
                <a:latin typeface="Calibri" pitchFamily="34" charset="0"/>
                <a:ea typeface="Calibri" pitchFamily="34" charset="0"/>
                <a:cs typeface="Times New Roman" pitchFamily="18" charset="0"/>
              </a:rPr>
              <a:t>Traders, Trappers, &amp; Forts: 1806-1836  </a:t>
            </a:r>
          </a:p>
          <a:p>
            <a:pPr lvl="0">
              <a:lnSpc>
                <a:spcPct val="150000"/>
              </a:lnSpc>
            </a:pPr>
            <a:r>
              <a:rPr lang="en-US" sz="3200" b="1" dirty="0">
                <a:latin typeface="Calibri" pitchFamily="34" charset="0"/>
                <a:ea typeface="Calibri" pitchFamily="34" charset="0"/>
                <a:cs typeface="Times New Roman" pitchFamily="18" charset="0"/>
              </a:rPr>
              <a:t>Our Guides on the Trails West . . . .</a:t>
            </a:r>
          </a:p>
          <a:p>
            <a:pPr lvl="0">
              <a:lnSpc>
                <a:spcPct val="150000"/>
              </a:lnSpc>
            </a:pPr>
            <a:r>
              <a:rPr lang="en-US" sz="3200" b="1" dirty="0">
                <a:latin typeface="Calibri" pitchFamily="34" charset="0"/>
                <a:ea typeface="Calibri" pitchFamily="34" charset="0"/>
                <a:cs typeface="Times New Roman" pitchFamily="18" charset="0"/>
              </a:rPr>
              <a:t>    	Oregon Trail . . . . 1836-1869</a:t>
            </a:r>
          </a:p>
          <a:p>
            <a:pPr lvl="0">
              <a:lnSpc>
                <a:spcPct val="150000"/>
              </a:lnSpc>
            </a:pPr>
            <a:r>
              <a:rPr lang="en-US" sz="3200" b="1" dirty="0">
                <a:latin typeface="Calibri" pitchFamily="34" charset="0"/>
                <a:ea typeface="Calibri" pitchFamily="34" charset="0"/>
                <a:cs typeface="Times New Roman" pitchFamily="18" charset="0"/>
              </a:rPr>
              <a:t>   	 Mormon Trail. . . 1846-1869</a:t>
            </a:r>
          </a:p>
          <a:p>
            <a:pPr lvl="0">
              <a:lnSpc>
                <a:spcPct val="150000"/>
              </a:lnSpc>
            </a:pPr>
            <a:r>
              <a:rPr lang="en-US" sz="3200" b="1" dirty="0">
                <a:latin typeface="Calibri" pitchFamily="34" charset="0"/>
                <a:ea typeface="Calibri" pitchFamily="34" charset="0"/>
                <a:cs typeface="Times New Roman" pitchFamily="18" charset="0"/>
              </a:rPr>
              <a:t>   	 California Trail</a:t>
            </a:r>
            <a:r>
              <a:rPr lang="en-US" sz="2000" b="1" dirty="0">
                <a:latin typeface="Calibri" pitchFamily="34" charset="0"/>
                <a:ea typeface="Calibri" pitchFamily="34" charset="0"/>
                <a:cs typeface="Times New Roman" pitchFamily="18" charset="0"/>
              </a:rPr>
              <a:t> </a:t>
            </a:r>
            <a:r>
              <a:rPr lang="en-US" sz="3200" b="1" dirty="0">
                <a:latin typeface="Calibri" pitchFamily="34" charset="0"/>
                <a:ea typeface="Calibri" pitchFamily="34" charset="0"/>
                <a:cs typeface="Times New Roman" pitchFamily="18" charset="0"/>
              </a:rPr>
              <a:t>. . 1843-1869</a:t>
            </a:r>
            <a:endParaRPr lang="en-US" sz="3200" b="1" dirty="0">
              <a:latin typeface="Calibri" pitchFamily="34" charset="0"/>
              <a:cs typeface="Times New Roman" pitchFamily="18" charset="0"/>
            </a:endParaRPr>
          </a:p>
          <a:p>
            <a:endParaRPr lang="en-US" sz="3200" b="1" dirty="0"/>
          </a:p>
        </p:txBody>
      </p:sp>
      <p:cxnSp>
        <p:nvCxnSpPr>
          <p:cNvPr id="7" name="Straight Connector 6"/>
          <p:cNvCxnSpPr/>
          <p:nvPr/>
        </p:nvCxnSpPr>
        <p:spPr>
          <a:xfrm>
            <a:off x="228600" y="1676400"/>
            <a:ext cx="4114800" cy="1588"/>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152400" y="1167825"/>
            <a:ext cx="4483150" cy="584775"/>
          </a:xfrm>
          <a:prstGeom prst="rect">
            <a:avLst/>
          </a:prstGeom>
          <a:noFill/>
        </p:spPr>
        <p:txBody>
          <a:bodyPr wrap="none" rtlCol="0">
            <a:spAutoFit/>
          </a:bodyPr>
          <a:lstStyle/>
          <a:p>
            <a:r>
              <a:rPr lang="en-US" sz="3200" b="1" dirty="0"/>
              <a:t>American Development  </a:t>
            </a:r>
          </a:p>
        </p:txBody>
      </p:sp>
      <p:pic>
        <p:nvPicPr>
          <p:cNvPr id="9" name="Picture 2"/>
          <p:cNvPicPr>
            <a:picLocks noChangeAspect="1" noChangeArrowheads="1"/>
          </p:cNvPicPr>
          <p:nvPr/>
        </p:nvPicPr>
        <p:blipFill>
          <a:blip r:embed="rId2"/>
          <a:srcRect/>
          <a:stretch>
            <a:fillRect/>
          </a:stretch>
        </p:blipFill>
        <p:spPr bwMode="auto">
          <a:xfrm>
            <a:off x="0" y="0"/>
            <a:ext cx="9158288" cy="6872288"/>
          </a:xfrm>
          <a:prstGeom prst="rect">
            <a:avLst/>
          </a:prstGeom>
          <a:noFill/>
          <a:ln w="9525">
            <a:noFill/>
            <a:miter lim="800000"/>
            <a:headEnd/>
            <a:tailEnd/>
          </a:ln>
          <a:effectLst/>
        </p:spPr>
      </p:pic>
      <p:sp>
        <p:nvSpPr>
          <p:cNvPr id="2" name="TextBox 3"/>
          <p:cNvSpPr txBox="1">
            <a:spLocks noChangeArrowheads="1"/>
          </p:cNvSpPr>
          <p:nvPr/>
        </p:nvSpPr>
        <p:spPr bwMode="auto">
          <a:xfrm>
            <a:off x="0" y="0"/>
            <a:ext cx="9144000" cy="830997"/>
          </a:xfrm>
          <a:prstGeom prst="rect">
            <a:avLst/>
          </a:prstGeom>
          <a:noFill/>
          <a:ln w="9525">
            <a:noFill/>
            <a:miter lim="800000"/>
            <a:headEnd/>
            <a:tailEnd/>
          </a:ln>
        </p:spPr>
        <p:txBody>
          <a:bodyPr wrap="square">
            <a:spAutoFit/>
          </a:bodyPr>
          <a:lstStyle/>
          <a:p>
            <a:pPr algn="ctr">
              <a:defRPr/>
            </a:pPr>
            <a:r>
              <a:rPr lang="en-US" sz="4800" b="1" dirty="0">
                <a:solidFill>
                  <a:srgbClr val="0070C0"/>
                </a:solidFill>
                <a:effectLst>
                  <a:outerShdw dist="50800" dir="5400000" algn="ctr" rotWithShape="0">
                    <a:schemeClr val="tx1"/>
                  </a:outerShdw>
                </a:effectLst>
                <a:latin typeface="Calibri" pitchFamily="34" charset="0"/>
              </a:rPr>
              <a:t>Session 1: Before the Trails</a:t>
            </a:r>
          </a:p>
        </p:txBody>
      </p:sp>
      <p:sp useBgFill="1">
        <p:nvSpPr>
          <p:cNvPr id="8" name="TextBox 7"/>
          <p:cNvSpPr txBox="1"/>
          <p:nvPr/>
        </p:nvSpPr>
        <p:spPr>
          <a:xfrm>
            <a:off x="0" y="0"/>
            <a:ext cx="9144000" cy="769441"/>
          </a:xfrm>
          <a:prstGeom prst="rect">
            <a:avLst/>
          </a:prstGeom>
        </p:spPr>
        <p:txBody>
          <a:bodyPr wrap="square" rtlCol="0">
            <a:spAutoFit/>
          </a:bodyPr>
          <a:lstStyle/>
          <a:p>
            <a:pPr algn="ctr"/>
            <a:r>
              <a:rPr lang="en-US" sz="4400" b="1" dirty="0"/>
              <a:t>American Development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par>
                                <p:cTn id="8" presetID="64" presetClass="path" presetSubtype="0" fill="hold" grpId="1" nodeType="withEffect">
                                  <p:stCondLst>
                                    <p:cond delay="0"/>
                                  </p:stCondLst>
                                  <p:childTnLst>
                                    <p:animMotion origin="layout" path="M 4.44444E-6 -2.96296E-6 L 0.26319 -0.1574 " pathEditMode="relative" rAng="0" ptsTypes="AA">
                                      <p:cBhvr>
                                        <p:cTn id="9" dur="1000" fill="hold"/>
                                        <p:tgtEl>
                                          <p:spTgt spid="5"/>
                                        </p:tgtEl>
                                        <p:attrNameLst>
                                          <p:attrName>ppt_x</p:attrName>
                                          <p:attrName>ppt_y</p:attrName>
                                        </p:attrNameLst>
                                      </p:cBhvr>
                                      <p:rCtr x="13200" y="-7900"/>
                                    </p:animMotion>
                                  </p:childTnLst>
                                </p:cTn>
                              </p:par>
                              <p:par>
                                <p:cTn id="10" presetID="6" presetClass="emph" presetSubtype="0" fill="hold" grpId="3" nodeType="withEffect">
                                  <p:stCondLst>
                                    <p:cond delay="0"/>
                                  </p:stCondLst>
                                  <p:childTnLst>
                                    <p:animScale>
                                      <p:cBhvr>
                                        <p:cTn id="11" dur="1000" fill="hold"/>
                                        <p:tgtEl>
                                          <p:spTgt spid="5"/>
                                        </p:tgtEl>
                                      </p:cBhvr>
                                      <p:by x="130000" y="130000"/>
                                    </p:animScale>
                                  </p:childTnLst>
                                </p:cTn>
                              </p:par>
                              <p:par>
                                <p:cTn id="12" presetID="10" presetClass="exit" presetSubtype="0" fill="hold" grpId="0" nodeType="withEffect">
                                  <p:stCondLst>
                                    <p:cond delay="500"/>
                                  </p:stCondLst>
                                  <p:childTnLst>
                                    <p:animEffect transition="out" filter="fade">
                                      <p:cBhvr>
                                        <p:cTn id="13" dur="1000"/>
                                        <p:tgtEl>
                                          <p:spTgt spid="2"/>
                                        </p:tgtEl>
                                      </p:cBhvr>
                                    </p:animEffect>
                                    <p:set>
                                      <p:cBhvr>
                                        <p:cTn id="14" dur="1" fill="hold">
                                          <p:stCondLst>
                                            <p:cond delay="999"/>
                                          </p:stCondLst>
                                        </p:cTn>
                                        <p:tgtEl>
                                          <p:spTgt spid="2"/>
                                        </p:tgtEl>
                                        <p:attrNameLst>
                                          <p:attrName>style.visibility</p:attrName>
                                        </p:attrNameLst>
                                      </p:cBhvr>
                                      <p:to>
                                        <p:strVal val="hidden"/>
                                      </p:to>
                                    </p:set>
                                  </p:childTnLst>
                                </p:cTn>
                              </p:par>
                              <p:par>
                                <p:cTn id="15" presetID="10" presetClass="entr" presetSubtype="0" fill="hold" grpId="0" nodeType="withEffect">
                                  <p:stCondLst>
                                    <p:cond delay="50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childTnLst>
                                </p:cTn>
                              </p:par>
                              <p:par>
                                <p:cTn id="18" presetID="10" presetClass="exit" presetSubtype="0" fill="hold" grpId="2" nodeType="withEffect">
                                  <p:stCondLst>
                                    <p:cond delay="500"/>
                                  </p:stCondLst>
                                  <p:childTnLst>
                                    <p:animEffect transition="out" filter="fade">
                                      <p:cBhvr>
                                        <p:cTn id="19" dur="1000"/>
                                        <p:tgtEl>
                                          <p:spTgt spid="5"/>
                                        </p:tgtEl>
                                      </p:cBhvr>
                                    </p:animEffect>
                                    <p:set>
                                      <p:cBhvr>
                                        <p:cTn id="20" dur="1" fill="hold">
                                          <p:stCondLst>
                                            <p:cond delay="999"/>
                                          </p:stCondLst>
                                        </p:cTn>
                                        <p:tgtEl>
                                          <p:spTgt spid="5"/>
                                        </p:tgtEl>
                                        <p:attrNameLst>
                                          <p:attrName>style.visibility</p:attrName>
                                        </p:attrNameLst>
                                      </p:cBhvr>
                                      <p:to>
                                        <p:strVal val="hidden"/>
                                      </p:to>
                                    </p:set>
                                  </p:childTnLst>
                                </p:cTn>
                              </p:par>
                              <p:par>
                                <p:cTn id="21" presetID="10" presetClass="exit" presetSubtype="0" fill="hold" nodeType="withEffect">
                                  <p:stCondLst>
                                    <p:cond delay="500"/>
                                  </p:stCondLst>
                                  <p:childTnLst>
                                    <p:animEffect transition="out" filter="fade">
                                      <p:cBhvr>
                                        <p:cTn id="22" dur="1000"/>
                                        <p:tgtEl>
                                          <p:spTgt spid="7"/>
                                        </p:tgtEl>
                                      </p:cBhvr>
                                    </p:animEffect>
                                    <p:set>
                                      <p:cBhvr>
                                        <p:cTn id="23" dur="1" fill="hold">
                                          <p:stCondLst>
                                            <p:cond delay="999"/>
                                          </p:stCondLst>
                                        </p:cTn>
                                        <p:tgtEl>
                                          <p:spTgt spid="7"/>
                                        </p:tgtEl>
                                        <p:attrNameLst>
                                          <p:attrName>style.visibility</p:attrName>
                                        </p:attrNameLst>
                                      </p:cBhvr>
                                      <p:to>
                                        <p:strVal val="hidden"/>
                                      </p:to>
                                    </p:set>
                                  </p:childTnLst>
                                </p:cTn>
                              </p:par>
                              <p:par>
                                <p:cTn id="24" presetID="10" presetClass="exit" presetSubtype="0" fill="hold" grpId="0" nodeType="withEffect">
                                  <p:stCondLst>
                                    <p:cond delay="500"/>
                                  </p:stCondLst>
                                  <p:childTnLst>
                                    <p:animEffect transition="out" filter="fade">
                                      <p:cBhvr>
                                        <p:cTn id="25" dur="1000"/>
                                        <p:tgtEl>
                                          <p:spTgt spid="10"/>
                                        </p:tgtEl>
                                      </p:cBhvr>
                                    </p:animEffect>
                                    <p:set>
                                      <p:cBhvr>
                                        <p:cTn id="26" dur="1" fill="hold">
                                          <p:stCondLst>
                                            <p:cond delay="999"/>
                                          </p:stCondLst>
                                        </p:cTn>
                                        <p:tgtEl>
                                          <p:spTgt spid="10"/>
                                        </p:tgtEl>
                                        <p:attrNameLst>
                                          <p:attrName>style.visibility</p:attrName>
                                        </p:attrNameLst>
                                      </p:cBhvr>
                                      <p:to>
                                        <p:strVal val="hidden"/>
                                      </p:to>
                                    </p:set>
                                  </p:childTnLst>
                                </p:cTn>
                              </p:par>
                              <p:par>
                                <p:cTn id="27" presetID="10" presetClass="entr" presetSubtype="0" fill="hold" nodeType="withEffect">
                                  <p:stCondLst>
                                    <p:cond delay="50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5" grpId="0"/>
      <p:bldP spid="5" grpId="1"/>
      <p:bldP spid="5" grpId="2"/>
      <p:bldP spid="5" grpId="3"/>
      <p:bldP spid="2" grpId="0"/>
      <p:bldP spid="8"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44" name="Rectangle 43"/>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 useBgFill="1">
        <p:nvSpPr>
          <p:cNvPr id="63" name="Rectangle 62"/>
          <p:cNvSpPr/>
          <p:nvPr/>
        </p:nvSpPr>
        <p:spPr>
          <a:xfrm>
            <a:off x="0" y="-73152"/>
            <a:ext cx="9144000" cy="830997"/>
          </a:xfrm>
          <a:prstGeom prst="rect">
            <a:avLst/>
          </a:prstGeom>
        </p:spPr>
        <p:txBody>
          <a:bodyPr wrap="square">
            <a:spAutoFit/>
          </a:bodyPr>
          <a:lstStyle/>
          <a:p>
            <a:r>
              <a:rPr lang="en-US" sz="4800" b="1" dirty="0">
                <a:solidFill>
                  <a:srgbClr val="FF0000"/>
                </a:solidFill>
                <a:effectLst>
                  <a:outerShdw dist="50800" dir="7200000" algn="ctr" rotWithShape="0">
                    <a:schemeClr val="tx1"/>
                  </a:outerShdw>
                </a:effectLst>
                <a:latin typeface="Calibri" pitchFamily="34" charset="0"/>
                <a:ea typeface="Calibri" pitchFamily="34" charset="0"/>
                <a:cs typeface="Times New Roman" pitchFamily="18" charset="0"/>
              </a:rPr>
              <a:t>		    Treaty of 1818 </a:t>
            </a:r>
            <a:endParaRPr lang="en-US" sz="4800" dirty="0">
              <a:solidFill>
                <a:srgbClr val="FF0000"/>
              </a:solidFill>
              <a:effectLst>
                <a:outerShdw dist="50800" dir="7200000" algn="ctr" rotWithShape="0">
                  <a:schemeClr val="tx1"/>
                </a:outerShdw>
              </a:effectLst>
            </a:endParaRPr>
          </a:p>
        </p:txBody>
      </p:sp>
      <p:pic>
        <p:nvPicPr>
          <p:cNvPr id="2" name="Picture 1"/>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p:nvSpPr>
          <p:cNvPr id="3" name="TextBox 2"/>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Spokane</a:t>
            </a:r>
          </a:p>
          <a:p>
            <a:r>
              <a:rPr lang="en-US" sz="2400" b="1" dirty="0">
                <a:solidFill>
                  <a:srgbClr val="B8D0EE"/>
                </a:solidFill>
                <a:effectLst>
                  <a:outerShdw dist="63500" dir="7200000" algn="ctr" rotWithShape="0">
                    <a:schemeClr val="tx1"/>
                  </a:outerShdw>
                </a:effectLst>
              </a:rPr>
              <a:t>House</a:t>
            </a:r>
          </a:p>
        </p:txBody>
      </p:sp>
      <p:sp>
        <p:nvSpPr>
          <p:cNvPr id="6" name="TextBox 5"/>
          <p:cNvSpPr txBox="1"/>
          <p:nvPr/>
        </p:nvSpPr>
        <p:spPr>
          <a:xfrm rot="19927447">
            <a:off x="7823425" y="4894399"/>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7" name="TextBox 6"/>
          <p:cNvSpPr txBox="1"/>
          <p:nvPr/>
        </p:nvSpPr>
        <p:spPr>
          <a:xfrm rot="19879460">
            <a:off x="6750997" y="4550877"/>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sp>
        <p:nvSpPr>
          <p:cNvPr id="8" name="5-Point Star 7"/>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5-Point Star 8"/>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rot="1476153">
            <a:off x="1359500" y="2847761"/>
            <a:ext cx="2067233" cy="461665"/>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Fort </a:t>
            </a:r>
            <a:r>
              <a:rPr lang="en-US" sz="2400" b="1" dirty="0" err="1">
                <a:solidFill>
                  <a:schemeClr val="tx2">
                    <a:lumMod val="40000"/>
                    <a:lumOff val="60000"/>
                  </a:schemeClr>
                </a:solidFill>
                <a:effectLst>
                  <a:outerShdw dist="63500" dir="7200000" algn="ctr" rotWithShape="0">
                    <a:schemeClr val="tx1"/>
                  </a:outerShdw>
                </a:effectLst>
              </a:rPr>
              <a:t>Okanagon</a:t>
            </a:r>
            <a:endParaRPr lang="en-US" sz="2400" b="1" dirty="0">
              <a:solidFill>
                <a:schemeClr val="tx2">
                  <a:lumMod val="40000"/>
                  <a:lumOff val="60000"/>
                </a:schemeClr>
              </a:solidFill>
              <a:effectLst>
                <a:outerShdw dist="63500" dir="7200000" algn="ctr" rotWithShape="0">
                  <a:schemeClr val="tx1"/>
                </a:outerShdw>
              </a:effectLst>
            </a:endParaRPr>
          </a:p>
        </p:txBody>
      </p:sp>
      <p:sp>
        <p:nvSpPr>
          <p:cNvPr id="12" name="TextBox 11"/>
          <p:cNvSpPr txBox="1"/>
          <p:nvPr/>
        </p:nvSpPr>
        <p:spPr>
          <a:xfrm rot="1476153">
            <a:off x="458693" y="3156044"/>
            <a:ext cx="1692002" cy="461665"/>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Fort George</a:t>
            </a:r>
          </a:p>
        </p:txBody>
      </p:sp>
      <p:grpSp>
        <p:nvGrpSpPr>
          <p:cNvPr id="15" name="Group 14"/>
          <p:cNvGrpSpPr/>
          <p:nvPr/>
        </p:nvGrpSpPr>
        <p:grpSpPr>
          <a:xfrm>
            <a:off x="228600" y="5862935"/>
            <a:ext cx="2590800" cy="995065"/>
            <a:chOff x="3352800" y="5862935"/>
            <a:chExt cx="2590800" cy="995065"/>
          </a:xfrm>
        </p:grpSpPr>
        <p:grpSp>
          <p:nvGrpSpPr>
            <p:cNvPr id="16" name="Group 16"/>
            <p:cNvGrpSpPr/>
            <p:nvPr/>
          </p:nvGrpSpPr>
          <p:grpSpPr>
            <a:xfrm>
              <a:off x="3352800" y="5862935"/>
              <a:ext cx="2590800" cy="537865"/>
              <a:chOff x="6553200" y="4419600"/>
              <a:chExt cx="2590800" cy="537865"/>
            </a:xfrm>
          </p:grpSpPr>
          <p:sp>
            <p:nvSpPr>
              <p:cNvPr id="21" name="TextBox 15"/>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tx2">
                        <a:lumMod val="40000"/>
                        <a:lumOff val="60000"/>
                      </a:schemeClr>
                    </a:solidFill>
                    <a:effectLst>
                      <a:outerShdw dist="50800" dir="7200000" algn="ctr" rotWithShape="0">
                        <a:schemeClr val="tx1"/>
                      </a:outerShdw>
                    </a:effectLst>
                  </a:rPr>
                  <a:t>        North West Co</a:t>
                </a:r>
              </a:p>
            </p:txBody>
          </p:sp>
          <p:sp>
            <p:nvSpPr>
              <p:cNvPr id="22" name="5-Point Star 16"/>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17" name="Group 22"/>
            <p:cNvGrpSpPr/>
            <p:nvPr/>
          </p:nvGrpSpPr>
          <p:grpSpPr>
            <a:xfrm>
              <a:off x="3352800" y="6320135"/>
              <a:ext cx="2590800" cy="537865"/>
              <a:chOff x="6553200" y="4419600"/>
              <a:chExt cx="2590800" cy="537865"/>
            </a:xfrm>
          </p:grpSpPr>
          <p:sp>
            <p:nvSpPr>
              <p:cNvPr id="19" name="TextBox 18"/>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0" name="5-Point Star 19"/>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18" name="Rectangle 17"/>
            <p:cNvSpPr/>
            <p:nvPr/>
          </p:nvSpPr>
          <p:spPr>
            <a:xfrm>
              <a:off x="3352800" y="5943600"/>
              <a:ext cx="2590800" cy="9144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p:cNvGrpSpPr/>
          <p:nvPr/>
        </p:nvGrpSpPr>
        <p:grpSpPr>
          <a:xfrm>
            <a:off x="4191000" y="5405735"/>
            <a:ext cx="2590800" cy="1452265"/>
            <a:chOff x="6934200" y="5405735"/>
            <a:chExt cx="2590800" cy="1452265"/>
          </a:xfrm>
        </p:grpSpPr>
        <p:sp>
          <p:nvSpPr>
            <p:cNvPr id="24" name="TextBox 23"/>
            <p:cNvSpPr txBox="1"/>
            <p:nvPr/>
          </p:nvSpPr>
          <p:spPr>
            <a:xfrm>
              <a:off x="69342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25" name="5-Point Star 24"/>
            <p:cNvSpPr/>
            <p:nvPr/>
          </p:nvSpPr>
          <p:spPr>
            <a:xfrm>
              <a:off x="70104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69342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27" name="5-Point Star 26"/>
            <p:cNvSpPr/>
            <p:nvPr/>
          </p:nvSpPr>
          <p:spPr>
            <a:xfrm>
              <a:off x="7010400" y="5862935"/>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29" name="5-Point Star 28"/>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69342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p:cNvGrpSpPr/>
          <p:nvPr/>
        </p:nvGrpSpPr>
        <p:grpSpPr>
          <a:xfrm>
            <a:off x="6781800" y="6324600"/>
            <a:ext cx="2133600" cy="533400"/>
            <a:chOff x="6781800" y="6324600"/>
            <a:chExt cx="2133600" cy="533400"/>
          </a:xfrm>
        </p:grpSpPr>
        <p:sp>
          <p:nvSpPr>
            <p:cNvPr id="10" name="TextBox 9"/>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72" name="5-Point Star 71"/>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62" name="Rectangle 61"/>
          <p:cNvSpPr/>
          <p:nvPr/>
        </p:nvSpPr>
        <p:spPr>
          <a:xfrm>
            <a:off x="66294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1" name="TextBox 30"/>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1815</a:t>
            </a:r>
          </a:p>
        </p:txBody>
      </p:sp>
      <p:sp useBgFill="1">
        <p:nvSpPr>
          <p:cNvPr id="64" name="TextBox 63"/>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1816</a:t>
            </a:r>
          </a:p>
        </p:txBody>
      </p:sp>
      <p:sp useBgFill="1">
        <p:nvSpPr>
          <p:cNvPr id="65" name="TextBox 64"/>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1817</a:t>
            </a:r>
          </a:p>
        </p:txBody>
      </p:sp>
      <p:sp>
        <p:nvSpPr>
          <p:cNvPr id="4" name="5-Point Star 3"/>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13" name="5-Point Star 12"/>
          <p:cNvSpPr/>
          <p:nvPr/>
        </p:nvSpPr>
        <p:spPr>
          <a:xfrm>
            <a:off x="1295400" y="2133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14" name="5-Point Star 13"/>
          <p:cNvSpPr/>
          <p:nvPr/>
        </p:nvSpPr>
        <p:spPr>
          <a:xfrm>
            <a:off x="304800" y="24384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69" name="TextBox 68"/>
          <p:cNvSpPr txBox="1"/>
          <p:nvPr/>
        </p:nvSpPr>
        <p:spPr>
          <a:xfrm>
            <a:off x="70104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1818</a:t>
            </a:r>
          </a:p>
        </p:txBody>
      </p:sp>
      <p:sp>
        <p:nvSpPr>
          <p:cNvPr id="84" name="TextBox 83"/>
          <p:cNvSpPr txBox="1"/>
          <p:nvPr/>
        </p:nvSpPr>
        <p:spPr>
          <a:xfrm>
            <a:off x="0" y="990600"/>
            <a:ext cx="9144000" cy="584775"/>
          </a:xfrm>
          <a:prstGeom prst="rect">
            <a:avLst/>
          </a:prstGeom>
          <a:solidFill>
            <a:schemeClr val="accent1">
              <a:lumMod val="20000"/>
              <a:lumOff val="80000"/>
              <a:alpha val="70000"/>
            </a:schemeClr>
          </a:solidFill>
        </p:spPr>
        <p:txBody>
          <a:bodyPr wrap="square" rtlCol="0">
            <a:spAutoFit/>
          </a:bodyPr>
          <a:lstStyle/>
          <a:p>
            <a:r>
              <a:rPr lang="en-US" sz="3200" b="1" dirty="0"/>
              <a:t>     - between the USA and United Kingdom</a:t>
            </a:r>
          </a:p>
        </p:txBody>
      </p:sp>
      <p:sp>
        <p:nvSpPr>
          <p:cNvPr id="85" name="TextBox 84"/>
          <p:cNvSpPr txBox="1"/>
          <p:nvPr/>
        </p:nvSpPr>
        <p:spPr>
          <a:xfrm>
            <a:off x="0" y="1572768"/>
            <a:ext cx="9144000" cy="584775"/>
          </a:xfrm>
          <a:prstGeom prst="rect">
            <a:avLst/>
          </a:prstGeom>
          <a:solidFill>
            <a:schemeClr val="accent1">
              <a:lumMod val="20000"/>
              <a:lumOff val="80000"/>
              <a:alpha val="70000"/>
            </a:schemeClr>
          </a:solidFill>
        </p:spPr>
        <p:txBody>
          <a:bodyPr wrap="square" rtlCol="0">
            <a:spAutoFit/>
          </a:bodyPr>
          <a:lstStyle/>
          <a:p>
            <a:r>
              <a:rPr lang="en-US" sz="3200" b="1" dirty="0"/>
              <a:t>     - boundary line along 49</a:t>
            </a:r>
            <a:r>
              <a:rPr lang="en-US" sz="3200" b="1" baseline="30000" dirty="0"/>
              <a:t>th</a:t>
            </a:r>
            <a:r>
              <a:rPr lang="en-US" sz="3200" b="1" dirty="0"/>
              <a:t> Parallel North</a:t>
            </a:r>
          </a:p>
        </p:txBody>
      </p:sp>
      <p:sp>
        <p:nvSpPr>
          <p:cNvPr id="91" name="TextBox 90"/>
          <p:cNvSpPr txBox="1"/>
          <p:nvPr/>
        </p:nvSpPr>
        <p:spPr>
          <a:xfrm>
            <a:off x="0" y="2157984"/>
            <a:ext cx="9144000" cy="584775"/>
          </a:xfrm>
          <a:prstGeom prst="rect">
            <a:avLst/>
          </a:prstGeom>
          <a:solidFill>
            <a:schemeClr val="accent1">
              <a:lumMod val="20000"/>
              <a:lumOff val="80000"/>
              <a:alpha val="70000"/>
            </a:schemeClr>
          </a:solidFill>
        </p:spPr>
        <p:txBody>
          <a:bodyPr wrap="square" rtlCol="0">
            <a:spAutoFit/>
          </a:bodyPr>
          <a:lstStyle/>
          <a:p>
            <a:r>
              <a:rPr lang="en-US" sz="3200" b="1" dirty="0"/>
              <a:t>     - joint occupancy &amp; settlement of Oregon Country</a:t>
            </a:r>
          </a:p>
        </p:txBody>
      </p:sp>
      <p:sp>
        <p:nvSpPr>
          <p:cNvPr id="93" name="TextBox 92"/>
          <p:cNvSpPr txBox="1"/>
          <p:nvPr/>
        </p:nvSpPr>
        <p:spPr>
          <a:xfrm rot="20701241">
            <a:off x="2002466" y="3674734"/>
            <a:ext cx="4009303" cy="769441"/>
          </a:xfrm>
          <a:prstGeom prst="rect">
            <a:avLst/>
          </a:prstGeom>
          <a:solidFill>
            <a:schemeClr val="bg1">
              <a:alpha val="70000"/>
            </a:schemeClr>
          </a:solidFill>
        </p:spPr>
        <p:txBody>
          <a:bodyPr wrap="none" rtlCol="0">
            <a:spAutoFit/>
          </a:bodyPr>
          <a:lstStyle/>
          <a:p>
            <a:r>
              <a:rPr lang="en-US" sz="4400" b="1" dirty="0">
                <a:solidFill>
                  <a:srgbClr val="FF0000"/>
                </a:solidFill>
                <a:effectLst>
                  <a:outerShdw dist="50800" dir="7200000" algn="ctr" rotWithShape="0">
                    <a:schemeClr val="tx1"/>
                  </a:outerShdw>
                </a:effectLst>
              </a:rPr>
              <a:t>What changes??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1"/>
                                        </p:tgtEl>
                                      </p:cBhvr>
                                    </p:animEffect>
                                    <p:set>
                                      <p:cBhvr>
                                        <p:cTn id="7" dur="1" fill="hold">
                                          <p:stCondLst>
                                            <p:cond delay="999"/>
                                          </p:stCondLst>
                                        </p:cTn>
                                        <p:tgtEl>
                                          <p:spTgt spid="31"/>
                                        </p:tgtEl>
                                        <p:attrNameLst>
                                          <p:attrName>style.visibility</p:attrName>
                                        </p:attrNameLst>
                                      </p:cBhvr>
                                      <p:to>
                                        <p:strVal val="hidden"/>
                                      </p:to>
                                    </p:set>
                                  </p:childTnLst>
                                </p:cTn>
                              </p:par>
                              <p:par>
                                <p:cTn id="8" presetID="49" presetClass="entr" presetSubtype="0" decel="100000" fill="hold" grpId="1" nodeType="withEffect">
                                  <p:stCondLst>
                                    <p:cond delay="0"/>
                                  </p:stCondLst>
                                  <p:childTnLst>
                                    <p:set>
                                      <p:cBhvr>
                                        <p:cTn id="9" dur="1" fill="hold">
                                          <p:stCondLst>
                                            <p:cond delay="0"/>
                                          </p:stCondLst>
                                        </p:cTn>
                                        <p:tgtEl>
                                          <p:spTgt spid="64"/>
                                        </p:tgtEl>
                                        <p:attrNameLst>
                                          <p:attrName>style.visibility</p:attrName>
                                        </p:attrNameLst>
                                      </p:cBhvr>
                                      <p:to>
                                        <p:strVal val="visible"/>
                                      </p:to>
                                    </p:set>
                                    <p:anim calcmode="lin" valueType="num">
                                      <p:cBhvr>
                                        <p:cTn id="10" dur="1000" fill="hold"/>
                                        <p:tgtEl>
                                          <p:spTgt spid="64"/>
                                        </p:tgtEl>
                                        <p:attrNameLst>
                                          <p:attrName>ppt_w</p:attrName>
                                        </p:attrNameLst>
                                      </p:cBhvr>
                                      <p:tavLst>
                                        <p:tav tm="0">
                                          <p:val>
                                            <p:fltVal val="0"/>
                                          </p:val>
                                        </p:tav>
                                        <p:tav tm="100000">
                                          <p:val>
                                            <p:strVal val="#ppt_w"/>
                                          </p:val>
                                        </p:tav>
                                      </p:tavLst>
                                    </p:anim>
                                    <p:anim calcmode="lin" valueType="num">
                                      <p:cBhvr>
                                        <p:cTn id="11" dur="1000" fill="hold"/>
                                        <p:tgtEl>
                                          <p:spTgt spid="64"/>
                                        </p:tgtEl>
                                        <p:attrNameLst>
                                          <p:attrName>ppt_h</p:attrName>
                                        </p:attrNameLst>
                                      </p:cBhvr>
                                      <p:tavLst>
                                        <p:tav tm="0">
                                          <p:val>
                                            <p:fltVal val="0"/>
                                          </p:val>
                                        </p:tav>
                                        <p:tav tm="100000">
                                          <p:val>
                                            <p:strVal val="#ppt_h"/>
                                          </p:val>
                                        </p:tav>
                                      </p:tavLst>
                                    </p:anim>
                                    <p:anim calcmode="lin" valueType="num">
                                      <p:cBhvr>
                                        <p:cTn id="12" dur="1000" fill="hold"/>
                                        <p:tgtEl>
                                          <p:spTgt spid="64"/>
                                        </p:tgtEl>
                                        <p:attrNameLst>
                                          <p:attrName>style.rotation</p:attrName>
                                        </p:attrNameLst>
                                      </p:cBhvr>
                                      <p:tavLst>
                                        <p:tav tm="0">
                                          <p:val>
                                            <p:fltVal val="360"/>
                                          </p:val>
                                        </p:tav>
                                        <p:tav tm="100000">
                                          <p:val>
                                            <p:fltVal val="0"/>
                                          </p:val>
                                        </p:tav>
                                      </p:tavLst>
                                    </p:anim>
                                    <p:animEffect transition="in" filter="fade">
                                      <p:cBhvr>
                                        <p:cTn id="13" dur="1000"/>
                                        <p:tgtEl>
                                          <p:spTgt spid="64"/>
                                        </p:tgtEl>
                                      </p:cBhvr>
                                    </p:animEffect>
                                  </p:childTnLst>
                                </p:cTn>
                              </p:par>
                            </p:childTnLst>
                          </p:cTn>
                        </p:par>
                        <p:par>
                          <p:cTn id="14" fill="hold">
                            <p:stCondLst>
                              <p:cond delay="1000"/>
                            </p:stCondLst>
                            <p:childTnLst>
                              <p:par>
                                <p:cTn id="15" presetID="10" presetClass="exit" presetSubtype="0" fill="hold" grpId="0" nodeType="afterEffect">
                                  <p:stCondLst>
                                    <p:cond delay="0"/>
                                  </p:stCondLst>
                                  <p:childTnLst>
                                    <p:animEffect transition="out" filter="fade">
                                      <p:cBhvr>
                                        <p:cTn id="16" dur="1000"/>
                                        <p:tgtEl>
                                          <p:spTgt spid="64"/>
                                        </p:tgtEl>
                                      </p:cBhvr>
                                    </p:animEffect>
                                    <p:set>
                                      <p:cBhvr>
                                        <p:cTn id="17" dur="1" fill="hold">
                                          <p:stCondLst>
                                            <p:cond delay="999"/>
                                          </p:stCondLst>
                                        </p:cTn>
                                        <p:tgtEl>
                                          <p:spTgt spid="64"/>
                                        </p:tgtEl>
                                        <p:attrNameLst>
                                          <p:attrName>style.visibility</p:attrName>
                                        </p:attrNameLst>
                                      </p:cBhvr>
                                      <p:to>
                                        <p:strVal val="hidden"/>
                                      </p:to>
                                    </p:set>
                                  </p:childTnLst>
                                </p:cTn>
                              </p:par>
                              <p:par>
                                <p:cTn id="18" presetID="49" presetClass="entr" presetSubtype="0" decel="100000" fill="hold" grpId="1" nodeType="withEffect">
                                  <p:stCondLst>
                                    <p:cond delay="0"/>
                                  </p:stCondLst>
                                  <p:childTnLst>
                                    <p:set>
                                      <p:cBhvr>
                                        <p:cTn id="19" dur="1" fill="hold">
                                          <p:stCondLst>
                                            <p:cond delay="0"/>
                                          </p:stCondLst>
                                        </p:cTn>
                                        <p:tgtEl>
                                          <p:spTgt spid="65"/>
                                        </p:tgtEl>
                                        <p:attrNameLst>
                                          <p:attrName>style.visibility</p:attrName>
                                        </p:attrNameLst>
                                      </p:cBhvr>
                                      <p:to>
                                        <p:strVal val="visible"/>
                                      </p:to>
                                    </p:set>
                                    <p:anim calcmode="lin" valueType="num">
                                      <p:cBhvr>
                                        <p:cTn id="20" dur="1000" fill="hold"/>
                                        <p:tgtEl>
                                          <p:spTgt spid="65"/>
                                        </p:tgtEl>
                                        <p:attrNameLst>
                                          <p:attrName>ppt_w</p:attrName>
                                        </p:attrNameLst>
                                      </p:cBhvr>
                                      <p:tavLst>
                                        <p:tav tm="0">
                                          <p:val>
                                            <p:fltVal val="0"/>
                                          </p:val>
                                        </p:tav>
                                        <p:tav tm="100000">
                                          <p:val>
                                            <p:strVal val="#ppt_w"/>
                                          </p:val>
                                        </p:tav>
                                      </p:tavLst>
                                    </p:anim>
                                    <p:anim calcmode="lin" valueType="num">
                                      <p:cBhvr>
                                        <p:cTn id="21" dur="1000" fill="hold"/>
                                        <p:tgtEl>
                                          <p:spTgt spid="65"/>
                                        </p:tgtEl>
                                        <p:attrNameLst>
                                          <p:attrName>ppt_h</p:attrName>
                                        </p:attrNameLst>
                                      </p:cBhvr>
                                      <p:tavLst>
                                        <p:tav tm="0">
                                          <p:val>
                                            <p:fltVal val="0"/>
                                          </p:val>
                                        </p:tav>
                                        <p:tav tm="100000">
                                          <p:val>
                                            <p:strVal val="#ppt_h"/>
                                          </p:val>
                                        </p:tav>
                                      </p:tavLst>
                                    </p:anim>
                                    <p:anim calcmode="lin" valueType="num">
                                      <p:cBhvr>
                                        <p:cTn id="22" dur="1000" fill="hold"/>
                                        <p:tgtEl>
                                          <p:spTgt spid="65"/>
                                        </p:tgtEl>
                                        <p:attrNameLst>
                                          <p:attrName>style.rotation</p:attrName>
                                        </p:attrNameLst>
                                      </p:cBhvr>
                                      <p:tavLst>
                                        <p:tav tm="0">
                                          <p:val>
                                            <p:fltVal val="360"/>
                                          </p:val>
                                        </p:tav>
                                        <p:tav tm="100000">
                                          <p:val>
                                            <p:fltVal val="0"/>
                                          </p:val>
                                        </p:tav>
                                      </p:tavLst>
                                    </p:anim>
                                    <p:animEffect transition="in" filter="fade">
                                      <p:cBhvr>
                                        <p:cTn id="23" dur="1000"/>
                                        <p:tgtEl>
                                          <p:spTgt spid="65"/>
                                        </p:tgtEl>
                                      </p:cBhvr>
                                    </p:animEffect>
                                  </p:childTnLst>
                                </p:cTn>
                              </p:par>
                            </p:childTnLst>
                          </p:cTn>
                        </p:par>
                        <p:par>
                          <p:cTn id="24" fill="hold">
                            <p:stCondLst>
                              <p:cond delay="2000"/>
                            </p:stCondLst>
                            <p:childTnLst>
                              <p:par>
                                <p:cTn id="25" presetID="10" presetClass="exit" presetSubtype="0" fill="hold" grpId="0" nodeType="afterEffect">
                                  <p:stCondLst>
                                    <p:cond delay="0"/>
                                  </p:stCondLst>
                                  <p:childTnLst>
                                    <p:animEffect transition="out" filter="fade">
                                      <p:cBhvr>
                                        <p:cTn id="26" dur="1000"/>
                                        <p:tgtEl>
                                          <p:spTgt spid="65"/>
                                        </p:tgtEl>
                                      </p:cBhvr>
                                    </p:animEffect>
                                    <p:set>
                                      <p:cBhvr>
                                        <p:cTn id="27" dur="1" fill="hold">
                                          <p:stCondLst>
                                            <p:cond delay="999"/>
                                          </p:stCondLst>
                                        </p:cTn>
                                        <p:tgtEl>
                                          <p:spTgt spid="65"/>
                                        </p:tgtEl>
                                        <p:attrNameLst>
                                          <p:attrName>style.visibility</p:attrName>
                                        </p:attrNameLst>
                                      </p:cBhvr>
                                      <p:to>
                                        <p:strVal val="hidden"/>
                                      </p:to>
                                    </p:set>
                                  </p:childTnLst>
                                </p:cTn>
                              </p:par>
                              <p:par>
                                <p:cTn id="28" presetID="49" presetClass="entr" presetSubtype="0" decel="100000" fill="hold" grpId="1" nodeType="with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1000" fill="hold"/>
                                        <p:tgtEl>
                                          <p:spTgt spid="69"/>
                                        </p:tgtEl>
                                        <p:attrNameLst>
                                          <p:attrName>ppt_w</p:attrName>
                                        </p:attrNameLst>
                                      </p:cBhvr>
                                      <p:tavLst>
                                        <p:tav tm="0">
                                          <p:val>
                                            <p:fltVal val="0"/>
                                          </p:val>
                                        </p:tav>
                                        <p:tav tm="100000">
                                          <p:val>
                                            <p:strVal val="#ppt_w"/>
                                          </p:val>
                                        </p:tav>
                                      </p:tavLst>
                                    </p:anim>
                                    <p:anim calcmode="lin" valueType="num">
                                      <p:cBhvr>
                                        <p:cTn id="31" dur="1000" fill="hold"/>
                                        <p:tgtEl>
                                          <p:spTgt spid="69"/>
                                        </p:tgtEl>
                                        <p:attrNameLst>
                                          <p:attrName>ppt_h</p:attrName>
                                        </p:attrNameLst>
                                      </p:cBhvr>
                                      <p:tavLst>
                                        <p:tav tm="0">
                                          <p:val>
                                            <p:fltVal val="0"/>
                                          </p:val>
                                        </p:tav>
                                        <p:tav tm="100000">
                                          <p:val>
                                            <p:strVal val="#ppt_h"/>
                                          </p:val>
                                        </p:tav>
                                      </p:tavLst>
                                    </p:anim>
                                    <p:anim calcmode="lin" valueType="num">
                                      <p:cBhvr>
                                        <p:cTn id="32" dur="1000" fill="hold"/>
                                        <p:tgtEl>
                                          <p:spTgt spid="69"/>
                                        </p:tgtEl>
                                        <p:attrNameLst>
                                          <p:attrName>style.rotation</p:attrName>
                                        </p:attrNameLst>
                                      </p:cBhvr>
                                      <p:tavLst>
                                        <p:tav tm="0">
                                          <p:val>
                                            <p:fltVal val="360"/>
                                          </p:val>
                                        </p:tav>
                                        <p:tav tm="100000">
                                          <p:val>
                                            <p:fltVal val="0"/>
                                          </p:val>
                                        </p:tav>
                                      </p:tavLst>
                                    </p:anim>
                                    <p:animEffect transition="in" filter="fade">
                                      <p:cBhvr>
                                        <p:cTn id="33" dur="1000"/>
                                        <p:tgtEl>
                                          <p:spTgt spid="69"/>
                                        </p:tgtEl>
                                      </p:cBhvr>
                                    </p:animEffect>
                                  </p:childTnLst>
                                </p:cTn>
                              </p:par>
                            </p:childTnLst>
                          </p:cTn>
                        </p:par>
                      </p:childTnLst>
                    </p:cTn>
                  </p:par>
                  <p:par>
                    <p:cTn id="34" fill="hold">
                      <p:stCondLst>
                        <p:cond delay="indefinite"/>
                      </p:stCondLst>
                      <p:childTnLst>
                        <p:par>
                          <p:cTn id="35" fill="hold">
                            <p:stCondLst>
                              <p:cond delay="0"/>
                            </p:stCondLst>
                            <p:childTnLst>
                              <p:par>
                                <p:cTn id="36" presetID="35" presetClass="path" presetSubtype="0" accel="50000" decel="50000" fill="hold" grpId="2" nodeType="clickEffect">
                                  <p:stCondLst>
                                    <p:cond delay="0"/>
                                  </p:stCondLst>
                                  <p:childTnLst>
                                    <p:animMotion origin="layout" path="M 1.11111E-6 4.44444E-6 L -0.24514 -0.00487 " pathEditMode="relative" rAng="0" ptsTypes="AA">
                                      <p:cBhvr>
                                        <p:cTn id="37" dur="1000" fill="hold"/>
                                        <p:tgtEl>
                                          <p:spTgt spid="69"/>
                                        </p:tgtEl>
                                        <p:attrNameLst>
                                          <p:attrName>ppt_x</p:attrName>
                                          <p:attrName>ppt_y</p:attrName>
                                        </p:attrNameLst>
                                      </p:cBhvr>
                                      <p:rCtr x="-12300" y="-300"/>
                                    </p:animMotion>
                                  </p:childTnLst>
                                </p:cTn>
                              </p:par>
                              <p:par>
                                <p:cTn id="38" presetID="10" presetClass="entr" presetSubtype="0" fill="hold" grpId="0" nodeType="with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childTnLst>
                                </p:cTn>
                              </p:par>
                              <p:par>
                                <p:cTn id="41" presetID="10" presetClass="exit" presetSubtype="0" fill="hold" grpId="3" nodeType="withEffect">
                                  <p:stCondLst>
                                    <p:cond delay="500"/>
                                  </p:stCondLst>
                                  <p:childTnLst>
                                    <p:animEffect transition="out" filter="fade">
                                      <p:cBhvr>
                                        <p:cTn id="42" dur="1000"/>
                                        <p:tgtEl>
                                          <p:spTgt spid="69"/>
                                        </p:tgtEl>
                                      </p:cBhvr>
                                    </p:animEffect>
                                    <p:set>
                                      <p:cBhvr>
                                        <p:cTn id="43" dur="1" fill="hold">
                                          <p:stCondLst>
                                            <p:cond delay="999"/>
                                          </p:stCondLst>
                                        </p:cTn>
                                        <p:tgtEl>
                                          <p:spTgt spid="69"/>
                                        </p:tgtEl>
                                        <p:attrNameLst>
                                          <p:attrName>style.visibility</p:attrName>
                                        </p:attrNameLst>
                                      </p:cBhvr>
                                      <p:to>
                                        <p:strVal val="hidden"/>
                                      </p:to>
                                    </p:set>
                                  </p:childTnLst>
                                </p:cTn>
                              </p:par>
                              <p:par>
                                <p:cTn id="44" presetID="10" presetClass="exit" presetSubtype="0" fill="hold" grpId="0" nodeType="withEffect">
                                  <p:stCondLst>
                                    <p:cond delay="500"/>
                                  </p:stCondLst>
                                  <p:childTnLst>
                                    <p:animEffect transition="out" filter="fade">
                                      <p:cBhvr>
                                        <p:cTn id="45" dur="1000"/>
                                        <p:tgtEl>
                                          <p:spTgt spid="3"/>
                                        </p:tgtEl>
                                      </p:cBhvr>
                                    </p:animEffect>
                                    <p:set>
                                      <p:cBhvr>
                                        <p:cTn id="46" dur="1" fill="hold">
                                          <p:stCondLst>
                                            <p:cond delay="999"/>
                                          </p:stCondLst>
                                        </p:cTn>
                                        <p:tgtEl>
                                          <p:spTgt spid="3"/>
                                        </p:tgtEl>
                                        <p:attrNameLst>
                                          <p:attrName>style.visibility</p:attrName>
                                        </p:attrNameLst>
                                      </p:cBhvr>
                                      <p:to>
                                        <p:strVal val="hidden"/>
                                      </p:to>
                                    </p:set>
                                  </p:childTnLst>
                                </p:cTn>
                              </p:par>
                              <p:par>
                                <p:cTn id="47" presetID="10" presetClass="exit" presetSubtype="0" fill="hold" grpId="0" nodeType="withEffect">
                                  <p:stCondLst>
                                    <p:cond delay="500"/>
                                  </p:stCondLst>
                                  <p:childTnLst>
                                    <p:animEffect transition="out" filter="fade">
                                      <p:cBhvr>
                                        <p:cTn id="48" dur="1000"/>
                                        <p:tgtEl>
                                          <p:spTgt spid="11"/>
                                        </p:tgtEl>
                                      </p:cBhvr>
                                    </p:animEffect>
                                    <p:set>
                                      <p:cBhvr>
                                        <p:cTn id="49" dur="1" fill="hold">
                                          <p:stCondLst>
                                            <p:cond delay="999"/>
                                          </p:stCondLst>
                                        </p:cTn>
                                        <p:tgtEl>
                                          <p:spTgt spid="11"/>
                                        </p:tgtEl>
                                        <p:attrNameLst>
                                          <p:attrName>style.visibility</p:attrName>
                                        </p:attrNameLst>
                                      </p:cBhvr>
                                      <p:to>
                                        <p:strVal val="hidden"/>
                                      </p:to>
                                    </p:set>
                                  </p:childTnLst>
                                </p:cTn>
                              </p:par>
                              <p:par>
                                <p:cTn id="50" presetID="10" presetClass="exit" presetSubtype="0" fill="hold" grpId="0" nodeType="withEffect">
                                  <p:stCondLst>
                                    <p:cond delay="500"/>
                                  </p:stCondLst>
                                  <p:childTnLst>
                                    <p:animEffect transition="out" filter="fade">
                                      <p:cBhvr>
                                        <p:cTn id="51" dur="1000"/>
                                        <p:tgtEl>
                                          <p:spTgt spid="12"/>
                                        </p:tgtEl>
                                      </p:cBhvr>
                                    </p:animEffect>
                                    <p:set>
                                      <p:cBhvr>
                                        <p:cTn id="52" dur="1" fill="hold">
                                          <p:stCondLst>
                                            <p:cond delay="999"/>
                                          </p:stCondLst>
                                        </p:cTn>
                                        <p:tgtEl>
                                          <p:spTgt spid="12"/>
                                        </p:tgtEl>
                                        <p:attrNameLst>
                                          <p:attrName>style.visibility</p:attrName>
                                        </p:attrNameLst>
                                      </p:cBhvr>
                                      <p:to>
                                        <p:strVal val="hidden"/>
                                      </p:to>
                                    </p:set>
                                  </p:childTnLst>
                                </p:cTn>
                              </p:par>
                              <p:par>
                                <p:cTn id="53" presetID="10" presetClass="exit" presetSubtype="0" fill="hold" grpId="0" nodeType="withEffect">
                                  <p:stCondLst>
                                    <p:cond delay="500"/>
                                  </p:stCondLst>
                                  <p:childTnLst>
                                    <p:animEffect transition="out" filter="fade">
                                      <p:cBhvr>
                                        <p:cTn id="54" dur="1000"/>
                                        <p:tgtEl>
                                          <p:spTgt spid="7"/>
                                        </p:tgtEl>
                                      </p:cBhvr>
                                    </p:animEffect>
                                    <p:set>
                                      <p:cBhvr>
                                        <p:cTn id="55" dur="1" fill="hold">
                                          <p:stCondLst>
                                            <p:cond delay="999"/>
                                          </p:stCondLst>
                                        </p:cTn>
                                        <p:tgtEl>
                                          <p:spTgt spid="7"/>
                                        </p:tgtEl>
                                        <p:attrNameLst>
                                          <p:attrName>style.visibility</p:attrName>
                                        </p:attrNameLst>
                                      </p:cBhvr>
                                      <p:to>
                                        <p:strVal val="hidden"/>
                                      </p:to>
                                    </p:set>
                                  </p:childTnLst>
                                </p:cTn>
                              </p:par>
                              <p:par>
                                <p:cTn id="56" presetID="10" presetClass="exit" presetSubtype="0" fill="hold" grpId="0" nodeType="withEffect">
                                  <p:stCondLst>
                                    <p:cond delay="500"/>
                                  </p:stCondLst>
                                  <p:childTnLst>
                                    <p:animEffect transition="out" filter="fade">
                                      <p:cBhvr>
                                        <p:cTn id="57" dur="1000"/>
                                        <p:tgtEl>
                                          <p:spTgt spid="6"/>
                                        </p:tgtEl>
                                      </p:cBhvr>
                                    </p:animEffect>
                                    <p:set>
                                      <p:cBhvr>
                                        <p:cTn id="58" dur="1" fill="hold">
                                          <p:stCondLst>
                                            <p:cond delay="999"/>
                                          </p:stCondLst>
                                        </p:cTn>
                                        <p:tgtEl>
                                          <p:spTgt spid="6"/>
                                        </p:tgtEl>
                                        <p:attrNameLst>
                                          <p:attrName>style.visibility</p:attrName>
                                        </p:attrNameLst>
                                      </p:cBhvr>
                                      <p:to>
                                        <p:strVal val="hidden"/>
                                      </p:to>
                                    </p:set>
                                  </p:childTnLst>
                                </p:cTn>
                              </p:par>
                              <p:par>
                                <p:cTn id="59" presetID="10" presetClass="exit" presetSubtype="0" fill="hold" nodeType="withEffect">
                                  <p:stCondLst>
                                    <p:cond delay="500"/>
                                  </p:stCondLst>
                                  <p:childTnLst>
                                    <p:animEffect transition="out" filter="fade">
                                      <p:cBhvr>
                                        <p:cTn id="60" dur="1000"/>
                                        <p:tgtEl>
                                          <p:spTgt spid="15"/>
                                        </p:tgtEl>
                                      </p:cBhvr>
                                    </p:animEffect>
                                    <p:set>
                                      <p:cBhvr>
                                        <p:cTn id="61" dur="1" fill="hold">
                                          <p:stCondLst>
                                            <p:cond delay="999"/>
                                          </p:stCondLst>
                                        </p:cTn>
                                        <p:tgtEl>
                                          <p:spTgt spid="15"/>
                                        </p:tgtEl>
                                        <p:attrNameLst>
                                          <p:attrName>style.visibility</p:attrName>
                                        </p:attrNameLst>
                                      </p:cBhvr>
                                      <p:to>
                                        <p:strVal val="hidden"/>
                                      </p:to>
                                    </p:set>
                                  </p:childTnLst>
                                </p:cTn>
                              </p:par>
                              <p:par>
                                <p:cTn id="62" presetID="10" presetClass="exit" presetSubtype="0" fill="hold" nodeType="withEffect">
                                  <p:stCondLst>
                                    <p:cond delay="500"/>
                                  </p:stCondLst>
                                  <p:childTnLst>
                                    <p:animEffect transition="out" filter="fade">
                                      <p:cBhvr>
                                        <p:cTn id="63" dur="1000"/>
                                        <p:tgtEl>
                                          <p:spTgt spid="23"/>
                                        </p:tgtEl>
                                      </p:cBhvr>
                                    </p:animEffect>
                                    <p:set>
                                      <p:cBhvr>
                                        <p:cTn id="64" dur="1" fill="hold">
                                          <p:stCondLst>
                                            <p:cond delay="999"/>
                                          </p:stCondLst>
                                        </p:cTn>
                                        <p:tgtEl>
                                          <p:spTgt spid="23"/>
                                        </p:tgtEl>
                                        <p:attrNameLst>
                                          <p:attrName>style.visibility</p:attrName>
                                        </p:attrNameLst>
                                      </p:cBhvr>
                                      <p:to>
                                        <p:strVal val="hidden"/>
                                      </p:to>
                                    </p:set>
                                  </p:childTnLst>
                                </p:cTn>
                              </p:par>
                              <p:par>
                                <p:cTn id="65" presetID="10" presetClass="exit" presetSubtype="0" fill="hold" nodeType="withEffect">
                                  <p:stCondLst>
                                    <p:cond delay="500"/>
                                  </p:stCondLst>
                                  <p:childTnLst>
                                    <p:animEffect transition="out" filter="fade">
                                      <p:cBhvr>
                                        <p:cTn id="66" dur="1000"/>
                                        <p:tgtEl>
                                          <p:spTgt spid="94"/>
                                        </p:tgtEl>
                                      </p:cBhvr>
                                    </p:animEffect>
                                    <p:set>
                                      <p:cBhvr>
                                        <p:cTn id="67" dur="1" fill="hold">
                                          <p:stCondLst>
                                            <p:cond delay="999"/>
                                          </p:stCondLst>
                                        </p:cTn>
                                        <p:tgtEl>
                                          <p:spTgt spid="94"/>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84"/>
                                        </p:tgtEl>
                                        <p:attrNameLst>
                                          <p:attrName>style.visibility</p:attrName>
                                        </p:attrNameLst>
                                      </p:cBhvr>
                                      <p:to>
                                        <p:strVal val="visible"/>
                                      </p:to>
                                    </p:set>
                                    <p:animEffect transition="in" filter="fade">
                                      <p:cBhvr>
                                        <p:cTn id="72" dur="1000"/>
                                        <p:tgtEl>
                                          <p:spTgt spid="84"/>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85"/>
                                        </p:tgtEl>
                                        <p:attrNameLst>
                                          <p:attrName>style.visibility</p:attrName>
                                        </p:attrNameLst>
                                      </p:cBhvr>
                                      <p:to>
                                        <p:strVal val="visible"/>
                                      </p:to>
                                    </p:set>
                                    <p:animEffect transition="in" filter="fade">
                                      <p:cBhvr>
                                        <p:cTn id="77" dur="1000"/>
                                        <p:tgtEl>
                                          <p:spTgt spid="85"/>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91"/>
                                        </p:tgtEl>
                                        <p:attrNameLst>
                                          <p:attrName>style.visibility</p:attrName>
                                        </p:attrNameLst>
                                      </p:cBhvr>
                                      <p:to>
                                        <p:strVal val="visible"/>
                                      </p:to>
                                    </p:set>
                                    <p:animEffect transition="in" filter="fade">
                                      <p:cBhvr>
                                        <p:cTn id="82" dur="1000"/>
                                        <p:tgtEl>
                                          <p:spTgt spid="91"/>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0" fill="hold" grpId="0" nodeType="clickEffect">
                                  <p:stCondLst>
                                    <p:cond delay="0"/>
                                  </p:stCondLst>
                                  <p:childTnLst>
                                    <p:set>
                                      <p:cBhvr>
                                        <p:cTn id="86" dur="1" fill="hold">
                                          <p:stCondLst>
                                            <p:cond delay="0"/>
                                          </p:stCondLst>
                                        </p:cTn>
                                        <p:tgtEl>
                                          <p:spTgt spid="93"/>
                                        </p:tgtEl>
                                        <p:attrNameLst>
                                          <p:attrName>style.visibility</p:attrName>
                                        </p:attrNameLst>
                                      </p:cBhvr>
                                      <p:to>
                                        <p:strVal val="visible"/>
                                      </p:to>
                                    </p:set>
                                    <p:anim calcmode="lin" valueType="num">
                                      <p:cBhvr>
                                        <p:cTn id="87" dur="1000" fill="hold"/>
                                        <p:tgtEl>
                                          <p:spTgt spid="93"/>
                                        </p:tgtEl>
                                        <p:attrNameLst>
                                          <p:attrName>ppt_w</p:attrName>
                                        </p:attrNameLst>
                                      </p:cBhvr>
                                      <p:tavLst>
                                        <p:tav tm="0">
                                          <p:val>
                                            <p:fltVal val="0"/>
                                          </p:val>
                                        </p:tav>
                                        <p:tav tm="100000">
                                          <p:val>
                                            <p:strVal val="#ppt_w"/>
                                          </p:val>
                                        </p:tav>
                                      </p:tavLst>
                                    </p:anim>
                                    <p:anim calcmode="lin" valueType="num">
                                      <p:cBhvr>
                                        <p:cTn id="88" dur="1000" fill="hold"/>
                                        <p:tgtEl>
                                          <p:spTgt spid="93"/>
                                        </p:tgtEl>
                                        <p:attrNameLst>
                                          <p:attrName>ppt_h</p:attrName>
                                        </p:attrNameLst>
                                      </p:cBhvr>
                                      <p:tavLst>
                                        <p:tav tm="0">
                                          <p:val>
                                            <p:fltVal val="0"/>
                                          </p:val>
                                        </p:tav>
                                        <p:tav tm="100000">
                                          <p:val>
                                            <p:strVal val="#ppt_h"/>
                                          </p:val>
                                        </p:tav>
                                      </p:tavLst>
                                    </p:anim>
                                    <p:animEffect transition="in" filter="fade">
                                      <p:cBhvr>
                                        <p:cTn id="89" dur="1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3" grpId="0" animBg="1"/>
      <p:bldP spid="6" grpId="0" animBg="1"/>
      <p:bldP spid="7" grpId="0" animBg="1"/>
      <p:bldP spid="11" grpId="0" animBg="1"/>
      <p:bldP spid="12" grpId="0" animBg="1"/>
      <p:bldP spid="31" grpId="0" animBg="1"/>
      <p:bldP spid="64" grpId="0" animBg="1"/>
      <p:bldP spid="64" grpId="1" animBg="1"/>
      <p:bldP spid="65" grpId="0" animBg="1"/>
      <p:bldP spid="65" grpId="1" animBg="1"/>
      <p:bldP spid="69" grpId="1" animBg="1"/>
      <p:bldP spid="69" grpId="2" animBg="1"/>
      <p:bldP spid="69" grpId="3" animBg="1"/>
      <p:bldP spid="84" grpId="0" animBg="1"/>
      <p:bldP spid="85" grpId="0" animBg="1"/>
      <p:bldP spid="91" grpId="0" animBg="1"/>
      <p:bldP spid="93" grpId="0" animBg="1"/>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233297"/>
          </a:xfrm>
          <a:prstGeom prst="rect">
            <a:avLst/>
          </a:prstGeom>
        </p:spPr>
        <p:txBody>
          <a:bodyPr wrap="square">
            <a:spAutoFit/>
          </a:bodyPr>
          <a:lstStyle/>
          <a:p>
            <a:r>
              <a:rPr lang="en-US" dirty="0">
                <a:hlinkClick r:id="rId2"/>
              </a:rPr>
              <a:t>https://en.wikipedia.org/wiki/Treaty_of_1818</a:t>
            </a:r>
            <a:endParaRPr lang="en-US" dirty="0"/>
          </a:p>
          <a:p>
            <a:r>
              <a:rPr lang="en-US" dirty="0"/>
              <a:t>	The </a:t>
            </a:r>
            <a:r>
              <a:rPr lang="en-US" b="1" dirty="0"/>
              <a:t>Treaty of 1818</a:t>
            </a:r>
            <a:r>
              <a:rPr lang="en-US" dirty="0"/>
              <a:t>, was an international treaty signed in 1818 between the United States of America and the United Kingdom. Signed during the presidency of James Monroe, it resolved standing boundary issues between the two nations. The treaty allowed for joint occupation and settlement of the Oregon Country, known to the British and in Canadian history as the Columbia District of the Hudson's Bay Company.</a:t>
            </a:r>
          </a:p>
          <a:p>
            <a:r>
              <a:rPr lang="en-US" dirty="0"/>
              <a:t>	The two nations agreed to a boundary line involving the 49th parallel north, in part because a straight-line boundary would be easier to survey than the pre-existing boundaries based on watersheds. The treaty marked both the United Kingdom's last permanent major loss of territory in what is now the Continental United States and the United States' only permanent significant cession of North American territory to a foreign power. Britain ceded all of Rupert's Land south of the 49th parallel and east of the Continental Divide, while the United States ceded the northernmost edge of the Missouri Territory north of the 49th parallel. The Treaty provided for joint control of land in the Oregon Country for ten years. Both could claim land and both were guaranteed free navigation throughout.</a:t>
            </a:r>
          </a:p>
          <a:p>
            <a:r>
              <a:rPr lang="en-US" dirty="0"/>
              <a:t>	Despite the relatively friendly nature of the agreement, it nevertheless resulted in a fierce struggle for control of the Oregon Country in the following two decades. The British-chartered Hudson's Bay Company, having previously established a trading network centered on Fort Vancouver on the lower Columbia River, with other forts in what is now eastern Washington and Idaho as well as on the Oregon Coast and in Puget Sound, undertook a harsh campaign to restrict encroachment by U.S. fur traders to the area. By the 1830s, with pressure in the U.S. mounting to annex the region outright, the company undertook a deliberate policy to exterminate all fur-bearing animals from the Oregon Country, in order to both maximize its remaining profit and to delay the arrival of U.S. mountain men and settlers. The policy of discouraging settlement was undercut to some degree by the actions of John </a:t>
            </a:r>
            <a:r>
              <a:rPr lang="en-US" dirty="0" err="1"/>
              <a:t>McLoughlin</a:t>
            </a:r>
            <a:r>
              <a:rPr lang="en-US" dirty="0"/>
              <a:t>, Chief Factor of the Hudson's Bay Company at Fort Vancouver, who regularly provided relief and welcome to U.S. immigrants who had arrived at the post over the Oregon Trail.</a:t>
            </a:r>
          </a:p>
          <a:p>
            <a:r>
              <a:rPr lang="en-US" dirty="0"/>
              <a:t>	By the middle 1840s, the tide of U.S. immigration, as well as a U.S. political movement to claim the entire territory, led to a renegotiation of the agreement. The Oregon Treaty in 1846 permanently established the 49th parallel as the boundary between the United States and British North America to the Pacific Ocean.</a:t>
            </a:r>
          </a:p>
          <a:p>
            <a:endParaRPr lang="en-US" dirty="0"/>
          </a:p>
        </p:txBody>
      </p:sp>
    </p:spTree>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0" y="990600"/>
            <a:ext cx="9144000" cy="5867400"/>
            <a:chOff x="0" y="990600"/>
            <a:chExt cx="9144000" cy="5867400"/>
          </a:xfrm>
        </p:grpSpPr>
        <p:pic>
          <p:nvPicPr>
            <p:cNvPr id="29" name="Picture 28"/>
            <p:cNvPicPr>
              <a:picLocks noChangeAspect="1" noChangeArrowheads="1"/>
            </p:cNvPicPr>
            <p:nvPr/>
          </p:nvPicPr>
          <p:blipFill>
            <a:blip r:embed="rId3"/>
            <a:srcRect l="3307" r="755"/>
            <a:stretch>
              <a:fillRect/>
            </a:stretch>
          </p:blipFill>
          <p:spPr bwMode="auto">
            <a:xfrm>
              <a:off x="0" y="1026328"/>
              <a:ext cx="9144000" cy="5831672"/>
            </a:xfrm>
            <a:prstGeom prst="rect">
              <a:avLst/>
            </a:prstGeom>
            <a:noFill/>
            <a:ln w="9525">
              <a:noFill/>
              <a:miter lim="800000"/>
              <a:headEnd/>
              <a:tailEnd/>
            </a:ln>
            <a:effectLst/>
          </p:spPr>
        </p:pic>
        <p:sp>
          <p:nvSpPr>
            <p:cNvPr id="33" name="5-Point Star 32"/>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5-Point Star 33"/>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5-Point Star 40"/>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42" name="5-Point Star 12"/>
            <p:cNvSpPr/>
            <p:nvPr/>
          </p:nvSpPr>
          <p:spPr>
            <a:xfrm>
              <a:off x="1295400" y="2133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43" name="5-Point Star 13"/>
            <p:cNvSpPr/>
            <p:nvPr/>
          </p:nvSpPr>
          <p:spPr>
            <a:xfrm>
              <a:off x="304800" y="24384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44" name="TextBox 43"/>
            <p:cNvSpPr txBox="1"/>
            <p:nvPr/>
          </p:nvSpPr>
          <p:spPr>
            <a:xfrm>
              <a:off x="0" y="990600"/>
              <a:ext cx="9144000" cy="584775"/>
            </a:xfrm>
            <a:prstGeom prst="rect">
              <a:avLst/>
            </a:prstGeom>
            <a:solidFill>
              <a:schemeClr val="accent1">
                <a:lumMod val="20000"/>
                <a:lumOff val="80000"/>
                <a:alpha val="70000"/>
              </a:schemeClr>
            </a:solidFill>
          </p:spPr>
          <p:txBody>
            <a:bodyPr wrap="square" rtlCol="0">
              <a:spAutoFit/>
            </a:bodyPr>
            <a:lstStyle/>
            <a:p>
              <a:r>
                <a:rPr lang="en-US" sz="3200" b="1" dirty="0"/>
                <a:t>     - between the USA and United Kingdom</a:t>
              </a:r>
            </a:p>
          </p:txBody>
        </p:sp>
        <p:sp>
          <p:nvSpPr>
            <p:cNvPr id="45" name="TextBox 44"/>
            <p:cNvSpPr txBox="1"/>
            <p:nvPr/>
          </p:nvSpPr>
          <p:spPr>
            <a:xfrm>
              <a:off x="0" y="1572768"/>
              <a:ext cx="9144000" cy="584775"/>
            </a:xfrm>
            <a:prstGeom prst="rect">
              <a:avLst/>
            </a:prstGeom>
            <a:solidFill>
              <a:schemeClr val="accent1">
                <a:lumMod val="20000"/>
                <a:lumOff val="80000"/>
                <a:alpha val="70000"/>
              </a:schemeClr>
            </a:solidFill>
          </p:spPr>
          <p:txBody>
            <a:bodyPr wrap="square" rtlCol="0">
              <a:spAutoFit/>
            </a:bodyPr>
            <a:lstStyle/>
            <a:p>
              <a:r>
                <a:rPr lang="en-US" sz="3200" b="1" dirty="0"/>
                <a:t>     - boundary line along 49</a:t>
              </a:r>
              <a:r>
                <a:rPr lang="en-US" sz="3200" b="1" baseline="30000" dirty="0"/>
                <a:t>th</a:t>
              </a:r>
              <a:r>
                <a:rPr lang="en-US" sz="3200" b="1" dirty="0"/>
                <a:t> Parallel North</a:t>
              </a:r>
            </a:p>
          </p:txBody>
        </p:sp>
        <p:sp>
          <p:nvSpPr>
            <p:cNvPr id="46" name="TextBox 45"/>
            <p:cNvSpPr txBox="1"/>
            <p:nvPr/>
          </p:nvSpPr>
          <p:spPr>
            <a:xfrm>
              <a:off x="0" y="2157984"/>
              <a:ext cx="9144000" cy="584775"/>
            </a:xfrm>
            <a:prstGeom prst="rect">
              <a:avLst/>
            </a:prstGeom>
            <a:solidFill>
              <a:schemeClr val="accent1">
                <a:lumMod val="20000"/>
                <a:lumOff val="80000"/>
                <a:alpha val="70000"/>
              </a:schemeClr>
            </a:solidFill>
          </p:spPr>
          <p:txBody>
            <a:bodyPr wrap="square" rtlCol="0">
              <a:spAutoFit/>
            </a:bodyPr>
            <a:lstStyle/>
            <a:p>
              <a:r>
                <a:rPr lang="en-US" sz="3200" b="1" dirty="0"/>
                <a:t>     - joint occupancy &amp; settlement of Oregon Country</a:t>
              </a:r>
            </a:p>
          </p:txBody>
        </p:sp>
        <p:sp>
          <p:nvSpPr>
            <p:cNvPr id="47" name="TextBox 46"/>
            <p:cNvSpPr txBox="1"/>
            <p:nvPr/>
          </p:nvSpPr>
          <p:spPr>
            <a:xfrm rot="20701241">
              <a:off x="2002466" y="3674734"/>
              <a:ext cx="4009303" cy="769441"/>
            </a:xfrm>
            <a:prstGeom prst="rect">
              <a:avLst/>
            </a:prstGeom>
            <a:solidFill>
              <a:schemeClr val="bg1">
                <a:alpha val="70000"/>
              </a:schemeClr>
            </a:solidFill>
          </p:spPr>
          <p:txBody>
            <a:bodyPr wrap="none" rtlCol="0">
              <a:spAutoFit/>
            </a:bodyPr>
            <a:lstStyle/>
            <a:p>
              <a:r>
                <a:rPr lang="en-US" sz="4400" b="1" dirty="0">
                  <a:solidFill>
                    <a:srgbClr val="FF0000"/>
                  </a:solidFill>
                  <a:effectLst>
                    <a:outerShdw dist="50800" dir="7200000" algn="ctr" rotWithShape="0">
                      <a:schemeClr val="tx1"/>
                    </a:outerShdw>
                  </a:effectLst>
                </a:rPr>
                <a:t>What changes??</a:t>
              </a:r>
            </a:p>
          </p:txBody>
        </p:sp>
      </p:grpSp>
      <p:grpSp>
        <p:nvGrpSpPr>
          <p:cNvPr id="48" name="Group 47"/>
          <p:cNvGrpSpPr/>
          <p:nvPr/>
        </p:nvGrpSpPr>
        <p:grpSpPr>
          <a:xfrm>
            <a:off x="-228600" y="685800"/>
            <a:ext cx="9984970" cy="6400800"/>
            <a:chOff x="-228600" y="685800"/>
            <a:chExt cx="9984970" cy="6400800"/>
          </a:xfrm>
        </p:grpSpPr>
        <p:grpSp>
          <p:nvGrpSpPr>
            <p:cNvPr id="25" name="Group 24"/>
            <p:cNvGrpSpPr/>
            <p:nvPr/>
          </p:nvGrpSpPr>
          <p:grpSpPr>
            <a:xfrm>
              <a:off x="-228600" y="685800"/>
              <a:ext cx="9984970" cy="6400800"/>
              <a:chOff x="-228600" y="685800"/>
              <a:chExt cx="9984970" cy="6400800"/>
            </a:xfrm>
          </p:grpSpPr>
          <p:pic>
            <p:nvPicPr>
              <p:cNvPr id="1026" name="Picture 2" descr="https://upload.wikimedia.org/wikipedia/commons/d/d4/United_States_1817-12-1818-10.png"/>
              <p:cNvPicPr>
                <a:picLocks noChangeAspect="1" noChangeArrowheads="1"/>
              </p:cNvPicPr>
              <p:nvPr/>
            </p:nvPicPr>
            <p:blipFill>
              <a:blip r:embed="rId4"/>
              <a:srcRect/>
              <a:stretch>
                <a:fillRect/>
              </a:stretch>
            </p:blipFill>
            <p:spPr bwMode="auto">
              <a:xfrm>
                <a:off x="-152400" y="685800"/>
                <a:ext cx="9372600" cy="6345251"/>
              </a:xfrm>
              <a:prstGeom prst="rect">
                <a:avLst/>
              </a:prstGeom>
              <a:noFill/>
            </p:spPr>
          </p:pic>
          <p:grpSp>
            <p:nvGrpSpPr>
              <p:cNvPr id="2" name="Group 35"/>
              <p:cNvGrpSpPr/>
              <p:nvPr/>
            </p:nvGrpSpPr>
            <p:grpSpPr>
              <a:xfrm>
                <a:off x="-228600" y="803564"/>
                <a:ext cx="9984970" cy="6283036"/>
                <a:chOff x="-228600" y="803564"/>
                <a:chExt cx="9984970" cy="6283036"/>
              </a:xfrm>
            </p:grpSpPr>
            <p:grpSp>
              <p:nvGrpSpPr>
                <p:cNvPr id="3" name="Group 15"/>
                <p:cNvGrpSpPr/>
                <p:nvPr/>
              </p:nvGrpSpPr>
              <p:grpSpPr>
                <a:xfrm>
                  <a:off x="-228600" y="1600200"/>
                  <a:ext cx="9984970" cy="5486400"/>
                  <a:chOff x="-228600" y="1600200"/>
                  <a:chExt cx="9984970" cy="5486400"/>
                </a:xfrm>
              </p:grpSpPr>
              <p:grpSp>
                <p:nvGrpSpPr>
                  <p:cNvPr id="4" name="Group 35"/>
                  <p:cNvGrpSpPr/>
                  <p:nvPr/>
                </p:nvGrpSpPr>
                <p:grpSpPr>
                  <a:xfrm>
                    <a:off x="-228600" y="1881447"/>
                    <a:ext cx="9984970" cy="5205153"/>
                    <a:chOff x="-228600" y="1881447"/>
                    <a:chExt cx="9984970" cy="5205153"/>
                  </a:xfrm>
                </p:grpSpPr>
                <p:grpSp>
                  <p:nvGrpSpPr>
                    <p:cNvPr id="5" name="Group 34"/>
                    <p:cNvGrpSpPr/>
                    <p:nvPr/>
                  </p:nvGrpSpPr>
                  <p:grpSpPr>
                    <a:xfrm>
                      <a:off x="-228600" y="1881447"/>
                      <a:ext cx="9984970" cy="5205153"/>
                      <a:chOff x="-228600" y="1881447"/>
                      <a:chExt cx="9984970" cy="5205153"/>
                    </a:xfrm>
                  </p:grpSpPr>
                  <p:sp>
                    <p:nvSpPr>
                      <p:cNvPr id="15" name="Freeform 14"/>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28600" y="5181600"/>
                        <a:ext cx="3581400" cy="1905000"/>
                        <a:chOff x="-228600" y="5181600"/>
                        <a:chExt cx="3581400" cy="1905000"/>
                      </a:xfrm>
                    </p:grpSpPr>
                    <p:sp>
                      <p:nvSpPr>
                        <p:cNvPr id="17" name="Rectangle 16"/>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4" name="Picture 2" descr="Image result for united states in 1783"/>
                    <p:cNvPicPr>
                      <a:picLocks noChangeAspect="1" noChangeArrowheads="1"/>
                    </p:cNvPicPr>
                    <p:nvPr/>
                  </p:nvPicPr>
                  <p:blipFill>
                    <a:blip r:embed="rId5"/>
                    <a:srcRect l="17500" t="47037" r="70000" b="45572"/>
                    <a:stretch>
                      <a:fillRect/>
                    </a:stretch>
                  </p:blipFill>
                  <p:spPr bwMode="auto">
                    <a:xfrm>
                      <a:off x="1524000" y="4191000"/>
                      <a:ext cx="1371600" cy="457200"/>
                    </a:xfrm>
                    <a:prstGeom prst="rect">
                      <a:avLst/>
                    </a:prstGeom>
                    <a:noFill/>
                  </p:spPr>
                </p:pic>
              </p:grpSp>
              <p:pic>
                <p:nvPicPr>
                  <p:cNvPr id="12" name="Picture 2" descr="Image result for united states in 1783"/>
                  <p:cNvPicPr>
                    <a:picLocks noChangeAspect="1" noChangeArrowheads="1"/>
                  </p:cNvPicPr>
                  <p:nvPr/>
                </p:nvPicPr>
                <p:blipFill>
                  <a:blip r:embed="rId5"/>
                  <a:srcRect l="17500" t="47037" r="70000" b="45572"/>
                  <a:stretch>
                    <a:fillRect/>
                  </a:stretch>
                </p:blipFill>
                <p:spPr bwMode="auto">
                  <a:xfrm>
                    <a:off x="762000" y="1600200"/>
                    <a:ext cx="1143000" cy="457200"/>
                  </a:xfrm>
                  <a:prstGeom prst="rect">
                    <a:avLst/>
                  </a:prstGeom>
                  <a:noFill/>
                </p:spPr>
              </p:pic>
            </p:grpSp>
            <p:sp>
              <p:nvSpPr>
                <p:cNvPr id="7" name="Freeform 6"/>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Box 20"/>
              <p:cNvSpPr txBox="1"/>
              <p:nvPr/>
            </p:nvSpPr>
            <p:spPr>
              <a:xfrm>
                <a:off x="609600" y="1671935"/>
                <a:ext cx="1467068" cy="461665"/>
              </a:xfrm>
              <a:prstGeom prst="rect">
                <a:avLst/>
              </a:prstGeom>
              <a:noFill/>
            </p:spPr>
            <p:txBody>
              <a:bodyPr wrap="none" rtlCol="0">
                <a:spAutoFit/>
              </a:bodyPr>
              <a:lstStyle/>
              <a:p>
                <a:r>
                  <a:rPr lang="en-US" sz="2400" b="1" dirty="0"/>
                  <a:t>DISPUTED</a:t>
                </a:r>
              </a:p>
            </p:txBody>
          </p:sp>
          <p:sp>
            <p:nvSpPr>
              <p:cNvPr id="22" name="TextBox 21"/>
              <p:cNvSpPr txBox="1"/>
              <p:nvPr/>
            </p:nvSpPr>
            <p:spPr>
              <a:xfrm>
                <a:off x="1676400" y="3886200"/>
                <a:ext cx="888385" cy="461665"/>
              </a:xfrm>
              <a:prstGeom prst="rect">
                <a:avLst/>
              </a:prstGeom>
              <a:noFill/>
            </p:spPr>
            <p:txBody>
              <a:bodyPr wrap="none" rtlCol="0">
                <a:spAutoFit/>
              </a:bodyPr>
              <a:lstStyle/>
              <a:p>
                <a:r>
                  <a:rPr lang="en-US" sz="2400" b="1" dirty="0"/>
                  <a:t>Spain</a:t>
                </a:r>
              </a:p>
            </p:txBody>
          </p:sp>
          <p:sp>
            <p:nvSpPr>
              <p:cNvPr id="23" name="TextBox 22"/>
              <p:cNvSpPr txBox="1"/>
              <p:nvPr/>
            </p:nvSpPr>
            <p:spPr>
              <a:xfrm>
                <a:off x="3429000" y="3048000"/>
                <a:ext cx="1359668" cy="830997"/>
              </a:xfrm>
              <a:prstGeom prst="rect">
                <a:avLst/>
              </a:prstGeom>
              <a:solidFill>
                <a:srgbClr val="CC9B00"/>
              </a:solidFill>
            </p:spPr>
            <p:txBody>
              <a:bodyPr wrap="none" rtlCol="0">
                <a:spAutoFit/>
              </a:bodyPr>
              <a:lstStyle/>
              <a:p>
                <a:pPr algn="ctr"/>
                <a:r>
                  <a:rPr lang="en-US" sz="2400" b="1" dirty="0"/>
                  <a:t>Missouri </a:t>
                </a:r>
              </a:p>
              <a:p>
                <a:pPr algn="ctr"/>
                <a:r>
                  <a:rPr lang="en-US" sz="2400" b="1" dirty="0"/>
                  <a:t>Territory</a:t>
                </a:r>
              </a:p>
            </p:txBody>
          </p:sp>
        </p:grpSp>
        <p:sp>
          <p:nvSpPr>
            <p:cNvPr id="19" name="TextBox 18"/>
            <p:cNvSpPr txBox="1"/>
            <p:nvPr/>
          </p:nvSpPr>
          <p:spPr>
            <a:xfrm>
              <a:off x="762000" y="6164759"/>
              <a:ext cx="4191000" cy="769441"/>
            </a:xfrm>
            <a:prstGeom prst="rect">
              <a:avLst/>
            </a:prstGeom>
            <a:noFill/>
          </p:spPr>
          <p:txBody>
            <a:bodyPr wrap="square" rtlCol="0">
              <a:spAutoFit/>
            </a:bodyPr>
            <a:lstStyle/>
            <a:p>
              <a:r>
                <a:rPr lang="en-US" sz="4400" b="1" dirty="0">
                  <a:solidFill>
                    <a:srgbClr val="0051A2"/>
                  </a:solidFill>
                  <a:effectLst>
                    <a:outerShdw dist="50800" dir="5400000" algn="ctr" rotWithShape="0">
                      <a:schemeClr val="tx1"/>
                    </a:outerShdw>
                  </a:effectLst>
                </a:rPr>
                <a:t>United States . . . </a:t>
              </a:r>
            </a:p>
          </p:txBody>
        </p:sp>
      </p:grpSp>
      <p:sp>
        <p:nvSpPr>
          <p:cNvPr id="20" name="TextBox 19"/>
          <p:cNvSpPr txBox="1"/>
          <p:nvPr/>
        </p:nvSpPr>
        <p:spPr>
          <a:xfrm>
            <a:off x="4724400" y="6010870"/>
            <a:ext cx="1600200" cy="923330"/>
          </a:xfrm>
          <a:prstGeom prst="rect">
            <a:avLst/>
          </a:prstGeom>
          <a:noFill/>
        </p:spPr>
        <p:txBody>
          <a:bodyPr wrap="square" rtlCol="0">
            <a:spAutoFit/>
          </a:bodyPr>
          <a:lstStyle/>
          <a:p>
            <a:pPr algn="ctr"/>
            <a:r>
              <a:rPr lang="en-US" sz="5400" b="1" dirty="0">
                <a:effectLst>
                  <a:outerShdw dist="50800" dir="5400000" algn="ctr" rotWithShape="0">
                    <a:srgbClr val="FF0000"/>
                  </a:outerShdw>
                </a:effectLst>
              </a:rPr>
              <a:t>1817</a:t>
            </a:r>
          </a:p>
        </p:txBody>
      </p:sp>
      <p:sp useBgFill="1">
        <p:nvSpPr>
          <p:cNvPr id="27" name="Rectangle 26"/>
          <p:cNvSpPr/>
          <p:nvPr/>
        </p:nvSpPr>
        <p:spPr>
          <a:xfrm>
            <a:off x="0" y="-76200"/>
            <a:ext cx="9144000" cy="830997"/>
          </a:xfrm>
          <a:prstGeom prst="rect">
            <a:avLst/>
          </a:prstGeom>
        </p:spPr>
        <p:txBody>
          <a:bodyPr wrap="square">
            <a:spAutoFit/>
          </a:bodyPr>
          <a:lstStyle/>
          <a:p>
            <a:r>
              <a:rPr lang="en-US" sz="4800" b="1" dirty="0">
                <a:solidFill>
                  <a:srgbClr val="FF0000"/>
                </a:solidFill>
                <a:effectLst>
                  <a:outerShdw dist="50800" dir="7200000" algn="ctr" rotWithShape="0">
                    <a:schemeClr val="tx1"/>
                  </a:outerShdw>
                </a:effectLst>
                <a:latin typeface="Calibri" pitchFamily="34" charset="0"/>
                <a:ea typeface="Calibri" pitchFamily="34" charset="0"/>
                <a:cs typeface="Times New Roman" pitchFamily="18" charset="0"/>
              </a:rPr>
              <a:t>		    Treaty of 1818 </a:t>
            </a:r>
            <a:endParaRPr lang="en-US" sz="4800" dirty="0">
              <a:solidFill>
                <a:srgbClr val="FF0000"/>
              </a:solidFill>
              <a:effectLst>
                <a:outerShdw dist="50800" dir="7200000" algn="ctr" rotWithShape="0">
                  <a:schemeClr val="tx1"/>
                </a:outerShdw>
              </a:effectLst>
            </a:endParaRPr>
          </a:p>
        </p:txBody>
      </p:sp>
      <p:sp>
        <p:nvSpPr>
          <p:cNvPr id="62" name="Rounded Rectangle 61"/>
          <p:cNvSpPr/>
          <p:nvPr/>
        </p:nvSpPr>
        <p:spPr>
          <a:xfrm>
            <a:off x="381000" y="838200"/>
            <a:ext cx="1775692" cy="1447800"/>
          </a:xfrm>
          <a:prstGeom prst="roundRect">
            <a:avLst/>
          </a:prstGeom>
          <a:noFill/>
          <a:ln w="38100">
            <a:solidFill>
              <a:srgbClr val="FF0000"/>
            </a:solidFill>
          </a:ln>
          <a:effectLst>
            <a:outerShdw dist="381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p:cNvGrpSpPr/>
          <p:nvPr/>
        </p:nvGrpSpPr>
        <p:grpSpPr>
          <a:xfrm>
            <a:off x="2090057" y="1290935"/>
            <a:ext cx="6139543" cy="461665"/>
            <a:chOff x="2090057" y="1290935"/>
            <a:chExt cx="6139543" cy="461665"/>
          </a:xfrm>
        </p:grpSpPr>
        <p:grpSp>
          <p:nvGrpSpPr>
            <p:cNvPr id="67" name="Group 48"/>
            <p:cNvGrpSpPr/>
            <p:nvPr/>
          </p:nvGrpSpPr>
          <p:grpSpPr>
            <a:xfrm>
              <a:off x="2090057" y="1322614"/>
              <a:ext cx="4463142" cy="277586"/>
              <a:chOff x="2090057" y="1322614"/>
              <a:chExt cx="4463142" cy="277586"/>
            </a:xfrm>
          </p:grpSpPr>
          <p:sp>
            <p:nvSpPr>
              <p:cNvPr id="69" name="Freeform 68"/>
              <p:cNvSpPr/>
              <p:nvPr/>
            </p:nvSpPr>
            <p:spPr>
              <a:xfrm>
                <a:off x="2090057" y="1322614"/>
                <a:ext cx="2792186" cy="220436"/>
              </a:xfrm>
              <a:custGeom>
                <a:avLst/>
                <a:gdLst>
                  <a:gd name="connsiteX0" fmla="*/ 0 w 2792186"/>
                  <a:gd name="connsiteY0" fmla="*/ 0 h 220436"/>
                  <a:gd name="connsiteX1" fmla="*/ 1159329 w 2792186"/>
                  <a:gd name="connsiteY1" fmla="*/ 163286 h 220436"/>
                  <a:gd name="connsiteX2" fmla="*/ 2432957 w 2792186"/>
                  <a:gd name="connsiteY2" fmla="*/ 212272 h 220436"/>
                  <a:gd name="connsiteX3" fmla="*/ 2792186 w 2792186"/>
                  <a:gd name="connsiteY3" fmla="*/ 212272 h 220436"/>
                </a:gdLst>
                <a:ahLst/>
                <a:cxnLst>
                  <a:cxn ang="0">
                    <a:pos x="connsiteX0" y="connsiteY0"/>
                  </a:cxn>
                  <a:cxn ang="0">
                    <a:pos x="connsiteX1" y="connsiteY1"/>
                  </a:cxn>
                  <a:cxn ang="0">
                    <a:pos x="connsiteX2" y="connsiteY2"/>
                  </a:cxn>
                  <a:cxn ang="0">
                    <a:pos x="connsiteX3" y="connsiteY3"/>
                  </a:cxn>
                </a:cxnLst>
                <a:rect l="l" t="t" r="r" b="b"/>
                <a:pathLst>
                  <a:path w="2792186" h="220436">
                    <a:moveTo>
                      <a:pt x="0" y="0"/>
                    </a:moveTo>
                    <a:cubicBezTo>
                      <a:pt x="376918" y="63953"/>
                      <a:pt x="753836" y="127907"/>
                      <a:pt x="1159329" y="163286"/>
                    </a:cubicBezTo>
                    <a:cubicBezTo>
                      <a:pt x="1564822" y="198665"/>
                      <a:pt x="2160814" y="204108"/>
                      <a:pt x="2432957" y="212272"/>
                    </a:cubicBezTo>
                    <a:cubicBezTo>
                      <a:pt x="2705100" y="220436"/>
                      <a:pt x="2615293" y="204108"/>
                      <a:pt x="2792186" y="212272"/>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 name="Freeform 69"/>
              <p:cNvSpPr/>
              <p:nvPr/>
            </p:nvSpPr>
            <p:spPr>
              <a:xfrm>
                <a:off x="4784270" y="1545336"/>
                <a:ext cx="1768929" cy="54864"/>
              </a:xfrm>
              <a:custGeom>
                <a:avLst/>
                <a:gdLst>
                  <a:gd name="connsiteX0" fmla="*/ 0 w 3249386"/>
                  <a:gd name="connsiteY0" fmla="*/ 65315 h 81643"/>
                  <a:gd name="connsiteX1" fmla="*/ 2351315 w 3249386"/>
                  <a:gd name="connsiteY1" fmla="*/ 81643 h 81643"/>
                  <a:gd name="connsiteX2" fmla="*/ 3249386 w 3249386"/>
                  <a:gd name="connsiteY2" fmla="*/ 0 h 81643"/>
                  <a:gd name="connsiteX0" fmla="*/ 0 w 2351316"/>
                  <a:gd name="connsiteY0" fmla="*/ 0 h 16328"/>
                  <a:gd name="connsiteX1" fmla="*/ 2351315 w 2351316"/>
                  <a:gd name="connsiteY1" fmla="*/ 16328 h 16328"/>
                </a:gdLst>
                <a:ahLst/>
                <a:cxnLst>
                  <a:cxn ang="0">
                    <a:pos x="connsiteX0" y="connsiteY0"/>
                  </a:cxn>
                  <a:cxn ang="0">
                    <a:pos x="connsiteX1" y="connsiteY1"/>
                  </a:cxn>
                </a:cxnLst>
                <a:rect l="l" t="t" r="r" b="b"/>
                <a:pathLst>
                  <a:path w="2351316" h="16328">
                    <a:moveTo>
                      <a:pt x="0" y="0"/>
                    </a:moveTo>
                    <a:lnTo>
                      <a:pt x="2351315" y="16328"/>
                    </a:ln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8" name="TextBox 67"/>
            <p:cNvSpPr txBox="1"/>
            <p:nvPr/>
          </p:nvSpPr>
          <p:spPr>
            <a:xfrm>
              <a:off x="6480723" y="1290935"/>
              <a:ext cx="1748877" cy="461665"/>
            </a:xfrm>
            <a:prstGeom prst="rect">
              <a:avLst/>
            </a:prstGeom>
            <a:noFill/>
            <a:ln w="25400">
              <a:solidFill>
                <a:schemeClr val="tx1"/>
              </a:solidFill>
            </a:ln>
          </p:spPr>
          <p:txBody>
            <a:bodyPr wrap="none" rtlCol="0">
              <a:spAutoFit/>
            </a:bodyPr>
            <a:lstStyle/>
            <a:p>
              <a:r>
                <a:rPr lang="en-US" sz="2400" b="1" dirty="0"/>
                <a:t>49</a:t>
              </a:r>
              <a:r>
                <a:rPr lang="en-US" sz="2400" b="1" baseline="30000" dirty="0"/>
                <a:t>TH</a:t>
              </a:r>
              <a:r>
                <a:rPr lang="en-US" sz="2400" b="1" dirty="0"/>
                <a:t> parallel</a:t>
              </a:r>
            </a:p>
          </p:txBody>
        </p:sp>
      </p:grpSp>
      <p:sp>
        <p:nvSpPr>
          <p:cNvPr id="63" name="Rounded Rectangle 62"/>
          <p:cNvSpPr/>
          <p:nvPr/>
        </p:nvSpPr>
        <p:spPr>
          <a:xfrm>
            <a:off x="2209800" y="990600"/>
            <a:ext cx="1545336" cy="685800"/>
          </a:xfrm>
          <a:prstGeom prst="roundRect">
            <a:avLst/>
          </a:prstGeom>
          <a:noFill/>
          <a:ln w="38100">
            <a:solidFill>
              <a:srgbClr val="FF0000"/>
            </a:solidFill>
          </a:ln>
          <a:effectLst>
            <a:outerShdw dist="381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ounded Rectangle 63"/>
          <p:cNvSpPr/>
          <p:nvPr/>
        </p:nvSpPr>
        <p:spPr>
          <a:xfrm>
            <a:off x="3810000" y="1371600"/>
            <a:ext cx="1066800" cy="838200"/>
          </a:xfrm>
          <a:prstGeom prst="roundRect">
            <a:avLst/>
          </a:prstGeom>
          <a:noFill/>
          <a:ln w="38100">
            <a:solidFill>
              <a:srgbClr val="FF0000"/>
            </a:solidFill>
          </a:ln>
          <a:effectLst>
            <a:outerShdw dist="381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ounded Rectangle 64"/>
          <p:cNvSpPr/>
          <p:nvPr/>
        </p:nvSpPr>
        <p:spPr>
          <a:xfrm>
            <a:off x="5029200" y="1447800"/>
            <a:ext cx="685800" cy="609600"/>
          </a:xfrm>
          <a:prstGeom prst="roundRect">
            <a:avLst/>
          </a:prstGeom>
          <a:noFill/>
          <a:ln w="38100">
            <a:solidFill>
              <a:srgbClr val="FF0000"/>
            </a:solidFill>
          </a:ln>
          <a:effectLst>
            <a:outerShdw dist="381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8"/>
                                        </p:tgtEl>
                                      </p:cBhvr>
                                    </p:animEffect>
                                    <p:set>
                                      <p:cBhvr>
                                        <p:cTn id="7" dur="1" fill="hold">
                                          <p:stCondLst>
                                            <p:cond delay="999"/>
                                          </p:stCondLst>
                                        </p:cTn>
                                        <p:tgtEl>
                                          <p:spTgt spid="28"/>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fade">
                                      <p:cBhvr>
                                        <p:cTn id="10" dur="1000"/>
                                        <p:tgtEl>
                                          <p:spTgt spid="4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8" presetClass="emph" presetSubtype="0" fill="hold" grpId="1" nodeType="clickEffect">
                                  <p:stCondLst>
                                    <p:cond delay="0"/>
                                  </p:stCondLst>
                                  <p:childTnLst>
                                    <p:animRot by="21600000">
                                      <p:cBhvr>
                                        <p:cTn id="17" dur="1000" fill="hold"/>
                                        <p:tgtEl>
                                          <p:spTgt spid="20"/>
                                        </p:tgtEl>
                                        <p:attrNameLst>
                                          <p:attrName>r</p:attrName>
                                        </p:attrNameLst>
                                      </p:cBhvr>
                                    </p:animRot>
                                  </p:childTnLst>
                                </p:cTn>
                              </p:par>
                            </p:childTnLst>
                          </p:cTn>
                        </p:par>
                        <p:par>
                          <p:cTn id="18" fill="hold">
                            <p:stCondLst>
                              <p:cond delay="1000"/>
                            </p:stCondLst>
                            <p:childTnLst>
                              <p:par>
                                <p:cTn id="19" presetID="53" presetClass="entr" presetSubtype="0" fill="hold" grpId="0"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p:cTn id="21" dur="1000" fill="hold"/>
                                        <p:tgtEl>
                                          <p:spTgt spid="62"/>
                                        </p:tgtEl>
                                        <p:attrNameLst>
                                          <p:attrName>ppt_w</p:attrName>
                                        </p:attrNameLst>
                                      </p:cBhvr>
                                      <p:tavLst>
                                        <p:tav tm="0">
                                          <p:val>
                                            <p:fltVal val="0"/>
                                          </p:val>
                                        </p:tav>
                                        <p:tav tm="100000">
                                          <p:val>
                                            <p:strVal val="#ppt_w"/>
                                          </p:val>
                                        </p:tav>
                                      </p:tavLst>
                                    </p:anim>
                                    <p:anim calcmode="lin" valueType="num">
                                      <p:cBhvr>
                                        <p:cTn id="22" dur="1000" fill="hold"/>
                                        <p:tgtEl>
                                          <p:spTgt spid="62"/>
                                        </p:tgtEl>
                                        <p:attrNameLst>
                                          <p:attrName>ppt_h</p:attrName>
                                        </p:attrNameLst>
                                      </p:cBhvr>
                                      <p:tavLst>
                                        <p:tav tm="0">
                                          <p:val>
                                            <p:fltVal val="0"/>
                                          </p:val>
                                        </p:tav>
                                        <p:tav tm="100000">
                                          <p:val>
                                            <p:strVal val="#ppt_h"/>
                                          </p:val>
                                        </p:tav>
                                      </p:tavLst>
                                    </p:anim>
                                    <p:animEffect transition="in" filter="fade">
                                      <p:cBhvr>
                                        <p:cTn id="23" dur="1000"/>
                                        <p:tgtEl>
                                          <p:spTgt spid="6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66"/>
                                        </p:tgtEl>
                                        <p:attrNameLst>
                                          <p:attrName>style.visibility</p:attrName>
                                        </p:attrNameLst>
                                      </p:cBhvr>
                                      <p:to>
                                        <p:strVal val="visible"/>
                                      </p:to>
                                    </p:set>
                                    <p:animEffect transition="in" filter="wipe(left)">
                                      <p:cBhvr>
                                        <p:cTn id="28" dur="1000"/>
                                        <p:tgtEl>
                                          <p:spTgt spid="66"/>
                                        </p:tgtEl>
                                      </p:cBhvr>
                                    </p:animEffect>
                                  </p:childTnLst>
                                </p:cTn>
                              </p:par>
                            </p:childTnLst>
                          </p:cTn>
                        </p:par>
                        <p:par>
                          <p:cTn id="29" fill="hold">
                            <p:stCondLst>
                              <p:cond delay="1000"/>
                            </p:stCondLst>
                            <p:childTnLst>
                              <p:par>
                                <p:cTn id="30" presetID="53" presetClass="entr" presetSubtype="0" fill="hold" grpId="0" nodeType="after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1000" fill="hold"/>
                                        <p:tgtEl>
                                          <p:spTgt spid="63"/>
                                        </p:tgtEl>
                                        <p:attrNameLst>
                                          <p:attrName>ppt_w</p:attrName>
                                        </p:attrNameLst>
                                      </p:cBhvr>
                                      <p:tavLst>
                                        <p:tav tm="0">
                                          <p:val>
                                            <p:fltVal val="0"/>
                                          </p:val>
                                        </p:tav>
                                        <p:tav tm="100000">
                                          <p:val>
                                            <p:strVal val="#ppt_w"/>
                                          </p:val>
                                        </p:tav>
                                      </p:tavLst>
                                    </p:anim>
                                    <p:anim calcmode="lin" valueType="num">
                                      <p:cBhvr>
                                        <p:cTn id="33" dur="1000" fill="hold"/>
                                        <p:tgtEl>
                                          <p:spTgt spid="63"/>
                                        </p:tgtEl>
                                        <p:attrNameLst>
                                          <p:attrName>ppt_h</p:attrName>
                                        </p:attrNameLst>
                                      </p:cBhvr>
                                      <p:tavLst>
                                        <p:tav tm="0">
                                          <p:val>
                                            <p:fltVal val="0"/>
                                          </p:val>
                                        </p:tav>
                                        <p:tav tm="100000">
                                          <p:val>
                                            <p:strVal val="#ppt_h"/>
                                          </p:val>
                                        </p:tav>
                                      </p:tavLst>
                                    </p:anim>
                                    <p:animEffect transition="in" filter="fade">
                                      <p:cBhvr>
                                        <p:cTn id="34" dur="1000"/>
                                        <p:tgtEl>
                                          <p:spTgt spid="63"/>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0" fill="hold" grpId="0" nodeType="clickEffect">
                                  <p:stCondLst>
                                    <p:cond delay="0"/>
                                  </p:stCondLst>
                                  <p:childTnLst>
                                    <p:set>
                                      <p:cBhvr>
                                        <p:cTn id="38" dur="1" fill="hold">
                                          <p:stCondLst>
                                            <p:cond delay="0"/>
                                          </p:stCondLst>
                                        </p:cTn>
                                        <p:tgtEl>
                                          <p:spTgt spid="64"/>
                                        </p:tgtEl>
                                        <p:attrNameLst>
                                          <p:attrName>style.visibility</p:attrName>
                                        </p:attrNameLst>
                                      </p:cBhvr>
                                      <p:to>
                                        <p:strVal val="visible"/>
                                      </p:to>
                                    </p:set>
                                    <p:anim calcmode="lin" valueType="num">
                                      <p:cBhvr>
                                        <p:cTn id="39" dur="1000" fill="hold"/>
                                        <p:tgtEl>
                                          <p:spTgt spid="64"/>
                                        </p:tgtEl>
                                        <p:attrNameLst>
                                          <p:attrName>ppt_w</p:attrName>
                                        </p:attrNameLst>
                                      </p:cBhvr>
                                      <p:tavLst>
                                        <p:tav tm="0">
                                          <p:val>
                                            <p:fltVal val="0"/>
                                          </p:val>
                                        </p:tav>
                                        <p:tav tm="100000">
                                          <p:val>
                                            <p:strVal val="#ppt_w"/>
                                          </p:val>
                                        </p:tav>
                                      </p:tavLst>
                                    </p:anim>
                                    <p:anim calcmode="lin" valueType="num">
                                      <p:cBhvr>
                                        <p:cTn id="40" dur="1000" fill="hold"/>
                                        <p:tgtEl>
                                          <p:spTgt spid="64"/>
                                        </p:tgtEl>
                                        <p:attrNameLst>
                                          <p:attrName>ppt_h</p:attrName>
                                        </p:attrNameLst>
                                      </p:cBhvr>
                                      <p:tavLst>
                                        <p:tav tm="0">
                                          <p:val>
                                            <p:fltVal val="0"/>
                                          </p:val>
                                        </p:tav>
                                        <p:tav tm="100000">
                                          <p:val>
                                            <p:strVal val="#ppt_h"/>
                                          </p:val>
                                        </p:tav>
                                      </p:tavLst>
                                    </p:anim>
                                    <p:animEffect transition="in" filter="fade">
                                      <p:cBhvr>
                                        <p:cTn id="41" dur="1000"/>
                                        <p:tgtEl>
                                          <p:spTgt spid="64"/>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0" fill="hold" grpId="0" nodeType="clickEffect">
                                  <p:stCondLst>
                                    <p:cond delay="0"/>
                                  </p:stCondLst>
                                  <p:childTnLst>
                                    <p:set>
                                      <p:cBhvr>
                                        <p:cTn id="45" dur="1" fill="hold">
                                          <p:stCondLst>
                                            <p:cond delay="0"/>
                                          </p:stCondLst>
                                        </p:cTn>
                                        <p:tgtEl>
                                          <p:spTgt spid="65"/>
                                        </p:tgtEl>
                                        <p:attrNameLst>
                                          <p:attrName>style.visibility</p:attrName>
                                        </p:attrNameLst>
                                      </p:cBhvr>
                                      <p:to>
                                        <p:strVal val="visible"/>
                                      </p:to>
                                    </p:set>
                                    <p:anim calcmode="lin" valueType="num">
                                      <p:cBhvr>
                                        <p:cTn id="46" dur="1000" fill="hold"/>
                                        <p:tgtEl>
                                          <p:spTgt spid="65"/>
                                        </p:tgtEl>
                                        <p:attrNameLst>
                                          <p:attrName>ppt_w</p:attrName>
                                        </p:attrNameLst>
                                      </p:cBhvr>
                                      <p:tavLst>
                                        <p:tav tm="0">
                                          <p:val>
                                            <p:fltVal val="0"/>
                                          </p:val>
                                        </p:tav>
                                        <p:tav tm="100000">
                                          <p:val>
                                            <p:strVal val="#ppt_w"/>
                                          </p:val>
                                        </p:tav>
                                      </p:tavLst>
                                    </p:anim>
                                    <p:anim calcmode="lin" valueType="num">
                                      <p:cBhvr>
                                        <p:cTn id="47" dur="1000" fill="hold"/>
                                        <p:tgtEl>
                                          <p:spTgt spid="65"/>
                                        </p:tgtEl>
                                        <p:attrNameLst>
                                          <p:attrName>ppt_h</p:attrName>
                                        </p:attrNameLst>
                                      </p:cBhvr>
                                      <p:tavLst>
                                        <p:tav tm="0">
                                          <p:val>
                                            <p:fltVal val="0"/>
                                          </p:val>
                                        </p:tav>
                                        <p:tav tm="100000">
                                          <p:val>
                                            <p:strVal val="#ppt_h"/>
                                          </p:val>
                                        </p:tav>
                                      </p:tavLst>
                                    </p:anim>
                                    <p:animEffect transition="in" filter="fade">
                                      <p:cBhvr>
                                        <p:cTn id="48" dur="10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0" grpId="1"/>
      <p:bldP spid="62" grpId="0" animBg="1"/>
      <p:bldP spid="63" grpId="0" animBg="1"/>
      <p:bldP spid="64" grpId="0" animBg="1"/>
      <p:bldP spid="65"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228600" y="685800"/>
            <a:ext cx="9984970" cy="6400800"/>
            <a:chOff x="-228600" y="685800"/>
            <a:chExt cx="9984970" cy="6400800"/>
          </a:xfrm>
        </p:grpSpPr>
        <p:grpSp>
          <p:nvGrpSpPr>
            <p:cNvPr id="24" name="Group 24"/>
            <p:cNvGrpSpPr/>
            <p:nvPr/>
          </p:nvGrpSpPr>
          <p:grpSpPr>
            <a:xfrm>
              <a:off x="-228600" y="685800"/>
              <a:ext cx="9984970" cy="6400800"/>
              <a:chOff x="-228600" y="685800"/>
              <a:chExt cx="9984970" cy="6400800"/>
            </a:xfrm>
          </p:grpSpPr>
          <p:pic>
            <p:nvPicPr>
              <p:cNvPr id="27" name="Picture 2" descr="https://upload.wikimedia.org/wikipedia/commons/d/d4/United_States_1817-12-1818-10.png"/>
              <p:cNvPicPr>
                <a:picLocks noChangeAspect="1" noChangeArrowheads="1"/>
              </p:cNvPicPr>
              <p:nvPr/>
            </p:nvPicPr>
            <p:blipFill>
              <a:blip r:embed="rId3"/>
              <a:srcRect/>
              <a:stretch>
                <a:fillRect/>
              </a:stretch>
            </p:blipFill>
            <p:spPr bwMode="auto">
              <a:xfrm>
                <a:off x="-152400" y="685800"/>
                <a:ext cx="9372600" cy="6345251"/>
              </a:xfrm>
              <a:prstGeom prst="rect">
                <a:avLst/>
              </a:prstGeom>
              <a:noFill/>
            </p:spPr>
          </p:pic>
          <p:grpSp>
            <p:nvGrpSpPr>
              <p:cNvPr id="28" name="Group 35"/>
              <p:cNvGrpSpPr/>
              <p:nvPr/>
            </p:nvGrpSpPr>
            <p:grpSpPr>
              <a:xfrm>
                <a:off x="-228600" y="803564"/>
                <a:ext cx="9984970" cy="6283036"/>
                <a:chOff x="-228600" y="803564"/>
                <a:chExt cx="9984970" cy="6283036"/>
              </a:xfrm>
            </p:grpSpPr>
            <p:grpSp>
              <p:nvGrpSpPr>
                <p:cNvPr id="32" name="Group 15"/>
                <p:cNvGrpSpPr/>
                <p:nvPr/>
              </p:nvGrpSpPr>
              <p:grpSpPr>
                <a:xfrm>
                  <a:off x="-228600" y="1600200"/>
                  <a:ext cx="9984970" cy="5486400"/>
                  <a:chOff x="-228600" y="1600200"/>
                  <a:chExt cx="9984970" cy="5486400"/>
                </a:xfrm>
              </p:grpSpPr>
              <p:grpSp>
                <p:nvGrpSpPr>
                  <p:cNvPr id="35" name="Group 35"/>
                  <p:cNvGrpSpPr/>
                  <p:nvPr/>
                </p:nvGrpSpPr>
                <p:grpSpPr>
                  <a:xfrm>
                    <a:off x="-228600" y="1881447"/>
                    <a:ext cx="9984970" cy="5205153"/>
                    <a:chOff x="-228600" y="1881447"/>
                    <a:chExt cx="9984970" cy="5205153"/>
                  </a:xfrm>
                </p:grpSpPr>
                <p:grpSp>
                  <p:nvGrpSpPr>
                    <p:cNvPr id="37" name="Group 34"/>
                    <p:cNvGrpSpPr/>
                    <p:nvPr/>
                  </p:nvGrpSpPr>
                  <p:grpSpPr>
                    <a:xfrm>
                      <a:off x="-228600" y="1881447"/>
                      <a:ext cx="9984970" cy="5205153"/>
                      <a:chOff x="-228600" y="1881447"/>
                      <a:chExt cx="9984970" cy="5205153"/>
                    </a:xfrm>
                  </p:grpSpPr>
                  <p:sp>
                    <p:nvSpPr>
                      <p:cNvPr id="39" name="Freeform 38"/>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0" name="Group 11"/>
                      <p:cNvGrpSpPr/>
                      <p:nvPr/>
                    </p:nvGrpSpPr>
                    <p:grpSpPr>
                      <a:xfrm>
                        <a:off x="-228600" y="5181600"/>
                        <a:ext cx="3581400" cy="1905000"/>
                        <a:chOff x="-228600" y="5181600"/>
                        <a:chExt cx="3581400" cy="1905000"/>
                      </a:xfrm>
                    </p:grpSpPr>
                    <p:sp>
                      <p:nvSpPr>
                        <p:cNvPr id="41" name="Rectangle 40"/>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38" name="Picture 2" descr="Image result for united states in 1783"/>
                    <p:cNvPicPr>
                      <a:picLocks noChangeAspect="1" noChangeArrowheads="1"/>
                    </p:cNvPicPr>
                    <p:nvPr/>
                  </p:nvPicPr>
                  <p:blipFill>
                    <a:blip r:embed="rId4"/>
                    <a:srcRect l="17500" t="47037" r="70000" b="45572"/>
                    <a:stretch>
                      <a:fillRect/>
                    </a:stretch>
                  </p:blipFill>
                  <p:spPr bwMode="auto">
                    <a:xfrm>
                      <a:off x="1524000" y="4191000"/>
                      <a:ext cx="1371600" cy="457200"/>
                    </a:xfrm>
                    <a:prstGeom prst="rect">
                      <a:avLst/>
                    </a:prstGeom>
                    <a:noFill/>
                  </p:spPr>
                </p:pic>
              </p:grpSp>
              <p:pic>
                <p:nvPicPr>
                  <p:cNvPr id="36" name="Picture 2" descr="Image result for united states in 1783"/>
                  <p:cNvPicPr>
                    <a:picLocks noChangeAspect="1" noChangeArrowheads="1"/>
                  </p:cNvPicPr>
                  <p:nvPr/>
                </p:nvPicPr>
                <p:blipFill>
                  <a:blip r:embed="rId4"/>
                  <a:srcRect l="17500" t="47037" r="70000" b="45572"/>
                  <a:stretch>
                    <a:fillRect/>
                  </a:stretch>
                </p:blipFill>
                <p:spPr bwMode="auto">
                  <a:xfrm>
                    <a:off x="762000" y="1600200"/>
                    <a:ext cx="1143000" cy="457200"/>
                  </a:xfrm>
                  <a:prstGeom prst="rect">
                    <a:avLst/>
                  </a:prstGeom>
                  <a:noFill/>
                </p:spPr>
              </p:pic>
            </p:grpSp>
            <p:sp>
              <p:nvSpPr>
                <p:cNvPr id="33" name="Freeform 6"/>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 name="Freeform 33"/>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p:cNvSpPr txBox="1"/>
              <p:nvPr/>
            </p:nvSpPr>
            <p:spPr>
              <a:xfrm>
                <a:off x="609600" y="1671935"/>
                <a:ext cx="1467068" cy="461665"/>
              </a:xfrm>
              <a:prstGeom prst="rect">
                <a:avLst/>
              </a:prstGeom>
              <a:noFill/>
            </p:spPr>
            <p:txBody>
              <a:bodyPr wrap="none" rtlCol="0">
                <a:spAutoFit/>
              </a:bodyPr>
              <a:lstStyle/>
              <a:p>
                <a:r>
                  <a:rPr lang="en-US" sz="2400" b="1" dirty="0"/>
                  <a:t>DISPUTED</a:t>
                </a:r>
              </a:p>
            </p:txBody>
          </p:sp>
          <p:sp>
            <p:nvSpPr>
              <p:cNvPr id="30" name="TextBox 29"/>
              <p:cNvSpPr txBox="1"/>
              <p:nvPr/>
            </p:nvSpPr>
            <p:spPr>
              <a:xfrm>
                <a:off x="1676400" y="3886200"/>
                <a:ext cx="888385" cy="461665"/>
              </a:xfrm>
              <a:prstGeom prst="rect">
                <a:avLst/>
              </a:prstGeom>
              <a:noFill/>
            </p:spPr>
            <p:txBody>
              <a:bodyPr wrap="none" rtlCol="0">
                <a:spAutoFit/>
              </a:bodyPr>
              <a:lstStyle/>
              <a:p>
                <a:r>
                  <a:rPr lang="en-US" sz="2400" b="1" dirty="0"/>
                  <a:t>Spain</a:t>
                </a:r>
              </a:p>
            </p:txBody>
          </p:sp>
          <p:sp>
            <p:nvSpPr>
              <p:cNvPr id="31" name="TextBox 30"/>
              <p:cNvSpPr txBox="1"/>
              <p:nvPr/>
            </p:nvSpPr>
            <p:spPr>
              <a:xfrm>
                <a:off x="3429000" y="3048000"/>
                <a:ext cx="1359668" cy="830997"/>
              </a:xfrm>
              <a:prstGeom prst="rect">
                <a:avLst/>
              </a:prstGeom>
              <a:solidFill>
                <a:srgbClr val="CC9B00"/>
              </a:solidFill>
            </p:spPr>
            <p:txBody>
              <a:bodyPr wrap="none" rtlCol="0">
                <a:spAutoFit/>
              </a:bodyPr>
              <a:lstStyle/>
              <a:p>
                <a:pPr algn="ctr"/>
                <a:r>
                  <a:rPr lang="en-US" sz="2400" b="1" dirty="0"/>
                  <a:t>Missouri </a:t>
                </a:r>
              </a:p>
              <a:p>
                <a:pPr algn="ctr"/>
                <a:r>
                  <a:rPr lang="en-US" sz="2400" b="1" dirty="0"/>
                  <a:t>Territory</a:t>
                </a:r>
              </a:p>
            </p:txBody>
          </p:sp>
        </p:grpSp>
        <p:sp>
          <p:nvSpPr>
            <p:cNvPr id="25" name="TextBox 24"/>
            <p:cNvSpPr txBox="1"/>
            <p:nvPr/>
          </p:nvSpPr>
          <p:spPr>
            <a:xfrm>
              <a:off x="762000" y="6164759"/>
              <a:ext cx="4191000" cy="769441"/>
            </a:xfrm>
            <a:prstGeom prst="rect">
              <a:avLst/>
            </a:prstGeom>
            <a:noFill/>
          </p:spPr>
          <p:txBody>
            <a:bodyPr wrap="square" rtlCol="0">
              <a:spAutoFit/>
            </a:bodyPr>
            <a:lstStyle/>
            <a:p>
              <a:r>
                <a:rPr lang="en-US" sz="4400" b="1" dirty="0">
                  <a:solidFill>
                    <a:srgbClr val="0051A2"/>
                  </a:solidFill>
                  <a:effectLst>
                    <a:outerShdw dist="50800" dir="5400000" algn="ctr" rotWithShape="0">
                      <a:schemeClr val="tx1"/>
                    </a:outerShdw>
                  </a:effectLst>
                </a:rPr>
                <a:t>United States . . . </a:t>
              </a:r>
            </a:p>
          </p:txBody>
        </p:sp>
        <p:sp>
          <p:nvSpPr>
            <p:cNvPr id="26" name="TextBox 25"/>
            <p:cNvSpPr txBox="1"/>
            <p:nvPr/>
          </p:nvSpPr>
          <p:spPr>
            <a:xfrm>
              <a:off x="4724400" y="6010870"/>
              <a:ext cx="1600200" cy="923330"/>
            </a:xfrm>
            <a:prstGeom prst="rect">
              <a:avLst/>
            </a:prstGeom>
            <a:noFill/>
          </p:spPr>
          <p:txBody>
            <a:bodyPr wrap="square" rtlCol="0">
              <a:spAutoFit/>
            </a:bodyPr>
            <a:lstStyle/>
            <a:p>
              <a:pPr algn="ctr"/>
              <a:r>
                <a:rPr lang="en-US" sz="5400" b="1" dirty="0">
                  <a:effectLst>
                    <a:outerShdw dist="50800" dir="5400000" algn="ctr" rotWithShape="0">
                      <a:srgbClr val="FF0000"/>
                    </a:outerShdw>
                  </a:effectLst>
                </a:rPr>
                <a:t>1817</a:t>
              </a:r>
            </a:p>
          </p:txBody>
        </p:sp>
      </p:grpSp>
      <p:grpSp>
        <p:nvGrpSpPr>
          <p:cNvPr id="46" name="Group 45"/>
          <p:cNvGrpSpPr/>
          <p:nvPr/>
        </p:nvGrpSpPr>
        <p:grpSpPr>
          <a:xfrm>
            <a:off x="-228600" y="-144463"/>
            <a:ext cx="9984970" cy="7231063"/>
            <a:chOff x="-228600" y="-144463"/>
            <a:chExt cx="9984970" cy="7231063"/>
          </a:xfrm>
        </p:grpSpPr>
        <p:grpSp>
          <p:nvGrpSpPr>
            <p:cNvPr id="22" name="Group 21"/>
            <p:cNvGrpSpPr/>
            <p:nvPr/>
          </p:nvGrpSpPr>
          <p:grpSpPr>
            <a:xfrm>
              <a:off x="-228600" y="-144463"/>
              <a:ext cx="9984970" cy="7231063"/>
              <a:chOff x="-228600" y="-144463"/>
              <a:chExt cx="9984970" cy="7231063"/>
            </a:xfrm>
          </p:grpSpPr>
          <p:pic>
            <p:nvPicPr>
              <p:cNvPr id="25602" name="Picture 2" descr="https://upload.wikimedia.org/wikipedia/commons/3/3c/United_States_1818-10-1818-12.png"/>
              <p:cNvPicPr>
                <a:picLocks noChangeAspect="1" noChangeArrowheads="1"/>
              </p:cNvPicPr>
              <p:nvPr/>
            </p:nvPicPr>
            <p:blipFill>
              <a:blip r:embed="rId5"/>
              <a:srcRect/>
              <a:stretch>
                <a:fillRect/>
              </a:stretch>
            </p:blipFill>
            <p:spPr bwMode="auto">
              <a:xfrm>
                <a:off x="-146304" y="685800"/>
                <a:ext cx="9373612" cy="6345936"/>
              </a:xfrm>
              <a:prstGeom prst="rect">
                <a:avLst/>
              </a:prstGeom>
              <a:noFill/>
            </p:spPr>
          </p:pic>
          <p:sp>
            <p:nvSpPr>
              <p:cNvPr id="66562"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2" name="Group 35"/>
              <p:cNvGrpSpPr/>
              <p:nvPr/>
            </p:nvGrpSpPr>
            <p:grpSpPr>
              <a:xfrm>
                <a:off x="-228600" y="803564"/>
                <a:ext cx="9984970" cy="6283036"/>
                <a:chOff x="-228600" y="803564"/>
                <a:chExt cx="9984970" cy="6283036"/>
              </a:xfrm>
            </p:grpSpPr>
            <p:grpSp>
              <p:nvGrpSpPr>
                <p:cNvPr id="3" name="Group 35"/>
                <p:cNvGrpSpPr/>
                <p:nvPr/>
              </p:nvGrpSpPr>
              <p:grpSpPr>
                <a:xfrm>
                  <a:off x="-228600" y="1881447"/>
                  <a:ext cx="9984970" cy="5205153"/>
                  <a:chOff x="-228600" y="1881447"/>
                  <a:chExt cx="9984970" cy="5205153"/>
                </a:xfrm>
              </p:grpSpPr>
              <p:grpSp>
                <p:nvGrpSpPr>
                  <p:cNvPr id="4" name="Group 34"/>
                  <p:cNvGrpSpPr/>
                  <p:nvPr/>
                </p:nvGrpSpPr>
                <p:grpSpPr>
                  <a:xfrm>
                    <a:off x="-228600" y="1881447"/>
                    <a:ext cx="9984970" cy="5205153"/>
                    <a:chOff x="-228600" y="1881447"/>
                    <a:chExt cx="9984970" cy="5205153"/>
                  </a:xfrm>
                </p:grpSpPr>
                <p:sp>
                  <p:nvSpPr>
                    <p:cNvPr id="12" name="Freeform 11"/>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28600" y="5181600"/>
                      <a:ext cx="3581400" cy="1905000"/>
                      <a:chOff x="-228600" y="5181600"/>
                      <a:chExt cx="3581400" cy="1905000"/>
                    </a:xfrm>
                  </p:grpSpPr>
                  <p:sp>
                    <p:nvSpPr>
                      <p:cNvPr id="14"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1" name="Picture 2" descr="Image result for united states in 1783"/>
                  <p:cNvPicPr>
                    <a:picLocks noChangeAspect="1" noChangeArrowheads="1"/>
                  </p:cNvPicPr>
                  <p:nvPr/>
                </p:nvPicPr>
                <p:blipFill>
                  <a:blip r:embed="rId4"/>
                  <a:srcRect l="17500" t="47037" r="70000" b="45572"/>
                  <a:stretch>
                    <a:fillRect/>
                  </a:stretch>
                </p:blipFill>
                <p:spPr bwMode="auto">
                  <a:xfrm>
                    <a:off x="1524000" y="4191000"/>
                    <a:ext cx="1371600" cy="457200"/>
                  </a:xfrm>
                  <a:prstGeom prst="rect">
                    <a:avLst/>
                  </a:prstGeom>
                  <a:noFill/>
                </p:spPr>
              </p:pic>
            </p:grpSp>
            <p:sp>
              <p:nvSpPr>
                <p:cNvPr id="6" name="Freeform 5"/>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TextBox 15"/>
              <p:cNvSpPr txBox="1"/>
              <p:nvPr/>
            </p:nvSpPr>
            <p:spPr>
              <a:xfrm>
                <a:off x="1676400" y="3886200"/>
                <a:ext cx="888385" cy="461665"/>
              </a:xfrm>
              <a:prstGeom prst="rect">
                <a:avLst/>
              </a:prstGeom>
              <a:noFill/>
            </p:spPr>
            <p:txBody>
              <a:bodyPr wrap="none" rtlCol="0">
                <a:spAutoFit/>
              </a:bodyPr>
              <a:lstStyle/>
              <a:p>
                <a:r>
                  <a:rPr lang="en-US" sz="2400" b="1" dirty="0"/>
                  <a:t>Spain</a:t>
                </a:r>
              </a:p>
            </p:txBody>
          </p:sp>
          <p:sp>
            <p:nvSpPr>
              <p:cNvPr id="19" name="TextBox 18"/>
              <p:cNvSpPr txBox="1"/>
              <p:nvPr/>
            </p:nvSpPr>
            <p:spPr>
              <a:xfrm>
                <a:off x="3429000" y="3048000"/>
                <a:ext cx="1359668" cy="830997"/>
              </a:xfrm>
              <a:prstGeom prst="rect">
                <a:avLst/>
              </a:prstGeom>
              <a:solidFill>
                <a:srgbClr val="CC9B00"/>
              </a:solidFill>
            </p:spPr>
            <p:txBody>
              <a:bodyPr wrap="none" rtlCol="0">
                <a:spAutoFit/>
              </a:bodyPr>
              <a:lstStyle/>
              <a:p>
                <a:pPr algn="ctr"/>
                <a:r>
                  <a:rPr lang="en-US" sz="2400" b="1" dirty="0"/>
                  <a:t>Missouri </a:t>
                </a:r>
              </a:p>
              <a:p>
                <a:pPr algn="ctr"/>
                <a:r>
                  <a:rPr lang="en-US" sz="2400" b="1" dirty="0"/>
                  <a:t>Territory</a:t>
                </a:r>
              </a:p>
            </p:txBody>
          </p:sp>
          <p:sp>
            <p:nvSpPr>
              <p:cNvPr id="20" name="TextBox 19"/>
              <p:cNvSpPr txBox="1"/>
              <p:nvPr/>
            </p:nvSpPr>
            <p:spPr>
              <a:xfrm>
                <a:off x="762000" y="6164759"/>
                <a:ext cx="4191000" cy="769441"/>
              </a:xfrm>
              <a:prstGeom prst="rect">
                <a:avLst/>
              </a:prstGeom>
              <a:noFill/>
            </p:spPr>
            <p:txBody>
              <a:bodyPr wrap="square" rtlCol="0">
                <a:spAutoFit/>
              </a:bodyPr>
              <a:lstStyle/>
              <a:p>
                <a:r>
                  <a:rPr lang="en-US" sz="4400" b="1" dirty="0">
                    <a:solidFill>
                      <a:srgbClr val="0051A2"/>
                    </a:solidFill>
                    <a:effectLst>
                      <a:outerShdw dist="50800" dir="5400000" algn="ctr" rotWithShape="0">
                        <a:schemeClr val="tx1"/>
                      </a:outerShdw>
                    </a:effectLst>
                  </a:rPr>
                  <a:t>United States . . . </a:t>
                </a:r>
              </a:p>
            </p:txBody>
          </p:sp>
        </p:grpSp>
        <p:sp>
          <p:nvSpPr>
            <p:cNvPr id="45" name="Freeform 44"/>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p:cNvSpPr txBox="1"/>
          <p:nvPr/>
        </p:nvSpPr>
        <p:spPr>
          <a:xfrm>
            <a:off x="4724400" y="6010870"/>
            <a:ext cx="1600200" cy="923330"/>
          </a:xfrm>
          <a:prstGeom prst="rect">
            <a:avLst/>
          </a:prstGeom>
          <a:solidFill>
            <a:schemeClr val="bg1"/>
          </a:solidFill>
        </p:spPr>
        <p:txBody>
          <a:bodyPr wrap="square" rtlCol="0">
            <a:spAutoFit/>
          </a:bodyPr>
          <a:lstStyle/>
          <a:p>
            <a:pPr algn="ctr"/>
            <a:r>
              <a:rPr lang="en-US" sz="5400" b="1" dirty="0">
                <a:effectLst>
                  <a:outerShdw dist="50800" dir="5400000" algn="ctr" rotWithShape="0">
                    <a:srgbClr val="FF0000"/>
                  </a:outerShdw>
                </a:effectLst>
              </a:rPr>
              <a:t>1818</a:t>
            </a:r>
          </a:p>
        </p:txBody>
      </p:sp>
      <p:sp>
        <p:nvSpPr>
          <p:cNvPr id="43" name="TextBox 42"/>
          <p:cNvSpPr txBox="1"/>
          <p:nvPr/>
        </p:nvSpPr>
        <p:spPr>
          <a:xfrm>
            <a:off x="620724" y="1085671"/>
            <a:ext cx="1436675" cy="1200329"/>
          </a:xfrm>
          <a:prstGeom prst="rect">
            <a:avLst/>
          </a:prstGeom>
          <a:noFill/>
        </p:spPr>
        <p:txBody>
          <a:bodyPr wrap="none" rtlCol="0">
            <a:spAutoFit/>
          </a:bodyPr>
          <a:lstStyle/>
          <a:p>
            <a:r>
              <a:rPr lang="en-US" sz="2400" b="1" dirty="0"/>
              <a:t>     shared</a:t>
            </a:r>
          </a:p>
          <a:p>
            <a:pPr algn="ctr"/>
            <a:r>
              <a:rPr lang="en-US" sz="2400" b="1" dirty="0"/>
              <a:t>OREGON</a:t>
            </a:r>
          </a:p>
          <a:p>
            <a:pPr algn="ctr"/>
            <a:r>
              <a:rPr lang="en-US" sz="2400" b="1" dirty="0"/>
              <a:t>COUNTRY</a:t>
            </a:r>
          </a:p>
        </p:txBody>
      </p:sp>
      <p:grpSp>
        <p:nvGrpSpPr>
          <p:cNvPr id="51" name="Group 50"/>
          <p:cNvGrpSpPr/>
          <p:nvPr/>
        </p:nvGrpSpPr>
        <p:grpSpPr>
          <a:xfrm>
            <a:off x="2090057" y="1290935"/>
            <a:ext cx="6139543" cy="461665"/>
            <a:chOff x="2090057" y="1290935"/>
            <a:chExt cx="6139543" cy="461665"/>
          </a:xfrm>
        </p:grpSpPr>
        <p:grpSp>
          <p:nvGrpSpPr>
            <p:cNvPr id="49" name="Group 48"/>
            <p:cNvGrpSpPr/>
            <p:nvPr/>
          </p:nvGrpSpPr>
          <p:grpSpPr>
            <a:xfrm>
              <a:off x="2090057" y="1322614"/>
              <a:ext cx="4463142" cy="277586"/>
              <a:chOff x="2090057" y="1322614"/>
              <a:chExt cx="4463142" cy="277586"/>
            </a:xfrm>
          </p:grpSpPr>
          <p:sp>
            <p:nvSpPr>
              <p:cNvPr id="47" name="Freeform 46"/>
              <p:cNvSpPr/>
              <p:nvPr/>
            </p:nvSpPr>
            <p:spPr>
              <a:xfrm>
                <a:off x="2090057" y="1322614"/>
                <a:ext cx="2792186" cy="220436"/>
              </a:xfrm>
              <a:custGeom>
                <a:avLst/>
                <a:gdLst>
                  <a:gd name="connsiteX0" fmla="*/ 0 w 2792186"/>
                  <a:gd name="connsiteY0" fmla="*/ 0 h 220436"/>
                  <a:gd name="connsiteX1" fmla="*/ 1159329 w 2792186"/>
                  <a:gd name="connsiteY1" fmla="*/ 163286 h 220436"/>
                  <a:gd name="connsiteX2" fmla="*/ 2432957 w 2792186"/>
                  <a:gd name="connsiteY2" fmla="*/ 212272 h 220436"/>
                  <a:gd name="connsiteX3" fmla="*/ 2792186 w 2792186"/>
                  <a:gd name="connsiteY3" fmla="*/ 212272 h 220436"/>
                </a:gdLst>
                <a:ahLst/>
                <a:cxnLst>
                  <a:cxn ang="0">
                    <a:pos x="connsiteX0" y="connsiteY0"/>
                  </a:cxn>
                  <a:cxn ang="0">
                    <a:pos x="connsiteX1" y="connsiteY1"/>
                  </a:cxn>
                  <a:cxn ang="0">
                    <a:pos x="connsiteX2" y="connsiteY2"/>
                  </a:cxn>
                  <a:cxn ang="0">
                    <a:pos x="connsiteX3" y="connsiteY3"/>
                  </a:cxn>
                </a:cxnLst>
                <a:rect l="l" t="t" r="r" b="b"/>
                <a:pathLst>
                  <a:path w="2792186" h="220436">
                    <a:moveTo>
                      <a:pt x="0" y="0"/>
                    </a:moveTo>
                    <a:cubicBezTo>
                      <a:pt x="376918" y="63953"/>
                      <a:pt x="753836" y="127907"/>
                      <a:pt x="1159329" y="163286"/>
                    </a:cubicBezTo>
                    <a:cubicBezTo>
                      <a:pt x="1564822" y="198665"/>
                      <a:pt x="2160814" y="204108"/>
                      <a:pt x="2432957" y="212272"/>
                    </a:cubicBezTo>
                    <a:cubicBezTo>
                      <a:pt x="2705100" y="220436"/>
                      <a:pt x="2615293" y="204108"/>
                      <a:pt x="2792186" y="212272"/>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Freeform 47"/>
              <p:cNvSpPr/>
              <p:nvPr/>
            </p:nvSpPr>
            <p:spPr>
              <a:xfrm>
                <a:off x="4784270" y="1545336"/>
                <a:ext cx="1768929" cy="54864"/>
              </a:xfrm>
              <a:custGeom>
                <a:avLst/>
                <a:gdLst>
                  <a:gd name="connsiteX0" fmla="*/ 0 w 3249386"/>
                  <a:gd name="connsiteY0" fmla="*/ 65315 h 81643"/>
                  <a:gd name="connsiteX1" fmla="*/ 2351315 w 3249386"/>
                  <a:gd name="connsiteY1" fmla="*/ 81643 h 81643"/>
                  <a:gd name="connsiteX2" fmla="*/ 3249386 w 3249386"/>
                  <a:gd name="connsiteY2" fmla="*/ 0 h 81643"/>
                  <a:gd name="connsiteX0" fmla="*/ 0 w 2351316"/>
                  <a:gd name="connsiteY0" fmla="*/ 0 h 16328"/>
                  <a:gd name="connsiteX1" fmla="*/ 2351315 w 2351316"/>
                  <a:gd name="connsiteY1" fmla="*/ 16328 h 16328"/>
                </a:gdLst>
                <a:ahLst/>
                <a:cxnLst>
                  <a:cxn ang="0">
                    <a:pos x="connsiteX0" y="connsiteY0"/>
                  </a:cxn>
                  <a:cxn ang="0">
                    <a:pos x="connsiteX1" y="connsiteY1"/>
                  </a:cxn>
                </a:cxnLst>
                <a:rect l="l" t="t" r="r" b="b"/>
                <a:pathLst>
                  <a:path w="2351316" h="16328">
                    <a:moveTo>
                      <a:pt x="0" y="0"/>
                    </a:moveTo>
                    <a:lnTo>
                      <a:pt x="2351315" y="16328"/>
                    </a:ln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0" name="TextBox 49"/>
            <p:cNvSpPr txBox="1"/>
            <p:nvPr/>
          </p:nvSpPr>
          <p:spPr>
            <a:xfrm>
              <a:off x="6480723" y="1290935"/>
              <a:ext cx="1748877" cy="461665"/>
            </a:xfrm>
            <a:prstGeom prst="rect">
              <a:avLst/>
            </a:prstGeom>
            <a:noFill/>
            <a:ln w="25400">
              <a:solidFill>
                <a:schemeClr val="tx1"/>
              </a:solidFill>
            </a:ln>
          </p:spPr>
          <p:txBody>
            <a:bodyPr wrap="none" rtlCol="0">
              <a:spAutoFit/>
            </a:bodyPr>
            <a:lstStyle/>
            <a:p>
              <a:r>
                <a:rPr lang="en-US" sz="2400" b="1" dirty="0"/>
                <a:t>49</a:t>
              </a:r>
              <a:r>
                <a:rPr lang="en-US" sz="2400" b="1" baseline="30000" dirty="0"/>
                <a:t>TH</a:t>
              </a:r>
              <a:r>
                <a:rPr lang="en-US" sz="2400" b="1" dirty="0"/>
                <a:t> parallel</a:t>
              </a:r>
            </a:p>
          </p:txBody>
        </p:sp>
      </p:grpSp>
      <p:sp useBgFill="1">
        <p:nvSpPr>
          <p:cNvPr id="52" name="Rectangle 51"/>
          <p:cNvSpPr/>
          <p:nvPr/>
        </p:nvSpPr>
        <p:spPr>
          <a:xfrm>
            <a:off x="0" y="-76200"/>
            <a:ext cx="9144000" cy="830997"/>
          </a:xfrm>
          <a:prstGeom prst="rect">
            <a:avLst/>
          </a:prstGeom>
        </p:spPr>
        <p:txBody>
          <a:bodyPr wrap="square">
            <a:spAutoFit/>
          </a:bodyPr>
          <a:lstStyle/>
          <a:p>
            <a:r>
              <a:rPr lang="en-US" sz="4800" b="1" dirty="0">
                <a:solidFill>
                  <a:srgbClr val="FF0000"/>
                </a:solidFill>
                <a:effectLst>
                  <a:outerShdw dist="50800" dir="7200000" algn="ctr" rotWithShape="0">
                    <a:schemeClr val="tx1"/>
                  </a:outerShdw>
                </a:effectLst>
                <a:latin typeface="Calibri" pitchFamily="34" charset="0"/>
                <a:ea typeface="Calibri" pitchFamily="34" charset="0"/>
                <a:cs typeface="Times New Roman" pitchFamily="18" charset="0"/>
              </a:rPr>
              <a:t>		    Treaty of 1818 </a:t>
            </a:r>
            <a:endParaRPr lang="en-US" sz="4800" dirty="0">
              <a:solidFill>
                <a:srgbClr val="FF0000"/>
              </a:solidFill>
              <a:effectLst>
                <a:outerShdw dist="50800" dir="7200000" algn="ctr" rotWithShape="0">
                  <a:schemeClr val="tx1"/>
                </a:outerShdw>
              </a:effectLst>
            </a:endParaRPr>
          </a:p>
        </p:txBody>
      </p:sp>
      <p:sp>
        <p:nvSpPr>
          <p:cNvPr id="53" name="Rounded Rectangle 52"/>
          <p:cNvSpPr/>
          <p:nvPr/>
        </p:nvSpPr>
        <p:spPr>
          <a:xfrm>
            <a:off x="381000" y="838200"/>
            <a:ext cx="1775692" cy="1447800"/>
          </a:xfrm>
          <a:prstGeom prst="roundRect">
            <a:avLst/>
          </a:prstGeom>
          <a:noFill/>
          <a:ln w="38100">
            <a:solidFill>
              <a:srgbClr val="FF0000"/>
            </a:solidFill>
          </a:ln>
          <a:effectLst>
            <a:outerShdw dist="381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ounded Rectangle 53"/>
          <p:cNvSpPr/>
          <p:nvPr/>
        </p:nvSpPr>
        <p:spPr>
          <a:xfrm>
            <a:off x="2209800" y="990600"/>
            <a:ext cx="1545336" cy="685800"/>
          </a:xfrm>
          <a:prstGeom prst="roundRect">
            <a:avLst/>
          </a:prstGeom>
          <a:noFill/>
          <a:ln w="38100">
            <a:solidFill>
              <a:srgbClr val="FF0000"/>
            </a:solidFill>
          </a:ln>
          <a:effectLst>
            <a:outerShdw dist="381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ounded Rectangle 54"/>
          <p:cNvSpPr/>
          <p:nvPr/>
        </p:nvSpPr>
        <p:spPr>
          <a:xfrm>
            <a:off x="3810000" y="1371600"/>
            <a:ext cx="1066800" cy="838200"/>
          </a:xfrm>
          <a:prstGeom prst="roundRect">
            <a:avLst/>
          </a:prstGeom>
          <a:noFill/>
          <a:ln w="38100">
            <a:solidFill>
              <a:srgbClr val="FF0000"/>
            </a:solidFill>
          </a:ln>
          <a:effectLst>
            <a:outerShdw dist="381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ounded Rectangle 55"/>
          <p:cNvSpPr/>
          <p:nvPr/>
        </p:nvSpPr>
        <p:spPr>
          <a:xfrm>
            <a:off x="5029200" y="1447800"/>
            <a:ext cx="685800" cy="609600"/>
          </a:xfrm>
          <a:prstGeom prst="roundRect">
            <a:avLst/>
          </a:prstGeom>
          <a:noFill/>
          <a:ln w="38100">
            <a:solidFill>
              <a:srgbClr val="FF0000"/>
            </a:solidFill>
          </a:ln>
          <a:effectLst>
            <a:outerShdw dist="381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p:cNvSpPr txBox="1"/>
          <p:nvPr/>
        </p:nvSpPr>
        <p:spPr>
          <a:xfrm rot="20668945">
            <a:off x="5610577" y="665992"/>
            <a:ext cx="3063980" cy="523220"/>
          </a:xfrm>
          <a:prstGeom prst="rect">
            <a:avLst/>
          </a:prstGeom>
          <a:solidFill>
            <a:schemeClr val="bg1"/>
          </a:solidFill>
          <a:ln w="38100">
            <a:solidFill>
              <a:srgbClr val="FF0000"/>
            </a:solidFill>
          </a:ln>
          <a:effectLst>
            <a:outerShdw dist="25400" dir="7200000" algn="ctr" rotWithShape="0">
              <a:schemeClr val="tx1"/>
            </a:outerShdw>
          </a:effectLst>
        </p:spPr>
        <p:txBody>
          <a:bodyPr wrap="none" rtlCol="0">
            <a:spAutoFit/>
          </a:bodyPr>
          <a:lstStyle/>
          <a:p>
            <a:r>
              <a:rPr lang="en-US" sz="2800" b="1" dirty="0"/>
              <a:t>disputed until 1842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fltVal val="0"/>
                                          </p:val>
                                        </p:tav>
                                        <p:tav tm="100000">
                                          <p:val>
                                            <p:strVal val="#ppt_w"/>
                                          </p:val>
                                        </p:tav>
                                      </p:tavLst>
                                    </p:anim>
                                    <p:anim calcmode="lin" valueType="num">
                                      <p:cBhvr>
                                        <p:cTn id="8" dur="1000" fill="hold"/>
                                        <p:tgtEl>
                                          <p:spTgt spid="21"/>
                                        </p:tgtEl>
                                        <p:attrNameLst>
                                          <p:attrName>ppt_h</p:attrName>
                                        </p:attrNameLst>
                                      </p:cBhvr>
                                      <p:tavLst>
                                        <p:tav tm="0">
                                          <p:val>
                                            <p:fltVal val="0"/>
                                          </p:val>
                                        </p:tav>
                                        <p:tav tm="100000">
                                          <p:val>
                                            <p:strVal val="#ppt_h"/>
                                          </p:val>
                                        </p:tav>
                                      </p:tavLst>
                                    </p:anim>
                                    <p:anim calcmode="lin" valueType="num">
                                      <p:cBhvr>
                                        <p:cTn id="9" dur="1000" fill="hold"/>
                                        <p:tgtEl>
                                          <p:spTgt spid="21"/>
                                        </p:tgtEl>
                                        <p:attrNameLst>
                                          <p:attrName>style.rotation</p:attrName>
                                        </p:attrNameLst>
                                      </p:cBhvr>
                                      <p:tavLst>
                                        <p:tav tm="0">
                                          <p:val>
                                            <p:fltVal val="360"/>
                                          </p:val>
                                        </p:tav>
                                        <p:tav tm="100000">
                                          <p:val>
                                            <p:fltVal val="0"/>
                                          </p:val>
                                        </p:tav>
                                      </p:tavLst>
                                    </p:anim>
                                    <p:animEffect transition="in" filter="fade">
                                      <p:cBhvr>
                                        <p:cTn id="10" dur="1000"/>
                                        <p:tgtEl>
                                          <p:spTgt spid="21"/>
                                        </p:tgtEl>
                                      </p:cBhvr>
                                    </p:animEffect>
                                  </p:childTnLst>
                                </p:cTn>
                              </p:par>
                            </p:childTnLst>
                          </p:cTn>
                        </p:par>
                        <p:par>
                          <p:cTn id="11" fill="hold">
                            <p:stCondLst>
                              <p:cond delay="1000"/>
                            </p:stCondLst>
                            <p:childTnLst>
                              <p:par>
                                <p:cTn id="12" presetID="9" presetClass="entr" presetSubtype="0" fill="hold"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dissolve">
                                      <p:cBhvr>
                                        <p:cTn id="14" dur="2000"/>
                                        <p:tgtEl>
                                          <p:spTgt spid="46"/>
                                        </p:tgtEl>
                                      </p:cBhvr>
                                    </p:animEffect>
                                  </p:childTnLst>
                                </p:cTn>
                              </p:par>
                              <p:par>
                                <p:cTn id="15" presetID="10" presetClass="exit" presetSubtype="0" fill="hold" nodeType="withEffect">
                                  <p:stCondLst>
                                    <p:cond delay="2000"/>
                                  </p:stCondLst>
                                  <p:childTnLst>
                                    <p:animEffect transition="out" filter="fade">
                                      <p:cBhvr>
                                        <p:cTn id="16" dur="2000"/>
                                        <p:tgtEl>
                                          <p:spTgt spid="23"/>
                                        </p:tgtEl>
                                      </p:cBhvr>
                                    </p:animEffect>
                                    <p:set>
                                      <p:cBhvr>
                                        <p:cTn id="17" dur="1" fill="hold">
                                          <p:stCondLst>
                                            <p:cond delay="1999"/>
                                          </p:stCondLst>
                                        </p:cTn>
                                        <p:tgtEl>
                                          <p:spTgt spid="2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1000"/>
                                        <p:tgtEl>
                                          <p:spTgt spid="43"/>
                                        </p:tgtEl>
                                      </p:cBhvr>
                                    </p:animEffect>
                                  </p:childTnLst>
                                </p:cTn>
                              </p:par>
                            </p:childTnLst>
                          </p:cTn>
                        </p:par>
                        <p:par>
                          <p:cTn id="23" fill="hold">
                            <p:stCondLst>
                              <p:cond delay="1000"/>
                            </p:stCondLst>
                            <p:childTnLst>
                              <p:par>
                                <p:cTn id="24" presetID="10" presetClass="exit" presetSubtype="0" fill="hold" grpId="0" nodeType="afterEffect">
                                  <p:stCondLst>
                                    <p:cond delay="0"/>
                                  </p:stCondLst>
                                  <p:childTnLst>
                                    <p:animEffect transition="out" filter="fade">
                                      <p:cBhvr>
                                        <p:cTn id="25" dur="1000"/>
                                        <p:tgtEl>
                                          <p:spTgt spid="53"/>
                                        </p:tgtEl>
                                      </p:cBhvr>
                                    </p:animEffect>
                                    <p:set>
                                      <p:cBhvr>
                                        <p:cTn id="26" dur="1" fill="hold">
                                          <p:stCondLst>
                                            <p:cond delay="999"/>
                                          </p:stCondLst>
                                        </p:cTn>
                                        <p:tgtEl>
                                          <p:spTgt spid="53"/>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grpId="0" nodeType="clickEffect">
                                  <p:stCondLst>
                                    <p:cond delay="0"/>
                                  </p:stCondLst>
                                  <p:childTnLst>
                                    <p:animEffect transition="out" filter="fade">
                                      <p:cBhvr>
                                        <p:cTn id="30" dur="1000"/>
                                        <p:tgtEl>
                                          <p:spTgt spid="54"/>
                                        </p:tgtEl>
                                      </p:cBhvr>
                                    </p:animEffect>
                                    <p:set>
                                      <p:cBhvr>
                                        <p:cTn id="31" dur="1" fill="hold">
                                          <p:stCondLst>
                                            <p:cond delay="999"/>
                                          </p:stCondLst>
                                        </p:cTn>
                                        <p:tgtEl>
                                          <p:spTgt spid="54"/>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1000"/>
                                        <p:tgtEl>
                                          <p:spTgt spid="55"/>
                                        </p:tgtEl>
                                      </p:cBhvr>
                                    </p:animEffect>
                                    <p:set>
                                      <p:cBhvr>
                                        <p:cTn id="36" dur="1" fill="hold">
                                          <p:stCondLst>
                                            <p:cond delay="999"/>
                                          </p:stCondLst>
                                        </p:cTn>
                                        <p:tgtEl>
                                          <p:spTgt spid="55"/>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nodeType="clickEffect">
                                  <p:stCondLst>
                                    <p:cond delay="0"/>
                                  </p:stCondLst>
                                  <p:childTnLst>
                                    <p:animEffect transition="out" filter="fade">
                                      <p:cBhvr>
                                        <p:cTn id="40" dur="1000"/>
                                        <p:tgtEl>
                                          <p:spTgt spid="51"/>
                                        </p:tgtEl>
                                      </p:cBhvr>
                                    </p:animEffect>
                                    <p:set>
                                      <p:cBhvr>
                                        <p:cTn id="41" dur="1" fill="hold">
                                          <p:stCondLst>
                                            <p:cond delay="999"/>
                                          </p:stCondLst>
                                        </p:cTn>
                                        <p:tgtEl>
                                          <p:spTgt spid="51"/>
                                        </p:tgtEl>
                                        <p:attrNameLst>
                                          <p:attrName>style.visibility</p:attrName>
                                        </p:attrNameLst>
                                      </p:cBhvr>
                                      <p:to>
                                        <p:strVal val="hidden"/>
                                      </p:to>
                                    </p:set>
                                  </p:childTnLst>
                                </p:cTn>
                              </p:par>
                            </p:childTnLst>
                          </p:cTn>
                        </p:par>
                        <p:par>
                          <p:cTn id="42" fill="hold">
                            <p:stCondLst>
                              <p:cond delay="1000"/>
                            </p:stCondLst>
                            <p:childTnLst>
                              <p:par>
                                <p:cTn id="43" presetID="22" presetClass="entr" presetSubtype="4" fill="hold" grpId="0" nodeType="afterEffect">
                                  <p:stCondLst>
                                    <p:cond delay="0"/>
                                  </p:stCondLst>
                                  <p:childTnLst>
                                    <p:set>
                                      <p:cBhvr>
                                        <p:cTn id="44" dur="1" fill="hold">
                                          <p:stCondLst>
                                            <p:cond delay="0"/>
                                          </p:stCondLst>
                                        </p:cTn>
                                        <p:tgtEl>
                                          <p:spTgt spid="57"/>
                                        </p:tgtEl>
                                        <p:attrNameLst>
                                          <p:attrName>style.visibility</p:attrName>
                                        </p:attrNameLst>
                                      </p:cBhvr>
                                      <p:to>
                                        <p:strVal val="visible"/>
                                      </p:to>
                                    </p:set>
                                    <p:animEffect transition="in" filter="wipe(down)">
                                      <p:cBhvr>
                                        <p:cTn id="45"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3" grpId="0"/>
      <p:bldP spid="53" grpId="0" animBg="1"/>
      <p:bldP spid="54" grpId="0" animBg="1"/>
      <p:bldP spid="55" grpId="0" animBg="1"/>
      <p:bldP spid="57" grpId="0" animBg="1"/>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5078313"/>
          </a:xfrm>
          <a:prstGeom prst="rect">
            <a:avLst/>
          </a:prstGeom>
        </p:spPr>
        <p:txBody>
          <a:bodyPr wrap="square">
            <a:spAutoFit/>
          </a:bodyPr>
          <a:lstStyle/>
          <a:p>
            <a:r>
              <a:rPr lang="en-US" dirty="0">
                <a:hlinkClick r:id="rId2"/>
              </a:rPr>
              <a:t>https://en.wikipedia.org/wiki/Oregon_Country</a:t>
            </a:r>
            <a:endParaRPr lang="en-US" dirty="0"/>
          </a:p>
          <a:p>
            <a:r>
              <a:rPr lang="en-US" dirty="0"/>
              <a:t>	The </a:t>
            </a:r>
            <a:r>
              <a:rPr lang="en-US" b="1" dirty="0"/>
              <a:t>Oregon Country</a:t>
            </a:r>
            <a:r>
              <a:rPr lang="en-US" dirty="0"/>
              <a:t> was a predominantly American term referring to a disputed region of the Pacific Northwest of North America. The region was occupied by British and French Canadian fur traders from before 1810, and American settlers from the mid-1830s, with its coastal areas north from the Columbia River frequented by ships from all nations engaged in the maritime fur trade, most of these from the 1790s through 1810s being Boston-based. The Oregon Treaty of 1846 ended disputed joint occupancy pursuant to the Treaty of 1818 and established the British-American boundary at the 49th parallel (except Vancouver Island).</a:t>
            </a:r>
          </a:p>
          <a:p>
            <a:r>
              <a:rPr lang="en-US" i="1" dirty="0"/>
              <a:t>	Oregon</a:t>
            </a:r>
            <a:r>
              <a:rPr lang="en-US" dirty="0"/>
              <a:t> was a distinctly American term for the region. The British used the term Columbia District instead.</a:t>
            </a:r>
            <a:r>
              <a:rPr lang="en-US" baseline="30000" dirty="0"/>
              <a:t> </a:t>
            </a:r>
            <a:r>
              <a:rPr lang="en-US" dirty="0"/>
              <a:t>The Oregon Country consisted of the land north of 42°N latitude, south of 54°40′N latitude, and west of the Rocky Mountains—with the eastern border generally running on or close to the Continental Divide—westwards to the Pacific Ocean. The area now forms part of the present day Canadian province of British Columbia, all of the US states of Oregon, Washington, and Idaho, and parts of Montana and Wyoming. The British presence in the region was generally administered by the Hudson's Bay Company, whose Columbia Department comprised most of the Oregon Country and extended considerably north into New Caledonia and beyond 54°40′N, with operations reaching tributaries of the Yukon River.</a:t>
            </a:r>
          </a:p>
          <a:p>
            <a:endParaRPr lang="en-US" dirty="0"/>
          </a:p>
        </p:txBody>
      </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7590" name="Picture 6" descr="Map of the Oregon Country &quot;jointly occupied&quot; by the US and Great Britain; the Columbia Department at its greatest extent included areas far to the north and south."/>
          <p:cNvPicPr>
            <a:picLocks noChangeAspect="1" noChangeArrowheads="1"/>
          </p:cNvPicPr>
          <p:nvPr/>
        </p:nvPicPr>
        <p:blipFill>
          <a:blip r:embed="rId2"/>
          <a:srcRect/>
          <a:stretch>
            <a:fillRect/>
          </a:stretch>
        </p:blipFill>
        <p:spPr bwMode="auto">
          <a:xfrm>
            <a:off x="1526806" y="609601"/>
            <a:ext cx="6133397" cy="6248400"/>
          </a:xfrm>
          <a:prstGeom prst="rect">
            <a:avLst/>
          </a:prstGeom>
          <a:noFill/>
        </p:spPr>
      </p:pic>
      <p:sp>
        <p:nvSpPr>
          <p:cNvPr id="6" name="TextBox 5"/>
          <p:cNvSpPr txBox="1"/>
          <p:nvPr/>
        </p:nvSpPr>
        <p:spPr>
          <a:xfrm>
            <a:off x="0" y="0"/>
            <a:ext cx="8839200" cy="369332"/>
          </a:xfrm>
          <a:prstGeom prst="rect">
            <a:avLst/>
          </a:prstGeom>
          <a:noFill/>
        </p:spPr>
        <p:txBody>
          <a:bodyPr wrap="square" rtlCol="0">
            <a:spAutoFit/>
          </a:bodyPr>
          <a:lstStyle/>
          <a:p>
            <a:r>
              <a:rPr lang="en-US" dirty="0">
                <a:hlinkClick r:id="rId3"/>
              </a:rPr>
              <a:t>https://en.wikipedia.org/wiki/Columbia_District</a:t>
            </a:r>
            <a:r>
              <a:rPr lang="en-US" dirty="0"/>
              <a:t>        Hudson Bay Co – Columbia Department</a:t>
            </a:r>
          </a:p>
        </p:txBody>
      </p:sp>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 name="Group 113"/>
          <p:cNvGrpSpPr/>
          <p:nvPr/>
        </p:nvGrpSpPr>
        <p:grpSpPr>
          <a:xfrm>
            <a:off x="-228600" y="-144463"/>
            <a:ext cx="9984970" cy="7231063"/>
            <a:chOff x="-228600" y="-144463"/>
            <a:chExt cx="9984970" cy="7231063"/>
          </a:xfrm>
        </p:grpSpPr>
        <p:grpSp>
          <p:nvGrpSpPr>
            <p:cNvPr id="84" name="Group 83"/>
            <p:cNvGrpSpPr/>
            <p:nvPr/>
          </p:nvGrpSpPr>
          <p:grpSpPr>
            <a:xfrm>
              <a:off x="-228600" y="-144463"/>
              <a:ext cx="9984970" cy="7231063"/>
              <a:chOff x="-228600" y="-144463"/>
              <a:chExt cx="9984970" cy="7231063"/>
            </a:xfrm>
          </p:grpSpPr>
          <p:grpSp>
            <p:nvGrpSpPr>
              <p:cNvPr id="85" name="Group 1"/>
              <p:cNvGrpSpPr/>
              <p:nvPr/>
            </p:nvGrpSpPr>
            <p:grpSpPr>
              <a:xfrm>
                <a:off x="-228600" y="-144463"/>
                <a:ext cx="9984970" cy="7231063"/>
                <a:chOff x="-228600" y="-144463"/>
                <a:chExt cx="9984970" cy="7231063"/>
              </a:xfrm>
            </p:grpSpPr>
            <p:grpSp>
              <p:nvGrpSpPr>
                <p:cNvPr id="96" name="Group 21"/>
                <p:cNvGrpSpPr/>
                <p:nvPr/>
              </p:nvGrpSpPr>
              <p:grpSpPr>
                <a:xfrm>
                  <a:off x="-228600" y="-144463"/>
                  <a:ext cx="9984970" cy="7231063"/>
                  <a:chOff x="-228600" y="-144463"/>
                  <a:chExt cx="9984970" cy="7231063"/>
                </a:xfrm>
              </p:grpSpPr>
              <p:pic>
                <p:nvPicPr>
                  <p:cNvPr id="98" name="Picture 2" descr="https://upload.wikimedia.org/wikipedia/commons/3/3c/United_States_1818-10-1818-12.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00" name="Group 35"/>
                  <p:cNvGrpSpPr/>
                  <p:nvPr/>
                </p:nvGrpSpPr>
                <p:grpSpPr>
                  <a:xfrm>
                    <a:off x="-228600" y="803564"/>
                    <a:ext cx="9984970" cy="6283036"/>
                    <a:chOff x="-228600" y="803564"/>
                    <a:chExt cx="9984970" cy="6283036"/>
                  </a:xfrm>
                </p:grpSpPr>
                <p:grpSp>
                  <p:nvGrpSpPr>
                    <p:cNvPr id="104" name="Group 35"/>
                    <p:cNvGrpSpPr/>
                    <p:nvPr/>
                  </p:nvGrpSpPr>
                  <p:grpSpPr>
                    <a:xfrm>
                      <a:off x="-228600" y="1881447"/>
                      <a:ext cx="9984970" cy="5205153"/>
                      <a:chOff x="-228600" y="1881447"/>
                      <a:chExt cx="9984970" cy="5205153"/>
                    </a:xfrm>
                  </p:grpSpPr>
                  <p:grpSp>
                    <p:nvGrpSpPr>
                      <p:cNvPr id="107"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0"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3"/>
                      <a:srcRect l="17500" t="47037" r="70000" b="45572"/>
                      <a:stretch>
                        <a:fillRect/>
                      </a:stretch>
                    </p:blipFill>
                    <p:spPr bwMode="auto">
                      <a:xfrm>
                        <a:off x="1524000" y="41910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1" name="TextBox 7"/>
                  <p:cNvSpPr txBox="1"/>
                  <p:nvPr/>
                </p:nvSpPr>
                <p:spPr>
                  <a:xfrm>
                    <a:off x="1676400" y="3886200"/>
                    <a:ext cx="888385" cy="461665"/>
                  </a:xfrm>
                  <a:prstGeom prst="rect">
                    <a:avLst/>
                  </a:prstGeom>
                  <a:noFill/>
                </p:spPr>
                <p:txBody>
                  <a:bodyPr wrap="none" rtlCol="0">
                    <a:spAutoFit/>
                  </a:bodyPr>
                  <a:lstStyle/>
                  <a:p>
                    <a:r>
                      <a:rPr lang="en-US" sz="2400" b="1" dirty="0"/>
                      <a:t>Spain</a:t>
                    </a:r>
                  </a:p>
                </p:txBody>
              </p:sp>
              <p:sp>
                <p:nvSpPr>
                  <p:cNvPr id="102" name="TextBox 101"/>
                  <p:cNvSpPr txBox="1"/>
                  <p:nvPr/>
                </p:nvSpPr>
                <p:spPr>
                  <a:xfrm>
                    <a:off x="3429000" y="3048000"/>
                    <a:ext cx="1359668" cy="830997"/>
                  </a:xfrm>
                  <a:prstGeom prst="rect">
                    <a:avLst/>
                  </a:prstGeom>
                  <a:solidFill>
                    <a:srgbClr val="CC9B00"/>
                  </a:solidFill>
                </p:spPr>
                <p:txBody>
                  <a:bodyPr wrap="none" rtlCol="0">
                    <a:spAutoFit/>
                  </a:bodyPr>
                  <a:lstStyle/>
                  <a:p>
                    <a:pPr algn="ctr"/>
                    <a:r>
                      <a:rPr lang="en-US" sz="2400" b="1" dirty="0"/>
                      <a:t>Missouri </a:t>
                    </a:r>
                  </a:p>
                  <a:p>
                    <a:pPr algn="ctr"/>
                    <a:r>
                      <a:rPr lang="en-US" sz="2400" b="1" dirty="0"/>
                      <a:t>Territory</a:t>
                    </a:r>
                  </a:p>
                </p:txBody>
              </p:sp>
              <p:sp>
                <p:nvSpPr>
                  <p:cNvPr id="103" name="TextBox 102"/>
                  <p:cNvSpPr txBox="1"/>
                  <p:nvPr/>
                </p:nvSpPr>
                <p:spPr>
                  <a:xfrm>
                    <a:off x="762000" y="6164759"/>
                    <a:ext cx="4191000" cy="769441"/>
                  </a:xfrm>
                  <a:prstGeom prst="rect">
                    <a:avLst/>
                  </a:prstGeom>
                  <a:noFill/>
                </p:spPr>
                <p:txBody>
                  <a:bodyPr wrap="square" rtlCol="0">
                    <a:spAutoFit/>
                  </a:bodyPr>
                  <a:lstStyle/>
                  <a:p>
                    <a:r>
                      <a:rPr lang="en-US" sz="4400" b="1" dirty="0">
                        <a:solidFill>
                          <a:srgbClr val="0051A2"/>
                        </a:solidFill>
                        <a:effectLst>
                          <a:outerShdw dist="50800" dir="5400000" algn="ctr" rotWithShape="0">
                            <a:schemeClr val="tx1"/>
                          </a:outerShdw>
                        </a:effectLst>
                      </a:rPr>
                      <a:t>United States . . . </a:t>
                    </a:r>
                  </a:p>
                </p:txBody>
              </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1" name="TextBox 90"/>
              <p:cNvSpPr txBox="1"/>
              <p:nvPr/>
            </p:nvSpPr>
            <p:spPr>
              <a:xfrm>
                <a:off x="4724400" y="6010870"/>
                <a:ext cx="1600200" cy="923330"/>
              </a:xfrm>
              <a:prstGeom prst="rect">
                <a:avLst/>
              </a:prstGeom>
              <a:noFill/>
            </p:spPr>
            <p:txBody>
              <a:bodyPr wrap="square" rtlCol="0">
                <a:spAutoFit/>
              </a:bodyPr>
              <a:lstStyle/>
              <a:p>
                <a:pPr algn="ctr"/>
                <a:r>
                  <a:rPr lang="en-US" sz="5400" b="1" dirty="0">
                    <a:effectLst>
                      <a:outerShdw dist="50800" dir="5400000" algn="ctr" rotWithShape="0">
                        <a:srgbClr val="FF0000"/>
                      </a:outerShdw>
                    </a:effectLst>
                  </a:rPr>
                  <a:t>1818</a:t>
                </a:r>
              </a:p>
            </p:txBody>
          </p:sp>
          <p:sp useBgFill="1">
            <p:nvSpPr>
              <p:cNvPr id="93" name="Rectangle 92"/>
              <p:cNvSpPr/>
              <p:nvPr/>
            </p:nvSpPr>
            <p:spPr>
              <a:xfrm>
                <a:off x="0" y="-73152"/>
                <a:ext cx="9144000" cy="830997"/>
              </a:xfrm>
              <a:prstGeom prst="rect">
                <a:avLst/>
              </a:prstGeom>
            </p:spPr>
            <p:txBody>
              <a:bodyPr wrap="square">
                <a:spAutoFit/>
              </a:bodyPr>
              <a:lstStyle/>
              <a:p>
                <a:r>
                  <a:rPr lang="en-US" sz="4800" b="1" dirty="0">
                    <a:solidFill>
                      <a:srgbClr val="FF0000"/>
                    </a:solidFill>
                    <a:effectLst>
                      <a:outerShdw dist="50800" dir="7200000" algn="ctr" rotWithShape="0">
                        <a:schemeClr val="tx1"/>
                      </a:outerShdw>
                    </a:effectLst>
                    <a:latin typeface="Calibri" pitchFamily="34" charset="0"/>
                    <a:ea typeface="Calibri" pitchFamily="34" charset="0"/>
                    <a:cs typeface="Times New Roman" pitchFamily="18" charset="0"/>
                  </a:rPr>
                  <a:t>		    Treaty of 1818 </a:t>
                </a:r>
                <a:endParaRPr lang="en-US" sz="4800" dirty="0">
                  <a:solidFill>
                    <a:srgbClr val="FF0000"/>
                  </a:solidFill>
                  <a:effectLst>
                    <a:outerShdw dist="50800" dir="7200000" algn="ctr" rotWithShape="0">
                      <a:schemeClr val="tx1"/>
                    </a:outerShdw>
                  </a:effectLst>
                </a:endParaRPr>
              </a:p>
            </p:txBody>
          </p:sp>
          <p:sp>
            <p:nvSpPr>
              <p:cNvPr id="94" name="Rounded Rectangle 93"/>
              <p:cNvSpPr/>
              <p:nvPr/>
            </p:nvSpPr>
            <p:spPr>
              <a:xfrm>
                <a:off x="5029200" y="1447800"/>
                <a:ext cx="685800" cy="609600"/>
              </a:xfrm>
              <a:prstGeom prst="roundRect">
                <a:avLst/>
              </a:prstGeom>
              <a:noFill/>
              <a:ln w="38100">
                <a:solidFill>
                  <a:srgbClr val="FF0000"/>
                </a:solidFill>
              </a:ln>
              <a:effectLst>
                <a:outerShdw dist="381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p:cNvSpPr txBox="1"/>
              <p:nvPr/>
            </p:nvSpPr>
            <p:spPr>
              <a:xfrm rot="20668945">
                <a:off x="5610577" y="665992"/>
                <a:ext cx="3063980" cy="523220"/>
              </a:xfrm>
              <a:prstGeom prst="rect">
                <a:avLst/>
              </a:prstGeom>
              <a:solidFill>
                <a:schemeClr val="bg1"/>
              </a:solidFill>
              <a:ln w="38100">
                <a:solidFill>
                  <a:srgbClr val="FF0000"/>
                </a:solidFill>
              </a:ln>
              <a:effectLst>
                <a:outerShdw dist="25400" dir="7200000" algn="ctr" rotWithShape="0">
                  <a:schemeClr val="tx1"/>
                </a:outerShdw>
              </a:effectLst>
            </p:spPr>
            <p:txBody>
              <a:bodyPr wrap="none" rtlCol="0">
                <a:spAutoFit/>
              </a:bodyPr>
              <a:lstStyle/>
              <a:p>
                <a:r>
                  <a:rPr lang="en-US" sz="2800" b="1" dirty="0"/>
                  <a:t>disputed until 1842</a:t>
                </a:r>
              </a:p>
            </p:txBody>
          </p:sp>
        </p:grpSp>
        <p:sp>
          <p:nvSpPr>
            <p:cNvPr id="113" name="TextBox 112"/>
            <p:cNvSpPr txBox="1"/>
            <p:nvPr/>
          </p:nvSpPr>
          <p:spPr>
            <a:xfrm>
              <a:off x="620724" y="1085671"/>
              <a:ext cx="1436675" cy="1200329"/>
            </a:xfrm>
            <a:prstGeom prst="rect">
              <a:avLst/>
            </a:prstGeom>
            <a:noFill/>
          </p:spPr>
          <p:txBody>
            <a:bodyPr wrap="none" rtlCol="0">
              <a:spAutoFit/>
            </a:bodyPr>
            <a:lstStyle/>
            <a:p>
              <a:r>
                <a:rPr lang="en-US" sz="2400" b="1" dirty="0"/>
                <a:t>     shared</a:t>
              </a:r>
            </a:p>
            <a:p>
              <a:pPr algn="ctr"/>
              <a:r>
                <a:rPr lang="en-US" sz="2400" b="1" dirty="0"/>
                <a:t>OREGON</a:t>
              </a:r>
            </a:p>
            <a:p>
              <a:pPr algn="ctr"/>
              <a:r>
                <a:rPr lang="en-US" sz="2400" b="1" dirty="0"/>
                <a:t>COUNTRY</a:t>
              </a:r>
            </a:p>
          </p:txBody>
        </p:sp>
      </p:grpSp>
      <p:sp>
        <p:nvSpPr>
          <p:cNvPr id="65" name="Rectangle 64"/>
          <p:cNvSpPr/>
          <p:nvPr/>
        </p:nvSpPr>
        <p:spPr>
          <a:xfrm>
            <a:off x="0" y="0"/>
            <a:ext cx="9144000" cy="707886"/>
          </a:xfrm>
          <a:prstGeom prst="rect">
            <a:avLst/>
          </a:prstGeom>
          <a:solidFill>
            <a:schemeClr val="accent1">
              <a:lumMod val="20000"/>
              <a:lumOff val="80000"/>
            </a:schemeClr>
          </a:solidFill>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grpSp>
        <p:nvGrpSpPr>
          <p:cNvPr id="63" name="Group 62"/>
          <p:cNvGrpSpPr/>
          <p:nvPr/>
        </p:nvGrpSpPr>
        <p:grpSpPr>
          <a:xfrm>
            <a:off x="0" y="0"/>
            <a:ext cx="9144000" cy="6858000"/>
            <a:chOff x="0" y="0"/>
            <a:chExt cx="9144000" cy="6858000"/>
          </a:xfrm>
        </p:grpSpPr>
        <p:sp useBgFill="1">
          <p:nvSpPr>
            <p:cNvPr id="62" name="Rectangle 61"/>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noChangeArrowheads="1"/>
            </p:cNvPicPr>
            <p:nvPr/>
          </p:nvPicPr>
          <p:blipFill>
            <a:blip r:embed="rId4"/>
            <a:srcRect l="3307" r="755"/>
            <a:stretch>
              <a:fillRect/>
            </a:stretch>
          </p:blipFill>
          <p:spPr bwMode="auto">
            <a:xfrm>
              <a:off x="0" y="1026328"/>
              <a:ext cx="9144000" cy="5831672"/>
            </a:xfrm>
            <a:prstGeom prst="rect">
              <a:avLst/>
            </a:prstGeom>
            <a:noFill/>
            <a:ln w="9525">
              <a:noFill/>
              <a:miter lim="800000"/>
              <a:headEnd/>
              <a:tailEnd/>
            </a:ln>
            <a:effectLst/>
          </p:spPr>
        </p:pic>
        <p:sp>
          <p:nvSpPr>
            <p:cNvPr id="3" name="TextBox 2"/>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Spokane</a:t>
              </a:r>
            </a:p>
            <a:p>
              <a:r>
                <a:rPr lang="en-US" sz="2400" b="1" dirty="0">
                  <a:solidFill>
                    <a:srgbClr val="B8D0EE"/>
                  </a:solidFill>
                  <a:effectLst>
                    <a:outerShdw dist="63500" dir="7200000" algn="ctr" rotWithShape="0">
                      <a:schemeClr val="tx1"/>
                    </a:outerShdw>
                  </a:effectLst>
                </a:rPr>
                <a:t>House</a:t>
              </a:r>
            </a:p>
          </p:txBody>
        </p:sp>
        <p:sp>
          <p:nvSpPr>
            <p:cNvPr id="6" name="TextBox 5"/>
            <p:cNvSpPr txBox="1"/>
            <p:nvPr/>
          </p:nvSpPr>
          <p:spPr>
            <a:xfrm rot="19927447">
              <a:off x="7823425" y="4894399"/>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7" name="TextBox 6"/>
            <p:cNvSpPr txBox="1"/>
            <p:nvPr/>
          </p:nvSpPr>
          <p:spPr>
            <a:xfrm rot="19879460">
              <a:off x="6750997" y="4550877"/>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sp>
          <p:nvSpPr>
            <p:cNvPr id="8" name="5-Point Star 7"/>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5-Point Star 8"/>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11" name="TextBox 10"/>
            <p:cNvSpPr txBox="1"/>
            <p:nvPr/>
          </p:nvSpPr>
          <p:spPr>
            <a:xfrm rot="1476153">
              <a:off x="1359500" y="2826264"/>
              <a:ext cx="2067233" cy="461665"/>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Fort </a:t>
              </a:r>
              <a:r>
                <a:rPr lang="en-US" sz="2400" b="1" dirty="0" err="1">
                  <a:solidFill>
                    <a:srgbClr val="B8D0EE"/>
                  </a:solidFill>
                  <a:effectLst>
                    <a:outerShdw dist="63500" dir="7200000" algn="ctr" rotWithShape="0">
                      <a:schemeClr val="tx1"/>
                    </a:outerShdw>
                  </a:effectLst>
                </a:rPr>
                <a:t>Okanagon</a:t>
              </a:r>
              <a:endParaRPr lang="en-US" sz="2400" b="1" dirty="0">
                <a:solidFill>
                  <a:srgbClr val="B8D0EE"/>
                </a:solidFill>
                <a:effectLst>
                  <a:outerShdw dist="63500" dir="7200000" algn="ctr" rotWithShape="0">
                    <a:schemeClr val="tx1"/>
                  </a:outerShdw>
                </a:effectLst>
              </a:endParaRPr>
            </a:p>
          </p:txBody>
        </p:sp>
        <p:sp>
          <p:nvSpPr>
            <p:cNvPr id="12" name="TextBox 11"/>
            <p:cNvSpPr txBox="1"/>
            <p:nvPr/>
          </p:nvSpPr>
          <p:spPr>
            <a:xfrm rot="1476153">
              <a:off x="458693" y="3156044"/>
              <a:ext cx="1692002" cy="461665"/>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Fort George</a:t>
              </a:r>
            </a:p>
          </p:txBody>
        </p:sp>
        <p:grpSp>
          <p:nvGrpSpPr>
            <p:cNvPr id="15" name="Group 14"/>
            <p:cNvGrpSpPr/>
            <p:nvPr/>
          </p:nvGrpSpPr>
          <p:grpSpPr>
            <a:xfrm>
              <a:off x="228600" y="5862935"/>
              <a:ext cx="2590800" cy="995065"/>
              <a:chOff x="3352800" y="5862935"/>
              <a:chExt cx="2590800" cy="995065"/>
            </a:xfrm>
          </p:grpSpPr>
          <p:grpSp>
            <p:nvGrpSpPr>
              <p:cNvPr id="16" name="Group 16"/>
              <p:cNvGrpSpPr/>
              <p:nvPr/>
            </p:nvGrpSpPr>
            <p:grpSpPr>
              <a:xfrm>
                <a:off x="3352800" y="5862935"/>
                <a:ext cx="2590800" cy="537865"/>
                <a:chOff x="6553200" y="4419600"/>
                <a:chExt cx="2590800" cy="537865"/>
              </a:xfrm>
            </p:grpSpPr>
            <p:sp>
              <p:nvSpPr>
                <p:cNvPr id="21" name="TextBox 15"/>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tx2">
                          <a:lumMod val="40000"/>
                          <a:lumOff val="60000"/>
                        </a:schemeClr>
                      </a:solidFill>
                      <a:effectLst>
                        <a:outerShdw dist="50800" dir="7200000" algn="ctr" rotWithShape="0">
                          <a:schemeClr val="tx1"/>
                        </a:outerShdw>
                      </a:effectLst>
                    </a:rPr>
                    <a:t>        North West Co</a:t>
                  </a:r>
                </a:p>
              </p:txBody>
            </p:sp>
            <p:sp>
              <p:nvSpPr>
                <p:cNvPr id="22" name="5-Point Star 16"/>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17" name="Group 22"/>
              <p:cNvGrpSpPr/>
              <p:nvPr/>
            </p:nvGrpSpPr>
            <p:grpSpPr>
              <a:xfrm>
                <a:off x="3352800" y="6320135"/>
                <a:ext cx="2590800" cy="537865"/>
                <a:chOff x="6553200" y="4419600"/>
                <a:chExt cx="2590800" cy="537865"/>
              </a:xfrm>
            </p:grpSpPr>
            <p:sp>
              <p:nvSpPr>
                <p:cNvPr id="19" name="TextBox 18"/>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0" name="5-Point Star 19"/>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18" name="Rectangle 17"/>
              <p:cNvSpPr/>
              <p:nvPr/>
            </p:nvSpPr>
            <p:spPr>
              <a:xfrm>
                <a:off x="3352800" y="5943600"/>
                <a:ext cx="2590800" cy="9144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p:cNvGrpSpPr/>
            <p:nvPr/>
          </p:nvGrpSpPr>
          <p:grpSpPr>
            <a:xfrm>
              <a:off x="4191000" y="5405735"/>
              <a:ext cx="2590800" cy="1452265"/>
              <a:chOff x="6934200" y="5405735"/>
              <a:chExt cx="2590800" cy="1452265"/>
            </a:xfrm>
          </p:grpSpPr>
          <p:sp>
            <p:nvSpPr>
              <p:cNvPr id="24" name="TextBox 23"/>
              <p:cNvSpPr txBox="1"/>
              <p:nvPr/>
            </p:nvSpPr>
            <p:spPr>
              <a:xfrm>
                <a:off x="69342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25" name="5-Point Star 24"/>
              <p:cNvSpPr/>
              <p:nvPr/>
            </p:nvSpPr>
            <p:spPr>
              <a:xfrm>
                <a:off x="70104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69342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27" name="5-Point Star 26"/>
              <p:cNvSpPr/>
              <p:nvPr/>
            </p:nvSpPr>
            <p:spPr>
              <a:xfrm>
                <a:off x="7010400" y="5862935"/>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29" name="5-Point Star 28"/>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69342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5-Point Star 71"/>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p:cNvSpPr txBox="1"/>
            <p:nvPr/>
          </p:nvSpPr>
          <p:spPr>
            <a:xfrm rot="1476153">
              <a:off x="1791401" y="1752172"/>
              <a:ext cx="1277337" cy="830997"/>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Spokane</a:t>
              </a:r>
            </a:p>
            <a:p>
              <a:r>
                <a:rPr lang="en-US" sz="2400" b="1" dirty="0">
                  <a:solidFill>
                    <a:schemeClr val="tx2">
                      <a:lumMod val="40000"/>
                      <a:lumOff val="60000"/>
                    </a:schemeClr>
                  </a:solidFill>
                  <a:effectLst>
                    <a:outerShdw dist="63500" dir="7200000" algn="ctr" rotWithShape="0">
                      <a:schemeClr val="tx1"/>
                    </a:outerShdw>
                  </a:effectLst>
                </a:rPr>
                <a:t>House</a:t>
              </a:r>
            </a:p>
          </p:txBody>
        </p:sp>
        <p:sp>
          <p:nvSpPr>
            <p:cNvPr id="81" name="TextBox 80"/>
            <p:cNvSpPr txBox="1"/>
            <p:nvPr/>
          </p:nvSpPr>
          <p:spPr>
            <a:xfrm rot="1476153">
              <a:off x="1359500" y="2852928"/>
              <a:ext cx="2067233" cy="461665"/>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Fort </a:t>
              </a:r>
              <a:r>
                <a:rPr lang="en-US" sz="2400" b="1" dirty="0" err="1">
                  <a:solidFill>
                    <a:schemeClr val="tx2">
                      <a:lumMod val="40000"/>
                      <a:lumOff val="60000"/>
                    </a:schemeClr>
                  </a:solidFill>
                  <a:effectLst>
                    <a:outerShdw dist="63500" dir="7200000" algn="ctr" rotWithShape="0">
                      <a:schemeClr val="tx1"/>
                    </a:outerShdw>
                  </a:effectLst>
                </a:rPr>
                <a:t>Okanagon</a:t>
              </a:r>
              <a:endParaRPr lang="en-US" sz="2400" b="1" dirty="0">
                <a:solidFill>
                  <a:schemeClr val="tx2">
                    <a:lumMod val="40000"/>
                    <a:lumOff val="60000"/>
                  </a:schemeClr>
                </a:solidFill>
                <a:effectLst>
                  <a:outerShdw dist="63500" dir="7200000" algn="ctr" rotWithShape="0">
                    <a:schemeClr val="tx1"/>
                  </a:outerShdw>
                </a:effectLst>
              </a:endParaRPr>
            </a:p>
          </p:txBody>
        </p:sp>
        <p:sp>
          <p:nvSpPr>
            <p:cNvPr id="82" name="TextBox 81"/>
            <p:cNvSpPr txBox="1"/>
            <p:nvPr/>
          </p:nvSpPr>
          <p:spPr>
            <a:xfrm rot="1476153">
              <a:off x="458693" y="3147985"/>
              <a:ext cx="1692002" cy="461665"/>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63500" dir="7200000" algn="ctr" rotWithShape="0">
                      <a:schemeClr val="tx1"/>
                    </a:outerShdw>
                  </a:effectLst>
                </a:rPr>
                <a:t>Fort George</a:t>
              </a:r>
            </a:p>
          </p:txBody>
        </p:sp>
        <p:sp>
          <p:nvSpPr>
            <p:cNvPr id="4" name="5-Point Star 3"/>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13" name="5-Point Star 12"/>
            <p:cNvSpPr/>
            <p:nvPr/>
          </p:nvSpPr>
          <p:spPr>
            <a:xfrm>
              <a:off x="1295400" y="2133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14" name="5-Point Star 13"/>
            <p:cNvSpPr/>
            <p:nvPr/>
          </p:nvSpPr>
          <p:spPr>
            <a:xfrm>
              <a:off x="304800" y="24384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66" name="Oval 65"/>
          <p:cNvSpPr/>
          <p:nvPr/>
        </p:nvSpPr>
        <p:spPr>
          <a:xfrm>
            <a:off x="0" y="5791200"/>
            <a:ext cx="3124200" cy="609600"/>
          </a:xfrm>
          <a:prstGeom prst="ellipse">
            <a:avLst/>
          </a:prstGeom>
          <a:noFill/>
          <a:ln w="76200">
            <a:solidFill>
              <a:srgbClr val="B8D0EE"/>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69" name="TextBox 68"/>
          <p:cNvSpPr txBox="1"/>
          <p:nvPr/>
        </p:nvSpPr>
        <p:spPr>
          <a:xfrm>
            <a:off x="70993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childTnLst>
                                </p:cTn>
                              </p:par>
                              <p:par>
                                <p:cTn id="8" presetID="10" presetClass="exit" presetSubtype="0" fill="hold" nodeType="withEffect">
                                  <p:stCondLst>
                                    <p:cond delay="0"/>
                                  </p:stCondLst>
                                  <p:childTnLst>
                                    <p:animEffect transition="out" filter="fade">
                                      <p:cBhvr>
                                        <p:cTn id="9" dur="1000"/>
                                        <p:tgtEl>
                                          <p:spTgt spid="114"/>
                                        </p:tgtEl>
                                      </p:cBhvr>
                                    </p:animEffect>
                                    <p:set>
                                      <p:cBhvr>
                                        <p:cTn id="10" dur="1" fill="hold">
                                          <p:stCondLst>
                                            <p:cond delay="999"/>
                                          </p:stCondLst>
                                        </p:cTn>
                                        <p:tgtEl>
                                          <p:spTgt spid="114"/>
                                        </p:tgtEl>
                                        <p:attrNameLst>
                                          <p:attrName>style.visibility</p:attrName>
                                        </p:attrNameLst>
                                      </p:cBhvr>
                                      <p:to>
                                        <p:strVal val="hidden"/>
                                      </p:to>
                                    </p:set>
                                  </p:childTnLst>
                                </p:cTn>
                              </p:par>
                              <p:par>
                                <p:cTn id="11" presetID="10" presetClass="entr" presetSubtype="0" fill="hold" grpId="1" nodeType="with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fade">
                                      <p:cBhvr>
                                        <p:cTn id="13" dur="1000"/>
                                        <p:tgtEl>
                                          <p:spTgt spid="6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fade">
                                      <p:cBhvr>
                                        <p:cTn id="16" dur="1000"/>
                                        <p:tgtEl>
                                          <p:spTgt spid="65"/>
                                        </p:tgtEl>
                                      </p:cBhvr>
                                    </p:animEffect>
                                  </p:childTnLst>
                                </p:cTn>
                              </p:par>
                            </p:childTnLst>
                          </p:cTn>
                        </p:par>
                      </p:childTnLst>
                    </p:cTn>
                  </p:par>
                  <p:par>
                    <p:cTn id="17" fill="hold">
                      <p:stCondLst>
                        <p:cond delay="indefinite"/>
                      </p:stCondLst>
                      <p:childTnLst>
                        <p:par>
                          <p:cTn id="18" fill="hold">
                            <p:stCondLst>
                              <p:cond delay="0"/>
                            </p:stCondLst>
                            <p:childTnLst>
                              <p:par>
                                <p:cTn id="19" presetID="8" presetClass="emph" presetSubtype="0" fill="hold" grpId="2" nodeType="clickEffect">
                                  <p:stCondLst>
                                    <p:cond delay="0"/>
                                  </p:stCondLst>
                                  <p:childTnLst>
                                    <p:animRot by="21600000">
                                      <p:cBhvr>
                                        <p:cTn id="20" dur="1000" fill="hold"/>
                                        <p:tgtEl>
                                          <p:spTgt spid="69"/>
                                        </p:tgtEl>
                                        <p:attrNameLst>
                                          <p:attrName>r</p:attrName>
                                        </p:attrNameLst>
                                      </p:cBhvr>
                                    </p:animRot>
                                  </p:childTnLst>
                                </p:cTn>
                              </p:par>
                            </p:childTnLst>
                          </p:cTn>
                        </p:par>
                        <p:par>
                          <p:cTn id="21" fill="hold">
                            <p:stCondLst>
                              <p:cond delay="1000"/>
                            </p:stCondLst>
                            <p:childTnLst>
                              <p:par>
                                <p:cTn id="22" presetID="49" presetClass="entr" presetSubtype="0" decel="10000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anim calcmode="lin" valueType="num">
                                      <p:cBhvr>
                                        <p:cTn id="24" dur="1000" fill="hold"/>
                                        <p:tgtEl>
                                          <p:spTgt spid="66"/>
                                        </p:tgtEl>
                                        <p:attrNameLst>
                                          <p:attrName>ppt_w</p:attrName>
                                        </p:attrNameLst>
                                      </p:cBhvr>
                                      <p:tavLst>
                                        <p:tav tm="0">
                                          <p:val>
                                            <p:fltVal val="0"/>
                                          </p:val>
                                        </p:tav>
                                        <p:tav tm="100000">
                                          <p:val>
                                            <p:strVal val="#ppt_w"/>
                                          </p:val>
                                        </p:tav>
                                      </p:tavLst>
                                    </p:anim>
                                    <p:anim calcmode="lin" valueType="num">
                                      <p:cBhvr>
                                        <p:cTn id="25" dur="1000" fill="hold"/>
                                        <p:tgtEl>
                                          <p:spTgt spid="66"/>
                                        </p:tgtEl>
                                        <p:attrNameLst>
                                          <p:attrName>ppt_h</p:attrName>
                                        </p:attrNameLst>
                                      </p:cBhvr>
                                      <p:tavLst>
                                        <p:tav tm="0">
                                          <p:val>
                                            <p:fltVal val="0"/>
                                          </p:val>
                                        </p:tav>
                                        <p:tav tm="100000">
                                          <p:val>
                                            <p:strVal val="#ppt_h"/>
                                          </p:val>
                                        </p:tav>
                                      </p:tavLst>
                                    </p:anim>
                                    <p:anim calcmode="lin" valueType="num">
                                      <p:cBhvr>
                                        <p:cTn id="26" dur="1000" fill="hold"/>
                                        <p:tgtEl>
                                          <p:spTgt spid="66"/>
                                        </p:tgtEl>
                                        <p:attrNameLst>
                                          <p:attrName>style.rotation</p:attrName>
                                        </p:attrNameLst>
                                      </p:cBhvr>
                                      <p:tavLst>
                                        <p:tav tm="0">
                                          <p:val>
                                            <p:fltVal val="360"/>
                                          </p:val>
                                        </p:tav>
                                        <p:tav tm="100000">
                                          <p:val>
                                            <p:fltVal val="0"/>
                                          </p:val>
                                        </p:tav>
                                      </p:tavLst>
                                    </p:anim>
                                    <p:animEffect transition="in" filter="fade">
                                      <p:cBhvr>
                                        <p:cTn id="27"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9" grpId="1" animBg="1"/>
      <p:bldP spid="69" grpId="2"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pic>
        <p:nvPicPr>
          <p:cNvPr id="2" name="Picture 1"/>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sp>
        <p:nvSpPr>
          <p:cNvPr id="3" name="TextBox 2"/>
          <p:cNvSpPr txBox="1"/>
          <p:nvPr/>
        </p:nvSpPr>
        <p:spPr>
          <a:xfrm rot="1476153">
            <a:off x="1791401" y="1760231"/>
            <a:ext cx="1277337" cy="830997"/>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Spokane</a:t>
            </a:r>
          </a:p>
          <a:p>
            <a:r>
              <a:rPr lang="en-US" sz="2400" b="1" dirty="0">
                <a:solidFill>
                  <a:srgbClr val="B8D0EE"/>
                </a:solidFill>
                <a:effectLst>
                  <a:outerShdw dist="63500" dir="7200000" algn="ctr" rotWithShape="0">
                    <a:schemeClr val="tx1"/>
                  </a:outerShdw>
                </a:effectLst>
              </a:rPr>
              <a:t>House</a:t>
            </a:r>
          </a:p>
        </p:txBody>
      </p:sp>
      <p:sp>
        <p:nvSpPr>
          <p:cNvPr id="6" name="TextBox 5"/>
          <p:cNvSpPr txBox="1"/>
          <p:nvPr/>
        </p:nvSpPr>
        <p:spPr>
          <a:xfrm rot="19927447">
            <a:off x="7823425" y="4894399"/>
            <a:ext cx="1301895"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Fontaine</a:t>
            </a:r>
          </a:p>
        </p:txBody>
      </p:sp>
      <p:sp>
        <p:nvSpPr>
          <p:cNvPr id="7" name="TextBox 6"/>
          <p:cNvSpPr txBox="1"/>
          <p:nvPr/>
        </p:nvSpPr>
        <p:spPr>
          <a:xfrm rot="19879460">
            <a:off x="6750997" y="4550877"/>
            <a:ext cx="966803"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Osage</a:t>
            </a:r>
          </a:p>
        </p:txBody>
      </p:sp>
      <p:sp>
        <p:nvSpPr>
          <p:cNvPr id="8" name="5-Point Star 7"/>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5-Point Star 8"/>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11" name="TextBox 10"/>
          <p:cNvSpPr txBox="1"/>
          <p:nvPr/>
        </p:nvSpPr>
        <p:spPr>
          <a:xfrm rot="1476153">
            <a:off x="1359500" y="2847761"/>
            <a:ext cx="2067233" cy="461665"/>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Fort </a:t>
            </a:r>
            <a:r>
              <a:rPr lang="en-US" sz="2400" b="1" dirty="0" err="1">
                <a:solidFill>
                  <a:srgbClr val="B8D0EE"/>
                </a:solidFill>
                <a:effectLst>
                  <a:outerShdw dist="63500" dir="7200000" algn="ctr" rotWithShape="0">
                    <a:schemeClr val="tx1"/>
                  </a:outerShdw>
                </a:effectLst>
              </a:rPr>
              <a:t>Okanagon</a:t>
            </a:r>
            <a:endParaRPr lang="en-US" sz="2400" b="1" dirty="0">
              <a:solidFill>
                <a:srgbClr val="B8D0EE"/>
              </a:solidFill>
              <a:effectLst>
                <a:outerShdw dist="63500" dir="7200000" algn="ctr" rotWithShape="0">
                  <a:schemeClr val="tx1"/>
                </a:outerShdw>
              </a:effectLst>
            </a:endParaRPr>
          </a:p>
        </p:txBody>
      </p:sp>
      <p:sp>
        <p:nvSpPr>
          <p:cNvPr id="12" name="TextBox 11"/>
          <p:cNvSpPr txBox="1"/>
          <p:nvPr/>
        </p:nvSpPr>
        <p:spPr>
          <a:xfrm rot="1476153">
            <a:off x="458693" y="3156044"/>
            <a:ext cx="1692002" cy="461665"/>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Fort George</a:t>
            </a:r>
          </a:p>
        </p:txBody>
      </p:sp>
      <p:grpSp>
        <p:nvGrpSpPr>
          <p:cNvPr id="15" name="Group 14"/>
          <p:cNvGrpSpPr/>
          <p:nvPr/>
        </p:nvGrpSpPr>
        <p:grpSpPr>
          <a:xfrm>
            <a:off x="228600" y="5862935"/>
            <a:ext cx="2590800" cy="995065"/>
            <a:chOff x="3352800" y="5862935"/>
            <a:chExt cx="2590800" cy="995065"/>
          </a:xfrm>
        </p:grpSpPr>
        <p:grpSp>
          <p:nvGrpSpPr>
            <p:cNvPr id="16" name="Group 16"/>
            <p:cNvGrpSpPr/>
            <p:nvPr/>
          </p:nvGrpSpPr>
          <p:grpSpPr>
            <a:xfrm>
              <a:off x="3352800" y="5862935"/>
              <a:ext cx="2590800" cy="537865"/>
              <a:chOff x="6553200" y="4419600"/>
              <a:chExt cx="2590800" cy="537865"/>
            </a:xfrm>
          </p:grpSpPr>
          <p:sp>
            <p:nvSpPr>
              <p:cNvPr id="21" name="TextBox 15"/>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40000"/>
                        <a:lumOff val="60000"/>
                      </a:schemeClr>
                    </a:solidFill>
                    <a:effectLst>
                      <a:outerShdw dist="50800" dir="7200000" algn="ctr" rotWithShape="0">
                        <a:schemeClr val="tx1"/>
                      </a:outerShdw>
                    </a:effectLst>
                  </a:rPr>
                  <a:t>        North West Co</a:t>
                </a:r>
              </a:p>
            </p:txBody>
          </p:sp>
          <p:sp>
            <p:nvSpPr>
              <p:cNvPr id="22" name="5-Point Star 16"/>
              <p:cNvSpPr/>
              <p:nvPr/>
            </p:nvSpPr>
            <p:spPr>
              <a:xfrm>
                <a:off x="6629400" y="4419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grpSp>
          <p:nvGrpSpPr>
            <p:cNvPr id="17" name="Group 22"/>
            <p:cNvGrpSpPr/>
            <p:nvPr/>
          </p:nvGrpSpPr>
          <p:grpSpPr>
            <a:xfrm>
              <a:off x="3352800" y="6320135"/>
              <a:ext cx="2590800" cy="537865"/>
              <a:chOff x="6553200" y="4419600"/>
              <a:chExt cx="2590800" cy="537865"/>
            </a:xfrm>
          </p:grpSpPr>
          <p:sp>
            <p:nvSpPr>
              <p:cNvPr id="19" name="TextBox 18"/>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20" name="5-Point Star 19"/>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18" name="Rectangle 17"/>
            <p:cNvSpPr/>
            <p:nvPr/>
          </p:nvSpPr>
          <p:spPr>
            <a:xfrm>
              <a:off x="3352800" y="5943600"/>
              <a:ext cx="2590800" cy="9144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p:cNvGrpSpPr/>
          <p:nvPr/>
        </p:nvGrpSpPr>
        <p:grpSpPr>
          <a:xfrm>
            <a:off x="4191000" y="5405735"/>
            <a:ext cx="2590800" cy="1452265"/>
            <a:chOff x="6934200" y="5405735"/>
            <a:chExt cx="2590800" cy="1452265"/>
          </a:xfrm>
        </p:grpSpPr>
        <p:sp>
          <p:nvSpPr>
            <p:cNvPr id="24" name="TextBox 23"/>
            <p:cNvSpPr txBox="1"/>
            <p:nvPr/>
          </p:nvSpPr>
          <p:spPr>
            <a:xfrm>
              <a:off x="69342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25" name="5-Point Star 24"/>
            <p:cNvSpPr/>
            <p:nvPr/>
          </p:nvSpPr>
          <p:spPr>
            <a:xfrm>
              <a:off x="70104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69342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27" name="5-Point Star 26"/>
            <p:cNvSpPr/>
            <p:nvPr/>
          </p:nvSpPr>
          <p:spPr>
            <a:xfrm>
              <a:off x="7010400" y="5862935"/>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29" name="5-Point Star 28"/>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69342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Oval 65"/>
          <p:cNvSpPr/>
          <p:nvPr/>
        </p:nvSpPr>
        <p:spPr>
          <a:xfrm>
            <a:off x="0" y="5791200"/>
            <a:ext cx="3124200" cy="609600"/>
          </a:xfrm>
          <a:prstGeom prst="ellipse">
            <a:avLst/>
          </a:prstGeom>
          <a:noFill/>
          <a:ln w="76200">
            <a:solidFill>
              <a:srgbClr val="B8D0EE"/>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p:cNvSpPr txBox="1"/>
          <p:nvPr/>
        </p:nvSpPr>
        <p:spPr>
          <a:xfrm rot="1476153">
            <a:off x="1078298" y="3167574"/>
            <a:ext cx="2020040" cy="461665"/>
          </a:xfrm>
          <a:prstGeom prst="rect">
            <a:avLst/>
          </a:prstGeom>
          <a:solidFill>
            <a:schemeClr val="bg1"/>
          </a:solidFill>
        </p:spPr>
        <p:txBody>
          <a:bodyPr wrap="none" rtlCol="0">
            <a:spAutoFit/>
          </a:bodyPr>
          <a:lstStyle/>
          <a:p>
            <a:r>
              <a:rPr lang="en-US" sz="2400" b="1" dirty="0">
                <a:solidFill>
                  <a:srgbClr val="B8D0EE"/>
                </a:solidFill>
                <a:effectLst>
                  <a:outerShdw dist="63500" dir="7200000" algn="ctr" rotWithShape="0">
                    <a:schemeClr val="tx1"/>
                  </a:outerShdw>
                </a:effectLst>
              </a:rPr>
              <a:t>Fort Nez Perce</a:t>
            </a:r>
          </a:p>
        </p:txBody>
      </p:sp>
      <p:sp>
        <p:nvSpPr>
          <p:cNvPr id="72" name="5-Point Star 71"/>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6248400" y="6248400"/>
            <a:ext cx="2895600" cy="609600"/>
          </a:xfrm>
          <a:prstGeom prst="ellipse">
            <a:avLst/>
          </a:prstGeom>
          <a:noFill/>
          <a:ln w="76200">
            <a:solidFill>
              <a:srgbClr val="FF0000"/>
            </a:solidFill>
          </a:ln>
          <a:effectLst>
            <a:outerShdw blurRad="50800" dist="50800" dir="78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rot="19879460">
            <a:off x="7039672" y="3638816"/>
            <a:ext cx="1310102" cy="461665"/>
          </a:xfrm>
          <a:prstGeom prst="rect">
            <a:avLst/>
          </a:prstGeom>
          <a:solidFill>
            <a:schemeClr val="bg1"/>
          </a:solidFill>
        </p:spPr>
        <p:txBody>
          <a:bodyPr wrap="none" rtlCol="0">
            <a:spAutoFit/>
          </a:bodyPr>
          <a:lstStyle/>
          <a:p>
            <a:r>
              <a:rPr lang="en-US" sz="2400" b="1" dirty="0">
                <a:solidFill>
                  <a:srgbClr val="FF0000"/>
                </a:solidFill>
                <a:effectLst>
                  <a:outerShdw dist="63500" dir="7200000" algn="ctr" rotWithShape="0">
                    <a:schemeClr val="tx1"/>
                  </a:outerShdw>
                </a:effectLst>
              </a:rPr>
              <a:t>Atkinson</a:t>
            </a:r>
          </a:p>
        </p:txBody>
      </p:sp>
      <p:sp>
        <p:nvSpPr>
          <p:cNvPr id="74" name="5-Point Star 73"/>
          <p:cNvSpPr/>
          <p:nvPr/>
        </p:nvSpPr>
        <p:spPr>
          <a:xfrm>
            <a:off x="6781800" y="3923131"/>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rot="3530867" flipH="1" flipV="1">
            <a:off x="924511" y="594888"/>
            <a:ext cx="1115623" cy="2001615"/>
          </a:xfrm>
          <a:custGeom>
            <a:avLst/>
            <a:gdLst>
              <a:gd name="connsiteX0" fmla="*/ 4376057 w 4376057"/>
              <a:gd name="connsiteY0" fmla="*/ 2449286 h 2449286"/>
              <a:gd name="connsiteX1" fmla="*/ 2612572 w 4376057"/>
              <a:gd name="connsiteY1" fmla="*/ 685800 h 2449286"/>
              <a:gd name="connsiteX2" fmla="*/ 0 w 4376057"/>
              <a:gd name="connsiteY2" fmla="*/ 0 h 2449286"/>
            </a:gdLst>
            <a:ahLst/>
            <a:cxnLst>
              <a:cxn ang="0">
                <a:pos x="connsiteX0" y="connsiteY0"/>
              </a:cxn>
              <a:cxn ang="0">
                <a:pos x="connsiteX1" y="connsiteY1"/>
              </a:cxn>
              <a:cxn ang="0">
                <a:pos x="connsiteX2" y="connsiteY2"/>
              </a:cxn>
            </a:cxnLst>
            <a:rect l="l" t="t" r="r" b="b"/>
            <a:pathLst>
              <a:path w="4376057" h="2449286">
                <a:moveTo>
                  <a:pt x="4376057" y="2449286"/>
                </a:moveTo>
                <a:cubicBezTo>
                  <a:pt x="3858986" y="1771650"/>
                  <a:pt x="3341915" y="1094014"/>
                  <a:pt x="2612572" y="685800"/>
                </a:cubicBezTo>
                <a:cubicBezTo>
                  <a:pt x="1883229" y="277586"/>
                  <a:pt x="941614" y="138793"/>
                  <a:pt x="0" y="0"/>
                </a:cubicBezTo>
              </a:path>
            </a:pathLst>
          </a:custGeom>
          <a:ln w="381000">
            <a:solidFill>
              <a:schemeClr val="accent1">
                <a:lumMod val="75000"/>
              </a:schemeClr>
            </a:solidFill>
            <a:tailEnd type="stealth" w="med" len="med"/>
          </a:ln>
          <a:effectLst>
            <a:outerShdw dist="508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 name="TextBox 79"/>
          <p:cNvSpPr txBox="1"/>
          <p:nvPr/>
        </p:nvSpPr>
        <p:spPr>
          <a:xfrm rot="1476153">
            <a:off x="1809207" y="1752172"/>
            <a:ext cx="1277337" cy="830997"/>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50800" dir="7200000" algn="ctr" rotWithShape="0">
                    <a:schemeClr val="tx1"/>
                  </a:outerShdw>
                </a:effectLst>
              </a:rPr>
              <a:t>Spokane</a:t>
            </a:r>
          </a:p>
          <a:p>
            <a:r>
              <a:rPr lang="en-US" sz="2400" b="1" dirty="0">
                <a:solidFill>
                  <a:schemeClr val="tx2">
                    <a:lumMod val="40000"/>
                    <a:lumOff val="60000"/>
                  </a:schemeClr>
                </a:solidFill>
                <a:effectLst>
                  <a:outerShdw dist="50800" dir="7200000" algn="ctr" rotWithShape="0">
                    <a:schemeClr val="tx1"/>
                  </a:outerShdw>
                </a:effectLst>
              </a:rPr>
              <a:t>House</a:t>
            </a:r>
          </a:p>
        </p:txBody>
      </p:sp>
      <p:sp>
        <p:nvSpPr>
          <p:cNvPr id="81" name="TextBox 80"/>
          <p:cNvSpPr txBox="1"/>
          <p:nvPr/>
        </p:nvSpPr>
        <p:spPr>
          <a:xfrm rot="1476153">
            <a:off x="1377306" y="2839702"/>
            <a:ext cx="2067233" cy="461665"/>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50800" dir="7200000" algn="ctr" rotWithShape="0">
                    <a:schemeClr val="tx1"/>
                  </a:outerShdw>
                </a:effectLst>
              </a:rPr>
              <a:t>Fort </a:t>
            </a:r>
            <a:r>
              <a:rPr lang="en-US" sz="2400" b="1" dirty="0" err="1">
                <a:solidFill>
                  <a:schemeClr val="tx2">
                    <a:lumMod val="40000"/>
                    <a:lumOff val="60000"/>
                  </a:schemeClr>
                </a:solidFill>
                <a:effectLst>
                  <a:outerShdw dist="50800" dir="7200000" algn="ctr" rotWithShape="0">
                    <a:schemeClr val="tx1"/>
                  </a:outerShdw>
                </a:effectLst>
              </a:rPr>
              <a:t>Okanagon</a:t>
            </a:r>
            <a:endParaRPr lang="en-US" sz="2400" b="1" dirty="0">
              <a:solidFill>
                <a:schemeClr val="tx2">
                  <a:lumMod val="40000"/>
                  <a:lumOff val="60000"/>
                </a:schemeClr>
              </a:solidFill>
              <a:effectLst>
                <a:outerShdw dist="50800" dir="7200000" algn="ctr" rotWithShape="0">
                  <a:schemeClr val="tx1"/>
                </a:outerShdw>
              </a:effectLst>
            </a:endParaRPr>
          </a:p>
        </p:txBody>
      </p:sp>
      <p:sp>
        <p:nvSpPr>
          <p:cNvPr id="82" name="TextBox 81"/>
          <p:cNvSpPr txBox="1"/>
          <p:nvPr/>
        </p:nvSpPr>
        <p:spPr>
          <a:xfrm rot="1476153">
            <a:off x="476499" y="3147985"/>
            <a:ext cx="1692002" cy="461665"/>
          </a:xfrm>
          <a:prstGeom prst="rect">
            <a:avLst/>
          </a:prstGeom>
          <a:solidFill>
            <a:schemeClr val="bg1"/>
          </a:solidFill>
        </p:spPr>
        <p:txBody>
          <a:bodyPr wrap="none" rtlCol="0">
            <a:spAutoFit/>
          </a:bodyPr>
          <a:lstStyle/>
          <a:p>
            <a:r>
              <a:rPr lang="en-US" sz="2400" b="1" dirty="0">
                <a:solidFill>
                  <a:schemeClr val="tx2">
                    <a:lumMod val="40000"/>
                    <a:lumOff val="60000"/>
                  </a:schemeClr>
                </a:solidFill>
                <a:effectLst>
                  <a:outerShdw dist="50800" dir="7200000" algn="ctr" rotWithShape="0">
                    <a:schemeClr val="tx1"/>
                  </a:outerShdw>
                </a:effectLst>
              </a:rPr>
              <a:t>Fort George</a:t>
            </a:r>
          </a:p>
        </p:txBody>
      </p:sp>
      <p:sp>
        <p:nvSpPr>
          <p:cNvPr id="83" name="TextBox 82"/>
          <p:cNvSpPr txBox="1"/>
          <p:nvPr/>
        </p:nvSpPr>
        <p:spPr>
          <a:xfrm rot="1476153">
            <a:off x="1071868" y="3164913"/>
            <a:ext cx="2080013" cy="461665"/>
          </a:xfrm>
          <a:prstGeom prst="rect">
            <a:avLst/>
          </a:prstGeom>
          <a:solidFill>
            <a:schemeClr val="bg1"/>
          </a:solidFill>
        </p:spPr>
        <p:txBody>
          <a:bodyPr wrap="square" rtlCol="0">
            <a:spAutoFit/>
          </a:bodyPr>
          <a:lstStyle/>
          <a:p>
            <a:r>
              <a:rPr lang="en-US" sz="2400" b="1" dirty="0">
                <a:solidFill>
                  <a:schemeClr val="tx2">
                    <a:lumMod val="40000"/>
                    <a:lumOff val="60000"/>
                  </a:schemeClr>
                </a:solidFill>
                <a:effectLst>
                  <a:outerShdw dist="50800" dir="7200000" algn="ctr" rotWithShape="0">
                    <a:schemeClr val="tx1"/>
                  </a:outerShdw>
                </a:effectLst>
              </a:rPr>
              <a:t>Fort Nez Perce</a:t>
            </a:r>
          </a:p>
        </p:txBody>
      </p:sp>
      <p:sp>
        <p:nvSpPr>
          <p:cNvPr id="4" name="5-Point Star 3"/>
          <p:cNvSpPr/>
          <p:nvPr/>
        </p:nvSpPr>
        <p:spPr>
          <a:xfrm>
            <a:off x="1447800" y="16002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13" name="5-Point Star 12"/>
          <p:cNvSpPr/>
          <p:nvPr/>
        </p:nvSpPr>
        <p:spPr>
          <a:xfrm>
            <a:off x="1295400" y="21336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14" name="5-Point Star 13"/>
          <p:cNvSpPr/>
          <p:nvPr/>
        </p:nvSpPr>
        <p:spPr>
          <a:xfrm>
            <a:off x="304800" y="2438400"/>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68" name="5-Point Star 67"/>
          <p:cNvSpPr/>
          <p:nvPr/>
        </p:nvSpPr>
        <p:spPr>
          <a:xfrm>
            <a:off x="990600" y="2453413"/>
            <a:ext cx="457200" cy="533400"/>
          </a:xfrm>
          <a:prstGeom prst="star5">
            <a:avLst/>
          </a:prstGeom>
          <a:solidFill>
            <a:srgbClr val="B8D0E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nvGrpSpPr>
          <p:cNvPr id="84" name="Group 83"/>
          <p:cNvGrpSpPr/>
          <p:nvPr/>
        </p:nvGrpSpPr>
        <p:grpSpPr>
          <a:xfrm>
            <a:off x="228600" y="6324600"/>
            <a:ext cx="2590800" cy="537865"/>
            <a:chOff x="3352800" y="6320135"/>
            <a:chExt cx="2590800" cy="537865"/>
          </a:xfrm>
        </p:grpSpPr>
        <p:grpSp>
          <p:nvGrpSpPr>
            <p:cNvPr id="85" name="Group 22"/>
            <p:cNvGrpSpPr/>
            <p:nvPr/>
          </p:nvGrpSpPr>
          <p:grpSpPr>
            <a:xfrm>
              <a:off x="3352800" y="6320135"/>
              <a:ext cx="2590800" cy="537865"/>
              <a:chOff x="6553200" y="4419600"/>
              <a:chExt cx="2590800" cy="537865"/>
            </a:xfrm>
          </p:grpSpPr>
          <p:sp>
            <p:nvSpPr>
              <p:cNvPr id="87" name="TextBox 86"/>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88" name="5-Point Star 87"/>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86" name="Rectangle 85"/>
            <p:cNvSpPr/>
            <p:nvPr/>
          </p:nvSpPr>
          <p:spPr>
            <a:xfrm>
              <a:off x="3352800" y="6400800"/>
              <a:ext cx="2590800" cy="4572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p:cNvGrpSpPr/>
          <p:nvPr/>
        </p:nvGrpSpPr>
        <p:grpSpPr>
          <a:xfrm>
            <a:off x="-63693" y="3532974"/>
            <a:ext cx="2121093" cy="2639226"/>
            <a:chOff x="1076005" y="2892599"/>
            <a:chExt cx="2121093" cy="2385779"/>
          </a:xfrm>
        </p:grpSpPr>
        <p:sp>
          <p:nvSpPr>
            <p:cNvPr id="89" name="Freeform 88"/>
            <p:cNvSpPr/>
            <p:nvPr/>
          </p:nvSpPr>
          <p:spPr>
            <a:xfrm rot="12524687" flipH="1" flipV="1">
              <a:off x="1582177" y="2892599"/>
              <a:ext cx="1223047" cy="2385779"/>
            </a:xfrm>
            <a:custGeom>
              <a:avLst/>
              <a:gdLst>
                <a:gd name="connsiteX0" fmla="*/ 4376057 w 4376057"/>
                <a:gd name="connsiteY0" fmla="*/ 2449286 h 2449286"/>
                <a:gd name="connsiteX1" fmla="*/ 2612572 w 4376057"/>
                <a:gd name="connsiteY1" fmla="*/ 685800 h 2449286"/>
                <a:gd name="connsiteX2" fmla="*/ 0 w 4376057"/>
                <a:gd name="connsiteY2" fmla="*/ 0 h 2449286"/>
                <a:gd name="connsiteX0" fmla="*/ 2513035 w 2513035"/>
                <a:gd name="connsiteY0" fmla="*/ 2740179 h 2740179"/>
                <a:gd name="connsiteX1" fmla="*/ 749550 w 2513035"/>
                <a:gd name="connsiteY1" fmla="*/ 976693 h 2740179"/>
                <a:gd name="connsiteX2" fmla="*/ 0 w 2513035"/>
                <a:gd name="connsiteY2" fmla="*/ 0 h 2740179"/>
                <a:gd name="connsiteX0" fmla="*/ 3208016 w 3208016"/>
                <a:gd name="connsiteY0" fmla="*/ 2772950 h 2772950"/>
                <a:gd name="connsiteX1" fmla="*/ 1444531 w 3208016"/>
                <a:gd name="connsiteY1" fmla="*/ 1009464 h 2772950"/>
                <a:gd name="connsiteX2" fmla="*/ 0 w 3208016"/>
                <a:gd name="connsiteY2" fmla="*/ 0 h 2772950"/>
                <a:gd name="connsiteX0" fmla="*/ 3208016 w 3208016"/>
                <a:gd name="connsiteY0" fmla="*/ 2772950 h 2772950"/>
                <a:gd name="connsiteX1" fmla="*/ 1444531 w 3208016"/>
                <a:gd name="connsiteY1" fmla="*/ 1009464 h 2772950"/>
                <a:gd name="connsiteX2" fmla="*/ 0 w 3208016"/>
                <a:gd name="connsiteY2" fmla="*/ 0 h 2772950"/>
                <a:gd name="connsiteX0" fmla="*/ 2925967 w 2925967"/>
                <a:gd name="connsiteY0" fmla="*/ 2832949 h 2832949"/>
                <a:gd name="connsiteX1" fmla="*/ 1162482 w 2925967"/>
                <a:gd name="connsiteY1" fmla="*/ 1069463 h 2832949"/>
                <a:gd name="connsiteX2" fmla="*/ 0 w 2925967"/>
                <a:gd name="connsiteY2" fmla="*/ 0 h 2832949"/>
                <a:gd name="connsiteX0" fmla="*/ 2925967 w 2925967"/>
                <a:gd name="connsiteY0" fmla="*/ 2832949 h 2832949"/>
                <a:gd name="connsiteX1" fmla="*/ 1162482 w 2925967"/>
                <a:gd name="connsiteY1" fmla="*/ 1069463 h 2832949"/>
                <a:gd name="connsiteX2" fmla="*/ 0 w 2925967"/>
                <a:gd name="connsiteY2" fmla="*/ 0 h 2832949"/>
                <a:gd name="connsiteX0" fmla="*/ 2925967 w 3053148"/>
                <a:gd name="connsiteY0" fmla="*/ 2832949 h 2832949"/>
                <a:gd name="connsiteX1" fmla="*/ 2565487 w 3053148"/>
                <a:gd name="connsiteY1" fmla="*/ 741677 h 2832949"/>
                <a:gd name="connsiteX2" fmla="*/ 0 w 3053148"/>
                <a:gd name="connsiteY2" fmla="*/ 0 h 2832949"/>
                <a:gd name="connsiteX0" fmla="*/ 2566238 w 2633464"/>
                <a:gd name="connsiteY0" fmla="*/ 3407390 h 3407390"/>
                <a:gd name="connsiteX1" fmla="*/ 2205758 w 2633464"/>
                <a:gd name="connsiteY1" fmla="*/ 1316118 h 3407390"/>
                <a:gd name="connsiteX2" fmla="*/ 0 w 2633464"/>
                <a:gd name="connsiteY2" fmla="*/ 0 h 3407390"/>
                <a:gd name="connsiteX0" fmla="*/ 2566238 w 2633464"/>
                <a:gd name="connsiteY0" fmla="*/ 3407390 h 3407390"/>
                <a:gd name="connsiteX1" fmla="*/ 2205758 w 2633464"/>
                <a:gd name="connsiteY1" fmla="*/ 1316118 h 3407390"/>
                <a:gd name="connsiteX2" fmla="*/ 0 w 2633464"/>
                <a:gd name="connsiteY2" fmla="*/ 0 h 3407390"/>
                <a:gd name="connsiteX0" fmla="*/ 2566238 w 2633464"/>
                <a:gd name="connsiteY0" fmla="*/ 3407390 h 3407390"/>
                <a:gd name="connsiteX1" fmla="*/ 2205758 w 2633464"/>
                <a:gd name="connsiteY1" fmla="*/ 1316118 h 3407390"/>
                <a:gd name="connsiteX2" fmla="*/ 0 w 2633464"/>
                <a:gd name="connsiteY2" fmla="*/ 0 h 3407390"/>
                <a:gd name="connsiteX0" fmla="*/ 1840373 w 1840373"/>
                <a:gd name="connsiteY0" fmla="*/ 3722791 h 3722791"/>
                <a:gd name="connsiteX1" fmla="*/ 1479893 w 1840373"/>
                <a:gd name="connsiteY1" fmla="*/ 1631519 h 3722791"/>
                <a:gd name="connsiteX2" fmla="*/ 0 w 1840373"/>
                <a:gd name="connsiteY2" fmla="*/ 0 h 3722791"/>
                <a:gd name="connsiteX0" fmla="*/ 1840373 w 1840373"/>
                <a:gd name="connsiteY0" fmla="*/ 3722791 h 3722791"/>
                <a:gd name="connsiteX1" fmla="*/ 1479893 w 1840373"/>
                <a:gd name="connsiteY1" fmla="*/ 1631519 h 3722791"/>
                <a:gd name="connsiteX2" fmla="*/ 0 w 1840373"/>
                <a:gd name="connsiteY2" fmla="*/ 0 h 3722791"/>
                <a:gd name="connsiteX0" fmla="*/ 2599794 w 2599794"/>
                <a:gd name="connsiteY0" fmla="*/ 2453038 h 2453038"/>
                <a:gd name="connsiteX1" fmla="*/ 1479893 w 2599794"/>
                <a:gd name="connsiteY1" fmla="*/ 1631519 h 2453038"/>
                <a:gd name="connsiteX2" fmla="*/ 0 w 2599794"/>
                <a:gd name="connsiteY2" fmla="*/ 0 h 2453038"/>
                <a:gd name="connsiteX0" fmla="*/ 2599794 w 2599794"/>
                <a:gd name="connsiteY0" fmla="*/ 2453038 h 2453038"/>
                <a:gd name="connsiteX1" fmla="*/ 1479893 w 2599794"/>
                <a:gd name="connsiteY1" fmla="*/ 1631519 h 2453038"/>
                <a:gd name="connsiteX2" fmla="*/ 0 w 2599794"/>
                <a:gd name="connsiteY2" fmla="*/ 0 h 2453038"/>
              </a:gdLst>
              <a:ahLst/>
              <a:cxnLst>
                <a:cxn ang="0">
                  <a:pos x="connsiteX0" y="connsiteY0"/>
                </a:cxn>
                <a:cxn ang="0">
                  <a:pos x="connsiteX1" y="connsiteY1"/>
                </a:cxn>
                <a:cxn ang="0">
                  <a:pos x="connsiteX2" y="connsiteY2"/>
                </a:cxn>
              </a:cxnLst>
              <a:rect l="l" t="t" r="r" b="b"/>
              <a:pathLst>
                <a:path w="2599794" h="2453038">
                  <a:moveTo>
                    <a:pt x="2599794" y="2453038"/>
                  </a:moveTo>
                  <a:cubicBezTo>
                    <a:pt x="1713906" y="1694534"/>
                    <a:pt x="1913192" y="2040359"/>
                    <a:pt x="1479893" y="1631519"/>
                  </a:cubicBezTo>
                  <a:cubicBezTo>
                    <a:pt x="1046594" y="1222679"/>
                    <a:pt x="456590" y="707155"/>
                    <a:pt x="0" y="0"/>
                  </a:cubicBezTo>
                </a:path>
              </a:pathLst>
            </a:custGeom>
            <a:ln w="381000">
              <a:solidFill>
                <a:schemeClr val="accent1">
                  <a:lumMod val="75000"/>
                </a:schemeClr>
              </a:solidFill>
              <a:tailEnd type="stealth" w="med" len="med"/>
            </a:ln>
            <a:effectLst>
              <a:outerShdw dist="508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0" name="TextBox 89"/>
            <p:cNvSpPr txBox="1"/>
            <p:nvPr/>
          </p:nvSpPr>
          <p:spPr>
            <a:xfrm>
              <a:off x="1076005" y="4010752"/>
              <a:ext cx="2121093" cy="954107"/>
            </a:xfrm>
            <a:prstGeom prst="rect">
              <a:avLst/>
            </a:prstGeom>
            <a:solidFill>
              <a:schemeClr val="accent1">
                <a:lumMod val="75000"/>
              </a:schemeClr>
            </a:solidFill>
            <a:ln>
              <a:solidFill>
                <a:schemeClr val="tx2">
                  <a:lumMod val="75000"/>
                </a:schemeClr>
              </a:solidFill>
            </a:ln>
          </p:spPr>
          <p:txBody>
            <a:bodyPr wrap="none" rtlCol="0">
              <a:spAutoFit/>
            </a:bodyPr>
            <a:lstStyle/>
            <a:p>
              <a:pPr algn="ctr"/>
              <a:r>
                <a:rPr lang="en-US" sz="2800" dirty="0">
                  <a:solidFill>
                    <a:schemeClr val="bg1"/>
                  </a:solidFill>
                </a:rPr>
                <a:t>monopoly on</a:t>
              </a:r>
            </a:p>
            <a:p>
              <a:pPr algn="ctr"/>
              <a:r>
                <a:rPr lang="en-US" sz="2800" dirty="0">
                  <a:solidFill>
                    <a:schemeClr val="bg1"/>
                  </a:solidFill>
                </a:rPr>
                <a:t> Columbia R.</a:t>
              </a:r>
            </a:p>
          </p:txBody>
        </p:sp>
      </p:grpSp>
      <p:sp>
        <p:nvSpPr>
          <p:cNvPr id="78" name="Oval 77"/>
          <p:cNvSpPr/>
          <p:nvPr/>
        </p:nvSpPr>
        <p:spPr>
          <a:xfrm>
            <a:off x="0" y="6324600"/>
            <a:ext cx="3124200" cy="609600"/>
          </a:xfrm>
          <a:prstGeom prst="ellipse">
            <a:avLst/>
          </a:prstGeom>
          <a:noFill/>
          <a:ln w="76200">
            <a:solidFill>
              <a:schemeClr val="accent1">
                <a:lumMod val="75000"/>
              </a:schemeClr>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7" name="Picture 3" descr="C:\Users\Sandra\AppData\Local\Microsoft\Windows\INetCache\IE\51KKD49H\X-black-white-border.svg[1].png"/>
          <p:cNvPicPr>
            <a:picLocks noChangeAspect="1" noChangeArrowheads="1"/>
          </p:cNvPicPr>
          <p:nvPr/>
        </p:nvPicPr>
        <p:blipFill>
          <a:blip r:embed="rId3" cstate="print"/>
          <a:srcRect/>
          <a:stretch>
            <a:fillRect/>
          </a:stretch>
        </p:blipFill>
        <p:spPr bwMode="auto">
          <a:xfrm rot="5400000">
            <a:off x="1262434" y="5241650"/>
            <a:ext cx="843087" cy="1942187"/>
          </a:xfrm>
          <a:prstGeom prst="rect">
            <a:avLst/>
          </a:prstGeom>
          <a:noFill/>
        </p:spPr>
      </p:pic>
      <p:sp useBgFill="1">
        <p:nvSpPr>
          <p:cNvPr id="64" name="Rectangle 63"/>
          <p:cNvSpPr/>
          <p:nvPr/>
        </p:nvSpPr>
        <p:spPr>
          <a:xfrm>
            <a:off x="67056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p:cNvSpPr/>
          <p:nvPr/>
        </p:nvSpPr>
        <p:spPr>
          <a:xfrm>
            <a:off x="0" y="0"/>
            <a:ext cx="9144000" cy="707886"/>
          </a:xfrm>
          <a:prstGeom prst="rect">
            <a:avLst/>
          </a:prstGeom>
          <a:solidFill>
            <a:schemeClr val="accent1">
              <a:lumMod val="20000"/>
              <a:lumOff val="80000"/>
            </a:schemeClr>
          </a:solidFill>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sp useBgFill="1">
        <p:nvSpPr>
          <p:cNvPr id="62" name="Rectangle 61"/>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69" name="TextBox 68"/>
          <p:cNvSpPr txBox="1"/>
          <p:nvPr/>
        </p:nvSpPr>
        <p:spPr>
          <a:xfrm>
            <a:off x="70993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1818</a:t>
            </a:r>
          </a:p>
        </p:txBody>
      </p:sp>
      <p:sp useBgFill="1">
        <p:nvSpPr>
          <p:cNvPr id="70" name="TextBox 69"/>
          <p:cNvSpPr txBox="1"/>
          <p:nvPr/>
        </p:nvSpPr>
        <p:spPr>
          <a:xfrm>
            <a:off x="7099392"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1819</a:t>
            </a:r>
          </a:p>
        </p:txBody>
      </p:sp>
      <p:sp useBgFill="1">
        <p:nvSpPr>
          <p:cNvPr id="75" name="TextBox 74"/>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1820</a:t>
            </a:r>
          </a:p>
        </p:txBody>
      </p:sp>
      <p:sp useBgFill="1">
        <p:nvSpPr>
          <p:cNvPr id="76" name="TextBox 75"/>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1821</a:t>
            </a:r>
          </a:p>
        </p:txBody>
      </p:sp>
      <p:sp useBgFill="1">
        <p:nvSpPr>
          <p:cNvPr id="92" name="TextBox 91"/>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1822</a:t>
            </a:r>
          </a:p>
        </p:txBody>
      </p:sp>
      <p:grpSp>
        <p:nvGrpSpPr>
          <p:cNvPr id="63" name="Group 62"/>
          <p:cNvGrpSpPr/>
          <p:nvPr/>
        </p:nvGrpSpPr>
        <p:grpSpPr>
          <a:xfrm>
            <a:off x="4049712" y="685800"/>
            <a:ext cx="5018088" cy="2854325"/>
            <a:chOff x="4049712" y="685800"/>
            <a:chExt cx="5018088" cy="2854325"/>
          </a:xfrm>
        </p:grpSpPr>
        <p:pic>
          <p:nvPicPr>
            <p:cNvPr id="49156" name="Picture 4"/>
            <p:cNvPicPr>
              <a:picLocks noChangeAspect="1" noChangeArrowheads="1"/>
            </p:cNvPicPr>
            <p:nvPr/>
          </p:nvPicPr>
          <p:blipFill>
            <a:blip r:embed="rId4"/>
            <a:srcRect/>
            <a:stretch>
              <a:fillRect/>
            </a:stretch>
          </p:blipFill>
          <p:spPr bwMode="auto">
            <a:xfrm>
              <a:off x="4049712" y="685800"/>
              <a:ext cx="5018088" cy="2854325"/>
            </a:xfrm>
            <a:prstGeom prst="rect">
              <a:avLst/>
            </a:prstGeom>
            <a:noFill/>
            <a:ln w="9525">
              <a:noFill/>
              <a:miter lim="800000"/>
              <a:headEnd/>
              <a:tailEnd/>
            </a:ln>
            <a:effectLst/>
          </p:spPr>
        </p:pic>
        <p:sp>
          <p:nvSpPr>
            <p:cNvPr id="61" name="TextBox 60"/>
            <p:cNvSpPr txBox="1"/>
            <p:nvPr/>
          </p:nvSpPr>
          <p:spPr>
            <a:xfrm>
              <a:off x="6995797" y="762000"/>
              <a:ext cx="1995803" cy="461665"/>
            </a:xfrm>
            <a:prstGeom prst="rect">
              <a:avLst/>
            </a:prstGeom>
            <a:noFill/>
          </p:spPr>
          <p:txBody>
            <a:bodyPr wrap="none" rtlCol="0">
              <a:spAutoFit/>
            </a:bodyPr>
            <a:lstStyle/>
            <a:p>
              <a:r>
                <a:rPr lang="en-US" sz="2400" dirty="0"/>
                <a:t>Fort Nez Perce</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800" decel="100000"/>
                                        <p:tgtEl>
                                          <p:spTgt spid="68"/>
                                        </p:tgtEl>
                                      </p:cBhvr>
                                    </p:animEffect>
                                    <p:anim calcmode="lin" valueType="num">
                                      <p:cBhvr>
                                        <p:cTn id="8" dur="800" decel="100000" fill="hold"/>
                                        <p:tgtEl>
                                          <p:spTgt spid="68"/>
                                        </p:tgtEl>
                                        <p:attrNameLst>
                                          <p:attrName>style.rotation</p:attrName>
                                        </p:attrNameLst>
                                      </p:cBhvr>
                                      <p:tavLst>
                                        <p:tav tm="0">
                                          <p:val>
                                            <p:fltVal val="-90"/>
                                          </p:val>
                                        </p:tav>
                                        <p:tav tm="100000">
                                          <p:val>
                                            <p:fltVal val="0"/>
                                          </p:val>
                                        </p:tav>
                                      </p:tavLst>
                                    </p:anim>
                                    <p:anim calcmode="lin" valueType="num">
                                      <p:cBhvr>
                                        <p:cTn id="9" dur="800" decel="100000" fill="hold"/>
                                        <p:tgtEl>
                                          <p:spTgt spid="68"/>
                                        </p:tgtEl>
                                        <p:attrNameLst>
                                          <p:attrName>ppt_x</p:attrName>
                                        </p:attrNameLst>
                                      </p:cBhvr>
                                      <p:tavLst>
                                        <p:tav tm="0">
                                          <p:val>
                                            <p:strVal val="#ppt_x+0.4"/>
                                          </p:val>
                                        </p:tav>
                                        <p:tav tm="100000">
                                          <p:val>
                                            <p:strVal val="#ppt_x-0.05"/>
                                          </p:val>
                                        </p:tav>
                                      </p:tavLst>
                                    </p:anim>
                                    <p:anim calcmode="lin" valueType="num">
                                      <p:cBhvr>
                                        <p:cTn id="10" dur="800" decel="100000" fill="hold"/>
                                        <p:tgtEl>
                                          <p:spTgt spid="6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8"/>
                                        </p:tgtEl>
                                        <p:attrNameLst>
                                          <p:attrName>ppt_y</p:attrName>
                                        </p:attrNameLst>
                                      </p:cBhvr>
                                      <p:tavLst>
                                        <p:tav tm="0">
                                          <p:val>
                                            <p:strVal val="#ppt_y+0.1"/>
                                          </p:val>
                                        </p:tav>
                                        <p:tav tm="100000">
                                          <p:val>
                                            <p:strVal val="#ppt_y"/>
                                          </p:val>
                                        </p:tav>
                                      </p:tavLst>
                                    </p:anim>
                                  </p:childTnLst>
                                </p:cTn>
                              </p:par>
                              <p:par>
                                <p:cTn id="13" presetID="53" presetClass="entr" presetSubtype="0" fill="hold" grpId="0" nodeType="withEffect">
                                  <p:stCondLst>
                                    <p:cond delay="0"/>
                                  </p:stCondLst>
                                  <p:childTnLst>
                                    <p:set>
                                      <p:cBhvr>
                                        <p:cTn id="14" dur="1" fill="hold">
                                          <p:stCondLst>
                                            <p:cond delay="0"/>
                                          </p:stCondLst>
                                        </p:cTn>
                                        <p:tgtEl>
                                          <p:spTgt spid="67"/>
                                        </p:tgtEl>
                                        <p:attrNameLst>
                                          <p:attrName>style.visibility</p:attrName>
                                        </p:attrNameLst>
                                      </p:cBhvr>
                                      <p:to>
                                        <p:strVal val="visible"/>
                                      </p:to>
                                    </p:set>
                                    <p:anim calcmode="lin" valueType="num">
                                      <p:cBhvr>
                                        <p:cTn id="15" dur="1000" fill="hold"/>
                                        <p:tgtEl>
                                          <p:spTgt spid="67"/>
                                        </p:tgtEl>
                                        <p:attrNameLst>
                                          <p:attrName>ppt_w</p:attrName>
                                        </p:attrNameLst>
                                      </p:cBhvr>
                                      <p:tavLst>
                                        <p:tav tm="0">
                                          <p:val>
                                            <p:fltVal val="0"/>
                                          </p:val>
                                        </p:tav>
                                        <p:tav tm="100000">
                                          <p:val>
                                            <p:strVal val="#ppt_w"/>
                                          </p:val>
                                        </p:tav>
                                      </p:tavLst>
                                    </p:anim>
                                    <p:anim calcmode="lin" valueType="num">
                                      <p:cBhvr>
                                        <p:cTn id="16" dur="1000" fill="hold"/>
                                        <p:tgtEl>
                                          <p:spTgt spid="67"/>
                                        </p:tgtEl>
                                        <p:attrNameLst>
                                          <p:attrName>ppt_h</p:attrName>
                                        </p:attrNameLst>
                                      </p:cBhvr>
                                      <p:tavLst>
                                        <p:tav tm="0">
                                          <p:val>
                                            <p:fltVal val="0"/>
                                          </p:val>
                                        </p:tav>
                                        <p:tav tm="100000">
                                          <p:val>
                                            <p:strVal val="#ppt_h"/>
                                          </p:val>
                                        </p:tav>
                                      </p:tavLst>
                                    </p:anim>
                                    <p:animEffect transition="in" filter="fade">
                                      <p:cBhvr>
                                        <p:cTn id="17" dur="1000"/>
                                        <p:tgtEl>
                                          <p:spTgt spid="67"/>
                                        </p:tgtEl>
                                      </p:cBhvr>
                                    </p:animEffect>
                                  </p:childTnLst>
                                </p:cTn>
                              </p:par>
                              <p:par>
                                <p:cTn id="18" presetID="10" presetClass="entr" presetSubtype="0" fill="hold" nodeType="withEffect">
                                  <p:stCondLst>
                                    <p:cond delay="0"/>
                                  </p:stCondLst>
                                  <p:childTnLst>
                                    <p:set>
                                      <p:cBhvr>
                                        <p:cTn id="19" dur="1" fill="hold">
                                          <p:stCondLst>
                                            <p:cond delay="0"/>
                                          </p:stCondLst>
                                        </p:cTn>
                                        <p:tgtEl>
                                          <p:spTgt spid="63"/>
                                        </p:tgtEl>
                                        <p:attrNameLst>
                                          <p:attrName>style.visibility</p:attrName>
                                        </p:attrNameLst>
                                      </p:cBhvr>
                                      <p:to>
                                        <p:strVal val="visible"/>
                                      </p:to>
                                    </p:set>
                                    <p:animEffect transition="in" filter="fade">
                                      <p:cBhvr>
                                        <p:cTn id="20" dur="1000"/>
                                        <p:tgtEl>
                                          <p:spTgt spid="6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1000"/>
                                        <p:tgtEl>
                                          <p:spTgt spid="63"/>
                                        </p:tgtEl>
                                      </p:cBhvr>
                                    </p:animEffect>
                                    <p:set>
                                      <p:cBhvr>
                                        <p:cTn id="25" dur="1" fill="hold">
                                          <p:stCondLst>
                                            <p:cond delay="999"/>
                                          </p:stCondLst>
                                        </p:cTn>
                                        <p:tgtEl>
                                          <p:spTgt spid="63"/>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1000"/>
                                        <p:tgtEl>
                                          <p:spTgt spid="66"/>
                                        </p:tgtEl>
                                      </p:cBhvr>
                                    </p:animEffect>
                                    <p:set>
                                      <p:cBhvr>
                                        <p:cTn id="28" dur="1" fill="hold">
                                          <p:stCondLst>
                                            <p:cond delay="999"/>
                                          </p:stCondLst>
                                        </p:cTn>
                                        <p:tgtEl>
                                          <p:spTgt spid="66"/>
                                        </p:tgtEl>
                                        <p:attrNameLst>
                                          <p:attrName>style.visibility</p:attrName>
                                        </p:attrNameLst>
                                      </p:cBhvr>
                                      <p:to>
                                        <p:strVal val="hidden"/>
                                      </p:to>
                                    </p:set>
                                  </p:childTnLst>
                                </p:cTn>
                              </p:par>
                            </p:childTnLst>
                          </p:cTn>
                        </p:par>
                        <p:par>
                          <p:cTn id="29" fill="hold">
                            <p:stCondLst>
                              <p:cond delay="1000"/>
                            </p:stCondLst>
                            <p:childTnLst>
                              <p:par>
                                <p:cTn id="30" presetID="10" presetClass="exit" presetSubtype="0" fill="hold" grpId="0" nodeType="afterEffect">
                                  <p:stCondLst>
                                    <p:cond delay="0"/>
                                  </p:stCondLst>
                                  <p:childTnLst>
                                    <p:animEffect transition="out" filter="fade">
                                      <p:cBhvr>
                                        <p:cTn id="31" dur="1000"/>
                                        <p:tgtEl>
                                          <p:spTgt spid="69"/>
                                        </p:tgtEl>
                                      </p:cBhvr>
                                    </p:animEffect>
                                    <p:set>
                                      <p:cBhvr>
                                        <p:cTn id="32" dur="1" fill="hold">
                                          <p:stCondLst>
                                            <p:cond delay="999"/>
                                          </p:stCondLst>
                                        </p:cTn>
                                        <p:tgtEl>
                                          <p:spTgt spid="69"/>
                                        </p:tgtEl>
                                        <p:attrNameLst>
                                          <p:attrName>style.visibility</p:attrName>
                                        </p:attrNameLst>
                                      </p:cBhvr>
                                      <p:to>
                                        <p:strVal val="hidden"/>
                                      </p:to>
                                    </p:set>
                                  </p:childTnLst>
                                </p:cTn>
                              </p:par>
                              <p:par>
                                <p:cTn id="33" presetID="49" presetClass="entr" presetSubtype="0" decel="100000" fill="hold" grpId="1" nodeType="withEffect">
                                  <p:stCondLst>
                                    <p:cond delay="0"/>
                                  </p:stCondLst>
                                  <p:childTnLst>
                                    <p:set>
                                      <p:cBhvr>
                                        <p:cTn id="34" dur="1" fill="hold">
                                          <p:stCondLst>
                                            <p:cond delay="0"/>
                                          </p:stCondLst>
                                        </p:cTn>
                                        <p:tgtEl>
                                          <p:spTgt spid="70"/>
                                        </p:tgtEl>
                                        <p:attrNameLst>
                                          <p:attrName>style.visibility</p:attrName>
                                        </p:attrNameLst>
                                      </p:cBhvr>
                                      <p:to>
                                        <p:strVal val="visible"/>
                                      </p:to>
                                    </p:set>
                                    <p:anim calcmode="lin" valueType="num">
                                      <p:cBhvr>
                                        <p:cTn id="35" dur="1000" fill="hold"/>
                                        <p:tgtEl>
                                          <p:spTgt spid="70"/>
                                        </p:tgtEl>
                                        <p:attrNameLst>
                                          <p:attrName>ppt_w</p:attrName>
                                        </p:attrNameLst>
                                      </p:cBhvr>
                                      <p:tavLst>
                                        <p:tav tm="0">
                                          <p:val>
                                            <p:fltVal val="0"/>
                                          </p:val>
                                        </p:tav>
                                        <p:tav tm="100000">
                                          <p:val>
                                            <p:strVal val="#ppt_w"/>
                                          </p:val>
                                        </p:tav>
                                      </p:tavLst>
                                    </p:anim>
                                    <p:anim calcmode="lin" valueType="num">
                                      <p:cBhvr>
                                        <p:cTn id="36" dur="1000" fill="hold"/>
                                        <p:tgtEl>
                                          <p:spTgt spid="70"/>
                                        </p:tgtEl>
                                        <p:attrNameLst>
                                          <p:attrName>ppt_h</p:attrName>
                                        </p:attrNameLst>
                                      </p:cBhvr>
                                      <p:tavLst>
                                        <p:tav tm="0">
                                          <p:val>
                                            <p:fltVal val="0"/>
                                          </p:val>
                                        </p:tav>
                                        <p:tav tm="100000">
                                          <p:val>
                                            <p:strVal val="#ppt_h"/>
                                          </p:val>
                                        </p:tav>
                                      </p:tavLst>
                                    </p:anim>
                                    <p:anim calcmode="lin" valueType="num">
                                      <p:cBhvr>
                                        <p:cTn id="37" dur="1000" fill="hold"/>
                                        <p:tgtEl>
                                          <p:spTgt spid="70"/>
                                        </p:tgtEl>
                                        <p:attrNameLst>
                                          <p:attrName>style.rotation</p:attrName>
                                        </p:attrNameLst>
                                      </p:cBhvr>
                                      <p:tavLst>
                                        <p:tav tm="0">
                                          <p:val>
                                            <p:fltVal val="360"/>
                                          </p:val>
                                        </p:tav>
                                        <p:tav tm="100000">
                                          <p:val>
                                            <p:fltVal val="0"/>
                                          </p:val>
                                        </p:tav>
                                      </p:tavLst>
                                    </p:anim>
                                    <p:animEffect transition="in" filter="fade">
                                      <p:cBhvr>
                                        <p:cTn id="38" dur="1000"/>
                                        <p:tgtEl>
                                          <p:spTgt spid="70"/>
                                        </p:tgtEl>
                                      </p:cBhvr>
                                    </p:animEffect>
                                  </p:childTnLst>
                                </p:cTn>
                              </p:par>
                            </p:childTnLst>
                          </p:cTn>
                        </p:par>
                        <p:par>
                          <p:cTn id="39" fill="hold">
                            <p:stCondLst>
                              <p:cond delay="2000"/>
                            </p:stCondLst>
                            <p:childTnLst>
                              <p:par>
                                <p:cTn id="40" presetID="49" presetClass="entr" presetSubtype="0" decel="100000" fill="hold" grpId="0" nodeType="afterEffect">
                                  <p:stCondLst>
                                    <p:cond delay="0"/>
                                  </p:stCondLst>
                                  <p:childTnLst>
                                    <p:set>
                                      <p:cBhvr>
                                        <p:cTn id="41" dur="1" fill="hold">
                                          <p:stCondLst>
                                            <p:cond delay="0"/>
                                          </p:stCondLst>
                                        </p:cTn>
                                        <p:tgtEl>
                                          <p:spTgt spid="71"/>
                                        </p:tgtEl>
                                        <p:attrNameLst>
                                          <p:attrName>style.visibility</p:attrName>
                                        </p:attrNameLst>
                                      </p:cBhvr>
                                      <p:to>
                                        <p:strVal val="visible"/>
                                      </p:to>
                                    </p:set>
                                    <p:anim calcmode="lin" valueType="num">
                                      <p:cBhvr>
                                        <p:cTn id="42" dur="500" fill="hold"/>
                                        <p:tgtEl>
                                          <p:spTgt spid="71"/>
                                        </p:tgtEl>
                                        <p:attrNameLst>
                                          <p:attrName>ppt_w</p:attrName>
                                        </p:attrNameLst>
                                      </p:cBhvr>
                                      <p:tavLst>
                                        <p:tav tm="0">
                                          <p:val>
                                            <p:fltVal val="0"/>
                                          </p:val>
                                        </p:tav>
                                        <p:tav tm="100000">
                                          <p:val>
                                            <p:strVal val="#ppt_w"/>
                                          </p:val>
                                        </p:tav>
                                      </p:tavLst>
                                    </p:anim>
                                    <p:anim calcmode="lin" valueType="num">
                                      <p:cBhvr>
                                        <p:cTn id="43" dur="500" fill="hold"/>
                                        <p:tgtEl>
                                          <p:spTgt spid="71"/>
                                        </p:tgtEl>
                                        <p:attrNameLst>
                                          <p:attrName>ppt_h</p:attrName>
                                        </p:attrNameLst>
                                      </p:cBhvr>
                                      <p:tavLst>
                                        <p:tav tm="0">
                                          <p:val>
                                            <p:fltVal val="0"/>
                                          </p:val>
                                        </p:tav>
                                        <p:tav tm="100000">
                                          <p:val>
                                            <p:strVal val="#ppt_h"/>
                                          </p:val>
                                        </p:tav>
                                      </p:tavLst>
                                    </p:anim>
                                    <p:anim calcmode="lin" valueType="num">
                                      <p:cBhvr>
                                        <p:cTn id="44" dur="500" fill="hold"/>
                                        <p:tgtEl>
                                          <p:spTgt spid="71"/>
                                        </p:tgtEl>
                                        <p:attrNameLst>
                                          <p:attrName>style.rotation</p:attrName>
                                        </p:attrNameLst>
                                      </p:cBhvr>
                                      <p:tavLst>
                                        <p:tav tm="0">
                                          <p:val>
                                            <p:fltVal val="360"/>
                                          </p:val>
                                        </p:tav>
                                        <p:tav tm="100000">
                                          <p:val>
                                            <p:fltVal val="0"/>
                                          </p:val>
                                        </p:tav>
                                      </p:tavLst>
                                    </p:anim>
                                    <p:animEffect transition="in" filter="fade">
                                      <p:cBhvr>
                                        <p:cTn id="45" dur="500"/>
                                        <p:tgtEl>
                                          <p:spTgt spid="71"/>
                                        </p:tgtEl>
                                      </p:cBhvr>
                                    </p:animEffect>
                                  </p:childTnLst>
                                </p:cTn>
                              </p:par>
                            </p:childTnLst>
                          </p:cTn>
                        </p:par>
                        <p:par>
                          <p:cTn id="46" fill="hold">
                            <p:stCondLst>
                              <p:cond delay="2500"/>
                            </p:stCondLst>
                            <p:childTnLst>
                              <p:par>
                                <p:cTn id="47" presetID="49" presetClass="entr" presetSubtype="0" decel="100000" fill="hold" grpId="0" nodeType="afterEffect">
                                  <p:stCondLst>
                                    <p:cond delay="0"/>
                                  </p:stCondLst>
                                  <p:childTnLst>
                                    <p:set>
                                      <p:cBhvr>
                                        <p:cTn id="48" dur="1" fill="hold">
                                          <p:stCondLst>
                                            <p:cond delay="0"/>
                                          </p:stCondLst>
                                        </p:cTn>
                                        <p:tgtEl>
                                          <p:spTgt spid="74"/>
                                        </p:tgtEl>
                                        <p:attrNameLst>
                                          <p:attrName>style.visibility</p:attrName>
                                        </p:attrNameLst>
                                      </p:cBhvr>
                                      <p:to>
                                        <p:strVal val="visible"/>
                                      </p:to>
                                    </p:set>
                                    <p:anim calcmode="lin" valueType="num">
                                      <p:cBhvr>
                                        <p:cTn id="49" dur="1000" fill="hold"/>
                                        <p:tgtEl>
                                          <p:spTgt spid="74"/>
                                        </p:tgtEl>
                                        <p:attrNameLst>
                                          <p:attrName>ppt_w</p:attrName>
                                        </p:attrNameLst>
                                      </p:cBhvr>
                                      <p:tavLst>
                                        <p:tav tm="0">
                                          <p:val>
                                            <p:fltVal val="0"/>
                                          </p:val>
                                        </p:tav>
                                        <p:tav tm="100000">
                                          <p:val>
                                            <p:strVal val="#ppt_w"/>
                                          </p:val>
                                        </p:tav>
                                      </p:tavLst>
                                    </p:anim>
                                    <p:anim calcmode="lin" valueType="num">
                                      <p:cBhvr>
                                        <p:cTn id="50" dur="1000" fill="hold"/>
                                        <p:tgtEl>
                                          <p:spTgt spid="74"/>
                                        </p:tgtEl>
                                        <p:attrNameLst>
                                          <p:attrName>ppt_h</p:attrName>
                                        </p:attrNameLst>
                                      </p:cBhvr>
                                      <p:tavLst>
                                        <p:tav tm="0">
                                          <p:val>
                                            <p:fltVal val="0"/>
                                          </p:val>
                                        </p:tav>
                                        <p:tav tm="100000">
                                          <p:val>
                                            <p:strVal val="#ppt_h"/>
                                          </p:val>
                                        </p:tav>
                                      </p:tavLst>
                                    </p:anim>
                                    <p:anim calcmode="lin" valueType="num">
                                      <p:cBhvr>
                                        <p:cTn id="51" dur="1000" fill="hold"/>
                                        <p:tgtEl>
                                          <p:spTgt spid="74"/>
                                        </p:tgtEl>
                                        <p:attrNameLst>
                                          <p:attrName>style.rotation</p:attrName>
                                        </p:attrNameLst>
                                      </p:cBhvr>
                                      <p:tavLst>
                                        <p:tav tm="0">
                                          <p:val>
                                            <p:fltVal val="360"/>
                                          </p:val>
                                        </p:tav>
                                        <p:tav tm="100000">
                                          <p:val>
                                            <p:fltVal val="0"/>
                                          </p:val>
                                        </p:tav>
                                      </p:tavLst>
                                    </p:anim>
                                    <p:animEffect transition="in" filter="fade">
                                      <p:cBhvr>
                                        <p:cTn id="52" dur="1000"/>
                                        <p:tgtEl>
                                          <p:spTgt spid="74"/>
                                        </p:tgtEl>
                                      </p:cBhvr>
                                    </p:animEffect>
                                  </p:childTnLst>
                                </p:cTn>
                              </p:par>
                              <p:par>
                                <p:cTn id="53" presetID="53" presetClass="entr" presetSubtype="0" fill="hold" grpId="0" nodeType="withEffect">
                                  <p:stCondLst>
                                    <p:cond delay="0"/>
                                  </p:stCondLst>
                                  <p:childTnLst>
                                    <p:set>
                                      <p:cBhvr>
                                        <p:cTn id="54" dur="1" fill="hold">
                                          <p:stCondLst>
                                            <p:cond delay="0"/>
                                          </p:stCondLst>
                                        </p:cTn>
                                        <p:tgtEl>
                                          <p:spTgt spid="73"/>
                                        </p:tgtEl>
                                        <p:attrNameLst>
                                          <p:attrName>style.visibility</p:attrName>
                                        </p:attrNameLst>
                                      </p:cBhvr>
                                      <p:to>
                                        <p:strVal val="visible"/>
                                      </p:to>
                                    </p:set>
                                    <p:anim calcmode="lin" valueType="num">
                                      <p:cBhvr>
                                        <p:cTn id="55" dur="1000" fill="hold"/>
                                        <p:tgtEl>
                                          <p:spTgt spid="73"/>
                                        </p:tgtEl>
                                        <p:attrNameLst>
                                          <p:attrName>ppt_w</p:attrName>
                                        </p:attrNameLst>
                                      </p:cBhvr>
                                      <p:tavLst>
                                        <p:tav tm="0">
                                          <p:val>
                                            <p:fltVal val="0"/>
                                          </p:val>
                                        </p:tav>
                                        <p:tav tm="100000">
                                          <p:val>
                                            <p:strVal val="#ppt_w"/>
                                          </p:val>
                                        </p:tav>
                                      </p:tavLst>
                                    </p:anim>
                                    <p:anim calcmode="lin" valueType="num">
                                      <p:cBhvr>
                                        <p:cTn id="56" dur="1000" fill="hold"/>
                                        <p:tgtEl>
                                          <p:spTgt spid="73"/>
                                        </p:tgtEl>
                                        <p:attrNameLst>
                                          <p:attrName>ppt_h</p:attrName>
                                        </p:attrNameLst>
                                      </p:cBhvr>
                                      <p:tavLst>
                                        <p:tav tm="0">
                                          <p:val>
                                            <p:fltVal val="0"/>
                                          </p:val>
                                        </p:tav>
                                        <p:tav tm="100000">
                                          <p:val>
                                            <p:strVal val="#ppt_h"/>
                                          </p:val>
                                        </p:tav>
                                      </p:tavLst>
                                    </p:anim>
                                    <p:animEffect transition="in" filter="fade">
                                      <p:cBhvr>
                                        <p:cTn id="57" dur="1000"/>
                                        <p:tgtEl>
                                          <p:spTgt spid="73"/>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grpId="1" nodeType="clickEffect">
                                  <p:stCondLst>
                                    <p:cond delay="0"/>
                                  </p:stCondLst>
                                  <p:childTnLst>
                                    <p:animEffect transition="out" filter="fade">
                                      <p:cBhvr>
                                        <p:cTn id="61" dur="1000"/>
                                        <p:tgtEl>
                                          <p:spTgt spid="71"/>
                                        </p:tgtEl>
                                      </p:cBhvr>
                                    </p:animEffect>
                                    <p:set>
                                      <p:cBhvr>
                                        <p:cTn id="62" dur="1" fill="hold">
                                          <p:stCondLst>
                                            <p:cond delay="999"/>
                                          </p:stCondLst>
                                        </p:cTn>
                                        <p:tgtEl>
                                          <p:spTgt spid="71"/>
                                        </p:tgtEl>
                                        <p:attrNameLst>
                                          <p:attrName>style.visibility</p:attrName>
                                        </p:attrNameLst>
                                      </p:cBhvr>
                                      <p:to>
                                        <p:strVal val="hidden"/>
                                      </p:to>
                                    </p:set>
                                  </p:childTnLst>
                                </p:cTn>
                              </p:par>
                            </p:childTnLst>
                          </p:cTn>
                        </p:par>
                        <p:par>
                          <p:cTn id="63" fill="hold">
                            <p:stCondLst>
                              <p:cond delay="1000"/>
                            </p:stCondLst>
                            <p:childTnLst>
                              <p:par>
                                <p:cTn id="64" presetID="49" presetClass="entr" presetSubtype="0" decel="100000" fill="hold" grpId="1" nodeType="afterEffect">
                                  <p:stCondLst>
                                    <p:cond delay="0"/>
                                  </p:stCondLst>
                                  <p:childTnLst>
                                    <p:set>
                                      <p:cBhvr>
                                        <p:cTn id="65" dur="1" fill="hold">
                                          <p:stCondLst>
                                            <p:cond delay="0"/>
                                          </p:stCondLst>
                                        </p:cTn>
                                        <p:tgtEl>
                                          <p:spTgt spid="75"/>
                                        </p:tgtEl>
                                        <p:attrNameLst>
                                          <p:attrName>style.visibility</p:attrName>
                                        </p:attrNameLst>
                                      </p:cBhvr>
                                      <p:to>
                                        <p:strVal val="visible"/>
                                      </p:to>
                                    </p:set>
                                    <p:anim calcmode="lin" valueType="num">
                                      <p:cBhvr>
                                        <p:cTn id="66" dur="1000" fill="hold"/>
                                        <p:tgtEl>
                                          <p:spTgt spid="75"/>
                                        </p:tgtEl>
                                        <p:attrNameLst>
                                          <p:attrName>ppt_w</p:attrName>
                                        </p:attrNameLst>
                                      </p:cBhvr>
                                      <p:tavLst>
                                        <p:tav tm="0">
                                          <p:val>
                                            <p:fltVal val="0"/>
                                          </p:val>
                                        </p:tav>
                                        <p:tav tm="100000">
                                          <p:val>
                                            <p:strVal val="#ppt_w"/>
                                          </p:val>
                                        </p:tav>
                                      </p:tavLst>
                                    </p:anim>
                                    <p:anim calcmode="lin" valueType="num">
                                      <p:cBhvr>
                                        <p:cTn id="67" dur="1000" fill="hold"/>
                                        <p:tgtEl>
                                          <p:spTgt spid="75"/>
                                        </p:tgtEl>
                                        <p:attrNameLst>
                                          <p:attrName>ppt_h</p:attrName>
                                        </p:attrNameLst>
                                      </p:cBhvr>
                                      <p:tavLst>
                                        <p:tav tm="0">
                                          <p:val>
                                            <p:fltVal val="0"/>
                                          </p:val>
                                        </p:tav>
                                        <p:tav tm="100000">
                                          <p:val>
                                            <p:strVal val="#ppt_h"/>
                                          </p:val>
                                        </p:tav>
                                      </p:tavLst>
                                    </p:anim>
                                    <p:anim calcmode="lin" valueType="num">
                                      <p:cBhvr>
                                        <p:cTn id="68" dur="1000" fill="hold"/>
                                        <p:tgtEl>
                                          <p:spTgt spid="75"/>
                                        </p:tgtEl>
                                        <p:attrNameLst>
                                          <p:attrName>style.rotation</p:attrName>
                                        </p:attrNameLst>
                                      </p:cBhvr>
                                      <p:tavLst>
                                        <p:tav tm="0">
                                          <p:val>
                                            <p:fltVal val="360"/>
                                          </p:val>
                                        </p:tav>
                                        <p:tav tm="100000">
                                          <p:val>
                                            <p:fltVal val="0"/>
                                          </p:val>
                                        </p:tav>
                                      </p:tavLst>
                                    </p:anim>
                                    <p:animEffect transition="in" filter="fade">
                                      <p:cBhvr>
                                        <p:cTn id="69" dur="1000"/>
                                        <p:tgtEl>
                                          <p:spTgt spid="75"/>
                                        </p:tgtEl>
                                      </p:cBhvr>
                                    </p:animEffect>
                                  </p:childTnLst>
                                </p:cTn>
                              </p:par>
                              <p:par>
                                <p:cTn id="70" presetID="10" presetClass="exit" presetSubtype="0" fill="hold" grpId="0" nodeType="withEffect">
                                  <p:stCondLst>
                                    <p:cond delay="0"/>
                                  </p:stCondLst>
                                  <p:childTnLst>
                                    <p:animEffect transition="out" filter="fade">
                                      <p:cBhvr>
                                        <p:cTn id="71" dur="1000"/>
                                        <p:tgtEl>
                                          <p:spTgt spid="70"/>
                                        </p:tgtEl>
                                      </p:cBhvr>
                                    </p:animEffect>
                                    <p:set>
                                      <p:cBhvr>
                                        <p:cTn id="72" dur="1" fill="hold">
                                          <p:stCondLst>
                                            <p:cond delay="999"/>
                                          </p:stCondLst>
                                        </p:cTn>
                                        <p:tgtEl>
                                          <p:spTgt spid="70"/>
                                        </p:tgtEl>
                                        <p:attrNameLst>
                                          <p:attrName>style.visibility</p:attrName>
                                        </p:attrNameLst>
                                      </p:cBhvr>
                                      <p:to>
                                        <p:strVal val="hidden"/>
                                      </p:to>
                                    </p:set>
                                  </p:childTnLst>
                                </p:cTn>
                              </p:par>
                            </p:childTnLst>
                          </p:cTn>
                        </p:par>
                        <p:par>
                          <p:cTn id="73" fill="hold">
                            <p:stCondLst>
                              <p:cond delay="2000"/>
                            </p:stCondLst>
                            <p:childTnLst>
                              <p:par>
                                <p:cTn id="74" presetID="49" presetClass="entr" presetSubtype="0" decel="100000" fill="hold" grpId="1"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p:cTn id="76" dur="1000" fill="hold"/>
                                        <p:tgtEl>
                                          <p:spTgt spid="76"/>
                                        </p:tgtEl>
                                        <p:attrNameLst>
                                          <p:attrName>ppt_w</p:attrName>
                                        </p:attrNameLst>
                                      </p:cBhvr>
                                      <p:tavLst>
                                        <p:tav tm="0">
                                          <p:val>
                                            <p:fltVal val="0"/>
                                          </p:val>
                                        </p:tav>
                                        <p:tav tm="100000">
                                          <p:val>
                                            <p:strVal val="#ppt_w"/>
                                          </p:val>
                                        </p:tav>
                                      </p:tavLst>
                                    </p:anim>
                                    <p:anim calcmode="lin" valueType="num">
                                      <p:cBhvr>
                                        <p:cTn id="77" dur="1000" fill="hold"/>
                                        <p:tgtEl>
                                          <p:spTgt spid="76"/>
                                        </p:tgtEl>
                                        <p:attrNameLst>
                                          <p:attrName>ppt_h</p:attrName>
                                        </p:attrNameLst>
                                      </p:cBhvr>
                                      <p:tavLst>
                                        <p:tav tm="0">
                                          <p:val>
                                            <p:fltVal val="0"/>
                                          </p:val>
                                        </p:tav>
                                        <p:tav tm="100000">
                                          <p:val>
                                            <p:strVal val="#ppt_h"/>
                                          </p:val>
                                        </p:tav>
                                      </p:tavLst>
                                    </p:anim>
                                    <p:anim calcmode="lin" valueType="num">
                                      <p:cBhvr>
                                        <p:cTn id="78" dur="1000" fill="hold"/>
                                        <p:tgtEl>
                                          <p:spTgt spid="76"/>
                                        </p:tgtEl>
                                        <p:attrNameLst>
                                          <p:attrName>style.rotation</p:attrName>
                                        </p:attrNameLst>
                                      </p:cBhvr>
                                      <p:tavLst>
                                        <p:tav tm="0">
                                          <p:val>
                                            <p:fltVal val="360"/>
                                          </p:val>
                                        </p:tav>
                                        <p:tav tm="100000">
                                          <p:val>
                                            <p:fltVal val="0"/>
                                          </p:val>
                                        </p:tav>
                                      </p:tavLst>
                                    </p:anim>
                                    <p:animEffect transition="in" filter="fade">
                                      <p:cBhvr>
                                        <p:cTn id="79" dur="1000"/>
                                        <p:tgtEl>
                                          <p:spTgt spid="76"/>
                                        </p:tgtEl>
                                      </p:cBhvr>
                                    </p:animEffect>
                                  </p:childTnLst>
                                </p:cTn>
                              </p:par>
                              <p:par>
                                <p:cTn id="80" presetID="10" presetClass="exit" presetSubtype="0" fill="hold" grpId="0" nodeType="withEffect">
                                  <p:stCondLst>
                                    <p:cond delay="0"/>
                                  </p:stCondLst>
                                  <p:childTnLst>
                                    <p:animEffect transition="out" filter="fade">
                                      <p:cBhvr>
                                        <p:cTn id="81" dur="1000"/>
                                        <p:tgtEl>
                                          <p:spTgt spid="75"/>
                                        </p:tgtEl>
                                      </p:cBhvr>
                                    </p:animEffect>
                                    <p:set>
                                      <p:cBhvr>
                                        <p:cTn id="82" dur="1" fill="hold">
                                          <p:stCondLst>
                                            <p:cond delay="999"/>
                                          </p:stCondLst>
                                        </p:cTn>
                                        <p:tgtEl>
                                          <p:spTgt spid="75"/>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49" presetClass="entr" presetSubtype="0" decel="100000" fill="hold" grpId="0" nodeType="clickEffect">
                                  <p:stCondLst>
                                    <p:cond delay="0"/>
                                  </p:stCondLst>
                                  <p:childTnLst>
                                    <p:set>
                                      <p:cBhvr>
                                        <p:cTn id="86" dur="1" fill="hold">
                                          <p:stCondLst>
                                            <p:cond delay="0"/>
                                          </p:stCondLst>
                                        </p:cTn>
                                        <p:tgtEl>
                                          <p:spTgt spid="78"/>
                                        </p:tgtEl>
                                        <p:attrNameLst>
                                          <p:attrName>style.visibility</p:attrName>
                                        </p:attrNameLst>
                                      </p:cBhvr>
                                      <p:to>
                                        <p:strVal val="visible"/>
                                      </p:to>
                                    </p:set>
                                    <p:anim calcmode="lin" valueType="num">
                                      <p:cBhvr>
                                        <p:cTn id="87" dur="1000" fill="hold"/>
                                        <p:tgtEl>
                                          <p:spTgt spid="78"/>
                                        </p:tgtEl>
                                        <p:attrNameLst>
                                          <p:attrName>ppt_w</p:attrName>
                                        </p:attrNameLst>
                                      </p:cBhvr>
                                      <p:tavLst>
                                        <p:tav tm="0">
                                          <p:val>
                                            <p:fltVal val="0"/>
                                          </p:val>
                                        </p:tav>
                                        <p:tav tm="100000">
                                          <p:val>
                                            <p:strVal val="#ppt_w"/>
                                          </p:val>
                                        </p:tav>
                                      </p:tavLst>
                                    </p:anim>
                                    <p:anim calcmode="lin" valueType="num">
                                      <p:cBhvr>
                                        <p:cTn id="88" dur="1000" fill="hold"/>
                                        <p:tgtEl>
                                          <p:spTgt spid="78"/>
                                        </p:tgtEl>
                                        <p:attrNameLst>
                                          <p:attrName>ppt_h</p:attrName>
                                        </p:attrNameLst>
                                      </p:cBhvr>
                                      <p:tavLst>
                                        <p:tav tm="0">
                                          <p:val>
                                            <p:fltVal val="0"/>
                                          </p:val>
                                        </p:tav>
                                        <p:tav tm="100000">
                                          <p:val>
                                            <p:strVal val="#ppt_h"/>
                                          </p:val>
                                        </p:tav>
                                      </p:tavLst>
                                    </p:anim>
                                    <p:anim calcmode="lin" valueType="num">
                                      <p:cBhvr>
                                        <p:cTn id="89" dur="1000" fill="hold"/>
                                        <p:tgtEl>
                                          <p:spTgt spid="78"/>
                                        </p:tgtEl>
                                        <p:attrNameLst>
                                          <p:attrName>style.rotation</p:attrName>
                                        </p:attrNameLst>
                                      </p:cBhvr>
                                      <p:tavLst>
                                        <p:tav tm="0">
                                          <p:val>
                                            <p:fltVal val="360"/>
                                          </p:val>
                                        </p:tav>
                                        <p:tav tm="100000">
                                          <p:val>
                                            <p:fltVal val="0"/>
                                          </p:val>
                                        </p:tav>
                                      </p:tavLst>
                                    </p:anim>
                                    <p:animEffect transition="in" filter="fade">
                                      <p:cBhvr>
                                        <p:cTn id="90" dur="1000"/>
                                        <p:tgtEl>
                                          <p:spTgt spid="78"/>
                                        </p:tgtEl>
                                      </p:cBhvr>
                                    </p:animEffect>
                                  </p:childTnLst>
                                </p:cTn>
                              </p:par>
                            </p:childTnLst>
                          </p:cTn>
                        </p:par>
                        <p:par>
                          <p:cTn id="91" fill="hold">
                            <p:stCondLst>
                              <p:cond delay="1000"/>
                            </p:stCondLst>
                            <p:childTnLst>
                              <p:par>
                                <p:cTn id="92" presetID="22" presetClass="entr" presetSubtype="1" fill="hold" nodeType="afterEffect">
                                  <p:stCondLst>
                                    <p:cond delay="0"/>
                                  </p:stCondLst>
                                  <p:childTnLst>
                                    <p:set>
                                      <p:cBhvr>
                                        <p:cTn id="93" dur="1" fill="hold">
                                          <p:stCondLst>
                                            <p:cond delay="0"/>
                                          </p:stCondLst>
                                        </p:cTn>
                                        <p:tgtEl>
                                          <p:spTgt spid="77"/>
                                        </p:tgtEl>
                                        <p:attrNameLst>
                                          <p:attrName>style.visibility</p:attrName>
                                        </p:attrNameLst>
                                      </p:cBhvr>
                                      <p:to>
                                        <p:strVal val="visible"/>
                                      </p:to>
                                    </p:set>
                                    <p:animEffect transition="in" filter="wipe(up)">
                                      <p:cBhvr>
                                        <p:cTn id="94" dur="1000"/>
                                        <p:tgtEl>
                                          <p:spTgt spid="77"/>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79"/>
                                        </p:tgtEl>
                                        <p:attrNameLst>
                                          <p:attrName>style.visibility</p:attrName>
                                        </p:attrNameLst>
                                      </p:cBhvr>
                                      <p:to>
                                        <p:strVal val="visible"/>
                                      </p:to>
                                    </p:set>
                                    <p:animEffect transition="in" filter="wipe(up)">
                                      <p:cBhvr>
                                        <p:cTn id="99" dur="2000"/>
                                        <p:tgtEl>
                                          <p:spTgt spid="79"/>
                                        </p:tgtEl>
                                      </p:cBhvr>
                                    </p:animEffect>
                                  </p:childTnLst>
                                </p:cTn>
                              </p:par>
                            </p:childTnLst>
                          </p:cTn>
                        </p:par>
                        <p:par>
                          <p:cTn id="100" fill="hold">
                            <p:stCondLst>
                              <p:cond delay="2000"/>
                            </p:stCondLst>
                            <p:childTnLst>
                              <p:par>
                                <p:cTn id="101" presetID="1" presetClass="emph" presetSubtype="2" fill="hold" nodeType="afterEffect">
                                  <p:stCondLst>
                                    <p:cond delay="0"/>
                                  </p:stCondLst>
                                  <p:childTnLst>
                                    <p:animClr clrSpc="rgb" dir="cw">
                                      <p:cBhvr>
                                        <p:cTn id="102" dur="1000" fill="hold"/>
                                        <p:tgtEl>
                                          <p:spTgt spid="14"/>
                                        </p:tgtEl>
                                        <p:attrNameLst>
                                          <p:attrName>fillcolor</p:attrName>
                                        </p:attrNameLst>
                                      </p:cBhvr>
                                      <p:to>
                                        <a:srgbClr val="336699"/>
                                      </p:to>
                                    </p:animClr>
                                    <p:set>
                                      <p:cBhvr>
                                        <p:cTn id="103" dur="1000" fill="hold"/>
                                        <p:tgtEl>
                                          <p:spTgt spid="14"/>
                                        </p:tgtEl>
                                        <p:attrNameLst>
                                          <p:attrName>fill.type</p:attrName>
                                        </p:attrNameLst>
                                      </p:cBhvr>
                                      <p:to>
                                        <p:strVal val="solid"/>
                                      </p:to>
                                    </p:set>
                                    <p:set>
                                      <p:cBhvr>
                                        <p:cTn id="104" dur="1000" fill="hold"/>
                                        <p:tgtEl>
                                          <p:spTgt spid="14"/>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1000" fill="hold"/>
                                        <p:tgtEl>
                                          <p:spTgt spid="68"/>
                                        </p:tgtEl>
                                        <p:attrNameLst>
                                          <p:attrName>fillcolor</p:attrName>
                                        </p:attrNameLst>
                                      </p:cBhvr>
                                      <p:to>
                                        <a:srgbClr val="336699"/>
                                      </p:to>
                                    </p:animClr>
                                    <p:set>
                                      <p:cBhvr>
                                        <p:cTn id="107" dur="1000" fill="hold"/>
                                        <p:tgtEl>
                                          <p:spTgt spid="68"/>
                                        </p:tgtEl>
                                        <p:attrNameLst>
                                          <p:attrName>fill.type</p:attrName>
                                        </p:attrNameLst>
                                      </p:cBhvr>
                                      <p:to>
                                        <p:strVal val="solid"/>
                                      </p:to>
                                    </p:set>
                                    <p:set>
                                      <p:cBhvr>
                                        <p:cTn id="108" dur="1000" fill="hold"/>
                                        <p:tgtEl>
                                          <p:spTgt spid="68"/>
                                        </p:tgtEl>
                                        <p:attrNameLst>
                                          <p:attrName>fill.on</p:attrName>
                                        </p:attrNameLst>
                                      </p:cBhvr>
                                      <p:to>
                                        <p:strVal val="true"/>
                                      </p:to>
                                    </p:set>
                                  </p:childTnLst>
                                </p:cTn>
                              </p:par>
                              <p:par>
                                <p:cTn id="109" presetID="1" presetClass="emph" presetSubtype="2" fill="hold" nodeType="withEffect">
                                  <p:stCondLst>
                                    <p:cond delay="0"/>
                                  </p:stCondLst>
                                  <p:childTnLst>
                                    <p:animClr clrSpc="rgb" dir="cw">
                                      <p:cBhvr>
                                        <p:cTn id="110" dur="1000" fill="hold"/>
                                        <p:tgtEl>
                                          <p:spTgt spid="13"/>
                                        </p:tgtEl>
                                        <p:attrNameLst>
                                          <p:attrName>fillcolor</p:attrName>
                                        </p:attrNameLst>
                                      </p:cBhvr>
                                      <p:to>
                                        <a:srgbClr val="336699"/>
                                      </p:to>
                                    </p:animClr>
                                    <p:set>
                                      <p:cBhvr>
                                        <p:cTn id="111" dur="1000" fill="hold"/>
                                        <p:tgtEl>
                                          <p:spTgt spid="13"/>
                                        </p:tgtEl>
                                        <p:attrNameLst>
                                          <p:attrName>fill.type</p:attrName>
                                        </p:attrNameLst>
                                      </p:cBhvr>
                                      <p:to>
                                        <p:strVal val="solid"/>
                                      </p:to>
                                    </p:set>
                                    <p:set>
                                      <p:cBhvr>
                                        <p:cTn id="112" dur="1000" fill="hold"/>
                                        <p:tgtEl>
                                          <p:spTgt spid="13"/>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1000" fill="hold"/>
                                        <p:tgtEl>
                                          <p:spTgt spid="4"/>
                                        </p:tgtEl>
                                        <p:attrNameLst>
                                          <p:attrName>fillcolor</p:attrName>
                                        </p:attrNameLst>
                                      </p:cBhvr>
                                      <p:to>
                                        <a:srgbClr val="336699"/>
                                      </p:to>
                                    </p:animClr>
                                    <p:set>
                                      <p:cBhvr>
                                        <p:cTn id="115" dur="1000" fill="hold"/>
                                        <p:tgtEl>
                                          <p:spTgt spid="4"/>
                                        </p:tgtEl>
                                        <p:attrNameLst>
                                          <p:attrName>fill.type</p:attrName>
                                        </p:attrNameLst>
                                      </p:cBhvr>
                                      <p:to>
                                        <p:strVal val="solid"/>
                                      </p:to>
                                    </p:set>
                                    <p:set>
                                      <p:cBhvr>
                                        <p:cTn id="116" dur="1000" fill="hold"/>
                                        <p:tgtEl>
                                          <p:spTgt spid="4"/>
                                        </p:tgtEl>
                                        <p:attrNameLst>
                                          <p:attrName>fill.on</p:attrName>
                                        </p:attrNameLst>
                                      </p:cBhvr>
                                      <p:to>
                                        <p:strVal val="true"/>
                                      </p:to>
                                    </p:set>
                                  </p:childTnLst>
                                </p:cTn>
                              </p:par>
                              <p:par>
                                <p:cTn id="117" presetID="10" presetClass="exit" presetSubtype="0" fill="hold" grpId="0" nodeType="withEffect">
                                  <p:stCondLst>
                                    <p:cond delay="0"/>
                                  </p:stCondLst>
                                  <p:childTnLst>
                                    <p:animEffect transition="out" filter="fade">
                                      <p:cBhvr>
                                        <p:cTn id="118" dur="1000"/>
                                        <p:tgtEl>
                                          <p:spTgt spid="3"/>
                                        </p:tgtEl>
                                      </p:cBhvr>
                                    </p:animEffect>
                                    <p:set>
                                      <p:cBhvr>
                                        <p:cTn id="119" dur="1" fill="hold">
                                          <p:stCondLst>
                                            <p:cond delay="999"/>
                                          </p:stCondLst>
                                        </p:cTn>
                                        <p:tgtEl>
                                          <p:spTgt spid="3"/>
                                        </p:tgtEl>
                                        <p:attrNameLst>
                                          <p:attrName>style.visibility</p:attrName>
                                        </p:attrNameLst>
                                      </p:cBhvr>
                                      <p:to>
                                        <p:strVal val="hidden"/>
                                      </p:to>
                                    </p:set>
                                  </p:childTnLst>
                                </p:cTn>
                              </p:par>
                              <p:par>
                                <p:cTn id="120" presetID="10" presetClass="exit" presetSubtype="0" fill="hold" grpId="0" nodeType="withEffect">
                                  <p:stCondLst>
                                    <p:cond delay="0"/>
                                  </p:stCondLst>
                                  <p:childTnLst>
                                    <p:animEffect transition="out" filter="fade">
                                      <p:cBhvr>
                                        <p:cTn id="121" dur="1000"/>
                                        <p:tgtEl>
                                          <p:spTgt spid="11"/>
                                        </p:tgtEl>
                                      </p:cBhvr>
                                    </p:animEffect>
                                    <p:set>
                                      <p:cBhvr>
                                        <p:cTn id="122" dur="1" fill="hold">
                                          <p:stCondLst>
                                            <p:cond delay="999"/>
                                          </p:stCondLst>
                                        </p:cTn>
                                        <p:tgtEl>
                                          <p:spTgt spid="11"/>
                                        </p:tgtEl>
                                        <p:attrNameLst>
                                          <p:attrName>style.visibility</p:attrName>
                                        </p:attrNameLst>
                                      </p:cBhvr>
                                      <p:to>
                                        <p:strVal val="hidden"/>
                                      </p:to>
                                    </p:set>
                                  </p:childTnLst>
                                </p:cTn>
                              </p:par>
                              <p:par>
                                <p:cTn id="123" presetID="10" presetClass="exit" presetSubtype="0" fill="hold" grpId="1" nodeType="withEffect">
                                  <p:stCondLst>
                                    <p:cond delay="0"/>
                                  </p:stCondLst>
                                  <p:childTnLst>
                                    <p:animEffect transition="out" filter="fade">
                                      <p:cBhvr>
                                        <p:cTn id="124" dur="1000"/>
                                        <p:tgtEl>
                                          <p:spTgt spid="67"/>
                                        </p:tgtEl>
                                      </p:cBhvr>
                                    </p:animEffect>
                                    <p:set>
                                      <p:cBhvr>
                                        <p:cTn id="125" dur="1" fill="hold">
                                          <p:stCondLst>
                                            <p:cond delay="999"/>
                                          </p:stCondLst>
                                        </p:cTn>
                                        <p:tgtEl>
                                          <p:spTgt spid="67"/>
                                        </p:tgtEl>
                                        <p:attrNameLst>
                                          <p:attrName>style.visibility</p:attrName>
                                        </p:attrNameLst>
                                      </p:cBhvr>
                                      <p:to>
                                        <p:strVal val="hidden"/>
                                      </p:to>
                                    </p:set>
                                  </p:childTnLst>
                                </p:cTn>
                              </p:par>
                              <p:par>
                                <p:cTn id="126" presetID="10" presetClass="exit" presetSubtype="0" fill="hold" grpId="0" nodeType="withEffect">
                                  <p:stCondLst>
                                    <p:cond delay="0"/>
                                  </p:stCondLst>
                                  <p:childTnLst>
                                    <p:animEffect transition="out" filter="fade">
                                      <p:cBhvr>
                                        <p:cTn id="127" dur="1000"/>
                                        <p:tgtEl>
                                          <p:spTgt spid="12"/>
                                        </p:tgtEl>
                                      </p:cBhvr>
                                    </p:animEffect>
                                    <p:set>
                                      <p:cBhvr>
                                        <p:cTn id="128" dur="1" fill="hold">
                                          <p:stCondLst>
                                            <p:cond delay="999"/>
                                          </p:stCondLst>
                                        </p:cTn>
                                        <p:tgtEl>
                                          <p:spTgt spid="12"/>
                                        </p:tgtEl>
                                        <p:attrNameLst>
                                          <p:attrName>style.visibility</p:attrName>
                                        </p:attrNameLst>
                                      </p:cBhvr>
                                      <p:to>
                                        <p:strVal val="hidden"/>
                                      </p:to>
                                    </p:set>
                                  </p:childTnLst>
                                </p:cTn>
                              </p:par>
                              <p:par>
                                <p:cTn id="129" presetID="8" presetClass="emph" presetSubtype="0" fill="hold" grpId="0" nodeType="withEffect">
                                  <p:stCondLst>
                                    <p:cond delay="0"/>
                                  </p:stCondLst>
                                  <p:childTnLst>
                                    <p:animRot by="21600000">
                                      <p:cBhvr>
                                        <p:cTn id="130" dur="2000" fill="hold"/>
                                        <p:tgtEl>
                                          <p:spTgt spid="14"/>
                                        </p:tgtEl>
                                        <p:attrNameLst>
                                          <p:attrName>r</p:attrName>
                                        </p:attrNameLst>
                                      </p:cBhvr>
                                    </p:animRot>
                                  </p:childTnLst>
                                </p:cTn>
                              </p:par>
                              <p:par>
                                <p:cTn id="131" presetID="8" presetClass="emph" presetSubtype="0" fill="hold" grpId="1" nodeType="withEffect">
                                  <p:stCondLst>
                                    <p:cond delay="0"/>
                                  </p:stCondLst>
                                  <p:childTnLst>
                                    <p:animRot by="21600000">
                                      <p:cBhvr>
                                        <p:cTn id="132" dur="2000" fill="hold"/>
                                        <p:tgtEl>
                                          <p:spTgt spid="68"/>
                                        </p:tgtEl>
                                        <p:attrNameLst>
                                          <p:attrName>r</p:attrName>
                                        </p:attrNameLst>
                                      </p:cBhvr>
                                    </p:animRot>
                                  </p:childTnLst>
                                </p:cTn>
                              </p:par>
                              <p:par>
                                <p:cTn id="133" presetID="8" presetClass="emph" presetSubtype="0" fill="hold" grpId="0" nodeType="withEffect">
                                  <p:stCondLst>
                                    <p:cond delay="0"/>
                                  </p:stCondLst>
                                  <p:childTnLst>
                                    <p:animRot by="21600000">
                                      <p:cBhvr>
                                        <p:cTn id="134" dur="2000" fill="hold"/>
                                        <p:tgtEl>
                                          <p:spTgt spid="13"/>
                                        </p:tgtEl>
                                        <p:attrNameLst>
                                          <p:attrName>r</p:attrName>
                                        </p:attrNameLst>
                                      </p:cBhvr>
                                    </p:animRot>
                                  </p:childTnLst>
                                </p:cTn>
                              </p:par>
                              <p:par>
                                <p:cTn id="135" presetID="8" presetClass="emph" presetSubtype="0" fill="hold" grpId="0" nodeType="withEffect">
                                  <p:stCondLst>
                                    <p:cond delay="0"/>
                                  </p:stCondLst>
                                  <p:childTnLst>
                                    <p:animRot by="21600000">
                                      <p:cBhvr>
                                        <p:cTn id="136" dur="2000" fill="hold"/>
                                        <p:tgtEl>
                                          <p:spTgt spid="4"/>
                                        </p:tgtEl>
                                        <p:attrNameLst>
                                          <p:attrName>r</p:attrName>
                                        </p:attrNameLst>
                                      </p:cBhvr>
                                    </p:animRot>
                                  </p:childTnLst>
                                </p:cTn>
                              </p:par>
                              <p:par>
                                <p:cTn id="137" presetID="49" presetClass="entr" presetSubtype="0" decel="100000" fill="hold" grpId="0" nodeType="withEffect">
                                  <p:stCondLst>
                                    <p:cond delay="0"/>
                                  </p:stCondLst>
                                  <p:childTnLst>
                                    <p:set>
                                      <p:cBhvr>
                                        <p:cTn id="138" dur="1" fill="hold">
                                          <p:stCondLst>
                                            <p:cond delay="0"/>
                                          </p:stCondLst>
                                        </p:cTn>
                                        <p:tgtEl>
                                          <p:spTgt spid="80"/>
                                        </p:tgtEl>
                                        <p:attrNameLst>
                                          <p:attrName>style.visibility</p:attrName>
                                        </p:attrNameLst>
                                      </p:cBhvr>
                                      <p:to>
                                        <p:strVal val="visible"/>
                                      </p:to>
                                    </p:set>
                                    <p:anim calcmode="lin" valueType="num">
                                      <p:cBhvr>
                                        <p:cTn id="139" dur="1000" fill="hold"/>
                                        <p:tgtEl>
                                          <p:spTgt spid="80"/>
                                        </p:tgtEl>
                                        <p:attrNameLst>
                                          <p:attrName>ppt_w</p:attrName>
                                        </p:attrNameLst>
                                      </p:cBhvr>
                                      <p:tavLst>
                                        <p:tav tm="0">
                                          <p:val>
                                            <p:fltVal val="0"/>
                                          </p:val>
                                        </p:tav>
                                        <p:tav tm="100000">
                                          <p:val>
                                            <p:strVal val="#ppt_w"/>
                                          </p:val>
                                        </p:tav>
                                      </p:tavLst>
                                    </p:anim>
                                    <p:anim calcmode="lin" valueType="num">
                                      <p:cBhvr>
                                        <p:cTn id="140" dur="1000" fill="hold"/>
                                        <p:tgtEl>
                                          <p:spTgt spid="80"/>
                                        </p:tgtEl>
                                        <p:attrNameLst>
                                          <p:attrName>ppt_h</p:attrName>
                                        </p:attrNameLst>
                                      </p:cBhvr>
                                      <p:tavLst>
                                        <p:tav tm="0">
                                          <p:val>
                                            <p:fltVal val="0"/>
                                          </p:val>
                                        </p:tav>
                                        <p:tav tm="100000">
                                          <p:val>
                                            <p:strVal val="#ppt_h"/>
                                          </p:val>
                                        </p:tav>
                                      </p:tavLst>
                                    </p:anim>
                                    <p:anim calcmode="lin" valueType="num">
                                      <p:cBhvr>
                                        <p:cTn id="141" dur="1000" fill="hold"/>
                                        <p:tgtEl>
                                          <p:spTgt spid="80"/>
                                        </p:tgtEl>
                                        <p:attrNameLst>
                                          <p:attrName>style.rotation</p:attrName>
                                        </p:attrNameLst>
                                      </p:cBhvr>
                                      <p:tavLst>
                                        <p:tav tm="0">
                                          <p:val>
                                            <p:fltVal val="360"/>
                                          </p:val>
                                        </p:tav>
                                        <p:tav tm="100000">
                                          <p:val>
                                            <p:fltVal val="0"/>
                                          </p:val>
                                        </p:tav>
                                      </p:tavLst>
                                    </p:anim>
                                    <p:animEffect transition="in" filter="fade">
                                      <p:cBhvr>
                                        <p:cTn id="142" dur="1000"/>
                                        <p:tgtEl>
                                          <p:spTgt spid="80"/>
                                        </p:tgtEl>
                                      </p:cBhvr>
                                    </p:animEffect>
                                  </p:childTnLst>
                                </p:cTn>
                              </p:par>
                              <p:par>
                                <p:cTn id="143" presetID="49" presetClass="entr" presetSubtype="0" decel="100000" fill="hold" grpId="0" nodeType="withEffect">
                                  <p:stCondLst>
                                    <p:cond delay="0"/>
                                  </p:stCondLst>
                                  <p:childTnLst>
                                    <p:set>
                                      <p:cBhvr>
                                        <p:cTn id="144" dur="1" fill="hold">
                                          <p:stCondLst>
                                            <p:cond delay="0"/>
                                          </p:stCondLst>
                                        </p:cTn>
                                        <p:tgtEl>
                                          <p:spTgt spid="81"/>
                                        </p:tgtEl>
                                        <p:attrNameLst>
                                          <p:attrName>style.visibility</p:attrName>
                                        </p:attrNameLst>
                                      </p:cBhvr>
                                      <p:to>
                                        <p:strVal val="visible"/>
                                      </p:to>
                                    </p:set>
                                    <p:anim calcmode="lin" valueType="num">
                                      <p:cBhvr>
                                        <p:cTn id="145" dur="1000" fill="hold"/>
                                        <p:tgtEl>
                                          <p:spTgt spid="81"/>
                                        </p:tgtEl>
                                        <p:attrNameLst>
                                          <p:attrName>ppt_w</p:attrName>
                                        </p:attrNameLst>
                                      </p:cBhvr>
                                      <p:tavLst>
                                        <p:tav tm="0">
                                          <p:val>
                                            <p:fltVal val="0"/>
                                          </p:val>
                                        </p:tav>
                                        <p:tav tm="100000">
                                          <p:val>
                                            <p:strVal val="#ppt_w"/>
                                          </p:val>
                                        </p:tav>
                                      </p:tavLst>
                                    </p:anim>
                                    <p:anim calcmode="lin" valueType="num">
                                      <p:cBhvr>
                                        <p:cTn id="146" dur="1000" fill="hold"/>
                                        <p:tgtEl>
                                          <p:spTgt spid="81"/>
                                        </p:tgtEl>
                                        <p:attrNameLst>
                                          <p:attrName>ppt_h</p:attrName>
                                        </p:attrNameLst>
                                      </p:cBhvr>
                                      <p:tavLst>
                                        <p:tav tm="0">
                                          <p:val>
                                            <p:fltVal val="0"/>
                                          </p:val>
                                        </p:tav>
                                        <p:tav tm="100000">
                                          <p:val>
                                            <p:strVal val="#ppt_h"/>
                                          </p:val>
                                        </p:tav>
                                      </p:tavLst>
                                    </p:anim>
                                    <p:anim calcmode="lin" valueType="num">
                                      <p:cBhvr>
                                        <p:cTn id="147" dur="1000" fill="hold"/>
                                        <p:tgtEl>
                                          <p:spTgt spid="81"/>
                                        </p:tgtEl>
                                        <p:attrNameLst>
                                          <p:attrName>style.rotation</p:attrName>
                                        </p:attrNameLst>
                                      </p:cBhvr>
                                      <p:tavLst>
                                        <p:tav tm="0">
                                          <p:val>
                                            <p:fltVal val="360"/>
                                          </p:val>
                                        </p:tav>
                                        <p:tav tm="100000">
                                          <p:val>
                                            <p:fltVal val="0"/>
                                          </p:val>
                                        </p:tav>
                                      </p:tavLst>
                                    </p:anim>
                                    <p:animEffect transition="in" filter="fade">
                                      <p:cBhvr>
                                        <p:cTn id="148" dur="1000"/>
                                        <p:tgtEl>
                                          <p:spTgt spid="81"/>
                                        </p:tgtEl>
                                      </p:cBhvr>
                                    </p:animEffect>
                                  </p:childTnLst>
                                </p:cTn>
                              </p:par>
                              <p:par>
                                <p:cTn id="149" presetID="49" presetClass="entr" presetSubtype="0" decel="100000" fill="hold" grpId="1" nodeType="withEffect">
                                  <p:stCondLst>
                                    <p:cond delay="0"/>
                                  </p:stCondLst>
                                  <p:childTnLst>
                                    <p:set>
                                      <p:cBhvr>
                                        <p:cTn id="150" dur="1" fill="hold">
                                          <p:stCondLst>
                                            <p:cond delay="0"/>
                                          </p:stCondLst>
                                        </p:cTn>
                                        <p:tgtEl>
                                          <p:spTgt spid="83"/>
                                        </p:tgtEl>
                                        <p:attrNameLst>
                                          <p:attrName>style.visibility</p:attrName>
                                        </p:attrNameLst>
                                      </p:cBhvr>
                                      <p:to>
                                        <p:strVal val="visible"/>
                                      </p:to>
                                    </p:set>
                                    <p:anim calcmode="lin" valueType="num">
                                      <p:cBhvr>
                                        <p:cTn id="151" dur="1000" fill="hold"/>
                                        <p:tgtEl>
                                          <p:spTgt spid="83"/>
                                        </p:tgtEl>
                                        <p:attrNameLst>
                                          <p:attrName>ppt_w</p:attrName>
                                        </p:attrNameLst>
                                      </p:cBhvr>
                                      <p:tavLst>
                                        <p:tav tm="0">
                                          <p:val>
                                            <p:fltVal val="0"/>
                                          </p:val>
                                        </p:tav>
                                        <p:tav tm="100000">
                                          <p:val>
                                            <p:strVal val="#ppt_w"/>
                                          </p:val>
                                        </p:tav>
                                      </p:tavLst>
                                    </p:anim>
                                    <p:anim calcmode="lin" valueType="num">
                                      <p:cBhvr>
                                        <p:cTn id="152" dur="1000" fill="hold"/>
                                        <p:tgtEl>
                                          <p:spTgt spid="83"/>
                                        </p:tgtEl>
                                        <p:attrNameLst>
                                          <p:attrName>ppt_h</p:attrName>
                                        </p:attrNameLst>
                                      </p:cBhvr>
                                      <p:tavLst>
                                        <p:tav tm="0">
                                          <p:val>
                                            <p:fltVal val="0"/>
                                          </p:val>
                                        </p:tav>
                                        <p:tav tm="100000">
                                          <p:val>
                                            <p:strVal val="#ppt_h"/>
                                          </p:val>
                                        </p:tav>
                                      </p:tavLst>
                                    </p:anim>
                                    <p:anim calcmode="lin" valueType="num">
                                      <p:cBhvr>
                                        <p:cTn id="153" dur="1000" fill="hold"/>
                                        <p:tgtEl>
                                          <p:spTgt spid="83"/>
                                        </p:tgtEl>
                                        <p:attrNameLst>
                                          <p:attrName>style.rotation</p:attrName>
                                        </p:attrNameLst>
                                      </p:cBhvr>
                                      <p:tavLst>
                                        <p:tav tm="0">
                                          <p:val>
                                            <p:fltVal val="360"/>
                                          </p:val>
                                        </p:tav>
                                        <p:tav tm="100000">
                                          <p:val>
                                            <p:fltVal val="0"/>
                                          </p:val>
                                        </p:tav>
                                      </p:tavLst>
                                    </p:anim>
                                    <p:animEffect transition="in" filter="fade">
                                      <p:cBhvr>
                                        <p:cTn id="154" dur="1000"/>
                                        <p:tgtEl>
                                          <p:spTgt spid="83"/>
                                        </p:tgtEl>
                                      </p:cBhvr>
                                    </p:animEffect>
                                  </p:childTnLst>
                                </p:cTn>
                              </p:par>
                              <p:par>
                                <p:cTn id="155" presetID="49" presetClass="entr" presetSubtype="0" decel="100000" fill="hold" grpId="0" nodeType="withEffect">
                                  <p:stCondLst>
                                    <p:cond delay="0"/>
                                  </p:stCondLst>
                                  <p:childTnLst>
                                    <p:set>
                                      <p:cBhvr>
                                        <p:cTn id="156" dur="1" fill="hold">
                                          <p:stCondLst>
                                            <p:cond delay="0"/>
                                          </p:stCondLst>
                                        </p:cTn>
                                        <p:tgtEl>
                                          <p:spTgt spid="82"/>
                                        </p:tgtEl>
                                        <p:attrNameLst>
                                          <p:attrName>style.visibility</p:attrName>
                                        </p:attrNameLst>
                                      </p:cBhvr>
                                      <p:to>
                                        <p:strVal val="visible"/>
                                      </p:to>
                                    </p:set>
                                    <p:anim calcmode="lin" valueType="num">
                                      <p:cBhvr>
                                        <p:cTn id="157" dur="1000" fill="hold"/>
                                        <p:tgtEl>
                                          <p:spTgt spid="82"/>
                                        </p:tgtEl>
                                        <p:attrNameLst>
                                          <p:attrName>ppt_w</p:attrName>
                                        </p:attrNameLst>
                                      </p:cBhvr>
                                      <p:tavLst>
                                        <p:tav tm="0">
                                          <p:val>
                                            <p:fltVal val="0"/>
                                          </p:val>
                                        </p:tav>
                                        <p:tav tm="100000">
                                          <p:val>
                                            <p:strVal val="#ppt_w"/>
                                          </p:val>
                                        </p:tav>
                                      </p:tavLst>
                                    </p:anim>
                                    <p:anim calcmode="lin" valueType="num">
                                      <p:cBhvr>
                                        <p:cTn id="158" dur="1000" fill="hold"/>
                                        <p:tgtEl>
                                          <p:spTgt spid="82"/>
                                        </p:tgtEl>
                                        <p:attrNameLst>
                                          <p:attrName>ppt_h</p:attrName>
                                        </p:attrNameLst>
                                      </p:cBhvr>
                                      <p:tavLst>
                                        <p:tav tm="0">
                                          <p:val>
                                            <p:fltVal val="0"/>
                                          </p:val>
                                        </p:tav>
                                        <p:tav tm="100000">
                                          <p:val>
                                            <p:strVal val="#ppt_h"/>
                                          </p:val>
                                        </p:tav>
                                      </p:tavLst>
                                    </p:anim>
                                    <p:anim calcmode="lin" valueType="num">
                                      <p:cBhvr>
                                        <p:cTn id="159" dur="1000" fill="hold"/>
                                        <p:tgtEl>
                                          <p:spTgt spid="82"/>
                                        </p:tgtEl>
                                        <p:attrNameLst>
                                          <p:attrName>style.rotation</p:attrName>
                                        </p:attrNameLst>
                                      </p:cBhvr>
                                      <p:tavLst>
                                        <p:tav tm="0">
                                          <p:val>
                                            <p:fltVal val="360"/>
                                          </p:val>
                                        </p:tav>
                                        <p:tav tm="100000">
                                          <p:val>
                                            <p:fltVal val="0"/>
                                          </p:val>
                                        </p:tav>
                                      </p:tavLst>
                                    </p:anim>
                                    <p:animEffect transition="in" filter="fade">
                                      <p:cBhvr>
                                        <p:cTn id="160" dur="1000"/>
                                        <p:tgtEl>
                                          <p:spTgt spid="82"/>
                                        </p:tgtEl>
                                      </p:cBhvr>
                                    </p:animEffect>
                                  </p:childTnLst>
                                </p:cTn>
                              </p:par>
                              <p:par>
                                <p:cTn id="161" presetID="3" presetClass="emph" presetSubtype="2" fill="hold" grpId="1" nodeType="withEffect">
                                  <p:stCondLst>
                                    <p:cond delay="0"/>
                                  </p:stCondLst>
                                  <p:childTnLst>
                                    <p:animClr clrSpc="rgb" dir="cw">
                                      <p:cBhvr override="childStyle">
                                        <p:cTn id="162" dur="1000" fill="hold"/>
                                        <p:tgtEl>
                                          <p:spTgt spid="80"/>
                                        </p:tgtEl>
                                        <p:attrNameLst>
                                          <p:attrName>style.color</p:attrName>
                                        </p:attrNameLst>
                                      </p:cBhvr>
                                      <p:to>
                                        <a:srgbClr val="336699"/>
                                      </p:to>
                                    </p:animClr>
                                  </p:childTnLst>
                                </p:cTn>
                              </p:par>
                              <p:par>
                                <p:cTn id="163" presetID="3" presetClass="emph" presetSubtype="2" fill="hold" grpId="1" nodeType="withEffect">
                                  <p:stCondLst>
                                    <p:cond delay="0"/>
                                  </p:stCondLst>
                                  <p:childTnLst>
                                    <p:animClr clrSpc="rgb" dir="cw">
                                      <p:cBhvr override="childStyle">
                                        <p:cTn id="164" dur="1000" fill="hold"/>
                                        <p:tgtEl>
                                          <p:spTgt spid="81"/>
                                        </p:tgtEl>
                                        <p:attrNameLst>
                                          <p:attrName>style.color</p:attrName>
                                        </p:attrNameLst>
                                      </p:cBhvr>
                                      <p:to>
                                        <a:srgbClr val="336699"/>
                                      </p:to>
                                    </p:animClr>
                                  </p:childTnLst>
                                </p:cTn>
                              </p:par>
                              <p:par>
                                <p:cTn id="165" presetID="3" presetClass="emph" presetSubtype="2" fill="hold" grpId="2" nodeType="withEffect">
                                  <p:stCondLst>
                                    <p:cond delay="0"/>
                                  </p:stCondLst>
                                  <p:childTnLst>
                                    <p:animClr clrSpc="rgb" dir="cw">
                                      <p:cBhvr override="childStyle">
                                        <p:cTn id="166" dur="1000" fill="hold"/>
                                        <p:tgtEl>
                                          <p:spTgt spid="83"/>
                                        </p:tgtEl>
                                        <p:attrNameLst>
                                          <p:attrName>style.color</p:attrName>
                                        </p:attrNameLst>
                                      </p:cBhvr>
                                      <p:to>
                                        <a:srgbClr val="336699"/>
                                      </p:to>
                                    </p:animClr>
                                  </p:childTnLst>
                                </p:cTn>
                              </p:par>
                              <p:par>
                                <p:cTn id="167" presetID="3" presetClass="emph" presetSubtype="2" fill="hold" grpId="1" nodeType="withEffect">
                                  <p:stCondLst>
                                    <p:cond delay="0"/>
                                  </p:stCondLst>
                                  <p:childTnLst>
                                    <p:animClr clrSpc="rgb" dir="cw">
                                      <p:cBhvr override="childStyle">
                                        <p:cTn id="168" dur="1000" fill="hold"/>
                                        <p:tgtEl>
                                          <p:spTgt spid="82"/>
                                        </p:tgtEl>
                                        <p:attrNameLst>
                                          <p:attrName>style.color</p:attrName>
                                        </p:attrNameLst>
                                      </p:cBhvr>
                                      <p:to>
                                        <a:srgbClr val="336699"/>
                                      </p:to>
                                    </p:animClr>
                                  </p:childTnLst>
                                </p:cTn>
                              </p:par>
                              <p:par>
                                <p:cTn id="169" presetID="22" presetClass="exit" presetSubtype="1" fill="hold" grpId="1" nodeType="withEffect">
                                  <p:stCondLst>
                                    <p:cond delay="0"/>
                                  </p:stCondLst>
                                  <p:childTnLst>
                                    <p:animEffect transition="out" filter="wipe(up)">
                                      <p:cBhvr>
                                        <p:cTn id="170" dur="1000"/>
                                        <p:tgtEl>
                                          <p:spTgt spid="79"/>
                                        </p:tgtEl>
                                      </p:cBhvr>
                                    </p:animEffect>
                                    <p:set>
                                      <p:cBhvr>
                                        <p:cTn id="171" dur="1" fill="hold">
                                          <p:stCondLst>
                                            <p:cond delay="999"/>
                                          </p:stCondLst>
                                        </p:cTn>
                                        <p:tgtEl>
                                          <p:spTgt spid="79"/>
                                        </p:tgtEl>
                                        <p:attrNameLst>
                                          <p:attrName>style.visibility</p:attrName>
                                        </p:attrNameLst>
                                      </p:cBhvr>
                                      <p:to>
                                        <p:strVal val="hidden"/>
                                      </p:to>
                                    </p:set>
                                  </p:childTnLst>
                                </p:cTn>
                              </p:par>
                            </p:childTnLst>
                          </p:cTn>
                        </p:par>
                      </p:childTnLst>
                    </p:cTn>
                  </p:par>
                  <p:par>
                    <p:cTn id="172" fill="hold">
                      <p:stCondLst>
                        <p:cond delay="indefinite"/>
                      </p:stCondLst>
                      <p:childTnLst>
                        <p:par>
                          <p:cTn id="173" fill="hold">
                            <p:stCondLst>
                              <p:cond delay="0"/>
                            </p:stCondLst>
                            <p:childTnLst>
                              <p:par>
                                <p:cTn id="174" presetID="10" presetClass="exit" presetSubtype="0" fill="hold" nodeType="clickEffect">
                                  <p:stCondLst>
                                    <p:cond delay="0"/>
                                  </p:stCondLst>
                                  <p:childTnLst>
                                    <p:animEffect transition="out" filter="fade">
                                      <p:cBhvr>
                                        <p:cTn id="175" dur="1000"/>
                                        <p:tgtEl>
                                          <p:spTgt spid="77"/>
                                        </p:tgtEl>
                                      </p:cBhvr>
                                    </p:animEffect>
                                    <p:set>
                                      <p:cBhvr>
                                        <p:cTn id="176" dur="1" fill="hold">
                                          <p:stCondLst>
                                            <p:cond delay="999"/>
                                          </p:stCondLst>
                                        </p:cTn>
                                        <p:tgtEl>
                                          <p:spTgt spid="77"/>
                                        </p:tgtEl>
                                        <p:attrNameLst>
                                          <p:attrName>style.visibility</p:attrName>
                                        </p:attrNameLst>
                                      </p:cBhvr>
                                      <p:to>
                                        <p:strVal val="hidden"/>
                                      </p:to>
                                    </p:set>
                                  </p:childTnLst>
                                </p:cTn>
                              </p:par>
                              <p:par>
                                <p:cTn id="177" presetID="42" presetClass="exit" presetSubtype="0" fill="hold" nodeType="withEffect">
                                  <p:stCondLst>
                                    <p:cond delay="0"/>
                                  </p:stCondLst>
                                  <p:childTnLst>
                                    <p:animEffect transition="out" filter="fade">
                                      <p:cBhvr>
                                        <p:cTn id="178" dur="1000"/>
                                        <p:tgtEl>
                                          <p:spTgt spid="15"/>
                                        </p:tgtEl>
                                      </p:cBhvr>
                                    </p:animEffect>
                                    <p:anim calcmode="lin" valueType="num">
                                      <p:cBhvr>
                                        <p:cTn id="179" dur="1000"/>
                                        <p:tgtEl>
                                          <p:spTgt spid="15"/>
                                        </p:tgtEl>
                                        <p:attrNameLst>
                                          <p:attrName>ppt_x</p:attrName>
                                        </p:attrNameLst>
                                      </p:cBhvr>
                                      <p:tavLst>
                                        <p:tav tm="0">
                                          <p:val>
                                            <p:strVal val="ppt_x"/>
                                          </p:val>
                                        </p:tav>
                                        <p:tav tm="100000">
                                          <p:val>
                                            <p:strVal val="ppt_x"/>
                                          </p:val>
                                        </p:tav>
                                      </p:tavLst>
                                    </p:anim>
                                    <p:anim calcmode="lin" valueType="num">
                                      <p:cBhvr>
                                        <p:cTn id="180" dur="1000"/>
                                        <p:tgtEl>
                                          <p:spTgt spid="15"/>
                                        </p:tgtEl>
                                        <p:attrNameLst>
                                          <p:attrName>ppt_y</p:attrName>
                                        </p:attrNameLst>
                                      </p:cBhvr>
                                      <p:tavLst>
                                        <p:tav tm="0">
                                          <p:val>
                                            <p:strVal val="ppt_y"/>
                                          </p:val>
                                        </p:tav>
                                        <p:tav tm="100000">
                                          <p:val>
                                            <p:strVal val="ppt_y+.1"/>
                                          </p:val>
                                        </p:tav>
                                      </p:tavLst>
                                    </p:anim>
                                    <p:set>
                                      <p:cBhvr>
                                        <p:cTn id="181" dur="1" fill="hold">
                                          <p:stCondLst>
                                            <p:cond delay="999"/>
                                          </p:stCondLst>
                                        </p:cTn>
                                        <p:tgtEl>
                                          <p:spTgt spid="15"/>
                                        </p:tgtEl>
                                        <p:attrNameLst>
                                          <p:attrName>style.visibility</p:attrName>
                                        </p:attrNameLst>
                                      </p:cBhvr>
                                      <p:to>
                                        <p:strVal val="hidden"/>
                                      </p:to>
                                    </p:set>
                                  </p:childTnLst>
                                </p:cTn>
                              </p:par>
                              <p:par>
                                <p:cTn id="182" presetID="10" presetClass="entr" presetSubtype="0" fill="hold" nodeType="withEffect">
                                  <p:stCondLst>
                                    <p:cond delay="0"/>
                                  </p:stCondLst>
                                  <p:childTnLst>
                                    <p:set>
                                      <p:cBhvr>
                                        <p:cTn id="183" dur="1" fill="hold">
                                          <p:stCondLst>
                                            <p:cond delay="0"/>
                                          </p:stCondLst>
                                        </p:cTn>
                                        <p:tgtEl>
                                          <p:spTgt spid="84"/>
                                        </p:tgtEl>
                                        <p:attrNameLst>
                                          <p:attrName>style.visibility</p:attrName>
                                        </p:attrNameLst>
                                      </p:cBhvr>
                                      <p:to>
                                        <p:strVal val="visible"/>
                                      </p:to>
                                    </p:set>
                                    <p:animEffect transition="in" filter="fade">
                                      <p:cBhvr>
                                        <p:cTn id="184" dur="1000"/>
                                        <p:tgtEl>
                                          <p:spTgt spid="84"/>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4" fill="hold" nodeType="clickEffect">
                                  <p:stCondLst>
                                    <p:cond delay="0"/>
                                  </p:stCondLst>
                                  <p:childTnLst>
                                    <p:set>
                                      <p:cBhvr>
                                        <p:cTn id="188" dur="1" fill="hold">
                                          <p:stCondLst>
                                            <p:cond delay="0"/>
                                          </p:stCondLst>
                                        </p:cTn>
                                        <p:tgtEl>
                                          <p:spTgt spid="91"/>
                                        </p:tgtEl>
                                        <p:attrNameLst>
                                          <p:attrName>style.visibility</p:attrName>
                                        </p:attrNameLst>
                                      </p:cBhvr>
                                      <p:to>
                                        <p:strVal val="visible"/>
                                      </p:to>
                                    </p:set>
                                    <p:animEffect transition="in" filter="wipe(down)">
                                      <p:cBhvr>
                                        <p:cTn id="189" dur="1000"/>
                                        <p:tgtEl>
                                          <p:spTgt spid="91"/>
                                        </p:tgtEl>
                                      </p:cBhvr>
                                    </p:animEffect>
                                  </p:childTnLst>
                                </p:cTn>
                              </p:par>
                            </p:childTnLst>
                          </p:cTn>
                        </p:par>
                      </p:childTnLst>
                    </p:cTn>
                  </p:par>
                  <p:par>
                    <p:cTn id="190" fill="hold">
                      <p:stCondLst>
                        <p:cond delay="indefinite"/>
                      </p:stCondLst>
                      <p:childTnLst>
                        <p:par>
                          <p:cTn id="191" fill="hold">
                            <p:stCondLst>
                              <p:cond delay="0"/>
                            </p:stCondLst>
                            <p:childTnLst>
                              <p:par>
                                <p:cTn id="192" presetID="10" presetClass="exit" presetSubtype="0" fill="hold" grpId="1" nodeType="clickEffect">
                                  <p:stCondLst>
                                    <p:cond delay="0"/>
                                  </p:stCondLst>
                                  <p:childTnLst>
                                    <p:animEffect transition="out" filter="fade">
                                      <p:cBhvr>
                                        <p:cTn id="193" dur="1000"/>
                                        <p:tgtEl>
                                          <p:spTgt spid="78"/>
                                        </p:tgtEl>
                                      </p:cBhvr>
                                    </p:animEffect>
                                    <p:set>
                                      <p:cBhvr>
                                        <p:cTn id="194" dur="1" fill="hold">
                                          <p:stCondLst>
                                            <p:cond delay="999"/>
                                          </p:stCondLst>
                                        </p:cTn>
                                        <p:tgtEl>
                                          <p:spTgt spid="78"/>
                                        </p:tgtEl>
                                        <p:attrNameLst>
                                          <p:attrName>style.visibility</p:attrName>
                                        </p:attrNameLst>
                                      </p:cBhvr>
                                      <p:to>
                                        <p:strVal val="hidden"/>
                                      </p:to>
                                    </p:set>
                                  </p:childTnLst>
                                </p:cTn>
                              </p:par>
                              <p:par>
                                <p:cTn id="195" presetID="10" presetClass="exit" presetSubtype="0" fill="hold" nodeType="withEffect">
                                  <p:stCondLst>
                                    <p:cond delay="0"/>
                                  </p:stCondLst>
                                  <p:childTnLst>
                                    <p:animEffect transition="out" filter="fade">
                                      <p:cBhvr>
                                        <p:cTn id="196" dur="1000"/>
                                        <p:tgtEl>
                                          <p:spTgt spid="91"/>
                                        </p:tgtEl>
                                      </p:cBhvr>
                                    </p:animEffect>
                                    <p:set>
                                      <p:cBhvr>
                                        <p:cTn id="197" dur="1" fill="hold">
                                          <p:stCondLst>
                                            <p:cond delay="999"/>
                                          </p:stCondLst>
                                        </p:cTn>
                                        <p:tgtEl>
                                          <p:spTgt spid="91"/>
                                        </p:tgtEl>
                                        <p:attrNameLst>
                                          <p:attrName>style.visibility</p:attrName>
                                        </p:attrNameLst>
                                      </p:cBhvr>
                                      <p:to>
                                        <p:strVal val="hidden"/>
                                      </p:to>
                                    </p:set>
                                  </p:childTnLst>
                                </p:cTn>
                              </p:par>
                            </p:childTnLst>
                          </p:cTn>
                        </p:par>
                        <p:par>
                          <p:cTn id="198" fill="hold">
                            <p:stCondLst>
                              <p:cond delay="1000"/>
                            </p:stCondLst>
                            <p:childTnLst>
                              <p:par>
                                <p:cTn id="199" presetID="49" presetClass="entr" presetSubtype="0" decel="100000" fill="hold" grpId="0" nodeType="afterEffect">
                                  <p:stCondLst>
                                    <p:cond delay="0"/>
                                  </p:stCondLst>
                                  <p:childTnLst>
                                    <p:set>
                                      <p:cBhvr>
                                        <p:cTn id="200" dur="1" fill="hold">
                                          <p:stCondLst>
                                            <p:cond delay="0"/>
                                          </p:stCondLst>
                                        </p:cTn>
                                        <p:tgtEl>
                                          <p:spTgt spid="92"/>
                                        </p:tgtEl>
                                        <p:attrNameLst>
                                          <p:attrName>style.visibility</p:attrName>
                                        </p:attrNameLst>
                                      </p:cBhvr>
                                      <p:to>
                                        <p:strVal val="visible"/>
                                      </p:to>
                                    </p:set>
                                    <p:anim calcmode="lin" valueType="num">
                                      <p:cBhvr>
                                        <p:cTn id="201" dur="1000" fill="hold"/>
                                        <p:tgtEl>
                                          <p:spTgt spid="92"/>
                                        </p:tgtEl>
                                        <p:attrNameLst>
                                          <p:attrName>ppt_w</p:attrName>
                                        </p:attrNameLst>
                                      </p:cBhvr>
                                      <p:tavLst>
                                        <p:tav tm="0">
                                          <p:val>
                                            <p:fltVal val="0"/>
                                          </p:val>
                                        </p:tav>
                                        <p:tav tm="100000">
                                          <p:val>
                                            <p:strVal val="#ppt_w"/>
                                          </p:val>
                                        </p:tav>
                                      </p:tavLst>
                                    </p:anim>
                                    <p:anim calcmode="lin" valueType="num">
                                      <p:cBhvr>
                                        <p:cTn id="202" dur="1000" fill="hold"/>
                                        <p:tgtEl>
                                          <p:spTgt spid="92"/>
                                        </p:tgtEl>
                                        <p:attrNameLst>
                                          <p:attrName>ppt_h</p:attrName>
                                        </p:attrNameLst>
                                      </p:cBhvr>
                                      <p:tavLst>
                                        <p:tav tm="0">
                                          <p:val>
                                            <p:fltVal val="0"/>
                                          </p:val>
                                        </p:tav>
                                        <p:tav tm="100000">
                                          <p:val>
                                            <p:strVal val="#ppt_h"/>
                                          </p:val>
                                        </p:tav>
                                      </p:tavLst>
                                    </p:anim>
                                    <p:anim calcmode="lin" valueType="num">
                                      <p:cBhvr>
                                        <p:cTn id="203" dur="1000" fill="hold"/>
                                        <p:tgtEl>
                                          <p:spTgt spid="92"/>
                                        </p:tgtEl>
                                        <p:attrNameLst>
                                          <p:attrName>style.rotation</p:attrName>
                                        </p:attrNameLst>
                                      </p:cBhvr>
                                      <p:tavLst>
                                        <p:tav tm="0">
                                          <p:val>
                                            <p:fltVal val="360"/>
                                          </p:val>
                                        </p:tav>
                                        <p:tav tm="100000">
                                          <p:val>
                                            <p:fltVal val="0"/>
                                          </p:val>
                                        </p:tav>
                                      </p:tavLst>
                                    </p:anim>
                                    <p:animEffect transition="in" filter="fade">
                                      <p:cBhvr>
                                        <p:cTn id="204" dur="1000"/>
                                        <p:tgtEl>
                                          <p:spTgt spid="92"/>
                                        </p:tgtEl>
                                      </p:cBhvr>
                                    </p:animEffect>
                                  </p:childTnLst>
                                </p:cTn>
                              </p:par>
                              <p:par>
                                <p:cTn id="205" presetID="10" presetClass="exit" presetSubtype="0" fill="hold" grpId="2" nodeType="withEffect">
                                  <p:stCondLst>
                                    <p:cond delay="0"/>
                                  </p:stCondLst>
                                  <p:childTnLst>
                                    <p:animEffect transition="out" filter="fade">
                                      <p:cBhvr>
                                        <p:cTn id="206" dur="1000"/>
                                        <p:tgtEl>
                                          <p:spTgt spid="76"/>
                                        </p:tgtEl>
                                      </p:cBhvr>
                                    </p:animEffect>
                                    <p:set>
                                      <p:cBhvr>
                                        <p:cTn id="207" dur="1" fill="hold">
                                          <p:stCondLst>
                                            <p:cond delay="999"/>
                                          </p:stCondLst>
                                        </p:cTn>
                                        <p:tgtEl>
                                          <p:spTgt spid="76"/>
                                        </p:tgtEl>
                                        <p:attrNameLst>
                                          <p:attrName>style.visibility</p:attrName>
                                        </p:attrNameLst>
                                      </p:cBhvr>
                                      <p:to>
                                        <p:strVal val="hidden"/>
                                      </p:to>
                                    </p:set>
                                  </p:childTnLst>
                                </p:cTn>
                              </p:par>
                              <p:par>
                                <p:cTn id="208" presetID="10" presetClass="exit" presetSubtype="0" fill="hold" grpId="2" nodeType="withEffect">
                                  <p:stCondLst>
                                    <p:cond delay="0"/>
                                  </p:stCondLst>
                                  <p:childTnLst>
                                    <p:animEffect transition="out" filter="fade">
                                      <p:cBhvr>
                                        <p:cTn id="209" dur="2000"/>
                                        <p:tgtEl>
                                          <p:spTgt spid="80"/>
                                        </p:tgtEl>
                                      </p:cBhvr>
                                    </p:animEffect>
                                    <p:set>
                                      <p:cBhvr>
                                        <p:cTn id="210" dur="1" fill="hold">
                                          <p:stCondLst>
                                            <p:cond delay="1999"/>
                                          </p:stCondLst>
                                        </p:cTn>
                                        <p:tgtEl>
                                          <p:spTgt spid="80"/>
                                        </p:tgtEl>
                                        <p:attrNameLst>
                                          <p:attrName>style.visibility</p:attrName>
                                        </p:attrNameLst>
                                      </p:cBhvr>
                                      <p:to>
                                        <p:strVal val="hidden"/>
                                      </p:to>
                                    </p:set>
                                  </p:childTnLst>
                                </p:cTn>
                              </p:par>
                              <p:par>
                                <p:cTn id="211" presetID="10" presetClass="exit" presetSubtype="0" fill="hold" grpId="2" nodeType="withEffect">
                                  <p:stCondLst>
                                    <p:cond delay="0"/>
                                  </p:stCondLst>
                                  <p:childTnLst>
                                    <p:animEffect transition="out" filter="fade">
                                      <p:cBhvr>
                                        <p:cTn id="212" dur="2000"/>
                                        <p:tgtEl>
                                          <p:spTgt spid="81"/>
                                        </p:tgtEl>
                                      </p:cBhvr>
                                    </p:animEffect>
                                    <p:set>
                                      <p:cBhvr>
                                        <p:cTn id="213" dur="1" fill="hold">
                                          <p:stCondLst>
                                            <p:cond delay="1999"/>
                                          </p:stCondLst>
                                        </p:cTn>
                                        <p:tgtEl>
                                          <p:spTgt spid="81"/>
                                        </p:tgtEl>
                                        <p:attrNameLst>
                                          <p:attrName>style.visibility</p:attrName>
                                        </p:attrNameLst>
                                      </p:cBhvr>
                                      <p:to>
                                        <p:strVal val="hidden"/>
                                      </p:to>
                                    </p:set>
                                  </p:childTnLst>
                                </p:cTn>
                              </p:par>
                              <p:par>
                                <p:cTn id="214" presetID="10" presetClass="exit" presetSubtype="0" fill="hold" grpId="3" nodeType="withEffect">
                                  <p:stCondLst>
                                    <p:cond delay="0"/>
                                  </p:stCondLst>
                                  <p:childTnLst>
                                    <p:animEffect transition="out" filter="fade">
                                      <p:cBhvr>
                                        <p:cTn id="215" dur="2000"/>
                                        <p:tgtEl>
                                          <p:spTgt spid="83"/>
                                        </p:tgtEl>
                                      </p:cBhvr>
                                    </p:animEffect>
                                    <p:set>
                                      <p:cBhvr>
                                        <p:cTn id="216" dur="1" fill="hold">
                                          <p:stCondLst>
                                            <p:cond delay="1999"/>
                                          </p:stCondLst>
                                        </p:cTn>
                                        <p:tgtEl>
                                          <p:spTgt spid="83"/>
                                        </p:tgtEl>
                                        <p:attrNameLst>
                                          <p:attrName>style.visibility</p:attrName>
                                        </p:attrNameLst>
                                      </p:cBhvr>
                                      <p:to>
                                        <p:strVal val="hidden"/>
                                      </p:to>
                                    </p:set>
                                  </p:childTnLst>
                                </p:cTn>
                              </p:par>
                              <p:par>
                                <p:cTn id="217" presetID="10" presetClass="exit" presetSubtype="0" fill="hold" grpId="2" nodeType="withEffect">
                                  <p:stCondLst>
                                    <p:cond delay="0"/>
                                  </p:stCondLst>
                                  <p:childTnLst>
                                    <p:animEffect transition="out" filter="fade">
                                      <p:cBhvr>
                                        <p:cTn id="218" dur="2000"/>
                                        <p:tgtEl>
                                          <p:spTgt spid="82"/>
                                        </p:tgtEl>
                                      </p:cBhvr>
                                    </p:animEffect>
                                    <p:set>
                                      <p:cBhvr>
                                        <p:cTn id="219" dur="1" fill="hold">
                                          <p:stCondLst>
                                            <p:cond delay="1999"/>
                                          </p:stCondLst>
                                        </p:cTn>
                                        <p:tgtEl>
                                          <p:spTgt spid="82"/>
                                        </p:tgtEl>
                                        <p:attrNameLst>
                                          <p:attrName>style.visibility</p:attrName>
                                        </p:attrNameLst>
                                      </p:cBhvr>
                                      <p:to>
                                        <p:strVal val="hidden"/>
                                      </p:to>
                                    </p:set>
                                  </p:childTnLst>
                                </p:cTn>
                              </p:par>
                              <p:par>
                                <p:cTn id="220" presetID="10" presetClass="exit" presetSubtype="0" fill="hold" grpId="1" nodeType="withEffect">
                                  <p:stCondLst>
                                    <p:cond delay="0"/>
                                  </p:stCondLst>
                                  <p:childTnLst>
                                    <p:animEffect transition="out" filter="fade">
                                      <p:cBhvr>
                                        <p:cTn id="221" dur="2000"/>
                                        <p:tgtEl>
                                          <p:spTgt spid="73"/>
                                        </p:tgtEl>
                                      </p:cBhvr>
                                    </p:animEffect>
                                    <p:set>
                                      <p:cBhvr>
                                        <p:cTn id="222" dur="1" fill="hold">
                                          <p:stCondLst>
                                            <p:cond delay="1999"/>
                                          </p:stCondLst>
                                        </p:cTn>
                                        <p:tgtEl>
                                          <p:spTgt spid="73"/>
                                        </p:tgtEl>
                                        <p:attrNameLst>
                                          <p:attrName>style.visibility</p:attrName>
                                        </p:attrNameLst>
                                      </p:cBhvr>
                                      <p:to>
                                        <p:strVal val="hidden"/>
                                      </p:to>
                                    </p:set>
                                  </p:childTnLst>
                                </p:cTn>
                              </p:par>
                              <p:par>
                                <p:cTn id="223" presetID="10" presetClass="exit" presetSubtype="0" fill="hold" grpId="0" nodeType="withEffect">
                                  <p:stCondLst>
                                    <p:cond delay="0"/>
                                  </p:stCondLst>
                                  <p:childTnLst>
                                    <p:animEffect transition="out" filter="fade">
                                      <p:cBhvr>
                                        <p:cTn id="224" dur="2000"/>
                                        <p:tgtEl>
                                          <p:spTgt spid="7"/>
                                        </p:tgtEl>
                                      </p:cBhvr>
                                    </p:animEffect>
                                    <p:set>
                                      <p:cBhvr>
                                        <p:cTn id="225" dur="1" fill="hold">
                                          <p:stCondLst>
                                            <p:cond delay="1999"/>
                                          </p:stCondLst>
                                        </p:cTn>
                                        <p:tgtEl>
                                          <p:spTgt spid="7"/>
                                        </p:tgtEl>
                                        <p:attrNameLst>
                                          <p:attrName>style.visibility</p:attrName>
                                        </p:attrNameLst>
                                      </p:cBhvr>
                                      <p:to>
                                        <p:strVal val="hidden"/>
                                      </p:to>
                                    </p:set>
                                  </p:childTnLst>
                                </p:cTn>
                              </p:par>
                              <p:par>
                                <p:cTn id="226" presetID="10" presetClass="exit" presetSubtype="0" fill="hold" grpId="0" nodeType="withEffect">
                                  <p:stCondLst>
                                    <p:cond delay="0"/>
                                  </p:stCondLst>
                                  <p:childTnLst>
                                    <p:animEffect transition="out" filter="fade">
                                      <p:cBhvr>
                                        <p:cTn id="227" dur="2000"/>
                                        <p:tgtEl>
                                          <p:spTgt spid="6"/>
                                        </p:tgtEl>
                                      </p:cBhvr>
                                    </p:animEffect>
                                    <p:set>
                                      <p:cBhvr>
                                        <p:cTn id="228" dur="1" fill="hold">
                                          <p:stCondLst>
                                            <p:cond delay="19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11" grpId="0" animBg="1"/>
      <p:bldP spid="12" grpId="0" animBg="1"/>
      <p:bldP spid="66" grpId="1" animBg="1"/>
      <p:bldP spid="67" grpId="0" animBg="1"/>
      <p:bldP spid="67" grpId="1" animBg="1"/>
      <p:bldP spid="71" grpId="0" animBg="1"/>
      <p:bldP spid="71" grpId="1" animBg="1"/>
      <p:bldP spid="73" grpId="0" animBg="1"/>
      <p:bldP spid="73" grpId="1" animBg="1"/>
      <p:bldP spid="74" grpId="0" animBg="1"/>
      <p:bldP spid="79" grpId="0" animBg="1"/>
      <p:bldP spid="79" grpId="1" animBg="1"/>
      <p:bldP spid="80" grpId="0" animBg="1"/>
      <p:bldP spid="80" grpId="1" animBg="1"/>
      <p:bldP spid="80" grpId="2" animBg="1"/>
      <p:bldP spid="81" grpId="0" animBg="1"/>
      <p:bldP spid="81" grpId="1" animBg="1"/>
      <p:bldP spid="81" grpId="2" animBg="1"/>
      <p:bldP spid="82" grpId="0" animBg="1"/>
      <p:bldP spid="82" grpId="1" animBg="1"/>
      <p:bldP spid="82" grpId="2" animBg="1"/>
      <p:bldP spid="83" grpId="1" animBg="1"/>
      <p:bldP spid="83" grpId="2" animBg="1"/>
      <p:bldP spid="83" grpId="3" animBg="1"/>
      <p:bldP spid="4" grpId="0" animBg="1"/>
      <p:bldP spid="13" grpId="0" animBg="1"/>
      <p:bldP spid="14" grpId="0" animBg="1"/>
      <p:bldP spid="68" grpId="0" animBg="1"/>
      <p:bldP spid="68" grpId="1" animBg="1"/>
      <p:bldP spid="78" grpId="0" animBg="1"/>
      <p:bldP spid="78" grpId="1" animBg="1"/>
      <p:bldP spid="69" grpId="0" animBg="1"/>
      <p:bldP spid="70" grpId="0" animBg="1"/>
      <p:bldP spid="70" grpId="1" animBg="1"/>
      <p:bldP spid="75" grpId="0" animBg="1"/>
      <p:bldP spid="75" grpId="1" animBg="1"/>
      <p:bldP spid="76" grpId="1" animBg="1"/>
      <p:bldP spid="76" grpId="2" animBg="1"/>
      <p:bldP spid="92" grpId="0" animBg="1"/>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373165"/>
          </a:xfrm>
          <a:prstGeom prst="rect">
            <a:avLst/>
          </a:prstGeom>
        </p:spPr>
        <p:txBody>
          <a:bodyPr wrap="square">
            <a:spAutoFit/>
          </a:bodyPr>
          <a:lstStyle/>
          <a:p>
            <a:r>
              <a:rPr lang="en-US" sz="1600" dirty="0">
                <a:hlinkClick r:id="rId2"/>
              </a:rPr>
              <a:t>https://en.wikipedia.org/wiki/Hudson%27s_Bay_Company</a:t>
            </a:r>
            <a:endParaRPr lang="en-US" sz="1600" dirty="0"/>
          </a:p>
          <a:p>
            <a:r>
              <a:rPr lang="en-US" sz="1600" dirty="0"/>
              <a:t>	</a:t>
            </a:r>
            <a:r>
              <a:rPr lang="en-US" sz="1600" b="1" dirty="0"/>
              <a:t>The Hudson’s Bay Company </a:t>
            </a:r>
            <a:r>
              <a:rPr lang="en-US" sz="1600" dirty="0"/>
              <a:t>was incorporated by English royal charter in 1670 as The Governor and Company of Adventurers of England trading into Hudson's Bay and functioned as the de facto government in parts of North America before European states and later the United States laid claim to some of those territories. It was once the world's largest landowner, with the area of the Hudson Bay watershed, known as Rupert's Land, having 15% of North American acreage. From its long-time headquarters at York Factory on Hudson Bay, the company controlled the fur trade throughout much of the English and later British controlled North America for several centuries. Undertaking early exploration, its traders and trappers forged relationships with many groups of aboriginal peoples. Its network of trading posts formed the nucleus for later official authority in many areas of Western Canada and the United States. In the late 19th century, with its signing of the Deed of Surrender, its vast territory became the largest portion of the newly formed Dominion of Canada, in which the company was the largest private landowner.</a:t>
            </a:r>
          </a:p>
          <a:p>
            <a:r>
              <a:rPr lang="en-US" sz="1600" dirty="0"/>
              <a:t>	The Governor and Company of Adventurers of England Trading into Hudson's Bay was incorporated on 2 May 1670, with a royal charter from King Charles II.</a:t>
            </a:r>
            <a:r>
              <a:rPr lang="en-US" sz="1600" baseline="30000" dirty="0"/>
              <a:t>[</a:t>
            </a:r>
            <a:r>
              <a:rPr lang="en-US" sz="1600" dirty="0"/>
              <a:t>The charter granted the company a monopoly over the region drained by all rivers and streams flowing into Hudson Bay in northern Canada. The area gained the name "Rupert's Land" after Prince Rupert, the first governor of the company appointed by the King. This drainage basin of Hudson Bay constitutes 1.5 million square miles (3.9×10</a:t>
            </a:r>
            <a:r>
              <a:rPr lang="en-US" sz="1600" baseline="30000" dirty="0"/>
              <a:t>6</a:t>
            </a:r>
            <a:r>
              <a:rPr lang="en-US" sz="1600" dirty="0"/>
              <a:t> km</a:t>
            </a:r>
            <a:r>
              <a:rPr lang="en-US" sz="1600" baseline="30000" dirty="0"/>
              <a:t>2</a:t>
            </a:r>
            <a:r>
              <a:rPr lang="en-US" sz="1600" dirty="0"/>
              <a:t>), comprising over one-third of the area of modern-day Canada and stretches into the present-day north-central United States. The specific boundaries were unknown at the time. Rupert's Land would eventually become Canada's largest land "purchase" in the 19th century.</a:t>
            </a:r>
          </a:p>
          <a:p>
            <a:r>
              <a:rPr lang="en-US" sz="1600" dirty="0"/>
              <a:t>	The HBC established six posts between 1668 and 1717. Rupert House (1668, southeast), Moose Factory (1673, south) and Fort Albany, Ontario (1679, west) were erected on James Bay; three other posts were established on the western shore of Hudson Bay proper: Fort Severn (1689), York Factory (1684) and Fort Churchill (1717). Inland posts were not built until 1774. After 1774, York Factory became the main post because of its convenient access to the vast interior waterway systems of the Saskatchewan  </a:t>
            </a:r>
          </a:p>
          <a:p>
            <a:r>
              <a:rPr lang="en-US" sz="1600" dirty="0"/>
              <a:t>and Red rivers. Called "factories" (because the "factor," i.e., a person acting as a mercantile agent did business from there), these posts operated in the manner of the Dutch fur trading operations in New Netherland adoption of Standard of Trade in the 18th century, the HBC ensured consistent pricing throughout Rupert's Land. A means of exchange arose based on the Made Beaver (MB); a prime pelt, worn for a year and ready for processing: "the prices of all trade goods were set in values of Made Beaver (MB) with other animal pelts, such as squirrel, otter and moose quoted in their MB (made beaver) equivalents. For example, two otter pelts might equal 1 MB".</a:t>
            </a:r>
          </a:p>
          <a:p>
            <a:r>
              <a:rPr lang="en-US" sz="1600" dirty="0"/>
              <a:t>	During the fall and winter, First Nations men and European trappers did the vast majority of the animal trapping and pelt preparation. They travelled by canoe and on foot to the forts to sell their pelts. In exchange they typically received popular trade goods such as knives, kettles, beads, needles, and the Hudson's Bay point blanket. The arrival of the First Nations trappers was one of the high points of the year, met with pomp and circumstance. The highlight was very formal, an almost ritualized "Trading Ceremony" between the Chief Trader and the Captain of the aboriginal contingent who traded on their behalf. During the initial years of the fur trade, prices for items varied from post to </a:t>
            </a:r>
            <a:r>
              <a:rPr lang="en-US" sz="1600" dirty="0" err="1"/>
              <a:t>post.In</a:t>
            </a:r>
            <a:r>
              <a:rPr lang="en-US" sz="1600" dirty="0"/>
              <a:t> its trade with native peoples, Hudson's Bay Company exchanged wool blankets, called Hudson's Bay point blankets, for the beaver pelts trapped by aboriginal hunters. By 1700, point blankets accounted for over 60% of the trade. The number of indigo stripes (a.k.a. points) woven into the blankets identified its finished size. A long-held misconception is that the number of stripes is related to its value in beaver pelts.</a:t>
            </a:r>
            <a:endParaRPr lang="en-US" sz="1600" baseline="30000" dirty="0"/>
          </a:p>
          <a:p>
            <a:r>
              <a:rPr lang="en-US" sz="1600" dirty="0"/>
              <a:t>	In 1779, the North West Company (NWC) was founded in Montreal as a seasonal partnership to provide more capital and to continue competing with the HBC. It became operative for the outfit of 1780 and was the first joint stock company in Canada and possibly North America. The agreement lasted one year. A second agreement established in 1780 had a three-year term. The company became a permanent entity in 1783. By 1784, the NWC had begun to make serious inroads into the HBC's profits In 1821, the North </a:t>
            </a:r>
          </a:p>
          <a:p>
            <a:r>
              <a:rPr lang="en-US" sz="1600" dirty="0"/>
              <a:t>West Company of Montreal and Hudson's Bay Company were forcibly merged by intervention of the British government to put an end to often-violent competition. 175 posts, 68 of them the HBC's, were reduced to 52 for efficiency and because many were redundant as a result of the rivalry and were inherently unprofitable. Their combined territory was extended by a </a:t>
            </a:r>
            <a:r>
              <a:rPr lang="en-US" sz="1600" dirty="0" err="1"/>
              <a:t>licence</a:t>
            </a:r>
            <a:r>
              <a:rPr lang="en-US" sz="1600" dirty="0"/>
              <a:t> to the North-Western Territory, which reached to the Arctic Ocean in the north and, with the creation of the Columbia Department in the Pacific Northwest, to the Pacific Ocean in the west. The NWC's regional headquarters at Fort George (Fort Astoria) was relocated to Fort Vancouver, which became the HBC base of operations on the Pacific Slope.</a:t>
            </a:r>
          </a:p>
          <a:p>
            <a:endParaRPr lang="en-US" sz="1600" dirty="0"/>
          </a:p>
        </p:txBody>
      </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40" name="Rectangle 39"/>
          <p:cNvSpPr/>
          <p:nvPr/>
        </p:nvSpPr>
        <p:spPr>
          <a:xfrm>
            <a:off x="0" y="0"/>
            <a:ext cx="9144000" cy="707886"/>
          </a:xfrm>
          <a:prstGeom prst="rect">
            <a:avLst/>
          </a:prstGeom>
        </p:spPr>
        <p:txBody>
          <a:bodyPr wrap="square">
            <a:spAutoFit/>
          </a:bodyPr>
          <a:lstStyle/>
          <a:p>
            <a:r>
              <a:rPr lang="en-US" sz="4000" b="1" dirty="0">
                <a:latin typeface="Calibri" pitchFamily="34" charset="0"/>
                <a:ea typeface="Calibri" pitchFamily="34" charset="0"/>
                <a:cs typeface="Times New Roman" pitchFamily="18" charset="0"/>
              </a:rPr>
              <a:t>    	Traders, Trappers, &amp; Forts: 1806-1836 </a:t>
            </a:r>
            <a:endParaRPr lang="en-US" sz="4000" dirty="0"/>
          </a:p>
        </p:txBody>
      </p:sp>
      <p:pic>
        <p:nvPicPr>
          <p:cNvPr id="28" name="Picture 27"/>
          <p:cNvPicPr>
            <a:picLocks noChangeAspect="1" noChangeArrowheads="1"/>
          </p:cNvPicPr>
          <p:nvPr/>
        </p:nvPicPr>
        <p:blipFill>
          <a:blip r:embed="rId2"/>
          <a:srcRect l="3307" r="755"/>
          <a:stretch>
            <a:fillRect/>
          </a:stretch>
        </p:blipFill>
        <p:spPr bwMode="auto">
          <a:xfrm>
            <a:off x="0" y="1026328"/>
            <a:ext cx="9144000" cy="5831672"/>
          </a:xfrm>
          <a:prstGeom prst="rect">
            <a:avLst/>
          </a:prstGeom>
          <a:noFill/>
          <a:ln w="9525">
            <a:noFill/>
            <a:miter lim="800000"/>
            <a:headEnd/>
            <a:tailEnd/>
          </a:ln>
          <a:effectLst/>
        </p:spPr>
      </p:pic>
      <p:grpSp>
        <p:nvGrpSpPr>
          <p:cNvPr id="2" name="Group 1"/>
          <p:cNvGrpSpPr/>
          <p:nvPr/>
        </p:nvGrpSpPr>
        <p:grpSpPr>
          <a:xfrm>
            <a:off x="228600" y="6320135"/>
            <a:ext cx="2590800" cy="537865"/>
            <a:chOff x="3352800" y="6320135"/>
            <a:chExt cx="2590800" cy="537865"/>
          </a:xfrm>
        </p:grpSpPr>
        <p:grpSp>
          <p:nvGrpSpPr>
            <p:cNvPr id="4" name="Group 22"/>
            <p:cNvGrpSpPr/>
            <p:nvPr/>
          </p:nvGrpSpPr>
          <p:grpSpPr>
            <a:xfrm>
              <a:off x="3352800" y="6320135"/>
              <a:ext cx="2590800" cy="537865"/>
              <a:chOff x="6553200" y="4419600"/>
              <a:chExt cx="2590800" cy="537865"/>
            </a:xfrm>
          </p:grpSpPr>
          <p:sp>
            <p:nvSpPr>
              <p:cNvPr id="6" name="TextBox 5"/>
              <p:cNvSpPr txBox="1"/>
              <p:nvPr/>
            </p:nvSpPr>
            <p:spPr>
              <a:xfrm>
                <a:off x="6553200" y="4495800"/>
                <a:ext cx="2590800" cy="461665"/>
              </a:xfrm>
              <a:prstGeom prst="rect">
                <a:avLst/>
              </a:prstGeom>
              <a:solidFill>
                <a:schemeClr val="bg1"/>
              </a:solidFill>
            </p:spPr>
            <p:txBody>
              <a:bodyPr wrap="square" rtlCol="0">
                <a:spAutoFit/>
              </a:bodyPr>
              <a:lstStyle/>
              <a:p>
                <a:r>
                  <a:rPr lang="en-US" sz="2400" b="1" dirty="0">
                    <a:solidFill>
                      <a:schemeClr val="accent1">
                        <a:lumMod val="50000"/>
                      </a:schemeClr>
                    </a:solidFill>
                    <a:effectLst>
                      <a:outerShdw dist="38100" dir="7200000" algn="ctr" rotWithShape="0">
                        <a:schemeClr val="tx1"/>
                      </a:outerShdw>
                    </a:effectLst>
                  </a:rPr>
                  <a:t>        Hudson’s Bay</a:t>
                </a:r>
              </a:p>
            </p:txBody>
          </p:sp>
          <p:sp>
            <p:nvSpPr>
              <p:cNvPr id="7" name="5-Point Star 6"/>
              <p:cNvSpPr/>
              <p:nvPr/>
            </p:nvSpPr>
            <p:spPr>
              <a:xfrm>
                <a:off x="6629400" y="4419600"/>
                <a:ext cx="457200" cy="533400"/>
              </a:xfrm>
              <a:prstGeom prst="star5">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grpSp>
        <p:sp>
          <p:nvSpPr>
            <p:cNvPr id="5" name="Rectangle 4"/>
            <p:cNvSpPr/>
            <p:nvPr/>
          </p:nvSpPr>
          <p:spPr>
            <a:xfrm>
              <a:off x="3352800" y="6400800"/>
              <a:ext cx="2590800" cy="4572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0"/>
          <p:cNvGrpSpPr/>
          <p:nvPr/>
        </p:nvGrpSpPr>
        <p:grpSpPr>
          <a:xfrm>
            <a:off x="4191000" y="5405735"/>
            <a:ext cx="2590800" cy="1452265"/>
            <a:chOff x="6934200" y="5405735"/>
            <a:chExt cx="2590800" cy="1452265"/>
          </a:xfrm>
        </p:grpSpPr>
        <p:sp>
          <p:nvSpPr>
            <p:cNvPr id="12" name="TextBox 11"/>
            <p:cNvSpPr txBox="1"/>
            <p:nvPr/>
          </p:nvSpPr>
          <p:spPr>
            <a:xfrm>
              <a:off x="6934200" y="5481935"/>
              <a:ext cx="2590800" cy="461665"/>
            </a:xfrm>
            <a:prstGeom prst="rect">
              <a:avLst/>
            </a:prstGeom>
            <a:solidFill>
              <a:schemeClr val="bg1"/>
            </a:solidFill>
          </p:spPr>
          <p:txBody>
            <a:bodyPr wrap="square" rtlCol="0">
              <a:spAutoFit/>
            </a:bodyPr>
            <a:lstStyle/>
            <a:p>
              <a:r>
                <a:rPr lang="en-US" sz="2400" b="1" dirty="0"/>
                <a:t>        Rocky Mt. Fur</a:t>
              </a:r>
            </a:p>
          </p:txBody>
        </p:sp>
        <p:sp>
          <p:nvSpPr>
            <p:cNvPr id="13" name="5-Point Star 12"/>
            <p:cNvSpPr/>
            <p:nvPr/>
          </p:nvSpPr>
          <p:spPr>
            <a:xfrm>
              <a:off x="7010400" y="5405735"/>
              <a:ext cx="457200" cy="533400"/>
            </a:xfrm>
            <a:prstGeom prst="star5">
              <a:avLst/>
            </a:prstGeom>
            <a:solidFill>
              <a:schemeClr val="accent3">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6934200" y="5939135"/>
              <a:ext cx="2590800" cy="461665"/>
            </a:xfrm>
            <a:prstGeom prst="rect">
              <a:avLst/>
            </a:prstGeom>
            <a:solidFill>
              <a:schemeClr val="bg1"/>
            </a:solidFill>
          </p:spPr>
          <p:txBody>
            <a:bodyPr wrap="square" rtlCol="0">
              <a:spAutoFit/>
            </a:bodyPr>
            <a:lstStyle/>
            <a:p>
              <a:r>
                <a:rPr lang="en-US" sz="2400" b="1" dirty="0"/>
                <a:t>        Columbia Fur</a:t>
              </a:r>
            </a:p>
          </p:txBody>
        </p:sp>
        <p:sp>
          <p:nvSpPr>
            <p:cNvPr id="15" name="5-Point Star 14"/>
            <p:cNvSpPr/>
            <p:nvPr/>
          </p:nvSpPr>
          <p:spPr>
            <a:xfrm>
              <a:off x="7010400" y="5862935"/>
              <a:ext cx="457200" cy="5334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934200" y="6396335"/>
              <a:ext cx="2590800" cy="461665"/>
            </a:xfrm>
            <a:prstGeom prst="rect">
              <a:avLst/>
            </a:prstGeom>
            <a:solidFill>
              <a:schemeClr val="bg1"/>
            </a:solidFill>
          </p:spPr>
          <p:txBody>
            <a:bodyPr wrap="square" rtlCol="0">
              <a:spAutoFit/>
            </a:bodyPr>
            <a:lstStyle/>
            <a:p>
              <a:r>
                <a:rPr lang="en-US" sz="2400" b="1" dirty="0"/>
                <a:t>        American Fur</a:t>
              </a:r>
            </a:p>
          </p:txBody>
        </p:sp>
        <p:sp>
          <p:nvSpPr>
            <p:cNvPr id="17" name="5-Point Star 16"/>
            <p:cNvSpPr/>
            <p:nvPr/>
          </p:nvSpPr>
          <p:spPr>
            <a:xfrm>
              <a:off x="7010400" y="6320135"/>
              <a:ext cx="457200" cy="533400"/>
            </a:xfrm>
            <a:prstGeom prst="star5">
              <a:avLst/>
            </a:prstGeom>
            <a:solidFill>
              <a:srgbClr val="774F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6934200" y="5486400"/>
              <a:ext cx="2590800" cy="1371600"/>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p:cNvGrpSpPr/>
          <p:nvPr/>
        </p:nvGrpSpPr>
        <p:grpSpPr>
          <a:xfrm>
            <a:off x="6781800" y="6324600"/>
            <a:ext cx="2133600" cy="533400"/>
            <a:chOff x="6781800" y="6324600"/>
            <a:chExt cx="2133600" cy="533400"/>
          </a:xfrm>
        </p:grpSpPr>
        <p:sp>
          <p:nvSpPr>
            <p:cNvPr id="10" name="TextBox 9"/>
            <p:cNvSpPr txBox="1"/>
            <p:nvPr/>
          </p:nvSpPr>
          <p:spPr>
            <a:xfrm>
              <a:off x="6781800" y="6396335"/>
              <a:ext cx="2133600" cy="461665"/>
            </a:xfrm>
            <a:prstGeom prst="rect">
              <a:avLst/>
            </a:prstGeom>
            <a:solidFill>
              <a:schemeClr val="bg1"/>
            </a:solidFill>
            <a:ln w="50800">
              <a:solidFill>
                <a:schemeClr val="tx1"/>
              </a:solidFill>
            </a:ln>
          </p:spPr>
          <p:txBody>
            <a:bodyPr wrap="square" rtlCol="0">
              <a:spAutoFit/>
            </a:bodyPr>
            <a:lstStyle/>
            <a:p>
              <a:pPr algn="r"/>
              <a:r>
                <a:rPr lang="en-US" sz="2400" b="1" dirty="0"/>
                <a:t>     US military</a:t>
              </a:r>
            </a:p>
          </p:txBody>
        </p:sp>
        <p:sp>
          <p:nvSpPr>
            <p:cNvPr id="19" name="5-Point Star 18"/>
            <p:cNvSpPr/>
            <p:nvPr/>
          </p:nvSpPr>
          <p:spPr>
            <a:xfrm>
              <a:off x="6858000" y="63246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5-Point Star 20"/>
          <p:cNvSpPr/>
          <p:nvPr/>
        </p:nvSpPr>
        <p:spPr>
          <a:xfrm>
            <a:off x="7162800" y="50292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5-Point Star 21"/>
          <p:cNvSpPr/>
          <p:nvPr/>
        </p:nvSpPr>
        <p:spPr>
          <a:xfrm>
            <a:off x="8458200" y="5257800"/>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5-Point Star 22"/>
          <p:cNvSpPr/>
          <p:nvPr/>
        </p:nvSpPr>
        <p:spPr>
          <a:xfrm>
            <a:off x="6781800" y="3923131"/>
            <a:ext cx="457200" cy="533400"/>
          </a:xfrm>
          <a:prstGeom prst="star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5-Point Star 23"/>
          <p:cNvSpPr/>
          <p:nvPr/>
        </p:nvSpPr>
        <p:spPr>
          <a:xfrm>
            <a:off x="1447800" y="16002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5" name="5-Point Star 24"/>
          <p:cNvSpPr/>
          <p:nvPr/>
        </p:nvSpPr>
        <p:spPr>
          <a:xfrm>
            <a:off x="1295400" y="21336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6" name="5-Point Star 25"/>
          <p:cNvSpPr/>
          <p:nvPr/>
        </p:nvSpPr>
        <p:spPr>
          <a:xfrm>
            <a:off x="304800" y="2438400"/>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p:nvSpPr>
          <p:cNvPr id="27" name="5-Point Star 26"/>
          <p:cNvSpPr/>
          <p:nvPr/>
        </p:nvSpPr>
        <p:spPr>
          <a:xfrm>
            <a:off x="990600" y="2453413"/>
            <a:ext cx="457200" cy="533400"/>
          </a:xfrm>
          <a:prstGeom prst="star5">
            <a:avLst/>
          </a:prstGeom>
          <a:solidFill>
            <a:srgbClr val="33669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ffectLst>
                <a:outerShdw dist="50800" dir="7200000" algn="ctr" rotWithShape="0">
                  <a:schemeClr val="tx1"/>
                </a:outerShdw>
              </a:effectLst>
            </a:endParaRPr>
          </a:p>
        </p:txBody>
      </p:sp>
      <p:sp useBgFill="1">
        <p:nvSpPr>
          <p:cNvPr id="31" name="Rectangle 30"/>
          <p:cNvSpPr/>
          <p:nvPr/>
        </p:nvSpPr>
        <p:spPr>
          <a:xfrm>
            <a:off x="6553200" y="0"/>
            <a:ext cx="2438400" cy="60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2" name="TextBox 31"/>
          <p:cNvSpPr txBox="1"/>
          <p:nvPr/>
        </p:nvSpPr>
        <p:spPr>
          <a:xfrm>
            <a:off x="7086600" y="-76200"/>
            <a:ext cx="1435008" cy="830997"/>
          </a:xfrm>
          <a:prstGeom prst="rect">
            <a:avLst/>
          </a:prstGeom>
        </p:spPr>
        <p:txBody>
          <a:bodyPr wrap="none" rtlCol="0">
            <a:spAutoFit/>
          </a:bodyPr>
          <a:lstStyle/>
          <a:p>
            <a:r>
              <a:rPr lang="en-US" sz="4800" b="1" dirty="0">
                <a:solidFill>
                  <a:srgbClr val="FF0000"/>
                </a:solidFill>
                <a:effectLst>
                  <a:outerShdw dist="63500" dir="7200000" algn="ctr" rotWithShape="0">
                    <a:schemeClr val="tx1"/>
                  </a:outerShdw>
                </a:effectLst>
              </a:rPr>
              <a:t>1822</a:t>
            </a:r>
          </a:p>
        </p:txBody>
      </p:sp>
      <p:sp>
        <p:nvSpPr>
          <p:cNvPr id="33" name="Oval 32"/>
          <p:cNvSpPr/>
          <p:nvPr/>
        </p:nvSpPr>
        <p:spPr>
          <a:xfrm>
            <a:off x="3733800" y="6400800"/>
            <a:ext cx="3124200" cy="457200"/>
          </a:xfrm>
          <a:prstGeom prst="ellipse">
            <a:avLst/>
          </a:prstGeom>
          <a:noFill/>
          <a:ln w="76200">
            <a:solidFill>
              <a:srgbClr val="774F27"/>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3810000" y="5867400"/>
            <a:ext cx="3124200" cy="457200"/>
          </a:xfrm>
          <a:prstGeom prst="ellipse">
            <a:avLst/>
          </a:prstGeom>
          <a:noFill/>
          <a:ln w="76200">
            <a:solidFill>
              <a:srgbClr val="FFFF00"/>
            </a:solidFill>
          </a:ln>
          <a:effectLst>
            <a:outerShdw dist="635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5" name="TextBox 34"/>
          <p:cNvSpPr txBox="1"/>
          <p:nvPr/>
        </p:nvSpPr>
        <p:spPr>
          <a:xfrm>
            <a:off x="0" y="762000"/>
            <a:ext cx="9144000" cy="584775"/>
          </a:xfrm>
          <a:prstGeom prst="rect">
            <a:avLst/>
          </a:prstGeom>
        </p:spPr>
        <p:txBody>
          <a:bodyPr wrap="square" rtlCol="0">
            <a:spAutoFit/>
          </a:bodyPr>
          <a:lstStyle/>
          <a:p>
            <a:pPr algn="ctr"/>
            <a:r>
              <a:rPr lang="en-US" sz="3200" b="1" dirty="0"/>
              <a:t>Two NEW fur companies move into the west</a:t>
            </a:r>
          </a:p>
        </p:txBody>
      </p:sp>
      <p:sp>
        <p:nvSpPr>
          <p:cNvPr id="36" name="TextBox 35"/>
          <p:cNvSpPr txBox="1"/>
          <p:nvPr/>
        </p:nvSpPr>
        <p:spPr>
          <a:xfrm>
            <a:off x="0" y="1295400"/>
            <a:ext cx="9144000" cy="584775"/>
          </a:xfrm>
          <a:prstGeom prst="rect">
            <a:avLst/>
          </a:prstGeom>
          <a:solidFill>
            <a:srgbClr val="774F27"/>
          </a:solidFill>
        </p:spPr>
        <p:txBody>
          <a:bodyPr wrap="square" rtlCol="0">
            <a:spAutoFit/>
          </a:bodyPr>
          <a:lstStyle/>
          <a:p>
            <a:pPr algn="ctr"/>
            <a:r>
              <a:rPr lang="en-US" sz="3200" b="1" dirty="0">
                <a:solidFill>
                  <a:schemeClr val="bg1"/>
                </a:solidFill>
                <a:effectLst>
                  <a:outerShdw dist="50800" dir="7200000" algn="ctr" rotWithShape="0">
                    <a:schemeClr val="tx1"/>
                  </a:outerShdw>
                </a:effectLst>
              </a:rPr>
              <a:t>American Fur Company</a:t>
            </a:r>
          </a:p>
        </p:txBody>
      </p:sp>
      <p:sp>
        <p:nvSpPr>
          <p:cNvPr id="37" name="TextBox 36"/>
          <p:cNvSpPr txBox="1"/>
          <p:nvPr/>
        </p:nvSpPr>
        <p:spPr>
          <a:xfrm>
            <a:off x="0" y="2895600"/>
            <a:ext cx="9144000" cy="584775"/>
          </a:xfrm>
          <a:prstGeom prst="rect">
            <a:avLst/>
          </a:prstGeom>
          <a:solidFill>
            <a:srgbClr val="FFFF00"/>
          </a:solidFill>
        </p:spPr>
        <p:txBody>
          <a:bodyPr wrap="square" rtlCol="0">
            <a:spAutoFit/>
          </a:bodyPr>
          <a:lstStyle/>
          <a:p>
            <a:pPr algn="ctr"/>
            <a:r>
              <a:rPr lang="en-US" sz="3200" b="1" dirty="0">
                <a:effectLst>
                  <a:outerShdw dist="50800" dir="7200000" algn="ctr" rotWithShape="0">
                    <a:schemeClr val="bg1"/>
                  </a:outerShdw>
                </a:effectLst>
              </a:rPr>
              <a:t>Columbia Fur Company</a:t>
            </a:r>
          </a:p>
        </p:txBody>
      </p:sp>
      <p:sp>
        <p:nvSpPr>
          <p:cNvPr id="38" name="TextBox 37"/>
          <p:cNvSpPr txBox="1"/>
          <p:nvPr/>
        </p:nvSpPr>
        <p:spPr>
          <a:xfrm>
            <a:off x="0" y="1828800"/>
            <a:ext cx="9144000" cy="954107"/>
          </a:xfrm>
          <a:prstGeom prst="rect">
            <a:avLst/>
          </a:prstGeom>
          <a:solidFill>
            <a:srgbClr val="774F27"/>
          </a:solidFill>
        </p:spPr>
        <p:txBody>
          <a:bodyPr wrap="square" rtlCol="0">
            <a:spAutoFit/>
          </a:bodyPr>
          <a:lstStyle/>
          <a:p>
            <a:pPr algn="ctr"/>
            <a:r>
              <a:rPr lang="en-US" sz="2800" b="1" dirty="0">
                <a:solidFill>
                  <a:schemeClr val="bg1"/>
                </a:solidFill>
              </a:rPr>
              <a:t>established by John Jacob Astor</a:t>
            </a:r>
          </a:p>
          <a:p>
            <a:r>
              <a:rPr lang="en-US" sz="2800" b="1" dirty="0">
                <a:solidFill>
                  <a:schemeClr val="bg1"/>
                </a:solidFill>
              </a:rPr>
              <a:t>   by expanding from his Great Lakes operations </a:t>
            </a:r>
          </a:p>
        </p:txBody>
      </p:sp>
      <p:sp>
        <p:nvSpPr>
          <p:cNvPr id="39" name="TextBox 38"/>
          <p:cNvSpPr txBox="1"/>
          <p:nvPr/>
        </p:nvSpPr>
        <p:spPr>
          <a:xfrm>
            <a:off x="0" y="3429000"/>
            <a:ext cx="9144000" cy="954107"/>
          </a:xfrm>
          <a:prstGeom prst="rect">
            <a:avLst/>
          </a:prstGeom>
          <a:solidFill>
            <a:srgbClr val="FFFF00"/>
          </a:solidFill>
        </p:spPr>
        <p:txBody>
          <a:bodyPr wrap="square" rtlCol="0">
            <a:spAutoFit/>
          </a:bodyPr>
          <a:lstStyle/>
          <a:p>
            <a:pPr algn="ctr"/>
            <a:r>
              <a:rPr lang="en-US" sz="2800" b="1" dirty="0">
                <a:effectLst>
                  <a:outerShdw dist="50800" dir="7200000" algn="ctr" rotWithShape="0">
                    <a:schemeClr val="bg1"/>
                  </a:outerShdw>
                </a:effectLst>
              </a:rPr>
              <a:t>founded 1821 by former trappers/traders</a:t>
            </a:r>
          </a:p>
          <a:p>
            <a:pPr algn="ctr"/>
            <a:r>
              <a:rPr lang="en-US" sz="2800" b="1" dirty="0">
                <a:effectLst>
                  <a:outerShdw dist="50800" dir="7200000" algn="ctr" rotWithShape="0">
                    <a:schemeClr val="bg1"/>
                  </a:outerShdw>
                </a:effectLst>
              </a:rPr>
              <a:t>of NWC/HBC after their merger</a:t>
            </a:r>
          </a:p>
        </p:txBody>
      </p:sp>
      <p:sp useBgFill="1">
        <p:nvSpPr>
          <p:cNvPr id="41" name="TextBox 40"/>
          <p:cNvSpPr txBox="1"/>
          <p:nvPr/>
        </p:nvSpPr>
        <p:spPr>
          <a:xfrm rot="20417457">
            <a:off x="1474924" y="3451893"/>
            <a:ext cx="6263381" cy="707886"/>
          </a:xfrm>
          <a:prstGeom prst="rect">
            <a:avLst/>
          </a:prstGeom>
        </p:spPr>
        <p:txBody>
          <a:bodyPr wrap="none" rtlCol="0">
            <a:spAutoFit/>
          </a:bodyPr>
          <a:lstStyle/>
          <a:p>
            <a:r>
              <a:rPr lang="en-US" sz="4000" b="1" dirty="0">
                <a:ln>
                  <a:solidFill>
                    <a:schemeClr val="tx1"/>
                  </a:solidFill>
                </a:ln>
                <a:latin typeface="Tempus Sans ITC" pitchFamily="82" charset="0"/>
              </a:rPr>
              <a:t>Let’s watch the competition!</a:t>
            </a:r>
          </a:p>
        </p:txBody>
      </p:sp>
      <p:pic>
        <p:nvPicPr>
          <p:cNvPr id="42" name="Picture 9"/>
          <p:cNvPicPr>
            <a:picLocks noChangeAspect="1" noChangeArrowheads="1"/>
          </p:cNvPicPr>
          <p:nvPr/>
        </p:nvPicPr>
        <p:blipFill>
          <a:blip r:embed="rId3" cstate="print"/>
          <a:srcRect/>
          <a:stretch>
            <a:fillRect/>
          </a:stretch>
        </p:blipFill>
        <p:spPr bwMode="auto">
          <a:xfrm>
            <a:off x="7543800" y="1219200"/>
            <a:ext cx="1470825" cy="1701356"/>
          </a:xfrm>
          <a:prstGeom prst="rect">
            <a:avLst/>
          </a:prstGeom>
          <a:noFill/>
          <a:ln w="76200">
            <a:solidFill>
              <a:srgbClr val="774F27"/>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Effect transition="in" filter="fade">
                                      <p:cBhvr>
                                        <p:cTn id="9" dur="1000"/>
                                        <p:tgtEl>
                                          <p:spTgt spid="3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1000"/>
                                        <p:tgtEl>
                                          <p:spTgt spid="36"/>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left)">
                                      <p:cBhvr>
                                        <p:cTn id="17" dur="1000"/>
                                        <p:tgtEl>
                                          <p:spTgt spid="33"/>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42"/>
                                        </p:tgtEl>
                                        <p:attrNameLst>
                                          <p:attrName>style.visibility</p:attrName>
                                        </p:attrNameLst>
                                      </p:cBhvr>
                                      <p:to>
                                        <p:strVal val="visible"/>
                                      </p:to>
                                    </p:set>
                                    <p:animEffect transition="in" filter="fade">
                                      <p:cBhvr>
                                        <p:cTn id="21" dur="1000"/>
                                        <p:tgtEl>
                                          <p:spTgt spid="42"/>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000"/>
                                        <p:tgtEl>
                                          <p:spTgt spid="3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1000"/>
                                        <p:tgtEl>
                                          <p:spTgt spid="3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wipe(left)">
                                      <p:cBhvr>
                                        <p:cTn id="34" dur="1000"/>
                                        <p:tgtEl>
                                          <p:spTgt spid="34"/>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0" fill="hold" grpId="0" nodeType="clickEffect">
                                  <p:stCondLst>
                                    <p:cond delay="0"/>
                                  </p:stCondLst>
                                  <p:childTnLst>
                                    <p:set>
                                      <p:cBhvr>
                                        <p:cTn id="43" dur="1" fill="hold">
                                          <p:stCondLst>
                                            <p:cond delay="0"/>
                                          </p:stCondLst>
                                        </p:cTn>
                                        <p:tgtEl>
                                          <p:spTgt spid="41"/>
                                        </p:tgtEl>
                                        <p:attrNameLst>
                                          <p:attrName>style.visibility</p:attrName>
                                        </p:attrNameLst>
                                      </p:cBhvr>
                                      <p:to>
                                        <p:strVal val="visible"/>
                                      </p:to>
                                    </p:set>
                                    <p:anim calcmode="lin" valueType="num">
                                      <p:cBhvr>
                                        <p:cTn id="44" dur="1000" fill="hold"/>
                                        <p:tgtEl>
                                          <p:spTgt spid="41"/>
                                        </p:tgtEl>
                                        <p:attrNameLst>
                                          <p:attrName>ppt_w</p:attrName>
                                        </p:attrNameLst>
                                      </p:cBhvr>
                                      <p:tavLst>
                                        <p:tav tm="0">
                                          <p:val>
                                            <p:fltVal val="0"/>
                                          </p:val>
                                        </p:tav>
                                        <p:tav tm="100000">
                                          <p:val>
                                            <p:strVal val="#ppt_w"/>
                                          </p:val>
                                        </p:tav>
                                      </p:tavLst>
                                    </p:anim>
                                    <p:anim calcmode="lin" valueType="num">
                                      <p:cBhvr>
                                        <p:cTn id="45" dur="1000" fill="hold"/>
                                        <p:tgtEl>
                                          <p:spTgt spid="41"/>
                                        </p:tgtEl>
                                        <p:attrNameLst>
                                          <p:attrName>ppt_h</p:attrName>
                                        </p:attrNameLst>
                                      </p:cBhvr>
                                      <p:tavLst>
                                        <p:tav tm="0">
                                          <p:val>
                                            <p:fltVal val="0"/>
                                          </p:val>
                                        </p:tav>
                                        <p:tav tm="100000">
                                          <p:val>
                                            <p:strVal val="#ppt_h"/>
                                          </p:val>
                                        </p:tav>
                                      </p:tavLst>
                                    </p:anim>
                                    <p:animEffect transition="in" filter="fade">
                                      <p:cBhvr>
                                        <p:cTn id="46" dur="1000"/>
                                        <p:tgtEl>
                                          <p:spTgt spid="41"/>
                                        </p:tgtEl>
                                      </p:cBhvr>
                                    </p:animEffect>
                                  </p:childTnLst>
                                </p:cTn>
                              </p:par>
                            </p:childTnLst>
                          </p:cTn>
                        </p:par>
                        <p:par>
                          <p:cTn id="47" fill="hold">
                            <p:stCondLst>
                              <p:cond delay="1000"/>
                            </p:stCondLst>
                            <p:childTnLst>
                              <p:par>
                                <p:cTn id="48" presetID="10" presetClass="exit" presetSubtype="0" fill="hold" grpId="1" nodeType="afterEffect">
                                  <p:stCondLst>
                                    <p:cond delay="0"/>
                                  </p:stCondLst>
                                  <p:childTnLst>
                                    <p:animEffect transition="out" filter="fade">
                                      <p:cBhvr>
                                        <p:cTn id="49" dur="1000"/>
                                        <p:tgtEl>
                                          <p:spTgt spid="36"/>
                                        </p:tgtEl>
                                      </p:cBhvr>
                                    </p:animEffect>
                                    <p:set>
                                      <p:cBhvr>
                                        <p:cTn id="50" dur="1" fill="hold">
                                          <p:stCondLst>
                                            <p:cond delay="999"/>
                                          </p:stCondLst>
                                        </p:cTn>
                                        <p:tgtEl>
                                          <p:spTgt spid="36"/>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1000"/>
                                        <p:tgtEl>
                                          <p:spTgt spid="38"/>
                                        </p:tgtEl>
                                      </p:cBhvr>
                                    </p:animEffect>
                                    <p:set>
                                      <p:cBhvr>
                                        <p:cTn id="53" dur="1" fill="hold">
                                          <p:stCondLst>
                                            <p:cond delay="999"/>
                                          </p:stCondLst>
                                        </p:cTn>
                                        <p:tgtEl>
                                          <p:spTgt spid="38"/>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37"/>
                                        </p:tgtEl>
                                      </p:cBhvr>
                                    </p:animEffect>
                                    <p:set>
                                      <p:cBhvr>
                                        <p:cTn id="56" dur="1" fill="hold">
                                          <p:stCondLst>
                                            <p:cond delay="999"/>
                                          </p:stCondLst>
                                        </p:cTn>
                                        <p:tgtEl>
                                          <p:spTgt spid="37"/>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39"/>
                                        </p:tgtEl>
                                      </p:cBhvr>
                                    </p:animEffect>
                                    <p:set>
                                      <p:cBhvr>
                                        <p:cTn id="59" dur="1" fill="hold">
                                          <p:stCondLst>
                                            <p:cond delay="999"/>
                                          </p:stCondLst>
                                        </p:cTn>
                                        <p:tgtEl>
                                          <p:spTgt spid="39"/>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1000"/>
                                        <p:tgtEl>
                                          <p:spTgt spid="42"/>
                                        </p:tgtEl>
                                      </p:cBhvr>
                                    </p:animEffect>
                                    <p:set>
                                      <p:cBhvr>
                                        <p:cTn id="62" dur="1" fill="hold">
                                          <p:stCondLst>
                                            <p:cond delay="999"/>
                                          </p:stCondLst>
                                        </p:cTn>
                                        <p:tgtEl>
                                          <p:spTgt spid="42"/>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1000"/>
                                        <p:tgtEl>
                                          <p:spTgt spid="34"/>
                                        </p:tgtEl>
                                      </p:cBhvr>
                                    </p:animEffect>
                                    <p:set>
                                      <p:cBhvr>
                                        <p:cTn id="65" dur="1" fill="hold">
                                          <p:stCondLst>
                                            <p:cond delay="999"/>
                                          </p:stCondLst>
                                        </p:cTn>
                                        <p:tgtEl>
                                          <p:spTgt spid="34"/>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1000"/>
                                        <p:tgtEl>
                                          <p:spTgt spid="33"/>
                                        </p:tgtEl>
                                      </p:cBhvr>
                                    </p:animEffect>
                                    <p:set>
                                      <p:cBhvr>
                                        <p:cTn id="68" dur="1" fill="hold">
                                          <p:stCondLst>
                                            <p:cond delay="9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4" grpId="0" animBg="1"/>
      <p:bldP spid="34" grpId="1" animBg="1"/>
      <p:bldP spid="35" grpId="0" animBg="1"/>
      <p:bldP spid="36" grpId="0" animBg="1"/>
      <p:bldP spid="36" grpId="1" animBg="1"/>
      <p:bldP spid="37" grpId="0" animBg="1"/>
      <p:bldP spid="37" grpId="1" animBg="1"/>
      <p:bldP spid="38" grpId="0" animBg="1"/>
      <p:bldP spid="38" grpId="1" animBg="1"/>
      <p:bldP spid="39" grpId="0" animBg="1"/>
      <p:bldP spid="39" grpId="1" animBg="1"/>
      <p:bldP spid="41"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15269</TotalTime>
  <Words>5742</Words>
  <Application>Microsoft Office PowerPoint</Application>
  <PresentationFormat>On-screen Show (4:3)</PresentationFormat>
  <Paragraphs>2500</Paragraphs>
  <Slides>161</Slides>
  <Notes>13</Notes>
  <HiddenSlides>70</HiddenSlides>
  <MMClips>0</MMClips>
  <ScaleCrop>false</ScaleCrop>
  <HeadingPairs>
    <vt:vector size="4" baseType="variant">
      <vt:variant>
        <vt:lpstr>Theme</vt:lpstr>
      </vt:variant>
      <vt:variant>
        <vt:i4>1</vt:i4>
      </vt:variant>
      <vt:variant>
        <vt:lpstr>Slide Titles</vt:lpstr>
      </vt:variant>
      <vt:variant>
        <vt:i4>161</vt:i4>
      </vt:variant>
    </vt:vector>
  </HeadingPairs>
  <TitlesOfParts>
    <vt:vector size="162" baseType="lpstr">
      <vt:lpstr>Office Theme</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Slide 47</vt:lpstr>
      <vt:lpstr>Slide 48</vt:lpstr>
      <vt:lpstr>Slide 49</vt:lpstr>
      <vt:lpstr>Slide 50</vt:lpstr>
      <vt:lpstr>Slide 51</vt:lpstr>
      <vt:lpstr>Slide 52</vt:lpstr>
      <vt:lpstr>Slide 53</vt:lpstr>
      <vt:lpstr>Slide 54</vt:lpstr>
      <vt:lpstr>Slide 55</vt:lpstr>
      <vt:lpstr>Slide 56</vt:lpstr>
      <vt:lpstr>Slide 57</vt:lpstr>
      <vt:lpstr>Slide 58</vt:lpstr>
      <vt:lpstr>Slide 59</vt:lpstr>
      <vt:lpstr>Slide 60</vt:lpstr>
      <vt:lpstr>Slide 61</vt:lpstr>
      <vt:lpstr>Slide 62</vt:lpstr>
      <vt:lpstr>Slide 63</vt:lpstr>
      <vt:lpstr>Slide 64</vt:lpstr>
      <vt:lpstr>Slide 65</vt:lpstr>
      <vt:lpstr>Slide 66</vt:lpstr>
      <vt:lpstr>Slide 67</vt:lpstr>
      <vt:lpstr>Slide 68</vt:lpstr>
      <vt:lpstr>Slide 69</vt:lpstr>
      <vt:lpstr>Slide 70</vt:lpstr>
      <vt:lpstr>Slide 71</vt:lpstr>
      <vt:lpstr>Slide 72</vt:lpstr>
      <vt:lpstr>Slide 73</vt:lpstr>
      <vt:lpstr>Slide 74</vt:lpstr>
      <vt:lpstr>Slide 75</vt:lpstr>
      <vt:lpstr>Slide 76</vt:lpstr>
      <vt:lpstr>Slide 77</vt:lpstr>
      <vt:lpstr>Slide 78</vt:lpstr>
      <vt:lpstr>Slide 79</vt:lpstr>
      <vt:lpstr>Slide 80</vt:lpstr>
      <vt:lpstr>Slide 81</vt:lpstr>
      <vt:lpstr>Slide 82</vt:lpstr>
      <vt:lpstr>Slide 83</vt:lpstr>
      <vt:lpstr>Slide 84</vt:lpstr>
      <vt:lpstr>Slide 85</vt:lpstr>
      <vt:lpstr>Slide 86</vt:lpstr>
      <vt:lpstr>Slide 87</vt:lpstr>
      <vt:lpstr>Slide 88</vt:lpstr>
      <vt:lpstr>Slide 89</vt:lpstr>
      <vt:lpstr>Slide 90</vt:lpstr>
      <vt:lpstr>Slide 91</vt:lpstr>
      <vt:lpstr>Slide 92</vt:lpstr>
      <vt:lpstr>Slide 93</vt:lpstr>
      <vt:lpstr>Slide 94</vt:lpstr>
      <vt:lpstr>Slide 95</vt:lpstr>
      <vt:lpstr>Slide 96</vt:lpstr>
      <vt:lpstr>Slide 97</vt:lpstr>
      <vt:lpstr>Slide 98</vt:lpstr>
      <vt:lpstr>Slide 99</vt:lpstr>
      <vt:lpstr>Slide 100</vt:lpstr>
      <vt:lpstr>Slide 101</vt:lpstr>
      <vt:lpstr>Slide 102</vt:lpstr>
      <vt:lpstr>Slide 103</vt:lpstr>
      <vt:lpstr>Slide 104</vt:lpstr>
      <vt:lpstr>Slide 105</vt:lpstr>
      <vt:lpstr>Slide 106</vt:lpstr>
      <vt:lpstr>Slide 107</vt:lpstr>
      <vt:lpstr>Slide 108</vt:lpstr>
      <vt:lpstr>Slide 109</vt:lpstr>
      <vt:lpstr>Slide 110</vt:lpstr>
      <vt:lpstr>Slide 111</vt:lpstr>
      <vt:lpstr>Slide 112</vt:lpstr>
      <vt:lpstr>Slide 113</vt:lpstr>
      <vt:lpstr>Slide 114</vt:lpstr>
      <vt:lpstr>Slide 115</vt:lpstr>
      <vt:lpstr>Slide 116</vt:lpstr>
      <vt:lpstr>Slide 117</vt:lpstr>
      <vt:lpstr>Slide 118</vt:lpstr>
      <vt:lpstr>Slide 119</vt:lpstr>
      <vt:lpstr>Slide 120</vt:lpstr>
      <vt:lpstr>Slide 121</vt:lpstr>
      <vt:lpstr>Slide 122</vt:lpstr>
      <vt:lpstr>Slide 123</vt:lpstr>
      <vt:lpstr>Slide 124</vt:lpstr>
      <vt:lpstr>Slide 125</vt:lpstr>
      <vt:lpstr>Slide 126</vt:lpstr>
      <vt:lpstr>Slide 127</vt:lpstr>
      <vt:lpstr>Slide 128</vt:lpstr>
      <vt:lpstr>Slide 129</vt:lpstr>
      <vt:lpstr>Slide 130</vt:lpstr>
      <vt:lpstr>Slide 131</vt:lpstr>
      <vt:lpstr>Slide 132</vt:lpstr>
      <vt:lpstr>Slide 133</vt:lpstr>
      <vt:lpstr>Slide 134</vt:lpstr>
      <vt:lpstr>Slide 135</vt:lpstr>
      <vt:lpstr>Slide 136</vt:lpstr>
      <vt:lpstr>Slide 137</vt:lpstr>
      <vt:lpstr>Slide 138</vt:lpstr>
      <vt:lpstr>Slide 139</vt:lpstr>
      <vt:lpstr>Slide 140</vt:lpstr>
      <vt:lpstr>Slide 141</vt:lpstr>
      <vt:lpstr>Slide 142</vt:lpstr>
      <vt:lpstr>Slide 143</vt:lpstr>
      <vt:lpstr>Slide 144</vt:lpstr>
      <vt:lpstr>Slide 145</vt:lpstr>
      <vt:lpstr>Slide 146</vt:lpstr>
      <vt:lpstr>Slide 147</vt:lpstr>
      <vt:lpstr>Slide 148</vt:lpstr>
      <vt:lpstr>Slide 149</vt:lpstr>
      <vt:lpstr>Slide 150</vt:lpstr>
      <vt:lpstr>Slide 151</vt:lpstr>
      <vt:lpstr>Slide 152</vt:lpstr>
      <vt:lpstr>Slide 153</vt:lpstr>
      <vt:lpstr>Slide 154</vt:lpstr>
      <vt:lpstr>Slide 155</vt:lpstr>
      <vt:lpstr>Slide 156</vt:lpstr>
      <vt:lpstr>Slide 157</vt:lpstr>
      <vt:lpstr>Slide 158</vt:lpstr>
      <vt:lpstr>Slide 159</vt:lpstr>
      <vt:lpstr>Slide 160</vt:lpstr>
      <vt:lpstr>Slide 161</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Sandra</dc:creator>
  <cp:lastModifiedBy>Sandra</cp:lastModifiedBy>
  <cp:revision>1084</cp:revision>
  <dcterms:created xsi:type="dcterms:W3CDTF">2017-12-02T21:52:22Z</dcterms:created>
  <dcterms:modified xsi:type="dcterms:W3CDTF">2020-01-27T22:20:03Z</dcterms:modified>
</cp:coreProperties>
</file>